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D9691A45-E6DE-F92E-5337-0B2EF910E66E}" name="Elizabeth North" initials="EN" userId="S::Elizabeth.North@buckscc.gov.uk::bf4a2a43-e2db-4dfb-b511-f0b67eb0a5e0" providerId="AD"/>
  <p188:author id="{F88C9952-4CA4-9FCC-2275-DE6C50D884FD}" name="Caroline Hargrave" initials="" userId="S::Caroline.Hargrave@buckscc.gov.uk::50b4ff11-047b-41ed-a730-cdb72edf057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619859-F355-4AEA-9A6C-7E263CA727C4}" type="datetimeFigureOut">
              <a:rPr lang="en-GB" smtClean="0"/>
              <a:t>16/07/2026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01EA3-014D-4677-93F4-8DBEFEFF4E46}" type="slidenum">
              <a:rPr lang="en-GB" smtClean="0"/>
              <a:t>‹#›</a:t>
            </a:fld>
            <a:endParaRPr lang="en-GB"/>
          </a:p>
        </p:txBody>
      </p:sp>
    </p:spTree>
    <p:extLst>
      <p:ext uri="{BB962C8B-B14F-4D97-AF65-F5344CB8AC3E}">
        <p14:creationId xmlns:p14="http://schemas.microsoft.com/office/powerpoint/2010/main" val="122305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F0A51-4E6B-DE8D-4871-996CE0229A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D641AC-F371-2A75-1DDA-E17411FF59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02745F-443D-3791-B330-5D8CB51899CF}"/>
              </a:ext>
            </a:extLst>
          </p:cNvPr>
          <p:cNvSpPr>
            <a:spLocks noGrp="1"/>
          </p:cNvSpPr>
          <p:nvPr>
            <p:ph type="body" idx="1"/>
          </p:nvPr>
        </p:nvSpPr>
        <p:spPr/>
        <p:txBody>
          <a:bodyPr/>
          <a:lstStyle/>
          <a:p>
            <a:r>
              <a:rPr lang="en-US"/>
              <a:t>
---
This slide references information from the following file: https://buckscc-my.sharepoint.com/personal/elizabeth_north_buckscc_gov_uk/Documents/Microsoft%20Copilot%20Chat%20Files/Buckinghamshire_Works_-_First_Edition_FINAL.pdf
Caring responsibilities are a significant and often hidden barrier to employment in Buckinghamshire. The report estimates that around 10% of residents provide unpaid care, many of whom are of working age. Caring roles can include looking after young children, older relatives, or individuals with long-term illness or disability. These responsibilities often limit the hours people can work, the distance they are willing to travel, and the types of jobs they can accept. Carers are more likely to experience stress, poor mental health, and economic inactivity, with women disproportionately affected. The cost, availability, and flexibility of childcare are particular challenges, especially in Opportunity Bucks wards. From a health perspective, carers frequently present with fatigue, anxiety, and long-term conditions that are exacerbated by financial and time pressures. The report highlights the need for flexible employment support, better integration with carers’ services, and improved awareness of available help. Health professionals are well placed to identify carers, understand the impact of caring on health and employment, and signpost individuals to tailored support that can help them balance caring responsibilities with work or training.
</a:t>
            </a:r>
          </a:p>
        </p:txBody>
      </p:sp>
      <p:sp>
        <p:nvSpPr>
          <p:cNvPr id="4" name="Slide Number Placeholder 3">
            <a:extLst>
              <a:ext uri="{FF2B5EF4-FFF2-40B4-BE49-F238E27FC236}">
                <a16:creationId xmlns:a16="http://schemas.microsoft.com/office/drawing/2014/main" id="{8181E216-50EF-32DD-4493-3726A56200B2}"/>
              </a:ext>
            </a:extLst>
          </p:cNvPr>
          <p:cNvSpPr>
            <a:spLocks noGrp="1"/>
          </p:cNvSpPr>
          <p:nvPr>
            <p:ph type="sldNum" sz="quarter" idx="5"/>
          </p:nvPr>
        </p:nvSpPr>
        <p:spPr/>
        <p:txBody>
          <a:bodyPr/>
          <a:lstStyle/>
          <a:p>
            <a:fld id="{4829CE07-875F-4D81-B757-BECFA9EC97F1}" type="slidenum">
              <a:t>1</a:t>
            </a:fld>
            <a:endParaRPr lang="en-US"/>
          </a:p>
        </p:txBody>
      </p:sp>
    </p:spTree>
    <p:extLst>
      <p:ext uri="{BB962C8B-B14F-4D97-AF65-F5344CB8AC3E}">
        <p14:creationId xmlns:p14="http://schemas.microsoft.com/office/powerpoint/2010/main" val="1514245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0C54-65BF-F579-59B8-3E1CA35431B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886EBDE-5591-C521-FC72-0828929CA4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1985E86B-D12E-D946-859B-BB76A50538DC}"/>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76AE3AE0-5667-1171-3666-BF48D5BBD3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551314-3368-199B-320A-C9035AB077BC}"/>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232798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A748E-97E7-9BDF-4321-490EC6C1F2D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12622FC-9675-8F38-C6CF-AAAB6C43F8E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41530F2-808E-5888-2DA6-7D2C2A439D35}"/>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DDD6E341-0528-4B1F-FD12-2132B643E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DF4B5E-BF90-A7F6-4417-83D8EA0ADE87}"/>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1242694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D83F0B-833C-D49F-8CF7-D3EB599A5B7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E889E2D-D5ED-30C3-6A5B-9DC8B5DFEB8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1AFBA05-8BB8-A125-6A0A-863DCF587CB0}"/>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AAA96ADC-46AB-D391-CFA1-87D19320A6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D53731-1C17-4F28-67D2-069203D2E4FF}"/>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2745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61B1E-651C-8DD0-9D38-7810A3BE14A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969B6B4-ABE2-1C4D-1F28-40D59BCF06A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CB7578F-9A31-0DA5-5C43-5FA25D2614C9}"/>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8E28230D-87C9-821A-181E-9E02F49483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A6353-290F-8A35-B68E-2609B9794895}"/>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70882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CE2D3-0D2D-31E8-1DED-1A10539243B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AE23840-6E88-95CD-C1B2-76187BE3EA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C2BE2AB-96C0-E5EA-1E05-1A19F70654FF}"/>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C74DE947-D815-9A84-1E4A-1057916B8C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9A7C44-78D2-CA69-C740-FC6B6FDE6AB1}"/>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75198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3CEA0-E4DA-7140-8D7E-C1A5458D17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3620CE8-A5B8-13A2-295F-8F4EB9BD733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01905CE-B50F-7E9B-F86B-6C80D1915A3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E74B579-B78B-5DAB-601E-72F819C1DEBE}"/>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6" name="Footer Placeholder 5">
            <a:extLst>
              <a:ext uri="{FF2B5EF4-FFF2-40B4-BE49-F238E27FC236}">
                <a16:creationId xmlns:a16="http://schemas.microsoft.com/office/drawing/2014/main" id="{3E663277-612D-F8B1-7049-FB11E2883D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64D517-1649-441C-DDE5-D64CFFD13C23}"/>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2390645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7FBC7-3B9B-EC67-8010-C6807EFE2CB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4FCCECB-294A-FCC5-AF5E-D6DCECF492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84A8968-90F8-8F9F-4430-901B5BCDCE9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2A52995-B804-BE73-E353-85E657915A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E23D015-A03A-3DF6-79F3-6DF4F5C0433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49C9F75-282E-78CE-FF71-B184D3F90D4B}"/>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8" name="Footer Placeholder 7">
            <a:extLst>
              <a:ext uri="{FF2B5EF4-FFF2-40B4-BE49-F238E27FC236}">
                <a16:creationId xmlns:a16="http://schemas.microsoft.com/office/drawing/2014/main" id="{A281D7AC-6899-64DB-43D3-EFBACEC0C48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8E65E61-5510-CB12-7C5B-62A230FD0350}"/>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296887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05803-8BBE-C9E6-9A50-A740DA07C2C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B5075DB-9FE0-5587-F09F-15C794594CDE}"/>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4" name="Footer Placeholder 3">
            <a:extLst>
              <a:ext uri="{FF2B5EF4-FFF2-40B4-BE49-F238E27FC236}">
                <a16:creationId xmlns:a16="http://schemas.microsoft.com/office/drawing/2014/main" id="{A792BCF9-C11D-60AF-C6AA-C02273555B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E0790E1-6FFC-F47A-057C-7E548D86898C}"/>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1299590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E0FC49-220F-10AB-0CC3-394AC55DEB4D}"/>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3" name="Footer Placeholder 2">
            <a:extLst>
              <a:ext uri="{FF2B5EF4-FFF2-40B4-BE49-F238E27FC236}">
                <a16:creationId xmlns:a16="http://schemas.microsoft.com/office/drawing/2014/main" id="{6B7B0601-1811-1433-A58F-FCE79DE38A6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8C3A96F-D675-3674-E9B7-26C49B97596E}"/>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82540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4D418-FBB5-BC60-4FC0-3C69BC72B1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E4B71FF-5652-3942-4DCD-74D42FBA08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05859B4-0E70-451B-53BE-D4047B24F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F6C443-BD1A-5938-11CA-702F37B6618A}"/>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6" name="Footer Placeholder 5">
            <a:extLst>
              <a:ext uri="{FF2B5EF4-FFF2-40B4-BE49-F238E27FC236}">
                <a16:creationId xmlns:a16="http://schemas.microsoft.com/office/drawing/2014/main" id="{98BAC76C-83BD-12BE-6391-8C893DB826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14CCD2-2342-CF97-6B31-90F253BBFBBD}"/>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1284740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F934E-F920-E477-16CC-B8D2DC6A687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7F7AB05-A22B-59C5-F9AB-6D2E2E76F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5B41D4-99E4-D614-C477-966DDF0966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6BBA18-8218-4161-3AEB-1E468A2DC2CA}"/>
              </a:ext>
            </a:extLst>
          </p:cNvPr>
          <p:cNvSpPr>
            <a:spLocks noGrp="1"/>
          </p:cNvSpPr>
          <p:nvPr>
            <p:ph type="dt" sz="half" idx="10"/>
          </p:nvPr>
        </p:nvSpPr>
        <p:spPr/>
        <p:txBody>
          <a:bodyPr/>
          <a:lstStyle/>
          <a:p>
            <a:fld id="{3B8710DD-594E-4312-9897-FE85D4BC203C}" type="datetimeFigureOut">
              <a:rPr lang="en-GB" smtClean="0"/>
              <a:t>16/07/2026</a:t>
            </a:fld>
            <a:endParaRPr lang="en-GB"/>
          </a:p>
        </p:txBody>
      </p:sp>
      <p:sp>
        <p:nvSpPr>
          <p:cNvPr id="6" name="Footer Placeholder 5">
            <a:extLst>
              <a:ext uri="{FF2B5EF4-FFF2-40B4-BE49-F238E27FC236}">
                <a16:creationId xmlns:a16="http://schemas.microsoft.com/office/drawing/2014/main" id="{2303B8D5-A8D5-D54E-3913-A2B04F88FC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7BD392-01B6-42C0-9DC2-46D03A491FC4}"/>
              </a:ext>
            </a:extLst>
          </p:cNvPr>
          <p:cNvSpPr>
            <a:spLocks noGrp="1"/>
          </p:cNvSpPr>
          <p:nvPr>
            <p:ph type="sldNum" sz="quarter" idx="12"/>
          </p:nvPr>
        </p:nvSpPr>
        <p:spPr/>
        <p:txBody>
          <a:bodyPr/>
          <a:lstStyle/>
          <a:p>
            <a:fld id="{E7AEC7A0-78DF-48AA-A689-305095F941B9}" type="slidenum">
              <a:rPr lang="en-GB" smtClean="0"/>
              <a:t>‹#›</a:t>
            </a:fld>
            <a:endParaRPr lang="en-GB"/>
          </a:p>
        </p:txBody>
      </p:sp>
    </p:spTree>
    <p:extLst>
      <p:ext uri="{BB962C8B-B14F-4D97-AF65-F5344CB8AC3E}">
        <p14:creationId xmlns:p14="http://schemas.microsoft.com/office/powerpoint/2010/main" val="3304739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001955-080F-C6F5-334C-5F4350E662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10CC842-0BAB-8C1A-6267-F4556F6611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BEC4E1-B916-9562-047D-115A178122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8710DD-594E-4312-9897-FE85D4BC203C}" type="datetimeFigureOut">
              <a:rPr lang="en-GB" smtClean="0"/>
              <a:t>16/07/2026</a:t>
            </a:fld>
            <a:endParaRPr lang="en-GB"/>
          </a:p>
        </p:txBody>
      </p:sp>
      <p:sp>
        <p:nvSpPr>
          <p:cNvPr id="5" name="Footer Placeholder 4">
            <a:extLst>
              <a:ext uri="{FF2B5EF4-FFF2-40B4-BE49-F238E27FC236}">
                <a16:creationId xmlns:a16="http://schemas.microsoft.com/office/drawing/2014/main" id="{1E5908A8-2D7C-F34B-4C0E-69A6356B35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7A70CDC-E367-78DF-031D-D45F17EF8E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AEC7A0-78DF-48AA-A689-305095F941B9}" type="slidenum">
              <a:rPr lang="en-GB" smtClean="0"/>
              <a:t>‹#›</a:t>
            </a:fld>
            <a:endParaRPr lang="en-GB"/>
          </a:p>
        </p:txBody>
      </p:sp>
    </p:spTree>
    <p:extLst>
      <p:ext uri="{BB962C8B-B14F-4D97-AF65-F5344CB8AC3E}">
        <p14:creationId xmlns:p14="http://schemas.microsoft.com/office/powerpoint/2010/main" val="1036625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bucksdataexchange.localinsight.org/#/map?savedmap=4391" TargetMode="Externa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88396-4F39-EE13-CC97-0D0CE81F5E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9BB1AF-4CF9-CA02-E7D2-EEAD5C7C2BB1}"/>
              </a:ext>
            </a:extLst>
          </p:cNvPr>
          <p:cNvSpPr>
            <a:spLocks noGrp="1"/>
          </p:cNvSpPr>
          <p:nvPr>
            <p:ph type="title"/>
          </p:nvPr>
        </p:nvSpPr>
        <p:spPr>
          <a:xfrm>
            <a:off x="259080" y="251518"/>
            <a:ext cx="10663844" cy="563632"/>
          </a:xfrm>
        </p:spPr>
        <p:txBody>
          <a:bodyPr>
            <a:normAutofit fontScale="90000"/>
          </a:bodyPr>
          <a:lstStyle/>
          <a:p>
            <a:r>
              <a:rPr lang="en-US" dirty="0"/>
              <a:t>No or low qualifications</a:t>
            </a:r>
          </a:p>
        </p:txBody>
      </p:sp>
      <p:sp>
        <p:nvSpPr>
          <p:cNvPr id="4" name="Content Placeholder 3">
            <a:extLst>
              <a:ext uri="{FF2B5EF4-FFF2-40B4-BE49-F238E27FC236}">
                <a16:creationId xmlns:a16="http://schemas.microsoft.com/office/drawing/2014/main" id="{C60A68FB-B277-89F9-EC4E-5AC38995B9C6}"/>
              </a:ext>
            </a:extLst>
          </p:cNvPr>
          <p:cNvSpPr>
            <a:spLocks noGrp="1"/>
          </p:cNvSpPr>
          <p:nvPr>
            <p:ph sz="half" idx="1"/>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259080" y="1130127"/>
            <a:ext cx="5181600" cy="446953"/>
          </a:xfrm>
        </p:spPr>
        <p:txBody>
          <a:bodyPr>
            <a:noAutofit/>
          </a:bodyPr>
          <a:lstStyle/>
          <a:p>
            <a:pPr marL="0" lvl="1" indent="0">
              <a:buFont typeface="Arial" panose="020B0604020202020204" pitchFamily="34" charset="0"/>
              <a:buNone/>
            </a:pPr>
            <a:r>
              <a:rPr lang="en-GB" sz="1600" dirty="0">
                <a:solidFill>
                  <a:schemeClr val="bg1"/>
                </a:solidFill>
              </a:rPr>
              <a:t>XXXXX</a:t>
            </a:r>
          </a:p>
        </p:txBody>
      </p:sp>
      <p:pic>
        <p:nvPicPr>
          <p:cNvPr id="7" name="Picture 6">
            <a:extLst>
              <a:ext uri="{FF2B5EF4-FFF2-40B4-BE49-F238E27FC236}">
                <a16:creationId xmlns:a16="http://schemas.microsoft.com/office/drawing/2014/main" id="{5E588027-D853-F496-BD2B-104C79168CD6}"/>
              </a:ext>
            </a:extLst>
          </p:cNvPr>
          <p:cNvPicPr>
            <a:picLocks noChangeAspect="1"/>
          </p:cNvPicPr>
          <p:nvPr/>
        </p:nvPicPr>
        <p:blipFill>
          <a:blip r:embed="rId3"/>
          <a:stretch>
            <a:fillRect/>
          </a:stretch>
        </p:blipFill>
        <p:spPr>
          <a:xfrm>
            <a:off x="8686080" y="930054"/>
            <a:ext cx="3138058" cy="5031266"/>
          </a:xfrm>
          <a:prstGeom prst="rect">
            <a:avLst/>
          </a:prstGeom>
        </p:spPr>
      </p:pic>
      <p:pic>
        <p:nvPicPr>
          <p:cNvPr id="9" name="Picture 8">
            <a:extLst>
              <a:ext uri="{FF2B5EF4-FFF2-40B4-BE49-F238E27FC236}">
                <a16:creationId xmlns:a16="http://schemas.microsoft.com/office/drawing/2014/main" id="{0D9EA13A-DBEB-6F15-6254-874BD99836AE}"/>
              </a:ext>
            </a:extLst>
          </p:cNvPr>
          <p:cNvPicPr>
            <a:picLocks noChangeAspect="1"/>
          </p:cNvPicPr>
          <p:nvPr/>
        </p:nvPicPr>
        <p:blipFill>
          <a:blip r:embed="rId4"/>
          <a:srcRect r="57331" b="26998"/>
          <a:stretch>
            <a:fillRect/>
          </a:stretch>
        </p:blipFill>
        <p:spPr>
          <a:xfrm>
            <a:off x="7344694" y="1022722"/>
            <a:ext cx="1341386" cy="1133571"/>
          </a:xfrm>
          <a:prstGeom prst="rect">
            <a:avLst/>
          </a:prstGeom>
        </p:spPr>
      </p:pic>
      <p:pic>
        <p:nvPicPr>
          <p:cNvPr id="11" name="Picture 10">
            <a:extLst>
              <a:ext uri="{FF2B5EF4-FFF2-40B4-BE49-F238E27FC236}">
                <a16:creationId xmlns:a16="http://schemas.microsoft.com/office/drawing/2014/main" id="{77230F07-78E6-E973-588C-A5ADF441B8A0}"/>
              </a:ext>
            </a:extLst>
          </p:cNvPr>
          <p:cNvPicPr>
            <a:picLocks noChangeAspect="1"/>
          </p:cNvPicPr>
          <p:nvPr/>
        </p:nvPicPr>
        <p:blipFill>
          <a:blip r:embed="rId5"/>
          <a:srcRect l="68" t="81551" r="62727" b="117"/>
          <a:stretch>
            <a:fillRect/>
          </a:stretch>
        </p:blipFill>
        <p:spPr>
          <a:xfrm>
            <a:off x="6759493" y="2145849"/>
            <a:ext cx="1170401" cy="284988"/>
          </a:xfrm>
          <a:prstGeom prst="rect">
            <a:avLst/>
          </a:prstGeom>
        </p:spPr>
      </p:pic>
      <p:pic>
        <p:nvPicPr>
          <p:cNvPr id="13" name="Picture 12">
            <a:extLst>
              <a:ext uri="{FF2B5EF4-FFF2-40B4-BE49-F238E27FC236}">
                <a16:creationId xmlns:a16="http://schemas.microsoft.com/office/drawing/2014/main" id="{56D69CB3-0876-7CE7-EAAA-C65E42C01882}"/>
              </a:ext>
            </a:extLst>
          </p:cNvPr>
          <p:cNvPicPr>
            <a:picLocks noChangeAspect="1"/>
          </p:cNvPicPr>
          <p:nvPr/>
        </p:nvPicPr>
        <p:blipFill>
          <a:blip r:embed="rId5"/>
          <a:srcRect l="76738" t="80275" r="-1" b="117"/>
          <a:stretch>
            <a:fillRect/>
          </a:stretch>
        </p:blipFill>
        <p:spPr>
          <a:xfrm>
            <a:off x="7749883" y="2135932"/>
            <a:ext cx="731786" cy="304823"/>
          </a:xfrm>
          <a:prstGeom prst="rect">
            <a:avLst/>
          </a:prstGeom>
        </p:spPr>
      </p:pic>
      <p:sp>
        <p:nvSpPr>
          <p:cNvPr id="18" name="TextBox 17">
            <a:extLst>
              <a:ext uri="{FF2B5EF4-FFF2-40B4-BE49-F238E27FC236}">
                <a16:creationId xmlns:a16="http://schemas.microsoft.com/office/drawing/2014/main" id="{F1E3BDE2-053F-6CE3-5A6A-CD44CEE1D418}"/>
              </a:ext>
            </a:extLst>
          </p:cNvPr>
          <p:cNvSpPr txBox="1"/>
          <p:nvPr/>
        </p:nvSpPr>
        <p:spPr>
          <a:xfrm>
            <a:off x="259080" y="1096653"/>
            <a:ext cx="4983183" cy="3970318"/>
          </a:xfrm>
          <a:prstGeom prst="rect">
            <a:avLst/>
          </a:prstGeom>
          <a:noFill/>
        </p:spPr>
        <p:txBody>
          <a:bodyPr wrap="square" rtlCol="0">
            <a:spAutoFit/>
          </a:bodyPr>
          <a:lstStyle/>
          <a:p>
            <a:pPr algn="l"/>
            <a:r>
              <a:rPr lang="en-GB" dirty="0">
                <a:latin typeface="Calibri" panose="020F0502020204030204" pitchFamily="34" charset="0"/>
                <a:cs typeface="Calibri" panose="020F0502020204030204" pitchFamily="34" charset="0"/>
              </a:rPr>
              <a:t>Having no or low qualifications, or poor English language proficiency, can be a barrier to work.</a:t>
            </a:r>
          </a:p>
          <a:p>
            <a:pPr algn="l"/>
            <a:endParaRPr lang="en-GB" dirty="0">
              <a:latin typeface="Calibri" panose="020F0502020204030204" pitchFamily="34" charset="0"/>
              <a:cs typeface="Calibri" panose="020F0502020204030204" pitchFamily="34" charset="0"/>
            </a:endParaRPr>
          </a:p>
          <a:p>
            <a:pPr algn="l"/>
            <a:r>
              <a:rPr lang="en-GB" dirty="0">
                <a:latin typeface="Calibri" panose="020F0502020204030204" pitchFamily="34" charset="0"/>
                <a:cs typeface="Calibri" panose="020F0502020204030204" pitchFamily="34" charset="0"/>
              </a:rPr>
              <a:t>In total, 18% of working-age adults* (51,700 people) living in Buckinghamshire either have:</a:t>
            </a:r>
          </a:p>
          <a:p>
            <a:pPr marL="285750" indent="-285750" algn="l">
              <a:buFont typeface="Arial" panose="020B0604020202020204" pitchFamily="34" charset="0"/>
              <a:buChar char="•"/>
            </a:pPr>
            <a:r>
              <a:rPr lang="en-GB" dirty="0">
                <a:latin typeface="Calibri" panose="020F0502020204030204" pitchFamily="34" charset="0"/>
                <a:cs typeface="Calibri" panose="020F0502020204030204" pitchFamily="34" charset="0"/>
              </a:rPr>
              <a:t>no qualifications (25,050 or 8.6%)</a:t>
            </a:r>
          </a:p>
          <a:p>
            <a:pPr marL="285750" indent="-285750" algn="l">
              <a:buFont typeface="Arial" panose="020B0604020202020204" pitchFamily="34" charset="0"/>
              <a:buChar char="•"/>
            </a:pPr>
            <a:r>
              <a:rPr lang="en-GB" dirty="0">
                <a:latin typeface="Calibri" panose="020F0502020204030204" pitchFamily="34" charset="0"/>
                <a:cs typeface="Calibri" panose="020F0502020204030204" pitchFamily="34" charset="0"/>
              </a:rPr>
              <a:t>low qualifications** (25,400 or 8.8%) </a:t>
            </a:r>
          </a:p>
          <a:p>
            <a:pPr marL="285750" indent="-285750" algn="l">
              <a:buFont typeface="Arial" panose="020B0604020202020204" pitchFamily="34" charset="0"/>
              <a:buChar char="•"/>
            </a:pPr>
            <a:r>
              <a:rPr lang="en-GB" dirty="0">
                <a:latin typeface="Calibri" panose="020F0502020204030204" pitchFamily="34" charset="0"/>
                <a:cs typeface="Calibri" panose="020F0502020204030204" pitchFamily="34" charset="0"/>
              </a:rPr>
              <a:t>have higher level qualifications but cannot speak English / cannot speak English well (1,250 or 0.4%</a:t>
            </a:r>
          </a:p>
          <a:p>
            <a:pPr marL="285750" indent="-285750" algn="l">
              <a:buFont typeface="Arial" panose="020B0604020202020204" pitchFamily="34" charset="0"/>
              <a:buChar char="•"/>
            </a:pPr>
            <a:endParaRPr lang="en-GB" dirty="0">
              <a:latin typeface="Calibri" panose="020F0502020204030204" pitchFamily="34" charset="0"/>
              <a:cs typeface="Calibri" panose="020F0502020204030204" pitchFamily="34" charset="0"/>
            </a:endParaRPr>
          </a:p>
          <a:p>
            <a:pPr algn="l"/>
            <a:r>
              <a:rPr lang="en-GB" dirty="0">
                <a:latin typeface="Calibri" panose="020F0502020204030204" pitchFamily="34" charset="0"/>
                <a:cs typeface="Calibri" panose="020F0502020204030204" pitchFamily="34" charset="0"/>
              </a:rPr>
              <a:t>As shown on the map (dark red areas), wards in Aylesbury and High Wycombe have the highest proportion of adults with no or low skills. </a:t>
            </a:r>
          </a:p>
        </p:txBody>
      </p:sp>
      <p:sp>
        <p:nvSpPr>
          <p:cNvPr id="19" name="TextBox 18">
            <a:extLst>
              <a:ext uri="{FF2B5EF4-FFF2-40B4-BE49-F238E27FC236}">
                <a16:creationId xmlns:a16="http://schemas.microsoft.com/office/drawing/2014/main" id="{7F16BAEF-77C1-5980-D9D4-80F4DA45627A}"/>
              </a:ext>
            </a:extLst>
          </p:cNvPr>
          <p:cNvSpPr txBox="1"/>
          <p:nvPr/>
        </p:nvSpPr>
        <p:spPr>
          <a:xfrm>
            <a:off x="336648" y="5274544"/>
            <a:ext cx="4905615" cy="646331"/>
          </a:xfrm>
          <a:prstGeom prst="rect">
            <a:avLst/>
          </a:prstGeom>
          <a:noFill/>
        </p:spPr>
        <p:txBody>
          <a:bodyPr wrap="square" rtlCol="0">
            <a:spAutoFit/>
          </a:bodyPr>
          <a:lstStyle/>
          <a:p>
            <a:pPr algn="l"/>
            <a:r>
              <a:rPr lang="en-GB" dirty="0">
                <a:latin typeface="Calibri" panose="020F0502020204030204" pitchFamily="34" charset="0"/>
                <a:cs typeface="Calibri" panose="020F0502020204030204" pitchFamily="34" charset="0"/>
              </a:rPr>
              <a:t>*aged 25 to 64</a:t>
            </a:r>
          </a:p>
          <a:p>
            <a:pPr algn="l"/>
            <a:r>
              <a:rPr lang="en-GB" dirty="0">
                <a:latin typeface="Calibri" panose="020F0502020204030204" pitchFamily="34" charset="0"/>
                <a:cs typeface="Calibri" panose="020F0502020204030204" pitchFamily="34" charset="0"/>
              </a:rPr>
              <a:t>**level 1 or entry level</a:t>
            </a:r>
          </a:p>
        </p:txBody>
      </p:sp>
      <p:sp>
        <p:nvSpPr>
          <p:cNvPr id="20" name="TextBox 19">
            <a:extLst>
              <a:ext uri="{FF2B5EF4-FFF2-40B4-BE49-F238E27FC236}">
                <a16:creationId xmlns:a16="http://schemas.microsoft.com/office/drawing/2014/main" id="{0CE62871-B998-85B8-1997-8F712F900B85}"/>
              </a:ext>
            </a:extLst>
          </p:cNvPr>
          <p:cNvSpPr txBox="1"/>
          <p:nvPr/>
        </p:nvSpPr>
        <p:spPr>
          <a:xfrm>
            <a:off x="4992414" y="6202378"/>
            <a:ext cx="7199586" cy="369332"/>
          </a:xfrm>
          <a:prstGeom prst="rect">
            <a:avLst/>
          </a:prstGeom>
          <a:noFill/>
        </p:spPr>
        <p:txBody>
          <a:bodyPr wrap="square" rtlCol="0">
            <a:spAutoFit/>
          </a:bodyPr>
          <a:lstStyle/>
          <a:p>
            <a:pPr algn="l"/>
            <a:r>
              <a:rPr lang="en-GB" i="1" dirty="0">
                <a:latin typeface="Calibri" panose="020F0502020204030204" pitchFamily="34" charset="0"/>
                <a:cs typeface="Calibri" panose="020F0502020204030204" pitchFamily="34" charset="0"/>
              </a:rPr>
              <a:t>Source: Census 2021, ONS and the Index of Deprivation (via </a:t>
            </a:r>
            <a:r>
              <a:rPr lang="en-GB" i="1" dirty="0">
                <a:latin typeface="Calibri" panose="020F0502020204030204" pitchFamily="34" charset="0"/>
                <a:cs typeface="Calibri" panose="020F0502020204030204" pitchFamily="34" charset="0"/>
                <a:hlinkClick r:id="rId6"/>
              </a:rPr>
              <a:t>Local Insight</a:t>
            </a:r>
            <a:r>
              <a:rPr lang="en-GB" i="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504151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5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anim calcmode="lin" valueType="num">
                                      <p:cBhvr>
                                        <p:cTn id="8" dur="250" fill="hold"/>
                                        <p:tgtEl>
                                          <p:spTgt spid="4"/>
                                        </p:tgtEl>
                                        <p:attrNameLst>
                                          <p:attrName>ppt_x</p:attrName>
                                        </p:attrNameLst>
                                      </p:cBhvr>
                                      <p:tavLst>
                                        <p:tav tm="0">
                                          <p:val>
                                            <p:strVal val="#ppt_x"/>
                                          </p:val>
                                        </p:tav>
                                        <p:tav tm="100000">
                                          <p:val>
                                            <p:strVal val="#ppt_x"/>
                                          </p:val>
                                        </p:tav>
                                      </p:tavLst>
                                    </p:anim>
                                    <p:anim calcmode="lin" valueType="num">
                                      <p:cBhvr>
                                        <p:cTn id="9" dur="25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398</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No or low qualifications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Hargrave</dc:creator>
  <cp:lastModifiedBy>Caroline Hargrave</cp:lastModifiedBy>
  <cp:revision>1</cp:revision>
  <dcterms:created xsi:type="dcterms:W3CDTF">2026-07-16T12:44:13Z</dcterms:created>
  <dcterms:modified xsi:type="dcterms:W3CDTF">2026-07-16T12:45:45Z</dcterms:modified>
</cp:coreProperties>
</file>