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 id="2147483708" r:id="rId5"/>
    <p:sldMasterId id="2147483659" r:id="rId6"/>
    <p:sldMasterId id="2147483669" r:id="rId7"/>
    <p:sldMasterId id="2147483679" r:id="rId8"/>
    <p:sldMasterId id="2147483689" r:id="rId9"/>
  </p:sldMasterIdLst>
  <p:notesMasterIdLst>
    <p:notesMasterId r:id="rId61"/>
  </p:notesMasterIdLst>
  <p:sldIdLst>
    <p:sldId id="258" r:id="rId10"/>
    <p:sldId id="449" r:id="rId11"/>
    <p:sldId id="483" r:id="rId12"/>
    <p:sldId id="464" r:id="rId13"/>
    <p:sldId id="465" r:id="rId14"/>
    <p:sldId id="466" r:id="rId15"/>
    <p:sldId id="461" r:id="rId16"/>
    <p:sldId id="469" r:id="rId17"/>
    <p:sldId id="463" r:id="rId18"/>
    <p:sldId id="473" r:id="rId19"/>
    <p:sldId id="475" r:id="rId20"/>
    <p:sldId id="476" r:id="rId21"/>
    <p:sldId id="477" r:id="rId22"/>
    <p:sldId id="478" r:id="rId23"/>
    <p:sldId id="479" r:id="rId24"/>
    <p:sldId id="264" r:id="rId25"/>
    <p:sldId id="418" r:id="rId26"/>
    <p:sldId id="269" r:id="rId27"/>
    <p:sldId id="413" r:id="rId28"/>
    <p:sldId id="414" r:id="rId29"/>
    <p:sldId id="415" r:id="rId30"/>
    <p:sldId id="416" r:id="rId31"/>
    <p:sldId id="417" r:id="rId32"/>
    <p:sldId id="419" r:id="rId33"/>
    <p:sldId id="421" r:id="rId34"/>
    <p:sldId id="423" r:id="rId35"/>
    <p:sldId id="424" r:id="rId36"/>
    <p:sldId id="425" r:id="rId37"/>
    <p:sldId id="426" r:id="rId38"/>
    <p:sldId id="427" r:id="rId39"/>
    <p:sldId id="429" r:id="rId40"/>
    <p:sldId id="431" r:id="rId41"/>
    <p:sldId id="435" r:id="rId42"/>
    <p:sldId id="434" r:id="rId43"/>
    <p:sldId id="437" r:id="rId44"/>
    <p:sldId id="438" r:id="rId45"/>
    <p:sldId id="439" r:id="rId46"/>
    <p:sldId id="440" r:id="rId47"/>
    <p:sldId id="441" r:id="rId48"/>
    <p:sldId id="442" r:id="rId49"/>
    <p:sldId id="443" r:id="rId50"/>
    <p:sldId id="444" r:id="rId51"/>
    <p:sldId id="481" r:id="rId52"/>
    <p:sldId id="405" r:id="rId53"/>
    <p:sldId id="452" r:id="rId54"/>
    <p:sldId id="454" r:id="rId55"/>
    <p:sldId id="455" r:id="rId56"/>
    <p:sldId id="456" r:id="rId57"/>
    <p:sldId id="482" r:id="rId58"/>
    <p:sldId id="457" r:id="rId59"/>
    <p:sldId id="458"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9D033A-CC68-493E-29C1-BFF0E3627D11}" name="James Moorhouse" initials="JM" userId="S::James.Moorhouse@buckscc.gov.uk::4268b724-a0f0-4655-9bd2-8f1ec8ffc880" providerId="AD"/>
  <p188:author id="{3AF70949-EBE9-7465-A36B-BC9DB55AD069}" name="Caroline Hargrave" initials="CH" userId="S::caroline.hargrave@buckscc.gov.uk::50b4ff11-047b-41ed-a730-cdb72edf0574" providerId="AD"/>
  <p188:author id="{F88C9952-4CA4-9FCC-2275-DE6C50D884FD}" name="Caroline Hargrave" initials="CH" userId="S::Caroline.Hargrave@buckscc.gov.uk::50b4ff11-047b-41ed-a730-cdb72edf0574" providerId="AD"/>
  <p188:author id="{C516F5E5-15D3-2D70-F859-AF639E5518C5}" name="Shona Wooding" initials="SW" userId="S::shona.wooding@buckscc.gov.uk::95f15dbf-b2ca-45cd-849e-68b4146b54c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C2D84"/>
    <a:srgbClr val="00AA4F"/>
    <a:srgbClr val="F47721"/>
    <a:srgbClr val="AE2573"/>
    <a:srgbClr val="9FC63B"/>
    <a:srgbClr val="005E63"/>
    <a:srgbClr val="0072BC"/>
    <a:srgbClr val="283B8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D96FA4-3E22-F551-339B-E1E52782CE72}" v="49" dt="2026-05-29T08:24:49.296"/>
    <p1510:client id="{CD463967-BD27-45E9-A6B1-452C815D3EA4}" v="941" dt="2026-05-29T09:42:06.0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microsoft.com/office/2018/10/relationships/authors" Target="author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charts/_rels/chart1.xml.rels><?xml version="1.0" encoding="UTF-8" standalone="yes"?>
<Relationships xmlns="http://schemas.openxmlformats.org/package/2006/relationships"><Relationship Id="rId3" Type="http://schemas.openxmlformats.org/officeDocument/2006/relationships/oleObject" Target="https://buckscc.sharepoint.com/sites/BusinessIntelligence/Shared%20Documents/PGS%20&amp;%20Communities/Economy%20&amp;%20Labour%20Market/1.%20Economic%20Output%20and%20Productivity/01%20Bucks%20Economy%20reports/The%20Buckinghamshire%20Economy%202026/Buckinghamshire%25"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11.bin"/><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12.bin"/><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13.bin"/><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embeddings/oleObject14.bin"/><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15.bin"/><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16.bin"/><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embeddings/oleObject17.bin"/><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embeddings/oleObject18.bin"/><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embeddings/oleObject19.bin"/><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embeddings/oleObject20.bin"/><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embeddings/oleObject21.bin"/><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embeddings/oleObject22.bin"/><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embeddings/oleObject23.bin"/><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embeddings/oleObject24.bin"/><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embeddings/oleObject25.bin"/><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6"/>
            <c:invertIfNegative val="0"/>
            <c:bubble3D val="0"/>
            <c:spPr>
              <a:solidFill>
                <a:srgbClr val="F47721"/>
              </a:solidFill>
              <a:ln>
                <a:solidFill>
                  <a:srgbClr val="F47721"/>
                </a:solidFill>
              </a:ln>
              <a:effectLst/>
            </c:spPr>
            <c:extLst>
              <c:ext xmlns:c16="http://schemas.microsoft.com/office/drawing/2014/chart" uri="{C3380CC4-5D6E-409C-BE32-E72D297353CC}">
                <c16:uniqueId val="{00000001-22CE-48E9-9397-59FEFA857105}"/>
              </c:ext>
            </c:extLst>
          </c:dPt>
          <c:dPt>
            <c:idx val="17"/>
            <c:invertIfNegative val="0"/>
            <c:bubble3D val="0"/>
            <c:spPr>
              <a:solidFill>
                <a:srgbClr val="F47721"/>
              </a:solidFill>
              <a:ln>
                <a:solidFill>
                  <a:srgbClr val="F47721"/>
                </a:solidFill>
              </a:ln>
              <a:effectLst/>
            </c:spPr>
            <c:extLst>
              <c:ext xmlns:c16="http://schemas.microsoft.com/office/drawing/2014/chart" uri="{C3380CC4-5D6E-409C-BE32-E72D297353CC}">
                <c16:uniqueId val="{00000002-22CE-48E9-9397-59FEFA857105}"/>
              </c:ext>
            </c:extLst>
          </c:dPt>
          <c:cat>
            <c:strRef>
              <c:f>'[Buckinghamshire Economy 2026.xlsx]1.0 GVA'!$D$1:$X$1</c:f>
              <c:strCach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strCache>
            </c:strRef>
          </c:cat>
          <c:val>
            <c:numRef>
              <c:f>'[Buckinghamshire Economy 2026.xlsx]1.0 GVA'!$D$3:$X$3</c:f>
              <c:numCache>
                <c:formatCode>#,##0</c:formatCode>
                <c:ptCount val="21"/>
                <c:pt idx="0">
                  <c:v>14790</c:v>
                </c:pt>
                <c:pt idx="1">
                  <c:v>14534</c:v>
                </c:pt>
                <c:pt idx="2">
                  <c:v>15120</c:v>
                </c:pt>
                <c:pt idx="3">
                  <c:v>15176</c:v>
                </c:pt>
                <c:pt idx="4">
                  <c:v>15794</c:v>
                </c:pt>
                <c:pt idx="5">
                  <c:v>16227</c:v>
                </c:pt>
                <c:pt idx="6">
                  <c:v>15477</c:v>
                </c:pt>
                <c:pt idx="7">
                  <c:v>15928</c:v>
                </c:pt>
                <c:pt idx="8">
                  <c:v>16374</c:v>
                </c:pt>
                <c:pt idx="9">
                  <c:v>16516</c:v>
                </c:pt>
                <c:pt idx="10">
                  <c:v>16698</c:v>
                </c:pt>
                <c:pt idx="11">
                  <c:v>16978</c:v>
                </c:pt>
                <c:pt idx="12">
                  <c:v>16810</c:v>
                </c:pt>
                <c:pt idx="13">
                  <c:v>16714</c:v>
                </c:pt>
                <c:pt idx="14">
                  <c:v>16665</c:v>
                </c:pt>
                <c:pt idx="15">
                  <c:v>16848</c:v>
                </c:pt>
                <c:pt idx="16">
                  <c:v>17765</c:v>
                </c:pt>
                <c:pt idx="17">
                  <c:v>16506</c:v>
                </c:pt>
                <c:pt idx="18">
                  <c:v>17633</c:v>
                </c:pt>
                <c:pt idx="19">
                  <c:v>17677</c:v>
                </c:pt>
                <c:pt idx="20">
                  <c:v>17638</c:v>
                </c:pt>
              </c:numCache>
            </c:numRef>
          </c:val>
          <c:extLst>
            <c:ext xmlns:c16="http://schemas.microsoft.com/office/drawing/2014/chart" uri="{C3380CC4-5D6E-409C-BE32-E72D297353CC}">
              <c16:uniqueId val="{00000000-22CE-48E9-9397-59FEFA857105}"/>
            </c:ext>
          </c:extLst>
        </c:ser>
        <c:dLbls>
          <c:showLegendKey val="0"/>
          <c:showVal val="0"/>
          <c:showCatName val="0"/>
          <c:showSerName val="0"/>
          <c:showPercent val="0"/>
          <c:showBubbleSize val="0"/>
        </c:dLbls>
        <c:gapWidth val="110"/>
        <c:overlap val="-27"/>
        <c:axId val="2128535647"/>
        <c:axId val="2128528447"/>
      </c:barChart>
      <c:catAx>
        <c:axId val="2128535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2128528447"/>
        <c:crosses val="autoZero"/>
        <c:auto val="1"/>
        <c:lblAlgn val="ctr"/>
        <c:lblOffset val="100"/>
        <c:noMultiLvlLbl val="0"/>
      </c:catAx>
      <c:valAx>
        <c:axId val="2128528447"/>
        <c:scaling>
          <c:orientation val="minMax"/>
          <c:max val="19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2128535647"/>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'[Buckinghamshire Economy 2026.xlsx]4.1 Business survival'!$C$2</c:f>
              <c:strCache>
                <c:ptCount val="1"/>
                <c:pt idx="0">
                  <c:v>Buckinghamshire</c:v>
                </c:pt>
              </c:strCache>
            </c:strRef>
          </c:tx>
          <c:spPr>
            <a:solidFill>
              <a:srgbClr val="2C2D84"/>
            </a:solidFill>
            <a:ln>
              <a:noFill/>
            </a:ln>
            <a:effectLst/>
          </c:spPr>
          <c:invertIfNegative val="0"/>
          <c:dLbls>
            <c:dLbl>
              <c:idx val="3"/>
              <c:layout>
                <c:manualLayout>
                  <c:x val="-1.2532552565176675E-2"/>
                  <c:y val="-7.4576527363534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3D-40A0-81A6-579DFC22E083}"/>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'[Buckinghamshire Economy 2026.xlsx]4.1 Business survival'!$B$3:$B$7</c:f>
              <c:strCache>
                <c:ptCount val="5"/>
                <c:pt idx="0">
                  <c:v>Born in 2023 and surviving 1 year</c:v>
                </c:pt>
                <c:pt idx="1">
                  <c:v>Born in 2022 and surviving 2 years</c:v>
                </c:pt>
                <c:pt idx="2">
                  <c:v>Born in 2021 and surviving 3 years</c:v>
                </c:pt>
                <c:pt idx="3">
                  <c:v>Born in 2020 and surviving 4 years</c:v>
                </c:pt>
                <c:pt idx="4">
                  <c:v>Born in 2019 and surviving 5 years</c:v>
                </c:pt>
              </c:strCache>
            </c:strRef>
          </c:cat>
          <c:val>
            <c:numRef>
              <c:f>'[Buckinghamshire Economy 2026.xlsx]4.1 Business survival'!$C$3:$C$7</c:f>
              <c:numCache>
                <c:formatCode>0.0%</c:formatCode>
                <c:ptCount val="5"/>
                <c:pt idx="0">
                  <c:v>0.94099999999999995</c:v>
                </c:pt>
                <c:pt idx="1">
                  <c:v>0.75900000000000001</c:v>
                </c:pt>
                <c:pt idx="2">
                  <c:v>0.61499999999999999</c:v>
                </c:pt>
                <c:pt idx="3">
                  <c:v>0.50700000000000001</c:v>
                </c:pt>
                <c:pt idx="4">
                  <c:v>0.439</c:v>
                </c:pt>
              </c:numCache>
            </c:numRef>
          </c:val>
          <c:extLst>
            <c:ext xmlns:c16="http://schemas.microsoft.com/office/drawing/2014/chart" uri="{C3380CC4-5D6E-409C-BE32-E72D297353CC}">
              <c16:uniqueId val="{00000000-9D3D-40A0-81A6-579DFC22E083}"/>
            </c:ext>
          </c:extLst>
        </c:ser>
        <c:ser>
          <c:idx val="1"/>
          <c:order val="1"/>
          <c:tx>
            <c:strRef>
              <c:f>'[Buckinghamshire Economy 2026.xlsx]4.1 Business survival'!$D$2</c:f>
              <c:strCache>
                <c:ptCount val="1"/>
                <c:pt idx="0">
                  <c:v>South East</c:v>
                </c:pt>
              </c:strCache>
            </c:strRef>
          </c:tx>
          <c:spPr>
            <a:solidFill>
              <a:srgbClr val="00AA4F"/>
            </a:solidFill>
            <a:ln>
              <a:noFill/>
            </a:ln>
            <a:effectLst/>
          </c:spPr>
          <c:invertIfNegative val="0"/>
          <c:dLbls>
            <c:dLbl>
              <c:idx val="3"/>
              <c:layout>
                <c:manualLayout>
                  <c:x val="7.6586936492809451E-17"/>
                  <c:y val="-4.539440796041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3D-40A0-81A6-579DFC22E083}"/>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'[Buckinghamshire Economy 2026.xlsx]4.1 Business survival'!$B$3:$B$7</c:f>
              <c:strCache>
                <c:ptCount val="5"/>
                <c:pt idx="0">
                  <c:v>Born in 2023 and surviving 1 year</c:v>
                </c:pt>
                <c:pt idx="1">
                  <c:v>Born in 2022 and surviving 2 years</c:v>
                </c:pt>
                <c:pt idx="2">
                  <c:v>Born in 2021 and surviving 3 years</c:v>
                </c:pt>
                <c:pt idx="3">
                  <c:v>Born in 2020 and surviving 4 years</c:v>
                </c:pt>
                <c:pt idx="4">
                  <c:v>Born in 2019 and surviving 5 years</c:v>
                </c:pt>
              </c:strCache>
            </c:strRef>
          </c:cat>
          <c:val>
            <c:numRef>
              <c:f>'[Buckinghamshire Economy 2026.xlsx]4.1 Business survival'!$D$3:$D$7</c:f>
              <c:numCache>
                <c:formatCode>0.0%</c:formatCode>
                <c:ptCount val="5"/>
                <c:pt idx="0">
                  <c:v>0.94199999999999995</c:v>
                </c:pt>
                <c:pt idx="1">
                  <c:v>0.72899999999999998</c:v>
                </c:pt>
                <c:pt idx="2">
                  <c:v>0.57799999999999996</c:v>
                </c:pt>
                <c:pt idx="3">
                  <c:v>0.45200000000000001</c:v>
                </c:pt>
                <c:pt idx="4">
                  <c:v>0.40200000000000002</c:v>
                </c:pt>
              </c:numCache>
            </c:numRef>
          </c:val>
          <c:extLst>
            <c:ext xmlns:c16="http://schemas.microsoft.com/office/drawing/2014/chart" uri="{C3380CC4-5D6E-409C-BE32-E72D297353CC}">
              <c16:uniqueId val="{00000001-9D3D-40A0-81A6-579DFC22E083}"/>
            </c:ext>
          </c:extLst>
        </c:ser>
        <c:ser>
          <c:idx val="2"/>
          <c:order val="2"/>
          <c:tx>
            <c:strRef>
              <c:f>'[Buckinghamshire Economy 2026.xlsx]4.1 Business survival'!$E$2</c:f>
              <c:strCache>
                <c:ptCount val="1"/>
                <c:pt idx="0">
                  <c:v>England</c:v>
                </c:pt>
              </c:strCache>
            </c:strRef>
          </c:tx>
          <c:spPr>
            <a:solidFill>
              <a:srgbClr val="F47721"/>
            </a:solidFill>
            <a:ln>
              <a:noFill/>
            </a:ln>
            <a:effectLst/>
          </c:spPr>
          <c:invertIfNegative val="0"/>
          <c:dLbls>
            <c:dLbl>
              <c:idx val="3"/>
              <c:layout>
                <c:manualLayout>
                  <c:x val="5.2218969021569479E-2"/>
                  <c:y val="-4.21519502489543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3D-40A0-81A6-579DFC22E083}"/>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'[Buckinghamshire Economy 2026.xlsx]4.1 Business survival'!$B$3:$B$7</c:f>
              <c:strCache>
                <c:ptCount val="5"/>
                <c:pt idx="0">
                  <c:v>Born in 2023 and surviving 1 year</c:v>
                </c:pt>
                <c:pt idx="1">
                  <c:v>Born in 2022 and surviving 2 years</c:v>
                </c:pt>
                <c:pt idx="2">
                  <c:v>Born in 2021 and surviving 3 years</c:v>
                </c:pt>
                <c:pt idx="3">
                  <c:v>Born in 2020 and surviving 4 years</c:v>
                </c:pt>
                <c:pt idx="4">
                  <c:v>Born in 2019 and surviving 5 years</c:v>
                </c:pt>
              </c:strCache>
            </c:strRef>
          </c:cat>
          <c:val>
            <c:numRef>
              <c:f>'[Buckinghamshire Economy 2026.xlsx]4.1 Business survival'!$E$3:$E$7</c:f>
              <c:numCache>
                <c:formatCode>0.0%</c:formatCode>
                <c:ptCount val="5"/>
                <c:pt idx="0">
                  <c:v>0.93400000000000005</c:v>
                </c:pt>
                <c:pt idx="1">
                  <c:v>0.68899999999999995</c:v>
                </c:pt>
                <c:pt idx="2">
                  <c:v>0.53500000000000003</c:v>
                </c:pt>
                <c:pt idx="3">
                  <c:v>0.438</c:v>
                </c:pt>
                <c:pt idx="4">
                  <c:v>0.38300000000000001</c:v>
                </c:pt>
              </c:numCache>
            </c:numRef>
          </c:val>
          <c:extLst>
            <c:ext xmlns:c16="http://schemas.microsoft.com/office/drawing/2014/chart" uri="{C3380CC4-5D6E-409C-BE32-E72D297353CC}">
              <c16:uniqueId val="{00000002-9D3D-40A0-81A6-579DFC22E083}"/>
            </c:ext>
          </c:extLst>
        </c:ser>
        <c:dLbls>
          <c:showLegendKey val="0"/>
          <c:showVal val="0"/>
          <c:showCatName val="0"/>
          <c:showSerName val="0"/>
          <c:showPercent val="0"/>
          <c:showBubbleSize val="0"/>
        </c:dLbls>
        <c:gapWidth val="219"/>
        <c:overlap val="-27"/>
        <c:axId val="728697311"/>
        <c:axId val="728704511"/>
      </c:barChart>
      <c:catAx>
        <c:axId val="728697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728704511"/>
        <c:crosses val="autoZero"/>
        <c:auto val="1"/>
        <c:lblAlgn val="ctr"/>
        <c:lblOffset val="100"/>
        <c:noMultiLvlLbl val="0"/>
      </c:catAx>
      <c:valAx>
        <c:axId val="72870451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7286973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05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'[Buckinghamshire Economy 2026.xlsx]4.2 Business start up rates'!$C$18</c:f>
              <c:strCache>
                <c:ptCount val="1"/>
                <c:pt idx="0">
                  <c:v>Buckinghamshire</c:v>
                </c:pt>
              </c:strCache>
            </c:strRef>
          </c:tx>
          <c:spPr>
            <a:ln w="28575" cap="rnd">
              <a:solidFill>
                <a:srgbClr val="2C2D84"/>
              </a:solidFill>
              <a:round/>
            </a:ln>
            <a:effectLst/>
          </c:spPr>
          <c:marker>
            <c:symbol val="none"/>
          </c:marker>
          <c:cat>
            <c:numRef>
              <c:f>'[Buckinghamshire Economy 2026.xlsx]4.2 Business start up rates'!$B$19:$B$24</c:f>
              <c:numCache>
                <c:formatCode>@</c:formatCode>
                <c:ptCount val="6"/>
                <c:pt idx="0">
                  <c:v>2019</c:v>
                </c:pt>
                <c:pt idx="1">
                  <c:v>2020</c:v>
                </c:pt>
                <c:pt idx="2">
                  <c:v>2021</c:v>
                </c:pt>
                <c:pt idx="3">
                  <c:v>2022</c:v>
                </c:pt>
                <c:pt idx="4">
                  <c:v>2023</c:v>
                </c:pt>
                <c:pt idx="5">
                  <c:v>2024</c:v>
                </c:pt>
              </c:numCache>
            </c:numRef>
          </c:cat>
          <c:val>
            <c:numRef>
              <c:f>'[Buckinghamshire Economy 2026.xlsx]4.2 Business start up rates'!$C$19:$C$24</c:f>
              <c:numCache>
                <c:formatCode>0%</c:formatCode>
                <c:ptCount val="6"/>
                <c:pt idx="0">
                  <c:v>0.1021025563454848</c:v>
                </c:pt>
                <c:pt idx="1">
                  <c:v>9.2261457550713744E-2</c:v>
                </c:pt>
                <c:pt idx="2">
                  <c:v>9.8162259076647246E-2</c:v>
                </c:pt>
                <c:pt idx="3">
                  <c:v>9.0949423247559891E-2</c:v>
                </c:pt>
                <c:pt idx="4">
                  <c:v>9.1858353510895885E-2</c:v>
                </c:pt>
                <c:pt idx="5">
                  <c:v>9.3507678272768735E-2</c:v>
                </c:pt>
              </c:numCache>
            </c:numRef>
          </c:val>
          <c:smooth val="0"/>
          <c:extLst>
            <c:ext xmlns:c16="http://schemas.microsoft.com/office/drawing/2014/chart" uri="{C3380CC4-5D6E-409C-BE32-E72D297353CC}">
              <c16:uniqueId val="{00000000-F8C0-474C-B6C6-69C020BDB04E}"/>
            </c:ext>
          </c:extLst>
        </c:ser>
        <c:ser>
          <c:idx val="1"/>
          <c:order val="1"/>
          <c:tx>
            <c:strRef>
              <c:f>'[Buckinghamshire Economy 2026.xlsx]4.2 Business start up rates'!$D$18</c:f>
              <c:strCache>
                <c:ptCount val="1"/>
                <c:pt idx="0">
                  <c:v>England</c:v>
                </c:pt>
              </c:strCache>
            </c:strRef>
          </c:tx>
          <c:spPr>
            <a:ln w="28575" cap="rnd">
              <a:solidFill>
                <a:srgbClr val="F47721"/>
              </a:solidFill>
              <a:round/>
            </a:ln>
            <a:effectLst/>
          </c:spPr>
          <c:marker>
            <c:symbol val="none"/>
          </c:marker>
          <c:cat>
            <c:numRef>
              <c:f>'[Buckinghamshire Economy 2026.xlsx]4.2 Business start up rates'!$B$19:$B$24</c:f>
              <c:numCache>
                <c:formatCode>@</c:formatCode>
                <c:ptCount val="6"/>
                <c:pt idx="0">
                  <c:v>2019</c:v>
                </c:pt>
                <c:pt idx="1">
                  <c:v>2020</c:v>
                </c:pt>
                <c:pt idx="2">
                  <c:v>2021</c:v>
                </c:pt>
                <c:pt idx="3">
                  <c:v>2022</c:v>
                </c:pt>
                <c:pt idx="4">
                  <c:v>2023</c:v>
                </c:pt>
                <c:pt idx="5">
                  <c:v>2024</c:v>
                </c:pt>
              </c:numCache>
            </c:numRef>
          </c:cat>
          <c:val>
            <c:numRef>
              <c:f>'[Buckinghamshire Economy 2026.xlsx]4.2 Business start up rates'!$D$19:$D$24</c:f>
              <c:numCache>
                <c:formatCode>0%</c:formatCode>
                <c:ptCount val="6"/>
                <c:pt idx="0">
                  <c:v>0.12773897441333631</c:v>
                </c:pt>
                <c:pt idx="1">
                  <c:v>0.11701320293398533</c:v>
                </c:pt>
                <c:pt idx="2">
                  <c:v>0.12514655744280404</c:v>
                </c:pt>
                <c:pt idx="3">
                  <c:v>0.11645512731104808</c:v>
                </c:pt>
                <c:pt idx="4">
                  <c:v>0.11134198176560747</c:v>
                </c:pt>
                <c:pt idx="5">
                  <c:v>0.1121149864754456</c:v>
                </c:pt>
              </c:numCache>
            </c:numRef>
          </c:val>
          <c:smooth val="0"/>
          <c:extLst>
            <c:ext xmlns:c16="http://schemas.microsoft.com/office/drawing/2014/chart" uri="{C3380CC4-5D6E-409C-BE32-E72D297353CC}">
              <c16:uniqueId val="{00000001-F8C0-474C-B6C6-69C020BDB04E}"/>
            </c:ext>
          </c:extLst>
        </c:ser>
        <c:dLbls>
          <c:showLegendKey val="0"/>
          <c:showVal val="0"/>
          <c:showCatName val="0"/>
          <c:showSerName val="0"/>
          <c:showPercent val="0"/>
          <c:showBubbleSize val="0"/>
        </c:dLbls>
        <c:smooth val="0"/>
        <c:axId val="728768831"/>
        <c:axId val="728769311"/>
      </c:lineChart>
      <c:catAx>
        <c:axId val="728768831"/>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728769311"/>
        <c:crosses val="autoZero"/>
        <c:auto val="1"/>
        <c:lblAlgn val="ctr"/>
        <c:lblOffset val="100"/>
        <c:noMultiLvlLbl val="0"/>
      </c:catAx>
      <c:valAx>
        <c:axId val="7287693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7287688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0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'[Buckinghamshire Economy 2026.xlsx]4.2 Business start up rates'!$C$2</c:f>
              <c:strCache>
                <c:ptCount val="1"/>
                <c:pt idx="0">
                  <c:v>Births</c:v>
                </c:pt>
              </c:strCache>
            </c:strRef>
          </c:tx>
          <c:spPr>
            <a:solidFill>
              <a:srgbClr val="2C2D8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'[Buckinghamshire Economy 2026.xlsx]4.2 Business start up rates'!$B$3:$B$8</c:f>
              <c:numCache>
                <c:formatCode>General</c:formatCode>
                <c:ptCount val="6"/>
                <c:pt idx="0">
                  <c:v>2019</c:v>
                </c:pt>
                <c:pt idx="1">
                  <c:v>2020</c:v>
                </c:pt>
                <c:pt idx="2">
                  <c:v>2021</c:v>
                </c:pt>
                <c:pt idx="3">
                  <c:v>2022</c:v>
                </c:pt>
                <c:pt idx="4">
                  <c:v>2023</c:v>
                </c:pt>
                <c:pt idx="5">
                  <c:v>2024</c:v>
                </c:pt>
              </c:numCache>
            </c:numRef>
          </c:cat>
          <c:val>
            <c:numRef>
              <c:f>'[Buckinghamshire Economy 2026.xlsx]4.2 Business start up rates'!$C$3:$C$8</c:f>
              <c:numCache>
                <c:formatCode>#,##0</c:formatCode>
                <c:ptCount val="6"/>
                <c:pt idx="0">
                  <c:v>3375</c:v>
                </c:pt>
                <c:pt idx="1">
                  <c:v>3070</c:v>
                </c:pt>
                <c:pt idx="2">
                  <c:v>3285</c:v>
                </c:pt>
                <c:pt idx="3">
                  <c:v>3075</c:v>
                </c:pt>
                <c:pt idx="4">
                  <c:v>3035</c:v>
                </c:pt>
                <c:pt idx="5">
                  <c:v>3075</c:v>
                </c:pt>
              </c:numCache>
            </c:numRef>
          </c:val>
          <c:extLst>
            <c:ext xmlns:c16="http://schemas.microsoft.com/office/drawing/2014/chart" uri="{C3380CC4-5D6E-409C-BE32-E72D297353CC}">
              <c16:uniqueId val="{00000000-2BA2-4828-8184-CBA51BD0FEDD}"/>
            </c:ext>
          </c:extLst>
        </c:ser>
        <c:dLbls>
          <c:showLegendKey val="0"/>
          <c:showVal val="0"/>
          <c:showCatName val="0"/>
          <c:showSerName val="0"/>
          <c:showPercent val="0"/>
          <c:showBubbleSize val="0"/>
        </c:dLbls>
        <c:gapWidth val="219"/>
        <c:overlap val="-27"/>
        <c:axId val="1752074079"/>
        <c:axId val="1752078399"/>
      </c:barChart>
      <c:catAx>
        <c:axId val="1752074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752078399"/>
        <c:crosses val="autoZero"/>
        <c:auto val="1"/>
        <c:lblAlgn val="ctr"/>
        <c:lblOffset val="100"/>
        <c:noMultiLvlLbl val="0"/>
      </c:catAx>
      <c:valAx>
        <c:axId val="175207839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752074079"/>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'[Buckinghamshire Economy 2026.xlsx]4.2 Business start up rates'!$J$10</c:f>
              <c:strCache>
                <c:ptCount val="1"/>
                <c:pt idx="0">
                  <c:v>Buckinghamshire</c:v>
                </c:pt>
              </c:strCache>
            </c:strRef>
          </c:tx>
          <c:spPr>
            <a:ln w="28575" cap="rnd">
              <a:solidFill>
                <a:schemeClr val="accent1"/>
              </a:solidFill>
              <a:round/>
            </a:ln>
            <a:effectLst/>
          </c:spPr>
          <c:marker>
            <c:symbol val="none"/>
          </c:marker>
          <c:cat>
            <c:numRef>
              <c:f>'[Buckinghamshire Economy 2026.xlsx]4.2 Business start up rates'!$F$11:$F$16</c:f>
              <c:numCache>
                <c:formatCode>@</c:formatCode>
                <c:ptCount val="6"/>
                <c:pt idx="0">
                  <c:v>2019</c:v>
                </c:pt>
                <c:pt idx="1">
                  <c:v>2020</c:v>
                </c:pt>
                <c:pt idx="2">
                  <c:v>2021</c:v>
                </c:pt>
                <c:pt idx="3">
                  <c:v>2022</c:v>
                </c:pt>
                <c:pt idx="4">
                  <c:v>2023</c:v>
                </c:pt>
                <c:pt idx="5">
                  <c:v>2024</c:v>
                </c:pt>
              </c:numCache>
            </c:numRef>
          </c:cat>
          <c:val>
            <c:numRef>
              <c:f>'[Buckinghamshire Economy 2026.xlsx]4.2 Business start up rates'!$J$11:$J$16</c:f>
              <c:numCache>
                <c:formatCode>0.00</c:formatCode>
                <c:ptCount val="6"/>
                <c:pt idx="0">
                  <c:v>61.829153682544394</c:v>
                </c:pt>
                <c:pt idx="1">
                  <c:v>55.913132483162322</c:v>
                </c:pt>
                <c:pt idx="2">
                  <c:v>59.172023971424508</c:v>
                </c:pt>
                <c:pt idx="3">
                  <c:v>54.795252860044904</c:v>
                </c:pt>
                <c:pt idx="4">
                  <c:v>53.259629727121172</c:v>
                </c:pt>
                <c:pt idx="5">
                  <c:v>53.129729841802991</c:v>
                </c:pt>
              </c:numCache>
            </c:numRef>
          </c:val>
          <c:smooth val="0"/>
          <c:extLst>
            <c:ext xmlns:c16="http://schemas.microsoft.com/office/drawing/2014/chart" uri="{C3380CC4-5D6E-409C-BE32-E72D297353CC}">
              <c16:uniqueId val="{00000000-0FA6-4D06-905D-E1952FE9BF7F}"/>
            </c:ext>
          </c:extLst>
        </c:ser>
        <c:ser>
          <c:idx val="1"/>
          <c:order val="1"/>
          <c:tx>
            <c:strRef>
              <c:f>'[Buckinghamshire Economy 2026.xlsx]4.2 Business start up rates'!$K$10</c:f>
              <c:strCache>
                <c:ptCount val="1"/>
                <c:pt idx="0">
                  <c:v>England</c:v>
                </c:pt>
              </c:strCache>
            </c:strRef>
          </c:tx>
          <c:spPr>
            <a:ln w="28575" cap="rnd">
              <a:solidFill>
                <a:schemeClr val="accent2"/>
              </a:solidFill>
              <a:round/>
            </a:ln>
            <a:effectLst/>
          </c:spPr>
          <c:marker>
            <c:symbol val="none"/>
          </c:marker>
          <c:cat>
            <c:numRef>
              <c:f>'[Buckinghamshire Economy 2026.xlsx]4.2 Business start up rates'!$F$11:$F$16</c:f>
              <c:numCache>
                <c:formatCode>@</c:formatCode>
                <c:ptCount val="6"/>
                <c:pt idx="0">
                  <c:v>2019</c:v>
                </c:pt>
                <c:pt idx="1">
                  <c:v>2020</c:v>
                </c:pt>
                <c:pt idx="2">
                  <c:v>2021</c:v>
                </c:pt>
                <c:pt idx="3">
                  <c:v>2022</c:v>
                </c:pt>
                <c:pt idx="4">
                  <c:v>2023</c:v>
                </c:pt>
                <c:pt idx="5">
                  <c:v>2024</c:v>
                </c:pt>
              </c:numCache>
            </c:numRef>
          </c:cat>
          <c:val>
            <c:numRef>
              <c:f>'[Buckinghamshire Economy 2026.xlsx]4.2 Business start up rates'!$K$11:$K$16</c:f>
              <c:numCache>
                <c:formatCode>0.00</c:formatCode>
                <c:ptCount val="6"/>
                <c:pt idx="0">
                  <c:v>57.861404228372102</c:v>
                </c:pt>
                <c:pt idx="1">
                  <c:v>53.104287026722901</c:v>
                </c:pt>
                <c:pt idx="2">
                  <c:v>57.37523214393606</c:v>
                </c:pt>
                <c:pt idx="3">
                  <c:v>52.600084400228575</c:v>
                </c:pt>
                <c:pt idx="4">
                  <c:v>48.653199147213989</c:v>
                </c:pt>
                <c:pt idx="5">
                  <c:v>48.222366590600039</c:v>
                </c:pt>
              </c:numCache>
            </c:numRef>
          </c:val>
          <c:smooth val="0"/>
          <c:extLst>
            <c:ext xmlns:c16="http://schemas.microsoft.com/office/drawing/2014/chart" uri="{C3380CC4-5D6E-409C-BE32-E72D297353CC}">
              <c16:uniqueId val="{00000001-0FA6-4D06-905D-E1952FE9BF7F}"/>
            </c:ext>
          </c:extLst>
        </c:ser>
        <c:dLbls>
          <c:showLegendKey val="0"/>
          <c:showVal val="0"/>
          <c:showCatName val="0"/>
          <c:showSerName val="0"/>
          <c:showPercent val="0"/>
          <c:showBubbleSize val="0"/>
        </c:dLbls>
        <c:smooth val="0"/>
        <c:axId val="2146387007"/>
        <c:axId val="2146391327"/>
      </c:lineChart>
      <c:catAx>
        <c:axId val="2146387007"/>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6391327"/>
        <c:crosses val="autoZero"/>
        <c:auto val="1"/>
        <c:lblAlgn val="ctr"/>
        <c:lblOffset val="100"/>
        <c:noMultiLvlLbl val="0"/>
      </c:catAx>
      <c:valAx>
        <c:axId val="21463913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63870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'[Buckinghamshire Economy 2026.xlsx]4.3 Business death rates'!$C$11</c:f>
              <c:strCache>
                <c:ptCount val="1"/>
                <c:pt idx="0">
                  <c:v>Buckinghamshire</c:v>
                </c:pt>
              </c:strCache>
            </c:strRef>
          </c:tx>
          <c:spPr>
            <a:ln w="28575" cap="rnd">
              <a:solidFill>
                <a:srgbClr val="2C2D84"/>
              </a:solidFill>
              <a:round/>
            </a:ln>
            <a:effectLst/>
          </c:spPr>
          <c:marker>
            <c:symbol val="none"/>
          </c:marker>
          <c:cat>
            <c:strRef>
              <c:f>'[Buckinghamshire Economy 2026.xlsx]4.3 Business death rates'!$B$12:$B$17</c:f>
              <c:strCache>
                <c:ptCount val="6"/>
                <c:pt idx="0">
                  <c:v>2019</c:v>
                </c:pt>
                <c:pt idx="1">
                  <c:v>2020</c:v>
                </c:pt>
                <c:pt idx="2">
                  <c:v>2021</c:v>
                </c:pt>
                <c:pt idx="3">
                  <c:v>2022</c:v>
                </c:pt>
                <c:pt idx="4">
                  <c:v>2023</c:v>
                </c:pt>
                <c:pt idx="5">
                  <c:v>2024*</c:v>
                </c:pt>
              </c:strCache>
            </c:strRef>
          </c:cat>
          <c:val>
            <c:numRef>
              <c:f>'[Buckinghamshire Economy 2026.xlsx]4.3 Business death rates'!$C$12:$C$17</c:f>
              <c:numCache>
                <c:formatCode>0%</c:formatCode>
                <c:ptCount val="6"/>
                <c:pt idx="0">
                  <c:v>9.3631825744970504E-2</c:v>
                </c:pt>
                <c:pt idx="1">
                  <c:v>9.1510142749812173E-2</c:v>
                </c:pt>
                <c:pt idx="2">
                  <c:v>9.5771701777976989E-2</c:v>
                </c:pt>
                <c:pt idx="3">
                  <c:v>0.1064773735581189</c:v>
                </c:pt>
                <c:pt idx="4">
                  <c:v>9.1404358353510892E-2</c:v>
                </c:pt>
                <c:pt idx="5">
                  <c:v>0.10673559373574579</c:v>
                </c:pt>
              </c:numCache>
            </c:numRef>
          </c:val>
          <c:smooth val="0"/>
          <c:extLst>
            <c:ext xmlns:c16="http://schemas.microsoft.com/office/drawing/2014/chart" uri="{C3380CC4-5D6E-409C-BE32-E72D297353CC}">
              <c16:uniqueId val="{00000000-25AC-4D81-BB45-8A162019F672}"/>
            </c:ext>
          </c:extLst>
        </c:ser>
        <c:ser>
          <c:idx val="1"/>
          <c:order val="1"/>
          <c:tx>
            <c:strRef>
              <c:f>'[Buckinghamshire Economy 2026.xlsx]4.3 Business death rates'!$D$11</c:f>
              <c:strCache>
                <c:ptCount val="1"/>
                <c:pt idx="0">
                  <c:v>England</c:v>
                </c:pt>
              </c:strCache>
            </c:strRef>
          </c:tx>
          <c:spPr>
            <a:ln w="28575" cap="rnd">
              <a:solidFill>
                <a:srgbClr val="F47721"/>
              </a:solidFill>
              <a:round/>
            </a:ln>
            <a:effectLst/>
          </c:spPr>
          <c:marker>
            <c:symbol val="none"/>
          </c:marker>
          <c:cat>
            <c:strRef>
              <c:f>'[Buckinghamshire Economy 2026.xlsx]4.3 Business death rates'!$B$12:$B$17</c:f>
              <c:strCache>
                <c:ptCount val="6"/>
                <c:pt idx="0">
                  <c:v>2019</c:v>
                </c:pt>
                <c:pt idx="1">
                  <c:v>2020</c:v>
                </c:pt>
                <c:pt idx="2">
                  <c:v>2021</c:v>
                </c:pt>
                <c:pt idx="3">
                  <c:v>2022</c:v>
                </c:pt>
                <c:pt idx="4">
                  <c:v>2023</c:v>
                </c:pt>
                <c:pt idx="5">
                  <c:v>2024*</c:v>
                </c:pt>
              </c:strCache>
            </c:strRef>
          </c:cat>
          <c:val>
            <c:numRef>
              <c:f>'[Buckinghamshire Economy 2026.xlsx]4.3 Business death rates'!$D$12:$D$17</c:f>
              <c:numCache>
                <c:formatCode>0%</c:formatCode>
                <c:ptCount val="6"/>
                <c:pt idx="0">
                  <c:v>0.10601170775373671</c:v>
                </c:pt>
                <c:pt idx="1">
                  <c:v>0.10479804400977995</c:v>
                </c:pt>
                <c:pt idx="2">
                  <c:v>0.11240763024328536</c:v>
                </c:pt>
                <c:pt idx="3">
                  <c:v>0.12076146419328343</c:v>
                </c:pt>
                <c:pt idx="4">
                  <c:v>0.10898762779085752</c:v>
                </c:pt>
                <c:pt idx="5">
                  <c:v>9.9046538745270377E-2</c:v>
                </c:pt>
              </c:numCache>
            </c:numRef>
          </c:val>
          <c:smooth val="0"/>
          <c:extLst>
            <c:ext xmlns:c16="http://schemas.microsoft.com/office/drawing/2014/chart" uri="{C3380CC4-5D6E-409C-BE32-E72D297353CC}">
              <c16:uniqueId val="{00000001-25AC-4D81-BB45-8A162019F672}"/>
            </c:ext>
          </c:extLst>
        </c:ser>
        <c:dLbls>
          <c:showLegendKey val="0"/>
          <c:showVal val="0"/>
          <c:showCatName val="0"/>
          <c:showSerName val="0"/>
          <c:showPercent val="0"/>
          <c:showBubbleSize val="0"/>
        </c:dLbls>
        <c:smooth val="0"/>
        <c:axId val="630387999"/>
        <c:axId val="630391359"/>
      </c:lineChart>
      <c:catAx>
        <c:axId val="630387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630391359"/>
        <c:crosses val="autoZero"/>
        <c:auto val="1"/>
        <c:lblAlgn val="ctr"/>
        <c:lblOffset val="100"/>
        <c:noMultiLvlLbl val="0"/>
      </c:catAx>
      <c:valAx>
        <c:axId val="63039135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6303879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'[Buckinghamshire Economy 2026.xlsx]4.4 High growth firms'!$C$3</c:f>
              <c:strCache>
                <c:ptCount val="1"/>
                <c:pt idx="0">
                  <c:v>High growth firms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'[Buckinghamshire Economy 2026.xlsx]4.4 High growth firms'!$B$4:$B$9</c:f>
              <c:numCache>
                <c:formatCode>@</c:formatCode>
                <c:ptCount val="6"/>
                <c:pt idx="0">
                  <c:v>2019</c:v>
                </c:pt>
                <c:pt idx="1">
                  <c:v>2020</c:v>
                </c:pt>
                <c:pt idx="2">
                  <c:v>2021</c:v>
                </c:pt>
                <c:pt idx="3">
                  <c:v>2022</c:v>
                </c:pt>
                <c:pt idx="4">
                  <c:v>2023</c:v>
                </c:pt>
                <c:pt idx="5">
                  <c:v>2024</c:v>
                </c:pt>
              </c:numCache>
            </c:numRef>
          </c:cat>
          <c:val>
            <c:numRef>
              <c:f>'[Buckinghamshire Economy 2026.xlsx]4.4 High growth firms'!$C$4:$C$9</c:f>
              <c:numCache>
                <c:formatCode>#,##0</c:formatCode>
                <c:ptCount val="6"/>
                <c:pt idx="0">
                  <c:v>125</c:v>
                </c:pt>
                <c:pt idx="1">
                  <c:v>120</c:v>
                </c:pt>
                <c:pt idx="2">
                  <c:v>110</c:v>
                </c:pt>
                <c:pt idx="3">
                  <c:v>100</c:v>
                </c:pt>
                <c:pt idx="4">
                  <c:v>135</c:v>
                </c:pt>
                <c:pt idx="5">
                  <c:v>120</c:v>
                </c:pt>
              </c:numCache>
            </c:numRef>
          </c:val>
          <c:extLst>
            <c:ext xmlns:c16="http://schemas.microsoft.com/office/drawing/2014/chart" uri="{C3380CC4-5D6E-409C-BE32-E72D297353CC}">
              <c16:uniqueId val="{00000000-DEBB-41CC-A0A5-2F9406DA47FC}"/>
            </c:ext>
          </c:extLst>
        </c:ser>
        <c:dLbls>
          <c:showLegendKey val="0"/>
          <c:showVal val="0"/>
          <c:showCatName val="0"/>
          <c:showSerName val="0"/>
          <c:showPercent val="0"/>
          <c:showBubbleSize val="0"/>
        </c:dLbls>
        <c:gapWidth val="219"/>
        <c:overlap val="-27"/>
        <c:axId val="765193231"/>
        <c:axId val="765194191"/>
      </c:barChart>
      <c:catAx>
        <c:axId val="765193231"/>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765194191"/>
        <c:crosses val="autoZero"/>
        <c:auto val="1"/>
        <c:lblAlgn val="ctr"/>
        <c:lblOffset val="100"/>
        <c:noMultiLvlLbl val="0"/>
      </c:catAx>
      <c:valAx>
        <c:axId val="7651941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765193231"/>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'[Buckinghamshire Economy 2026.xlsx]4.4 High growth firms'!$C$11</c:f>
              <c:strCache>
                <c:ptCount val="1"/>
                <c:pt idx="0">
                  <c:v>Buckinghamshire</c:v>
                </c:pt>
              </c:strCache>
            </c:strRef>
          </c:tx>
          <c:spPr>
            <a:ln w="28575" cap="rnd">
              <a:solidFill>
                <a:srgbClr val="2C2D84"/>
              </a:solidFill>
              <a:round/>
            </a:ln>
            <a:effectLst/>
          </c:spPr>
          <c:marker>
            <c:symbol val="none"/>
          </c:marker>
          <c:cat>
            <c:strRef>
              <c:f>'[Buckinghamshire Economy 2026.xlsx]4.4 High growth firms'!$B$12:$B$17</c:f>
              <c:strCache>
                <c:ptCount val="6"/>
                <c:pt idx="0">
                  <c:v>2019</c:v>
                </c:pt>
                <c:pt idx="1">
                  <c:v>2020</c:v>
                </c:pt>
                <c:pt idx="2">
                  <c:v>2021</c:v>
                </c:pt>
                <c:pt idx="3">
                  <c:v>2022</c:v>
                </c:pt>
                <c:pt idx="4">
                  <c:v>2023</c:v>
                </c:pt>
                <c:pt idx="5">
                  <c:v>2024</c:v>
                </c:pt>
              </c:strCache>
            </c:strRef>
          </c:cat>
          <c:val>
            <c:numRef>
              <c:f>'[Buckinghamshire Economy 2026.xlsx]4.4 High growth firms'!$C$12:$C$17</c:f>
              <c:numCache>
                <c:formatCode>0.0%</c:formatCode>
                <c:ptCount val="6"/>
                <c:pt idx="0">
                  <c:v>4.8169556840077073E-2</c:v>
                </c:pt>
                <c:pt idx="1">
                  <c:v>4.633204633204633E-2</c:v>
                </c:pt>
                <c:pt idx="2">
                  <c:v>4.2471042471042469E-2</c:v>
                </c:pt>
                <c:pt idx="3">
                  <c:v>3.717472118959108E-2</c:v>
                </c:pt>
                <c:pt idx="4">
                  <c:v>5.0092764378478663E-2</c:v>
                </c:pt>
                <c:pt idx="5">
                  <c:v>4.4362292051756007E-2</c:v>
                </c:pt>
              </c:numCache>
            </c:numRef>
          </c:val>
          <c:smooth val="0"/>
          <c:extLst>
            <c:ext xmlns:c16="http://schemas.microsoft.com/office/drawing/2014/chart" uri="{C3380CC4-5D6E-409C-BE32-E72D297353CC}">
              <c16:uniqueId val="{00000000-3BC3-4125-A4A4-B9DEDD0D5ABB}"/>
            </c:ext>
          </c:extLst>
        </c:ser>
        <c:ser>
          <c:idx val="1"/>
          <c:order val="1"/>
          <c:tx>
            <c:strRef>
              <c:f>'[Buckinghamshire Economy 2026.xlsx]4.4 High growth firms'!$D$11</c:f>
              <c:strCache>
                <c:ptCount val="1"/>
                <c:pt idx="0">
                  <c:v>England</c:v>
                </c:pt>
              </c:strCache>
            </c:strRef>
          </c:tx>
          <c:spPr>
            <a:ln w="28575" cap="rnd">
              <a:solidFill>
                <a:srgbClr val="F47721"/>
              </a:solidFill>
              <a:round/>
            </a:ln>
            <a:effectLst/>
          </c:spPr>
          <c:marker>
            <c:symbol val="none"/>
          </c:marker>
          <c:cat>
            <c:strRef>
              <c:f>'[Buckinghamshire Economy 2026.xlsx]4.4 High growth firms'!$B$12:$B$17</c:f>
              <c:strCache>
                <c:ptCount val="6"/>
                <c:pt idx="0">
                  <c:v>2019</c:v>
                </c:pt>
                <c:pt idx="1">
                  <c:v>2020</c:v>
                </c:pt>
                <c:pt idx="2">
                  <c:v>2021</c:v>
                </c:pt>
                <c:pt idx="3">
                  <c:v>2022</c:v>
                </c:pt>
                <c:pt idx="4">
                  <c:v>2023</c:v>
                </c:pt>
                <c:pt idx="5">
                  <c:v>2024</c:v>
                </c:pt>
              </c:strCache>
            </c:strRef>
          </c:cat>
          <c:val>
            <c:numRef>
              <c:f>'[Buckinghamshire Economy 2026.xlsx]4.4 High growth firms'!$D$12:$D$17</c:f>
              <c:numCache>
                <c:formatCode>0.0%</c:formatCode>
                <c:ptCount val="6"/>
                <c:pt idx="0">
                  <c:v>4.5558697851082713E-2</c:v>
                </c:pt>
                <c:pt idx="1">
                  <c:v>4.4360082218213852E-2</c:v>
                </c:pt>
                <c:pt idx="2">
                  <c:v>3.9042122774229325E-2</c:v>
                </c:pt>
                <c:pt idx="3">
                  <c:v>4.0517704129306747E-2</c:v>
                </c:pt>
                <c:pt idx="4">
                  <c:v>4.8554293430772895E-2</c:v>
                </c:pt>
                <c:pt idx="5">
                  <c:v>5.0379230449333623E-2</c:v>
                </c:pt>
              </c:numCache>
            </c:numRef>
          </c:val>
          <c:smooth val="0"/>
          <c:extLst>
            <c:ext xmlns:c16="http://schemas.microsoft.com/office/drawing/2014/chart" uri="{C3380CC4-5D6E-409C-BE32-E72D297353CC}">
              <c16:uniqueId val="{00000001-3BC3-4125-A4A4-B9DEDD0D5ABB}"/>
            </c:ext>
          </c:extLst>
        </c:ser>
        <c:dLbls>
          <c:showLegendKey val="0"/>
          <c:showVal val="0"/>
          <c:showCatName val="0"/>
          <c:showSerName val="0"/>
          <c:showPercent val="0"/>
          <c:showBubbleSize val="0"/>
        </c:dLbls>
        <c:smooth val="0"/>
        <c:axId val="621165807"/>
        <c:axId val="621159567"/>
      </c:lineChart>
      <c:catAx>
        <c:axId val="621165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621159567"/>
        <c:crosses val="autoZero"/>
        <c:auto val="1"/>
        <c:lblAlgn val="ctr"/>
        <c:lblOffset val="100"/>
        <c:noMultiLvlLbl val="0"/>
      </c:catAx>
      <c:valAx>
        <c:axId val="62115956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6211658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2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beauhurst_current_stage_of_evol!$B$1</c:f>
              <c:strCache>
                <c:ptCount val="1"/>
                <c:pt idx="0">
                  <c:v>Number of companies</c:v>
                </c:pt>
              </c:strCache>
            </c:strRef>
          </c:tx>
          <c:spPr>
            <a:solidFill>
              <a:srgbClr val="2C2D84"/>
            </a:solidFill>
          </c:spPr>
          <c:dPt>
            <c:idx val="0"/>
            <c:bubble3D val="0"/>
            <c:spPr>
              <a:solidFill>
                <a:srgbClr val="00AA4F"/>
              </a:solidFill>
              <a:ln w="19050">
                <a:solidFill>
                  <a:schemeClr val="lt1"/>
                </a:solidFill>
              </a:ln>
              <a:effectLst/>
            </c:spPr>
            <c:extLst>
              <c:ext xmlns:c16="http://schemas.microsoft.com/office/drawing/2014/chart" uri="{C3380CC4-5D6E-409C-BE32-E72D297353CC}">
                <c16:uniqueId val="{00000001-8408-4544-BAD4-8DB4D2FB3A46}"/>
              </c:ext>
            </c:extLst>
          </c:dPt>
          <c:dPt>
            <c:idx val="1"/>
            <c:bubble3D val="0"/>
            <c:spPr>
              <a:solidFill>
                <a:srgbClr val="F47721"/>
              </a:solidFill>
              <a:ln w="19050">
                <a:solidFill>
                  <a:schemeClr val="lt1"/>
                </a:solidFill>
              </a:ln>
              <a:effectLst/>
            </c:spPr>
            <c:extLst>
              <c:ext xmlns:c16="http://schemas.microsoft.com/office/drawing/2014/chart" uri="{C3380CC4-5D6E-409C-BE32-E72D297353CC}">
                <c16:uniqueId val="{00000003-8408-4544-BAD4-8DB4D2FB3A46}"/>
              </c:ext>
            </c:extLst>
          </c:dPt>
          <c:dPt>
            <c:idx val="2"/>
            <c:bubble3D val="0"/>
            <c:spPr>
              <a:solidFill>
                <a:srgbClr val="AE2573"/>
              </a:solidFill>
              <a:ln w="19050">
                <a:solidFill>
                  <a:schemeClr val="lt1"/>
                </a:solidFill>
              </a:ln>
              <a:effectLst/>
            </c:spPr>
            <c:extLst>
              <c:ext xmlns:c16="http://schemas.microsoft.com/office/drawing/2014/chart" uri="{C3380CC4-5D6E-409C-BE32-E72D297353CC}">
                <c16:uniqueId val="{00000005-8408-4544-BAD4-8DB4D2FB3A46}"/>
              </c:ext>
            </c:extLst>
          </c:dPt>
          <c:dPt>
            <c:idx val="3"/>
            <c:bubble3D val="0"/>
            <c:spPr>
              <a:solidFill>
                <a:srgbClr val="2C2D84"/>
              </a:solidFill>
              <a:ln w="19050">
                <a:solidFill>
                  <a:schemeClr val="lt1"/>
                </a:solidFill>
              </a:ln>
              <a:effectLst/>
            </c:spPr>
            <c:extLst>
              <c:ext xmlns:c16="http://schemas.microsoft.com/office/drawing/2014/chart" uri="{C3380CC4-5D6E-409C-BE32-E72D297353CC}">
                <c16:uniqueId val="{00000007-8408-4544-BAD4-8DB4D2FB3A46}"/>
              </c:ext>
            </c:extLst>
          </c:dPt>
          <c:dPt>
            <c:idx val="4"/>
            <c:bubble3D val="0"/>
            <c:spPr>
              <a:solidFill>
                <a:srgbClr val="0072BC"/>
              </a:solidFill>
              <a:ln w="19050">
                <a:solidFill>
                  <a:schemeClr val="lt1"/>
                </a:solidFill>
              </a:ln>
              <a:effectLst/>
            </c:spPr>
            <c:extLst>
              <c:ext xmlns:c16="http://schemas.microsoft.com/office/drawing/2014/chart" uri="{C3380CC4-5D6E-409C-BE32-E72D297353CC}">
                <c16:uniqueId val="{00000009-8408-4544-BAD4-8DB4D2FB3A46}"/>
              </c:ext>
            </c:extLst>
          </c:dPt>
          <c:dLbls>
            <c:dLbl>
              <c:idx val="0"/>
              <c:layout>
                <c:manualLayout>
                  <c:x val="5.7752845862429146E-2"/>
                  <c:y val="-7.976771640981461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408-4544-BAD4-8DB4D2FB3A46}"/>
                </c:ext>
              </c:extLst>
            </c:dLbl>
            <c:dLbl>
              <c:idx val="1"/>
              <c:layout>
                <c:manualLayout>
                  <c:x val="6.978468875043542E-2"/>
                  <c:y val="5.105133850228123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408-4544-BAD4-8DB4D2FB3A46}"/>
                </c:ext>
              </c:extLst>
            </c:dLbl>
            <c:dLbl>
              <c:idx val="2"/>
              <c:layout>
                <c:manualLayout>
                  <c:x val="8.1816531638441423E-2"/>
                  <c:y val="5.424204715867394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408-4544-BAD4-8DB4D2FB3A46}"/>
                </c:ext>
              </c:extLst>
            </c:dLbl>
            <c:dLbl>
              <c:idx val="3"/>
              <c:layout>
                <c:manualLayout>
                  <c:x val="-0.12272479745766214"/>
                  <c:y val="-4.466992118949618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408-4544-BAD4-8DB4D2FB3A46}"/>
                </c:ext>
              </c:extLst>
            </c:dLbl>
            <c:dLbl>
              <c:idx val="4"/>
              <c:layout>
                <c:manualLayout>
                  <c:x val="-0.18769674905289505"/>
                  <c:y val="-6.700488178424428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408-4544-BAD4-8DB4D2FB3A4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beauhurst_current_stage_of_evol!$A$2:$A$6</c:f>
              <c:strCache>
                <c:ptCount val="5"/>
                <c:pt idx="0">
                  <c:v>Seed</c:v>
                </c:pt>
                <c:pt idx="1">
                  <c:v>Venture</c:v>
                </c:pt>
                <c:pt idx="2">
                  <c:v>Growth</c:v>
                </c:pt>
                <c:pt idx="3">
                  <c:v>Established</c:v>
                </c:pt>
                <c:pt idx="4">
                  <c:v>Zombie</c:v>
                </c:pt>
              </c:strCache>
            </c:strRef>
          </c:cat>
          <c:val>
            <c:numRef>
              <c:f>beauhurst_current_stage_of_evol!$B$2:$B$6</c:f>
              <c:numCache>
                <c:formatCode>General</c:formatCode>
                <c:ptCount val="5"/>
                <c:pt idx="0">
                  <c:v>91</c:v>
                </c:pt>
                <c:pt idx="1">
                  <c:v>101</c:v>
                </c:pt>
                <c:pt idx="2">
                  <c:v>56</c:v>
                </c:pt>
                <c:pt idx="3">
                  <c:v>244</c:v>
                </c:pt>
                <c:pt idx="4">
                  <c:v>8</c:v>
                </c:pt>
              </c:numCache>
            </c:numRef>
          </c:val>
          <c:extLst>
            <c:ext xmlns:c16="http://schemas.microsoft.com/office/drawing/2014/chart" uri="{C3380CC4-5D6E-409C-BE32-E72D297353CC}">
              <c16:uniqueId val="{0000000A-8408-4544-BAD4-8DB4D2FB3A4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00AA4F"/>
              </a:solidFill>
              <a:ln w="19050">
                <a:solidFill>
                  <a:schemeClr val="lt1"/>
                </a:solidFill>
              </a:ln>
              <a:effectLst/>
            </c:spPr>
            <c:extLst>
              <c:ext xmlns:c16="http://schemas.microsoft.com/office/drawing/2014/chart" uri="{C3380CC4-5D6E-409C-BE32-E72D297353CC}">
                <c16:uniqueId val="{00000001-6E84-4151-BC46-B37790F9A891}"/>
              </c:ext>
            </c:extLst>
          </c:dPt>
          <c:dPt>
            <c:idx val="1"/>
            <c:bubble3D val="0"/>
            <c:spPr>
              <a:solidFill>
                <a:srgbClr val="F47721"/>
              </a:solidFill>
              <a:ln w="19050">
                <a:solidFill>
                  <a:schemeClr val="lt1"/>
                </a:solidFill>
              </a:ln>
              <a:effectLst/>
            </c:spPr>
            <c:extLst>
              <c:ext xmlns:c16="http://schemas.microsoft.com/office/drawing/2014/chart" uri="{C3380CC4-5D6E-409C-BE32-E72D297353CC}">
                <c16:uniqueId val="{00000003-6E84-4151-BC46-B37790F9A891}"/>
              </c:ext>
            </c:extLst>
          </c:dPt>
          <c:dPt>
            <c:idx val="2"/>
            <c:bubble3D val="0"/>
            <c:spPr>
              <a:solidFill>
                <a:srgbClr val="AE2573"/>
              </a:solidFill>
              <a:ln w="19050">
                <a:solidFill>
                  <a:schemeClr val="lt1"/>
                </a:solidFill>
              </a:ln>
              <a:effectLst/>
            </c:spPr>
            <c:extLst>
              <c:ext xmlns:c16="http://schemas.microsoft.com/office/drawing/2014/chart" uri="{C3380CC4-5D6E-409C-BE32-E72D297353CC}">
                <c16:uniqueId val="{00000005-6E84-4151-BC46-B37790F9A891}"/>
              </c:ext>
            </c:extLst>
          </c:dPt>
          <c:dPt>
            <c:idx val="3"/>
            <c:bubble3D val="0"/>
            <c:spPr>
              <a:solidFill>
                <a:srgbClr val="2C2D84"/>
              </a:solidFill>
              <a:ln w="19050">
                <a:solidFill>
                  <a:schemeClr val="lt1"/>
                </a:solidFill>
              </a:ln>
              <a:effectLst/>
            </c:spPr>
            <c:extLst>
              <c:ext xmlns:c16="http://schemas.microsoft.com/office/drawing/2014/chart" uri="{C3380CC4-5D6E-409C-BE32-E72D297353CC}">
                <c16:uniqueId val="{00000007-6E84-4151-BC46-B37790F9A891}"/>
              </c:ext>
            </c:extLst>
          </c:dPt>
          <c:dPt>
            <c:idx val="4"/>
            <c:bubble3D val="0"/>
            <c:spPr>
              <a:solidFill>
                <a:srgbClr val="0072BC"/>
              </a:solidFill>
              <a:ln w="19050">
                <a:solidFill>
                  <a:schemeClr val="lt1"/>
                </a:solidFill>
              </a:ln>
              <a:effectLst/>
            </c:spPr>
            <c:extLst>
              <c:ext xmlns:c16="http://schemas.microsoft.com/office/drawing/2014/chart" uri="{C3380CC4-5D6E-409C-BE32-E72D297353CC}">
                <c16:uniqueId val="{00000009-6E84-4151-BC46-B37790F9A891}"/>
              </c:ext>
            </c:extLst>
          </c:dPt>
          <c:dLbls>
            <c:dLbl>
              <c:idx val="0"/>
              <c:layout>
                <c:manualLayout>
                  <c:x val="9.4275279833907488E-2"/>
                  <c:y val="-4.786064187024816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E84-4151-BC46-B37790F9A891}"/>
                </c:ext>
              </c:extLst>
            </c:dLbl>
            <c:dLbl>
              <c:idx val="1"/>
              <c:layout>
                <c:manualLayout>
                  <c:x val="7.8179500350069625E-2"/>
                  <c:y val="7.338631753438051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E84-4151-BC46-B37790F9A891}"/>
                </c:ext>
              </c:extLst>
            </c:dLbl>
            <c:dLbl>
              <c:idx val="2"/>
              <c:layout>
                <c:manualLayout>
                  <c:x val="1.1496985345598475E-2"/>
                  <c:y val="9.891199319851300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E84-4151-BC46-B37790F9A891}"/>
                </c:ext>
              </c:extLst>
            </c:dLbl>
            <c:dLbl>
              <c:idx val="3"/>
              <c:layout>
                <c:manualLayout>
                  <c:x val="-0.14486201535454082"/>
                  <c:y val="-9.572128374049634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E84-4151-BC46-B37790F9A891}"/>
                </c:ext>
              </c:extLst>
            </c:dLbl>
            <c:dLbl>
              <c:idx val="4"/>
              <c:layout>
                <c:manualLayout>
                  <c:x val="-0.11037105931774535"/>
                  <c:y val="-6.38141891603308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E84-4151-BC46-B37790F9A89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'[Buckinghamshire Economy 2026.xlsx]4.5 Growth signal'!$E$2:$E$6</c:f>
              <c:strCache>
                <c:ptCount val="5"/>
                <c:pt idx="0">
                  <c:v>Seed</c:v>
                </c:pt>
                <c:pt idx="1">
                  <c:v>Venture</c:v>
                </c:pt>
                <c:pt idx="2">
                  <c:v>Growth</c:v>
                </c:pt>
                <c:pt idx="3">
                  <c:v>Established</c:v>
                </c:pt>
                <c:pt idx="4">
                  <c:v>Zombie</c:v>
                </c:pt>
              </c:strCache>
            </c:strRef>
          </c:cat>
          <c:val>
            <c:numRef>
              <c:f>'[Buckinghamshire Economy 2026.xlsx]4.5 Growth signal'!$F$2:$F$6</c:f>
              <c:numCache>
                <c:formatCode>General</c:formatCode>
                <c:ptCount val="5"/>
                <c:pt idx="0">
                  <c:v>11568</c:v>
                </c:pt>
                <c:pt idx="1">
                  <c:v>10193</c:v>
                </c:pt>
                <c:pt idx="2">
                  <c:v>6154</c:v>
                </c:pt>
                <c:pt idx="3">
                  <c:v>21560</c:v>
                </c:pt>
                <c:pt idx="4">
                  <c:v>815</c:v>
                </c:pt>
              </c:numCache>
            </c:numRef>
          </c:val>
          <c:extLst>
            <c:ext xmlns:c16="http://schemas.microsoft.com/office/drawing/2014/chart" uri="{C3380CC4-5D6E-409C-BE32-E72D297353CC}">
              <c16:uniqueId val="{0000000A-EB13-46E6-B901-7A04E8B49648}"/>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'[Buckinghamshire Economy 2026.xlsx]5.1 Service &amp; production'!$A$8</c:f>
              <c:strCache>
                <c:ptCount val="1"/>
                <c:pt idx="0">
                  <c:v>Production</c:v>
                </c:pt>
              </c:strCache>
            </c:strRef>
          </c:tx>
          <c:spPr>
            <a:ln w="28575" cap="rnd">
              <a:solidFill>
                <a:schemeClr val="accent1"/>
              </a:solidFill>
              <a:round/>
            </a:ln>
            <a:effectLst/>
          </c:spPr>
          <c:marker>
            <c:symbol val="none"/>
          </c:marker>
          <c:cat>
            <c:strRef>
              <c:f>'[Buckinghamshire Economy 2026.xlsx]5.1 Service &amp; production'!$B$7:$R$7</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strCache>
            </c:strRef>
          </c:cat>
          <c:val>
            <c:numRef>
              <c:f>'[Buckinghamshire Economy 2026.xlsx]5.1 Service &amp; production'!$B$8:$R$8</c:f>
              <c:numCache>
                <c:formatCode>#,##0</c:formatCode>
                <c:ptCount val="17"/>
                <c:pt idx="0">
                  <c:v>3140</c:v>
                </c:pt>
                <c:pt idx="1">
                  <c:v>3077</c:v>
                </c:pt>
                <c:pt idx="2">
                  <c:v>2716</c:v>
                </c:pt>
                <c:pt idx="3">
                  <c:v>2703</c:v>
                </c:pt>
                <c:pt idx="4">
                  <c:v>2869</c:v>
                </c:pt>
                <c:pt idx="5">
                  <c:v>2745</c:v>
                </c:pt>
                <c:pt idx="6">
                  <c:v>2941</c:v>
                </c:pt>
                <c:pt idx="7">
                  <c:v>2897</c:v>
                </c:pt>
                <c:pt idx="8">
                  <c:v>3035</c:v>
                </c:pt>
                <c:pt idx="9">
                  <c:v>2884</c:v>
                </c:pt>
                <c:pt idx="10">
                  <c:v>2924</c:v>
                </c:pt>
                <c:pt idx="11">
                  <c:v>3078</c:v>
                </c:pt>
                <c:pt idx="12">
                  <c:v>3342</c:v>
                </c:pt>
                <c:pt idx="13">
                  <c:v>3668</c:v>
                </c:pt>
                <c:pt idx="14">
                  <c:v>3545</c:v>
                </c:pt>
                <c:pt idx="15">
                  <c:v>3446</c:v>
                </c:pt>
                <c:pt idx="16">
                  <c:v>3284</c:v>
                </c:pt>
              </c:numCache>
            </c:numRef>
          </c:val>
          <c:smooth val="0"/>
          <c:extLst>
            <c:ext xmlns:c16="http://schemas.microsoft.com/office/drawing/2014/chart" uri="{C3380CC4-5D6E-409C-BE32-E72D297353CC}">
              <c16:uniqueId val="{00000000-CB04-41C7-A8C5-046DBA8ED31C}"/>
            </c:ext>
          </c:extLst>
        </c:ser>
        <c:ser>
          <c:idx val="1"/>
          <c:order val="1"/>
          <c:tx>
            <c:strRef>
              <c:f>'[Buckinghamshire Economy 2026.xlsx]5.1 Service &amp; production'!$A$9</c:f>
              <c:strCache>
                <c:ptCount val="1"/>
                <c:pt idx="0">
                  <c:v>Services</c:v>
                </c:pt>
              </c:strCache>
            </c:strRef>
          </c:tx>
          <c:spPr>
            <a:ln w="28575" cap="rnd">
              <a:solidFill>
                <a:schemeClr val="accent2"/>
              </a:solidFill>
              <a:round/>
            </a:ln>
            <a:effectLst/>
          </c:spPr>
          <c:marker>
            <c:symbol val="none"/>
          </c:marker>
          <c:cat>
            <c:strRef>
              <c:f>'[Buckinghamshire Economy 2026.xlsx]5.1 Service &amp; production'!$B$7:$R$7</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strCache>
            </c:strRef>
          </c:cat>
          <c:val>
            <c:numRef>
              <c:f>'[Buckinghamshire Economy 2026.xlsx]5.1 Service &amp; production'!$B$9:$R$9</c:f>
              <c:numCache>
                <c:formatCode>#,##0</c:formatCode>
                <c:ptCount val="17"/>
                <c:pt idx="0">
                  <c:v>12684</c:v>
                </c:pt>
                <c:pt idx="1">
                  <c:v>13173</c:v>
                </c:pt>
                <c:pt idx="2">
                  <c:v>12790</c:v>
                </c:pt>
                <c:pt idx="3">
                  <c:v>13271</c:v>
                </c:pt>
                <c:pt idx="4">
                  <c:v>13556</c:v>
                </c:pt>
                <c:pt idx="5">
                  <c:v>13818</c:v>
                </c:pt>
                <c:pt idx="6">
                  <c:v>13826</c:v>
                </c:pt>
                <c:pt idx="7">
                  <c:v>14150</c:v>
                </c:pt>
                <c:pt idx="8">
                  <c:v>13847</c:v>
                </c:pt>
                <c:pt idx="9">
                  <c:v>13908</c:v>
                </c:pt>
                <c:pt idx="10">
                  <c:v>13812</c:v>
                </c:pt>
                <c:pt idx="11">
                  <c:v>13828</c:v>
                </c:pt>
                <c:pt idx="12">
                  <c:v>14477</c:v>
                </c:pt>
                <c:pt idx="13">
                  <c:v>12860</c:v>
                </c:pt>
                <c:pt idx="14">
                  <c:v>14092</c:v>
                </c:pt>
                <c:pt idx="15">
                  <c:v>14231</c:v>
                </c:pt>
                <c:pt idx="16">
                  <c:v>14354</c:v>
                </c:pt>
              </c:numCache>
            </c:numRef>
          </c:val>
          <c:smooth val="0"/>
          <c:extLst>
            <c:ext xmlns:c16="http://schemas.microsoft.com/office/drawing/2014/chart" uri="{C3380CC4-5D6E-409C-BE32-E72D297353CC}">
              <c16:uniqueId val="{00000001-CB04-41C7-A8C5-046DBA8ED31C}"/>
            </c:ext>
          </c:extLst>
        </c:ser>
        <c:dLbls>
          <c:showLegendKey val="0"/>
          <c:showVal val="0"/>
          <c:showCatName val="0"/>
          <c:showSerName val="0"/>
          <c:showPercent val="0"/>
          <c:showBubbleSize val="0"/>
        </c:dLbls>
        <c:smooth val="0"/>
        <c:axId val="654451711"/>
        <c:axId val="654455071"/>
      </c:lineChart>
      <c:catAx>
        <c:axId val="65445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654455071"/>
        <c:crosses val="autoZero"/>
        <c:auto val="1"/>
        <c:lblAlgn val="ctr"/>
        <c:lblOffset val="100"/>
        <c:noMultiLvlLbl val="0"/>
      </c:catAx>
      <c:valAx>
        <c:axId val="6544550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GB"/>
                  <a:t>GVA (£m)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GB"/>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65445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'[Buckinghamshire Economy 2026.xlsx]1.1 Productivity ITL3'!$D$1</c:f>
              <c:strCache>
                <c:ptCount val="1"/>
                <c:pt idx="0">
                  <c:v>GVA per hour worked</c:v>
                </c:pt>
              </c:strCache>
            </c:strRef>
          </c:tx>
          <c:spPr>
            <a:solidFill>
              <a:srgbClr val="2C2D84"/>
            </a:solidFill>
            <a:ln>
              <a:noFill/>
            </a:ln>
            <a:effectLst/>
          </c:spPr>
          <c:invertIfNegative val="0"/>
          <c:dPt>
            <c:idx val="5"/>
            <c:invertIfNegative val="0"/>
            <c:bubble3D val="0"/>
            <c:spPr>
              <a:solidFill>
                <a:srgbClr val="00AA4F"/>
              </a:solidFill>
              <a:ln>
                <a:noFill/>
              </a:ln>
              <a:effectLst/>
            </c:spPr>
            <c:extLst>
              <c:ext xmlns:c16="http://schemas.microsoft.com/office/drawing/2014/chart" uri="{C3380CC4-5D6E-409C-BE32-E72D297353CC}">
                <c16:uniqueId val="{00000001-EB87-4535-AB29-9F36596C3856}"/>
              </c:ext>
            </c:extLst>
          </c:dPt>
          <c:dPt>
            <c:idx val="10"/>
            <c:invertIfNegative val="0"/>
            <c:bubble3D val="0"/>
            <c:spPr>
              <a:solidFill>
                <a:srgbClr val="00AA4F"/>
              </a:solidFill>
              <a:ln>
                <a:noFill/>
              </a:ln>
              <a:effectLst/>
            </c:spPr>
            <c:extLst>
              <c:ext xmlns:c16="http://schemas.microsoft.com/office/drawing/2014/chart" uri="{C3380CC4-5D6E-409C-BE32-E72D297353CC}">
                <c16:uniqueId val="{00000003-EB87-4535-AB29-9F36596C3856}"/>
              </c:ext>
            </c:extLst>
          </c:dPt>
          <c:dPt>
            <c:idx val="13"/>
            <c:invertIfNegative val="0"/>
            <c:bubble3D val="0"/>
            <c:spPr>
              <a:solidFill>
                <a:srgbClr val="00AA4F"/>
              </a:solidFill>
              <a:ln>
                <a:noFill/>
              </a:ln>
              <a:effectLst/>
            </c:spPr>
            <c:extLst>
              <c:ext xmlns:c16="http://schemas.microsoft.com/office/drawing/2014/chart" uri="{C3380CC4-5D6E-409C-BE32-E72D297353CC}">
                <c16:uniqueId val="{00000005-EB87-4535-AB29-9F36596C3856}"/>
              </c:ext>
            </c:extLst>
          </c:dPt>
          <c:dPt>
            <c:idx val="24"/>
            <c:invertIfNegative val="0"/>
            <c:bubble3D val="0"/>
            <c:spPr>
              <a:solidFill>
                <a:srgbClr val="00AA4F"/>
              </a:solidFill>
              <a:ln>
                <a:noFill/>
              </a:ln>
              <a:effectLst/>
            </c:spPr>
            <c:extLst>
              <c:ext xmlns:c16="http://schemas.microsoft.com/office/drawing/2014/chart" uri="{C3380CC4-5D6E-409C-BE32-E72D297353CC}">
                <c16:uniqueId val="{00000007-EB87-4535-AB29-9F36596C3856}"/>
              </c:ext>
            </c:extLst>
          </c:dPt>
          <c:dPt>
            <c:idx val="33"/>
            <c:invertIfNegative val="0"/>
            <c:bubble3D val="0"/>
            <c:spPr>
              <a:solidFill>
                <a:srgbClr val="AE2573"/>
              </a:solidFill>
              <a:ln>
                <a:noFill/>
              </a:ln>
              <a:effectLst/>
            </c:spPr>
            <c:extLst>
              <c:ext xmlns:c16="http://schemas.microsoft.com/office/drawing/2014/chart" uri="{C3380CC4-5D6E-409C-BE32-E72D297353CC}">
                <c16:uniqueId val="{00000009-EB87-4535-AB29-9F36596C3856}"/>
              </c:ext>
            </c:extLst>
          </c:dPt>
          <c:dPt>
            <c:idx val="40"/>
            <c:invertIfNegative val="0"/>
            <c:bubble3D val="0"/>
            <c:spPr>
              <a:solidFill>
                <a:srgbClr val="00AA4F"/>
              </a:solidFill>
              <a:ln>
                <a:noFill/>
              </a:ln>
              <a:effectLst/>
            </c:spPr>
            <c:extLst>
              <c:ext xmlns:c16="http://schemas.microsoft.com/office/drawing/2014/chart" uri="{C3380CC4-5D6E-409C-BE32-E72D297353CC}">
                <c16:uniqueId val="{0000000B-EB87-4535-AB29-9F36596C3856}"/>
              </c:ext>
            </c:extLst>
          </c:dPt>
          <c:dPt>
            <c:idx val="57"/>
            <c:invertIfNegative val="0"/>
            <c:bubble3D val="0"/>
            <c:spPr>
              <a:solidFill>
                <a:srgbClr val="ED7004"/>
              </a:solidFill>
              <a:ln>
                <a:noFill/>
              </a:ln>
              <a:effectLst/>
            </c:spPr>
            <c:extLst>
              <c:ext xmlns:c16="http://schemas.microsoft.com/office/drawing/2014/chart" uri="{C3380CC4-5D6E-409C-BE32-E72D297353CC}">
                <c16:uniqueId val="{0000000D-EB87-4535-AB29-9F36596C3856}"/>
              </c:ext>
            </c:extLst>
          </c:dPt>
          <c:dPt>
            <c:idx val="58"/>
            <c:invertIfNegative val="0"/>
            <c:bubble3D val="0"/>
            <c:spPr>
              <a:solidFill>
                <a:srgbClr val="00AA4F"/>
              </a:solidFill>
              <a:ln>
                <a:noFill/>
              </a:ln>
              <a:effectLst/>
            </c:spPr>
            <c:extLst>
              <c:ext xmlns:c16="http://schemas.microsoft.com/office/drawing/2014/chart" uri="{C3380CC4-5D6E-409C-BE32-E72D297353CC}">
                <c16:uniqueId val="{0000000F-EB87-4535-AB29-9F36596C3856}"/>
              </c:ext>
            </c:extLst>
          </c:dPt>
          <c:dPt>
            <c:idx val="65"/>
            <c:invertIfNegative val="0"/>
            <c:bubble3D val="0"/>
            <c:spPr>
              <a:solidFill>
                <a:srgbClr val="00AA4F"/>
              </a:solidFill>
              <a:ln>
                <a:noFill/>
              </a:ln>
              <a:effectLst/>
            </c:spPr>
            <c:extLst>
              <c:ext xmlns:c16="http://schemas.microsoft.com/office/drawing/2014/chart" uri="{C3380CC4-5D6E-409C-BE32-E72D297353CC}">
                <c16:uniqueId val="{00000011-EB87-4535-AB29-9F36596C3856}"/>
              </c:ext>
            </c:extLst>
          </c:dPt>
          <c:dPt>
            <c:idx val="71"/>
            <c:invertIfNegative val="0"/>
            <c:bubble3D val="0"/>
            <c:spPr>
              <a:solidFill>
                <a:srgbClr val="00AA4F"/>
              </a:solidFill>
              <a:ln>
                <a:noFill/>
              </a:ln>
              <a:effectLst/>
            </c:spPr>
            <c:extLst>
              <c:ext xmlns:c16="http://schemas.microsoft.com/office/drawing/2014/chart" uri="{C3380CC4-5D6E-409C-BE32-E72D297353CC}">
                <c16:uniqueId val="{00000013-EB87-4535-AB29-9F36596C3856}"/>
              </c:ext>
            </c:extLst>
          </c:dPt>
          <c:dLbls>
            <c:dLbl>
              <c:idx val="5"/>
              <c:layout>
                <c:manualLayout>
                  <c:x val="4.3711147944497167E-2"/>
                  <c:y val="-0.12593145758996496"/>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87-4535-AB29-9F36596C3856}"/>
                </c:ext>
              </c:extLst>
            </c:dLbl>
            <c:dLbl>
              <c:idx val="10"/>
              <c:layout>
                <c:manualLayout>
                  <c:x val="6.8929117912476315E-2"/>
                  <c:y val="-8.1155828224644067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87-4535-AB29-9F36596C3856}"/>
                </c:ext>
              </c:extLst>
            </c:dLbl>
            <c:dLbl>
              <c:idx val="13"/>
              <c:layout>
                <c:manualLayout>
                  <c:x val="6.2204325921015199E-2"/>
                  <c:y val="-1.9589337847327935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B87-4535-AB29-9F36596C3856}"/>
                </c:ext>
              </c:extLst>
            </c:dLbl>
            <c:dLbl>
              <c:idx val="24"/>
              <c:layout>
                <c:manualLayout>
                  <c:x val="0.13449583982922206"/>
                  <c:y val="-5.3171059871318545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B87-4535-AB29-9F36596C3856}"/>
                </c:ext>
              </c:extLst>
            </c:dLbl>
            <c:dLbl>
              <c:idx val="33"/>
              <c:layout>
                <c:manualLayout>
                  <c:x val="7.0610315910341573E-2"/>
                  <c:y val="-0.26025834568592765"/>
                </c:manualLayout>
              </c:layout>
              <c:spPr>
                <a:solidFill>
                  <a:srgbClr val="AE2573"/>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B87-4535-AB29-9F36596C3856}"/>
                </c:ext>
              </c:extLst>
            </c:dLbl>
            <c:dLbl>
              <c:idx val="40"/>
              <c:tx>
                <c:rich>
                  <a:bodyPr/>
                  <a:lstStyle/>
                  <a:p>
                    <a:fld id="{CB01ED63-2EEC-4C75-A678-E7564296E85E}" type="CATEGORYNAME">
                      <a:rPr lang="en-US">
                        <a:solidFill>
                          <a:schemeClr val="bg1"/>
                        </a:solidFill>
                      </a:rPr>
                      <a:pPr/>
                      <a:t>[CATEGORY NAME]</a:t>
                    </a:fld>
                    <a:endParaRPr lang="en-GB"/>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EB87-4535-AB29-9F36596C3856}"/>
                </c:ext>
              </c:extLst>
            </c:dLbl>
            <c:dLbl>
              <c:idx val="57"/>
              <c:layout>
                <c:manualLayout>
                  <c:x val="1.5130781980787482E-2"/>
                  <c:y val="-0.19029642480261377"/>
                </c:manualLayout>
              </c:layout>
              <c:spPr>
                <a:solidFill>
                  <a:srgbClr val="F4772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B87-4535-AB29-9F36596C3856}"/>
                </c:ext>
              </c:extLst>
            </c:dLbl>
            <c:dLbl>
              <c:idx val="58"/>
              <c:layout>
                <c:manualLayout>
                  <c:x val="0.10759667186337764"/>
                  <c:y val="-9.2349735565974367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B87-4535-AB29-9F36596C3856}"/>
                </c:ext>
              </c:extLst>
            </c:dLbl>
            <c:dLbl>
              <c:idx val="65"/>
              <c:layout>
                <c:manualLayout>
                  <c:x val="6.7247919914611029E-2"/>
                  <c:y val="-3.078324518865810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B87-4535-AB29-9F36596C3856}"/>
                </c:ext>
              </c:extLst>
            </c:dLbl>
            <c:dLbl>
              <c:idx val="71"/>
              <c:layout>
                <c:manualLayout>
                  <c:x val="0.21183094773102473"/>
                  <c:y val="-3.078324518865810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B87-4535-AB29-9F36596C3856}"/>
                </c:ext>
              </c:extLst>
            </c:dLbl>
            <c:spPr>
              <a:solidFill>
                <a:srgbClr val="00AA4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'[Buckinghamshire Economy 2026.xlsx]1.1 Productivity ITL3'!$C$2:$C$142</c:f>
              <c:strCache>
                <c:ptCount val="141"/>
                <c:pt idx="0">
                  <c:v>Tower Hamlets</c:v>
                </c:pt>
                <c:pt idx="1">
                  <c:v>Westminster and City of London</c:v>
                </c:pt>
                <c:pt idx="2">
                  <c:v>North Hampshire</c:v>
                </c:pt>
                <c:pt idx="3">
                  <c:v>Swindon</c:v>
                </c:pt>
                <c:pt idx="4">
                  <c:v>Camden</c:v>
                </c:pt>
                <c:pt idx="5">
                  <c:v>Berkshire East</c:v>
                </c:pt>
                <c:pt idx="6">
                  <c:v>Hounslow and Richmond upon Thames</c:v>
                </c:pt>
                <c:pt idx="7">
                  <c:v>Lambeth</c:v>
                </c:pt>
                <c:pt idx="8">
                  <c:v>West Surrey</c:v>
                </c:pt>
                <c:pt idx="9">
                  <c:v>East Surrey</c:v>
                </c:pt>
                <c:pt idx="10">
                  <c:v>Berkshire West</c:v>
                </c:pt>
                <c:pt idx="11">
                  <c:v>Haringey and Islington</c:v>
                </c:pt>
                <c:pt idx="12">
                  <c:v>Croydon</c:v>
                </c:pt>
                <c:pt idx="13">
                  <c:v>Milton Keynes</c:v>
                </c:pt>
                <c:pt idx="14">
                  <c:v>Bath &amp; North East Somerset and South Gloucestershire</c:v>
                </c:pt>
                <c:pt idx="15">
                  <c:v>Kensington &amp; Chelsea and Hammersmith &amp; Fulham</c:v>
                </c:pt>
                <c:pt idx="16">
                  <c:v>Cheshire West and Chester</c:v>
                </c:pt>
                <c:pt idx="17">
                  <c:v>Cheshire East</c:v>
                </c:pt>
                <c:pt idx="18">
                  <c:v>Brighton and Hove</c:v>
                </c:pt>
                <c:pt idx="19">
                  <c:v>Southampton</c:v>
                </c:pt>
                <c:pt idx="20">
                  <c:v>Enfield</c:v>
                </c:pt>
                <c:pt idx="21">
                  <c:v>West Kent</c:v>
                </c:pt>
                <c:pt idx="22">
                  <c:v>Brent</c:v>
                </c:pt>
                <c:pt idx="23">
                  <c:v>Manchester</c:v>
                </c:pt>
                <c:pt idx="24">
                  <c:v>South West Hertfordshire</c:v>
                </c:pt>
                <c:pt idx="25">
                  <c:v>South Hampshire</c:v>
                </c:pt>
                <c:pt idx="26">
                  <c:v>York</c:v>
                </c:pt>
                <c:pt idx="27">
                  <c:v>Bexley and Greenwich</c:v>
                </c:pt>
                <c:pt idx="28">
                  <c:v>Bromley</c:v>
                </c:pt>
                <c:pt idx="29">
                  <c:v>West Sussex (South West)</c:v>
                </c:pt>
                <c:pt idx="30">
                  <c:v>Barnet</c:v>
                </c:pt>
                <c:pt idx="31">
                  <c:v>Ipswich</c:v>
                </c:pt>
                <c:pt idx="32">
                  <c:v>North and East Hertfordshire</c:v>
                </c:pt>
                <c:pt idx="33">
                  <c:v>England</c:v>
                </c:pt>
                <c:pt idx="34">
                  <c:v>Heart of Essex</c:v>
                </c:pt>
                <c:pt idx="35">
                  <c:v>Warwickshire CC</c:v>
                </c:pt>
                <c:pt idx="36">
                  <c:v>Central Hampshire</c:v>
                </c:pt>
                <c:pt idx="37">
                  <c:v>Solihull</c:v>
                </c:pt>
                <c:pt idx="38">
                  <c:v>Ealing</c:v>
                </c:pt>
                <c:pt idx="39">
                  <c:v>Portsmouth</c:v>
                </c:pt>
                <c:pt idx="40">
                  <c:v>Oxfordshire</c:v>
                </c:pt>
                <c:pt idx="41">
                  <c:v>Leeds</c:v>
                </c:pt>
                <c:pt idx="42">
                  <c:v>Westmorland and Furness</c:v>
                </c:pt>
                <c:pt idx="43">
                  <c:v>Greater Manchester South West</c:v>
                </c:pt>
                <c:pt idx="44">
                  <c:v>Lewisham and Southwark</c:v>
                </c:pt>
                <c:pt idx="45">
                  <c:v>Merton, Kingston upon Thames and Sutton</c:v>
                </c:pt>
                <c:pt idx="46">
                  <c:v>Mid Lancashire</c:v>
                </c:pt>
                <c:pt idx="47">
                  <c:v>Cambridgeshire CC</c:v>
                </c:pt>
                <c:pt idx="48">
                  <c:v>Essex Thames Gateway</c:v>
                </c:pt>
                <c:pt idx="49">
                  <c:v>East Riding of Yorkshire</c:v>
                </c:pt>
                <c:pt idx="50">
                  <c:v>Gloucestershire CC</c:v>
                </c:pt>
                <c:pt idx="51">
                  <c:v>Wiltshire</c:v>
                </c:pt>
                <c:pt idx="52">
                  <c:v>North and North East Lincolnshire</c:v>
                </c:pt>
                <c:pt idx="53">
                  <c:v>Coventry</c:v>
                </c:pt>
                <c:pt idx="54">
                  <c:v>Babergh and Mid Suffolk</c:v>
                </c:pt>
                <c:pt idx="55">
                  <c:v>Breckland and South Norfolk</c:v>
                </c:pt>
                <c:pt idx="56">
                  <c:v>Thurrock</c:v>
                </c:pt>
                <c:pt idx="57">
                  <c:v>Buckinghamshire</c:v>
                </c:pt>
                <c:pt idx="58">
                  <c:v>Harrow and Hillingdon</c:v>
                </c:pt>
                <c:pt idx="59">
                  <c:v>Barking &amp; Dagenham and Havering</c:v>
                </c:pt>
                <c:pt idx="60">
                  <c:v>Hartlepool and Stockton-on-Tees</c:v>
                </c:pt>
                <c:pt idx="61">
                  <c:v>South Nottinghamshire</c:v>
                </c:pt>
                <c:pt idx="62">
                  <c:v>Bournemouth, Christchurch and Poole</c:v>
                </c:pt>
                <c:pt idx="63">
                  <c:v>Medway</c:v>
                </c:pt>
                <c:pt idx="64">
                  <c:v>Essex Haven Gateway</c:v>
                </c:pt>
                <c:pt idx="65">
                  <c:v>Central Bedfordshire</c:v>
                </c:pt>
                <c:pt idx="66">
                  <c:v>West Essex</c:v>
                </c:pt>
                <c:pt idx="67">
                  <c:v>East Merseyside</c:v>
                </c:pt>
                <c:pt idx="68">
                  <c:v>Worcestershire CC</c:v>
                </c:pt>
                <c:pt idx="69">
                  <c:v>Peterborough</c:v>
                </c:pt>
                <c:pt idx="70">
                  <c:v>East Suffolk</c:v>
                </c:pt>
                <c:pt idx="71">
                  <c:v>West Northamptonshire</c:v>
                </c:pt>
                <c:pt idx="72">
                  <c:v>Derby</c:v>
                </c:pt>
                <c:pt idx="73">
                  <c:v>Greater Manchester South East</c:v>
                </c:pt>
                <c:pt idx="74">
                  <c:v>West Sussex (North East)</c:v>
                </c:pt>
                <c:pt idx="75">
                  <c:v>Sunderland</c:v>
                </c:pt>
                <c:pt idx="76">
                  <c:v>East Derbyshire</c:v>
                </c:pt>
                <c:pt idx="77">
                  <c:v>Warrington</c:v>
                </c:pt>
                <c:pt idx="78">
                  <c:v>Chorley and West Lancashire</c:v>
                </c:pt>
                <c:pt idx="79">
                  <c:v>Liverpool</c:v>
                </c:pt>
                <c:pt idx="80">
                  <c:v>Hackney and Newham</c:v>
                </c:pt>
                <c:pt idx="81">
                  <c:v>Norwich and East Norfolk</c:v>
                </c:pt>
                <c:pt idx="82">
                  <c:v>South and West Derbyshire</c:v>
                </c:pt>
                <c:pt idx="83">
                  <c:v>Lancaster and Wyre</c:v>
                </c:pt>
                <c:pt idx="84">
                  <c:v>East Lancashire</c:v>
                </c:pt>
                <c:pt idx="85">
                  <c:v>Bristol, City of</c:v>
                </c:pt>
                <c:pt idx="86">
                  <c:v>Leicestershire CC and Rutland</c:v>
                </c:pt>
                <c:pt idx="87">
                  <c:v>Greater Manchester North West</c:v>
                </c:pt>
                <c:pt idx="88">
                  <c:v>North Yorkshire</c:v>
                </c:pt>
                <c:pt idx="89">
                  <c:v>Sefton</c:v>
                </c:pt>
                <c:pt idx="90">
                  <c:v>Wakefield</c:v>
                </c:pt>
                <c:pt idx="91">
                  <c:v>Sheffield</c:v>
                </c:pt>
                <c:pt idx="92">
                  <c:v>Durham</c:v>
                </c:pt>
                <c:pt idx="93">
                  <c:v>Wirral</c:v>
                </c:pt>
                <c:pt idx="94">
                  <c:v>Redbridge and Waltham Forest</c:v>
                </c:pt>
                <c:pt idx="95">
                  <c:v>North Somerset</c:v>
                </c:pt>
                <c:pt idx="96">
                  <c:v>Tyneside</c:v>
                </c:pt>
                <c:pt idx="97">
                  <c:v>West Suffolk</c:v>
                </c:pt>
                <c:pt idx="98">
                  <c:v>Devon CC</c:v>
                </c:pt>
                <c:pt idx="99">
                  <c:v>Leicester</c:v>
                </c:pt>
                <c:pt idx="100">
                  <c:v>Isle of Wight</c:v>
                </c:pt>
                <c:pt idx="101">
                  <c:v>Dorset</c:v>
                </c:pt>
                <c:pt idx="102">
                  <c:v>Wandsworth</c:v>
                </c:pt>
                <c:pt idx="103">
                  <c:v>East Kent</c:v>
                </c:pt>
                <c:pt idx="104">
                  <c:v>Wolverhampton</c:v>
                </c:pt>
                <c:pt idx="105">
                  <c:v>Birmingham</c:v>
                </c:pt>
                <c:pt idx="106">
                  <c:v>Kent Thames Gateway</c:v>
                </c:pt>
                <c:pt idx="107">
                  <c:v>Lincolnshire CC</c:v>
                </c:pt>
                <c:pt idx="108">
                  <c:v>Telford and Wrekin</c:v>
                </c:pt>
                <c:pt idx="109">
                  <c:v>Northumberland</c:v>
                </c:pt>
                <c:pt idx="110">
                  <c:v>Somerset</c:v>
                </c:pt>
                <c:pt idx="111">
                  <c:v>Mid Kent</c:v>
                </c:pt>
                <c:pt idx="112">
                  <c:v>Luton</c:v>
                </c:pt>
                <c:pt idx="113">
                  <c:v>Barnsley</c:v>
                </c:pt>
                <c:pt idx="114">
                  <c:v>Kingston upon Hull, City of</c:v>
                </c:pt>
                <c:pt idx="115">
                  <c:v>Plymouth</c:v>
                </c:pt>
                <c:pt idx="116">
                  <c:v>Nottingham</c:v>
                </c:pt>
                <c:pt idx="117">
                  <c:v>Staffordshire CC</c:v>
                </c:pt>
                <c:pt idx="118">
                  <c:v>North and West Norfolk</c:v>
                </c:pt>
                <c:pt idx="119">
                  <c:v>Bedford</c:v>
                </c:pt>
                <c:pt idx="120">
                  <c:v>Bradford</c:v>
                </c:pt>
                <c:pt idx="121">
                  <c:v>East Sussex CC</c:v>
                </c:pt>
                <c:pt idx="122">
                  <c:v>Calderdale and Kirklees</c:v>
                </c:pt>
                <c:pt idx="123">
                  <c:v>Blackburn with Darwen</c:v>
                </c:pt>
                <c:pt idx="124">
                  <c:v>Greater Manchester North East</c:v>
                </c:pt>
                <c:pt idx="125">
                  <c:v>Rotherham</c:v>
                </c:pt>
                <c:pt idx="126">
                  <c:v>Stoke-on-Trent</c:v>
                </c:pt>
                <c:pt idx="127">
                  <c:v>Herefordshire, County of</c:v>
                </c:pt>
                <c:pt idx="128">
                  <c:v>South Teesside</c:v>
                </c:pt>
                <c:pt idx="129">
                  <c:v>Sandwell</c:v>
                </c:pt>
                <c:pt idx="130">
                  <c:v>Cornwall and Isles of Scilly</c:v>
                </c:pt>
                <c:pt idx="131">
                  <c:v>Shropshire</c:v>
                </c:pt>
                <c:pt idx="132">
                  <c:v>Cumberland</c:v>
                </c:pt>
                <c:pt idx="133">
                  <c:v>Dudley</c:v>
                </c:pt>
                <c:pt idx="134">
                  <c:v>North Northamptonshire</c:v>
                </c:pt>
                <c:pt idx="135">
                  <c:v>Southend-on-Sea</c:v>
                </c:pt>
                <c:pt idx="136">
                  <c:v>Walsall</c:v>
                </c:pt>
                <c:pt idx="137">
                  <c:v>Darlington</c:v>
                </c:pt>
                <c:pt idx="138">
                  <c:v>North Nottinghamshire</c:v>
                </c:pt>
                <c:pt idx="139">
                  <c:v>Blackpool</c:v>
                </c:pt>
                <c:pt idx="140">
                  <c:v>Doncaster</c:v>
                </c:pt>
              </c:strCache>
            </c:strRef>
          </c:cat>
          <c:val>
            <c:numRef>
              <c:f>'[Buckinghamshire Economy 2026.xlsx]1.1 Productivity ITL3'!$D$2:$D$142</c:f>
              <c:numCache>
                <c:formatCode>0.0</c:formatCode>
                <c:ptCount val="141"/>
                <c:pt idx="0">
                  <c:v>72.959999999999994</c:v>
                </c:pt>
                <c:pt idx="1">
                  <c:v>71.209999999999994</c:v>
                </c:pt>
                <c:pt idx="2">
                  <c:v>64.489999999999995</c:v>
                </c:pt>
                <c:pt idx="3">
                  <c:v>62.05</c:v>
                </c:pt>
                <c:pt idx="4">
                  <c:v>59.44</c:v>
                </c:pt>
                <c:pt idx="5">
                  <c:v>56.81</c:v>
                </c:pt>
                <c:pt idx="6">
                  <c:v>54.68</c:v>
                </c:pt>
                <c:pt idx="7">
                  <c:v>54.12</c:v>
                </c:pt>
                <c:pt idx="8">
                  <c:v>54.08</c:v>
                </c:pt>
                <c:pt idx="9">
                  <c:v>53.46</c:v>
                </c:pt>
                <c:pt idx="10">
                  <c:v>52.96</c:v>
                </c:pt>
                <c:pt idx="11">
                  <c:v>52</c:v>
                </c:pt>
                <c:pt idx="12">
                  <c:v>51.92</c:v>
                </c:pt>
                <c:pt idx="13">
                  <c:v>50.59</c:v>
                </c:pt>
                <c:pt idx="14">
                  <c:v>48.99</c:v>
                </c:pt>
                <c:pt idx="15">
                  <c:v>48.45</c:v>
                </c:pt>
                <c:pt idx="16">
                  <c:v>47.88</c:v>
                </c:pt>
                <c:pt idx="17">
                  <c:v>47.43</c:v>
                </c:pt>
                <c:pt idx="18">
                  <c:v>47.2</c:v>
                </c:pt>
                <c:pt idx="19">
                  <c:v>47.18</c:v>
                </c:pt>
                <c:pt idx="20">
                  <c:v>46.53</c:v>
                </c:pt>
                <c:pt idx="21">
                  <c:v>46.24</c:v>
                </c:pt>
                <c:pt idx="22">
                  <c:v>45.02</c:v>
                </c:pt>
                <c:pt idx="23">
                  <c:v>44.77</c:v>
                </c:pt>
                <c:pt idx="24">
                  <c:v>44.63</c:v>
                </c:pt>
                <c:pt idx="25">
                  <c:v>44.43</c:v>
                </c:pt>
                <c:pt idx="26">
                  <c:v>43.52</c:v>
                </c:pt>
                <c:pt idx="27">
                  <c:v>43.11</c:v>
                </c:pt>
                <c:pt idx="28">
                  <c:v>42.92</c:v>
                </c:pt>
                <c:pt idx="29">
                  <c:v>42.87</c:v>
                </c:pt>
                <c:pt idx="30">
                  <c:v>42.73</c:v>
                </c:pt>
                <c:pt idx="31">
                  <c:v>42.52</c:v>
                </c:pt>
                <c:pt idx="32">
                  <c:v>42.5</c:v>
                </c:pt>
                <c:pt idx="33">
                  <c:v>42.39</c:v>
                </c:pt>
                <c:pt idx="34">
                  <c:v>42.38</c:v>
                </c:pt>
                <c:pt idx="35">
                  <c:v>42.34</c:v>
                </c:pt>
                <c:pt idx="36">
                  <c:v>42.15</c:v>
                </c:pt>
                <c:pt idx="37">
                  <c:v>41.8</c:v>
                </c:pt>
                <c:pt idx="38">
                  <c:v>41.76</c:v>
                </c:pt>
                <c:pt idx="39">
                  <c:v>41.59</c:v>
                </c:pt>
                <c:pt idx="40">
                  <c:v>41.49</c:v>
                </c:pt>
                <c:pt idx="41">
                  <c:v>41.47</c:v>
                </c:pt>
                <c:pt idx="42">
                  <c:v>41.41</c:v>
                </c:pt>
                <c:pt idx="43">
                  <c:v>41.26</c:v>
                </c:pt>
                <c:pt idx="44">
                  <c:v>41.21</c:v>
                </c:pt>
                <c:pt idx="45">
                  <c:v>41.1</c:v>
                </c:pt>
                <c:pt idx="46">
                  <c:v>40.99</c:v>
                </c:pt>
                <c:pt idx="47">
                  <c:v>40.99</c:v>
                </c:pt>
                <c:pt idx="48">
                  <c:v>40.89</c:v>
                </c:pt>
                <c:pt idx="49">
                  <c:v>40.770000000000003</c:v>
                </c:pt>
                <c:pt idx="50">
                  <c:v>40.770000000000003</c:v>
                </c:pt>
                <c:pt idx="51">
                  <c:v>40.659999999999997</c:v>
                </c:pt>
                <c:pt idx="52">
                  <c:v>40.57</c:v>
                </c:pt>
                <c:pt idx="53">
                  <c:v>40.39</c:v>
                </c:pt>
                <c:pt idx="54">
                  <c:v>40.31</c:v>
                </c:pt>
                <c:pt idx="55">
                  <c:v>40.29</c:v>
                </c:pt>
                <c:pt idx="56">
                  <c:v>40.17</c:v>
                </c:pt>
                <c:pt idx="57">
                  <c:v>40.15</c:v>
                </c:pt>
                <c:pt idx="58">
                  <c:v>39.97</c:v>
                </c:pt>
                <c:pt idx="59">
                  <c:v>39.9</c:v>
                </c:pt>
                <c:pt idx="60">
                  <c:v>39.700000000000003</c:v>
                </c:pt>
                <c:pt idx="61">
                  <c:v>39.520000000000003</c:v>
                </c:pt>
                <c:pt idx="62">
                  <c:v>39.450000000000003</c:v>
                </c:pt>
                <c:pt idx="63">
                  <c:v>39.159999999999997</c:v>
                </c:pt>
                <c:pt idx="64">
                  <c:v>39.020000000000003</c:v>
                </c:pt>
                <c:pt idx="65">
                  <c:v>38.979999999999997</c:v>
                </c:pt>
                <c:pt idx="66">
                  <c:v>38.619999999999997</c:v>
                </c:pt>
                <c:pt idx="67">
                  <c:v>38.53</c:v>
                </c:pt>
                <c:pt idx="68">
                  <c:v>38.4</c:v>
                </c:pt>
                <c:pt idx="69">
                  <c:v>38.340000000000003</c:v>
                </c:pt>
                <c:pt idx="70">
                  <c:v>38.33</c:v>
                </c:pt>
                <c:pt idx="71">
                  <c:v>38.21</c:v>
                </c:pt>
                <c:pt idx="72">
                  <c:v>38.020000000000003</c:v>
                </c:pt>
                <c:pt idx="73">
                  <c:v>37.97</c:v>
                </c:pt>
                <c:pt idx="74">
                  <c:v>37.94</c:v>
                </c:pt>
                <c:pt idx="75">
                  <c:v>37.840000000000003</c:v>
                </c:pt>
                <c:pt idx="76">
                  <c:v>37.75</c:v>
                </c:pt>
                <c:pt idx="77">
                  <c:v>37.729999999999997</c:v>
                </c:pt>
                <c:pt idx="78">
                  <c:v>37.49</c:v>
                </c:pt>
                <c:pt idx="79">
                  <c:v>37.479999999999997</c:v>
                </c:pt>
                <c:pt idx="80">
                  <c:v>37.409999999999997</c:v>
                </c:pt>
                <c:pt idx="81">
                  <c:v>37.200000000000003</c:v>
                </c:pt>
                <c:pt idx="82">
                  <c:v>37.19</c:v>
                </c:pt>
                <c:pt idx="83">
                  <c:v>37.07</c:v>
                </c:pt>
                <c:pt idx="84">
                  <c:v>36.590000000000003</c:v>
                </c:pt>
                <c:pt idx="85">
                  <c:v>36.57</c:v>
                </c:pt>
                <c:pt idx="86">
                  <c:v>36.380000000000003</c:v>
                </c:pt>
                <c:pt idx="87">
                  <c:v>36.36</c:v>
                </c:pt>
                <c:pt idx="88">
                  <c:v>36.36</c:v>
                </c:pt>
                <c:pt idx="89">
                  <c:v>36.200000000000003</c:v>
                </c:pt>
                <c:pt idx="90">
                  <c:v>36.15</c:v>
                </c:pt>
                <c:pt idx="91">
                  <c:v>36.08</c:v>
                </c:pt>
                <c:pt idx="92">
                  <c:v>36.020000000000003</c:v>
                </c:pt>
                <c:pt idx="93">
                  <c:v>36.01</c:v>
                </c:pt>
                <c:pt idx="94">
                  <c:v>35.92</c:v>
                </c:pt>
                <c:pt idx="95">
                  <c:v>35.880000000000003</c:v>
                </c:pt>
                <c:pt idx="96">
                  <c:v>35.729999999999997</c:v>
                </c:pt>
                <c:pt idx="97">
                  <c:v>35.65</c:v>
                </c:pt>
                <c:pt idx="98">
                  <c:v>35.630000000000003</c:v>
                </c:pt>
                <c:pt idx="99">
                  <c:v>35.47</c:v>
                </c:pt>
                <c:pt idx="100">
                  <c:v>35.46</c:v>
                </c:pt>
                <c:pt idx="101">
                  <c:v>35.43</c:v>
                </c:pt>
                <c:pt idx="102">
                  <c:v>35.39</c:v>
                </c:pt>
                <c:pt idx="103">
                  <c:v>35.32</c:v>
                </c:pt>
                <c:pt idx="104">
                  <c:v>35.29</c:v>
                </c:pt>
                <c:pt idx="105">
                  <c:v>35.14</c:v>
                </c:pt>
                <c:pt idx="106">
                  <c:v>35.04</c:v>
                </c:pt>
                <c:pt idx="107">
                  <c:v>34.979999999999997</c:v>
                </c:pt>
                <c:pt idx="108">
                  <c:v>34.96</c:v>
                </c:pt>
                <c:pt idx="109">
                  <c:v>34.869999999999997</c:v>
                </c:pt>
                <c:pt idx="110">
                  <c:v>34.53</c:v>
                </c:pt>
                <c:pt idx="111">
                  <c:v>34.200000000000003</c:v>
                </c:pt>
                <c:pt idx="112">
                  <c:v>34.119999999999997</c:v>
                </c:pt>
                <c:pt idx="113">
                  <c:v>34.03</c:v>
                </c:pt>
                <c:pt idx="114">
                  <c:v>34.020000000000003</c:v>
                </c:pt>
                <c:pt idx="115">
                  <c:v>33.97</c:v>
                </c:pt>
                <c:pt idx="116">
                  <c:v>33.880000000000003</c:v>
                </c:pt>
                <c:pt idx="117">
                  <c:v>33.659999999999997</c:v>
                </c:pt>
                <c:pt idx="118">
                  <c:v>33.630000000000003</c:v>
                </c:pt>
                <c:pt idx="119">
                  <c:v>33.6</c:v>
                </c:pt>
                <c:pt idx="120">
                  <c:v>33.46</c:v>
                </c:pt>
                <c:pt idx="121">
                  <c:v>33.35</c:v>
                </c:pt>
                <c:pt idx="122">
                  <c:v>33.33</c:v>
                </c:pt>
                <c:pt idx="123">
                  <c:v>33.270000000000003</c:v>
                </c:pt>
                <c:pt idx="124">
                  <c:v>33.15</c:v>
                </c:pt>
                <c:pt idx="125">
                  <c:v>33.03</c:v>
                </c:pt>
                <c:pt idx="126">
                  <c:v>33.01</c:v>
                </c:pt>
                <c:pt idx="127">
                  <c:v>32.93</c:v>
                </c:pt>
                <c:pt idx="128">
                  <c:v>32.92</c:v>
                </c:pt>
                <c:pt idx="129">
                  <c:v>32.840000000000003</c:v>
                </c:pt>
                <c:pt idx="130">
                  <c:v>32.74</c:v>
                </c:pt>
                <c:pt idx="131">
                  <c:v>32.36</c:v>
                </c:pt>
                <c:pt idx="132">
                  <c:v>32.07</c:v>
                </c:pt>
                <c:pt idx="133">
                  <c:v>31.91</c:v>
                </c:pt>
                <c:pt idx="134">
                  <c:v>31.57</c:v>
                </c:pt>
                <c:pt idx="135">
                  <c:v>31.29</c:v>
                </c:pt>
                <c:pt idx="136">
                  <c:v>31.2</c:v>
                </c:pt>
                <c:pt idx="137">
                  <c:v>31.11</c:v>
                </c:pt>
                <c:pt idx="138">
                  <c:v>31.06</c:v>
                </c:pt>
                <c:pt idx="139">
                  <c:v>30.25</c:v>
                </c:pt>
                <c:pt idx="140">
                  <c:v>29.81</c:v>
                </c:pt>
              </c:numCache>
            </c:numRef>
          </c:val>
          <c:extLst>
            <c:ext xmlns:c16="http://schemas.microsoft.com/office/drawing/2014/chart" uri="{C3380CC4-5D6E-409C-BE32-E72D297353CC}">
              <c16:uniqueId val="{00000014-EB87-4535-AB29-9F36596C3856}"/>
            </c:ext>
          </c:extLst>
        </c:ser>
        <c:dLbls>
          <c:showLegendKey val="0"/>
          <c:showVal val="0"/>
          <c:showCatName val="0"/>
          <c:showSerName val="0"/>
          <c:showPercent val="0"/>
          <c:showBubbleSize val="0"/>
        </c:dLbls>
        <c:gapWidth val="33"/>
        <c:overlap val="-27"/>
        <c:axId val="516803535"/>
        <c:axId val="516807855"/>
      </c:barChart>
      <c:catAx>
        <c:axId val="516803535"/>
        <c:scaling>
          <c:orientation val="minMax"/>
        </c:scaling>
        <c:delete val="1"/>
        <c:axPos val="b"/>
        <c:numFmt formatCode="General" sourceLinked="1"/>
        <c:majorTickMark val="none"/>
        <c:minorTickMark val="none"/>
        <c:tickLblPos val="nextTo"/>
        <c:crossAx val="516807855"/>
        <c:crosses val="autoZero"/>
        <c:auto val="1"/>
        <c:lblAlgn val="ctr"/>
        <c:lblOffset val="100"/>
        <c:noMultiLvlLbl val="0"/>
      </c:catAx>
      <c:valAx>
        <c:axId val="51680785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68035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'[Buckinghamshire Economy 2026.xlsx]5.2 Tradeable foundation'!$A$96</c:f>
              <c:strCache>
                <c:ptCount val="1"/>
                <c:pt idx="0">
                  <c:v>Foundational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'[Buckinghamshire Economy 2026.xlsx]5.2 Tradeable foundation'!$B$95:$C$95</c:f>
              <c:strCache>
                <c:ptCount val="2"/>
                <c:pt idx="0">
                  <c:v>Jobs - 2024</c:v>
                </c:pt>
                <c:pt idx="1">
                  <c:v>GVA - 2022</c:v>
                </c:pt>
              </c:strCache>
            </c:strRef>
          </c:cat>
          <c:val>
            <c:numRef>
              <c:f>'[Buckinghamshire Economy 2026.xlsx]5.2 Tradeable foundation'!$B$96:$C$96</c:f>
              <c:numCache>
                <c:formatCode>0%</c:formatCode>
                <c:ptCount val="2"/>
                <c:pt idx="0">
                  <c:v>0.64</c:v>
                </c:pt>
                <c:pt idx="1">
                  <c:v>0.6</c:v>
                </c:pt>
              </c:numCache>
            </c:numRef>
          </c:val>
          <c:extLst>
            <c:ext xmlns:c16="http://schemas.microsoft.com/office/drawing/2014/chart" uri="{C3380CC4-5D6E-409C-BE32-E72D297353CC}">
              <c16:uniqueId val="{00000000-D892-462C-9C24-8BA23D70F3D4}"/>
            </c:ext>
          </c:extLst>
        </c:ser>
        <c:ser>
          <c:idx val="1"/>
          <c:order val="1"/>
          <c:tx>
            <c:strRef>
              <c:f>'[Buckinghamshire Economy 2026.xlsx]5.2 Tradeable foundation'!$A$97</c:f>
              <c:strCache>
                <c:ptCount val="1"/>
                <c:pt idx="0">
                  <c:v>Tradeable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'[Buckinghamshire Economy 2026.xlsx]5.2 Tradeable foundation'!$B$95:$C$95</c:f>
              <c:strCache>
                <c:ptCount val="2"/>
                <c:pt idx="0">
                  <c:v>Jobs - 2024</c:v>
                </c:pt>
                <c:pt idx="1">
                  <c:v>GVA - 2022</c:v>
                </c:pt>
              </c:strCache>
            </c:strRef>
          </c:cat>
          <c:val>
            <c:numRef>
              <c:f>'[Buckinghamshire Economy 2026.xlsx]5.2 Tradeable foundation'!$B$97:$C$97</c:f>
              <c:numCache>
                <c:formatCode>0%</c:formatCode>
                <c:ptCount val="2"/>
                <c:pt idx="0">
                  <c:v>0.36</c:v>
                </c:pt>
                <c:pt idx="1">
                  <c:v>0.4</c:v>
                </c:pt>
              </c:numCache>
            </c:numRef>
          </c:val>
          <c:extLst>
            <c:ext xmlns:c16="http://schemas.microsoft.com/office/drawing/2014/chart" uri="{C3380CC4-5D6E-409C-BE32-E72D297353CC}">
              <c16:uniqueId val="{00000001-D892-462C-9C24-8BA23D70F3D4}"/>
            </c:ext>
          </c:extLst>
        </c:ser>
        <c:dLbls>
          <c:showLegendKey val="0"/>
          <c:showVal val="0"/>
          <c:showCatName val="0"/>
          <c:showSerName val="0"/>
          <c:showPercent val="0"/>
          <c:showBubbleSize val="0"/>
        </c:dLbls>
        <c:gapWidth val="182"/>
        <c:axId val="1938466767"/>
        <c:axId val="1938467247"/>
      </c:barChart>
      <c:catAx>
        <c:axId val="19384667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938467247"/>
        <c:crosses val="autoZero"/>
        <c:auto val="1"/>
        <c:lblAlgn val="ctr"/>
        <c:lblOffset val="100"/>
        <c:noMultiLvlLbl val="0"/>
      </c:catAx>
      <c:valAx>
        <c:axId val="193846724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9384667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'[Buckinghamshire Economy 2026.xlsx]5.2 Tradeable foundation'!$E$96</c:f>
              <c:strCache>
                <c:ptCount val="1"/>
                <c:pt idx="0">
                  <c:v>Foundational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'[Buckinghamshire Economy 2026.xlsx]5.2 Tradeable foundation'!$F$95:$G$95</c:f>
              <c:strCache>
                <c:ptCount val="2"/>
                <c:pt idx="0">
                  <c:v>Jobs - 2024</c:v>
                </c:pt>
                <c:pt idx="1">
                  <c:v>GVA - 2022</c:v>
                </c:pt>
              </c:strCache>
            </c:strRef>
          </c:cat>
          <c:val>
            <c:numRef>
              <c:f>'[Buckinghamshire Economy 2026.xlsx]5.2 Tradeable foundation'!$F$96:$G$96</c:f>
              <c:numCache>
                <c:formatCode>0%</c:formatCode>
                <c:ptCount val="2"/>
                <c:pt idx="0">
                  <c:v>0.62577157850394527</c:v>
                </c:pt>
                <c:pt idx="1">
                  <c:v>0.50913482106354824</c:v>
                </c:pt>
              </c:numCache>
            </c:numRef>
          </c:val>
          <c:extLst>
            <c:ext xmlns:c16="http://schemas.microsoft.com/office/drawing/2014/chart" uri="{C3380CC4-5D6E-409C-BE32-E72D297353CC}">
              <c16:uniqueId val="{00000000-728B-4136-838E-1F57E5A82F56}"/>
            </c:ext>
          </c:extLst>
        </c:ser>
        <c:ser>
          <c:idx val="1"/>
          <c:order val="1"/>
          <c:tx>
            <c:strRef>
              <c:f>'[Buckinghamshire Economy 2026.xlsx]5.2 Tradeable foundation'!$E$97</c:f>
              <c:strCache>
                <c:ptCount val="1"/>
                <c:pt idx="0">
                  <c:v>Tradeable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'[Buckinghamshire Economy 2026.xlsx]5.2 Tradeable foundation'!$F$95:$G$95</c:f>
              <c:strCache>
                <c:ptCount val="2"/>
                <c:pt idx="0">
                  <c:v>Jobs - 2024</c:v>
                </c:pt>
                <c:pt idx="1">
                  <c:v>GVA - 2022</c:v>
                </c:pt>
              </c:strCache>
            </c:strRef>
          </c:cat>
          <c:val>
            <c:numRef>
              <c:f>'[Buckinghamshire Economy 2026.xlsx]5.2 Tradeable foundation'!$F$97:$G$97</c:f>
              <c:numCache>
                <c:formatCode>0%</c:formatCode>
                <c:ptCount val="2"/>
                <c:pt idx="0">
                  <c:v>0.37422842149605473</c:v>
                </c:pt>
                <c:pt idx="1">
                  <c:v>0.49086517893645176</c:v>
                </c:pt>
              </c:numCache>
            </c:numRef>
          </c:val>
          <c:extLst>
            <c:ext xmlns:c16="http://schemas.microsoft.com/office/drawing/2014/chart" uri="{C3380CC4-5D6E-409C-BE32-E72D297353CC}">
              <c16:uniqueId val="{00000001-728B-4136-838E-1F57E5A82F56}"/>
            </c:ext>
          </c:extLst>
        </c:ser>
        <c:dLbls>
          <c:showLegendKey val="0"/>
          <c:showVal val="0"/>
          <c:showCatName val="0"/>
          <c:showSerName val="0"/>
          <c:showPercent val="0"/>
          <c:showBubbleSize val="0"/>
        </c:dLbls>
        <c:gapWidth val="182"/>
        <c:axId val="1328166239"/>
        <c:axId val="1328175839"/>
      </c:barChart>
      <c:catAx>
        <c:axId val="13281662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28175839"/>
        <c:crosses val="autoZero"/>
        <c:auto val="1"/>
        <c:lblAlgn val="ctr"/>
        <c:lblOffset val="100"/>
        <c:noMultiLvlLbl val="0"/>
      </c:catAx>
      <c:valAx>
        <c:axId val="132817583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28166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'[Buckinghamshire Economy 2026.xlsx]5.3 Knowledge'!$D$57</c:f>
              <c:strCache>
                <c:ptCount val="1"/>
                <c:pt idx="0">
                  <c:v>Buckinghamshire</c:v>
                </c:pt>
              </c:strCache>
            </c:strRef>
          </c:tx>
          <c:spPr>
            <a:ln w="28575" cap="rnd">
              <a:solidFill>
                <a:schemeClr val="accent1"/>
              </a:solidFill>
              <a:round/>
            </a:ln>
            <a:effectLst/>
          </c:spPr>
          <c:marker>
            <c:symbol val="none"/>
          </c:marker>
          <c:cat>
            <c:strRef>
              <c:f>'[Buckinghamshire Economy 2026.xlsx]5.3 Knowledge'!$E$56:$AD$56</c:f>
              <c:strCache>
                <c:ptCount val="2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strCache>
            </c:strRef>
          </c:cat>
          <c:val>
            <c:numRef>
              <c:f>'[Buckinghamshire Economy 2026.xlsx]5.3 Knowledge'!$E$57:$AD$57</c:f>
              <c:numCache>
                <c:formatCode>#,##0</c:formatCode>
                <c:ptCount val="26"/>
                <c:pt idx="0">
                  <c:v>668</c:v>
                </c:pt>
                <c:pt idx="1">
                  <c:v>718</c:v>
                </c:pt>
                <c:pt idx="2">
                  <c:v>795</c:v>
                </c:pt>
                <c:pt idx="3">
                  <c:v>850</c:v>
                </c:pt>
                <c:pt idx="4">
                  <c:v>948</c:v>
                </c:pt>
                <c:pt idx="5">
                  <c:v>1119</c:v>
                </c:pt>
                <c:pt idx="6">
                  <c:v>1165</c:v>
                </c:pt>
                <c:pt idx="7">
                  <c:v>1220</c:v>
                </c:pt>
                <c:pt idx="8">
                  <c:v>1269</c:v>
                </c:pt>
                <c:pt idx="9" formatCode="General">
                  <c:v>1241</c:v>
                </c:pt>
                <c:pt idx="10" formatCode="General">
                  <c:v>1127</c:v>
                </c:pt>
                <c:pt idx="11" formatCode="General">
                  <c:v>1073</c:v>
                </c:pt>
                <c:pt idx="12" formatCode="General">
                  <c:v>1128</c:v>
                </c:pt>
                <c:pt idx="13" formatCode="General">
                  <c:v>1203</c:v>
                </c:pt>
                <c:pt idx="14" formatCode="General">
                  <c:v>1216</c:v>
                </c:pt>
                <c:pt idx="15" formatCode="General">
                  <c:v>1191</c:v>
                </c:pt>
                <c:pt idx="16" formatCode="General">
                  <c:v>1338</c:v>
                </c:pt>
                <c:pt idx="17" formatCode="General">
                  <c:v>1289</c:v>
                </c:pt>
                <c:pt idx="18" formatCode="General">
                  <c:v>1301</c:v>
                </c:pt>
                <c:pt idx="19" formatCode="General">
                  <c:v>1147</c:v>
                </c:pt>
                <c:pt idx="20" formatCode="General">
                  <c:v>1206</c:v>
                </c:pt>
                <c:pt idx="21" formatCode="General">
                  <c:v>1189</c:v>
                </c:pt>
                <c:pt idx="22" formatCode="General">
                  <c:v>1264</c:v>
                </c:pt>
                <c:pt idx="23" formatCode="General">
                  <c:v>1323</c:v>
                </c:pt>
                <c:pt idx="24" formatCode="General">
                  <c:v>1143</c:v>
                </c:pt>
                <c:pt idx="25" formatCode="General">
                  <c:v>1114</c:v>
                </c:pt>
              </c:numCache>
            </c:numRef>
          </c:val>
          <c:smooth val="0"/>
          <c:extLst>
            <c:ext xmlns:c16="http://schemas.microsoft.com/office/drawing/2014/chart" uri="{C3380CC4-5D6E-409C-BE32-E72D297353CC}">
              <c16:uniqueId val="{00000000-21A4-4422-9858-1514C9377E24}"/>
            </c:ext>
          </c:extLst>
        </c:ser>
        <c:dLbls>
          <c:showLegendKey val="0"/>
          <c:showVal val="0"/>
          <c:showCatName val="0"/>
          <c:showSerName val="0"/>
          <c:showPercent val="0"/>
          <c:showBubbleSize val="0"/>
        </c:dLbls>
        <c:marker val="1"/>
        <c:smooth val="0"/>
        <c:axId val="694560015"/>
        <c:axId val="694566735"/>
      </c:lineChart>
      <c:lineChart>
        <c:grouping val="standard"/>
        <c:varyColors val="0"/>
        <c:ser>
          <c:idx val="1"/>
          <c:order val="1"/>
          <c:tx>
            <c:strRef>
              <c:f>'[Buckinghamshire Economy 2026.xlsx]5.3 Knowledge'!$D$58</c:f>
              <c:strCache>
                <c:ptCount val="1"/>
                <c:pt idx="0">
                  <c:v>England</c:v>
                </c:pt>
              </c:strCache>
            </c:strRef>
          </c:tx>
          <c:spPr>
            <a:ln w="28575" cap="rnd">
              <a:solidFill>
                <a:schemeClr val="accent2"/>
              </a:solidFill>
              <a:round/>
            </a:ln>
            <a:effectLst/>
          </c:spPr>
          <c:marker>
            <c:symbol val="none"/>
          </c:marker>
          <c:cat>
            <c:strRef>
              <c:f>'[Buckinghamshire Economy 2026.xlsx]5.3 Knowledge'!$E$56:$AD$56</c:f>
              <c:strCache>
                <c:ptCount val="2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strCache>
            </c:strRef>
          </c:cat>
          <c:val>
            <c:numRef>
              <c:f>'[Buckinghamshire Economy 2026.xlsx]5.3 Knowledge'!$E$58:$AD$58</c:f>
              <c:numCache>
                <c:formatCode>General</c:formatCode>
                <c:ptCount val="26"/>
                <c:pt idx="0">
                  <c:v>57396</c:v>
                </c:pt>
                <c:pt idx="1">
                  <c:v>59434</c:v>
                </c:pt>
                <c:pt idx="2">
                  <c:v>63695</c:v>
                </c:pt>
                <c:pt idx="3">
                  <c:v>66933</c:v>
                </c:pt>
                <c:pt idx="4">
                  <c:v>72058</c:v>
                </c:pt>
                <c:pt idx="5">
                  <c:v>80383</c:v>
                </c:pt>
                <c:pt idx="6">
                  <c:v>84565</c:v>
                </c:pt>
                <c:pt idx="7">
                  <c:v>90577</c:v>
                </c:pt>
                <c:pt idx="8">
                  <c:v>92589</c:v>
                </c:pt>
                <c:pt idx="9">
                  <c:v>98511</c:v>
                </c:pt>
                <c:pt idx="10">
                  <c:v>94289</c:v>
                </c:pt>
                <c:pt idx="11">
                  <c:v>87431</c:v>
                </c:pt>
                <c:pt idx="12">
                  <c:v>93075</c:v>
                </c:pt>
                <c:pt idx="13">
                  <c:v>94942</c:v>
                </c:pt>
                <c:pt idx="14">
                  <c:v>95467</c:v>
                </c:pt>
                <c:pt idx="15">
                  <c:v>92763</c:v>
                </c:pt>
                <c:pt idx="16">
                  <c:v>98829</c:v>
                </c:pt>
                <c:pt idx="17">
                  <c:v>104309</c:v>
                </c:pt>
                <c:pt idx="18">
                  <c:v>109934</c:v>
                </c:pt>
                <c:pt idx="19">
                  <c:v>112504</c:v>
                </c:pt>
                <c:pt idx="20">
                  <c:v>120501</c:v>
                </c:pt>
                <c:pt idx="21">
                  <c:v>128470</c:v>
                </c:pt>
                <c:pt idx="22">
                  <c:v>131737</c:v>
                </c:pt>
                <c:pt idx="23">
                  <c:v>143200</c:v>
                </c:pt>
                <c:pt idx="24">
                  <c:v>152498</c:v>
                </c:pt>
                <c:pt idx="25">
                  <c:v>150809</c:v>
                </c:pt>
              </c:numCache>
            </c:numRef>
          </c:val>
          <c:smooth val="0"/>
          <c:extLst>
            <c:ext xmlns:c16="http://schemas.microsoft.com/office/drawing/2014/chart" uri="{C3380CC4-5D6E-409C-BE32-E72D297353CC}">
              <c16:uniqueId val="{00000001-21A4-4422-9858-1514C9377E24}"/>
            </c:ext>
          </c:extLst>
        </c:ser>
        <c:dLbls>
          <c:showLegendKey val="0"/>
          <c:showVal val="0"/>
          <c:showCatName val="0"/>
          <c:showSerName val="0"/>
          <c:showPercent val="0"/>
          <c:showBubbleSize val="0"/>
        </c:dLbls>
        <c:marker val="1"/>
        <c:smooth val="0"/>
        <c:axId val="609440175"/>
        <c:axId val="609428175"/>
      </c:lineChart>
      <c:catAx>
        <c:axId val="694560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694566735"/>
        <c:crosses val="autoZero"/>
        <c:auto val="1"/>
        <c:lblAlgn val="ctr"/>
        <c:lblOffset val="100"/>
        <c:noMultiLvlLbl val="0"/>
      </c:catAx>
      <c:valAx>
        <c:axId val="6945667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GB"/>
                  <a:t>Buckinghamshire GVA (£m)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694560015"/>
        <c:crosses val="autoZero"/>
        <c:crossBetween val="between"/>
      </c:valAx>
      <c:valAx>
        <c:axId val="609428175"/>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GB"/>
                  <a:t>England GVA (£m)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609440175"/>
        <c:crosses val="max"/>
        <c:crossBetween val="between"/>
      </c:valAx>
      <c:catAx>
        <c:axId val="609440175"/>
        <c:scaling>
          <c:orientation val="minMax"/>
        </c:scaling>
        <c:delete val="1"/>
        <c:axPos val="b"/>
        <c:numFmt formatCode="General" sourceLinked="1"/>
        <c:majorTickMark val="out"/>
        <c:minorTickMark val="none"/>
        <c:tickLblPos val="nextTo"/>
        <c:crossAx val="60942817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'[Buckinghamshire Economy 2026.xlsx]5.3 Knowledge'!$D$39</c:f>
              <c:strCache>
                <c:ptCount val="1"/>
                <c:pt idx="0">
                  <c:v>Telecommunications; information technology</c:v>
                </c:pt>
              </c:strCache>
            </c:strRef>
          </c:tx>
          <c:spPr>
            <a:ln w="28575" cap="rnd">
              <a:solidFill>
                <a:srgbClr val="2C2D84"/>
              </a:solidFill>
              <a:round/>
            </a:ln>
            <a:effectLst/>
          </c:spPr>
          <c:marker>
            <c:symbol val="none"/>
          </c:marker>
          <c:cat>
            <c:strRef>
              <c:f>'[Buckinghamshire Economy 2026.xlsx]5.3 Knowledge'!$E$38:$U$38</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strCache>
            </c:strRef>
          </c:cat>
          <c:val>
            <c:numRef>
              <c:f>'[Buckinghamshire Economy 2026.xlsx]5.3 Knowledge'!$E$39:$U$39</c:f>
              <c:numCache>
                <c:formatCode>#,##0</c:formatCode>
                <c:ptCount val="17"/>
                <c:pt idx="0">
                  <c:v>450</c:v>
                </c:pt>
                <c:pt idx="1">
                  <c:v>437</c:v>
                </c:pt>
                <c:pt idx="2">
                  <c:v>458</c:v>
                </c:pt>
                <c:pt idx="3">
                  <c:v>484</c:v>
                </c:pt>
                <c:pt idx="4">
                  <c:v>541</c:v>
                </c:pt>
                <c:pt idx="5">
                  <c:v>582</c:v>
                </c:pt>
                <c:pt idx="6">
                  <c:v>639</c:v>
                </c:pt>
                <c:pt idx="7">
                  <c:v>783</c:v>
                </c:pt>
                <c:pt idx="8">
                  <c:v>738</c:v>
                </c:pt>
                <c:pt idx="9">
                  <c:v>816</c:v>
                </c:pt>
                <c:pt idx="10">
                  <c:v>734</c:v>
                </c:pt>
                <c:pt idx="11">
                  <c:v>836</c:v>
                </c:pt>
                <c:pt idx="12">
                  <c:v>842</c:v>
                </c:pt>
                <c:pt idx="13">
                  <c:v>855</c:v>
                </c:pt>
                <c:pt idx="14">
                  <c:v>875</c:v>
                </c:pt>
                <c:pt idx="15">
                  <c:v>764</c:v>
                </c:pt>
                <c:pt idx="16">
                  <c:v>661</c:v>
                </c:pt>
              </c:numCache>
            </c:numRef>
          </c:val>
          <c:smooth val="0"/>
          <c:extLst>
            <c:ext xmlns:c16="http://schemas.microsoft.com/office/drawing/2014/chart" uri="{C3380CC4-5D6E-409C-BE32-E72D297353CC}">
              <c16:uniqueId val="{00000000-F0FA-44BF-AEE5-F50A88F87102}"/>
            </c:ext>
          </c:extLst>
        </c:ser>
        <c:ser>
          <c:idx val="1"/>
          <c:order val="1"/>
          <c:tx>
            <c:strRef>
              <c:f>'[Buckinghamshire Economy 2026.xlsx]5.3 Knowledge'!$D$40</c:f>
              <c:strCache>
                <c:ptCount val="1"/>
                <c:pt idx="0">
                  <c:v>Research and development; advertising and market research</c:v>
                </c:pt>
              </c:strCache>
            </c:strRef>
          </c:tx>
          <c:spPr>
            <a:ln w="28575" cap="rnd">
              <a:solidFill>
                <a:srgbClr val="F47721"/>
              </a:solidFill>
              <a:round/>
            </a:ln>
            <a:effectLst/>
          </c:spPr>
          <c:marker>
            <c:symbol val="none"/>
          </c:marker>
          <c:cat>
            <c:strRef>
              <c:f>'[Buckinghamshire Economy 2026.xlsx]5.3 Knowledge'!$E$38:$U$38</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strCache>
            </c:strRef>
          </c:cat>
          <c:val>
            <c:numRef>
              <c:f>'[Buckinghamshire Economy 2026.xlsx]5.3 Knowledge'!$E$40:$U$40</c:f>
              <c:numCache>
                <c:formatCode>#,##0</c:formatCode>
                <c:ptCount val="17"/>
                <c:pt idx="0">
                  <c:v>626</c:v>
                </c:pt>
                <c:pt idx="1">
                  <c:v>529</c:v>
                </c:pt>
                <c:pt idx="2">
                  <c:v>471</c:v>
                </c:pt>
                <c:pt idx="3">
                  <c:v>497</c:v>
                </c:pt>
                <c:pt idx="4">
                  <c:v>512</c:v>
                </c:pt>
                <c:pt idx="5">
                  <c:v>498</c:v>
                </c:pt>
                <c:pt idx="6">
                  <c:v>403</c:v>
                </c:pt>
                <c:pt idx="7">
                  <c:v>394</c:v>
                </c:pt>
                <c:pt idx="8">
                  <c:v>382</c:v>
                </c:pt>
                <c:pt idx="9">
                  <c:v>291</c:v>
                </c:pt>
                <c:pt idx="10">
                  <c:v>237</c:v>
                </c:pt>
                <c:pt idx="11">
                  <c:v>200</c:v>
                </c:pt>
                <c:pt idx="12">
                  <c:v>160</c:v>
                </c:pt>
                <c:pt idx="13">
                  <c:v>193</c:v>
                </c:pt>
                <c:pt idx="14">
                  <c:v>202</c:v>
                </c:pt>
                <c:pt idx="15">
                  <c:v>135</c:v>
                </c:pt>
                <c:pt idx="16">
                  <c:v>202</c:v>
                </c:pt>
              </c:numCache>
            </c:numRef>
          </c:val>
          <c:smooth val="0"/>
          <c:extLst>
            <c:ext xmlns:c16="http://schemas.microsoft.com/office/drawing/2014/chart" uri="{C3380CC4-5D6E-409C-BE32-E72D297353CC}">
              <c16:uniqueId val="{00000001-F0FA-44BF-AEE5-F50A88F87102}"/>
            </c:ext>
          </c:extLst>
        </c:ser>
        <c:ser>
          <c:idx val="2"/>
          <c:order val="2"/>
          <c:tx>
            <c:strRef>
              <c:f>'[Buckinghamshire Economy 2026.xlsx]5.3 Knowledge'!$D$41</c:f>
              <c:strCache>
                <c:ptCount val="1"/>
                <c:pt idx="0">
                  <c:v>Other professional, scientific and technical activities</c:v>
                </c:pt>
              </c:strCache>
            </c:strRef>
          </c:tx>
          <c:spPr>
            <a:ln w="28575" cap="rnd">
              <a:solidFill>
                <a:srgbClr val="00AA4F"/>
              </a:solidFill>
              <a:round/>
            </a:ln>
            <a:effectLst/>
          </c:spPr>
          <c:marker>
            <c:symbol val="none"/>
          </c:marker>
          <c:cat>
            <c:strRef>
              <c:f>'[Buckinghamshire Economy 2026.xlsx]5.3 Knowledge'!$E$38:$U$38</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strCache>
            </c:strRef>
          </c:cat>
          <c:val>
            <c:numRef>
              <c:f>'[Buckinghamshire Economy 2026.xlsx]5.3 Knowledge'!$E$41:$U$41</c:f>
              <c:numCache>
                <c:formatCode>#,##0</c:formatCode>
                <c:ptCount val="17"/>
                <c:pt idx="0">
                  <c:v>165</c:v>
                </c:pt>
                <c:pt idx="1">
                  <c:v>161</c:v>
                </c:pt>
                <c:pt idx="2">
                  <c:v>144</c:v>
                </c:pt>
                <c:pt idx="3">
                  <c:v>147</c:v>
                </c:pt>
                <c:pt idx="4">
                  <c:v>150</c:v>
                </c:pt>
                <c:pt idx="5">
                  <c:v>136</c:v>
                </c:pt>
                <c:pt idx="6">
                  <c:v>149</c:v>
                </c:pt>
                <c:pt idx="7">
                  <c:v>161</c:v>
                </c:pt>
                <c:pt idx="8">
                  <c:v>169</c:v>
                </c:pt>
                <c:pt idx="9">
                  <c:v>194</c:v>
                </c:pt>
                <c:pt idx="10">
                  <c:v>176</c:v>
                </c:pt>
                <c:pt idx="11">
                  <c:v>170</c:v>
                </c:pt>
                <c:pt idx="12">
                  <c:v>187</c:v>
                </c:pt>
                <c:pt idx="13">
                  <c:v>216</c:v>
                </c:pt>
                <c:pt idx="14">
                  <c:v>246</c:v>
                </c:pt>
                <c:pt idx="15">
                  <c:v>244</c:v>
                </c:pt>
                <c:pt idx="16">
                  <c:v>251</c:v>
                </c:pt>
              </c:numCache>
            </c:numRef>
          </c:val>
          <c:smooth val="0"/>
          <c:extLst>
            <c:ext xmlns:c16="http://schemas.microsoft.com/office/drawing/2014/chart" uri="{C3380CC4-5D6E-409C-BE32-E72D297353CC}">
              <c16:uniqueId val="{00000002-F0FA-44BF-AEE5-F50A88F87102}"/>
            </c:ext>
          </c:extLst>
        </c:ser>
        <c:dLbls>
          <c:showLegendKey val="0"/>
          <c:showVal val="0"/>
          <c:showCatName val="0"/>
          <c:showSerName val="0"/>
          <c:showPercent val="0"/>
          <c:showBubbleSize val="0"/>
        </c:dLbls>
        <c:smooth val="0"/>
        <c:axId val="621071247"/>
        <c:axId val="621070287"/>
      </c:lineChart>
      <c:catAx>
        <c:axId val="621071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621070287"/>
        <c:crosses val="autoZero"/>
        <c:auto val="1"/>
        <c:lblAlgn val="ctr"/>
        <c:lblOffset val="100"/>
        <c:noMultiLvlLbl val="0"/>
      </c:catAx>
      <c:valAx>
        <c:axId val="6210702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GB"/>
                  <a:t>GVA (£m)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6210712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'[Buckinghamshire Economy 2026.xlsx]5.4 GVA by sector'!$H$1</c:f>
              <c:strCache>
                <c:ptCount val="1"/>
                <c:pt idx="0">
                  <c:v>Buckinghamshire</c:v>
                </c:pt>
              </c:strCache>
            </c:strRef>
          </c:tx>
          <c:spPr>
            <a:solidFill>
              <a:srgbClr val="2C2D84"/>
            </a:solidFill>
            <a:ln>
              <a:noFill/>
            </a:ln>
            <a:effectLst/>
          </c:spPr>
          <c:invertIfNegative val="0"/>
          <c:cat>
            <c:strRef>
              <c:f>'[Buckinghamshire Economy 2026.xlsx]5.4 GVA by sector'!$G$2:$G$19</c:f>
              <c:strCache>
                <c:ptCount val="18"/>
                <c:pt idx="0">
                  <c:v>Agriculture</c:v>
                </c:pt>
                <c:pt idx="1">
                  <c:v>Manufacturing</c:v>
                </c:pt>
                <c:pt idx="2">
                  <c:v>Utilities</c:v>
                </c:pt>
                <c:pt idx="3">
                  <c:v>Construction</c:v>
                </c:pt>
                <c:pt idx="4">
                  <c:v>Wholesale </c:v>
                </c:pt>
                <c:pt idx="5">
                  <c:v>Retail &amp; motor trades</c:v>
                </c:pt>
                <c:pt idx="6">
                  <c:v>Transportation and storage</c:v>
                </c:pt>
                <c:pt idx="7">
                  <c:v>Hospitality</c:v>
                </c:pt>
                <c:pt idx="8">
                  <c:v>Information &amp; communication</c:v>
                </c:pt>
                <c:pt idx="9">
                  <c:v>Financial &amp; insurance</c:v>
                </c:pt>
                <c:pt idx="10">
                  <c:v>Real estate</c:v>
                </c:pt>
                <c:pt idx="11">
                  <c:v>Professional, scientific &amp; technical</c:v>
                </c:pt>
                <c:pt idx="12">
                  <c:v>Admin &amp; support services</c:v>
                </c:pt>
                <c:pt idx="13">
                  <c:v>Public admin &amp; defence</c:v>
                </c:pt>
                <c:pt idx="14">
                  <c:v>Education</c:v>
                </c:pt>
                <c:pt idx="15">
                  <c:v>Health &amp; social work</c:v>
                </c:pt>
                <c:pt idx="16">
                  <c:v>Arts, entertainment &amp; recreation</c:v>
                </c:pt>
                <c:pt idx="17">
                  <c:v>Other service activities</c:v>
                </c:pt>
              </c:strCache>
            </c:strRef>
          </c:cat>
          <c:val>
            <c:numRef>
              <c:f>'[Buckinghamshire Economy 2026.xlsx]5.4 GVA by sector'!$H$2:$H$19</c:f>
              <c:numCache>
                <c:formatCode>0%</c:formatCode>
                <c:ptCount val="18"/>
                <c:pt idx="0">
                  <c:v>4.2448763016515222E-3</c:v>
                </c:pt>
                <c:pt idx="1">
                  <c:v>9.3785235789613314E-2</c:v>
                </c:pt>
                <c:pt idx="2">
                  <c:v>1.1938714598394906E-2</c:v>
                </c:pt>
                <c:pt idx="3">
                  <c:v>0.10791271473104729</c:v>
                </c:pt>
                <c:pt idx="4">
                  <c:v>0.11083106718843271</c:v>
                </c:pt>
                <c:pt idx="5">
                  <c:v>6.5928235060025209E-2</c:v>
                </c:pt>
                <c:pt idx="6">
                  <c:v>2.4739669695562776E-2</c:v>
                </c:pt>
                <c:pt idx="7">
                  <c:v>3.3428400875505734E-2</c:v>
                </c:pt>
                <c:pt idx="8">
                  <c:v>6.5928235060025209E-2</c:v>
                </c:pt>
                <c:pt idx="9">
                  <c:v>4.1387543941102341E-2</c:v>
                </c:pt>
                <c:pt idx="10">
                  <c:v>4.9678317967765472E-2</c:v>
                </c:pt>
                <c:pt idx="11">
                  <c:v>6.1550706373947071E-2</c:v>
                </c:pt>
                <c:pt idx="12">
                  <c:v>6.4004775485839355E-2</c:v>
                </c:pt>
                <c:pt idx="13">
                  <c:v>7.0902699476023082E-2</c:v>
                </c:pt>
                <c:pt idx="14">
                  <c:v>7.6938382967433841E-2</c:v>
                </c:pt>
                <c:pt idx="15">
                  <c:v>7.1764939974796049E-2</c:v>
                </c:pt>
                <c:pt idx="16">
                  <c:v>1.8505007627512105E-2</c:v>
                </c:pt>
                <c:pt idx="17">
                  <c:v>2.6530476885322014E-2</c:v>
                </c:pt>
              </c:numCache>
            </c:numRef>
          </c:val>
          <c:extLst>
            <c:ext xmlns:c16="http://schemas.microsoft.com/office/drawing/2014/chart" uri="{C3380CC4-5D6E-409C-BE32-E72D297353CC}">
              <c16:uniqueId val="{00000000-2601-4A1B-A5FA-2C4925035DB8}"/>
            </c:ext>
          </c:extLst>
        </c:ser>
        <c:ser>
          <c:idx val="1"/>
          <c:order val="1"/>
          <c:tx>
            <c:strRef>
              <c:f>'[Buckinghamshire Economy 2026.xlsx]5.4 GVA by sector'!$I$1</c:f>
              <c:strCache>
                <c:ptCount val="1"/>
                <c:pt idx="0">
                  <c:v>England</c:v>
                </c:pt>
              </c:strCache>
            </c:strRef>
          </c:tx>
          <c:spPr>
            <a:solidFill>
              <a:srgbClr val="F47721"/>
            </a:solidFill>
            <a:ln>
              <a:noFill/>
            </a:ln>
            <a:effectLst/>
          </c:spPr>
          <c:invertIfNegative val="0"/>
          <c:cat>
            <c:strRef>
              <c:f>'[Buckinghamshire Economy 2026.xlsx]5.4 GVA by sector'!$G$2:$G$19</c:f>
              <c:strCache>
                <c:ptCount val="18"/>
                <c:pt idx="0">
                  <c:v>Agriculture</c:v>
                </c:pt>
                <c:pt idx="1">
                  <c:v>Manufacturing</c:v>
                </c:pt>
                <c:pt idx="2">
                  <c:v>Utilities</c:v>
                </c:pt>
                <c:pt idx="3">
                  <c:v>Construction</c:v>
                </c:pt>
                <c:pt idx="4">
                  <c:v>Wholesale </c:v>
                </c:pt>
                <c:pt idx="5">
                  <c:v>Retail &amp; motor trades</c:v>
                </c:pt>
                <c:pt idx="6">
                  <c:v>Transportation and storage</c:v>
                </c:pt>
                <c:pt idx="7">
                  <c:v>Hospitality</c:v>
                </c:pt>
                <c:pt idx="8">
                  <c:v>Information &amp; communication</c:v>
                </c:pt>
                <c:pt idx="9">
                  <c:v>Financial &amp; insurance</c:v>
                </c:pt>
                <c:pt idx="10">
                  <c:v>Real estate</c:v>
                </c:pt>
                <c:pt idx="11">
                  <c:v>Professional, scientific &amp; technical</c:v>
                </c:pt>
                <c:pt idx="12">
                  <c:v>Admin &amp; support services</c:v>
                </c:pt>
                <c:pt idx="13">
                  <c:v>Public admin &amp; defence</c:v>
                </c:pt>
                <c:pt idx="14">
                  <c:v>Education</c:v>
                </c:pt>
                <c:pt idx="15">
                  <c:v>Health &amp; social work</c:v>
                </c:pt>
                <c:pt idx="16">
                  <c:v>Arts, entertainment &amp; recreation</c:v>
                </c:pt>
                <c:pt idx="17">
                  <c:v>Other service activities</c:v>
                </c:pt>
              </c:strCache>
            </c:strRef>
          </c:cat>
          <c:val>
            <c:numRef>
              <c:f>'[Buckinghamshire Economy 2026.xlsx]5.4 GVA by sector'!$I$2:$I$19</c:f>
              <c:numCache>
                <c:formatCode>0%</c:formatCode>
                <c:ptCount val="18"/>
                <c:pt idx="0">
                  <c:v>8.0273711254398184E-3</c:v>
                </c:pt>
                <c:pt idx="1">
                  <c:v>9.7789163475092089E-2</c:v>
                </c:pt>
                <c:pt idx="2">
                  <c:v>2.394405327415498E-2</c:v>
                </c:pt>
                <c:pt idx="3">
                  <c:v>6.9595358907972998E-2</c:v>
                </c:pt>
                <c:pt idx="4">
                  <c:v>4.4849648003554336E-2</c:v>
                </c:pt>
                <c:pt idx="5">
                  <c:v>6.8671549335465029E-2</c:v>
                </c:pt>
                <c:pt idx="6">
                  <c:v>4.0163558609922261E-2</c:v>
                </c:pt>
                <c:pt idx="7">
                  <c:v>3.0668659731845238E-2</c:v>
                </c:pt>
                <c:pt idx="8">
                  <c:v>7.1725916040140836E-2</c:v>
                </c:pt>
                <c:pt idx="9">
                  <c:v>0.10086227908253097</c:v>
                </c:pt>
                <c:pt idx="10">
                  <c:v>4.1466323277671815E-2</c:v>
                </c:pt>
                <c:pt idx="11">
                  <c:v>9.7510202527920239E-2</c:v>
                </c:pt>
                <c:pt idx="12">
                  <c:v>6.2065117780039009E-2</c:v>
                </c:pt>
                <c:pt idx="13">
                  <c:v>5.257590038764777E-2</c:v>
                </c:pt>
                <c:pt idx="14">
                  <c:v>6.8956191768322656E-2</c:v>
                </c:pt>
                <c:pt idx="15">
                  <c:v>8.5625670770403783E-2</c:v>
                </c:pt>
                <c:pt idx="16">
                  <c:v>1.6111557107737446E-2</c:v>
                </c:pt>
                <c:pt idx="17">
                  <c:v>1.9391478794138751E-2</c:v>
                </c:pt>
              </c:numCache>
            </c:numRef>
          </c:val>
          <c:extLst>
            <c:ext xmlns:c16="http://schemas.microsoft.com/office/drawing/2014/chart" uri="{C3380CC4-5D6E-409C-BE32-E72D297353CC}">
              <c16:uniqueId val="{00000001-2601-4A1B-A5FA-2C4925035DB8}"/>
            </c:ext>
          </c:extLst>
        </c:ser>
        <c:dLbls>
          <c:showLegendKey val="0"/>
          <c:showVal val="0"/>
          <c:showCatName val="0"/>
          <c:showSerName val="0"/>
          <c:showPercent val="0"/>
          <c:showBubbleSize val="0"/>
        </c:dLbls>
        <c:gapWidth val="182"/>
        <c:axId val="1488219439"/>
        <c:axId val="1488232879"/>
      </c:barChart>
      <c:catAx>
        <c:axId val="148821943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488232879"/>
        <c:crosses val="autoZero"/>
        <c:auto val="1"/>
        <c:lblAlgn val="ctr"/>
        <c:lblOffset val="100"/>
        <c:noMultiLvlLbl val="0"/>
      </c:catAx>
      <c:valAx>
        <c:axId val="1488232879"/>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4882194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05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'[Buckinghamshire Economy 2026.xlsx]5.5. Employees by sector'!$F$1</c:f>
              <c:strCache>
                <c:ptCount val="1"/>
                <c:pt idx="0">
                  <c:v>Buckinghamshire</c:v>
                </c:pt>
              </c:strCache>
            </c:strRef>
          </c:tx>
          <c:spPr>
            <a:solidFill>
              <a:srgbClr val="2C2D84"/>
            </a:solidFill>
            <a:ln>
              <a:noFill/>
            </a:ln>
            <a:effectLst/>
          </c:spPr>
          <c:invertIfNegative val="0"/>
          <c:cat>
            <c:strRef>
              <c:f>'[Buckinghamshire Economy 2026.xlsx]5.5. Employees by sector'!$E$2:$E$19</c:f>
              <c:strCache>
                <c:ptCount val="18"/>
                <c:pt idx="0">
                  <c:v>Agriculture</c:v>
                </c:pt>
                <c:pt idx="1">
                  <c:v>Utilities</c:v>
                </c:pt>
                <c:pt idx="2">
                  <c:v>Manufacturing</c:v>
                </c:pt>
                <c:pt idx="3">
                  <c:v>Construction</c:v>
                </c:pt>
                <c:pt idx="4">
                  <c:v>Motor trades</c:v>
                </c:pt>
                <c:pt idx="5">
                  <c:v>Wholesale</c:v>
                </c:pt>
                <c:pt idx="6">
                  <c:v>Retail</c:v>
                </c:pt>
                <c:pt idx="7">
                  <c:v>Transport &amp; storage</c:v>
                </c:pt>
                <c:pt idx="8">
                  <c:v>Hospitality</c:v>
                </c:pt>
                <c:pt idx="9">
                  <c:v>Information &amp; communication </c:v>
                </c:pt>
                <c:pt idx="10">
                  <c:v>Financial &amp; insurance</c:v>
                </c:pt>
                <c:pt idx="11">
                  <c:v>Real estate</c:v>
                </c:pt>
                <c:pt idx="12">
                  <c:v>Professional, scientific &amp; technical</c:v>
                </c:pt>
                <c:pt idx="13">
                  <c:v>Business admin &amp; support services</c:v>
                </c:pt>
                <c:pt idx="14">
                  <c:v>Public admin &amp; defence</c:v>
                </c:pt>
                <c:pt idx="15">
                  <c:v>Education</c:v>
                </c:pt>
                <c:pt idx="16">
                  <c:v>Health &amp; social work </c:v>
                </c:pt>
                <c:pt idx="17">
                  <c:v>Arts, entertainment, recreation &amp; other</c:v>
                </c:pt>
              </c:strCache>
            </c:strRef>
          </c:cat>
          <c:val>
            <c:numRef>
              <c:f>'[Buckinghamshire Economy 2026.xlsx]5.5. Employees by sector'!$F$2:$F$19</c:f>
              <c:numCache>
                <c:formatCode>0%</c:formatCode>
                <c:ptCount val="18"/>
                <c:pt idx="0">
                  <c:v>6.2893081761006293E-3</c:v>
                </c:pt>
                <c:pt idx="1">
                  <c:v>1.2578616352201259E-2</c:v>
                </c:pt>
                <c:pt idx="2">
                  <c:v>6.7085953878406712E-2</c:v>
                </c:pt>
                <c:pt idx="3">
                  <c:v>6.2893081761006289E-2</c:v>
                </c:pt>
                <c:pt idx="4">
                  <c:v>1.8867924528301886E-2</c:v>
                </c:pt>
                <c:pt idx="5">
                  <c:v>8.385744234800839E-2</c:v>
                </c:pt>
                <c:pt idx="6">
                  <c:v>8.385744234800839E-2</c:v>
                </c:pt>
                <c:pt idx="7">
                  <c:v>3.3542976939203356E-2</c:v>
                </c:pt>
                <c:pt idx="8">
                  <c:v>7.1278825995807121E-2</c:v>
                </c:pt>
                <c:pt idx="9">
                  <c:v>6.2893081761006289E-2</c:v>
                </c:pt>
                <c:pt idx="10">
                  <c:v>1.4675052410901468E-2</c:v>
                </c:pt>
                <c:pt idx="11">
                  <c:v>2.0964360587002098E-2</c:v>
                </c:pt>
                <c:pt idx="12">
                  <c:v>9.2243186582809222E-2</c:v>
                </c:pt>
                <c:pt idx="13">
                  <c:v>6.7085953878406712E-2</c:v>
                </c:pt>
                <c:pt idx="14">
                  <c:v>3.3542976939203356E-2</c:v>
                </c:pt>
                <c:pt idx="15">
                  <c:v>9.2243186582809222E-2</c:v>
                </c:pt>
                <c:pt idx="16">
                  <c:v>0.12997903563941299</c:v>
                </c:pt>
                <c:pt idx="17">
                  <c:v>4.6121593291404611E-2</c:v>
                </c:pt>
              </c:numCache>
            </c:numRef>
          </c:val>
          <c:extLst>
            <c:ext xmlns:c16="http://schemas.microsoft.com/office/drawing/2014/chart" uri="{C3380CC4-5D6E-409C-BE32-E72D297353CC}">
              <c16:uniqueId val="{00000000-FA3B-4C7A-B19B-F05D911A1609}"/>
            </c:ext>
          </c:extLst>
        </c:ser>
        <c:ser>
          <c:idx val="1"/>
          <c:order val="1"/>
          <c:tx>
            <c:strRef>
              <c:f>'[Buckinghamshire Economy 2026.xlsx]5.5. Employees by sector'!$G$1</c:f>
              <c:strCache>
                <c:ptCount val="1"/>
                <c:pt idx="0">
                  <c:v>England</c:v>
                </c:pt>
              </c:strCache>
            </c:strRef>
          </c:tx>
          <c:spPr>
            <a:solidFill>
              <a:srgbClr val="F47721"/>
            </a:solidFill>
            <a:ln>
              <a:noFill/>
            </a:ln>
            <a:effectLst/>
          </c:spPr>
          <c:invertIfNegative val="0"/>
          <c:cat>
            <c:strRef>
              <c:f>'[Buckinghamshire Economy 2026.xlsx]5.5. Employees by sector'!$E$2:$E$19</c:f>
              <c:strCache>
                <c:ptCount val="18"/>
                <c:pt idx="0">
                  <c:v>Agriculture</c:v>
                </c:pt>
                <c:pt idx="1">
                  <c:v>Utilities</c:v>
                </c:pt>
                <c:pt idx="2">
                  <c:v>Manufacturing</c:v>
                </c:pt>
                <c:pt idx="3">
                  <c:v>Construction</c:v>
                </c:pt>
                <c:pt idx="4">
                  <c:v>Motor trades</c:v>
                </c:pt>
                <c:pt idx="5">
                  <c:v>Wholesale</c:v>
                </c:pt>
                <c:pt idx="6">
                  <c:v>Retail</c:v>
                </c:pt>
                <c:pt idx="7">
                  <c:v>Transport &amp; storage</c:v>
                </c:pt>
                <c:pt idx="8">
                  <c:v>Hospitality</c:v>
                </c:pt>
                <c:pt idx="9">
                  <c:v>Information &amp; communication </c:v>
                </c:pt>
                <c:pt idx="10">
                  <c:v>Financial &amp; insurance</c:v>
                </c:pt>
                <c:pt idx="11">
                  <c:v>Real estate</c:v>
                </c:pt>
                <c:pt idx="12">
                  <c:v>Professional, scientific &amp; technical</c:v>
                </c:pt>
                <c:pt idx="13">
                  <c:v>Business admin &amp; support services</c:v>
                </c:pt>
                <c:pt idx="14">
                  <c:v>Public admin &amp; defence</c:v>
                </c:pt>
                <c:pt idx="15">
                  <c:v>Education</c:v>
                </c:pt>
                <c:pt idx="16">
                  <c:v>Health &amp; social work </c:v>
                </c:pt>
                <c:pt idx="17">
                  <c:v>Arts, entertainment, recreation &amp; other</c:v>
                </c:pt>
              </c:strCache>
            </c:strRef>
          </c:cat>
          <c:val>
            <c:numRef>
              <c:f>'[Buckinghamshire Economy 2026.xlsx]5.5. Employees by sector'!$G$2:$G$19</c:f>
              <c:numCache>
                <c:formatCode>0%</c:formatCode>
                <c:ptCount val="18"/>
                <c:pt idx="0">
                  <c:v>5.1755338400289539E-3</c:v>
                </c:pt>
                <c:pt idx="1">
                  <c:v>1.1400651465798045E-2</c:v>
                </c:pt>
                <c:pt idx="2">
                  <c:v>7.126311979732175E-2</c:v>
                </c:pt>
                <c:pt idx="3">
                  <c:v>4.8932319942091927E-2</c:v>
                </c:pt>
                <c:pt idx="4">
                  <c:v>1.7770539268910604E-2</c:v>
                </c:pt>
                <c:pt idx="5">
                  <c:v>3.7748823742309083E-2</c:v>
                </c:pt>
                <c:pt idx="6">
                  <c:v>8.1722765110387258E-2</c:v>
                </c:pt>
                <c:pt idx="7">
                  <c:v>5.0778139703221134E-2</c:v>
                </c:pt>
                <c:pt idx="8">
                  <c:v>7.6945349258052839E-2</c:v>
                </c:pt>
                <c:pt idx="9">
                  <c:v>4.7846543612015922E-2</c:v>
                </c:pt>
                <c:pt idx="10">
                  <c:v>3.4093376764386535E-2</c:v>
                </c:pt>
                <c:pt idx="11">
                  <c:v>1.9290626131017011E-2</c:v>
                </c:pt>
                <c:pt idx="12">
                  <c:v>9.634455302207745E-2</c:v>
                </c:pt>
                <c:pt idx="13">
                  <c:v>8.8418385812522621E-2</c:v>
                </c:pt>
                <c:pt idx="14">
                  <c:v>4.5240680419833514E-2</c:v>
                </c:pt>
                <c:pt idx="15">
                  <c:v>8.5667752442996736E-2</c:v>
                </c:pt>
                <c:pt idx="16">
                  <c:v>0.13753166847629389</c:v>
                </c:pt>
                <c:pt idx="17">
                  <c:v>4.3829171190734706E-2</c:v>
                </c:pt>
              </c:numCache>
            </c:numRef>
          </c:val>
          <c:extLst>
            <c:ext xmlns:c16="http://schemas.microsoft.com/office/drawing/2014/chart" uri="{C3380CC4-5D6E-409C-BE32-E72D297353CC}">
              <c16:uniqueId val="{00000001-FA3B-4C7A-B19B-F05D911A1609}"/>
            </c:ext>
          </c:extLst>
        </c:ser>
        <c:dLbls>
          <c:showLegendKey val="0"/>
          <c:showVal val="0"/>
          <c:showCatName val="0"/>
          <c:showSerName val="0"/>
          <c:showPercent val="0"/>
          <c:showBubbleSize val="0"/>
        </c:dLbls>
        <c:gapWidth val="182"/>
        <c:axId val="695726911"/>
        <c:axId val="695722111"/>
      </c:barChart>
      <c:catAx>
        <c:axId val="69572691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695722111"/>
        <c:crosses val="autoZero"/>
        <c:auto val="1"/>
        <c:lblAlgn val="ctr"/>
        <c:lblOffset val="100"/>
        <c:noMultiLvlLbl val="0"/>
      </c:catAx>
      <c:valAx>
        <c:axId val="695722111"/>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695726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'[Buckinghamshire Economy 2026.xlsx]5.6 Firms by sector'!$F$2</c:f>
              <c:strCache>
                <c:ptCount val="1"/>
                <c:pt idx="0">
                  <c:v>Buckinghamshire</c:v>
                </c:pt>
              </c:strCache>
            </c:strRef>
          </c:tx>
          <c:spPr>
            <a:solidFill>
              <a:srgbClr val="2C2D84"/>
            </a:solidFill>
            <a:ln>
              <a:noFill/>
            </a:ln>
            <a:effectLst/>
          </c:spPr>
          <c:invertIfNegative val="0"/>
          <c:cat>
            <c:strRef>
              <c:f>'[Buckinghamshire Economy 2026.xlsx]5.6 Firms by sector'!$E$3:$E$20</c:f>
              <c:strCache>
                <c:ptCount val="18"/>
                <c:pt idx="0">
                  <c:v>Agriculture</c:v>
                </c:pt>
                <c:pt idx="1">
                  <c:v>Utilities</c:v>
                </c:pt>
                <c:pt idx="2">
                  <c:v>Manufacturing</c:v>
                </c:pt>
                <c:pt idx="3">
                  <c:v>Construction</c:v>
                </c:pt>
                <c:pt idx="4">
                  <c:v>Motor trades</c:v>
                </c:pt>
                <c:pt idx="5">
                  <c:v>Wholesale</c:v>
                </c:pt>
                <c:pt idx="6">
                  <c:v>Retail</c:v>
                </c:pt>
                <c:pt idx="7">
                  <c:v>Transport &amp; storage</c:v>
                </c:pt>
                <c:pt idx="8">
                  <c:v>Hospitality</c:v>
                </c:pt>
                <c:pt idx="9">
                  <c:v>Information &amp; communication </c:v>
                </c:pt>
                <c:pt idx="10">
                  <c:v>Financial &amp; insurance</c:v>
                </c:pt>
                <c:pt idx="11">
                  <c:v>Real estate</c:v>
                </c:pt>
                <c:pt idx="12">
                  <c:v>Professional, scientific &amp; technical</c:v>
                </c:pt>
                <c:pt idx="13">
                  <c:v>Business admin &amp; support services</c:v>
                </c:pt>
                <c:pt idx="14">
                  <c:v>Public admin &amp; defence</c:v>
                </c:pt>
                <c:pt idx="15">
                  <c:v>Education</c:v>
                </c:pt>
                <c:pt idx="16">
                  <c:v>Health &amp; social work </c:v>
                </c:pt>
                <c:pt idx="17">
                  <c:v>Arts, entertainment, recreation &amp; other</c:v>
                </c:pt>
              </c:strCache>
            </c:strRef>
          </c:cat>
          <c:val>
            <c:numRef>
              <c:f>'[Buckinghamshire Economy 2026.xlsx]5.6 Firms by sector'!$F$3:$F$20</c:f>
              <c:numCache>
                <c:formatCode>0%</c:formatCode>
                <c:ptCount val="18"/>
                <c:pt idx="0">
                  <c:v>3.2913050597674798E-2</c:v>
                </c:pt>
                <c:pt idx="1">
                  <c:v>5.7311282135254623E-3</c:v>
                </c:pt>
                <c:pt idx="2">
                  <c:v>4.3884067463566399E-2</c:v>
                </c:pt>
                <c:pt idx="3">
                  <c:v>0.14376944489929588</c:v>
                </c:pt>
                <c:pt idx="4">
                  <c:v>3.0456852791878174E-2</c:v>
                </c:pt>
                <c:pt idx="5">
                  <c:v>3.7334206648108728E-2</c:v>
                </c:pt>
                <c:pt idx="6">
                  <c:v>5.6001309972163092E-2</c:v>
                </c:pt>
                <c:pt idx="7">
                  <c:v>2.9965613230718849E-2</c:v>
                </c:pt>
                <c:pt idx="8">
                  <c:v>3.9626657933518911E-2</c:v>
                </c:pt>
                <c:pt idx="9">
                  <c:v>0.10365154740461766</c:v>
                </c:pt>
                <c:pt idx="10">
                  <c:v>1.7193384640576386E-2</c:v>
                </c:pt>
                <c:pt idx="11">
                  <c:v>4.5685279187817257E-2</c:v>
                </c:pt>
                <c:pt idx="12">
                  <c:v>0.19485835925986572</c:v>
                </c:pt>
                <c:pt idx="13">
                  <c:v>8.6785655804814149E-2</c:v>
                </c:pt>
                <c:pt idx="14">
                  <c:v>3.9299164892746029E-3</c:v>
                </c:pt>
                <c:pt idx="15">
                  <c:v>1.8503356803667922E-2</c:v>
                </c:pt>
                <c:pt idx="16">
                  <c:v>4.0772883576224002E-2</c:v>
                </c:pt>
                <c:pt idx="17">
                  <c:v>6.8773538562305545E-2</c:v>
                </c:pt>
              </c:numCache>
            </c:numRef>
          </c:val>
          <c:extLst>
            <c:ext xmlns:c16="http://schemas.microsoft.com/office/drawing/2014/chart" uri="{C3380CC4-5D6E-409C-BE32-E72D297353CC}">
              <c16:uniqueId val="{00000000-BF00-4481-B98E-B7172EC99437}"/>
            </c:ext>
          </c:extLst>
        </c:ser>
        <c:ser>
          <c:idx val="1"/>
          <c:order val="1"/>
          <c:tx>
            <c:strRef>
              <c:f>'[Buckinghamshire Economy 2026.xlsx]5.6 Firms by sector'!$G$2</c:f>
              <c:strCache>
                <c:ptCount val="1"/>
                <c:pt idx="0">
                  <c:v>England</c:v>
                </c:pt>
              </c:strCache>
            </c:strRef>
          </c:tx>
          <c:spPr>
            <a:solidFill>
              <a:srgbClr val="F47721"/>
            </a:solidFill>
            <a:ln>
              <a:noFill/>
            </a:ln>
            <a:effectLst/>
          </c:spPr>
          <c:invertIfNegative val="0"/>
          <c:cat>
            <c:strRef>
              <c:f>'[Buckinghamshire Economy 2026.xlsx]5.6 Firms by sector'!$E$3:$E$20</c:f>
              <c:strCache>
                <c:ptCount val="18"/>
                <c:pt idx="0">
                  <c:v>Agriculture</c:v>
                </c:pt>
                <c:pt idx="1">
                  <c:v>Utilities</c:v>
                </c:pt>
                <c:pt idx="2">
                  <c:v>Manufacturing</c:v>
                </c:pt>
                <c:pt idx="3">
                  <c:v>Construction</c:v>
                </c:pt>
                <c:pt idx="4">
                  <c:v>Motor trades</c:v>
                </c:pt>
                <c:pt idx="5">
                  <c:v>Wholesale</c:v>
                </c:pt>
                <c:pt idx="6">
                  <c:v>Retail</c:v>
                </c:pt>
                <c:pt idx="7">
                  <c:v>Transport &amp; storage</c:v>
                </c:pt>
                <c:pt idx="8">
                  <c:v>Hospitality</c:v>
                </c:pt>
                <c:pt idx="9">
                  <c:v>Information &amp; communication </c:v>
                </c:pt>
                <c:pt idx="10">
                  <c:v>Financial &amp; insurance</c:v>
                </c:pt>
                <c:pt idx="11">
                  <c:v>Real estate</c:v>
                </c:pt>
                <c:pt idx="12">
                  <c:v>Professional, scientific &amp; technical</c:v>
                </c:pt>
                <c:pt idx="13">
                  <c:v>Business admin &amp; support services</c:v>
                </c:pt>
                <c:pt idx="14">
                  <c:v>Public admin &amp; defence</c:v>
                </c:pt>
                <c:pt idx="15">
                  <c:v>Education</c:v>
                </c:pt>
                <c:pt idx="16">
                  <c:v>Health &amp; social work </c:v>
                </c:pt>
                <c:pt idx="17">
                  <c:v>Arts, entertainment, recreation &amp; other</c:v>
                </c:pt>
              </c:strCache>
            </c:strRef>
          </c:cat>
          <c:val>
            <c:numRef>
              <c:f>'[Buckinghamshire Economy 2026.xlsx]5.6 Firms by sector'!$G$3:$G$20</c:f>
              <c:numCache>
                <c:formatCode>0%</c:formatCode>
                <c:ptCount val="18"/>
                <c:pt idx="0">
                  <c:v>3.8350763586024662E-2</c:v>
                </c:pt>
                <c:pt idx="1">
                  <c:v>5.7876433498904954E-3</c:v>
                </c:pt>
                <c:pt idx="2">
                  <c:v>4.6860766257892005E-2</c:v>
                </c:pt>
                <c:pt idx="3">
                  <c:v>0.14136282065037881</c:v>
                </c:pt>
                <c:pt idx="4">
                  <c:v>2.9792372765466851E-2</c:v>
                </c:pt>
                <c:pt idx="5">
                  <c:v>3.748608840725149E-2</c:v>
                </c:pt>
                <c:pt idx="6">
                  <c:v>7.7782897103653728E-2</c:v>
                </c:pt>
                <c:pt idx="7">
                  <c:v>4.2383810587747699E-2</c:v>
                </c:pt>
                <c:pt idx="8">
                  <c:v>6.2107240760493392E-2</c:v>
                </c:pt>
                <c:pt idx="9">
                  <c:v>7.3078727517919398E-2</c:v>
                </c:pt>
                <c:pt idx="10">
                  <c:v>2.1532726167258896E-2</c:v>
                </c:pt>
                <c:pt idx="11">
                  <c:v>4.6107594204362085E-2</c:v>
                </c:pt>
                <c:pt idx="12">
                  <c:v>0.15869208937922213</c:v>
                </c:pt>
                <c:pt idx="13">
                  <c:v>8.3583163448854775E-2</c:v>
                </c:pt>
                <c:pt idx="14">
                  <c:v>3.056868697706612E-3</c:v>
                </c:pt>
                <c:pt idx="15">
                  <c:v>1.8755667198936302E-2</c:v>
                </c:pt>
                <c:pt idx="16">
                  <c:v>4.3191682287623365E-2</c:v>
                </c:pt>
                <c:pt idx="17">
                  <c:v>7.0089181461869085E-2</c:v>
                </c:pt>
              </c:numCache>
            </c:numRef>
          </c:val>
          <c:extLst>
            <c:ext xmlns:c16="http://schemas.microsoft.com/office/drawing/2014/chart" uri="{C3380CC4-5D6E-409C-BE32-E72D297353CC}">
              <c16:uniqueId val="{00000001-BF00-4481-B98E-B7172EC99437}"/>
            </c:ext>
          </c:extLst>
        </c:ser>
        <c:dLbls>
          <c:showLegendKey val="0"/>
          <c:showVal val="0"/>
          <c:showCatName val="0"/>
          <c:showSerName val="0"/>
          <c:showPercent val="0"/>
          <c:showBubbleSize val="0"/>
        </c:dLbls>
        <c:gapWidth val="182"/>
        <c:axId val="1475253375"/>
        <c:axId val="1475253855"/>
      </c:barChart>
      <c:catAx>
        <c:axId val="1475253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475253855"/>
        <c:crosses val="autoZero"/>
        <c:auto val="1"/>
        <c:lblAlgn val="ctr"/>
        <c:lblOffset val="100"/>
        <c:noMultiLvlLbl val="0"/>
      </c:catAx>
      <c:valAx>
        <c:axId val="1475253855"/>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475253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1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010091455264404E-2"/>
          <c:y val="4.6139340486879017E-2"/>
          <c:w val="0.86558076116093197"/>
          <c:h val="0.85269424360995438"/>
        </c:manualLayout>
      </c:layout>
      <c:bubbleChart>
        <c:varyColors val="0"/>
        <c:ser>
          <c:idx val="0"/>
          <c:order val="0"/>
          <c:tx>
            <c:strRef>
              <c:f>'[Buckinghamshire Economy 2026.xlsx]Bubble diagram - change over 10'!$H$2</c:f>
              <c:strCache>
                <c:ptCount val="1"/>
                <c:pt idx="0">
                  <c:v>Sectors</c:v>
                </c:pt>
              </c:strCache>
            </c:strRef>
          </c:tx>
          <c:spPr>
            <a:solidFill>
              <a:schemeClr val="accent1">
                <a:alpha val="75000"/>
              </a:schemeClr>
            </a:solidFill>
            <a:ln>
              <a:noFill/>
            </a:ln>
            <a:effectLst/>
          </c:spPr>
          <c:invertIfNegative val="0"/>
          <c:dPt>
            <c:idx val="1"/>
            <c:invertIfNegative val="0"/>
            <c:bubble3D val="0"/>
            <c:spPr>
              <a:solidFill>
                <a:srgbClr val="ED7004"/>
              </a:solidFill>
              <a:ln>
                <a:solidFill>
                  <a:srgbClr val="2C2D84"/>
                </a:solidFill>
              </a:ln>
              <a:effectLst/>
            </c:spPr>
            <c:extLst>
              <c:ext xmlns:c16="http://schemas.microsoft.com/office/drawing/2014/chart" uri="{C3380CC4-5D6E-409C-BE32-E72D297353CC}">
                <c16:uniqueId val="{00000001-D729-4440-AFD0-203DC054B5D0}"/>
              </c:ext>
            </c:extLst>
          </c:dPt>
          <c:dPt>
            <c:idx val="2"/>
            <c:invertIfNegative val="0"/>
            <c:bubble3D val="0"/>
            <c:spPr>
              <a:solidFill>
                <a:srgbClr val="ED7004"/>
              </a:solidFill>
              <a:ln>
                <a:solidFill>
                  <a:sysClr val="windowText" lastClr="000000"/>
                </a:solidFill>
              </a:ln>
              <a:effectLst/>
            </c:spPr>
            <c:extLst>
              <c:ext xmlns:c16="http://schemas.microsoft.com/office/drawing/2014/chart" uri="{C3380CC4-5D6E-409C-BE32-E72D297353CC}">
                <c16:uniqueId val="{00000003-D729-4440-AFD0-203DC054B5D0}"/>
              </c:ext>
            </c:extLst>
          </c:dPt>
          <c:dPt>
            <c:idx val="5"/>
            <c:invertIfNegative val="0"/>
            <c:bubble3D val="0"/>
            <c:spPr>
              <a:solidFill>
                <a:srgbClr val="ED7004"/>
              </a:solidFill>
              <a:ln>
                <a:solidFill>
                  <a:srgbClr val="2C2D84"/>
                </a:solidFill>
              </a:ln>
              <a:effectLst/>
            </c:spPr>
            <c:extLst>
              <c:ext xmlns:c16="http://schemas.microsoft.com/office/drawing/2014/chart" uri="{C3380CC4-5D6E-409C-BE32-E72D297353CC}">
                <c16:uniqueId val="{00000005-D729-4440-AFD0-203DC054B5D0}"/>
              </c:ext>
            </c:extLst>
          </c:dPt>
          <c:dPt>
            <c:idx val="9"/>
            <c:invertIfNegative val="0"/>
            <c:bubble3D val="0"/>
            <c:spPr>
              <a:solidFill>
                <a:srgbClr val="ED7004"/>
              </a:solidFill>
              <a:ln>
                <a:solidFill>
                  <a:srgbClr val="2C2D84"/>
                </a:solidFill>
              </a:ln>
              <a:effectLst/>
            </c:spPr>
            <c:extLst>
              <c:ext xmlns:c16="http://schemas.microsoft.com/office/drawing/2014/chart" uri="{C3380CC4-5D6E-409C-BE32-E72D297353CC}">
                <c16:uniqueId val="{00000007-D729-4440-AFD0-203DC054B5D0}"/>
              </c:ext>
            </c:extLst>
          </c:dPt>
          <c:dPt>
            <c:idx val="10"/>
            <c:invertIfNegative val="0"/>
            <c:bubble3D val="0"/>
            <c:spPr>
              <a:solidFill>
                <a:srgbClr val="ED7004"/>
              </a:solidFill>
              <a:ln>
                <a:solidFill>
                  <a:srgbClr val="2C2D84"/>
                </a:solidFill>
              </a:ln>
              <a:effectLst/>
            </c:spPr>
            <c:extLst>
              <c:ext xmlns:c16="http://schemas.microsoft.com/office/drawing/2014/chart" uri="{C3380CC4-5D6E-409C-BE32-E72D297353CC}">
                <c16:uniqueId val="{00000009-D729-4440-AFD0-203DC054B5D0}"/>
              </c:ext>
            </c:extLst>
          </c:dPt>
          <c:dPt>
            <c:idx val="12"/>
            <c:invertIfNegative val="0"/>
            <c:bubble3D val="0"/>
            <c:spPr>
              <a:solidFill>
                <a:srgbClr val="ED7004"/>
              </a:solidFill>
              <a:ln>
                <a:solidFill>
                  <a:srgbClr val="2C2D84"/>
                </a:solidFill>
              </a:ln>
              <a:effectLst/>
            </c:spPr>
            <c:extLst>
              <c:ext xmlns:c16="http://schemas.microsoft.com/office/drawing/2014/chart" uri="{C3380CC4-5D6E-409C-BE32-E72D297353CC}">
                <c16:uniqueId val="{0000000B-D729-4440-AFD0-203DC054B5D0}"/>
              </c:ext>
            </c:extLst>
          </c:dPt>
          <c:dLbls>
            <c:dLbl>
              <c:idx val="0"/>
              <c:layout>
                <c:manualLayout>
                  <c:x val="-2.9180798187828896E-2"/>
                  <c:y val="-7.6991133260722336E-2"/>
                </c:manualLayout>
              </c:layout>
              <c:tx>
                <c:rich>
                  <a:bodyPr/>
                  <a:lstStyle/>
                  <a:p>
                    <a:fld id="{306D2587-3F12-4EC7-B99A-F529F02F7B94}"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729-4440-AFD0-203DC054B5D0}"/>
                </c:ext>
              </c:extLst>
            </c:dLbl>
            <c:dLbl>
              <c:idx val="1"/>
              <c:layout>
                <c:manualLayout>
                  <c:x val="6.707597778440621E-3"/>
                  <c:y val="9.38766738708222E-2"/>
                </c:manualLayout>
              </c:layout>
              <c:tx>
                <c:rich>
                  <a:bodyPr/>
                  <a:lstStyle/>
                  <a:p>
                    <a:fld id="{D119F5E3-718D-4428-B4F8-AFC0A50BA55C}"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D729-4440-AFD0-203DC054B5D0}"/>
                </c:ext>
              </c:extLst>
            </c:dLbl>
            <c:dLbl>
              <c:idx val="2"/>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2CB55296-3CA5-4FD2-A479-450D4D19AA8C}" type="CELLRANGE">
                      <a:rPr lang="en-US">
                        <a:solidFill>
                          <a:schemeClr val="bg1"/>
                        </a:solidFill>
                      </a:rPr>
                      <a:pPr>
                        <a:defRPr>
                          <a:solidFill>
                            <a:schemeClr val="bg1"/>
                          </a:solidFill>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GB"/>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D729-4440-AFD0-203DC054B5D0}"/>
                </c:ext>
              </c:extLst>
            </c:dLbl>
            <c:dLbl>
              <c:idx val="3"/>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8A20DA76-7150-47E6-8F6D-7EF3006DAC5C}" type="CELLRANGE">
                      <a:rPr lang="en-US"/>
                      <a:pPr>
                        <a:defRPr>
                          <a:solidFill>
                            <a:schemeClr val="bg1"/>
                          </a:solidFill>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GB"/>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D729-4440-AFD0-203DC054B5D0}"/>
                </c:ext>
              </c:extLst>
            </c:dLbl>
            <c:dLbl>
              <c:idx val="4"/>
              <c:layout>
                <c:manualLayout>
                  <c:x val="-0.15807857046672236"/>
                  <c:y val="-5.5033756023153899E-2"/>
                </c:manualLayout>
              </c:layout>
              <c:tx>
                <c:rich>
                  <a:bodyPr/>
                  <a:lstStyle/>
                  <a:p>
                    <a:fld id="{BFD12475-7550-4B9F-B88E-62C28C37D79B}"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D729-4440-AFD0-203DC054B5D0}"/>
                </c:ext>
              </c:extLst>
            </c:dLbl>
            <c:dLbl>
              <c:idx val="5"/>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4B4B4C30-95A4-4278-B208-5521BC4BA0AA}" type="CELLRANGE">
                      <a:rPr lang="en-US">
                        <a:solidFill>
                          <a:schemeClr val="bg1"/>
                        </a:solidFill>
                      </a:rPr>
                      <a:pPr>
                        <a:defRPr>
                          <a:solidFill>
                            <a:schemeClr val="bg1"/>
                          </a:solidFill>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GB"/>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D729-4440-AFD0-203DC054B5D0}"/>
                </c:ext>
              </c:extLst>
            </c:dLbl>
            <c:dLbl>
              <c:idx val="6"/>
              <c:layout>
                <c:manualLayout>
                  <c:x val="-0.25234815544219114"/>
                  <c:y val="-0.12535739216626071"/>
                </c:manualLayout>
              </c:layout>
              <c:tx>
                <c:rich>
                  <a:bodyPr/>
                  <a:lstStyle/>
                  <a:p>
                    <a:fld id="{A3340365-54C8-43C7-97C7-386DD0DCB55E}"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D729-4440-AFD0-203DC054B5D0}"/>
                </c:ext>
              </c:extLst>
            </c:dLbl>
            <c:dLbl>
              <c:idx val="7"/>
              <c:tx>
                <c:rich>
                  <a:bodyPr/>
                  <a:lstStyle/>
                  <a:p>
                    <a:fld id="{836C1D9C-8D5C-4DE7-A1F3-FBDEA9E47272}" type="CELLRANGE">
                      <a:rPr lang="en-US">
                        <a:solidFill>
                          <a:schemeClr val="bg1"/>
                        </a:solidFill>
                      </a:rPr>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D729-4440-AFD0-203DC054B5D0}"/>
                </c:ext>
              </c:extLst>
            </c:dLbl>
            <c:dLbl>
              <c:idx val="8"/>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6F5E7A2E-12C0-40B7-9737-219B1D2B355B}" type="CELLRANGE">
                      <a:rPr lang="en-US">
                        <a:solidFill>
                          <a:schemeClr val="bg1"/>
                        </a:solidFill>
                      </a:rPr>
                      <a:pPr>
                        <a:defRPr>
                          <a:solidFill>
                            <a:schemeClr val="bg1"/>
                          </a:solidFill>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GB"/>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D729-4440-AFD0-203DC054B5D0}"/>
                </c:ext>
              </c:extLst>
            </c:dLbl>
            <c:dLbl>
              <c:idx val="9"/>
              <c:layout>
                <c:manualLayout>
                  <c:x val="-0.1589561748389566"/>
                  <c:y val="0.21433734067429713"/>
                </c:manualLayout>
              </c:layout>
              <c:tx>
                <c:rich>
                  <a:bodyPr/>
                  <a:lstStyle/>
                  <a:p>
                    <a:fld id="{E64B1971-BD15-4FDC-97F0-95F431920A2B}"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D729-4440-AFD0-203DC054B5D0}"/>
                </c:ext>
              </c:extLst>
            </c:dLbl>
            <c:dLbl>
              <c:idx val="10"/>
              <c:layout>
                <c:manualLayout>
                  <c:x val="-0.14223190583113338"/>
                  <c:y val="-6.4887935872541061E-2"/>
                </c:manualLayout>
              </c:layout>
              <c:tx>
                <c:rich>
                  <a:bodyPr/>
                  <a:lstStyle/>
                  <a:p>
                    <a:fld id="{F13D22F3-7142-4434-BD74-CD11664EA03A}"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D729-4440-AFD0-203DC054B5D0}"/>
                </c:ext>
              </c:extLst>
            </c:dLbl>
            <c:dLbl>
              <c:idx val="11"/>
              <c:layout>
                <c:manualLayout>
                  <c:x val="-0.32107169225074678"/>
                  <c:y val="-0.14797815044329443"/>
                </c:manualLayout>
              </c:layout>
              <c:tx>
                <c:rich>
                  <a:bodyPr/>
                  <a:lstStyle/>
                  <a:p>
                    <a:fld id="{9E0200CA-3B18-4562-B1CB-E9B6AA9D4A96}"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D729-4440-AFD0-203DC054B5D0}"/>
                </c:ext>
              </c:extLst>
            </c:dLbl>
            <c:dLbl>
              <c:idx val="12"/>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CD770AA2-2478-4092-B5FA-332D64405BD1}" type="CELLRANGE">
                      <a:rPr lang="en-US">
                        <a:solidFill>
                          <a:schemeClr val="bg1"/>
                        </a:solidFill>
                      </a:rPr>
                      <a:pPr>
                        <a:defRPr>
                          <a:solidFill>
                            <a:schemeClr val="bg1"/>
                          </a:solidFill>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GB"/>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9-4440-AFD0-203DC054B5D0}"/>
                </c:ext>
              </c:extLst>
            </c:dLbl>
            <c:dLbl>
              <c:idx val="13"/>
              <c:layout>
                <c:manualLayout>
                  <c:x val="-0.16547485825992869"/>
                  <c:y val="9.1722926705256492E-3"/>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6282CC86-CA6B-4617-89ED-CC9598ED62BC}" type="CELLRANGE">
                      <a:rPr lang="en-US">
                        <a:solidFill>
                          <a:schemeClr val="bg1"/>
                        </a:solidFill>
                      </a:rPr>
                      <a:pPr>
                        <a:defRPr>
                          <a:solidFill>
                            <a:schemeClr val="bg1"/>
                          </a:solidFill>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GB"/>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D729-4440-AFD0-203DC054B5D0}"/>
                </c:ext>
              </c:extLst>
            </c:dLbl>
            <c:dLbl>
              <c:idx val="14"/>
              <c:layout>
                <c:manualLayout>
                  <c:x val="-2.4070273357510018E-2"/>
                  <c:y val="-5.9619902358416722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82E1A2D1-832A-48C3-AAE2-7AB0D00D9B31}" type="CELLRANGE">
                      <a:rPr lang="en-US">
                        <a:solidFill>
                          <a:schemeClr val="tx1"/>
                        </a:solidFill>
                      </a:rPr>
                      <a:pPr>
                        <a:defRPr>
                          <a:solidFill>
                            <a:schemeClr val="tx1"/>
                          </a:solidFill>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GB"/>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D729-4440-AFD0-203DC054B5D0}"/>
                </c:ext>
              </c:extLst>
            </c:dLbl>
            <c:dLbl>
              <c:idx val="15"/>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A59F1B53-5DA1-4369-9A3B-A922510AB548}" type="CELLRANGE">
                      <a:rPr lang="en-US">
                        <a:solidFill>
                          <a:schemeClr val="bg1"/>
                        </a:solidFill>
                      </a:rPr>
                      <a:pPr>
                        <a:defRPr>
                          <a:solidFill>
                            <a:schemeClr val="bg1"/>
                          </a:solidFill>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GB"/>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D729-4440-AFD0-203DC054B5D0}"/>
                </c:ext>
              </c:extLst>
            </c:dLbl>
            <c:dLbl>
              <c:idx val="16"/>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5D9C4B28-20C0-4D52-BD87-85BAA838C03E}" type="CELLRANGE">
                      <a:rPr lang="en-US">
                        <a:solidFill>
                          <a:schemeClr val="bg1"/>
                        </a:solidFill>
                      </a:rPr>
                      <a:pPr>
                        <a:defRPr>
                          <a:solidFill>
                            <a:schemeClr val="bg1"/>
                          </a:solidFill>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GB"/>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D729-4440-AFD0-203DC054B5D0}"/>
                </c:ext>
              </c:extLst>
            </c:dLbl>
            <c:dLbl>
              <c:idx val="17"/>
              <c:layout>
                <c:manualLayout>
                  <c:x val="6.1385769295322903E-3"/>
                  <c:y val="0.16554914001905247"/>
                </c:manualLayout>
              </c:layout>
              <c:tx>
                <c:rich>
                  <a:bodyPr/>
                  <a:lstStyle/>
                  <a:p>
                    <a:fld id="{16A524CA-01B9-4EF1-8843-924ACC3C5095}"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D729-4440-AFD0-203DC054B5D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'[Buckinghamshire Economy 2026.xlsx]Bubble diagram - change over 10'!$I$3:$I$20</c:f>
              <c:numCache>
                <c:formatCode>0.0%</c:formatCode>
                <c:ptCount val="18"/>
                <c:pt idx="0">
                  <c:v>-5.8402592023299005E-2</c:v>
                </c:pt>
                <c:pt idx="1">
                  <c:v>3.8607352750627655E-2</c:v>
                </c:pt>
                <c:pt idx="2">
                  <c:v>7.8424960163570034E-3</c:v>
                </c:pt>
                <c:pt idx="3">
                  <c:v>2.0367016875692423E-2</c:v>
                </c:pt>
                <c:pt idx="4">
                  <c:v>-7.074588336113441E-2</c:v>
                </c:pt>
                <c:pt idx="5">
                  <c:v>1.5809137867081491E-2</c:v>
                </c:pt>
                <c:pt idx="6">
                  <c:v>-8.4217453099154627E-3</c:v>
                </c:pt>
                <c:pt idx="7">
                  <c:v>-4.8230549691459013E-2</c:v>
                </c:pt>
                <c:pt idx="8">
                  <c:v>2.6870219234786719E-2</c:v>
                </c:pt>
                <c:pt idx="9">
                  <c:v>-1.2584062732278634E-2</c:v>
                </c:pt>
                <c:pt idx="10">
                  <c:v>-4.0349913956764127E-2</c:v>
                </c:pt>
                <c:pt idx="11">
                  <c:v>-1.7644830599875538E-3</c:v>
                </c:pt>
                <c:pt idx="12">
                  <c:v>-2.3266548058226144E-2</c:v>
                </c:pt>
                <c:pt idx="13">
                  <c:v>1.2620399110355729E-2</c:v>
                </c:pt>
                <c:pt idx="14">
                  <c:v>3.3885638391980555E-2</c:v>
                </c:pt>
                <c:pt idx="15">
                  <c:v>2.5472523783712786E-2</c:v>
                </c:pt>
                <c:pt idx="16">
                  <c:v>-1.1343691325503613E-2</c:v>
                </c:pt>
                <c:pt idx="17">
                  <c:v>1.9387061703825204E-2</c:v>
                </c:pt>
              </c:numCache>
            </c:numRef>
          </c:xVal>
          <c:yVal>
            <c:numRef>
              <c:f>'[Buckinghamshire Economy 2026.xlsx]Bubble diagram - change over 10'!$J$3:$J$20</c:f>
              <c:numCache>
                <c:formatCode>0.0%</c:formatCode>
                <c:ptCount val="18"/>
                <c:pt idx="0">
                  <c:v>-1.5083249526751885E-2</c:v>
                </c:pt>
                <c:pt idx="1">
                  <c:v>3.1124273860944074E-2</c:v>
                </c:pt>
                <c:pt idx="2">
                  <c:v>7.1967196003295264E-3</c:v>
                </c:pt>
                <c:pt idx="3">
                  <c:v>3.5062341979974265E-2</c:v>
                </c:pt>
                <c:pt idx="4">
                  <c:v>-1.1638466884251741E-2</c:v>
                </c:pt>
                <c:pt idx="5">
                  <c:v>1.1775515835346528E-2</c:v>
                </c:pt>
                <c:pt idx="6">
                  <c:v>-5.4064615477574796E-3</c:v>
                </c:pt>
                <c:pt idx="7">
                  <c:v>3.24810319761204E-2</c:v>
                </c:pt>
                <c:pt idx="8">
                  <c:v>1.4004168273361373E-2</c:v>
                </c:pt>
                <c:pt idx="9">
                  <c:v>-7.1452969020643353E-3</c:v>
                </c:pt>
                <c:pt idx="10">
                  <c:v>-2.7537559048141591E-2</c:v>
                </c:pt>
                <c:pt idx="11">
                  <c:v>0</c:v>
                </c:pt>
                <c:pt idx="12">
                  <c:v>-4.9269075074674928E-3</c:v>
                </c:pt>
                <c:pt idx="13">
                  <c:v>-1.8913328328640788E-2</c:v>
                </c:pt>
                <c:pt idx="14">
                  <c:v>3.24810319761204E-2</c:v>
                </c:pt>
                <c:pt idx="15">
                  <c:v>-4.9269075074674928E-3</c:v>
                </c:pt>
                <c:pt idx="16">
                  <c:v>1.9735629956915135E-2</c:v>
                </c:pt>
                <c:pt idx="17">
                  <c:v>0</c:v>
                </c:pt>
              </c:numCache>
            </c:numRef>
          </c:yVal>
          <c:bubbleSize>
            <c:numRef>
              <c:f>'[Buckinghamshire Economy 2026.xlsx]Bubble diagram - change over 10'!$K$3:$K$20</c:f>
              <c:numCache>
                <c:formatCode>#,##0</c:formatCode>
                <c:ptCount val="18"/>
                <c:pt idx="0">
                  <c:v>1500</c:v>
                </c:pt>
                <c:pt idx="1">
                  <c:v>3000</c:v>
                </c:pt>
                <c:pt idx="2">
                  <c:v>16000</c:v>
                </c:pt>
                <c:pt idx="3">
                  <c:v>15000</c:v>
                </c:pt>
                <c:pt idx="4">
                  <c:v>4500</c:v>
                </c:pt>
                <c:pt idx="5">
                  <c:v>20000</c:v>
                </c:pt>
                <c:pt idx="6">
                  <c:v>20000</c:v>
                </c:pt>
                <c:pt idx="7">
                  <c:v>8000</c:v>
                </c:pt>
                <c:pt idx="8">
                  <c:v>17000</c:v>
                </c:pt>
                <c:pt idx="9">
                  <c:v>15000</c:v>
                </c:pt>
                <c:pt idx="10">
                  <c:v>3500</c:v>
                </c:pt>
                <c:pt idx="11">
                  <c:v>5000</c:v>
                </c:pt>
                <c:pt idx="12">
                  <c:v>22000</c:v>
                </c:pt>
                <c:pt idx="13">
                  <c:v>16000</c:v>
                </c:pt>
                <c:pt idx="14">
                  <c:v>8000</c:v>
                </c:pt>
                <c:pt idx="15">
                  <c:v>22000</c:v>
                </c:pt>
                <c:pt idx="16">
                  <c:v>31000</c:v>
                </c:pt>
                <c:pt idx="17">
                  <c:v>11000</c:v>
                </c:pt>
              </c:numCache>
            </c:numRef>
          </c:bubbleSize>
          <c:bubble3D val="0"/>
          <c:extLst>
            <c:ext xmlns:c15="http://schemas.microsoft.com/office/drawing/2012/chart" uri="{02D57815-91ED-43cb-92C2-25804820EDAC}">
              <c15:datalabelsRange>
                <c15:f>'[Buckinghamshire Economy 2026.xlsx]Bubble diagram - change over 10'!$H$3:$H$20</c15:f>
                <c15:dlblRangeCache>
                  <c:ptCount val="18"/>
                  <c:pt idx="0">
                    <c:v>Agriculture</c:v>
                  </c:pt>
                  <c:pt idx="1">
                    <c:v>Utilities</c:v>
                  </c:pt>
                  <c:pt idx="2">
                    <c:v>Manufacturing</c:v>
                  </c:pt>
                  <c:pt idx="3">
                    <c:v>Construction</c:v>
                  </c:pt>
                  <c:pt idx="4">
                    <c:v>Motor trades</c:v>
                  </c:pt>
                  <c:pt idx="5">
                    <c:v>Wholesale</c:v>
                  </c:pt>
                  <c:pt idx="6">
                    <c:v>Retail</c:v>
                  </c:pt>
                  <c:pt idx="7">
                    <c:v>Transport &amp;
 storage</c:v>
                  </c:pt>
                  <c:pt idx="8">
                    <c:v>Hospitality</c:v>
                  </c:pt>
                  <c:pt idx="9">
                    <c:v>Information &amp;
 communication </c:v>
                  </c:pt>
                  <c:pt idx="10">
                    <c:v>Financial &amp; insurance</c:v>
                  </c:pt>
                  <c:pt idx="11">
                    <c:v>Real estate</c:v>
                  </c:pt>
                  <c:pt idx="12">
                    <c:v>Professional,
 scientific &amp; technical</c:v>
                  </c:pt>
                  <c:pt idx="13">
                    <c:v>Business admin &amp; support services</c:v>
                  </c:pt>
                  <c:pt idx="14">
                    <c:v>Public admin
 &amp; defence</c:v>
                  </c:pt>
                  <c:pt idx="15">
                    <c:v>Education</c:v>
                  </c:pt>
                  <c:pt idx="16">
                    <c:v>Health &amp; social work </c:v>
                  </c:pt>
                  <c:pt idx="17">
                    <c:v>Arts, entertainment, recreation &amp; other</c:v>
                  </c:pt>
                </c15:dlblRangeCache>
              </c15:datalabelsRange>
            </c:ext>
            <c:ext xmlns:c16="http://schemas.microsoft.com/office/drawing/2014/chart" uri="{C3380CC4-5D6E-409C-BE32-E72D297353CC}">
              <c16:uniqueId val="{00000018-D729-4440-AFD0-203DC054B5D0}"/>
            </c:ext>
          </c:extLst>
        </c:ser>
        <c:dLbls>
          <c:showLegendKey val="0"/>
          <c:showVal val="0"/>
          <c:showCatName val="0"/>
          <c:showSerName val="0"/>
          <c:showPercent val="0"/>
          <c:showBubbleSize val="0"/>
        </c:dLbls>
        <c:bubbleScale val="100"/>
        <c:showNegBubbles val="0"/>
        <c:axId val="1425694576"/>
        <c:axId val="1425696016"/>
      </c:bubbleChart>
      <c:valAx>
        <c:axId val="14256945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GVA growth - 2014</a:t>
                </a:r>
                <a:r>
                  <a:rPr lang="en-GB" baseline="0"/>
                  <a:t> to 2023</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B"/>
            </a:p>
          </c:txPr>
        </c:title>
        <c:numFmt formatCode="0.0%" sourceLinked="1"/>
        <c:majorTickMark val="none"/>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5696016"/>
        <c:crossesAt val="0"/>
        <c:crossBetween val="midCat"/>
      </c:valAx>
      <c:valAx>
        <c:axId val="142569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Employee</a:t>
                </a:r>
                <a:r>
                  <a:rPr lang="en-GB" baseline="0"/>
                  <a:t> growth - 2015 to 2024</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B"/>
            </a:p>
          </c:txPr>
        </c:title>
        <c:numFmt formatCode="0.0%" sourceLinked="1"/>
        <c:majorTickMark val="none"/>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5694576"/>
        <c:crossesAt val="0"/>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'[Buckinghamshire Economy 2026.xlsx]1.2 Productivity over time'!$B$3</c:f>
              <c:strCache>
                <c:ptCount val="1"/>
                <c:pt idx="0">
                  <c:v>England</c:v>
                </c:pt>
              </c:strCache>
            </c:strRef>
          </c:tx>
          <c:spPr>
            <a:ln w="28575" cap="rnd">
              <a:solidFill>
                <a:srgbClr val="9FC63B"/>
              </a:solidFill>
              <a:round/>
            </a:ln>
            <a:effectLst/>
          </c:spPr>
          <c:marker>
            <c:symbol val="none"/>
          </c:marker>
          <c:cat>
            <c:strRef>
              <c:f>'[Buckinghamshire Economy 2026.xlsx]1.2 Productivity over time'!$C$2:$S$2</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strCache>
            </c:strRef>
          </c:cat>
          <c:val>
            <c:numRef>
              <c:f>'[Buckinghamshire Economy 2026.xlsx]1.2 Productivity over time'!$C$3:$S$3</c:f>
              <c:numCache>
                <c:formatCode>General</c:formatCode>
                <c:ptCount val="1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numCache>
            </c:numRef>
          </c:val>
          <c:smooth val="0"/>
          <c:extLst>
            <c:ext xmlns:c16="http://schemas.microsoft.com/office/drawing/2014/chart" uri="{C3380CC4-5D6E-409C-BE32-E72D297353CC}">
              <c16:uniqueId val="{00000000-AF48-4639-94EC-C13B114DF0D2}"/>
            </c:ext>
          </c:extLst>
        </c:ser>
        <c:ser>
          <c:idx val="1"/>
          <c:order val="1"/>
          <c:tx>
            <c:strRef>
              <c:f>'[Buckinghamshire Economy 2026.xlsx]1.2 Productivity over time'!$B$4</c:f>
              <c:strCache>
                <c:ptCount val="1"/>
                <c:pt idx="0">
                  <c:v>Buckinghamshire</c:v>
                </c:pt>
              </c:strCache>
            </c:strRef>
          </c:tx>
          <c:spPr>
            <a:ln w="28575" cap="rnd">
              <a:solidFill>
                <a:srgbClr val="2C2D84"/>
              </a:solidFill>
              <a:round/>
            </a:ln>
            <a:effectLst/>
          </c:spPr>
          <c:marker>
            <c:symbol val="none"/>
          </c:marker>
          <c:cat>
            <c:strRef>
              <c:f>'[Buckinghamshire Economy 2026.xlsx]1.2 Productivity over time'!$C$2:$S$2</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strCache>
            </c:strRef>
          </c:cat>
          <c:val>
            <c:numRef>
              <c:f>'[Buckinghamshire Economy 2026.xlsx]1.2 Productivity over time'!$C$4:$S$4</c:f>
              <c:numCache>
                <c:formatCode>General</c:formatCode>
                <c:ptCount val="17"/>
                <c:pt idx="0">
                  <c:v>108.02534318901795</c:v>
                </c:pt>
                <c:pt idx="1">
                  <c:v>107.62393162393163</c:v>
                </c:pt>
                <c:pt idx="2">
                  <c:v>108.48139456922561</c:v>
                </c:pt>
                <c:pt idx="3">
                  <c:v>109.9934036939314</c:v>
                </c:pt>
                <c:pt idx="4">
                  <c:v>109.98698763825637</c:v>
                </c:pt>
                <c:pt idx="5">
                  <c:v>108.263933376041</c:v>
                </c:pt>
                <c:pt idx="6">
                  <c:v>105.59924504561182</c:v>
                </c:pt>
                <c:pt idx="7">
                  <c:v>102.59019426456986</c:v>
                </c:pt>
                <c:pt idx="8">
                  <c:v>99.51778179626281</c:v>
                </c:pt>
                <c:pt idx="9">
                  <c:v>97.172312223858611</c:v>
                </c:pt>
                <c:pt idx="10">
                  <c:v>96.52498564043654</c:v>
                </c:pt>
                <c:pt idx="11">
                  <c:v>98.050682261208593</c:v>
                </c:pt>
                <c:pt idx="12">
                  <c:v>99.757477768795482</c:v>
                </c:pt>
                <c:pt idx="13">
                  <c:v>100.25947067981318</c:v>
                </c:pt>
                <c:pt idx="14">
                  <c:v>98.502620414275015</c:v>
                </c:pt>
                <c:pt idx="15">
                  <c:v>96.289156626506028</c:v>
                </c:pt>
                <c:pt idx="16">
                  <c:v>94.715734843123371</c:v>
                </c:pt>
              </c:numCache>
            </c:numRef>
          </c:val>
          <c:smooth val="0"/>
          <c:extLst>
            <c:ext xmlns:c16="http://schemas.microsoft.com/office/drawing/2014/chart" uri="{C3380CC4-5D6E-409C-BE32-E72D297353CC}">
              <c16:uniqueId val="{00000001-AF48-4639-94EC-C13B114DF0D2}"/>
            </c:ext>
          </c:extLst>
        </c:ser>
        <c:dLbls>
          <c:showLegendKey val="0"/>
          <c:showVal val="0"/>
          <c:showCatName val="0"/>
          <c:showSerName val="0"/>
          <c:showPercent val="0"/>
          <c:showBubbleSize val="0"/>
        </c:dLbls>
        <c:smooth val="0"/>
        <c:axId val="580616959"/>
        <c:axId val="580633759"/>
      </c:lineChart>
      <c:catAx>
        <c:axId val="580616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580633759"/>
        <c:crosses val="autoZero"/>
        <c:auto val="1"/>
        <c:lblAlgn val="ctr"/>
        <c:lblOffset val="100"/>
        <c:noMultiLvlLbl val="0"/>
      </c:catAx>
      <c:valAx>
        <c:axId val="58063375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5806169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'[Buckinghamshire Economy 2026.xlsx]1.2 Prod over time ITL'!$B$145</c:f>
              <c:strCache>
                <c:ptCount val="1"/>
                <c:pt idx="0">
                  <c:v>Bucks</c:v>
                </c:pt>
              </c:strCache>
            </c:strRef>
          </c:tx>
          <c:spPr>
            <a:ln w="28575" cap="rnd">
              <a:noFill/>
              <a:round/>
            </a:ln>
            <a:effectLst/>
          </c:spPr>
          <c:marker>
            <c:symbol val="circle"/>
            <c:size val="7"/>
            <c:spPr>
              <a:solidFill>
                <a:schemeClr val="accent1"/>
              </a:solidFill>
              <a:ln w="9525">
                <a:solidFill>
                  <a:schemeClr val="bg1"/>
                </a:solidFill>
              </a:ln>
              <a:effectLst/>
            </c:spPr>
          </c:marker>
          <c:dLbls>
            <c:dLbl>
              <c:idx val="4"/>
              <c:layout>
                <c:manualLayout>
                  <c:x val="-3.0592734225621414E-2"/>
                  <c:y val="-3.28676989712151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63-454A-B226-183F71FEBE4F}"/>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63-454A-B226-183F71FEBE4F}"/>
                </c:ext>
              </c:extLst>
            </c:dLbl>
            <c:dLbl>
              <c:idx val="13"/>
              <c:layout>
                <c:manualLayout>
                  <c:x val="-1.9331271204226026E-2"/>
                  <c:y val="-2.56485860964468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463-454A-B226-183F71FEBE4F}"/>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63-454A-B226-183F71FEBE4F}"/>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'[Buckinghamshire Economy 2026.xlsx]1.2 Prod over time ITL'!$A$146:$A$162</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strCache>
            </c:strRef>
          </c:cat>
          <c:val>
            <c:numRef>
              <c:f>'[Buckinghamshire Economy 2026.xlsx]1.2 Prod over time ITL'!$B$146:$B$162</c:f>
              <c:numCache>
                <c:formatCode>0.00</c:formatCode>
                <c:ptCount val="17"/>
                <c:pt idx="0">
                  <c:v>30</c:v>
                </c:pt>
                <c:pt idx="1">
                  <c:v>27</c:v>
                </c:pt>
                <c:pt idx="2">
                  <c:v>26</c:v>
                </c:pt>
                <c:pt idx="3">
                  <c:v>26</c:v>
                </c:pt>
                <c:pt idx="4">
                  <c:v>25</c:v>
                </c:pt>
                <c:pt idx="5">
                  <c:v>28</c:v>
                </c:pt>
                <c:pt idx="6">
                  <c:v>30</c:v>
                </c:pt>
                <c:pt idx="7">
                  <c:v>32</c:v>
                </c:pt>
                <c:pt idx="8">
                  <c:v>45</c:v>
                </c:pt>
                <c:pt idx="9">
                  <c:v>47</c:v>
                </c:pt>
                <c:pt idx="10">
                  <c:v>51</c:v>
                </c:pt>
                <c:pt idx="11">
                  <c:v>44</c:v>
                </c:pt>
                <c:pt idx="12">
                  <c:v>38</c:v>
                </c:pt>
                <c:pt idx="13">
                  <c:v>34</c:v>
                </c:pt>
                <c:pt idx="14">
                  <c:v>37</c:v>
                </c:pt>
                <c:pt idx="15">
                  <c:v>49</c:v>
                </c:pt>
                <c:pt idx="16">
                  <c:v>57</c:v>
                </c:pt>
              </c:numCache>
            </c:numRef>
          </c:val>
          <c:smooth val="0"/>
          <c:extLst>
            <c:ext xmlns:c16="http://schemas.microsoft.com/office/drawing/2014/chart" uri="{C3380CC4-5D6E-409C-BE32-E72D297353CC}">
              <c16:uniqueId val="{00000002-3463-454A-B226-183F71FEBE4F}"/>
            </c:ext>
          </c:extLst>
        </c:ser>
        <c:dLbls>
          <c:showLegendKey val="0"/>
          <c:showVal val="0"/>
          <c:showCatName val="0"/>
          <c:showSerName val="0"/>
          <c:showPercent val="0"/>
          <c:showBubbleSize val="0"/>
        </c:dLbls>
        <c:marker val="1"/>
        <c:smooth val="0"/>
        <c:axId val="573390047"/>
        <c:axId val="573396767"/>
      </c:lineChart>
      <c:catAx>
        <c:axId val="573390047"/>
        <c:scaling>
          <c:orientation val="minMax"/>
        </c:scaling>
        <c:delete val="0"/>
        <c:axPos val="t"/>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573396767"/>
        <c:crosses val="autoZero"/>
        <c:auto val="1"/>
        <c:lblAlgn val="ctr"/>
        <c:lblOffset val="100"/>
        <c:noMultiLvlLbl val="0"/>
      </c:catAx>
      <c:valAx>
        <c:axId val="573396767"/>
        <c:scaling>
          <c:orientation val="maxMin"/>
          <c:max val="14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573390047"/>
        <c:crosses val="autoZero"/>
        <c:crossBetween val="between"/>
        <c:majorUnit val="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14897493212778E-2"/>
          <c:y val="3.2406827471339557E-2"/>
          <c:w val="0.9254019622583336"/>
          <c:h val="0.9351863450573209"/>
        </c:manualLayout>
      </c:layout>
      <c:barChart>
        <c:barDir val="col"/>
        <c:grouping val="clustered"/>
        <c:varyColors val="0"/>
        <c:ser>
          <c:idx val="0"/>
          <c:order val="0"/>
          <c:spPr>
            <a:solidFill>
              <a:schemeClr val="accent1"/>
            </a:solidFill>
            <a:ln>
              <a:noFill/>
            </a:ln>
            <a:effectLst/>
          </c:spPr>
          <c:invertIfNegative val="0"/>
          <c:dPt>
            <c:idx val="10"/>
            <c:invertIfNegative val="0"/>
            <c:bubble3D val="0"/>
            <c:spPr>
              <a:solidFill>
                <a:srgbClr val="00AA4F"/>
              </a:solidFill>
              <a:ln>
                <a:noFill/>
              </a:ln>
              <a:effectLst/>
            </c:spPr>
            <c:extLst>
              <c:ext xmlns:c16="http://schemas.microsoft.com/office/drawing/2014/chart" uri="{C3380CC4-5D6E-409C-BE32-E72D297353CC}">
                <c16:uniqueId val="{00000001-3887-4578-BCFA-6633A43F9373}"/>
              </c:ext>
            </c:extLst>
          </c:dPt>
          <c:dPt>
            <c:idx val="14"/>
            <c:invertIfNegative val="0"/>
            <c:bubble3D val="0"/>
            <c:spPr>
              <a:solidFill>
                <a:srgbClr val="F47721"/>
              </a:solidFill>
              <a:ln>
                <a:noFill/>
              </a:ln>
              <a:effectLst/>
            </c:spPr>
            <c:extLst>
              <c:ext xmlns:c16="http://schemas.microsoft.com/office/drawing/2014/chart" uri="{C3380CC4-5D6E-409C-BE32-E72D297353CC}">
                <c16:uniqueId val="{00000002-3887-4578-BCFA-6633A43F9373}"/>
              </c:ext>
            </c:extLst>
          </c:dPt>
          <c:dPt>
            <c:idx val="22"/>
            <c:invertIfNegative val="0"/>
            <c:bubble3D val="0"/>
            <c:spPr>
              <a:solidFill>
                <a:srgbClr val="00AA4F"/>
              </a:solidFill>
              <a:ln>
                <a:noFill/>
              </a:ln>
              <a:effectLst/>
            </c:spPr>
            <c:extLst>
              <c:ext xmlns:c16="http://schemas.microsoft.com/office/drawing/2014/chart" uri="{C3380CC4-5D6E-409C-BE32-E72D297353CC}">
                <c16:uniqueId val="{00000004-3887-4578-BCFA-6633A43F9373}"/>
              </c:ext>
            </c:extLst>
          </c:dPt>
          <c:dPt>
            <c:idx val="24"/>
            <c:invertIfNegative val="0"/>
            <c:bubble3D val="0"/>
            <c:spPr>
              <a:solidFill>
                <a:srgbClr val="00AA4F"/>
              </a:solidFill>
              <a:ln>
                <a:noFill/>
              </a:ln>
              <a:effectLst/>
            </c:spPr>
            <c:extLst>
              <c:ext xmlns:c16="http://schemas.microsoft.com/office/drawing/2014/chart" uri="{C3380CC4-5D6E-409C-BE32-E72D297353CC}">
                <c16:uniqueId val="{00000003-3887-4578-BCFA-6633A43F9373}"/>
              </c:ext>
            </c:extLst>
          </c:dPt>
          <c:dPt>
            <c:idx val="26"/>
            <c:invertIfNegative val="0"/>
            <c:bubble3D val="0"/>
            <c:spPr>
              <a:solidFill>
                <a:srgbClr val="00AA4F"/>
              </a:solidFill>
              <a:ln>
                <a:noFill/>
              </a:ln>
              <a:effectLst/>
            </c:spPr>
            <c:extLst>
              <c:ext xmlns:c16="http://schemas.microsoft.com/office/drawing/2014/chart" uri="{C3380CC4-5D6E-409C-BE32-E72D297353CC}">
                <c16:uniqueId val="{00000005-3887-4578-BCFA-6633A43F9373}"/>
              </c:ext>
            </c:extLst>
          </c:dPt>
          <c:dPt>
            <c:idx val="28"/>
            <c:invertIfNegative val="0"/>
            <c:bubble3D val="0"/>
            <c:spPr>
              <a:solidFill>
                <a:srgbClr val="00AA4F"/>
              </a:solidFill>
              <a:ln>
                <a:noFill/>
              </a:ln>
              <a:effectLst/>
            </c:spPr>
            <c:extLst>
              <c:ext xmlns:c16="http://schemas.microsoft.com/office/drawing/2014/chart" uri="{C3380CC4-5D6E-409C-BE32-E72D297353CC}">
                <c16:uniqueId val="{00000006-3887-4578-BCFA-6633A43F9373}"/>
              </c:ext>
            </c:extLst>
          </c:dPt>
          <c:dPt>
            <c:idx val="49"/>
            <c:invertIfNegative val="0"/>
            <c:bubble3D val="0"/>
            <c:spPr>
              <a:solidFill>
                <a:srgbClr val="00AA4F"/>
              </a:solidFill>
              <a:ln>
                <a:noFill/>
              </a:ln>
              <a:effectLst/>
            </c:spPr>
            <c:extLst>
              <c:ext xmlns:c16="http://schemas.microsoft.com/office/drawing/2014/chart" uri="{C3380CC4-5D6E-409C-BE32-E72D297353CC}">
                <c16:uniqueId val="{00000008-3887-4578-BCFA-6633A43F9373}"/>
              </c:ext>
            </c:extLst>
          </c:dPt>
          <c:dPt>
            <c:idx val="50"/>
            <c:invertIfNegative val="0"/>
            <c:bubble3D val="0"/>
            <c:spPr>
              <a:solidFill>
                <a:srgbClr val="AE2573"/>
              </a:solidFill>
              <a:ln>
                <a:noFill/>
              </a:ln>
              <a:effectLst/>
            </c:spPr>
            <c:extLst>
              <c:ext xmlns:c16="http://schemas.microsoft.com/office/drawing/2014/chart" uri="{C3380CC4-5D6E-409C-BE32-E72D297353CC}">
                <c16:uniqueId val="{00000007-3887-4578-BCFA-6633A43F9373}"/>
              </c:ext>
            </c:extLst>
          </c:dPt>
          <c:dPt>
            <c:idx val="57"/>
            <c:invertIfNegative val="0"/>
            <c:bubble3D val="0"/>
            <c:spPr>
              <a:solidFill>
                <a:srgbClr val="00AA4F"/>
              </a:solidFill>
              <a:ln>
                <a:noFill/>
              </a:ln>
              <a:effectLst/>
            </c:spPr>
            <c:extLst>
              <c:ext xmlns:c16="http://schemas.microsoft.com/office/drawing/2014/chart" uri="{C3380CC4-5D6E-409C-BE32-E72D297353CC}">
                <c16:uniqueId val="{00000009-3887-4578-BCFA-6633A43F9373}"/>
              </c:ext>
            </c:extLst>
          </c:dPt>
          <c:dPt>
            <c:idx val="68"/>
            <c:invertIfNegative val="0"/>
            <c:bubble3D val="0"/>
            <c:spPr>
              <a:solidFill>
                <a:srgbClr val="00AA4F"/>
              </a:solidFill>
              <a:ln>
                <a:noFill/>
              </a:ln>
              <a:effectLst/>
            </c:spPr>
            <c:extLst>
              <c:ext xmlns:c16="http://schemas.microsoft.com/office/drawing/2014/chart" uri="{C3380CC4-5D6E-409C-BE32-E72D297353CC}">
                <c16:uniqueId val="{0000000A-3887-4578-BCFA-6633A43F9373}"/>
              </c:ext>
            </c:extLst>
          </c:dPt>
          <c:dLbls>
            <c:dLbl>
              <c:idx val="10"/>
              <c:layout>
                <c:manualLayout>
                  <c:x val="4.3801730557476437E-2"/>
                  <c:y val="-0.38593585443140749"/>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87-4578-BCFA-6633A43F9373}"/>
                </c:ext>
              </c:extLst>
            </c:dLbl>
            <c:dLbl>
              <c:idx val="14"/>
              <c:layout>
                <c:manualLayout>
                  <c:x val="9.3294818891605832E-2"/>
                  <c:y val="-0.32406827471339561"/>
                </c:manualLayout>
              </c:layout>
              <c:spPr>
                <a:solidFill>
                  <a:srgbClr val="F4772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87-4578-BCFA-6633A43F9373}"/>
                </c:ext>
              </c:extLst>
            </c:dLbl>
            <c:dLbl>
              <c:idx val="22"/>
              <c:layout>
                <c:manualLayout>
                  <c:x val="3.5852002403155989E-2"/>
                  <c:y val="-0.2651467702200509"/>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887-4578-BCFA-6633A43F9373}"/>
                </c:ext>
              </c:extLst>
            </c:dLbl>
            <c:dLbl>
              <c:idx val="24"/>
              <c:layout>
                <c:manualLayout>
                  <c:x val="4.0675035370075004E-2"/>
                  <c:y val="-0.19444096482803741"/>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87-4578-BCFA-6633A43F9373}"/>
                </c:ext>
              </c:extLst>
            </c:dLbl>
            <c:dLbl>
              <c:idx val="26"/>
              <c:layout>
                <c:manualLayout>
                  <c:x val="3.0408996669412453E-2"/>
                  <c:y val="-0.12668123466069101"/>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887-4578-BCFA-6633A43F9373}"/>
                </c:ext>
              </c:extLst>
            </c:dLbl>
            <c:dLbl>
              <c:idx val="28"/>
              <c:layout>
                <c:manualLayout>
                  <c:x val="0.15651191518376201"/>
                  <c:y val="-0.12668123466069101"/>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887-4578-BCFA-6633A43F9373}"/>
                </c:ext>
              </c:extLst>
            </c:dLbl>
            <c:dLbl>
              <c:idx val="49"/>
              <c:layout>
                <c:manualLayout>
                  <c:x val="-1.5960118498662644E-3"/>
                  <c:y val="-8.54361815153498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887-4578-BCFA-6633A43F9373}"/>
                </c:ext>
              </c:extLst>
            </c:dLbl>
            <c:dLbl>
              <c:idx val="50"/>
              <c:layout>
                <c:manualLayout>
                  <c:x val="0.11401756740729412"/>
                  <c:y val="-0.25336246932138207"/>
                </c:manualLayout>
              </c:layout>
              <c:spPr>
                <a:solidFill>
                  <a:srgbClr val="AE2573"/>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887-4578-BCFA-6633A43F9373}"/>
                </c:ext>
              </c:extLst>
            </c:dLbl>
            <c:dLbl>
              <c:idx val="57"/>
              <c:layout>
                <c:manualLayout>
                  <c:x val="9.1061477925097903E-2"/>
                  <c:y val="-4.4191128370008492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887-4578-BCFA-6633A43F9373}"/>
                </c:ext>
              </c:extLst>
            </c:dLbl>
            <c:dLbl>
              <c:idx val="68"/>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887-4578-BCFA-6633A43F9373}"/>
                </c:ext>
              </c:extLst>
            </c:dLbl>
            <c:spPr>
              <a:solidFill>
                <a:srgbClr val="00AA4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'[Buckinghamshire Economy 2026.xlsx]1.3 GDHI'!$A$2:$A$142</c:f>
              <c:strCache>
                <c:ptCount val="141"/>
                <c:pt idx="0">
                  <c:v>Westminster and City of London</c:v>
                </c:pt>
                <c:pt idx="1">
                  <c:v>Kensington &amp; Chelsea and Hammersmith &amp; Fulham</c:v>
                </c:pt>
                <c:pt idx="2">
                  <c:v>Camden</c:v>
                </c:pt>
                <c:pt idx="3">
                  <c:v>Wandsworth</c:v>
                </c:pt>
                <c:pt idx="4">
                  <c:v>Haringey and Islington</c:v>
                </c:pt>
                <c:pt idx="5">
                  <c:v>Hounslow and Richmond upon Thames</c:v>
                </c:pt>
                <c:pt idx="6">
                  <c:v>Barnet</c:v>
                </c:pt>
                <c:pt idx="7">
                  <c:v>West Surrey</c:v>
                </c:pt>
                <c:pt idx="8">
                  <c:v>Lambeth</c:v>
                </c:pt>
                <c:pt idx="9">
                  <c:v>Bromley</c:v>
                </c:pt>
                <c:pt idx="10">
                  <c:v>South West Hertfordshire</c:v>
                </c:pt>
                <c:pt idx="11">
                  <c:v>East Surrey</c:v>
                </c:pt>
                <c:pt idx="12">
                  <c:v>West Kent</c:v>
                </c:pt>
                <c:pt idx="13">
                  <c:v>Merton, Kingston upon Thames and Sutton</c:v>
                </c:pt>
                <c:pt idx="14">
                  <c:v>Buckinghamshire</c:v>
                </c:pt>
                <c:pt idx="15">
                  <c:v>Lewisham and Southwark</c:v>
                </c:pt>
                <c:pt idx="16">
                  <c:v>Tower Hamlets</c:v>
                </c:pt>
                <c:pt idx="17">
                  <c:v>Ealing</c:v>
                </c:pt>
                <c:pt idx="18">
                  <c:v>West Essex</c:v>
                </c:pt>
                <c:pt idx="19">
                  <c:v>Central Hampshire</c:v>
                </c:pt>
                <c:pt idx="20">
                  <c:v>Brent</c:v>
                </c:pt>
                <c:pt idx="21">
                  <c:v>Heart of Essex</c:v>
                </c:pt>
                <c:pt idx="22">
                  <c:v>Oxfordshire CC</c:v>
                </c:pt>
                <c:pt idx="23">
                  <c:v>Brighton and Hove</c:v>
                </c:pt>
                <c:pt idx="24">
                  <c:v>Berkshire West</c:v>
                </c:pt>
                <c:pt idx="25">
                  <c:v>West Sussex (North East)</c:v>
                </c:pt>
                <c:pt idx="26">
                  <c:v>Berkshire East</c:v>
                </c:pt>
                <c:pt idx="27">
                  <c:v>Hackney and Newham</c:v>
                </c:pt>
                <c:pt idx="28">
                  <c:v>Harrow and Hillingdon</c:v>
                </c:pt>
                <c:pt idx="29">
                  <c:v>Cheshire East</c:v>
                </c:pt>
                <c:pt idx="30">
                  <c:v>North and East Hertfordshire</c:v>
                </c:pt>
                <c:pt idx="31">
                  <c:v>Enfield</c:v>
                </c:pt>
                <c:pt idx="32">
                  <c:v>Redbridge and Waltham Forest</c:v>
                </c:pt>
                <c:pt idx="33">
                  <c:v>North Hampshire</c:v>
                </c:pt>
                <c:pt idx="34">
                  <c:v>Bexley and Greenwich</c:v>
                </c:pt>
                <c:pt idx="35">
                  <c:v>Croydon</c:v>
                </c:pt>
                <c:pt idx="36">
                  <c:v>North Somerset</c:v>
                </c:pt>
                <c:pt idx="37">
                  <c:v>Solihull</c:v>
                </c:pt>
                <c:pt idx="38">
                  <c:v>North Yorkshire</c:v>
                </c:pt>
                <c:pt idx="39">
                  <c:v>West Sussex (South West)</c:v>
                </c:pt>
                <c:pt idx="40">
                  <c:v>East Sussex CC</c:v>
                </c:pt>
                <c:pt idx="41">
                  <c:v>Wiltshire</c:v>
                </c:pt>
                <c:pt idx="42">
                  <c:v>Gloucestershire CC</c:v>
                </c:pt>
                <c:pt idx="43">
                  <c:v>Dorset</c:v>
                </c:pt>
                <c:pt idx="44">
                  <c:v>Cambridgeshire CC</c:v>
                </c:pt>
                <c:pt idx="45">
                  <c:v>Bath &amp; North East Somerset and South Gloucestershire</c:v>
                </c:pt>
                <c:pt idx="46">
                  <c:v>Mid Kent</c:v>
                </c:pt>
                <c:pt idx="47">
                  <c:v>Warwickshire CC</c:v>
                </c:pt>
                <c:pt idx="48">
                  <c:v>Babergh and Mid Suffolk</c:v>
                </c:pt>
                <c:pt idx="49">
                  <c:v>Central Bedfordshire</c:v>
                </c:pt>
                <c:pt idx="50">
                  <c:v>England</c:v>
                </c:pt>
                <c:pt idx="51">
                  <c:v>Southend-on-Sea</c:v>
                </c:pt>
                <c:pt idx="52">
                  <c:v>Bournemouth, Christchurch and Poole</c:v>
                </c:pt>
                <c:pt idx="53">
                  <c:v>Westmorland and Furness</c:v>
                </c:pt>
                <c:pt idx="54">
                  <c:v>Essex Thames Gateway</c:v>
                </c:pt>
                <c:pt idx="55">
                  <c:v>Herefordshire, County of</c:v>
                </c:pt>
                <c:pt idx="56">
                  <c:v>Bristol, City of</c:v>
                </c:pt>
                <c:pt idx="57">
                  <c:v>West Northamptonshire</c:v>
                </c:pt>
                <c:pt idx="58">
                  <c:v>Cheshire West and Chester</c:v>
                </c:pt>
                <c:pt idx="59">
                  <c:v>Somerset</c:v>
                </c:pt>
                <c:pt idx="60">
                  <c:v>East Suffolk</c:v>
                </c:pt>
                <c:pt idx="61">
                  <c:v>Greater Manchester South West</c:v>
                </c:pt>
                <c:pt idx="62">
                  <c:v>Devon CC</c:v>
                </c:pt>
                <c:pt idx="63">
                  <c:v>Worcestershire CC</c:v>
                </c:pt>
                <c:pt idx="64">
                  <c:v>Barking &amp; Dagenham and Havering</c:v>
                </c:pt>
                <c:pt idx="65">
                  <c:v>Bedford</c:v>
                </c:pt>
                <c:pt idx="66">
                  <c:v>Warrington</c:v>
                </c:pt>
                <c:pt idx="67">
                  <c:v>South Nottinghamshire</c:v>
                </c:pt>
                <c:pt idx="68">
                  <c:v>Milton Keynes</c:v>
                </c:pt>
                <c:pt idx="69">
                  <c:v>South Hampshire</c:v>
                </c:pt>
                <c:pt idx="70">
                  <c:v>Essex Haven Gateway</c:v>
                </c:pt>
                <c:pt idx="71">
                  <c:v>Kent Thames Gateway</c:v>
                </c:pt>
                <c:pt idx="72">
                  <c:v>Shropshire</c:v>
                </c:pt>
                <c:pt idx="73">
                  <c:v>East Riding of Yorkshire</c:v>
                </c:pt>
                <c:pt idx="74">
                  <c:v>South and West Derbyshire</c:v>
                </c:pt>
                <c:pt idx="75">
                  <c:v>York</c:v>
                </c:pt>
                <c:pt idx="76">
                  <c:v>Leicestershire CC and Rutland</c:v>
                </c:pt>
                <c:pt idx="77">
                  <c:v>East Kent</c:v>
                </c:pt>
                <c:pt idx="78">
                  <c:v>Cornwall and Isles of Scilly</c:v>
                </c:pt>
                <c:pt idx="79">
                  <c:v>Northumberland</c:v>
                </c:pt>
                <c:pt idx="80">
                  <c:v>Chorley and West Lancashire</c:v>
                </c:pt>
                <c:pt idx="81">
                  <c:v>Breckland and South Norfolk</c:v>
                </c:pt>
                <c:pt idx="82">
                  <c:v>Thurrock</c:v>
                </c:pt>
                <c:pt idx="83">
                  <c:v>Medway</c:v>
                </c:pt>
                <c:pt idx="84">
                  <c:v>Mid Lancashire</c:v>
                </c:pt>
                <c:pt idx="85">
                  <c:v>North and West Norfolk</c:v>
                </c:pt>
                <c:pt idx="86">
                  <c:v>West Suffolk</c:v>
                </c:pt>
                <c:pt idx="87">
                  <c:v>Staffordshire CC</c:v>
                </c:pt>
                <c:pt idx="88">
                  <c:v>Isle of Wight</c:v>
                </c:pt>
                <c:pt idx="89">
                  <c:v>Greater Manchester South East</c:v>
                </c:pt>
                <c:pt idx="90">
                  <c:v>North Northamptonshire</c:v>
                </c:pt>
                <c:pt idx="91">
                  <c:v>Torbay</c:v>
                </c:pt>
                <c:pt idx="92">
                  <c:v>Swindon</c:v>
                </c:pt>
                <c:pt idx="93">
                  <c:v>Wirral</c:v>
                </c:pt>
                <c:pt idx="94">
                  <c:v>Sefton</c:v>
                </c:pt>
                <c:pt idx="95">
                  <c:v>Lincolnshire CC</c:v>
                </c:pt>
                <c:pt idx="96">
                  <c:v>Leeds</c:v>
                </c:pt>
                <c:pt idx="97">
                  <c:v>Cumberland</c:v>
                </c:pt>
                <c:pt idx="98">
                  <c:v>Norwich and East Norfolk</c:v>
                </c:pt>
                <c:pt idx="99">
                  <c:v>Lancaster and Wyre</c:v>
                </c:pt>
                <c:pt idx="100">
                  <c:v>North Nottinghamshire</c:v>
                </c:pt>
                <c:pt idx="101">
                  <c:v>Portsmouth</c:v>
                </c:pt>
                <c:pt idx="102">
                  <c:v>Ipswich</c:v>
                </c:pt>
                <c:pt idx="103">
                  <c:v>Wakefield</c:v>
                </c:pt>
                <c:pt idx="104">
                  <c:v>East Derbyshire</c:v>
                </c:pt>
                <c:pt idx="105">
                  <c:v>Darlington</c:v>
                </c:pt>
                <c:pt idx="106">
                  <c:v>Barnsley</c:v>
                </c:pt>
                <c:pt idx="107">
                  <c:v>Peterborough</c:v>
                </c:pt>
                <c:pt idx="108">
                  <c:v>Calderdale and Kirklees</c:v>
                </c:pt>
                <c:pt idx="109">
                  <c:v>Telford and Wrekin</c:v>
                </c:pt>
                <c:pt idx="110">
                  <c:v>Plymouth</c:v>
                </c:pt>
                <c:pt idx="111">
                  <c:v>East Merseyside</c:v>
                </c:pt>
                <c:pt idx="112">
                  <c:v>Hartlepool and Stockton-on-Tees</c:v>
                </c:pt>
                <c:pt idx="113">
                  <c:v>Doncaster</c:v>
                </c:pt>
                <c:pt idx="114">
                  <c:v>Tyneside</c:v>
                </c:pt>
                <c:pt idx="115">
                  <c:v>North and North East Lincolnshire</c:v>
                </c:pt>
                <c:pt idx="116">
                  <c:v>Southampton</c:v>
                </c:pt>
                <c:pt idx="117">
                  <c:v>Rotherham</c:v>
                </c:pt>
                <c:pt idx="118">
                  <c:v>Greater Manchester North West</c:v>
                </c:pt>
                <c:pt idx="119">
                  <c:v>Sheffield</c:v>
                </c:pt>
                <c:pt idx="120">
                  <c:v>Greater Manchester North East</c:v>
                </c:pt>
                <c:pt idx="121">
                  <c:v>Durham</c:v>
                </c:pt>
                <c:pt idx="122">
                  <c:v>Luton</c:v>
                </c:pt>
                <c:pt idx="123">
                  <c:v>Dudley</c:v>
                </c:pt>
                <c:pt idx="124">
                  <c:v>Coventry</c:v>
                </c:pt>
                <c:pt idx="125">
                  <c:v>Liverpool</c:v>
                </c:pt>
                <c:pt idx="126">
                  <c:v>Manchester</c:v>
                </c:pt>
                <c:pt idx="127">
                  <c:v>Derby</c:v>
                </c:pt>
                <c:pt idx="128">
                  <c:v>Blackpool</c:v>
                </c:pt>
                <c:pt idx="129">
                  <c:v>Sunderland</c:v>
                </c:pt>
                <c:pt idx="130">
                  <c:v>South Teesside</c:v>
                </c:pt>
                <c:pt idx="131">
                  <c:v>East Lancashire</c:v>
                </c:pt>
                <c:pt idx="132">
                  <c:v>Birmingham</c:v>
                </c:pt>
                <c:pt idx="133">
                  <c:v>Walsall</c:v>
                </c:pt>
                <c:pt idx="134">
                  <c:v>Wolverhampton</c:v>
                </c:pt>
                <c:pt idx="135">
                  <c:v>Bradford</c:v>
                </c:pt>
                <c:pt idx="136">
                  <c:v>Stoke-on-Trent</c:v>
                </c:pt>
                <c:pt idx="137">
                  <c:v>Blackburn with Darwen</c:v>
                </c:pt>
                <c:pt idx="138">
                  <c:v>Kingston upon Hull, City of</c:v>
                </c:pt>
                <c:pt idx="139">
                  <c:v>Nottingham</c:v>
                </c:pt>
                <c:pt idx="140">
                  <c:v>Sandwell</c:v>
                </c:pt>
              </c:strCache>
            </c:strRef>
          </c:cat>
          <c:val>
            <c:numRef>
              <c:f>'[Buckinghamshire Economy 2026.xlsx]1.3 GDHI'!$B$2:$B$142</c:f>
              <c:numCache>
                <c:formatCode>General</c:formatCode>
                <c:ptCount val="141"/>
                <c:pt idx="0">
                  <c:v>79555</c:v>
                </c:pt>
                <c:pt idx="1">
                  <c:v>77674</c:v>
                </c:pt>
                <c:pt idx="2">
                  <c:v>61657</c:v>
                </c:pt>
                <c:pt idx="3">
                  <c:v>47804</c:v>
                </c:pt>
                <c:pt idx="4">
                  <c:v>39667</c:v>
                </c:pt>
                <c:pt idx="5">
                  <c:v>37016</c:v>
                </c:pt>
                <c:pt idx="6">
                  <c:v>36880</c:v>
                </c:pt>
                <c:pt idx="7">
                  <c:v>36583</c:v>
                </c:pt>
                <c:pt idx="8">
                  <c:v>35607</c:v>
                </c:pt>
                <c:pt idx="9">
                  <c:v>34399</c:v>
                </c:pt>
                <c:pt idx="10">
                  <c:v>33729</c:v>
                </c:pt>
                <c:pt idx="11">
                  <c:v>33721</c:v>
                </c:pt>
                <c:pt idx="12">
                  <c:v>32988</c:v>
                </c:pt>
                <c:pt idx="13">
                  <c:v>32944</c:v>
                </c:pt>
                <c:pt idx="14">
                  <c:v>32856</c:v>
                </c:pt>
                <c:pt idx="15">
                  <c:v>32138</c:v>
                </c:pt>
                <c:pt idx="16">
                  <c:v>31111</c:v>
                </c:pt>
                <c:pt idx="17">
                  <c:v>30437</c:v>
                </c:pt>
                <c:pt idx="18">
                  <c:v>30430</c:v>
                </c:pt>
                <c:pt idx="19">
                  <c:v>29623</c:v>
                </c:pt>
                <c:pt idx="20">
                  <c:v>29569</c:v>
                </c:pt>
                <c:pt idx="21">
                  <c:v>29217</c:v>
                </c:pt>
                <c:pt idx="22">
                  <c:v>29102</c:v>
                </c:pt>
                <c:pt idx="23">
                  <c:v>28857</c:v>
                </c:pt>
                <c:pt idx="24">
                  <c:v>28838</c:v>
                </c:pt>
                <c:pt idx="25">
                  <c:v>28411</c:v>
                </c:pt>
                <c:pt idx="26">
                  <c:v>28390</c:v>
                </c:pt>
                <c:pt idx="27">
                  <c:v>28347</c:v>
                </c:pt>
                <c:pt idx="28">
                  <c:v>28182</c:v>
                </c:pt>
                <c:pt idx="29">
                  <c:v>28036</c:v>
                </c:pt>
                <c:pt idx="30">
                  <c:v>28008</c:v>
                </c:pt>
                <c:pt idx="31">
                  <c:v>27981</c:v>
                </c:pt>
                <c:pt idx="32">
                  <c:v>27753</c:v>
                </c:pt>
                <c:pt idx="33">
                  <c:v>27636</c:v>
                </c:pt>
                <c:pt idx="34">
                  <c:v>27196</c:v>
                </c:pt>
                <c:pt idx="35">
                  <c:v>27096</c:v>
                </c:pt>
                <c:pt idx="36">
                  <c:v>26970</c:v>
                </c:pt>
                <c:pt idx="37">
                  <c:v>26815</c:v>
                </c:pt>
                <c:pt idx="38">
                  <c:v>26697</c:v>
                </c:pt>
                <c:pt idx="39">
                  <c:v>26685</c:v>
                </c:pt>
                <c:pt idx="40">
                  <c:v>26614</c:v>
                </c:pt>
                <c:pt idx="41">
                  <c:v>26527</c:v>
                </c:pt>
                <c:pt idx="42">
                  <c:v>26362</c:v>
                </c:pt>
                <c:pt idx="43">
                  <c:v>26336</c:v>
                </c:pt>
                <c:pt idx="44">
                  <c:v>26264</c:v>
                </c:pt>
                <c:pt idx="45">
                  <c:v>26172</c:v>
                </c:pt>
                <c:pt idx="46">
                  <c:v>25811</c:v>
                </c:pt>
                <c:pt idx="47">
                  <c:v>25774</c:v>
                </c:pt>
                <c:pt idx="48">
                  <c:v>25739</c:v>
                </c:pt>
                <c:pt idx="49">
                  <c:v>25673</c:v>
                </c:pt>
                <c:pt idx="50" formatCode="#,##0">
                  <c:v>25425</c:v>
                </c:pt>
                <c:pt idx="51">
                  <c:v>25329</c:v>
                </c:pt>
                <c:pt idx="52">
                  <c:v>25259</c:v>
                </c:pt>
                <c:pt idx="53">
                  <c:v>25083</c:v>
                </c:pt>
                <c:pt idx="54">
                  <c:v>25054</c:v>
                </c:pt>
                <c:pt idx="55">
                  <c:v>24774</c:v>
                </c:pt>
                <c:pt idx="56">
                  <c:v>24696</c:v>
                </c:pt>
                <c:pt idx="57">
                  <c:v>24612</c:v>
                </c:pt>
                <c:pt idx="58">
                  <c:v>24584</c:v>
                </c:pt>
                <c:pt idx="59">
                  <c:v>24547</c:v>
                </c:pt>
                <c:pt idx="60">
                  <c:v>24545</c:v>
                </c:pt>
                <c:pt idx="61">
                  <c:v>24510</c:v>
                </c:pt>
                <c:pt idx="62">
                  <c:v>24503</c:v>
                </c:pt>
                <c:pt idx="63">
                  <c:v>24429</c:v>
                </c:pt>
                <c:pt idx="64">
                  <c:v>24410</c:v>
                </c:pt>
                <c:pt idx="65">
                  <c:v>24378</c:v>
                </c:pt>
                <c:pt idx="66">
                  <c:v>24301</c:v>
                </c:pt>
                <c:pt idx="67">
                  <c:v>24203</c:v>
                </c:pt>
                <c:pt idx="68">
                  <c:v>24164</c:v>
                </c:pt>
                <c:pt idx="69">
                  <c:v>24042</c:v>
                </c:pt>
                <c:pt idx="70">
                  <c:v>23902</c:v>
                </c:pt>
                <c:pt idx="71">
                  <c:v>23827</c:v>
                </c:pt>
                <c:pt idx="72">
                  <c:v>23824</c:v>
                </c:pt>
                <c:pt idx="73">
                  <c:v>23705</c:v>
                </c:pt>
                <c:pt idx="74">
                  <c:v>23589</c:v>
                </c:pt>
                <c:pt idx="75">
                  <c:v>23553</c:v>
                </c:pt>
                <c:pt idx="76">
                  <c:v>23513</c:v>
                </c:pt>
                <c:pt idx="77">
                  <c:v>23427</c:v>
                </c:pt>
                <c:pt idx="78">
                  <c:v>23216</c:v>
                </c:pt>
                <c:pt idx="79">
                  <c:v>23192</c:v>
                </c:pt>
                <c:pt idx="80">
                  <c:v>23133</c:v>
                </c:pt>
                <c:pt idx="81">
                  <c:v>23113</c:v>
                </c:pt>
                <c:pt idx="82">
                  <c:v>23074</c:v>
                </c:pt>
                <c:pt idx="83">
                  <c:v>23074</c:v>
                </c:pt>
                <c:pt idx="84">
                  <c:v>23033</c:v>
                </c:pt>
                <c:pt idx="85">
                  <c:v>23020</c:v>
                </c:pt>
                <c:pt idx="86">
                  <c:v>22797</c:v>
                </c:pt>
                <c:pt idx="87">
                  <c:v>22602</c:v>
                </c:pt>
                <c:pt idx="88">
                  <c:v>22568</c:v>
                </c:pt>
                <c:pt idx="89">
                  <c:v>22483</c:v>
                </c:pt>
                <c:pt idx="90">
                  <c:v>22360</c:v>
                </c:pt>
                <c:pt idx="91">
                  <c:v>22335</c:v>
                </c:pt>
                <c:pt idx="92">
                  <c:v>22214</c:v>
                </c:pt>
                <c:pt idx="93">
                  <c:v>22005</c:v>
                </c:pt>
                <c:pt idx="94">
                  <c:v>21904</c:v>
                </c:pt>
                <c:pt idx="95">
                  <c:v>21854</c:v>
                </c:pt>
                <c:pt idx="96">
                  <c:v>21694</c:v>
                </c:pt>
                <c:pt idx="97">
                  <c:v>21411</c:v>
                </c:pt>
                <c:pt idx="98">
                  <c:v>21327</c:v>
                </c:pt>
                <c:pt idx="99">
                  <c:v>21308</c:v>
                </c:pt>
                <c:pt idx="100">
                  <c:v>21031</c:v>
                </c:pt>
                <c:pt idx="101">
                  <c:v>21003</c:v>
                </c:pt>
                <c:pt idx="102">
                  <c:v>20728</c:v>
                </c:pt>
                <c:pt idx="103">
                  <c:v>20706</c:v>
                </c:pt>
                <c:pt idx="104">
                  <c:v>20642</c:v>
                </c:pt>
                <c:pt idx="105">
                  <c:v>20631</c:v>
                </c:pt>
                <c:pt idx="106">
                  <c:v>20404</c:v>
                </c:pt>
                <c:pt idx="107">
                  <c:v>20393</c:v>
                </c:pt>
                <c:pt idx="108">
                  <c:v>20360</c:v>
                </c:pt>
                <c:pt idx="109">
                  <c:v>20279</c:v>
                </c:pt>
                <c:pt idx="110">
                  <c:v>20223</c:v>
                </c:pt>
                <c:pt idx="111">
                  <c:v>20020</c:v>
                </c:pt>
                <c:pt idx="112">
                  <c:v>19992</c:v>
                </c:pt>
                <c:pt idx="113">
                  <c:v>19922</c:v>
                </c:pt>
                <c:pt idx="114">
                  <c:v>19892</c:v>
                </c:pt>
                <c:pt idx="115">
                  <c:v>19876</c:v>
                </c:pt>
                <c:pt idx="116">
                  <c:v>19872</c:v>
                </c:pt>
                <c:pt idx="117">
                  <c:v>19793</c:v>
                </c:pt>
                <c:pt idx="118">
                  <c:v>19537</c:v>
                </c:pt>
                <c:pt idx="119">
                  <c:v>19462</c:v>
                </c:pt>
                <c:pt idx="120">
                  <c:v>19444</c:v>
                </c:pt>
                <c:pt idx="121">
                  <c:v>19439</c:v>
                </c:pt>
                <c:pt idx="122">
                  <c:v>19338</c:v>
                </c:pt>
                <c:pt idx="123">
                  <c:v>19238</c:v>
                </c:pt>
                <c:pt idx="124">
                  <c:v>19057</c:v>
                </c:pt>
                <c:pt idx="125">
                  <c:v>18976</c:v>
                </c:pt>
                <c:pt idx="126">
                  <c:v>18945</c:v>
                </c:pt>
                <c:pt idx="127">
                  <c:v>18915</c:v>
                </c:pt>
                <c:pt idx="128">
                  <c:v>18846</c:v>
                </c:pt>
                <c:pt idx="129">
                  <c:v>18751</c:v>
                </c:pt>
                <c:pt idx="130">
                  <c:v>18518</c:v>
                </c:pt>
                <c:pt idx="131">
                  <c:v>18455</c:v>
                </c:pt>
                <c:pt idx="132">
                  <c:v>18312</c:v>
                </c:pt>
                <c:pt idx="133">
                  <c:v>18199</c:v>
                </c:pt>
                <c:pt idx="134">
                  <c:v>18174</c:v>
                </c:pt>
                <c:pt idx="135">
                  <c:v>17784</c:v>
                </c:pt>
                <c:pt idx="136">
                  <c:v>17626</c:v>
                </c:pt>
                <c:pt idx="137">
                  <c:v>17049</c:v>
                </c:pt>
                <c:pt idx="138">
                  <c:v>17001</c:v>
                </c:pt>
                <c:pt idx="139">
                  <c:v>16823</c:v>
                </c:pt>
                <c:pt idx="140">
                  <c:v>16562</c:v>
                </c:pt>
              </c:numCache>
            </c:numRef>
          </c:val>
          <c:extLst>
            <c:ext xmlns:c16="http://schemas.microsoft.com/office/drawing/2014/chart" uri="{C3380CC4-5D6E-409C-BE32-E72D297353CC}">
              <c16:uniqueId val="{00000000-3887-4578-BCFA-6633A43F9373}"/>
            </c:ext>
          </c:extLst>
        </c:ser>
        <c:dLbls>
          <c:showLegendKey val="0"/>
          <c:showVal val="0"/>
          <c:showCatName val="0"/>
          <c:showSerName val="0"/>
          <c:showPercent val="0"/>
          <c:showBubbleSize val="0"/>
        </c:dLbls>
        <c:gapWidth val="23"/>
        <c:overlap val="7"/>
        <c:axId val="573407327"/>
        <c:axId val="573403967"/>
      </c:barChart>
      <c:catAx>
        <c:axId val="573407327"/>
        <c:scaling>
          <c:orientation val="minMax"/>
        </c:scaling>
        <c:delete val="1"/>
        <c:axPos val="b"/>
        <c:numFmt formatCode="General" sourceLinked="1"/>
        <c:majorTickMark val="none"/>
        <c:minorTickMark val="none"/>
        <c:tickLblPos val="nextTo"/>
        <c:crossAx val="573403967"/>
        <c:crosses val="autoZero"/>
        <c:auto val="1"/>
        <c:lblAlgn val="ctr"/>
        <c:lblOffset val="100"/>
        <c:noMultiLvlLbl val="0"/>
      </c:catAx>
      <c:valAx>
        <c:axId val="5734039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340732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'[Buckinghamshire Economy 2026.xlsx]3.3. Businesses time'!$C$15</c:f>
              <c:strCache>
                <c:ptCount val="1"/>
                <c:pt idx="0">
                  <c:v>Buckinghamshire</c:v>
                </c:pt>
              </c:strCache>
            </c:strRef>
          </c:tx>
          <c:spPr>
            <a:ln w="28575" cap="rnd">
              <a:solidFill>
                <a:srgbClr val="2C2D84"/>
              </a:solidFill>
              <a:round/>
            </a:ln>
            <a:effectLst/>
          </c:spPr>
          <c:marker>
            <c:symbol val="none"/>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CD7-4766-A480-C562224DFC7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'[Buckinghamshire Economy 2026.xlsx]3.3. Businesses time'!$B$16:$B$26</c:f>
              <c:numCache>
                <c:formatCode>@</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'[Buckinghamshire Economy 2026.xlsx]3.3. Businesses time'!$C$16:$C$26</c:f>
              <c:numCache>
                <c:formatCode>0</c:formatCode>
                <c:ptCount val="11"/>
                <c:pt idx="0">
                  <c:v>100</c:v>
                </c:pt>
                <c:pt idx="1">
                  <c:v>103.27728208647906</c:v>
                </c:pt>
                <c:pt idx="2">
                  <c:v>106.65751544269047</c:v>
                </c:pt>
                <c:pt idx="3">
                  <c:v>105.42210020590255</c:v>
                </c:pt>
                <c:pt idx="4">
                  <c:v>106.89773507206588</c:v>
                </c:pt>
                <c:pt idx="5">
                  <c:v>107.34385724090598</c:v>
                </c:pt>
                <c:pt idx="6">
                  <c:v>107.9958819492107</c:v>
                </c:pt>
                <c:pt idx="7">
                  <c:v>107.60123541523679</c:v>
                </c:pt>
                <c:pt idx="8">
                  <c:v>107.10363761153054</c:v>
                </c:pt>
                <c:pt idx="9">
                  <c:v>107.00068634179823</c:v>
                </c:pt>
                <c:pt idx="10">
                  <c:v>104.78723404255319</c:v>
                </c:pt>
              </c:numCache>
            </c:numRef>
          </c:val>
          <c:smooth val="0"/>
          <c:extLst>
            <c:ext xmlns:c16="http://schemas.microsoft.com/office/drawing/2014/chart" uri="{C3380CC4-5D6E-409C-BE32-E72D297353CC}">
              <c16:uniqueId val="{00000000-BCD7-4766-A480-C562224DFC76}"/>
            </c:ext>
          </c:extLst>
        </c:ser>
        <c:ser>
          <c:idx val="1"/>
          <c:order val="1"/>
          <c:tx>
            <c:strRef>
              <c:f>'[Buckinghamshire Economy 2026.xlsx]3.3. Businesses time'!$D$15</c:f>
              <c:strCache>
                <c:ptCount val="1"/>
                <c:pt idx="0">
                  <c:v>South East</c:v>
                </c:pt>
              </c:strCache>
            </c:strRef>
          </c:tx>
          <c:spPr>
            <a:ln w="28575" cap="rnd">
              <a:solidFill>
                <a:srgbClr val="00AA4F"/>
              </a:solidFill>
              <a:round/>
            </a:ln>
            <a:effectLst/>
          </c:spPr>
          <c:marker>
            <c:symbol val="none"/>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D7-4766-A480-C562224DFC7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'[Buckinghamshire Economy 2026.xlsx]3.3. Businesses time'!$B$16:$B$26</c:f>
              <c:numCache>
                <c:formatCode>@</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'[Buckinghamshire Economy 2026.xlsx]3.3. Businesses time'!$D$16:$D$26</c:f>
              <c:numCache>
                <c:formatCode>0</c:formatCode>
                <c:ptCount val="11"/>
                <c:pt idx="0">
                  <c:v>100</c:v>
                </c:pt>
                <c:pt idx="1">
                  <c:v>103.87871080554783</c:v>
                </c:pt>
                <c:pt idx="2">
                  <c:v>106.95068155625323</c:v>
                </c:pt>
                <c:pt idx="3">
                  <c:v>107.18250341109301</c:v>
                </c:pt>
                <c:pt idx="4">
                  <c:v>109.94317052815643</c:v>
                </c:pt>
                <c:pt idx="5">
                  <c:v>110.84263932493477</c:v>
                </c:pt>
                <c:pt idx="6">
                  <c:v>111.32350408668812</c:v>
                </c:pt>
                <c:pt idx="7">
                  <c:v>109.32718674243928</c:v>
                </c:pt>
                <c:pt idx="8">
                  <c:v>107.2580111009551</c:v>
                </c:pt>
                <c:pt idx="9">
                  <c:v>107.13084025487156</c:v>
                </c:pt>
                <c:pt idx="10">
                  <c:v>107.2765568493423</c:v>
                </c:pt>
              </c:numCache>
            </c:numRef>
          </c:val>
          <c:smooth val="0"/>
          <c:extLst>
            <c:ext xmlns:c16="http://schemas.microsoft.com/office/drawing/2014/chart" uri="{C3380CC4-5D6E-409C-BE32-E72D297353CC}">
              <c16:uniqueId val="{00000001-BCD7-4766-A480-C562224DFC76}"/>
            </c:ext>
          </c:extLst>
        </c:ser>
        <c:ser>
          <c:idx val="2"/>
          <c:order val="2"/>
          <c:tx>
            <c:strRef>
              <c:f>'[Buckinghamshire Economy 2026.xlsx]3.3. Businesses time'!$E$15</c:f>
              <c:strCache>
                <c:ptCount val="1"/>
                <c:pt idx="0">
                  <c:v>England</c:v>
                </c:pt>
              </c:strCache>
            </c:strRef>
          </c:tx>
          <c:spPr>
            <a:ln w="28575" cap="rnd">
              <a:solidFill>
                <a:srgbClr val="F47721"/>
              </a:solidFill>
              <a:round/>
            </a:ln>
            <a:effectLst/>
          </c:spPr>
          <c:marker>
            <c:symbol val="none"/>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D7-4766-A480-C562224DFC7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'[Buckinghamshire Economy 2026.xlsx]3.3. Businesses time'!$B$16:$B$26</c:f>
              <c:numCache>
                <c:formatCode>@</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'[Buckinghamshire Economy 2026.xlsx]3.3. Businesses time'!$E$16:$E$26</c:f>
              <c:numCache>
                <c:formatCode>0</c:formatCode>
                <c:ptCount val="11"/>
                <c:pt idx="0">
                  <c:v>100</c:v>
                </c:pt>
                <c:pt idx="1">
                  <c:v>104.60025658048617</c:v>
                </c:pt>
                <c:pt idx="2">
                  <c:v>109.66736678960163</c:v>
                </c:pt>
                <c:pt idx="3">
                  <c:v>109.53387878343992</c:v>
                </c:pt>
                <c:pt idx="4">
                  <c:v>111.55250095095437</c:v>
                </c:pt>
                <c:pt idx="5">
                  <c:v>112.97905065220112</c:v>
                </c:pt>
                <c:pt idx="6">
                  <c:v>113.68760026366836</c:v>
                </c:pt>
                <c:pt idx="7">
                  <c:v>113.78564897615881</c:v>
                </c:pt>
                <c:pt idx="8">
                  <c:v>111.99407455009818</c:v>
                </c:pt>
                <c:pt idx="9">
                  <c:v>111.9102015550762</c:v>
                </c:pt>
                <c:pt idx="10">
                  <c:v>112.3007425713334</c:v>
                </c:pt>
              </c:numCache>
            </c:numRef>
          </c:val>
          <c:smooth val="0"/>
          <c:extLst>
            <c:ext xmlns:c16="http://schemas.microsoft.com/office/drawing/2014/chart" uri="{C3380CC4-5D6E-409C-BE32-E72D297353CC}">
              <c16:uniqueId val="{00000002-BCD7-4766-A480-C562224DFC76}"/>
            </c:ext>
          </c:extLst>
        </c:ser>
        <c:dLbls>
          <c:showLegendKey val="0"/>
          <c:showVal val="0"/>
          <c:showCatName val="0"/>
          <c:showSerName val="0"/>
          <c:showPercent val="0"/>
          <c:showBubbleSize val="0"/>
        </c:dLbls>
        <c:smooth val="0"/>
        <c:axId val="694562415"/>
        <c:axId val="694563855"/>
      </c:lineChart>
      <c:catAx>
        <c:axId val="694562415"/>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694563855"/>
        <c:crosses val="autoZero"/>
        <c:auto val="1"/>
        <c:lblAlgn val="ctr"/>
        <c:lblOffset val="100"/>
        <c:noMultiLvlLbl val="0"/>
      </c:catAx>
      <c:valAx>
        <c:axId val="6945638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GB"/>
                  <a:t>Index  2015 = 100</a:t>
                </a:r>
              </a:p>
              <a:p>
                <a:pPr>
                  <a:defRPr/>
                </a:pPr>
                <a:endParaRPr lang="en-GB"/>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694562415"/>
        <c:crosses val="autoZero"/>
        <c:crossBetween val="between"/>
      </c:valAx>
      <c:spPr>
        <a:noFill/>
        <a:ln>
          <a:noFill/>
        </a:ln>
        <a:effectLst/>
      </c:spPr>
    </c:plotArea>
    <c:legend>
      <c:legendPos val="t"/>
      <c:layout>
        <c:manualLayout>
          <c:xMode val="edge"/>
          <c:yMode val="edge"/>
          <c:x val="0.66987075449459255"/>
          <c:y val="0.77360231506424149"/>
          <c:w val="0.29726652794100938"/>
          <c:h val="0.1175594218493924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2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numRef>
              <c:f>'[Buckinghamshire Economy 2026.xlsx]3.3. Businesses time'!$B$4:$B$14</c:f>
              <c:numCache>
                <c:formatCode>@</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'[Buckinghamshire Economy 2026.xlsx]3.3. Businesses time'!$C$4:$C$14</c:f>
              <c:numCache>
                <c:formatCode>#,##0</c:formatCode>
                <c:ptCount val="11"/>
                <c:pt idx="0">
                  <c:v>29140</c:v>
                </c:pt>
                <c:pt idx="1">
                  <c:v>30095</c:v>
                </c:pt>
                <c:pt idx="2">
                  <c:v>31080</c:v>
                </c:pt>
                <c:pt idx="3">
                  <c:v>30720</c:v>
                </c:pt>
                <c:pt idx="4">
                  <c:v>31150</c:v>
                </c:pt>
                <c:pt idx="5">
                  <c:v>31280</c:v>
                </c:pt>
                <c:pt idx="6">
                  <c:v>31470</c:v>
                </c:pt>
                <c:pt idx="7">
                  <c:v>31355</c:v>
                </c:pt>
                <c:pt idx="8">
                  <c:v>31210</c:v>
                </c:pt>
                <c:pt idx="9">
                  <c:v>31180</c:v>
                </c:pt>
                <c:pt idx="10">
                  <c:v>30535</c:v>
                </c:pt>
              </c:numCache>
            </c:numRef>
          </c:val>
          <c:extLst>
            <c:ext xmlns:c16="http://schemas.microsoft.com/office/drawing/2014/chart" uri="{C3380CC4-5D6E-409C-BE32-E72D297353CC}">
              <c16:uniqueId val="{00000000-B67A-40BC-85D0-0D9D2EE68189}"/>
            </c:ext>
          </c:extLst>
        </c:ser>
        <c:dLbls>
          <c:showLegendKey val="0"/>
          <c:showVal val="0"/>
          <c:showCatName val="0"/>
          <c:showSerName val="0"/>
          <c:showPercent val="0"/>
          <c:showBubbleSize val="0"/>
        </c:dLbls>
        <c:gapWidth val="219"/>
        <c:overlap val="-27"/>
        <c:axId val="1445514464"/>
        <c:axId val="1445515424"/>
      </c:barChart>
      <c:catAx>
        <c:axId val="1445514464"/>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5515424"/>
        <c:crosses val="autoZero"/>
        <c:auto val="1"/>
        <c:lblAlgn val="ctr"/>
        <c:lblOffset val="100"/>
        <c:noMultiLvlLbl val="0"/>
      </c:catAx>
      <c:valAx>
        <c:axId val="1445515424"/>
        <c:scaling>
          <c:orientation val="minMax"/>
          <c:min val="1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5514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'[Buckinghamshire Economy 2026.xlsx]3.4 Firms by size'!$B$8</c:f>
              <c:strCache>
                <c:ptCount val="1"/>
                <c:pt idx="0">
                  <c:v>Enterprises</c:v>
                </c:pt>
              </c:strCache>
            </c:strRef>
          </c:tx>
          <c:spPr>
            <a:solidFill>
              <a:srgbClr val="2C2D8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'[Buckinghamshire Economy 2026.xlsx]3.4 Firms by size'!$A$9:$A$12</c:f>
              <c:strCache>
                <c:ptCount val="4"/>
                <c:pt idx="0">
                  <c:v>0-9 Micro</c:v>
                </c:pt>
                <c:pt idx="1">
                  <c:v>10-49 Small</c:v>
                </c:pt>
                <c:pt idx="2">
                  <c:v>50-249 Medium</c:v>
                </c:pt>
                <c:pt idx="3">
                  <c:v>250+ Large</c:v>
                </c:pt>
              </c:strCache>
            </c:strRef>
          </c:cat>
          <c:val>
            <c:numRef>
              <c:f>'[Buckinghamshire Economy 2026.xlsx]3.4 Firms by size'!$B$9:$B$12</c:f>
              <c:numCache>
                <c:formatCode>0.0%</c:formatCode>
                <c:ptCount val="4"/>
                <c:pt idx="0">
                  <c:v>0.90928442770591122</c:v>
                </c:pt>
                <c:pt idx="1">
                  <c:v>7.3685934173898807E-2</c:v>
                </c:pt>
                <c:pt idx="2">
                  <c:v>1.3754707712461111E-2</c:v>
                </c:pt>
                <c:pt idx="3">
                  <c:v>3.2749304077288356E-3</c:v>
                </c:pt>
              </c:numCache>
            </c:numRef>
          </c:val>
          <c:extLst>
            <c:ext xmlns:c16="http://schemas.microsoft.com/office/drawing/2014/chart" uri="{C3380CC4-5D6E-409C-BE32-E72D297353CC}">
              <c16:uniqueId val="{00000000-42B5-4882-9F70-C62A6D6FB95D}"/>
            </c:ext>
          </c:extLst>
        </c:ser>
        <c:ser>
          <c:idx val="1"/>
          <c:order val="1"/>
          <c:tx>
            <c:strRef>
              <c:f>'[Buckinghamshire Economy 2026.xlsx]3.4 Firms by size'!$C$8</c:f>
              <c:strCache>
                <c:ptCount val="1"/>
                <c:pt idx="0">
                  <c:v>Employees</c:v>
                </c:pt>
              </c:strCache>
            </c:strRef>
          </c:tx>
          <c:spPr>
            <a:solidFill>
              <a:srgbClr val="00AA4F"/>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'[Buckinghamshire Economy 2026.xlsx]3.4 Firms by size'!$A$9:$A$12</c:f>
              <c:strCache>
                <c:ptCount val="4"/>
                <c:pt idx="0">
                  <c:v>0-9 Micro</c:v>
                </c:pt>
                <c:pt idx="1">
                  <c:v>10-49 Small</c:v>
                </c:pt>
                <c:pt idx="2">
                  <c:v>50-249 Medium</c:v>
                </c:pt>
                <c:pt idx="3">
                  <c:v>250+ Large</c:v>
                </c:pt>
              </c:strCache>
            </c:strRef>
          </c:cat>
          <c:val>
            <c:numRef>
              <c:f>'[Buckinghamshire Economy 2026.xlsx]3.4 Firms by size'!$C$9:$C$12</c:f>
              <c:numCache>
                <c:formatCode>0%</c:formatCode>
                <c:ptCount val="4"/>
                <c:pt idx="0">
                  <c:v>0.20518854365880859</c:v>
                </c:pt>
                <c:pt idx="1">
                  <c:v>0.16696624648840069</c:v>
                </c:pt>
                <c:pt idx="2">
                  <c:v>0.15941223588749084</c:v>
                </c:pt>
                <c:pt idx="3">
                  <c:v>0.46843297396529981</c:v>
                </c:pt>
              </c:numCache>
            </c:numRef>
          </c:val>
          <c:extLst>
            <c:ext xmlns:c16="http://schemas.microsoft.com/office/drawing/2014/chart" uri="{C3380CC4-5D6E-409C-BE32-E72D297353CC}">
              <c16:uniqueId val="{00000001-42B5-4882-9F70-C62A6D6FB95D}"/>
            </c:ext>
          </c:extLst>
        </c:ser>
        <c:dLbls>
          <c:showLegendKey val="0"/>
          <c:showVal val="0"/>
          <c:showCatName val="0"/>
          <c:showSerName val="0"/>
          <c:showPercent val="0"/>
          <c:showBubbleSize val="0"/>
        </c:dLbls>
        <c:gapWidth val="219"/>
        <c:overlap val="-27"/>
        <c:axId val="2080944000"/>
        <c:axId val="1252760000"/>
      </c:barChart>
      <c:catAx>
        <c:axId val="2080944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252760000"/>
        <c:crosses val="autoZero"/>
        <c:auto val="1"/>
        <c:lblAlgn val="ctr"/>
        <c:lblOffset val="100"/>
        <c:noMultiLvlLbl val="0"/>
      </c:catAx>
      <c:valAx>
        <c:axId val="12527600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2080944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'[Buckinghamshire Economy 2026.xlsx]3.4 Firms by size'!$B$43</c:f>
              <c:strCache>
                <c:ptCount val="1"/>
                <c:pt idx="0">
                  <c:v>Buckinghamshire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'[Buckinghamshire Economy 2026.xlsx]3.4 Firms by size'!$A$44:$A$47</c:f>
              <c:strCache>
                <c:ptCount val="4"/>
                <c:pt idx="0">
                  <c:v>0-9 Micro</c:v>
                </c:pt>
                <c:pt idx="1">
                  <c:v>10-49 Small</c:v>
                </c:pt>
                <c:pt idx="2">
                  <c:v>50-249 Medium</c:v>
                </c:pt>
                <c:pt idx="3">
                  <c:v>250+ Large</c:v>
                </c:pt>
              </c:strCache>
            </c:strRef>
          </c:cat>
          <c:val>
            <c:numRef>
              <c:f>'[Buckinghamshire Economy 2026.xlsx]3.4 Firms by size'!$B$44:$B$47</c:f>
              <c:numCache>
                <c:formatCode>0.0%</c:formatCode>
                <c:ptCount val="4"/>
                <c:pt idx="0">
                  <c:v>0.20518854365880859</c:v>
                </c:pt>
                <c:pt idx="1">
                  <c:v>0.16696624648840069</c:v>
                </c:pt>
                <c:pt idx="2">
                  <c:v>0.15941223588749084</c:v>
                </c:pt>
                <c:pt idx="3">
                  <c:v>0.46843297396529981</c:v>
                </c:pt>
              </c:numCache>
            </c:numRef>
          </c:val>
          <c:extLst>
            <c:ext xmlns:c16="http://schemas.microsoft.com/office/drawing/2014/chart" uri="{C3380CC4-5D6E-409C-BE32-E72D297353CC}">
              <c16:uniqueId val="{00000000-6480-443A-A082-DE5386C92071}"/>
            </c:ext>
          </c:extLst>
        </c:ser>
        <c:ser>
          <c:idx val="1"/>
          <c:order val="1"/>
          <c:tx>
            <c:strRef>
              <c:f>'[Buckinghamshire Economy 2026.xlsx]3.4 Firms by size'!$C$43</c:f>
              <c:strCache>
                <c:ptCount val="1"/>
                <c:pt idx="0">
                  <c:v>England</c:v>
                </c:pt>
              </c:strCache>
            </c:strRef>
          </c:tx>
          <c:spPr>
            <a:solidFill>
              <a:srgbClr val="00AA4F"/>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'[Buckinghamshire Economy 2026.xlsx]3.4 Firms by size'!$A$44:$A$47</c:f>
              <c:strCache>
                <c:ptCount val="4"/>
                <c:pt idx="0">
                  <c:v>0-9 Micro</c:v>
                </c:pt>
                <c:pt idx="1">
                  <c:v>10-49 Small</c:v>
                </c:pt>
                <c:pt idx="2">
                  <c:v>50-249 Medium</c:v>
                </c:pt>
                <c:pt idx="3">
                  <c:v>250+ Large</c:v>
                </c:pt>
              </c:strCache>
            </c:strRef>
          </c:cat>
          <c:val>
            <c:numRef>
              <c:f>'[Buckinghamshire Economy 2026.xlsx]3.4 Firms by size'!$C$44:$C$47</c:f>
              <c:numCache>
                <c:formatCode>0.0%</c:formatCode>
                <c:ptCount val="4"/>
                <c:pt idx="0">
                  <c:v>0.1535847340913116</c:v>
                </c:pt>
                <c:pt idx="1">
                  <c:v>0.14258197408968565</c:v>
                </c:pt>
                <c:pt idx="2">
                  <c:v>0.1353449787148775</c:v>
                </c:pt>
                <c:pt idx="3">
                  <c:v>0.56848831310412529</c:v>
                </c:pt>
              </c:numCache>
            </c:numRef>
          </c:val>
          <c:extLst>
            <c:ext xmlns:c16="http://schemas.microsoft.com/office/drawing/2014/chart" uri="{C3380CC4-5D6E-409C-BE32-E72D297353CC}">
              <c16:uniqueId val="{00000001-6480-443A-A082-DE5386C92071}"/>
            </c:ext>
          </c:extLst>
        </c:ser>
        <c:dLbls>
          <c:showLegendKey val="0"/>
          <c:showVal val="0"/>
          <c:showCatName val="0"/>
          <c:showSerName val="0"/>
          <c:showPercent val="0"/>
          <c:showBubbleSize val="0"/>
        </c:dLbls>
        <c:gapWidth val="219"/>
        <c:overlap val="-27"/>
        <c:axId val="2064738800"/>
        <c:axId val="2064736400"/>
      </c:barChart>
      <c:catAx>
        <c:axId val="2064738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2064736400"/>
        <c:crosses val="autoZero"/>
        <c:auto val="1"/>
        <c:lblAlgn val="ctr"/>
        <c:lblOffset val="100"/>
        <c:noMultiLvlLbl val="0"/>
      </c:catAx>
      <c:valAx>
        <c:axId val="2064736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2064738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C42EB4-A131-4DA3-9143-FF0935C7C04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791D0DFE-9260-4BEF-91D9-69BD9FDFDF1A}">
      <dgm:prSet phldrT="[Text]" custT="1"/>
      <dgm:spPr>
        <a:solidFill>
          <a:srgbClr val="2C2D84"/>
        </a:solidFill>
      </dgm:spPr>
      <dgm:t>
        <a:bodyPr/>
        <a:lstStyle/>
        <a:p>
          <a:r>
            <a:rPr lang="en-GB" sz="2000" b="1">
              <a:latin typeface="Calibri" panose="020F0502020204030204" pitchFamily="34" charset="0"/>
              <a:ea typeface="Calibri" panose="020F0502020204030204" pitchFamily="34" charset="0"/>
              <a:cs typeface="Calibri" panose="020F0502020204030204" pitchFamily="34" charset="0"/>
            </a:rPr>
            <a:t>67,500</a:t>
          </a:r>
          <a:r>
            <a:rPr lang="en-GB" sz="2400">
              <a:latin typeface="Calibri" panose="020F0502020204030204" pitchFamily="34" charset="0"/>
              <a:ea typeface="Calibri" panose="020F0502020204030204" pitchFamily="34" charset="0"/>
              <a:cs typeface="Calibri" panose="020F0502020204030204" pitchFamily="34" charset="0"/>
            </a:rPr>
            <a:t> </a:t>
          </a:r>
          <a:r>
            <a:rPr lang="en-GB" sz="1800">
              <a:latin typeface="Calibri" panose="020F0502020204030204" pitchFamily="34" charset="0"/>
              <a:ea typeface="Calibri" panose="020F0502020204030204" pitchFamily="34" charset="0"/>
              <a:cs typeface="Calibri" panose="020F0502020204030204" pitchFamily="34" charset="0"/>
            </a:rPr>
            <a:t>private sector businesses (estimate)</a:t>
          </a:r>
          <a:endParaRPr lang="en-GB" sz="2400">
            <a:latin typeface="Calibri" panose="020F0502020204030204" pitchFamily="34" charset="0"/>
            <a:ea typeface="Calibri" panose="020F0502020204030204" pitchFamily="34" charset="0"/>
            <a:cs typeface="Calibri" panose="020F0502020204030204" pitchFamily="34" charset="0"/>
          </a:endParaRPr>
        </a:p>
      </dgm:t>
    </dgm:pt>
    <dgm:pt modelId="{3312F01B-B6E1-4A5C-B958-F82150029741}" type="parTrans" cxnId="{AAF11E7B-ECEC-4890-9683-1FA1F3294347}">
      <dgm:prSet/>
      <dgm:spPr/>
      <dgm:t>
        <a:bodyPr/>
        <a:lstStyle/>
        <a:p>
          <a:endParaRPr lang="en-GB" sz="1600"/>
        </a:p>
      </dgm:t>
    </dgm:pt>
    <dgm:pt modelId="{E9B146B7-B3C9-458D-8171-8C8EBCA4DC85}" type="sibTrans" cxnId="{AAF11E7B-ECEC-4890-9683-1FA1F3294347}">
      <dgm:prSet/>
      <dgm:spPr/>
      <dgm:t>
        <a:bodyPr/>
        <a:lstStyle/>
        <a:p>
          <a:endParaRPr lang="en-GB" sz="1600"/>
        </a:p>
      </dgm:t>
    </dgm:pt>
    <dgm:pt modelId="{187F4076-0BE0-4208-B85D-37D6A086AEAD}">
      <dgm:prSet phldrT="[Text]" custT="1"/>
      <dgm:spPr>
        <a:solidFill>
          <a:srgbClr val="00AA4F"/>
        </a:solidFill>
      </dgm:spPr>
      <dgm:t>
        <a:bodyPr/>
        <a:lstStyle/>
        <a:p>
          <a:r>
            <a:rPr lang="en-GB" sz="2000" b="1">
              <a:latin typeface="Calibri" panose="020F0502020204030204" pitchFamily="34" charset="0"/>
              <a:ea typeface="Calibri" panose="020F0502020204030204" pitchFamily="34" charset="0"/>
              <a:cs typeface="Calibri" panose="020F0502020204030204" pitchFamily="34" charset="0"/>
            </a:rPr>
            <a:t>37,100</a:t>
          </a:r>
          <a:r>
            <a:rPr lang="en-GB" sz="2800">
              <a:latin typeface="Calibri" panose="020F0502020204030204" pitchFamily="34" charset="0"/>
              <a:ea typeface="Calibri" panose="020F0502020204030204" pitchFamily="34" charset="0"/>
              <a:cs typeface="Calibri" panose="020F0502020204030204" pitchFamily="34" charset="0"/>
            </a:rPr>
            <a:t>   </a:t>
          </a:r>
        </a:p>
        <a:p>
          <a:r>
            <a:rPr lang="en-GB" sz="1600">
              <a:latin typeface="Calibri" panose="020F0502020204030204" pitchFamily="34" charset="0"/>
              <a:ea typeface="Calibri" panose="020F0502020204030204" pitchFamily="34" charset="0"/>
              <a:cs typeface="Calibri" panose="020F0502020204030204" pitchFamily="34" charset="0"/>
            </a:rPr>
            <a:t>unregistered (estimate)</a:t>
          </a:r>
          <a:endParaRPr lang="en-GB" sz="2800">
            <a:latin typeface="Calibri" panose="020F0502020204030204" pitchFamily="34" charset="0"/>
            <a:ea typeface="Calibri" panose="020F0502020204030204" pitchFamily="34" charset="0"/>
            <a:cs typeface="Calibri" panose="020F0502020204030204" pitchFamily="34" charset="0"/>
          </a:endParaRPr>
        </a:p>
      </dgm:t>
    </dgm:pt>
    <dgm:pt modelId="{68C55063-A31D-461D-8ABB-E1B6A4A4FE2A}" type="parTrans" cxnId="{D7C70B34-1DAD-4A30-855D-EB732DB74F99}">
      <dgm:prSet/>
      <dgm:spPr/>
      <dgm:t>
        <a:bodyPr/>
        <a:lstStyle/>
        <a:p>
          <a:endParaRPr lang="en-GB" sz="1600"/>
        </a:p>
      </dgm:t>
    </dgm:pt>
    <dgm:pt modelId="{3E52ECDF-ED8D-4EB3-A97B-0D82046947EE}" type="sibTrans" cxnId="{D7C70B34-1DAD-4A30-855D-EB732DB74F99}">
      <dgm:prSet/>
      <dgm:spPr/>
      <dgm:t>
        <a:bodyPr/>
        <a:lstStyle/>
        <a:p>
          <a:endParaRPr lang="en-GB" sz="1600"/>
        </a:p>
      </dgm:t>
    </dgm:pt>
    <dgm:pt modelId="{4C704A39-60BE-4220-9C21-7A50C59791D3}">
      <dgm:prSet phldrT="[Text]" custT="1"/>
      <dgm:spPr>
        <a:solidFill>
          <a:srgbClr val="00AA4F"/>
        </a:solidFill>
      </dgm:spPr>
      <dgm:t>
        <a:bodyPr/>
        <a:lstStyle/>
        <a:p>
          <a:r>
            <a:rPr lang="en-GB" sz="2000" b="1">
              <a:latin typeface="Calibri" panose="020F0502020204030204" pitchFamily="34" charset="0"/>
              <a:ea typeface="Calibri" panose="020F0502020204030204" pitchFamily="34" charset="0"/>
              <a:cs typeface="Calibri" panose="020F0502020204030204" pitchFamily="34" charset="0"/>
            </a:rPr>
            <a:t>30,400    </a:t>
          </a:r>
        </a:p>
        <a:p>
          <a:r>
            <a:rPr lang="en-GB" sz="1600">
              <a:latin typeface="Calibri" panose="020F0502020204030204" pitchFamily="34" charset="0"/>
              <a:ea typeface="Calibri" panose="020F0502020204030204" pitchFamily="34" charset="0"/>
              <a:cs typeface="Calibri" panose="020F0502020204030204" pitchFamily="34" charset="0"/>
            </a:rPr>
            <a:t>registered</a:t>
          </a:r>
          <a:endParaRPr lang="en-GB" sz="3200">
            <a:latin typeface="Calibri" panose="020F0502020204030204" pitchFamily="34" charset="0"/>
            <a:ea typeface="Calibri" panose="020F0502020204030204" pitchFamily="34" charset="0"/>
            <a:cs typeface="Calibri" panose="020F0502020204030204" pitchFamily="34" charset="0"/>
          </a:endParaRPr>
        </a:p>
      </dgm:t>
    </dgm:pt>
    <dgm:pt modelId="{519D55A1-A6B1-4EF4-B62A-7F38C5043090}" type="parTrans" cxnId="{348F707C-D879-42E1-8795-CE999196F096}">
      <dgm:prSet/>
      <dgm:spPr/>
      <dgm:t>
        <a:bodyPr/>
        <a:lstStyle/>
        <a:p>
          <a:endParaRPr lang="en-GB" sz="1600"/>
        </a:p>
      </dgm:t>
    </dgm:pt>
    <dgm:pt modelId="{8C966B65-EE9A-4FA9-8D33-2F2BAE417187}" type="sibTrans" cxnId="{348F707C-D879-42E1-8795-CE999196F096}">
      <dgm:prSet/>
      <dgm:spPr/>
      <dgm:t>
        <a:bodyPr/>
        <a:lstStyle/>
        <a:p>
          <a:endParaRPr lang="en-GB" sz="1600"/>
        </a:p>
      </dgm:t>
    </dgm:pt>
    <dgm:pt modelId="{2CC86C79-45AF-4042-88EA-830A664EC5CA}" type="pres">
      <dgm:prSet presAssocID="{0CC42EB4-A131-4DA3-9143-FF0935C7C045}" presName="hierChild1" presStyleCnt="0">
        <dgm:presLayoutVars>
          <dgm:orgChart val="1"/>
          <dgm:chPref val="1"/>
          <dgm:dir/>
          <dgm:animOne val="branch"/>
          <dgm:animLvl val="lvl"/>
          <dgm:resizeHandles/>
        </dgm:presLayoutVars>
      </dgm:prSet>
      <dgm:spPr/>
    </dgm:pt>
    <dgm:pt modelId="{8A8C0406-1B22-41B5-974F-0819C1FEF30D}" type="pres">
      <dgm:prSet presAssocID="{791D0DFE-9260-4BEF-91D9-69BD9FDFDF1A}" presName="hierRoot1" presStyleCnt="0">
        <dgm:presLayoutVars>
          <dgm:hierBranch val="init"/>
        </dgm:presLayoutVars>
      </dgm:prSet>
      <dgm:spPr/>
    </dgm:pt>
    <dgm:pt modelId="{6B7670F0-C28C-4067-9D78-9759EB2BD54C}" type="pres">
      <dgm:prSet presAssocID="{791D0DFE-9260-4BEF-91D9-69BD9FDFDF1A}" presName="rootComposite1" presStyleCnt="0"/>
      <dgm:spPr/>
    </dgm:pt>
    <dgm:pt modelId="{543EE00C-5BBD-44BE-9576-62449FBB134D}" type="pres">
      <dgm:prSet presAssocID="{791D0DFE-9260-4BEF-91D9-69BD9FDFDF1A}" presName="rootText1" presStyleLbl="node0" presStyleIdx="0" presStyleCnt="1">
        <dgm:presLayoutVars>
          <dgm:chPref val="3"/>
        </dgm:presLayoutVars>
      </dgm:prSet>
      <dgm:spPr/>
    </dgm:pt>
    <dgm:pt modelId="{78BE00B3-95A3-4260-A884-58FABEA80484}" type="pres">
      <dgm:prSet presAssocID="{791D0DFE-9260-4BEF-91D9-69BD9FDFDF1A}" presName="rootConnector1" presStyleLbl="node1" presStyleIdx="0" presStyleCnt="0"/>
      <dgm:spPr/>
    </dgm:pt>
    <dgm:pt modelId="{B945ACE0-2B64-45E0-8696-7C9DFF0199A4}" type="pres">
      <dgm:prSet presAssocID="{791D0DFE-9260-4BEF-91D9-69BD9FDFDF1A}" presName="hierChild2" presStyleCnt="0"/>
      <dgm:spPr/>
    </dgm:pt>
    <dgm:pt modelId="{CDBDBBAC-BD35-43C3-AAEE-FFD181809E6B}" type="pres">
      <dgm:prSet presAssocID="{68C55063-A31D-461D-8ABB-E1B6A4A4FE2A}" presName="Name37" presStyleLbl="parChTrans1D2" presStyleIdx="0" presStyleCnt="2"/>
      <dgm:spPr/>
    </dgm:pt>
    <dgm:pt modelId="{BE5D52A8-722D-4721-9827-122C4E76CC29}" type="pres">
      <dgm:prSet presAssocID="{187F4076-0BE0-4208-B85D-37D6A086AEAD}" presName="hierRoot2" presStyleCnt="0">
        <dgm:presLayoutVars>
          <dgm:hierBranch val="init"/>
        </dgm:presLayoutVars>
      </dgm:prSet>
      <dgm:spPr/>
    </dgm:pt>
    <dgm:pt modelId="{8F8F0600-6CF8-41B9-8E52-C57852F4CC90}" type="pres">
      <dgm:prSet presAssocID="{187F4076-0BE0-4208-B85D-37D6A086AEAD}" presName="rootComposite" presStyleCnt="0"/>
      <dgm:spPr/>
    </dgm:pt>
    <dgm:pt modelId="{AA84479A-9B89-496B-ABC0-FCE9375E4B63}" type="pres">
      <dgm:prSet presAssocID="{187F4076-0BE0-4208-B85D-37D6A086AEAD}" presName="rootText" presStyleLbl="node2" presStyleIdx="0" presStyleCnt="2">
        <dgm:presLayoutVars>
          <dgm:chPref val="3"/>
        </dgm:presLayoutVars>
      </dgm:prSet>
      <dgm:spPr/>
    </dgm:pt>
    <dgm:pt modelId="{01470985-052E-4C05-A80C-436F56E6594A}" type="pres">
      <dgm:prSet presAssocID="{187F4076-0BE0-4208-B85D-37D6A086AEAD}" presName="rootConnector" presStyleLbl="node2" presStyleIdx="0" presStyleCnt="2"/>
      <dgm:spPr/>
    </dgm:pt>
    <dgm:pt modelId="{AFA10B3E-B6A1-4EAC-A728-99580DE04A7F}" type="pres">
      <dgm:prSet presAssocID="{187F4076-0BE0-4208-B85D-37D6A086AEAD}" presName="hierChild4" presStyleCnt="0"/>
      <dgm:spPr/>
    </dgm:pt>
    <dgm:pt modelId="{974D5C36-1E72-4FCC-8A96-37FAB3F808EA}" type="pres">
      <dgm:prSet presAssocID="{187F4076-0BE0-4208-B85D-37D6A086AEAD}" presName="hierChild5" presStyleCnt="0"/>
      <dgm:spPr/>
    </dgm:pt>
    <dgm:pt modelId="{BB1C271D-5862-4EE8-8290-31D2F90F2A09}" type="pres">
      <dgm:prSet presAssocID="{519D55A1-A6B1-4EF4-B62A-7F38C5043090}" presName="Name37" presStyleLbl="parChTrans1D2" presStyleIdx="1" presStyleCnt="2"/>
      <dgm:spPr/>
    </dgm:pt>
    <dgm:pt modelId="{1D9E7640-BBA4-43DB-A3A2-F0FEE432E5B1}" type="pres">
      <dgm:prSet presAssocID="{4C704A39-60BE-4220-9C21-7A50C59791D3}" presName="hierRoot2" presStyleCnt="0">
        <dgm:presLayoutVars>
          <dgm:hierBranch val="init"/>
        </dgm:presLayoutVars>
      </dgm:prSet>
      <dgm:spPr/>
    </dgm:pt>
    <dgm:pt modelId="{812EEEF0-B897-4B03-9598-51C784E7AB57}" type="pres">
      <dgm:prSet presAssocID="{4C704A39-60BE-4220-9C21-7A50C59791D3}" presName="rootComposite" presStyleCnt="0"/>
      <dgm:spPr/>
    </dgm:pt>
    <dgm:pt modelId="{159CB379-6A2E-46D8-AB02-1CD56E44CC44}" type="pres">
      <dgm:prSet presAssocID="{4C704A39-60BE-4220-9C21-7A50C59791D3}" presName="rootText" presStyleLbl="node2" presStyleIdx="1" presStyleCnt="2" custScaleX="89747">
        <dgm:presLayoutVars>
          <dgm:chPref val="3"/>
        </dgm:presLayoutVars>
      </dgm:prSet>
      <dgm:spPr/>
    </dgm:pt>
    <dgm:pt modelId="{A818F396-5885-4865-BE75-5BC659B9BE85}" type="pres">
      <dgm:prSet presAssocID="{4C704A39-60BE-4220-9C21-7A50C59791D3}" presName="rootConnector" presStyleLbl="node2" presStyleIdx="1" presStyleCnt="2"/>
      <dgm:spPr/>
    </dgm:pt>
    <dgm:pt modelId="{C60D9490-7ECC-45E3-AB09-D0647219DF49}" type="pres">
      <dgm:prSet presAssocID="{4C704A39-60BE-4220-9C21-7A50C59791D3}" presName="hierChild4" presStyleCnt="0"/>
      <dgm:spPr/>
    </dgm:pt>
    <dgm:pt modelId="{C219384F-33F3-42F1-AF47-99D1CEE71B62}" type="pres">
      <dgm:prSet presAssocID="{4C704A39-60BE-4220-9C21-7A50C59791D3}" presName="hierChild5" presStyleCnt="0"/>
      <dgm:spPr/>
    </dgm:pt>
    <dgm:pt modelId="{4A3EE00A-11A1-4960-8A14-AE8536784BC0}" type="pres">
      <dgm:prSet presAssocID="{791D0DFE-9260-4BEF-91D9-69BD9FDFDF1A}" presName="hierChild3" presStyleCnt="0"/>
      <dgm:spPr/>
    </dgm:pt>
  </dgm:ptLst>
  <dgm:cxnLst>
    <dgm:cxn modelId="{4B6A0800-CDD7-4CF0-8A35-025A8CCA87C1}" type="presOf" srcId="{68C55063-A31D-461D-8ABB-E1B6A4A4FE2A}" destId="{CDBDBBAC-BD35-43C3-AAEE-FFD181809E6B}" srcOrd="0" destOrd="0" presId="urn:microsoft.com/office/officeart/2005/8/layout/orgChart1"/>
    <dgm:cxn modelId="{D131690A-981A-4D05-AC29-75C0C2DC4604}" type="presOf" srcId="{4C704A39-60BE-4220-9C21-7A50C59791D3}" destId="{159CB379-6A2E-46D8-AB02-1CD56E44CC44}" srcOrd="0" destOrd="0" presId="urn:microsoft.com/office/officeart/2005/8/layout/orgChart1"/>
    <dgm:cxn modelId="{D7C70B34-1DAD-4A30-855D-EB732DB74F99}" srcId="{791D0DFE-9260-4BEF-91D9-69BD9FDFDF1A}" destId="{187F4076-0BE0-4208-B85D-37D6A086AEAD}" srcOrd="0" destOrd="0" parTransId="{68C55063-A31D-461D-8ABB-E1B6A4A4FE2A}" sibTransId="{3E52ECDF-ED8D-4EB3-A97B-0D82046947EE}"/>
    <dgm:cxn modelId="{5FC06C49-E204-4574-B166-DDF67EC79577}" type="presOf" srcId="{519D55A1-A6B1-4EF4-B62A-7F38C5043090}" destId="{BB1C271D-5862-4EE8-8290-31D2F90F2A09}" srcOrd="0" destOrd="0" presId="urn:microsoft.com/office/officeart/2005/8/layout/orgChart1"/>
    <dgm:cxn modelId="{AAF11E7B-ECEC-4890-9683-1FA1F3294347}" srcId="{0CC42EB4-A131-4DA3-9143-FF0935C7C045}" destId="{791D0DFE-9260-4BEF-91D9-69BD9FDFDF1A}" srcOrd="0" destOrd="0" parTransId="{3312F01B-B6E1-4A5C-B958-F82150029741}" sibTransId="{E9B146B7-B3C9-458D-8171-8C8EBCA4DC85}"/>
    <dgm:cxn modelId="{348F707C-D879-42E1-8795-CE999196F096}" srcId="{791D0DFE-9260-4BEF-91D9-69BD9FDFDF1A}" destId="{4C704A39-60BE-4220-9C21-7A50C59791D3}" srcOrd="1" destOrd="0" parTransId="{519D55A1-A6B1-4EF4-B62A-7F38C5043090}" sibTransId="{8C966B65-EE9A-4FA9-8D33-2F2BAE417187}"/>
    <dgm:cxn modelId="{15B0EB8E-69FC-42E2-8675-5CE448759754}" type="presOf" srcId="{187F4076-0BE0-4208-B85D-37D6A086AEAD}" destId="{AA84479A-9B89-496B-ABC0-FCE9375E4B63}" srcOrd="0" destOrd="0" presId="urn:microsoft.com/office/officeart/2005/8/layout/orgChart1"/>
    <dgm:cxn modelId="{04FB9D9A-0B05-43A8-89ED-30F60460732F}" type="presOf" srcId="{187F4076-0BE0-4208-B85D-37D6A086AEAD}" destId="{01470985-052E-4C05-A80C-436F56E6594A}" srcOrd="1" destOrd="0" presId="urn:microsoft.com/office/officeart/2005/8/layout/orgChart1"/>
    <dgm:cxn modelId="{91F0FAB3-C4D7-4BE3-9A40-A0FFA71A3900}" type="presOf" srcId="{4C704A39-60BE-4220-9C21-7A50C59791D3}" destId="{A818F396-5885-4865-BE75-5BC659B9BE85}" srcOrd="1" destOrd="0" presId="urn:microsoft.com/office/officeart/2005/8/layout/orgChart1"/>
    <dgm:cxn modelId="{A92C79D2-32A5-40CC-9DA6-610ECDCE45E7}" type="presOf" srcId="{791D0DFE-9260-4BEF-91D9-69BD9FDFDF1A}" destId="{78BE00B3-95A3-4260-A884-58FABEA80484}" srcOrd="1" destOrd="0" presId="urn:microsoft.com/office/officeart/2005/8/layout/orgChart1"/>
    <dgm:cxn modelId="{D80094E4-7FD1-4C64-891D-9C9DD5741597}" type="presOf" srcId="{0CC42EB4-A131-4DA3-9143-FF0935C7C045}" destId="{2CC86C79-45AF-4042-88EA-830A664EC5CA}" srcOrd="0" destOrd="0" presId="urn:microsoft.com/office/officeart/2005/8/layout/orgChart1"/>
    <dgm:cxn modelId="{D747A3EA-2968-4639-B767-4FC058D40C45}" type="presOf" srcId="{791D0DFE-9260-4BEF-91D9-69BD9FDFDF1A}" destId="{543EE00C-5BBD-44BE-9576-62449FBB134D}" srcOrd="0" destOrd="0" presId="urn:microsoft.com/office/officeart/2005/8/layout/orgChart1"/>
    <dgm:cxn modelId="{409DC48A-B5E4-409B-84E6-0BA072CA4B61}" type="presParOf" srcId="{2CC86C79-45AF-4042-88EA-830A664EC5CA}" destId="{8A8C0406-1B22-41B5-974F-0819C1FEF30D}" srcOrd="0" destOrd="0" presId="urn:microsoft.com/office/officeart/2005/8/layout/orgChart1"/>
    <dgm:cxn modelId="{0D346973-AADC-45F2-B94D-A51A9393F33C}" type="presParOf" srcId="{8A8C0406-1B22-41B5-974F-0819C1FEF30D}" destId="{6B7670F0-C28C-4067-9D78-9759EB2BD54C}" srcOrd="0" destOrd="0" presId="urn:microsoft.com/office/officeart/2005/8/layout/orgChart1"/>
    <dgm:cxn modelId="{9156DAE6-9BAC-4A08-A4AC-70D954832EDC}" type="presParOf" srcId="{6B7670F0-C28C-4067-9D78-9759EB2BD54C}" destId="{543EE00C-5BBD-44BE-9576-62449FBB134D}" srcOrd="0" destOrd="0" presId="urn:microsoft.com/office/officeart/2005/8/layout/orgChart1"/>
    <dgm:cxn modelId="{8D2CA722-2678-4EF8-A541-6791F159F895}" type="presParOf" srcId="{6B7670F0-C28C-4067-9D78-9759EB2BD54C}" destId="{78BE00B3-95A3-4260-A884-58FABEA80484}" srcOrd="1" destOrd="0" presId="urn:microsoft.com/office/officeart/2005/8/layout/orgChart1"/>
    <dgm:cxn modelId="{446AE044-ED9B-46A9-B810-1422AD3722F7}" type="presParOf" srcId="{8A8C0406-1B22-41B5-974F-0819C1FEF30D}" destId="{B945ACE0-2B64-45E0-8696-7C9DFF0199A4}" srcOrd="1" destOrd="0" presId="urn:microsoft.com/office/officeart/2005/8/layout/orgChart1"/>
    <dgm:cxn modelId="{EB4D7358-42DB-427D-B18B-A5B62ECFE830}" type="presParOf" srcId="{B945ACE0-2B64-45E0-8696-7C9DFF0199A4}" destId="{CDBDBBAC-BD35-43C3-AAEE-FFD181809E6B}" srcOrd="0" destOrd="0" presId="urn:microsoft.com/office/officeart/2005/8/layout/orgChart1"/>
    <dgm:cxn modelId="{D1FFCF86-2B99-4F32-B5A7-DC3F0B72006C}" type="presParOf" srcId="{B945ACE0-2B64-45E0-8696-7C9DFF0199A4}" destId="{BE5D52A8-722D-4721-9827-122C4E76CC29}" srcOrd="1" destOrd="0" presId="urn:microsoft.com/office/officeart/2005/8/layout/orgChart1"/>
    <dgm:cxn modelId="{B8C8844B-39C0-4BD4-9BFA-F36A934B1D2B}" type="presParOf" srcId="{BE5D52A8-722D-4721-9827-122C4E76CC29}" destId="{8F8F0600-6CF8-41B9-8E52-C57852F4CC90}" srcOrd="0" destOrd="0" presId="urn:microsoft.com/office/officeart/2005/8/layout/orgChart1"/>
    <dgm:cxn modelId="{2CC6B42D-0FBA-4C4D-B44E-D033CD3D3857}" type="presParOf" srcId="{8F8F0600-6CF8-41B9-8E52-C57852F4CC90}" destId="{AA84479A-9B89-496B-ABC0-FCE9375E4B63}" srcOrd="0" destOrd="0" presId="urn:microsoft.com/office/officeart/2005/8/layout/orgChart1"/>
    <dgm:cxn modelId="{85992EFE-8E20-4317-9A46-8F5E4D206950}" type="presParOf" srcId="{8F8F0600-6CF8-41B9-8E52-C57852F4CC90}" destId="{01470985-052E-4C05-A80C-436F56E6594A}" srcOrd="1" destOrd="0" presId="urn:microsoft.com/office/officeart/2005/8/layout/orgChart1"/>
    <dgm:cxn modelId="{4629FBE3-26DF-4E1D-B4BA-280378EFC92B}" type="presParOf" srcId="{BE5D52A8-722D-4721-9827-122C4E76CC29}" destId="{AFA10B3E-B6A1-4EAC-A728-99580DE04A7F}" srcOrd="1" destOrd="0" presId="urn:microsoft.com/office/officeart/2005/8/layout/orgChart1"/>
    <dgm:cxn modelId="{FB1D94B7-5EBD-4AEC-A61A-5E9C21791F7F}" type="presParOf" srcId="{BE5D52A8-722D-4721-9827-122C4E76CC29}" destId="{974D5C36-1E72-4FCC-8A96-37FAB3F808EA}" srcOrd="2" destOrd="0" presId="urn:microsoft.com/office/officeart/2005/8/layout/orgChart1"/>
    <dgm:cxn modelId="{0B341C00-007D-4957-B939-BD06A6918FB3}" type="presParOf" srcId="{B945ACE0-2B64-45E0-8696-7C9DFF0199A4}" destId="{BB1C271D-5862-4EE8-8290-31D2F90F2A09}" srcOrd="2" destOrd="0" presId="urn:microsoft.com/office/officeart/2005/8/layout/orgChart1"/>
    <dgm:cxn modelId="{3E6DCBD3-834E-43D2-B03A-1E967C843FEE}" type="presParOf" srcId="{B945ACE0-2B64-45E0-8696-7C9DFF0199A4}" destId="{1D9E7640-BBA4-43DB-A3A2-F0FEE432E5B1}" srcOrd="3" destOrd="0" presId="urn:microsoft.com/office/officeart/2005/8/layout/orgChart1"/>
    <dgm:cxn modelId="{D8C4CA8D-6C75-469C-B446-5D285B99A5CF}" type="presParOf" srcId="{1D9E7640-BBA4-43DB-A3A2-F0FEE432E5B1}" destId="{812EEEF0-B897-4B03-9598-51C784E7AB57}" srcOrd="0" destOrd="0" presId="urn:microsoft.com/office/officeart/2005/8/layout/orgChart1"/>
    <dgm:cxn modelId="{E216F185-B874-4E21-A5C1-C5BBF203E3BF}" type="presParOf" srcId="{812EEEF0-B897-4B03-9598-51C784E7AB57}" destId="{159CB379-6A2E-46D8-AB02-1CD56E44CC44}" srcOrd="0" destOrd="0" presId="urn:microsoft.com/office/officeart/2005/8/layout/orgChart1"/>
    <dgm:cxn modelId="{97744E65-D8DC-4C67-9DBB-6A0DC6BCDEE6}" type="presParOf" srcId="{812EEEF0-B897-4B03-9598-51C784E7AB57}" destId="{A818F396-5885-4865-BE75-5BC659B9BE85}" srcOrd="1" destOrd="0" presId="urn:microsoft.com/office/officeart/2005/8/layout/orgChart1"/>
    <dgm:cxn modelId="{9588A64F-8D87-4504-BDA5-BBB0C7A85998}" type="presParOf" srcId="{1D9E7640-BBA4-43DB-A3A2-F0FEE432E5B1}" destId="{C60D9490-7ECC-45E3-AB09-D0647219DF49}" srcOrd="1" destOrd="0" presId="urn:microsoft.com/office/officeart/2005/8/layout/orgChart1"/>
    <dgm:cxn modelId="{43BA79CA-A819-4896-876F-C1CD373F5EC1}" type="presParOf" srcId="{1D9E7640-BBA4-43DB-A3A2-F0FEE432E5B1}" destId="{C219384F-33F3-42F1-AF47-99D1CEE71B62}" srcOrd="2" destOrd="0" presId="urn:microsoft.com/office/officeart/2005/8/layout/orgChart1"/>
    <dgm:cxn modelId="{E3166C3F-EAFB-4F58-8336-B1F9291164B0}" type="presParOf" srcId="{8A8C0406-1B22-41B5-974F-0819C1FEF30D}" destId="{4A3EE00A-11A1-4960-8A14-AE8536784BC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C271D-5862-4EE8-8290-31D2F90F2A09}">
      <dsp:nvSpPr>
        <dsp:cNvPr id="0" name=""/>
        <dsp:cNvSpPr/>
      </dsp:nvSpPr>
      <dsp:spPr>
        <a:xfrm>
          <a:off x="2162105" y="1633786"/>
          <a:ext cx="1240690" cy="430652"/>
        </a:xfrm>
        <a:custGeom>
          <a:avLst/>
          <a:gdLst/>
          <a:ahLst/>
          <a:cxnLst/>
          <a:rect l="0" t="0" r="0" b="0"/>
          <a:pathLst>
            <a:path>
              <a:moveTo>
                <a:pt x="0" y="0"/>
              </a:moveTo>
              <a:lnTo>
                <a:pt x="0" y="215326"/>
              </a:lnTo>
              <a:lnTo>
                <a:pt x="1240690" y="215326"/>
              </a:lnTo>
              <a:lnTo>
                <a:pt x="1240690" y="43065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BDBBAC-BD35-43C3-AAEE-FFD181809E6B}">
      <dsp:nvSpPr>
        <dsp:cNvPr id="0" name=""/>
        <dsp:cNvSpPr/>
      </dsp:nvSpPr>
      <dsp:spPr>
        <a:xfrm>
          <a:off x="1026545" y="1633786"/>
          <a:ext cx="1135559" cy="430652"/>
        </a:xfrm>
        <a:custGeom>
          <a:avLst/>
          <a:gdLst/>
          <a:ahLst/>
          <a:cxnLst/>
          <a:rect l="0" t="0" r="0" b="0"/>
          <a:pathLst>
            <a:path>
              <a:moveTo>
                <a:pt x="1135559" y="0"/>
              </a:moveTo>
              <a:lnTo>
                <a:pt x="1135559" y="215326"/>
              </a:lnTo>
              <a:lnTo>
                <a:pt x="0" y="215326"/>
              </a:lnTo>
              <a:lnTo>
                <a:pt x="0" y="43065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3EE00C-5BBD-44BE-9576-62449FBB134D}">
      <dsp:nvSpPr>
        <dsp:cNvPr id="0" name=""/>
        <dsp:cNvSpPr/>
      </dsp:nvSpPr>
      <dsp:spPr>
        <a:xfrm>
          <a:off x="1136741" y="608422"/>
          <a:ext cx="2050727" cy="1025363"/>
        </a:xfrm>
        <a:prstGeom prst="rect">
          <a:avLst/>
        </a:prstGeom>
        <a:solidFill>
          <a:srgbClr val="2C2D8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a:latin typeface="Calibri" panose="020F0502020204030204" pitchFamily="34" charset="0"/>
              <a:ea typeface="Calibri" panose="020F0502020204030204" pitchFamily="34" charset="0"/>
              <a:cs typeface="Calibri" panose="020F0502020204030204" pitchFamily="34" charset="0"/>
            </a:rPr>
            <a:t>67,500</a:t>
          </a:r>
          <a:r>
            <a:rPr lang="en-GB" sz="2400" kern="1200">
              <a:latin typeface="Calibri" panose="020F0502020204030204" pitchFamily="34" charset="0"/>
              <a:ea typeface="Calibri" panose="020F0502020204030204" pitchFamily="34" charset="0"/>
              <a:cs typeface="Calibri" panose="020F0502020204030204" pitchFamily="34" charset="0"/>
            </a:rPr>
            <a:t> </a:t>
          </a:r>
          <a:r>
            <a:rPr lang="en-GB" sz="1800" kern="1200">
              <a:latin typeface="Calibri" panose="020F0502020204030204" pitchFamily="34" charset="0"/>
              <a:ea typeface="Calibri" panose="020F0502020204030204" pitchFamily="34" charset="0"/>
              <a:cs typeface="Calibri" panose="020F0502020204030204" pitchFamily="34" charset="0"/>
            </a:rPr>
            <a:t>private sector businesses (estimate)</a:t>
          </a:r>
          <a:endParaRPr lang="en-GB" sz="2400" kern="1200">
            <a:latin typeface="Calibri" panose="020F0502020204030204" pitchFamily="34" charset="0"/>
            <a:ea typeface="Calibri" panose="020F0502020204030204" pitchFamily="34" charset="0"/>
            <a:cs typeface="Calibri" panose="020F0502020204030204" pitchFamily="34" charset="0"/>
          </a:endParaRPr>
        </a:p>
      </dsp:txBody>
      <dsp:txXfrm>
        <a:off x="1136741" y="608422"/>
        <a:ext cx="2050727" cy="1025363"/>
      </dsp:txXfrm>
    </dsp:sp>
    <dsp:sp modelId="{AA84479A-9B89-496B-ABC0-FCE9375E4B63}">
      <dsp:nvSpPr>
        <dsp:cNvPr id="0" name=""/>
        <dsp:cNvSpPr/>
      </dsp:nvSpPr>
      <dsp:spPr>
        <a:xfrm>
          <a:off x="1182" y="2064438"/>
          <a:ext cx="2050727" cy="1025363"/>
        </a:xfrm>
        <a:prstGeom prst="rect">
          <a:avLst/>
        </a:prstGeom>
        <a:solidFill>
          <a:srgbClr val="00AA4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a:latin typeface="Calibri" panose="020F0502020204030204" pitchFamily="34" charset="0"/>
              <a:ea typeface="Calibri" panose="020F0502020204030204" pitchFamily="34" charset="0"/>
              <a:cs typeface="Calibri" panose="020F0502020204030204" pitchFamily="34" charset="0"/>
            </a:rPr>
            <a:t>37,100</a:t>
          </a:r>
          <a:r>
            <a:rPr lang="en-GB" sz="2800" kern="1200">
              <a:latin typeface="Calibri" panose="020F0502020204030204" pitchFamily="34" charset="0"/>
              <a:ea typeface="Calibri" panose="020F0502020204030204" pitchFamily="34" charset="0"/>
              <a:cs typeface="Calibri" panose="020F0502020204030204" pitchFamily="34" charset="0"/>
            </a:rPr>
            <a:t>   </a:t>
          </a:r>
        </a:p>
        <a:p>
          <a:pPr marL="0" lvl="0" indent="0" algn="ctr" defTabSz="889000">
            <a:lnSpc>
              <a:spcPct val="90000"/>
            </a:lnSpc>
            <a:spcBef>
              <a:spcPct val="0"/>
            </a:spcBef>
            <a:spcAft>
              <a:spcPct val="35000"/>
            </a:spcAft>
            <a:buNone/>
          </a:pPr>
          <a:r>
            <a:rPr lang="en-GB" sz="1600" kern="1200">
              <a:latin typeface="Calibri" panose="020F0502020204030204" pitchFamily="34" charset="0"/>
              <a:ea typeface="Calibri" panose="020F0502020204030204" pitchFamily="34" charset="0"/>
              <a:cs typeface="Calibri" panose="020F0502020204030204" pitchFamily="34" charset="0"/>
            </a:rPr>
            <a:t>unregistered (estimate)</a:t>
          </a:r>
          <a:endParaRPr lang="en-GB" sz="2800" kern="1200">
            <a:latin typeface="Calibri" panose="020F0502020204030204" pitchFamily="34" charset="0"/>
            <a:ea typeface="Calibri" panose="020F0502020204030204" pitchFamily="34" charset="0"/>
            <a:cs typeface="Calibri" panose="020F0502020204030204" pitchFamily="34" charset="0"/>
          </a:endParaRPr>
        </a:p>
      </dsp:txBody>
      <dsp:txXfrm>
        <a:off x="1182" y="2064438"/>
        <a:ext cx="2050727" cy="1025363"/>
      </dsp:txXfrm>
    </dsp:sp>
    <dsp:sp modelId="{159CB379-6A2E-46D8-AB02-1CD56E44CC44}">
      <dsp:nvSpPr>
        <dsp:cNvPr id="0" name=""/>
        <dsp:cNvSpPr/>
      </dsp:nvSpPr>
      <dsp:spPr>
        <a:xfrm>
          <a:off x="2482562" y="2064438"/>
          <a:ext cx="1840466" cy="1025363"/>
        </a:xfrm>
        <a:prstGeom prst="rect">
          <a:avLst/>
        </a:prstGeom>
        <a:solidFill>
          <a:srgbClr val="00AA4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a:latin typeface="Calibri" panose="020F0502020204030204" pitchFamily="34" charset="0"/>
              <a:ea typeface="Calibri" panose="020F0502020204030204" pitchFamily="34" charset="0"/>
              <a:cs typeface="Calibri" panose="020F0502020204030204" pitchFamily="34" charset="0"/>
            </a:rPr>
            <a:t>30,400    </a:t>
          </a:r>
        </a:p>
        <a:p>
          <a:pPr marL="0" lvl="0" indent="0" algn="ctr" defTabSz="889000">
            <a:lnSpc>
              <a:spcPct val="90000"/>
            </a:lnSpc>
            <a:spcBef>
              <a:spcPct val="0"/>
            </a:spcBef>
            <a:spcAft>
              <a:spcPct val="35000"/>
            </a:spcAft>
            <a:buNone/>
          </a:pPr>
          <a:r>
            <a:rPr lang="en-GB" sz="1600" kern="1200">
              <a:latin typeface="Calibri" panose="020F0502020204030204" pitchFamily="34" charset="0"/>
              <a:ea typeface="Calibri" panose="020F0502020204030204" pitchFamily="34" charset="0"/>
              <a:cs typeface="Calibri" panose="020F0502020204030204" pitchFamily="34" charset="0"/>
            </a:rPr>
            <a:t>registered</a:t>
          </a:r>
          <a:endParaRPr lang="en-GB" sz="3200" kern="1200">
            <a:latin typeface="Calibri" panose="020F0502020204030204" pitchFamily="34" charset="0"/>
            <a:ea typeface="Calibri" panose="020F0502020204030204" pitchFamily="34" charset="0"/>
            <a:cs typeface="Calibri" panose="020F0502020204030204" pitchFamily="34" charset="0"/>
          </a:endParaRPr>
        </a:p>
      </dsp:txBody>
      <dsp:txXfrm>
        <a:off x="2482562" y="2064438"/>
        <a:ext cx="1840466" cy="102536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DC791F-4F50-43A4-9F68-FC36092F6C1B}" type="datetimeFigureOut">
              <a:rPr lang="en-GB" smtClean="0"/>
              <a:t>29/05/2026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AECBE4-6E3F-4F8E-9B04-2200A11CDE93}" type="slidenum">
              <a:rPr lang="en-GB" smtClean="0"/>
              <a:t>‹#›</a:t>
            </a:fld>
            <a:endParaRPr lang="en-GB"/>
          </a:p>
        </p:txBody>
      </p:sp>
    </p:spTree>
    <p:extLst>
      <p:ext uri="{BB962C8B-B14F-4D97-AF65-F5344CB8AC3E}">
        <p14:creationId xmlns:p14="http://schemas.microsoft.com/office/powerpoint/2010/main" val="88694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GB"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FAECBE4-6E3F-4F8E-9B04-2200A11CDE93}" type="slidenum">
              <a:rPr lang="en-GB" smtClean="0"/>
              <a:t>1</a:t>
            </a:fld>
            <a:endParaRPr lang="en-GB"/>
          </a:p>
        </p:txBody>
      </p:sp>
    </p:spTree>
    <p:extLst>
      <p:ext uri="{BB962C8B-B14F-4D97-AF65-F5344CB8AC3E}">
        <p14:creationId xmlns:p14="http://schemas.microsoft.com/office/powerpoint/2010/main" val="3346257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Look at net change in active </a:t>
            </a:r>
          </a:p>
        </p:txBody>
      </p:sp>
      <p:sp>
        <p:nvSpPr>
          <p:cNvPr id="4" name="Slide Number Placeholder 3"/>
          <p:cNvSpPr>
            <a:spLocks noGrp="1"/>
          </p:cNvSpPr>
          <p:nvPr>
            <p:ph type="sldNum" sz="quarter" idx="5"/>
          </p:nvPr>
        </p:nvSpPr>
        <p:spPr/>
        <p:txBody>
          <a:bodyPr/>
          <a:lstStyle/>
          <a:p>
            <a:fld id="{8FAECBE4-6E3F-4F8E-9B04-2200A11CDE93}" type="slidenum">
              <a:rPr lang="en-GB" smtClean="0"/>
              <a:t>27</a:t>
            </a:fld>
            <a:endParaRPr lang="en-GB"/>
          </a:p>
        </p:txBody>
      </p:sp>
    </p:spTree>
    <p:extLst>
      <p:ext uri="{BB962C8B-B14F-4D97-AF65-F5344CB8AC3E}">
        <p14:creationId xmlns:p14="http://schemas.microsoft.com/office/powerpoint/2010/main" val="137757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FAECBE4-6E3F-4F8E-9B04-2200A11CDE93}" type="slidenum">
              <a:rPr lang="en-GB" smtClean="0"/>
              <a:t>30</a:t>
            </a:fld>
            <a:endParaRPr lang="en-GB"/>
          </a:p>
        </p:txBody>
      </p:sp>
    </p:spTree>
    <p:extLst>
      <p:ext uri="{BB962C8B-B14F-4D97-AF65-F5344CB8AC3E}">
        <p14:creationId xmlns:p14="http://schemas.microsoft.com/office/powerpoint/2010/main" val="1084547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FAECBE4-6E3F-4F8E-9B04-2200A11CDE93}" type="slidenum">
              <a:rPr lang="en-GB" smtClean="0"/>
              <a:t>34</a:t>
            </a:fld>
            <a:endParaRPr lang="en-GB"/>
          </a:p>
        </p:txBody>
      </p:sp>
    </p:spTree>
    <p:extLst>
      <p:ext uri="{BB962C8B-B14F-4D97-AF65-F5344CB8AC3E}">
        <p14:creationId xmlns:p14="http://schemas.microsoft.com/office/powerpoint/2010/main" val="4213213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59C0F2-814A-44F7-A8A9-E4C0BBB8B539}" type="slidenum">
              <a:rPr lang="en-GB" smtClean="0"/>
              <a:t>44</a:t>
            </a:fld>
            <a:endParaRPr lang="en-GB"/>
          </a:p>
        </p:txBody>
      </p:sp>
    </p:spTree>
    <p:extLst>
      <p:ext uri="{BB962C8B-B14F-4D97-AF65-F5344CB8AC3E}">
        <p14:creationId xmlns:p14="http://schemas.microsoft.com/office/powerpoint/2010/main" val="3343795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Page_Print (no pictur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C1C5005-A1BA-67D5-A03A-0BA656574E07}"/>
              </a:ext>
            </a:extLst>
          </p:cNvPr>
          <p:cNvCxnSpPr>
            <a:cxnSpLocks/>
          </p:cNvCxnSpPr>
          <p:nvPr userDrawn="1"/>
        </p:nvCxnSpPr>
        <p:spPr>
          <a:xfrm>
            <a:off x="520078" y="6228272"/>
            <a:ext cx="11151845" cy="0"/>
          </a:xfrm>
          <a:prstGeom prst="line">
            <a:avLst/>
          </a:prstGeom>
          <a:ln>
            <a:solidFill>
              <a:srgbClr val="2C2D84"/>
            </a:solidFill>
          </a:ln>
        </p:spPr>
        <p:style>
          <a:lnRef idx="2">
            <a:schemeClr val="accent1"/>
          </a:lnRef>
          <a:fillRef idx="0">
            <a:schemeClr val="accent1"/>
          </a:fillRef>
          <a:effectRef idx="1">
            <a:schemeClr val="accent1"/>
          </a:effectRef>
          <a:fontRef idx="minor">
            <a:schemeClr val="tx1"/>
          </a:fontRef>
        </p:style>
      </p:cxnSp>
      <p:pic>
        <p:nvPicPr>
          <p:cNvPr id="4" name="Picture 3" descr="A blue circle with white text and a bird flying over trees&#10;&#10;AI-generated content may be incorrect.">
            <a:extLst>
              <a:ext uri="{FF2B5EF4-FFF2-40B4-BE49-F238E27FC236}">
                <a16:creationId xmlns:a16="http://schemas.microsoft.com/office/drawing/2014/main" id="{9EA554D7-D768-D7FD-EE96-E1AF14052060}"/>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548638" y="500816"/>
            <a:ext cx="1606590" cy="1606590"/>
          </a:xfrm>
          <a:prstGeom prst="rect">
            <a:avLst/>
          </a:prstGeom>
        </p:spPr>
      </p:pic>
    </p:spTree>
    <p:extLst>
      <p:ext uri="{BB962C8B-B14F-4D97-AF65-F5344CB8AC3E}">
        <p14:creationId xmlns:p14="http://schemas.microsoft.com/office/powerpoint/2010/main" val="168655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gentaCover_Photo">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59ABE48A-61A5-DEE9-76E8-E6251FD66DF7}"/>
              </a:ext>
            </a:extLst>
          </p:cNvPr>
          <p:cNvSpPr>
            <a:spLocks noGrp="1"/>
          </p:cNvSpPr>
          <p:nvPr>
            <p:ph type="pic" idx="10"/>
          </p:nvPr>
        </p:nvSpPr>
        <p:spPr>
          <a:xfrm>
            <a:off x="7086600" y="0"/>
            <a:ext cx="51054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pic>
        <p:nvPicPr>
          <p:cNvPr id="4" name="Picture 3">
            <a:extLst>
              <a:ext uri="{FF2B5EF4-FFF2-40B4-BE49-F238E27FC236}">
                <a16:creationId xmlns:a16="http://schemas.microsoft.com/office/drawing/2014/main" id="{26331CE2-942A-E2E9-E64E-F34774BD101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7237476" cy="6858000"/>
          </a:xfrm>
          <a:prstGeom prst="rect">
            <a:avLst/>
          </a:prstGeom>
        </p:spPr>
      </p:pic>
      <p:sp>
        <p:nvSpPr>
          <p:cNvPr id="2" name="Title 1">
            <a:extLst>
              <a:ext uri="{FF2B5EF4-FFF2-40B4-BE49-F238E27FC236}">
                <a16:creationId xmlns:a16="http://schemas.microsoft.com/office/drawing/2014/main" id="{B23EC3FF-88EC-7E7B-2138-DF84A549D3C4}"/>
              </a:ext>
            </a:extLst>
          </p:cNvPr>
          <p:cNvSpPr>
            <a:spLocks noGrp="1"/>
          </p:cNvSpPr>
          <p:nvPr>
            <p:ph type="title"/>
          </p:nvPr>
        </p:nvSpPr>
        <p:spPr>
          <a:xfrm>
            <a:off x="462887" y="2915479"/>
            <a:ext cx="4518546" cy="1325563"/>
          </a:xfrm>
        </p:spPr>
        <p:txBody>
          <a:bodyPr>
            <a:normAutofit/>
          </a:bodyPr>
          <a:lstStyle>
            <a:lvl1pPr>
              <a:defRPr sz="4000">
                <a:solidFill>
                  <a:schemeClr val="bg1"/>
                </a:solidFill>
              </a:defRPr>
            </a:lvl1pPr>
          </a:lstStyle>
          <a:p>
            <a:r>
              <a:rPr lang="en-US"/>
              <a:t>Click to edit Master title style</a:t>
            </a:r>
            <a:endParaRPr lang="en-GB"/>
          </a:p>
        </p:txBody>
      </p:sp>
      <p:sp>
        <p:nvSpPr>
          <p:cNvPr id="5" name="Subtitle 2">
            <a:extLst>
              <a:ext uri="{FF2B5EF4-FFF2-40B4-BE49-F238E27FC236}">
                <a16:creationId xmlns:a16="http://schemas.microsoft.com/office/drawing/2014/main" id="{925A19B0-CC1F-4867-50C7-29C48B0FB822}"/>
              </a:ext>
            </a:extLst>
          </p:cNvPr>
          <p:cNvSpPr>
            <a:spLocks noGrp="1"/>
          </p:cNvSpPr>
          <p:nvPr>
            <p:ph type="subTitle" idx="1"/>
          </p:nvPr>
        </p:nvSpPr>
        <p:spPr>
          <a:xfrm>
            <a:off x="462887" y="4495966"/>
            <a:ext cx="4518546" cy="874428"/>
          </a:xfrm>
        </p:spPr>
        <p:txBody>
          <a:bodyPr/>
          <a:lstStyle>
            <a:lvl1pPr marL="0" indent="0" algn="l">
              <a:buNone/>
              <a:defRPr sz="24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435092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11581-9724-0A39-D60C-2422D46B77F2}"/>
              </a:ext>
            </a:extLst>
          </p:cNvPr>
          <p:cNvSpPr>
            <a:spLocks noGrp="1"/>
          </p:cNvSpPr>
          <p:nvPr>
            <p:ph type="title"/>
          </p:nvPr>
        </p:nvSpPr>
        <p:spPr>
          <a:xfrm>
            <a:off x="838199" y="365125"/>
            <a:ext cx="7678004" cy="1325563"/>
          </a:xfrm>
        </p:spPr>
        <p:txBody>
          <a:bodyPr/>
          <a:lstStyle>
            <a:lvl1pPr>
              <a:defRPr>
                <a:solidFill>
                  <a:schemeClr val="accent5"/>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F81F0AC-4488-067F-86E3-47C2AA25D7BD}"/>
              </a:ext>
            </a:extLst>
          </p:cNvPr>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a:extLst>
              <a:ext uri="{FF2B5EF4-FFF2-40B4-BE49-F238E27FC236}">
                <a16:creationId xmlns:a16="http://schemas.microsoft.com/office/drawing/2014/main" id="{8D6D748E-1A3B-12EE-6327-722D4615651F}"/>
              </a:ext>
            </a:extLst>
          </p:cNvPr>
          <p:cNvCxnSpPr/>
          <p:nvPr userDrawn="1"/>
        </p:nvCxnSpPr>
        <p:spPr>
          <a:xfrm>
            <a:off x="225188" y="6632812"/>
            <a:ext cx="11696131" cy="0"/>
          </a:xfrm>
          <a:prstGeom prst="line">
            <a:avLst/>
          </a:prstGeom>
          <a:ln w="28575">
            <a:solidFill>
              <a:srgbClr val="AE257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1858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D7EB-F411-0E45-4EB3-FF86E618D5A7}"/>
              </a:ext>
            </a:extLst>
          </p:cNvPr>
          <p:cNvSpPr>
            <a:spLocks noGrp="1"/>
          </p:cNvSpPr>
          <p:nvPr>
            <p:ph type="title"/>
          </p:nvPr>
        </p:nvSpPr>
        <p:spPr>
          <a:xfrm>
            <a:off x="838200" y="365125"/>
            <a:ext cx="8176146" cy="1325563"/>
          </a:xfrm>
        </p:spPr>
        <p:txBody>
          <a:bodyPr/>
          <a:lstStyle>
            <a:lvl1pPr>
              <a:defRPr>
                <a:solidFill>
                  <a:schemeClr val="accent5"/>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CE8997A-F649-D96E-BAE1-1513A0C619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48F01C-846B-A711-5843-1475AD9995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9" name="Straight Connector 8">
            <a:extLst>
              <a:ext uri="{FF2B5EF4-FFF2-40B4-BE49-F238E27FC236}">
                <a16:creationId xmlns:a16="http://schemas.microsoft.com/office/drawing/2014/main" id="{3943B2C6-43F5-FFAC-F013-099C0B5F637D}"/>
              </a:ext>
            </a:extLst>
          </p:cNvPr>
          <p:cNvCxnSpPr/>
          <p:nvPr userDrawn="1"/>
        </p:nvCxnSpPr>
        <p:spPr>
          <a:xfrm>
            <a:off x="225188" y="6632812"/>
            <a:ext cx="11696131" cy="0"/>
          </a:xfrm>
          <a:prstGeom prst="line">
            <a:avLst/>
          </a:prstGeom>
          <a:ln w="28575">
            <a:solidFill>
              <a:srgbClr val="AE257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3637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DA5FF-F4AD-C54B-2CD3-992B6DAE95B4}"/>
              </a:ext>
            </a:extLst>
          </p:cNvPr>
          <p:cNvSpPr>
            <a:spLocks noGrp="1"/>
          </p:cNvSpPr>
          <p:nvPr>
            <p:ph type="title"/>
          </p:nvPr>
        </p:nvSpPr>
        <p:spPr>
          <a:xfrm>
            <a:off x="839788" y="365125"/>
            <a:ext cx="10515600" cy="1325563"/>
          </a:xfrm>
        </p:spPr>
        <p:txBody>
          <a:bodyPr/>
          <a:lstStyle>
            <a:lvl1pPr>
              <a:defRPr>
                <a:solidFill>
                  <a:schemeClr val="accent5"/>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FDB9DCB-7ACE-F3E1-2208-B01690D10E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1FAC9E-6BFA-8926-97C5-F124366E7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7D00A0-990A-5B1A-0172-BF79B86F43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08B496-4059-6E80-DC19-91135A07C8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1" name="Straight Connector 10">
            <a:extLst>
              <a:ext uri="{FF2B5EF4-FFF2-40B4-BE49-F238E27FC236}">
                <a16:creationId xmlns:a16="http://schemas.microsoft.com/office/drawing/2014/main" id="{785FF00D-5ABB-3E0F-3146-F97797C32834}"/>
              </a:ext>
            </a:extLst>
          </p:cNvPr>
          <p:cNvCxnSpPr/>
          <p:nvPr userDrawn="1"/>
        </p:nvCxnSpPr>
        <p:spPr>
          <a:xfrm>
            <a:off x="225188" y="6632812"/>
            <a:ext cx="11696131" cy="0"/>
          </a:xfrm>
          <a:prstGeom prst="line">
            <a:avLst/>
          </a:prstGeom>
          <a:ln w="28575">
            <a:solidFill>
              <a:srgbClr val="AE257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4868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287BC-7D6F-DA77-4E3C-5F23B88E981E}"/>
              </a:ext>
            </a:extLst>
          </p:cNvPr>
          <p:cNvSpPr>
            <a:spLocks noGrp="1"/>
          </p:cNvSpPr>
          <p:nvPr>
            <p:ph type="title"/>
          </p:nvPr>
        </p:nvSpPr>
        <p:spPr>
          <a:xfrm>
            <a:off x="838199" y="365125"/>
            <a:ext cx="5783581" cy="709295"/>
          </a:xfrm>
        </p:spPr>
        <p:txBody>
          <a:bodyPr>
            <a:normAutofit/>
          </a:bodyPr>
          <a:lstStyle>
            <a:lvl1pPr>
              <a:defRPr sz="3200">
                <a:solidFill>
                  <a:schemeClr val="accent5"/>
                </a:solidFill>
              </a:defRPr>
            </a:lvl1pPr>
          </a:lstStyle>
          <a:p>
            <a:r>
              <a:rPr lang="en-US"/>
              <a:t>Click to edit Master title style</a:t>
            </a:r>
            <a:endParaRPr lang="en-GB"/>
          </a:p>
        </p:txBody>
      </p:sp>
      <p:sp>
        <p:nvSpPr>
          <p:cNvPr id="9" name="Picture Placeholder 2">
            <a:extLst>
              <a:ext uri="{FF2B5EF4-FFF2-40B4-BE49-F238E27FC236}">
                <a16:creationId xmlns:a16="http://schemas.microsoft.com/office/drawing/2014/main" id="{2A68F388-4FC6-9D4B-51C9-ACC24B34CA10}"/>
              </a:ext>
            </a:extLst>
          </p:cNvPr>
          <p:cNvSpPr>
            <a:spLocks noGrp="1"/>
          </p:cNvSpPr>
          <p:nvPr>
            <p:ph type="pic" idx="10"/>
          </p:nvPr>
        </p:nvSpPr>
        <p:spPr>
          <a:xfrm>
            <a:off x="7947660" y="0"/>
            <a:ext cx="4244340" cy="21564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2" name="Picture Placeholder 2">
            <a:extLst>
              <a:ext uri="{FF2B5EF4-FFF2-40B4-BE49-F238E27FC236}">
                <a16:creationId xmlns:a16="http://schemas.microsoft.com/office/drawing/2014/main" id="{606E3659-089E-7B47-88E6-3609635F7E06}"/>
              </a:ext>
            </a:extLst>
          </p:cNvPr>
          <p:cNvSpPr>
            <a:spLocks noGrp="1"/>
          </p:cNvSpPr>
          <p:nvPr>
            <p:ph type="pic" idx="11"/>
          </p:nvPr>
        </p:nvSpPr>
        <p:spPr>
          <a:xfrm>
            <a:off x="7947660" y="2350769"/>
            <a:ext cx="4244340" cy="21564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3" name="Picture Placeholder 2">
            <a:extLst>
              <a:ext uri="{FF2B5EF4-FFF2-40B4-BE49-F238E27FC236}">
                <a16:creationId xmlns:a16="http://schemas.microsoft.com/office/drawing/2014/main" id="{1E9ABA1B-75EF-FAC1-0BAF-DDB1B860E855}"/>
              </a:ext>
            </a:extLst>
          </p:cNvPr>
          <p:cNvSpPr>
            <a:spLocks noGrp="1"/>
          </p:cNvSpPr>
          <p:nvPr>
            <p:ph type="pic" idx="12"/>
          </p:nvPr>
        </p:nvSpPr>
        <p:spPr>
          <a:xfrm>
            <a:off x="7947660" y="4701538"/>
            <a:ext cx="4244340" cy="21564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pic>
        <p:nvPicPr>
          <p:cNvPr id="8" name="Graphic 7">
            <a:extLst>
              <a:ext uri="{FF2B5EF4-FFF2-40B4-BE49-F238E27FC236}">
                <a16:creationId xmlns:a16="http://schemas.microsoft.com/office/drawing/2014/main" id="{306799A1-6647-AD9F-CCB4-503DA4F2FE5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889715" y="-60554"/>
            <a:ext cx="57945" cy="6979107"/>
          </a:xfrm>
          <a:prstGeom prst="rect">
            <a:avLst/>
          </a:prstGeom>
        </p:spPr>
      </p:pic>
      <p:sp>
        <p:nvSpPr>
          <p:cNvPr id="14" name="Text Placeholder 3">
            <a:extLst>
              <a:ext uri="{FF2B5EF4-FFF2-40B4-BE49-F238E27FC236}">
                <a16:creationId xmlns:a16="http://schemas.microsoft.com/office/drawing/2014/main" id="{17C77B49-4FDF-9CC8-0B96-1B6CFFA8E54F}"/>
              </a:ext>
            </a:extLst>
          </p:cNvPr>
          <p:cNvSpPr>
            <a:spLocks noGrp="1"/>
          </p:cNvSpPr>
          <p:nvPr>
            <p:ph type="body" sz="half" idx="2"/>
          </p:nvPr>
        </p:nvSpPr>
        <p:spPr>
          <a:xfrm>
            <a:off x="839788" y="1333499"/>
            <a:ext cx="6582092" cy="51593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24879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4BA15-BEFA-CA77-63FB-C10696455DEA}"/>
              </a:ext>
            </a:extLst>
          </p:cNvPr>
          <p:cNvSpPr>
            <a:spLocks noGrp="1"/>
          </p:cNvSpPr>
          <p:nvPr>
            <p:ph type="title"/>
          </p:nvPr>
        </p:nvSpPr>
        <p:spPr>
          <a:xfrm>
            <a:off x="839788" y="457200"/>
            <a:ext cx="3932237" cy="1600200"/>
          </a:xfrm>
        </p:spPr>
        <p:txBody>
          <a:bodyPr anchor="b"/>
          <a:lstStyle>
            <a:lvl1pPr>
              <a:defRPr sz="3200">
                <a:solidFill>
                  <a:schemeClr val="accent5"/>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B462ADC-A200-C97C-F849-B0BB89CD0D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9907109-978C-EAF9-8A19-01B27F0FEA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9" name="Straight Connector 8">
            <a:extLst>
              <a:ext uri="{FF2B5EF4-FFF2-40B4-BE49-F238E27FC236}">
                <a16:creationId xmlns:a16="http://schemas.microsoft.com/office/drawing/2014/main" id="{B1792BE0-869F-BD40-7731-F1DE443FB0D8}"/>
              </a:ext>
            </a:extLst>
          </p:cNvPr>
          <p:cNvCxnSpPr/>
          <p:nvPr userDrawn="1"/>
        </p:nvCxnSpPr>
        <p:spPr>
          <a:xfrm>
            <a:off x="225188" y="6632812"/>
            <a:ext cx="11696131" cy="0"/>
          </a:xfrm>
          <a:prstGeom prst="line">
            <a:avLst/>
          </a:prstGeom>
          <a:ln w="28575">
            <a:solidFill>
              <a:srgbClr val="AE257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1913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C10DA-640C-12ED-2D90-E9B84D16CFE4}"/>
              </a:ext>
            </a:extLst>
          </p:cNvPr>
          <p:cNvSpPr>
            <a:spLocks noGrp="1"/>
          </p:cNvSpPr>
          <p:nvPr>
            <p:ph type="title"/>
          </p:nvPr>
        </p:nvSpPr>
        <p:spPr>
          <a:xfrm>
            <a:off x="839788" y="457200"/>
            <a:ext cx="3932237" cy="1600200"/>
          </a:xfrm>
        </p:spPr>
        <p:txBody>
          <a:bodyPr anchor="b"/>
          <a:lstStyle>
            <a:lvl1pPr>
              <a:defRPr sz="3200">
                <a:solidFill>
                  <a:schemeClr val="accent5"/>
                </a:solidFill>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8B3D50A-49F4-00DD-FA8D-4E06C960FE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914B02-380D-4C8C-B2C9-030E417E8F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9" name="Straight Connector 8">
            <a:extLst>
              <a:ext uri="{FF2B5EF4-FFF2-40B4-BE49-F238E27FC236}">
                <a16:creationId xmlns:a16="http://schemas.microsoft.com/office/drawing/2014/main" id="{EC2D36DF-CF37-01B2-C435-F3F10074CB06}"/>
              </a:ext>
            </a:extLst>
          </p:cNvPr>
          <p:cNvCxnSpPr/>
          <p:nvPr userDrawn="1"/>
        </p:nvCxnSpPr>
        <p:spPr>
          <a:xfrm>
            <a:off x="225188" y="6632812"/>
            <a:ext cx="11696131" cy="0"/>
          </a:xfrm>
          <a:prstGeom prst="line">
            <a:avLst/>
          </a:prstGeom>
          <a:ln w="28575">
            <a:solidFill>
              <a:srgbClr val="AE257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8615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 and 3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287BC-7D6F-DA77-4E3C-5F23B88E981E}"/>
              </a:ext>
            </a:extLst>
          </p:cNvPr>
          <p:cNvSpPr>
            <a:spLocks noGrp="1"/>
          </p:cNvSpPr>
          <p:nvPr>
            <p:ph type="title"/>
          </p:nvPr>
        </p:nvSpPr>
        <p:spPr>
          <a:xfrm>
            <a:off x="838199" y="365125"/>
            <a:ext cx="5783581" cy="709295"/>
          </a:xfrm>
        </p:spPr>
        <p:txBody>
          <a:bodyPr>
            <a:normAutofit/>
          </a:bodyPr>
          <a:lstStyle>
            <a:lvl1pPr>
              <a:defRPr sz="3200">
                <a:solidFill>
                  <a:schemeClr val="accent5"/>
                </a:solidFill>
              </a:defRPr>
            </a:lvl1pPr>
          </a:lstStyle>
          <a:p>
            <a:r>
              <a:rPr lang="en-US"/>
              <a:t>Click to edit Master title style</a:t>
            </a:r>
            <a:endParaRPr lang="en-GB"/>
          </a:p>
        </p:txBody>
      </p:sp>
      <p:sp>
        <p:nvSpPr>
          <p:cNvPr id="9" name="Picture Placeholder 2">
            <a:extLst>
              <a:ext uri="{FF2B5EF4-FFF2-40B4-BE49-F238E27FC236}">
                <a16:creationId xmlns:a16="http://schemas.microsoft.com/office/drawing/2014/main" id="{2A68F388-4FC6-9D4B-51C9-ACC24B34CA10}"/>
              </a:ext>
            </a:extLst>
          </p:cNvPr>
          <p:cNvSpPr>
            <a:spLocks noGrp="1"/>
          </p:cNvSpPr>
          <p:nvPr>
            <p:ph type="pic" idx="10"/>
          </p:nvPr>
        </p:nvSpPr>
        <p:spPr>
          <a:xfrm>
            <a:off x="7947660" y="0"/>
            <a:ext cx="4244340" cy="21564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2" name="Picture Placeholder 2">
            <a:extLst>
              <a:ext uri="{FF2B5EF4-FFF2-40B4-BE49-F238E27FC236}">
                <a16:creationId xmlns:a16="http://schemas.microsoft.com/office/drawing/2014/main" id="{606E3659-089E-7B47-88E6-3609635F7E06}"/>
              </a:ext>
            </a:extLst>
          </p:cNvPr>
          <p:cNvSpPr>
            <a:spLocks noGrp="1"/>
          </p:cNvSpPr>
          <p:nvPr>
            <p:ph type="pic" idx="11"/>
          </p:nvPr>
        </p:nvSpPr>
        <p:spPr>
          <a:xfrm>
            <a:off x="7947660" y="2350769"/>
            <a:ext cx="4244340" cy="21564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3" name="Picture Placeholder 2">
            <a:extLst>
              <a:ext uri="{FF2B5EF4-FFF2-40B4-BE49-F238E27FC236}">
                <a16:creationId xmlns:a16="http://schemas.microsoft.com/office/drawing/2014/main" id="{1E9ABA1B-75EF-FAC1-0BAF-DDB1B860E855}"/>
              </a:ext>
            </a:extLst>
          </p:cNvPr>
          <p:cNvSpPr>
            <a:spLocks noGrp="1"/>
          </p:cNvSpPr>
          <p:nvPr>
            <p:ph type="pic" idx="12"/>
          </p:nvPr>
        </p:nvSpPr>
        <p:spPr>
          <a:xfrm>
            <a:off x="7947660" y="4701538"/>
            <a:ext cx="4244340" cy="21564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pic>
        <p:nvPicPr>
          <p:cNvPr id="8" name="Graphic 7">
            <a:extLst>
              <a:ext uri="{FF2B5EF4-FFF2-40B4-BE49-F238E27FC236}">
                <a16:creationId xmlns:a16="http://schemas.microsoft.com/office/drawing/2014/main" id="{306799A1-6647-AD9F-CCB4-503DA4F2FE5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889715" y="-60554"/>
            <a:ext cx="57945" cy="6979107"/>
          </a:xfrm>
          <a:prstGeom prst="rect">
            <a:avLst/>
          </a:prstGeom>
        </p:spPr>
      </p:pic>
      <p:sp>
        <p:nvSpPr>
          <p:cNvPr id="14" name="Text Placeholder 3">
            <a:extLst>
              <a:ext uri="{FF2B5EF4-FFF2-40B4-BE49-F238E27FC236}">
                <a16:creationId xmlns:a16="http://schemas.microsoft.com/office/drawing/2014/main" id="{17C77B49-4FDF-9CC8-0B96-1B6CFFA8E54F}"/>
              </a:ext>
            </a:extLst>
          </p:cNvPr>
          <p:cNvSpPr>
            <a:spLocks noGrp="1"/>
          </p:cNvSpPr>
          <p:nvPr>
            <p:ph type="body" sz="half" idx="2"/>
          </p:nvPr>
        </p:nvSpPr>
        <p:spPr>
          <a:xfrm>
            <a:off x="839788" y="1333499"/>
            <a:ext cx="6582092" cy="51593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38185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kyBlue_Pri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403118-97F3-E920-8BEC-3041CF7AA111}"/>
              </a:ext>
            </a:extLst>
          </p:cNvPr>
          <p:cNvSpPr/>
          <p:nvPr userDrawn="1"/>
        </p:nvSpPr>
        <p:spPr>
          <a:xfrm>
            <a:off x="746150" y="746152"/>
            <a:ext cx="10699700" cy="5365698"/>
          </a:xfrm>
          <a:prstGeom prst="rect">
            <a:avLst/>
          </a:prstGeom>
          <a:noFill/>
          <a:ln>
            <a:solidFill>
              <a:srgbClr val="0072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9497DD9A-48E1-56DA-7822-B3A575995130}"/>
              </a:ext>
            </a:extLst>
          </p:cNvPr>
          <p:cNvSpPr>
            <a:spLocks noGrp="1"/>
          </p:cNvSpPr>
          <p:nvPr>
            <p:ph type="ctrTitle"/>
          </p:nvPr>
        </p:nvSpPr>
        <p:spPr>
          <a:xfrm>
            <a:off x="1524000" y="1122363"/>
            <a:ext cx="9144000" cy="2387600"/>
          </a:xfrm>
        </p:spPr>
        <p:txBody>
          <a:bodyPr anchor="b">
            <a:normAutofit/>
          </a:bodyPr>
          <a:lstStyle>
            <a:lvl1pPr algn="ctr">
              <a:defRPr sz="4000" b="1">
                <a:solidFill>
                  <a:srgbClr val="0072BC"/>
                </a:solidFill>
                <a:latin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5" name="Subtitle 2">
            <a:extLst>
              <a:ext uri="{FF2B5EF4-FFF2-40B4-BE49-F238E27FC236}">
                <a16:creationId xmlns:a16="http://schemas.microsoft.com/office/drawing/2014/main" id="{D691C4C1-F8C7-F9D8-8527-5362C1A12EAC}"/>
              </a:ext>
            </a:extLst>
          </p:cNvPr>
          <p:cNvSpPr>
            <a:spLocks noGrp="1"/>
          </p:cNvSpPr>
          <p:nvPr>
            <p:ph type="subTitle" idx="1"/>
          </p:nvPr>
        </p:nvSpPr>
        <p:spPr>
          <a:xfrm>
            <a:off x="1524000" y="3602038"/>
            <a:ext cx="9144000" cy="1655762"/>
          </a:xfrm>
        </p:spPr>
        <p:txBody>
          <a:bodyPr/>
          <a:lstStyle>
            <a:lvl1pPr marL="0" indent="0" algn="ctr">
              <a:buNone/>
              <a:defRPr sz="2400">
                <a:solidFill>
                  <a:srgbClr val="0072BC"/>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4243043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kyBlue_Sc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5597-239F-7664-1B08-3D11E8CBC6AF}"/>
              </a:ext>
            </a:extLst>
          </p:cNvPr>
          <p:cNvSpPr>
            <a:spLocks noGrp="1"/>
          </p:cNvSpPr>
          <p:nvPr>
            <p:ph type="ctrTitle"/>
          </p:nvPr>
        </p:nvSpPr>
        <p:spPr>
          <a:xfrm>
            <a:off x="1524000" y="1122363"/>
            <a:ext cx="9144000" cy="2387600"/>
          </a:xfrm>
        </p:spPr>
        <p:txBody>
          <a:bodyPr anchor="b">
            <a:normAutofit/>
          </a:bodyPr>
          <a:lstStyle>
            <a:lvl1pPr algn="ctr">
              <a:defRPr sz="4000" b="1">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BBEDE0A1-D704-D795-CCBC-E7B0451B0B08}"/>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Rectangle 4">
            <a:extLst>
              <a:ext uri="{FF2B5EF4-FFF2-40B4-BE49-F238E27FC236}">
                <a16:creationId xmlns:a16="http://schemas.microsoft.com/office/drawing/2014/main" id="{7DC7E513-8073-128A-F238-68EEDBBCAE48}"/>
              </a:ext>
            </a:extLst>
          </p:cNvPr>
          <p:cNvSpPr/>
          <p:nvPr userDrawn="1"/>
        </p:nvSpPr>
        <p:spPr>
          <a:xfrm>
            <a:off x="746150" y="746152"/>
            <a:ext cx="10699700" cy="5365698"/>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180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938E56F7-EF29-0894-EFBD-8F1F13C9B6FC}"/>
              </a:ext>
            </a:extLst>
          </p:cNvPr>
          <p:cNvCxnSpPr/>
          <p:nvPr userDrawn="1"/>
        </p:nvCxnSpPr>
        <p:spPr>
          <a:xfrm>
            <a:off x="225188" y="6632812"/>
            <a:ext cx="11696131" cy="0"/>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A6292E4C-D742-9075-1926-8AF06353923B}"/>
              </a:ext>
            </a:extLst>
          </p:cNvPr>
          <p:cNvSpPr>
            <a:spLocks noGrp="1"/>
          </p:cNvSpPr>
          <p:nvPr>
            <p:ph type="title"/>
          </p:nvPr>
        </p:nvSpPr>
        <p:spPr>
          <a:xfrm>
            <a:off x="838198" y="365126"/>
            <a:ext cx="10435045" cy="686124"/>
          </a:xfrm>
          <a:prstGeom prst="rect">
            <a:avLst/>
          </a:prstGeom>
        </p:spPr>
        <p:txBody>
          <a:bodyPr/>
          <a:lstStyle>
            <a:lvl1pPr>
              <a:defRPr>
                <a:solidFill>
                  <a:srgbClr val="283B8A"/>
                </a:solidFill>
              </a:defRPr>
            </a:lvl1pPr>
          </a:lstStyle>
          <a:p>
            <a:r>
              <a:rPr lang="en-GB"/>
              <a:t>Click to edit Master title style</a:t>
            </a:r>
          </a:p>
        </p:txBody>
      </p:sp>
      <p:sp>
        <p:nvSpPr>
          <p:cNvPr id="4" name="Content Placeholder 2">
            <a:extLst>
              <a:ext uri="{FF2B5EF4-FFF2-40B4-BE49-F238E27FC236}">
                <a16:creationId xmlns:a16="http://schemas.microsoft.com/office/drawing/2014/main" id="{04598E69-E259-351F-4059-5DCF143D48FD}"/>
              </a:ext>
            </a:extLst>
          </p:cNvPr>
          <p:cNvSpPr>
            <a:spLocks noGrp="1"/>
          </p:cNvSpPr>
          <p:nvPr>
            <p:ph idx="1"/>
          </p:nvPr>
        </p:nvSpPr>
        <p:spPr>
          <a:xfrm>
            <a:off x="838200" y="1825625"/>
            <a:ext cx="10435046" cy="2254963"/>
          </a:xfrm>
          <a:prstGeom prst="rect">
            <a:avLst/>
          </a:prstGeom>
        </p:spPr>
        <p:txBody>
          <a:bodyPr/>
          <a:lstStyle>
            <a:lvl1pPr>
              <a:defRPr>
                <a:solidFill>
                  <a:srgbClr val="283B8A"/>
                </a:solidFill>
              </a:defRPr>
            </a:lvl1pPr>
          </a:lstStyle>
          <a:p>
            <a:pPr lvl="0"/>
            <a:r>
              <a:rPr lang="en-GB"/>
              <a:t>Click to edit Master text styles</a:t>
            </a:r>
          </a:p>
        </p:txBody>
      </p:sp>
    </p:spTree>
    <p:extLst>
      <p:ext uri="{BB962C8B-B14F-4D97-AF65-F5344CB8AC3E}">
        <p14:creationId xmlns:p14="http://schemas.microsoft.com/office/powerpoint/2010/main" val="3308624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with photo">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59ABE48A-61A5-DEE9-76E8-E6251FD66DF7}"/>
              </a:ext>
            </a:extLst>
          </p:cNvPr>
          <p:cNvSpPr>
            <a:spLocks noGrp="1"/>
          </p:cNvSpPr>
          <p:nvPr>
            <p:ph type="pic" idx="10"/>
          </p:nvPr>
        </p:nvSpPr>
        <p:spPr>
          <a:xfrm>
            <a:off x="7086600" y="0"/>
            <a:ext cx="51054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pic>
        <p:nvPicPr>
          <p:cNvPr id="6" name="Picture 5" descr="A blue square with white lines&#10;&#10;AI-generated content may be incorrect.">
            <a:extLst>
              <a:ext uri="{FF2B5EF4-FFF2-40B4-BE49-F238E27FC236}">
                <a16:creationId xmlns:a16="http://schemas.microsoft.com/office/drawing/2014/main" id="{0E99E33F-A093-F31D-640A-0F997F17B9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237476" cy="6858000"/>
          </a:xfrm>
          <a:prstGeom prst="rect">
            <a:avLst/>
          </a:prstGeom>
        </p:spPr>
      </p:pic>
      <p:sp>
        <p:nvSpPr>
          <p:cNvPr id="2" name="Title 1">
            <a:extLst>
              <a:ext uri="{FF2B5EF4-FFF2-40B4-BE49-F238E27FC236}">
                <a16:creationId xmlns:a16="http://schemas.microsoft.com/office/drawing/2014/main" id="{B23EC3FF-88EC-7E7B-2138-DF84A549D3C4}"/>
              </a:ext>
            </a:extLst>
          </p:cNvPr>
          <p:cNvSpPr>
            <a:spLocks noGrp="1"/>
          </p:cNvSpPr>
          <p:nvPr>
            <p:ph type="title"/>
          </p:nvPr>
        </p:nvSpPr>
        <p:spPr>
          <a:xfrm>
            <a:off x="462887" y="2915479"/>
            <a:ext cx="4518546" cy="1325563"/>
          </a:xfrm>
        </p:spPr>
        <p:txBody>
          <a:bodyPr>
            <a:normAutofit/>
          </a:bodyPr>
          <a:lstStyle>
            <a:lvl1pPr>
              <a:defRPr sz="4000">
                <a:solidFill>
                  <a:schemeClr val="bg1"/>
                </a:solidFill>
              </a:defRPr>
            </a:lvl1pPr>
          </a:lstStyle>
          <a:p>
            <a:r>
              <a:rPr lang="en-US"/>
              <a:t>Click to edit Master title style</a:t>
            </a:r>
            <a:endParaRPr lang="en-GB"/>
          </a:p>
        </p:txBody>
      </p:sp>
      <p:sp>
        <p:nvSpPr>
          <p:cNvPr id="5" name="Subtitle 2">
            <a:extLst>
              <a:ext uri="{FF2B5EF4-FFF2-40B4-BE49-F238E27FC236}">
                <a16:creationId xmlns:a16="http://schemas.microsoft.com/office/drawing/2014/main" id="{925A19B0-CC1F-4867-50C7-29C48B0FB822}"/>
              </a:ext>
            </a:extLst>
          </p:cNvPr>
          <p:cNvSpPr>
            <a:spLocks noGrp="1"/>
          </p:cNvSpPr>
          <p:nvPr>
            <p:ph type="subTitle" idx="1"/>
          </p:nvPr>
        </p:nvSpPr>
        <p:spPr>
          <a:xfrm>
            <a:off x="462887" y="4495966"/>
            <a:ext cx="4518546" cy="874428"/>
          </a:xfrm>
        </p:spPr>
        <p:txBody>
          <a:bodyPr/>
          <a:lstStyle>
            <a:lvl1pPr marL="0" indent="0" algn="l">
              <a:buNone/>
              <a:defRPr sz="24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764814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11581-9724-0A39-D60C-2422D46B77F2}"/>
              </a:ext>
            </a:extLst>
          </p:cNvPr>
          <p:cNvSpPr>
            <a:spLocks noGrp="1"/>
          </p:cNvSpPr>
          <p:nvPr>
            <p:ph type="title"/>
          </p:nvPr>
        </p:nvSpPr>
        <p:spPr>
          <a:xfrm>
            <a:off x="838199" y="365125"/>
            <a:ext cx="7678004" cy="1325563"/>
          </a:xfrm>
        </p:spPr>
        <p:txBody>
          <a:bodyPr/>
          <a:lstStyle>
            <a:lvl1pPr>
              <a:defRPr>
                <a:solidFill>
                  <a:schemeClr val="accent4"/>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F81F0AC-4488-067F-86E3-47C2AA25D7BD}"/>
              </a:ext>
            </a:extLst>
          </p:cNvPr>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a:extLst>
              <a:ext uri="{FF2B5EF4-FFF2-40B4-BE49-F238E27FC236}">
                <a16:creationId xmlns:a16="http://schemas.microsoft.com/office/drawing/2014/main" id="{8D6D748E-1A3B-12EE-6327-722D4615651F}"/>
              </a:ext>
            </a:extLst>
          </p:cNvPr>
          <p:cNvCxnSpPr/>
          <p:nvPr userDrawn="1"/>
        </p:nvCxnSpPr>
        <p:spPr>
          <a:xfrm>
            <a:off x="225188" y="6632812"/>
            <a:ext cx="11696131" cy="0"/>
          </a:xfrm>
          <a:prstGeom prst="line">
            <a:avLst/>
          </a:prstGeom>
          <a:ln w="28575">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0915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D7EB-F411-0E45-4EB3-FF86E618D5A7}"/>
              </a:ext>
            </a:extLst>
          </p:cNvPr>
          <p:cNvSpPr>
            <a:spLocks noGrp="1"/>
          </p:cNvSpPr>
          <p:nvPr>
            <p:ph type="title"/>
          </p:nvPr>
        </p:nvSpPr>
        <p:spPr>
          <a:xfrm>
            <a:off x="838200" y="365125"/>
            <a:ext cx="8176146" cy="1325563"/>
          </a:xfrm>
        </p:spPr>
        <p:txBody>
          <a:bodyPr/>
          <a:lstStyle>
            <a:lvl1pPr>
              <a:defRPr>
                <a:solidFill>
                  <a:schemeClr val="accent4"/>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CE8997A-F649-D96E-BAE1-1513A0C619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48F01C-846B-A711-5843-1475AD9995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a:extLst>
              <a:ext uri="{FF2B5EF4-FFF2-40B4-BE49-F238E27FC236}">
                <a16:creationId xmlns:a16="http://schemas.microsoft.com/office/drawing/2014/main" id="{847EB81B-B9FA-74FE-6D17-2633D093D782}"/>
              </a:ext>
            </a:extLst>
          </p:cNvPr>
          <p:cNvCxnSpPr/>
          <p:nvPr userDrawn="1"/>
        </p:nvCxnSpPr>
        <p:spPr>
          <a:xfrm>
            <a:off x="225188" y="6632812"/>
            <a:ext cx="11696131" cy="0"/>
          </a:xfrm>
          <a:prstGeom prst="line">
            <a:avLst/>
          </a:prstGeom>
          <a:ln w="28575">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6699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DA5FF-F4AD-C54B-2CD3-992B6DAE95B4}"/>
              </a:ext>
            </a:extLst>
          </p:cNvPr>
          <p:cNvSpPr>
            <a:spLocks noGrp="1"/>
          </p:cNvSpPr>
          <p:nvPr>
            <p:ph type="title"/>
          </p:nvPr>
        </p:nvSpPr>
        <p:spPr>
          <a:xfrm>
            <a:off x="839788" y="365125"/>
            <a:ext cx="10515600" cy="1325563"/>
          </a:xfrm>
        </p:spPr>
        <p:txBody>
          <a:bodyPr/>
          <a:lstStyle>
            <a:lvl1pPr>
              <a:defRPr>
                <a:solidFill>
                  <a:schemeClr val="accent4"/>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FDB9DCB-7ACE-F3E1-2208-B01690D10E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1FAC9E-6BFA-8926-97C5-F124366E7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7D00A0-990A-5B1A-0172-BF79B86F43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08B496-4059-6E80-DC19-91135A07C8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a:extLst>
              <a:ext uri="{FF2B5EF4-FFF2-40B4-BE49-F238E27FC236}">
                <a16:creationId xmlns:a16="http://schemas.microsoft.com/office/drawing/2014/main" id="{CA9076F5-9EA3-9F28-9461-777BCD93A750}"/>
              </a:ext>
            </a:extLst>
          </p:cNvPr>
          <p:cNvCxnSpPr/>
          <p:nvPr userDrawn="1"/>
        </p:nvCxnSpPr>
        <p:spPr>
          <a:xfrm>
            <a:off x="225188" y="6632812"/>
            <a:ext cx="11696131" cy="0"/>
          </a:xfrm>
          <a:prstGeom prst="line">
            <a:avLst/>
          </a:prstGeom>
          <a:ln w="28575">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0317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4BA15-BEFA-CA77-63FB-C10696455DEA}"/>
              </a:ext>
            </a:extLst>
          </p:cNvPr>
          <p:cNvSpPr>
            <a:spLocks noGrp="1"/>
          </p:cNvSpPr>
          <p:nvPr>
            <p:ph type="title"/>
          </p:nvPr>
        </p:nvSpPr>
        <p:spPr>
          <a:xfrm>
            <a:off x="839788" y="457200"/>
            <a:ext cx="3932237" cy="1600200"/>
          </a:xfrm>
        </p:spPr>
        <p:txBody>
          <a:bodyPr anchor="b"/>
          <a:lstStyle>
            <a:lvl1pPr>
              <a:defRPr sz="3200">
                <a:solidFill>
                  <a:schemeClr val="accent4"/>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B462ADC-A200-C97C-F849-B0BB89CD0D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9907109-978C-EAF9-8A19-01B27F0FEA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5" name="Straight Connector 4">
            <a:extLst>
              <a:ext uri="{FF2B5EF4-FFF2-40B4-BE49-F238E27FC236}">
                <a16:creationId xmlns:a16="http://schemas.microsoft.com/office/drawing/2014/main" id="{9A04053A-5E5C-7FFC-6BDE-3D58FF09B92C}"/>
              </a:ext>
            </a:extLst>
          </p:cNvPr>
          <p:cNvCxnSpPr/>
          <p:nvPr userDrawn="1"/>
        </p:nvCxnSpPr>
        <p:spPr>
          <a:xfrm>
            <a:off x="225188" y="6632812"/>
            <a:ext cx="11696131" cy="0"/>
          </a:xfrm>
          <a:prstGeom prst="line">
            <a:avLst/>
          </a:prstGeom>
          <a:ln w="28575">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3707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C10DA-640C-12ED-2D90-E9B84D16CFE4}"/>
              </a:ext>
            </a:extLst>
          </p:cNvPr>
          <p:cNvSpPr>
            <a:spLocks noGrp="1"/>
          </p:cNvSpPr>
          <p:nvPr>
            <p:ph type="title"/>
          </p:nvPr>
        </p:nvSpPr>
        <p:spPr>
          <a:xfrm>
            <a:off x="839788" y="457200"/>
            <a:ext cx="3932237" cy="1600200"/>
          </a:xfrm>
        </p:spPr>
        <p:txBody>
          <a:bodyPr anchor="b"/>
          <a:lstStyle>
            <a:lvl1pPr>
              <a:defRPr sz="3200">
                <a:solidFill>
                  <a:schemeClr val="accent4"/>
                </a:solidFill>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8B3D50A-49F4-00DD-FA8D-4E06C960FE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914B02-380D-4C8C-B2C9-030E417E8F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5" name="Straight Connector 4">
            <a:extLst>
              <a:ext uri="{FF2B5EF4-FFF2-40B4-BE49-F238E27FC236}">
                <a16:creationId xmlns:a16="http://schemas.microsoft.com/office/drawing/2014/main" id="{38A88E9C-08DA-6FF1-420F-60E8DF1B005A}"/>
              </a:ext>
            </a:extLst>
          </p:cNvPr>
          <p:cNvCxnSpPr/>
          <p:nvPr userDrawn="1"/>
        </p:nvCxnSpPr>
        <p:spPr>
          <a:xfrm>
            <a:off x="225188" y="6632812"/>
            <a:ext cx="11696131" cy="0"/>
          </a:xfrm>
          <a:prstGeom prst="line">
            <a:avLst/>
          </a:prstGeom>
          <a:ln w="28575">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7702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C8988C-864B-B8E8-CA4E-D6312B325335}"/>
              </a:ext>
            </a:extLst>
          </p:cNvPr>
          <p:cNvSpPr>
            <a:spLocks noGrp="1"/>
          </p:cNvSpPr>
          <p:nvPr>
            <p:ph type="title"/>
          </p:nvPr>
        </p:nvSpPr>
        <p:spPr>
          <a:xfrm>
            <a:off x="838199" y="365125"/>
            <a:ext cx="5783581" cy="709295"/>
          </a:xfrm>
        </p:spPr>
        <p:txBody>
          <a:bodyPr>
            <a:normAutofit/>
          </a:bodyPr>
          <a:lstStyle>
            <a:lvl1pPr>
              <a:defRPr sz="3200">
                <a:solidFill>
                  <a:schemeClr val="accent4"/>
                </a:solidFill>
              </a:defRPr>
            </a:lvl1pPr>
          </a:lstStyle>
          <a:p>
            <a:r>
              <a:rPr lang="en-US"/>
              <a:t>Click to edit Master title style</a:t>
            </a:r>
            <a:endParaRPr lang="en-GB"/>
          </a:p>
        </p:txBody>
      </p:sp>
      <p:sp>
        <p:nvSpPr>
          <p:cNvPr id="5" name="Picture Placeholder 2">
            <a:extLst>
              <a:ext uri="{FF2B5EF4-FFF2-40B4-BE49-F238E27FC236}">
                <a16:creationId xmlns:a16="http://schemas.microsoft.com/office/drawing/2014/main" id="{86C7CB72-531D-3308-E407-DAC930102BE3}"/>
              </a:ext>
            </a:extLst>
          </p:cNvPr>
          <p:cNvSpPr>
            <a:spLocks noGrp="1"/>
          </p:cNvSpPr>
          <p:nvPr>
            <p:ph type="pic" idx="10"/>
          </p:nvPr>
        </p:nvSpPr>
        <p:spPr>
          <a:xfrm>
            <a:off x="7947660" y="0"/>
            <a:ext cx="4244340" cy="21564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7" name="Picture Placeholder 2">
            <a:extLst>
              <a:ext uri="{FF2B5EF4-FFF2-40B4-BE49-F238E27FC236}">
                <a16:creationId xmlns:a16="http://schemas.microsoft.com/office/drawing/2014/main" id="{E263CED1-3C32-5567-E0EF-82A41794F477}"/>
              </a:ext>
            </a:extLst>
          </p:cNvPr>
          <p:cNvSpPr>
            <a:spLocks noGrp="1"/>
          </p:cNvSpPr>
          <p:nvPr>
            <p:ph type="pic" idx="11"/>
          </p:nvPr>
        </p:nvSpPr>
        <p:spPr>
          <a:xfrm>
            <a:off x="7947660" y="2350769"/>
            <a:ext cx="4244340" cy="21564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8" name="Picture Placeholder 2">
            <a:extLst>
              <a:ext uri="{FF2B5EF4-FFF2-40B4-BE49-F238E27FC236}">
                <a16:creationId xmlns:a16="http://schemas.microsoft.com/office/drawing/2014/main" id="{E2000AFF-2BDB-DF5C-C8B7-630916DA8373}"/>
              </a:ext>
            </a:extLst>
          </p:cNvPr>
          <p:cNvSpPr>
            <a:spLocks noGrp="1"/>
          </p:cNvSpPr>
          <p:nvPr>
            <p:ph type="pic" idx="12"/>
          </p:nvPr>
        </p:nvSpPr>
        <p:spPr>
          <a:xfrm>
            <a:off x="7947660" y="4701538"/>
            <a:ext cx="4244340" cy="21564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pic>
        <p:nvPicPr>
          <p:cNvPr id="9" name="Graphic 8">
            <a:extLst>
              <a:ext uri="{FF2B5EF4-FFF2-40B4-BE49-F238E27FC236}">
                <a16:creationId xmlns:a16="http://schemas.microsoft.com/office/drawing/2014/main" id="{CEA70469-5473-CBC3-8BE6-CDB2C239866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889715" y="-60554"/>
            <a:ext cx="57945" cy="6979107"/>
          </a:xfrm>
          <a:prstGeom prst="rect">
            <a:avLst/>
          </a:prstGeom>
        </p:spPr>
      </p:pic>
      <p:sp>
        <p:nvSpPr>
          <p:cNvPr id="10" name="Text Placeholder 3">
            <a:extLst>
              <a:ext uri="{FF2B5EF4-FFF2-40B4-BE49-F238E27FC236}">
                <a16:creationId xmlns:a16="http://schemas.microsoft.com/office/drawing/2014/main" id="{926D7B51-45C9-8D4B-6EF2-230084CE9924}"/>
              </a:ext>
            </a:extLst>
          </p:cNvPr>
          <p:cNvSpPr>
            <a:spLocks noGrp="1"/>
          </p:cNvSpPr>
          <p:nvPr>
            <p:ph type="body" sz="half" idx="2"/>
          </p:nvPr>
        </p:nvSpPr>
        <p:spPr>
          <a:xfrm>
            <a:off x="839788" y="1333499"/>
            <a:ext cx="6582092" cy="51593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456425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l_Pri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403118-97F3-E920-8BEC-3041CF7AA111}"/>
              </a:ext>
            </a:extLst>
          </p:cNvPr>
          <p:cNvSpPr/>
          <p:nvPr userDrawn="1"/>
        </p:nvSpPr>
        <p:spPr>
          <a:xfrm>
            <a:off x="746150" y="746152"/>
            <a:ext cx="10699700" cy="5365698"/>
          </a:xfrm>
          <a:prstGeom prst="rect">
            <a:avLst/>
          </a:prstGeom>
          <a:noFill/>
          <a:ln>
            <a:solidFill>
              <a:srgbClr val="005E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9497DD9A-48E1-56DA-7822-B3A575995130}"/>
              </a:ext>
            </a:extLst>
          </p:cNvPr>
          <p:cNvSpPr>
            <a:spLocks noGrp="1"/>
          </p:cNvSpPr>
          <p:nvPr>
            <p:ph type="ctrTitle"/>
          </p:nvPr>
        </p:nvSpPr>
        <p:spPr>
          <a:xfrm>
            <a:off x="1524000" y="1122363"/>
            <a:ext cx="9144000" cy="2387600"/>
          </a:xfrm>
        </p:spPr>
        <p:txBody>
          <a:bodyPr anchor="b">
            <a:normAutofit/>
          </a:bodyPr>
          <a:lstStyle>
            <a:lvl1pPr algn="ctr">
              <a:defRPr sz="4000" b="1">
                <a:solidFill>
                  <a:srgbClr val="005E63"/>
                </a:solidFill>
                <a:latin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5" name="Subtitle 2">
            <a:extLst>
              <a:ext uri="{FF2B5EF4-FFF2-40B4-BE49-F238E27FC236}">
                <a16:creationId xmlns:a16="http://schemas.microsoft.com/office/drawing/2014/main" id="{D691C4C1-F8C7-F9D8-8527-5362C1A12EAC}"/>
              </a:ext>
            </a:extLst>
          </p:cNvPr>
          <p:cNvSpPr>
            <a:spLocks noGrp="1"/>
          </p:cNvSpPr>
          <p:nvPr>
            <p:ph type="subTitle" idx="1"/>
          </p:nvPr>
        </p:nvSpPr>
        <p:spPr>
          <a:xfrm>
            <a:off x="1524000" y="3602038"/>
            <a:ext cx="9144000" cy="1655762"/>
          </a:xfrm>
        </p:spPr>
        <p:txBody>
          <a:bodyPr/>
          <a:lstStyle>
            <a:lvl1pPr marL="0" indent="0" algn="ctr">
              <a:buNone/>
              <a:defRPr sz="2400">
                <a:solidFill>
                  <a:srgbClr val="005E63"/>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4193569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eal_Scree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5597-239F-7664-1B08-3D11E8CBC6AF}"/>
              </a:ext>
            </a:extLst>
          </p:cNvPr>
          <p:cNvSpPr>
            <a:spLocks noGrp="1"/>
          </p:cNvSpPr>
          <p:nvPr>
            <p:ph type="ctrTitle"/>
          </p:nvPr>
        </p:nvSpPr>
        <p:spPr>
          <a:xfrm>
            <a:off x="1524000" y="1122363"/>
            <a:ext cx="9144000" cy="2387600"/>
          </a:xfrm>
        </p:spPr>
        <p:txBody>
          <a:bodyPr anchor="b">
            <a:normAutofit/>
          </a:bodyPr>
          <a:lstStyle>
            <a:lvl1pPr algn="ctr">
              <a:defRPr sz="4000" b="1">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BBEDE0A1-D704-D795-CCBC-E7B0451B0B08}"/>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Rectangle 4">
            <a:extLst>
              <a:ext uri="{FF2B5EF4-FFF2-40B4-BE49-F238E27FC236}">
                <a16:creationId xmlns:a16="http://schemas.microsoft.com/office/drawing/2014/main" id="{18FC3A0E-C688-1A06-D756-24CFBA7E4D91}"/>
              </a:ext>
            </a:extLst>
          </p:cNvPr>
          <p:cNvSpPr/>
          <p:nvPr userDrawn="1"/>
        </p:nvSpPr>
        <p:spPr>
          <a:xfrm>
            <a:off x="746150" y="746152"/>
            <a:ext cx="10699700" cy="5365698"/>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14379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with photo">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59ABE48A-61A5-DEE9-76E8-E6251FD66DF7}"/>
              </a:ext>
            </a:extLst>
          </p:cNvPr>
          <p:cNvSpPr>
            <a:spLocks noGrp="1"/>
          </p:cNvSpPr>
          <p:nvPr>
            <p:ph type="pic" idx="10"/>
          </p:nvPr>
        </p:nvSpPr>
        <p:spPr>
          <a:xfrm>
            <a:off x="7086600" y="0"/>
            <a:ext cx="51054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pic>
        <p:nvPicPr>
          <p:cNvPr id="6" name="Picture 5">
            <a:extLst>
              <a:ext uri="{FF2B5EF4-FFF2-40B4-BE49-F238E27FC236}">
                <a16:creationId xmlns:a16="http://schemas.microsoft.com/office/drawing/2014/main" id="{0E99E33F-A093-F31D-640A-0F997F17B9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7237476" cy="6858000"/>
          </a:xfrm>
          <a:prstGeom prst="rect">
            <a:avLst/>
          </a:prstGeom>
        </p:spPr>
      </p:pic>
      <p:sp>
        <p:nvSpPr>
          <p:cNvPr id="2" name="Title 1">
            <a:extLst>
              <a:ext uri="{FF2B5EF4-FFF2-40B4-BE49-F238E27FC236}">
                <a16:creationId xmlns:a16="http://schemas.microsoft.com/office/drawing/2014/main" id="{B23EC3FF-88EC-7E7B-2138-DF84A549D3C4}"/>
              </a:ext>
            </a:extLst>
          </p:cNvPr>
          <p:cNvSpPr>
            <a:spLocks noGrp="1"/>
          </p:cNvSpPr>
          <p:nvPr>
            <p:ph type="title"/>
          </p:nvPr>
        </p:nvSpPr>
        <p:spPr>
          <a:xfrm>
            <a:off x="462887" y="2915479"/>
            <a:ext cx="4518546" cy="1325563"/>
          </a:xfrm>
        </p:spPr>
        <p:txBody>
          <a:bodyPr>
            <a:normAutofit/>
          </a:bodyPr>
          <a:lstStyle>
            <a:lvl1pPr>
              <a:defRPr sz="4000">
                <a:solidFill>
                  <a:schemeClr val="bg1"/>
                </a:solidFill>
              </a:defRPr>
            </a:lvl1pPr>
          </a:lstStyle>
          <a:p>
            <a:r>
              <a:rPr lang="en-US"/>
              <a:t>Click to edit Master title style</a:t>
            </a:r>
            <a:endParaRPr lang="en-GB"/>
          </a:p>
        </p:txBody>
      </p:sp>
      <p:sp>
        <p:nvSpPr>
          <p:cNvPr id="5" name="Subtitle 2">
            <a:extLst>
              <a:ext uri="{FF2B5EF4-FFF2-40B4-BE49-F238E27FC236}">
                <a16:creationId xmlns:a16="http://schemas.microsoft.com/office/drawing/2014/main" id="{925A19B0-CC1F-4867-50C7-29C48B0FB822}"/>
              </a:ext>
            </a:extLst>
          </p:cNvPr>
          <p:cNvSpPr>
            <a:spLocks noGrp="1"/>
          </p:cNvSpPr>
          <p:nvPr>
            <p:ph type="subTitle" idx="1"/>
          </p:nvPr>
        </p:nvSpPr>
        <p:spPr>
          <a:xfrm>
            <a:off x="462887" y="4495966"/>
            <a:ext cx="4518546" cy="874428"/>
          </a:xfrm>
        </p:spPr>
        <p:txBody>
          <a:bodyPr/>
          <a:lstStyle>
            <a:lvl1pPr marL="0" indent="0" algn="l">
              <a:buNone/>
              <a:defRPr sz="24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34134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Page_Screen (no pict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728A3F-D0AB-DBC2-AA35-11C7FCF10E84}"/>
              </a:ext>
            </a:extLst>
          </p:cNvPr>
          <p:cNvSpPr/>
          <p:nvPr userDrawn="1"/>
        </p:nvSpPr>
        <p:spPr>
          <a:xfrm>
            <a:off x="0" y="0"/>
            <a:ext cx="12192000" cy="6858000"/>
          </a:xfrm>
          <a:prstGeom prst="rect">
            <a:avLst/>
          </a:prstGeom>
          <a:solidFill>
            <a:srgbClr val="283B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D0812003-AC60-ED41-28DE-94E6620A90F7}"/>
              </a:ext>
            </a:extLst>
          </p:cNvPr>
          <p:cNvPicPr>
            <a:picLocks noChangeAspect="1"/>
          </p:cNvPicPr>
          <p:nvPr userDrawn="1"/>
        </p:nvPicPr>
        <p:blipFill>
          <a:blip r:embed="rId2">
            <a:extLst>
              <a:ext uri="{28A0092B-C50C-407E-A947-70E740481C1C}">
                <a14:useLocalDpi xmlns:a14="http://schemas.microsoft.com/office/drawing/2010/main" val="0"/>
              </a:ext>
            </a:extLst>
          </a:blip>
          <a:srcRect r="3288"/>
          <a:stretch/>
        </p:blipFill>
        <p:spPr>
          <a:xfrm>
            <a:off x="0" y="0"/>
            <a:ext cx="4804913" cy="6858000"/>
          </a:xfrm>
          <a:prstGeom prst="rect">
            <a:avLst/>
          </a:prstGeom>
        </p:spPr>
      </p:pic>
      <p:cxnSp>
        <p:nvCxnSpPr>
          <p:cNvPr id="9" name="Straight Connector 8">
            <a:extLst>
              <a:ext uri="{FF2B5EF4-FFF2-40B4-BE49-F238E27FC236}">
                <a16:creationId xmlns:a16="http://schemas.microsoft.com/office/drawing/2014/main" id="{EC1C5005-A1BA-67D5-A03A-0BA656574E07}"/>
              </a:ext>
            </a:extLst>
          </p:cNvPr>
          <p:cNvCxnSpPr>
            <a:cxnSpLocks/>
          </p:cNvCxnSpPr>
          <p:nvPr userDrawn="1"/>
        </p:nvCxnSpPr>
        <p:spPr>
          <a:xfrm>
            <a:off x="520078" y="6228272"/>
            <a:ext cx="1115184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0052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11581-9724-0A39-D60C-2422D46B77F2}"/>
              </a:ext>
            </a:extLst>
          </p:cNvPr>
          <p:cNvSpPr>
            <a:spLocks noGrp="1"/>
          </p:cNvSpPr>
          <p:nvPr>
            <p:ph type="title"/>
          </p:nvPr>
        </p:nvSpPr>
        <p:spPr>
          <a:xfrm>
            <a:off x="838199" y="365125"/>
            <a:ext cx="7678004" cy="1325563"/>
          </a:xfrm>
        </p:spPr>
        <p:txBody>
          <a:bodyPr/>
          <a:lstStyle>
            <a:lvl1pPr>
              <a:defRPr>
                <a:solidFill>
                  <a:schemeClr val="accent3"/>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F81F0AC-4488-067F-86E3-47C2AA25D7BD}"/>
              </a:ext>
            </a:extLst>
          </p:cNvPr>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a:extLst>
              <a:ext uri="{FF2B5EF4-FFF2-40B4-BE49-F238E27FC236}">
                <a16:creationId xmlns:a16="http://schemas.microsoft.com/office/drawing/2014/main" id="{8D6D748E-1A3B-12EE-6327-722D4615651F}"/>
              </a:ext>
            </a:extLst>
          </p:cNvPr>
          <p:cNvCxnSpPr/>
          <p:nvPr userDrawn="1"/>
        </p:nvCxnSpPr>
        <p:spPr>
          <a:xfrm>
            <a:off x="225188" y="6632812"/>
            <a:ext cx="11696131" cy="0"/>
          </a:xfrm>
          <a:prstGeom prst="line">
            <a:avLst/>
          </a:prstGeom>
          <a:ln w="28575">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0648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D7EB-F411-0E45-4EB3-FF86E618D5A7}"/>
              </a:ext>
            </a:extLst>
          </p:cNvPr>
          <p:cNvSpPr>
            <a:spLocks noGrp="1"/>
          </p:cNvSpPr>
          <p:nvPr>
            <p:ph type="title"/>
          </p:nvPr>
        </p:nvSpPr>
        <p:spPr>
          <a:xfrm>
            <a:off x="838200" y="365125"/>
            <a:ext cx="8176146" cy="1325563"/>
          </a:xfrm>
          <a:ln>
            <a:solidFill>
              <a:schemeClr val="accent3"/>
            </a:solidFill>
          </a:ln>
        </p:spPr>
        <p:txBody>
          <a:bodyPr/>
          <a:lstStyle>
            <a:lvl1pPr>
              <a:defRPr>
                <a:solidFill>
                  <a:schemeClr val="accent3"/>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CE8997A-F649-D96E-BAE1-1513A0C619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48F01C-846B-A711-5843-1475AD9995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a:extLst>
              <a:ext uri="{FF2B5EF4-FFF2-40B4-BE49-F238E27FC236}">
                <a16:creationId xmlns:a16="http://schemas.microsoft.com/office/drawing/2014/main" id="{847EB81B-B9FA-74FE-6D17-2633D093D782}"/>
              </a:ext>
            </a:extLst>
          </p:cNvPr>
          <p:cNvCxnSpPr/>
          <p:nvPr userDrawn="1"/>
        </p:nvCxnSpPr>
        <p:spPr>
          <a:xfrm>
            <a:off x="225188" y="6632812"/>
            <a:ext cx="11696131" cy="0"/>
          </a:xfrm>
          <a:prstGeom prst="line">
            <a:avLst/>
          </a:prstGeom>
          <a:ln w="28575">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13088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DA5FF-F4AD-C54B-2CD3-992B6DAE95B4}"/>
              </a:ext>
            </a:extLst>
          </p:cNvPr>
          <p:cNvSpPr>
            <a:spLocks noGrp="1"/>
          </p:cNvSpPr>
          <p:nvPr>
            <p:ph type="title"/>
          </p:nvPr>
        </p:nvSpPr>
        <p:spPr>
          <a:xfrm>
            <a:off x="839788" y="365125"/>
            <a:ext cx="10515600" cy="1325563"/>
          </a:xfrm>
        </p:spPr>
        <p:txBody>
          <a:bodyPr/>
          <a:lstStyle>
            <a:lvl1pPr>
              <a:defRPr>
                <a:solidFill>
                  <a:schemeClr val="accent3"/>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FDB9DCB-7ACE-F3E1-2208-B01690D10E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1FAC9E-6BFA-8926-97C5-F124366E7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7D00A0-990A-5B1A-0172-BF79B86F43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08B496-4059-6E80-DC19-91135A07C8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a:extLst>
              <a:ext uri="{FF2B5EF4-FFF2-40B4-BE49-F238E27FC236}">
                <a16:creationId xmlns:a16="http://schemas.microsoft.com/office/drawing/2014/main" id="{CA9076F5-9EA3-9F28-9461-777BCD93A750}"/>
              </a:ext>
            </a:extLst>
          </p:cNvPr>
          <p:cNvCxnSpPr/>
          <p:nvPr userDrawn="1"/>
        </p:nvCxnSpPr>
        <p:spPr>
          <a:xfrm>
            <a:off x="225188" y="6632812"/>
            <a:ext cx="11696131" cy="0"/>
          </a:xfrm>
          <a:prstGeom prst="line">
            <a:avLst/>
          </a:prstGeom>
          <a:ln w="28575">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92787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C8988C-864B-B8E8-CA4E-D6312B325335}"/>
              </a:ext>
            </a:extLst>
          </p:cNvPr>
          <p:cNvSpPr>
            <a:spLocks noGrp="1"/>
          </p:cNvSpPr>
          <p:nvPr>
            <p:ph type="title"/>
          </p:nvPr>
        </p:nvSpPr>
        <p:spPr>
          <a:xfrm>
            <a:off x="838199" y="365125"/>
            <a:ext cx="5783581" cy="709295"/>
          </a:xfrm>
        </p:spPr>
        <p:txBody>
          <a:bodyPr>
            <a:normAutofit/>
          </a:bodyPr>
          <a:lstStyle>
            <a:lvl1pPr>
              <a:defRPr sz="3200">
                <a:solidFill>
                  <a:schemeClr val="accent3"/>
                </a:solidFill>
              </a:defRPr>
            </a:lvl1pPr>
          </a:lstStyle>
          <a:p>
            <a:r>
              <a:rPr lang="en-US"/>
              <a:t>Click to edit Master title style</a:t>
            </a:r>
            <a:endParaRPr lang="en-GB"/>
          </a:p>
        </p:txBody>
      </p:sp>
      <p:sp>
        <p:nvSpPr>
          <p:cNvPr id="5" name="Picture Placeholder 2">
            <a:extLst>
              <a:ext uri="{FF2B5EF4-FFF2-40B4-BE49-F238E27FC236}">
                <a16:creationId xmlns:a16="http://schemas.microsoft.com/office/drawing/2014/main" id="{86C7CB72-531D-3308-E407-DAC930102BE3}"/>
              </a:ext>
            </a:extLst>
          </p:cNvPr>
          <p:cNvSpPr>
            <a:spLocks noGrp="1"/>
          </p:cNvSpPr>
          <p:nvPr>
            <p:ph type="pic" idx="10"/>
          </p:nvPr>
        </p:nvSpPr>
        <p:spPr>
          <a:xfrm>
            <a:off x="7947660" y="0"/>
            <a:ext cx="4244340" cy="21564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7" name="Picture Placeholder 2">
            <a:extLst>
              <a:ext uri="{FF2B5EF4-FFF2-40B4-BE49-F238E27FC236}">
                <a16:creationId xmlns:a16="http://schemas.microsoft.com/office/drawing/2014/main" id="{E263CED1-3C32-5567-E0EF-82A41794F477}"/>
              </a:ext>
            </a:extLst>
          </p:cNvPr>
          <p:cNvSpPr>
            <a:spLocks noGrp="1"/>
          </p:cNvSpPr>
          <p:nvPr>
            <p:ph type="pic" idx="11"/>
          </p:nvPr>
        </p:nvSpPr>
        <p:spPr>
          <a:xfrm>
            <a:off x="7947660" y="2350769"/>
            <a:ext cx="4244340" cy="21564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8" name="Picture Placeholder 2">
            <a:extLst>
              <a:ext uri="{FF2B5EF4-FFF2-40B4-BE49-F238E27FC236}">
                <a16:creationId xmlns:a16="http://schemas.microsoft.com/office/drawing/2014/main" id="{E2000AFF-2BDB-DF5C-C8B7-630916DA8373}"/>
              </a:ext>
            </a:extLst>
          </p:cNvPr>
          <p:cNvSpPr>
            <a:spLocks noGrp="1"/>
          </p:cNvSpPr>
          <p:nvPr>
            <p:ph type="pic" idx="12"/>
          </p:nvPr>
        </p:nvSpPr>
        <p:spPr>
          <a:xfrm>
            <a:off x="7947660" y="4701538"/>
            <a:ext cx="4244340" cy="21564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pic>
        <p:nvPicPr>
          <p:cNvPr id="9" name="Graphic 8">
            <a:extLst>
              <a:ext uri="{FF2B5EF4-FFF2-40B4-BE49-F238E27FC236}">
                <a16:creationId xmlns:a16="http://schemas.microsoft.com/office/drawing/2014/main" id="{CEA70469-5473-CBC3-8BE6-CDB2C239866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889715" y="-60554"/>
            <a:ext cx="57945" cy="6979107"/>
          </a:xfrm>
          <a:prstGeom prst="rect">
            <a:avLst/>
          </a:prstGeom>
        </p:spPr>
      </p:pic>
      <p:sp>
        <p:nvSpPr>
          <p:cNvPr id="2" name="Text Placeholder 3">
            <a:extLst>
              <a:ext uri="{FF2B5EF4-FFF2-40B4-BE49-F238E27FC236}">
                <a16:creationId xmlns:a16="http://schemas.microsoft.com/office/drawing/2014/main" id="{07E4227D-A21F-FF89-9E39-42EB429FF0DD}"/>
              </a:ext>
            </a:extLst>
          </p:cNvPr>
          <p:cNvSpPr>
            <a:spLocks noGrp="1"/>
          </p:cNvSpPr>
          <p:nvPr>
            <p:ph type="body" sz="half" idx="2"/>
          </p:nvPr>
        </p:nvSpPr>
        <p:spPr>
          <a:xfrm>
            <a:off x="839788" y="1333499"/>
            <a:ext cx="6582092" cy="51593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41460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4BA15-BEFA-CA77-63FB-C10696455DEA}"/>
              </a:ext>
            </a:extLst>
          </p:cNvPr>
          <p:cNvSpPr>
            <a:spLocks noGrp="1"/>
          </p:cNvSpPr>
          <p:nvPr>
            <p:ph type="title"/>
          </p:nvPr>
        </p:nvSpPr>
        <p:spPr>
          <a:xfrm>
            <a:off x="839788" y="457200"/>
            <a:ext cx="3932237" cy="1600200"/>
          </a:xfrm>
        </p:spPr>
        <p:txBody>
          <a:bodyPr anchor="b"/>
          <a:lstStyle>
            <a:lvl1pPr>
              <a:defRPr sz="3200">
                <a:solidFill>
                  <a:schemeClr val="accent3"/>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B462ADC-A200-C97C-F849-B0BB89CD0D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9907109-978C-EAF9-8A19-01B27F0FEA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5" name="Straight Connector 4">
            <a:extLst>
              <a:ext uri="{FF2B5EF4-FFF2-40B4-BE49-F238E27FC236}">
                <a16:creationId xmlns:a16="http://schemas.microsoft.com/office/drawing/2014/main" id="{9A04053A-5E5C-7FFC-6BDE-3D58FF09B92C}"/>
              </a:ext>
            </a:extLst>
          </p:cNvPr>
          <p:cNvCxnSpPr/>
          <p:nvPr userDrawn="1"/>
        </p:nvCxnSpPr>
        <p:spPr>
          <a:xfrm>
            <a:off x="225188" y="6632812"/>
            <a:ext cx="11696131" cy="0"/>
          </a:xfrm>
          <a:prstGeom prst="line">
            <a:avLst/>
          </a:prstGeom>
          <a:ln w="28575">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50629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C10DA-640C-12ED-2D90-E9B84D16CFE4}"/>
              </a:ext>
            </a:extLst>
          </p:cNvPr>
          <p:cNvSpPr>
            <a:spLocks noGrp="1"/>
          </p:cNvSpPr>
          <p:nvPr>
            <p:ph type="title"/>
          </p:nvPr>
        </p:nvSpPr>
        <p:spPr>
          <a:xfrm>
            <a:off x="839788" y="457200"/>
            <a:ext cx="3932237" cy="1600200"/>
          </a:xfrm>
        </p:spPr>
        <p:txBody>
          <a:bodyPr anchor="b"/>
          <a:lstStyle>
            <a:lvl1pPr>
              <a:defRPr sz="3200">
                <a:solidFill>
                  <a:schemeClr val="accent3"/>
                </a:solidFill>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8B3D50A-49F4-00DD-FA8D-4E06C960FE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914B02-380D-4C8C-B2C9-030E417E8F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5" name="Straight Connector 4">
            <a:extLst>
              <a:ext uri="{FF2B5EF4-FFF2-40B4-BE49-F238E27FC236}">
                <a16:creationId xmlns:a16="http://schemas.microsoft.com/office/drawing/2014/main" id="{38A88E9C-08DA-6FF1-420F-60E8DF1B005A}"/>
              </a:ext>
            </a:extLst>
          </p:cNvPr>
          <p:cNvCxnSpPr/>
          <p:nvPr userDrawn="1"/>
        </p:nvCxnSpPr>
        <p:spPr>
          <a:xfrm>
            <a:off x="225188" y="6632812"/>
            <a:ext cx="11696131" cy="0"/>
          </a:xfrm>
          <a:prstGeom prst="line">
            <a:avLst/>
          </a:prstGeom>
          <a:ln w="28575">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32320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range_Pri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403118-97F3-E920-8BEC-3041CF7AA111}"/>
              </a:ext>
            </a:extLst>
          </p:cNvPr>
          <p:cNvSpPr/>
          <p:nvPr userDrawn="1"/>
        </p:nvSpPr>
        <p:spPr>
          <a:xfrm>
            <a:off x="746150" y="746152"/>
            <a:ext cx="10699700" cy="5365698"/>
          </a:xfrm>
          <a:prstGeom prst="rect">
            <a:avLst/>
          </a:prstGeom>
          <a:noFill/>
          <a:ln>
            <a:solidFill>
              <a:srgbClr val="F4772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9497DD9A-48E1-56DA-7822-B3A575995130}"/>
              </a:ext>
            </a:extLst>
          </p:cNvPr>
          <p:cNvSpPr>
            <a:spLocks noGrp="1"/>
          </p:cNvSpPr>
          <p:nvPr>
            <p:ph type="ctrTitle"/>
          </p:nvPr>
        </p:nvSpPr>
        <p:spPr>
          <a:xfrm>
            <a:off x="1524000" y="1122363"/>
            <a:ext cx="9144000" cy="2387600"/>
          </a:xfrm>
        </p:spPr>
        <p:txBody>
          <a:bodyPr anchor="b">
            <a:normAutofit/>
          </a:bodyPr>
          <a:lstStyle>
            <a:lvl1pPr algn="ctr">
              <a:defRPr sz="4000" b="1">
                <a:solidFill>
                  <a:srgbClr val="F47721"/>
                </a:solidFill>
                <a:latin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5" name="Subtitle 2">
            <a:extLst>
              <a:ext uri="{FF2B5EF4-FFF2-40B4-BE49-F238E27FC236}">
                <a16:creationId xmlns:a16="http://schemas.microsoft.com/office/drawing/2014/main" id="{D691C4C1-F8C7-F9D8-8527-5362C1A12EAC}"/>
              </a:ext>
            </a:extLst>
          </p:cNvPr>
          <p:cNvSpPr>
            <a:spLocks noGrp="1"/>
          </p:cNvSpPr>
          <p:nvPr>
            <p:ph type="subTitle" idx="1"/>
          </p:nvPr>
        </p:nvSpPr>
        <p:spPr>
          <a:xfrm>
            <a:off x="1524000" y="3602038"/>
            <a:ext cx="9144000" cy="1655762"/>
          </a:xfrm>
        </p:spPr>
        <p:txBody>
          <a:bodyPr/>
          <a:lstStyle>
            <a:lvl1pPr marL="0" indent="0" algn="ctr">
              <a:buNone/>
              <a:defRPr sz="2400">
                <a:solidFill>
                  <a:srgbClr val="F4772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4563969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Orange_Scree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5597-239F-7664-1B08-3D11E8CBC6AF}"/>
              </a:ext>
            </a:extLst>
          </p:cNvPr>
          <p:cNvSpPr>
            <a:spLocks noGrp="1"/>
          </p:cNvSpPr>
          <p:nvPr>
            <p:ph type="ctrTitle"/>
          </p:nvPr>
        </p:nvSpPr>
        <p:spPr>
          <a:xfrm>
            <a:off x="1524000" y="1122363"/>
            <a:ext cx="9144000" cy="2387600"/>
          </a:xfrm>
        </p:spPr>
        <p:txBody>
          <a:bodyPr anchor="b">
            <a:normAutofit/>
          </a:bodyPr>
          <a:lstStyle>
            <a:lvl1pPr algn="ctr">
              <a:defRPr sz="4000" b="1">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BBEDE0A1-D704-D795-CCBC-E7B0451B0B08}"/>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Rectangle 5">
            <a:extLst>
              <a:ext uri="{FF2B5EF4-FFF2-40B4-BE49-F238E27FC236}">
                <a16:creationId xmlns:a16="http://schemas.microsoft.com/office/drawing/2014/main" id="{C2AF1042-8110-AFE9-333A-915A9A9CBEE1}"/>
              </a:ext>
            </a:extLst>
          </p:cNvPr>
          <p:cNvSpPr/>
          <p:nvPr userDrawn="1"/>
        </p:nvSpPr>
        <p:spPr>
          <a:xfrm>
            <a:off x="746150" y="746152"/>
            <a:ext cx="10699700" cy="5365698"/>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94776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with photo">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59ABE48A-61A5-DEE9-76E8-E6251FD66DF7}"/>
              </a:ext>
            </a:extLst>
          </p:cNvPr>
          <p:cNvSpPr>
            <a:spLocks noGrp="1"/>
          </p:cNvSpPr>
          <p:nvPr>
            <p:ph type="pic" idx="10"/>
          </p:nvPr>
        </p:nvSpPr>
        <p:spPr>
          <a:xfrm>
            <a:off x="7086600" y="0"/>
            <a:ext cx="51054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pic>
        <p:nvPicPr>
          <p:cNvPr id="6" name="Picture 5">
            <a:extLst>
              <a:ext uri="{FF2B5EF4-FFF2-40B4-BE49-F238E27FC236}">
                <a16:creationId xmlns:a16="http://schemas.microsoft.com/office/drawing/2014/main" id="{0E99E33F-A093-F31D-640A-0F997F17B9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7237476" cy="6858000"/>
          </a:xfrm>
          <a:prstGeom prst="rect">
            <a:avLst/>
          </a:prstGeom>
        </p:spPr>
      </p:pic>
      <p:sp>
        <p:nvSpPr>
          <p:cNvPr id="2" name="Title 1">
            <a:extLst>
              <a:ext uri="{FF2B5EF4-FFF2-40B4-BE49-F238E27FC236}">
                <a16:creationId xmlns:a16="http://schemas.microsoft.com/office/drawing/2014/main" id="{B23EC3FF-88EC-7E7B-2138-DF84A549D3C4}"/>
              </a:ext>
            </a:extLst>
          </p:cNvPr>
          <p:cNvSpPr>
            <a:spLocks noGrp="1"/>
          </p:cNvSpPr>
          <p:nvPr>
            <p:ph type="title"/>
          </p:nvPr>
        </p:nvSpPr>
        <p:spPr>
          <a:xfrm>
            <a:off x="462887" y="2915479"/>
            <a:ext cx="4518546" cy="1325563"/>
          </a:xfrm>
        </p:spPr>
        <p:txBody>
          <a:bodyPr>
            <a:normAutofit/>
          </a:bodyPr>
          <a:lstStyle>
            <a:lvl1pPr>
              <a:defRPr sz="4000">
                <a:solidFill>
                  <a:schemeClr val="bg1"/>
                </a:solidFill>
              </a:defRPr>
            </a:lvl1pPr>
          </a:lstStyle>
          <a:p>
            <a:r>
              <a:rPr lang="en-US"/>
              <a:t>Click to edit Master title style</a:t>
            </a:r>
            <a:endParaRPr lang="en-GB"/>
          </a:p>
        </p:txBody>
      </p:sp>
      <p:sp>
        <p:nvSpPr>
          <p:cNvPr id="5" name="Subtitle 2">
            <a:extLst>
              <a:ext uri="{FF2B5EF4-FFF2-40B4-BE49-F238E27FC236}">
                <a16:creationId xmlns:a16="http://schemas.microsoft.com/office/drawing/2014/main" id="{925A19B0-CC1F-4867-50C7-29C48B0FB822}"/>
              </a:ext>
            </a:extLst>
          </p:cNvPr>
          <p:cNvSpPr>
            <a:spLocks noGrp="1"/>
          </p:cNvSpPr>
          <p:nvPr>
            <p:ph type="subTitle" idx="1"/>
          </p:nvPr>
        </p:nvSpPr>
        <p:spPr>
          <a:xfrm>
            <a:off x="462887" y="4495966"/>
            <a:ext cx="4518546" cy="874428"/>
          </a:xfrm>
        </p:spPr>
        <p:txBody>
          <a:bodyPr/>
          <a:lstStyle>
            <a:lvl1pPr marL="0" indent="0" algn="l">
              <a:buNone/>
              <a:defRPr sz="24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517745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11581-9724-0A39-D60C-2422D46B77F2}"/>
              </a:ext>
            </a:extLst>
          </p:cNvPr>
          <p:cNvSpPr>
            <a:spLocks noGrp="1"/>
          </p:cNvSpPr>
          <p:nvPr>
            <p:ph type="title"/>
          </p:nvPr>
        </p:nvSpPr>
        <p:spPr>
          <a:xfrm>
            <a:off x="838199" y="365125"/>
            <a:ext cx="7678004" cy="1325563"/>
          </a:xfrm>
        </p:spPr>
        <p:txBody>
          <a:bodyPr/>
          <a:lstStyle>
            <a:lvl1pPr>
              <a:defRPr>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F81F0AC-4488-067F-86E3-47C2AA25D7BD}"/>
              </a:ext>
            </a:extLst>
          </p:cNvPr>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a:extLst>
              <a:ext uri="{FF2B5EF4-FFF2-40B4-BE49-F238E27FC236}">
                <a16:creationId xmlns:a16="http://schemas.microsoft.com/office/drawing/2014/main" id="{8D6D748E-1A3B-12EE-6327-722D4615651F}"/>
              </a:ext>
            </a:extLst>
          </p:cNvPr>
          <p:cNvCxnSpPr/>
          <p:nvPr userDrawn="1"/>
        </p:nvCxnSpPr>
        <p:spPr>
          <a:xfrm>
            <a:off x="225188" y="6632812"/>
            <a:ext cx="11696131" cy="0"/>
          </a:xfrm>
          <a:prstGeom prst="line">
            <a:avLst/>
          </a:prstGeom>
          <a:ln w="28575">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2577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ont cover (with pictur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52015C-21BC-15E6-D274-9D6CA20A96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4968240" cy="6858000"/>
          </a:xfrm>
          <a:prstGeom prst="rect">
            <a:avLst/>
          </a:prstGeom>
        </p:spPr>
      </p:pic>
      <p:sp>
        <p:nvSpPr>
          <p:cNvPr id="9" name="Picture Placeholder 2">
            <a:extLst>
              <a:ext uri="{FF2B5EF4-FFF2-40B4-BE49-F238E27FC236}">
                <a16:creationId xmlns:a16="http://schemas.microsoft.com/office/drawing/2014/main" id="{D89B089F-7A43-2D29-7246-0D9502C1FBFB}"/>
              </a:ext>
            </a:extLst>
          </p:cNvPr>
          <p:cNvSpPr>
            <a:spLocks noGrp="1"/>
          </p:cNvSpPr>
          <p:nvPr>
            <p:ph type="pic" idx="10"/>
          </p:nvPr>
        </p:nvSpPr>
        <p:spPr>
          <a:xfrm>
            <a:off x="4922520" y="0"/>
            <a:ext cx="726948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itle 1">
            <a:extLst>
              <a:ext uri="{FF2B5EF4-FFF2-40B4-BE49-F238E27FC236}">
                <a16:creationId xmlns:a16="http://schemas.microsoft.com/office/drawing/2014/main" id="{03C2F5EC-B5ED-B8F4-95AC-A83FE5A42746}"/>
              </a:ext>
            </a:extLst>
          </p:cNvPr>
          <p:cNvSpPr>
            <a:spLocks noGrp="1"/>
          </p:cNvSpPr>
          <p:nvPr>
            <p:ph type="ctrTitle"/>
          </p:nvPr>
        </p:nvSpPr>
        <p:spPr>
          <a:xfrm>
            <a:off x="519695" y="3288294"/>
            <a:ext cx="4133948" cy="1655763"/>
          </a:xfrm>
          <a:prstGeom prst="rect">
            <a:avLst/>
          </a:prstGeom>
        </p:spPr>
        <p:txBody>
          <a:bodyPr/>
          <a:lstStyle>
            <a:lvl1pPr>
              <a:defRPr>
                <a:solidFill>
                  <a:schemeClr val="bg1"/>
                </a:solidFill>
              </a:defRPr>
            </a:lvl1pPr>
          </a:lstStyle>
          <a:p>
            <a:pPr algn="l"/>
            <a:r>
              <a:rPr lang="en-GB">
                <a:solidFill>
                  <a:schemeClr val="bg1"/>
                </a:solidFill>
              </a:rPr>
              <a:t>Click to edit Master title style</a:t>
            </a:r>
          </a:p>
        </p:txBody>
      </p:sp>
      <p:sp>
        <p:nvSpPr>
          <p:cNvPr id="5" name="Subtitle 2">
            <a:extLst>
              <a:ext uri="{FF2B5EF4-FFF2-40B4-BE49-F238E27FC236}">
                <a16:creationId xmlns:a16="http://schemas.microsoft.com/office/drawing/2014/main" id="{D587FEE9-B601-5E9D-A963-676C5767D1F1}"/>
              </a:ext>
            </a:extLst>
          </p:cNvPr>
          <p:cNvSpPr>
            <a:spLocks noGrp="1"/>
          </p:cNvSpPr>
          <p:nvPr>
            <p:ph type="subTitle" idx="1"/>
          </p:nvPr>
        </p:nvSpPr>
        <p:spPr>
          <a:xfrm>
            <a:off x="519695" y="5159902"/>
            <a:ext cx="4133948" cy="470002"/>
          </a:xfrm>
          <a:prstGeom prst="rect">
            <a:avLst/>
          </a:prstGeom>
        </p:spPr>
        <p:txBody>
          <a:bodyPr/>
          <a:lstStyle>
            <a:lvl1pPr>
              <a:defRPr>
                <a:solidFill>
                  <a:schemeClr val="bg1"/>
                </a:solidFill>
              </a:defRPr>
            </a:lvl1pPr>
          </a:lstStyle>
          <a:p>
            <a:pPr algn="l"/>
            <a:r>
              <a:rPr lang="en-GB">
                <a:solidFill>
                  <a:schemeClr val="bg1"/>
                </a:solidFill>
              </a:rPr>
              <a:t>Click to edit Master subtitle style</a:t>
            </a:r>
          </a:p>
        </p:txBody>
      </p:sp>
      <p:sp>
        <p:nvSpPr>
          <p:cNvPr id="6" name="TextBox 5">
            <a:extLst>
              <a:ext uri="{FF2B5EF4-FFF2-40B4-BE49-F238E27FC236}">
                <a16:creationId xmlns:a16="http://schemas.microsoft.com/office/drawing/2014/main" id="{38A1CA5E-932F-72FC-8741-175B66A541F4}"/>
              </a:ext>
            </a:extLst>
          </p:cNvPr>
          <p:cNvSpPr txBox="1"/>
          <p:nvPr userDrawn="1"/>
        </p:nvSpPr>
        <p:spPr>
          <a:xfrm>
            <a:off x="519695" y="6315751"/>
            <a:ext cx="2157721" cy="338554"/>
          </a:xfrm>
          <a:prstGeom prst="rect">
            <a:avLst/>
          </a:prstGeom>
          <a:noFill/>
        </p:spPr>
        <p:txBody>
          <a:bodyPr wrap="square" rtlCol="0">
            <a:spAutoFit/>
          </a:bodyPr>
          <a:lstStyle/>
          <a:p>
            <a:r>
              <a:rPr lang="en-US" sz="1600">
                <a:solidFill>
                  <a:schemeClr val="bg1"/>
                </a:solidFill>
                <a:latin typeface="Calibri" panose="020F0502020204030204" pitchFamily="34" charset="0"/>
                <a:cs typeface="Calibri" panose="020F0502020204030204" pitchFamily="34" charset="0"/>
              </a:rPr>
              <a:t>Date</a:t>
            </a:r>
            <a:endParaRPr lang="en-GB" sz="16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58765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D7EB-F411-0E45-4EB3-FF86E618D5A7}"/>
              </a:ext>
            </a:extLst>
          </p:cNvPr>
          <p:cNvSpPr>
            <a:spLocks noGrp="1"/>
          </p:cNvSpPr>
          <p:nvPr>
            <p:ph type="title"/>
          </p:nvPr>
        </p:nvSpPr>
        <p:spPr>
          <a:xfrm>
            <a:off x="838200" y="365125"/>
            <a:ext cx="8176146" cy="1325563"/>
          </a:xfrm>
          <a:ln>
            <a:solidFill>
              <a:schemeClr val="accent3"/>
            </a:solidFill>
          </a:ln>
        </p:spPr>
        <p:txBody>
          <a:bodyPr/>
          <a:lstStyle>
            <a:lvl1pPr>
              <a:defRPr>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CE8997A-F649-D96E-BAE1-1513A0C619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48F01C-846B-A711-5843-1475AD9995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a:extLst>
              <a:ext uri="{FF2B5EF4-FFF2-40B4-BE49-F238E27FC236}">
                <a16:creationId xmlns:a16="http://schemas.microsoft.com/office/drawing/2014/main" id="{847EB81B-B9FA-74FE-6D17-2633D093D782}"/>
              </a:ext>
            </a:extLst>
          </p:cNvPr>
          <p:cNvCxnSpPr/>
          <p:nvPr userDrawn="1"/>
        </p:nvCxnSpPr>
        <p:spPr>
          <a:xfrm>
            <a:off x="225188" y="6632812"/>
            <a:ext cx="11696131" cy="0"/>
          </a:xfrm>
          <a:prstGeom prst="line">
            <a:avLst/>
          </a:prstGeom>
          <a:ln w="28575">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19677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DA5FF-F4AD-C54B-2CD3-992B6DAE95B4}"/>
              </a:ext>
            </a:extLst>
          </p:cNvPr>
          <p:cNvSpPr>
            <a:spLocks noGrp="1"/>
          </p:cNvSpPr>
          <p:nvPr>
            <p:ph type="title"/>
          </p:nvPr>
        </p:nvSpPr>
        <p:spPr>
          <a:xfrm>
            <a:off x="839788" y="365125"/>
            <a:ext cx="10515600" cy="1325563"/>
          </a:xfrm>
        </p:spPr>
        <p:txBody>
          <a:bodyPr/>
          <a:lstStyle>
            <a:lvl1pPr>
              <a:defRPr>
                <a:solidFill>
                  <a:schemeClr val="accent2"/>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FDB9DCB-7ACE-F3E1-2208-B01690D10E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1FAC9E-6BFA-8926-97C5-F124366E7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7D00A0-990A-5B1A-0172-BF79B86F43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08B496-4059-6E80-DC19-91135A07C8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a:extLst>
              <a:ext uri="{FF2B5EF4-FFF2-40B4-BE49-F238E27FC236}">
                <a16:creationId xmlns:a16="http://schemas.microsoft.com/office/drawing/2014/main" id="{CA9076F5-9EA3-9F28-9461-777BCD93A750}"/>
              </a:ext>
            </a:extLst>
          </p:cNvPr>
          <p:cNvCxnSpPr/>
          <p:nvPr userDrawn="1"/>
        </p:nvCxnSpPr>
        <p:spPr>
          <a:xfrm>
            <a:off x="225188" y="6632812"/>
            <a:ext cx="11696131" cy="0"/>
          </a:xfrm>
          <a:prstGeom prst="line">
            <a:avLst/>
          </a:prstGeom>
          <a:ln w="28575">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82946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C8988C-864B-B8E8-CA4E-D6312B325335}"/>
              </a:ext>
            </a:extLst>
          </p:cNvPr>
          <p:cNvSpPr>
            <a:spLocks noGrp="1"/>
          </p:cNvSpPr>
          <p:nvPr>
            <p:ph type="title"/>
          </p:nvPr>
        </p:nvSpPr>
        <p:spPr>
          <a:xfrm>
            <a:off x="838199" y="365125"/>
            <a:ext cx="5783581" cy="709295"/>
          </a:xfrm>
        </p:spPr>
        <p:txBody>
          <a:bodyPr>
            <a:normAutofit/>
          </a:bodyPr>
          <a:lstStyle>
            <a:lvl1pPr>
              <a:defRPr sz="3200">
                <a:solidFill>
                  <a:schemeClr val="accent2"/>
                </a:solidFill>
              </a:defRPr>
            </a:lvl1pPr>
          </a:lstStyle>
          <a:p>
            <a:r>
              <a:rPr lang="en-US"/>
              <a:t>Click to edit Master title style</a:t>
            </a:r>
            <a:endParaRPr lang="en-GB"/>
          </a:p>
        </p:txBody>
      </p:sp>
      <p:sp>
        <p:nvSpPr>
          <p:cNvPr id="5" name="Picture Placeholder 2">
            <a:extLst>
              <a:ext uri="{FF2B5EF4-FFF2-40B4-BE49-F238E27FC236}">
                <a16:creationId xmlns:a16="http://schemas.microsoft.com/office/drawing/2014/main" id="{86C7CB72-531D-3308-E407-DAC930102BE3}"/>
              </a:ext>
            </a:extLst>
          </p:cNvPr>
          <p:cNvSpPr>
            <a:spLocks noGrp="1"/>
          </p:cNvSpPr>
          <p:nvPr>
            <p:ph type="pic" idx="10"/>
          </p:nvPr>
        </p:nvSpPr>
        <p:spPr>
          <a:xfrm>
            <a:off x="7947660" y="0"/>
            <a:ext cx="4244340" cy="21564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7" name="Picture Placeholder 2">
            <a:extLst>
              <a:ext uri="{FF2B5EF4-FFF2-40B4-BE49-F238E27FC236}">
                <a16:creationId xmlns:a16="http://schemas.microsoft.com/office/drawing/2014/main" id="{E263CED1-3C32-5567-E0EF-82A41794F477}"/>
              </a:ext>
            </a:extLst>
          </p:cNvPr>
          <p:cNvSpPr>
            <a:spLocks noGrp="1"/>
          </p:cNvSpPr>
          <p:nvPr>
            <p:ph type="pic" idx="11"/>
          </p:nvPr>
        </p:nvSpPr>
        <p:spPr>
          <a:xfrm>
            <a:off x="7947660" y="2350769"/>
            <a:ext cx="4244340" cy="21564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8" name="Picture Placeholder 2">
            <a:extLst>
              <a:ext uri="{FF2B5EF4-FFF2-40B4-BE49-F238E27FC236}">
                <a16:creationId xmlns:a16="http://schemas.microsoft.com/office/drawing/2014/main" id="{E2000AFF-2BDB-DF5C-C8B7-630916DA8373}"/>
              </a:ext>
            </a:extLst>
          </p:cNvPr>
          <p:cNvSpPr>
            <a:spLocks noGrp="1"/>
          </p:cNvSpPr>
          <p:nvPr>
            <p:ph type="pic" idx="12"/>
          </p:nvPr>
        </p:nvSpPr>
        <p:spPr>
          <a:xfrm>
            <a:off x="7947660" y="4701538"/>
            <a:ext cx="4244340" cy="21564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pic>
        <p:nvPicPr>
          <p:cNvPr id="9" name="Graphic 8">
            <a:extLst>
              <a:ext uri="{FF2B5EF4-FFF2-40B4-BE49-F238E27FC236}">
                <a16:creationId xmlns:a16="http://schemas.microsoft.com/office/drawing/2014/main" id="{CEA70469-5473-CBC3-8BE6-CDB2C239866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889715" y="-60554"/>
            <a:ext cx="57945" cy="6979107"/>
          </a:xfrm>
          <a:prstGeom prst="rect">
            <a:avLst/>
          </a:prstGeom>
        </p:spPr>
      </p:pic>
      <p:sp>
        <p:nvSpPr>
          <p:cNvPr id="2" name="Text Placeholder 3">
            <a:extLst>
              <a:ext uri="{FF2B5EF4-FFF2-40B4-BE49-F238E27FC236}">
                <a16:creationId xmlns:a16="http://schemas.microsoft.com/office/drawing/2014/main" id="{1B6B4212-7713-801D-C79B-334BD02B30AF}"/>
              </a:ext>
            </a:extLst>
          </p:cNvPr>
          <p:cNvSpPr>
            <a:spLocks noGrp="1"/>
          </p:cNvSpPr>
          <p:nvPr>
            <p:ph type="body" sz="half" idx="2"/>
          </p:nvPr>
        </p:nvSpPr>
        <p:spPr>
          <a:xfrm>
            <a:off x="839788" y="1333499"/>
            <a:ext cx="6582092" cy="51593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929779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4BA15-BEFA-CA77-63FB-C10696455DEA}"/>
              </a:ext>
            </a:extLst>
          </p:cNvPr>
          <p:cNvSpPr>
            <a:spLocks noGrp="1"/>
          </p:cNvSpPr>
          <p:nvPr>
            <p:ph type="title"/>
          </p:nvPr>
        </p:nvSpPr>
        <p:spPr>
          <a:xfrm>
            <a:off x="839788" y="457200"/>
            <a:ext cx="3932237" cy="1600200"/>
          </a:xfrm>
        </p:spPr>
        <p:txBody>
          <a:bodyPr anchor="b"/>
          <a:lstStyle>
            <a:lvl1pPr>
              <a:defRPr sz="3200">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B462ADC-A200-C97C-F849-B0BB89CD0D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9907109-978C-EAF9-8A19-01B27F0FEA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5" name="Straight Connector 4">
            <a:extLst>
              <a:ext uri="{FF2B5EF4-FFF2-40B4-BE49-F238E27FC236}">
                <a16:creationId xmlns:a16="http://schemas.microsoft.com/office/drawing/2014/main" id="{9A04053A-5E5C-7FFC-6BDE-3D58FF09B92C}"/>
              </a:ext>
            </a:extLst>
          </p:cNvPr>
          <p:cNvCxnSpPr/>
          <p:nvPr userDrawn="1"/>
        </p:nvCxnSpPr>
        <p:spPr>
          <a:xfrm>
            <a:off x="225188" y="6632812"/>
            <a:ext cx="11696131" cy="0"/>
          </a:xfrm>
          <a:prstGeom prst="line">
            <a:avLst/>
          </a:prstGeom>
          <a:ln w="28575">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4662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C10DA-640C-12ED-2D90-E9B84D16CFE4}"/>
              </a:ext>
            </a:extLst>
          </p:cNvPr>
          <p:cNvSpPr>
            <a:spLocks noGrp="1"/>
          </p:cNvSpPr>
          <p:nvPr>
            <p:ph type="title"/>
          </p:nvPr>
        </p:nvSpPr>
        <p:spPr>
          <a:xfrm>
            <a:off x="839788" y="457200"/>
            <a:ext cx="3932237" cy="1600200"/>
          </a:xfrm>
        </p:spPr>
        <p:txBody>
          <a:bodyPr anchor="b"/>
          <a:lstStyle>
            <a:lvl1pPr>
              <a:defRPr sz="3200">
                <a:solidFill>
                  <a:schemeClr val="accent2"/>
                </a:solidFill>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8B3D50A-49F4-00DD-FA8D-4E06C960FE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914B02-380D-4C8C-B2C9-030E417E8F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5" name="Straight Connector 4">
            <a:extLst>
              <a:ext uri="{FF2B5EF4-FFF2-40B4-BE49-F238E27FC236}">
                <a16:creationId xmlns:a16="http://schemas.microsoft.com/office/drawing/2014/main" id="{38A88E9C-08DA-6FF1-420F-60E8DF1B005A}"/>
              </a:ext>
            </a:extLst>
          </p:cNvPr>
          <p:cNvCxnSpPr/>
          <p:nvPr userDrawn="1"/>
        </p:nvCxnSpPr>
        <p:spPr>
          <a:xfrm>
            <a:off x="225188" y="6632812"/>
            <a:ext cx="11696131" cy="0"/>
          </a:xfrm>
          <a:prstGeom prst="line">
            <a:avLst/>
          </a:prstGeom>
          <a:ln w="28575">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91840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een_Pri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403118-97F3-E920-8BEC-3041CF7AA111}"/>
              </a:ext>
            </a:extLst>
          </p:cNvPr>
          <p:cNvSpPr/>
          <p:nvPr userDrawn="1"/>
        </p:nvSpPr>
        <p:spPr>
          <a:xfrm>
            <a:off x="746150" y="746152"/>
            <a:ext cx="10699700" cy="5365698"/>
          </a:xfrm>
          <a:prstGeom prst="rect">
            <a:avLst/>
          </a:prstGeom>
          <a:noFill/>
          <a:ln>
            <a:solidFill>
              <a:srgbClr val="00AA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9497DD9A-48E1-56DA-7822-B3A575995130}"/>
              </a:ext>
            </a:extLst>
          </p:cNvPr>
          <p:cNvSpPr>
            <a:spLocks noGrp="1"/>
          </p:cNvSpPr>
          <p:nvPr>
            <p:ph type="ctrTitle"/>
          </p:nvPr>
        </p:nvSpPr>
        <p:spPr>
          <a:xfrm>
            <a:off x="1524000" y="1122363"/>
            <a:ext cx="9144000" cy="2387600"/>
          </a:xfrm>
        </p:spPr>
        <p:txBody>
          <a:bodyPr anchor="b">
            <a:normAutofit/>
          </a:bodyPr>
          <a:lstStyle>
            <a:lvl1pPr algn="ctr">
              <a:defRPr sz="4000" b="1">
                <a:solidFill>
                  <a:srgbClr val="00AA4F"/>
                </a:solidFill>
                <a:latin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5" name="Subtitle 2">
            <a:extLst>
              <a:ext uri="{FF2B5EF4-FFF2-40B4-BE49-F238E27FC236}">
                <a16:creationId xmlns:a16="http://schemas.microsoft.com/office/drawing/2014/main" id="{D691C4C1-F8C7-F9D8-8527-5362C1A12EAC}"/>
              </a:ext>
            </a:extLst>
          </p:cNvPr>
          <p:cNvSpPr>
            <a:spLocks noGrp="1"/>
          </p:cNvSpPr>
          <p:nvPr>
            <p:ph type="subTitle" idx="1"/>
          </p:nvPr>
        </p:nvSpPr>
        <p:spPr>
          <a:xfrm>
            <a:off x="1524000" y="3602038"/>
            <a:ext cx="9144000" cy="1655762"/>
          </a:xfrm>
        </p:spPr>
        <p:txBody>
          <a:bodyPr/>
          <a:lstStyle>
            <a:lvl1pPr marL="0" indent="0" algn="ctr">
              <a:buNone/>
              <a:defRPr sz="2400">
                <a:solidFill>
                  <a:srgbClr val="00AA4F"/>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42823737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Green_Screen">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5597-239F-7664-1B08-3D11E8CBC6AF}"/>
              </a:ext>
            </a:extLst>
          </p:cNvPr>
          <p:cNvSpPr>
            <a:spLocks noGrp="1"/>
          </p:cNvSpPr>
          <p:nvPr>
            <p:ph type="ctrTitle"/>
          </p:nvPr>
        </p:nvSpPr>
        <p:spPr>
          <a:xfrm>
            <a:off x="1524000" y="1122363"/>
            <a:ext cx="9144000" cy="2387600"/>
          </a:xfrm>
        </p:spPr>
        <p:txBody>
          <a:bodyPr anchor="b">
            <a:normAutofit/>
          </a:bodyPr>
          <a:lstStyle>
            <a:lvl1pPr algn="ctr">
              <a:defRPr sz="4000" b="1">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BBEDE0A1-D704-D795-CCBC-E7B0451B0B08}"/>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Rectangle 4">
            <a:extLst>
              <a:ext uri="{FF2B5EF4-FFF2-40B4-BE49-F238E27FC236}">
                <a16:creationId xmlns:a16="http://schemas.microsoft.com/office/drawing/2014/main" id="{0E739949-E17B-D2F3-BF22-34F0ACF6549F}"/>
              </a:ext>
            </a:extLst>
          </p:cNvPr>
          <p:cNvSpPr/>
          <p:nvPr userDrawn="1"/>
        </p:nvSpPr>
        <p:spPr>
          <a:xfrm>
            <a:off x="746150" y="746152"/>
            <a:ext cx="10699700" cy="5365698"/>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46704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ation Header with photo">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59ABE48A-61A5-DEE9-76E8-E6251FD66DF7}"/>
              </a:ext>
            </a:extLst>
          </p:cNvPr>
          <p:cNvSpPr>
            <a:spLocks noGrp="1"/>
          </p:cNvSpPr>
          <p:nvPr>
            <p:ph type="pic" idx="10"/>
          </p:nvPr>
        </p:nvSpPr>
        <p:spPr>
          <a:xfrm>
            <a:off x="7086600" y="0"/>
            <a:ext cx="51054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pic>
        <p:nvPicPr>
          <p:cNvPr id="6" name="Picture 5">
            <a:extLst>
              <a:ext uri="{FF2B5EF4-FFF2-40B4-BE49-F238E27FC236}">
                <a16:creationId xmlns:a16="http://schemas.microsoft.com/office/drawing/2014/main" id="{0E99E33F-A093-F31D-640A-0F997F17B9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7237476" cy="6858000"/>
          </a:xfrm>
          <a:prstGeom prst="rect">
            <a:avLst/>
          </a:prstGeom>
        </p:spPr>
      </p:pic>
      <p:sp>
        <p:nvSpPr>
          <p:cNvPr id="2" name="Title 1">
            <a:extLst>
              <a:ext uri="{FF2B5EF4-FFF2-40B4-BE49-F238E27FC236}">
                <a16:creationId xmlns:a16="http://schemas.microsoft.com/office/drawing/2014/main" id="{B23EC3FF-88EC-7E7B-2138-DF84A549D3C4}"/>
              </a:ext>
            </a:extLst>
          </p:cNvPr>
          <p:cNvSpPr>
            <a:spLocks noGrp="1"/>
          </p:cNvSpPr>
          <p:nvPr>
            <p:ph type="title"/>
          </p:nvPr>
        </p:nvSpPr>
        <p:spPr>
          <a:xfrm>
            <a:off x="462887" y="2915479"/>
            <a:ext cx="4518546" cy="1325563"/>
          </a:xfrm>
        </p:spPr>
        <p:txBody>
          <a:bodyPr>
            <a:normAutofit/>
          </a:bodyPr>
          <a:lstStyle>
            <a:lvl1pPr>
              <a:defRPr sz="4000">
                <a:solidFill>
                  <a:schemeClr val="bg1"/>
                </a:solidFill>
              </a:defRPr>
            </a:lvl1pPr>
          </a:lstStyle>
          <a:p>
            <a:r>
              <a:rPr lang="en-US"/>
              <a:t>Click to edit Master title style</a:t>
            </a:r>
            <a:endParaRPr lang="en-GB"/>
          </a:p>
        </p:txBody>
      </p:sp>
      <p:sp>
        <p:nvSpPr>
          <p:cNvPr id="5" name="Subtitle 2">
            <a:extLst>
              <a:ext uri="{FF2B5EF4-FFF2-40B4-BE49-F238E27FC236}">
                <a16:creationId xmlns:a16="http://schemas.microsoft.com/office/drawing/2014/main" id="{925A19B0-CC1F-4867-50C7-29C48B0FB822}"/>
              </a:ext>
            </a:extLst>
          </p:cNvPr>
          <p:cNvSpPr>
            <a:spLocks noGrp="1"/>
          </p:cNvSpPr>
          <p:nvPr>
            <p:ph type="subTitle" idx="1"/>
          </p:nvPr>
        </p:nvSpPr>
        <p:spPr>
          <a:xfrm>
            <a:off x="462887" y="4495966"/>
            <a:ext cx="4518546" cy="874428"/>
          </a:xfrm>
        </p:spPr>
        <p:txBody>
          <a:bodyPr/>
          <a:lstStyle>
            <a:lvl1pPr marL="0" indent="0" algn="l">
              <a:buNone/>
              <a:defRPr sz="24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357537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11581-9724-0A39-D60C-2422D46B77F2}"/>
              </a:ext>
            </a:extLst>
          </p:cNvPr>
          <p:cNvSpPr>
            <a:spLocks noGrp="1"/>
          </p:cNvSpPr>
          <p:nvPr>
            <p:ph type="title"/>
          </p:nvPr>
        </p:nvSpPr>
        <p:spPr>
          <a:xfrm>
            <a:off x="838199" y="365125"/>
            <a:ext cx="7678004" cy="1325563"/>
          </a:xfrm>
        </p:spPr>
        <p:txBody>
          <a:bodyPr/>
          <a:lstStyle>
            <a:lvl1pPr>
              <a:defRPr>
                <a:solidFill>
                  <a:schemeClr val="accent6"/>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F81F0AC-4488-067F-86E3-47C2AA25D7BD}"/>
              </a:ext>
            </a:extLst>
          </p:cNvPr>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a:extLst>
              <a:ext uri="{FF2B5EF4-FFF2-40B4-BE49-F238E27FC236}">
                <a16:creationId xmlns:a16="http://schemas.microsoft.com/office/drawing/2014/main" id="{8D6D748E-1A3B-12EE-6327-722D4615651F}"/>
              </a:ext>
            </a:extLst>
          </p:cNvPr>
          <p:cNvCxnSpPr/>
          <p:nvPr userDrawn="1"/>
        </p:nvCxnSpPr>
        <p:spPr>
          <a:xfrm>
            <a:off x="225188" y="6632812"/>
            <a:ext cx="11696131" cy="0"/>
          </a:xfrm>
          <a:prstGeom prst="line">
            <a:avLst/>
          </a:prstGeom>
          <a:ln w="28575">
            <a:solidFill>
              <a:schemeClr val="accent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67328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D7EB-F411-0E45-4EB3-FF86E618D5A7}"/>
              </a:ext>
            </a:extLst>
          </p:cNvPr>
          <p:cNvSpPr>
            <a:spLocks noGrp="1"/>
          </p:cNvSpPr>
          <p:nvPr>
            <p:ph type="title"/>
          </p:nvPr>
        </p:nvSpPr>
        <p:spPr>
          <a:xfrm>
            <a:off x="838200" y="365125"/>
            <a:ext cx="8176146" cy="1325563"/>
          </a:xfrm>
          <a:ln>
            <a:solidFill>
              <a:schemeClr val="accent3"/>
            </a:solidFill>
          </a:ln>
        </p:spPr>
        <p:txBody>
          <a:bodyPr/>
          <a:lstStyle>
            <a:lvl1pPr>
              <a:defRPr>
                <a:solidFill>
                  <a:schemeClr val="accent6"/>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CE8997A-F649-D96E-BAE1-1513A0C619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48F01C-846B-A711-5843-1475AD9995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a:extLst>
              <a:ext uri="{FF2B5EF4-FFF2-40B4-BE49-F238E27FC236}">
                <a16:creationId xmlns:a16="http://schemas.microsoft.com/office/drawing/2014/main" id="{847EB81B-B9FA-74FE-6D17-2633D093D782}"/>
              </a:ext>
            </a:extLst>
          </p:cNvPr>
          <p:cNvCxnSpPr/>
          <p:nvPr userDrawn="1"/>
        </p:nvCxnSpPr>
        <p:spPr>
          <a:xfrm>
            <a:off x="225188" y="6632812"/>
            <a:ext cx="11696131" cy="0"/>
          </a:xfrm>
          <a:prstGeom prst="line">
            <a:avLst/>
          </a:prstGeom>
          <a:ln w="28575">
            <a:solidFill>
              <a:schemeClr val="accent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61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61A43-2931-4673-B927-16974BCC13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0FADFB-5284-4033-B83D-030F21D0B9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A65AF2-DBFA-441E-B363-F3B80D0A97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10CF44-1636-49DA-B432-5AE4A0817326}"/>
              </a:ext>
            </a:extLst>
          </p:cNvPr>
          <p:cNvSpPr>
            <a:spLocks noGrp="1"/>
          </p:cNvSpPr>
          <p:nvPr>
            <p:ph type="dt" sz="half" idx="10"/>
          </p:nvPr>
        </p:nvSpPr>
        <p:spPr/>
        <p:txBody>
          <a:bodyPr/>
          <a:lstStyle/>
          <a:p>
            <a:fld id="{2AEFAB66-2420-4A21-A048-67A2B8F7D1A9}" type="datetimeFigureOut">
              <a:rPr lang="en-GB" smtClean="0"/>
              <a:t>29/05/2026</a:t>
            </a:fld>
            <a:endParaRPr lang="en-GB"/>
          </a:p>
        </p:txBody>
      </p:sp>
      <p:sp>
        <p:nvSpPr>
          <p:cNvPr id="6" name="Footer Placeholder 5">
            <a:extLst>
              <a:ext uri="{FF2B5EF4-FFF2-40B4-BE49-F238E27FC236}">
                <a16:creationId xmlns:a16="http://schemas.microsoft.com/office/drawing/2014/main" id="{6F4DA458-2601-4744-AA0C-39FF1F3B6C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76602F-D8DC-401D-9141-FD2B0AC203F3}"/>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32875846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DA5FF-F4AD-C54B-2CD3-992B6DAE95B4}"/>
              </a:ext>
            </a:extLst>
          </p:cNvPr>
          <p:cNvSpPr>
            <a:spLocks noGrp="1"/>
          </p:cNvSpPr>
          <p:nvPr>
            <p:ph type="title"/>
          </p:nvPr>
        </p:nvSpPr>
        <p:spPr>
          <a:xfrm>
            <a:off x="839788" y="365125"/>
            <a:ext cx="10515600" cy="1325563"/>
          </a:xfrm>
        </p:spPr>
        <p:txBody>
          <a:bodyPr/>
          <a:lstStyle>
            <a:lvl1pPr>
              <a:defRPr>
                <a:solidFill>
                  <a:schemeClr val="accent6"/>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FDB9DCB-7ACE-F3E1-2208-B01690D10E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1FAC9E-6BFA-8926-97C5-F124366E7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7D00A0-990A-5B1A-0172-BF79B86F43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08B496-4059-6E80-DC19-91135A07C8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a:extLst>
              <a:ext uri="{FF2B5EF4-FFF2-40B4-BE49-F238E27FC236}">
                <a16:creationId xmlns:a16="http://schemas.microsoft.com/office/drawing/2014/main" id="{CA9076F5-9EA3-9F28-9461-777BCD93A750}"/>
              </a:ext>
            </a:extLst>
          </p:cNvPr>
          <p:cNvCxnSpPr/>
          <p:nvPr userDrawn="1"/>
        </p:nvCxnSpPr>
        <p:spPr>
          <a:xfrm>
            <a:off x="225188" y="6632812"/>
            <a:ext cx="11696131" cy="0"/>
          </a:xfrm>
          <a:prstGeom prst="line">
            <a:avLst/>
          </a:prstGeom>
          <a:ln w="28575">
            <a:solidFill>
              <a:schemeClr val="accent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11767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C8988C-864B-B8E8-CA4E-D6312B325335}"/>
              </a:ext>
            </a:extLst>
          </p:cNvPr>
          <p:cNvSpPr>
            <a:spLocks noGrp="1"/>
          </p:cNvSpPr>
          <p:nvPr>
            <p:ph type="title"/>
          </p:nvPr>
        </p:nvSpPr>
        <p:spPr>
          <a:xfrm>
            <a:off x="838199" y="365125"/>
            <a:ext cx="5783581" cy="709295"/>
          </a:xfrm>
        </p:spPr>
        <p:txBody>
          <a:bodyPr>
            <a:normAutofit/>
          </a:bodyPr>
          <a:lstStyle>
            <a:lvl1pPr>
              <a:defRPr sz="3200">
                <a:solidFill>
                  <a:schemeClr val="accent6"/>
                </a:solidFill>
              </a:defRPr>
            </a:lvl1pPr>
          </a:lstStyle>
          <a:p>
            <a:r>
              <a:rPr lang="en-US"/>
              <a:t>Click to edit Master title style</a:t>
            </a:r>
            <a:endParaRPr lang="en-GB"/>
          </a:p>
        </p:txBody>
      </p:sp>
      <p:sp>
        <p:nvSpPr>
          <p:cNvPr id="5" name="Picture Placeholder 2">
            <a:extLst>
              <a:ext uri="{FF2B5EF4-FFF2-40B4-BE49-F238E27FC236}">
                <a16:creationId xmlns:a16="http://schemas.microsoft.com/office/drawing/2014/main" id="{86C7CB72-531D-3308-E407-DAC930102BE3}"/>
              </a:ext>
            </a:extLst>
          </p:cNvPr>
          <p:cNvSpPr>
            <a:spLocks noGrp="1"/>
          </p:cNvSpPr>
          <p:nvPr>
            <p:ph type="pic" idx="10"/>
          </p:nvPr>
        </p:nvSpPr>
        <p:spPr>
          <a:xfrm>
            <a:off x="7947660" y="0"/>
            <a:ext cx="4244340" cy="21564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7" name="Picture Placeholder 2">
            <a:extLst>
              <a:ext uri="{FF2B5EF4-FFF2-40B4-BE49-F238E27FC236}">
                <a16:creationId xmlns:a16="http://schemas.microsoft.com/office/drawing/2014/main" id="{E263CED1-3C32-5567-E0EF-82A41794F477}"/>
              </a:ext>
            </a:extLst>
          </p:cNvPr>
          <p:cNvSpPr>
            <a:spLocks noGrp="1"/>
          </p:cNvSpPr>
          <p:nvPr>
            <p:ph type="pic" idx="11"/>
          </p:nvPr>
        </p:nvSpPr>
        <p:spPr>
          <a:xfrm>
            <a:off x="7947660" y="2350769"/>
            <a:ext cx="4244340" cy="21564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8" name="Picture Placeholder 2">
            <a:extLst>
              <a:ext uri="{FF2B5EF4-FFF2-40B4-BE49-F238E27FC236}">
                <a16:creationId xmlns:a16="http://schemas.microsoft.com/office/drawing/2014/main" id="{E2000AFF-2BDB-DF5C-C8B7-630916DA8373}"/>
              </a:ext>
            </a:extLst>
          </p:cNvPr>
          <p:cNvSpPr>
            <a:spLocks noGrp="1"/>
          </p:cNvSpPr>
          <p:nvPr>
            <p:ph type="pic" idx="12"/>
          </p:nvPr>
        </p:nvSpPr>
        <p:spPr>
          <a:xfrm>
            <a:off x="7947660" y="4701538"/>
            <a:ext cx="4244340" cy="21564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pic>
        <p:nvPicPr>
          <p:cNvPr id="9" name="Graphic 8">
            <a:extLst>
              <a:ext uri="{FF2B5EF4-FFF2-40B4-BE49-F238E27FC236}">
                <a16:creationId xmlns:a16="http://schemas.microsoft.com/office/drawing/2014/main" id="{CEA70469-5473-CBC3-8BE6-CDB2C239866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889715" y="-60554"/>
            <a:ext cx="57945" cy="6979107"/>
          </a:xfrm>
          <a:prstGeom prst="rect">
            <a:avLst/>
          </a:prstGeom>
        </p:spPr>
      </p:pic>
      <p:sp>
        <p:nvSpPr>
          <p:cNvPr id="2" name="Text Placeholder 3">
            <a:extLst>
              <a:ext uri="{FF2B5EF4-FFF2-40B4-BE49-F238E27FC236}">
                <a16:creationId xmlns:a16="http://schemas.microsoft.com/office/drawing/2014/main" id="{E04124B8-503C-8A6D-C17F-91BC97400D11}"/>
              </a:ext>
            </a:extLst>
          </p:cNvPr>
          <p:cNvSpPr>
            <a:spLocks noGrp="1"/>
          </p:cNvSpPr>
          <p:nvPr>
            <p:ph type="body" sz="half" idx="2"/>
          </p:nvPr>
        </p:nvSpPr>
        <p:spPr>
          <a:xfrm>
            <a:off x="839788" y="1333499"/>
            <a:ext cx="6582092" cy="51593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78286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4BA15-BEFA-CA77-63FB-C10696455DEA}"/>
              </a:ext>
            </a:extLst>
          </p:cNvPr>
          <p:cNvSpPr>
            <a:spLocks noGrp="1"/>
          </p:cNvSpPr>
          <p:nvPr>
            <p:ph type="title"/>
          </p:nvPr>
        </p:nvSpPr>
        <p:spPr>
          <a:xfrm>
            <a:off x="839788" y="457200"/>
            <a:ext cx="3932237" cy="1600200"/>
          </a:xfrm>
        </p:spPr>
        <p:txBody>
          <a:bodyPr anchor="b"/>
          <a:lstStyle>
            <a:lvl1pPr>
              <a:defRPr sz="3200">
                <a:solidFill>
                  <a:schemeClr val="accent6"/>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B462ADC-A200-C97C-F849-B0BB89CD0D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9907109-978C-EAF9-8A19-01B27F0FEA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5" name="Straight Connector 4">
            <a:extLst>
              <a:ext uri="{FF2B5EF4-FFF2-40B4-BE49-F238E27FC236}">
                <a16:creationId xmlns:a16="http://schemas.microsoft.com/office/drawing/2014/main" id="{9A04053A-5E5C-7FFC-6BDE-3D58FF09B92C}"/>
              </a:ext>
            </a:extLst>
          </p:cNvPr>
          <p:cNvCxnSpPr/>
          <p:nvPr userDrawn="1"/>
        </p:nvCxnSpPr>
        <p:spPr>
          <a:xfrm>
            <a:off x="225188" y="6632812"/>
            <a:ext cx="11696131" cy="0"/>
          </a:xfrm>
          <a:prstGeom prst="line">
            <a:avLst/>
          </a:prstGeom>
          <a:ln w="28575">
            <a:solidFill>
              <a:schemeClr val="accent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55885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C10DA-640C-12ED-2D90-E9B84D16CFE4}"/>
              </a:ext>
            </a:extLst>
          </p:cNvPr>
          <p:cNvSpPr>
            <a:spLocks noGrp="1"/>
          </p:cNvSpPr>
          <p:nvPr>
            <p:ph type="title"/>
          </p:nvPr>
        </p:nvSpPr>
        <p:spPr>
          <a:xfrm>
            <a:off x="839788" y="457200"/>
            <a:ext cx="3932237" cy="1600200"/>
          </a:xfrm>
        </p:spPr>
        <p:txBody>
          <a:bodyPr anchor="b"/>
          <a:lstStyle>
            <a:lvl1pPr>
              <a:defRPr sz="3200">
                <a:solidFill>
                  <a:schemeClr val="accent6"/>
                </a:solidFill>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8B3D50A-49F4-00DD-FA8D-4E06C960FE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914B02-380D-4C8C-B2C9-030E417E8F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5" name="Straight Connector 4">
            <a:extLst>
              <a:ext uri="{FF2B5EF4-FFF2-40B4-BE49-F238E27FC236}">
                <a16:creationId xmlns:a16="http://schemas.microsoft.com/office/drawing/2014/main" id="{38A88E9C-08DA-6FF1-420F-60E8DF1B005A}"/>
              </a:ext>
            </a:extLst>
          </p:cNvPr>
          <p:cNvCxnSpPr/>
          <p:nvPr userDrawn="1"/>
        </p:nvCxnSpPr>
        <p:spPr>
          <a:xfrm>
            <a:off x="225188" y="6632812"/>
            <a:ext cx="11696131" cy="0"/>
          </a:xfrm>
          <a:prstGeom prst="line">
            <a:avLst/>
          </a:prstGeom>
          <a:ln w="28575">
            <a:solidFill>
              <a:schemeClr val="accent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2399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Green_Screen">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5597-239F-7664-1B08-3D11E8CBC6AF}"/>
              </a:ext>
            </a:extLst>
          </p:cNvPr>
          <p:cNvSpPr>
            <a:spLocks noGrp="1"/>
          </p:cNvSpPr>
          <p:nvPr>
            <p:ph type="ctrTitle"/>
          </p:nvPr>
        </p:nvSpPr>
        <p:spPr>
          <a:xfrm>
            <a:off x="1524000" y="1122363"/>
            <a:ext cx="9144000" cy="2387600"/>
          </a:xfrm>
        </p:spPr>
        <p:txBody>
          <a:bodyPr anchor="b">
            <a:normAutofit/>
          </a:bodyPr>
          <a:lstStyle>
            <a:lvl1pPr algn="ctr">
              <a:defRPr sz="4000" b="1">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BBEDE0A1-D704-D795-CCBC-E7B0451B0B08}"/>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Rectangle 4">
            <a:extLst>
              <a:ext uri="{FF2B5EF4-FFF2-40B4-BE49-F238E27FC236}">
                <a16:creationId xmlns:a16="http://schemas.microsoft.com/office/drawing/2014/main" id="{0E739949-E17B-D2F3-BF22-34F0ACF6549F}"/>
              </a:ext>
            </a:extLst>
          </p:cNvPr>
          <p:cNvSpPr/>
          <p:nvPr userDrawn="1"/>
        </p:nvSpPr>
        <p:spPr>
          <a:xfrm>
            <a:off x="746150" y="746152"/>
            <a:ext cx="10699700" cy="5365698"/>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6137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2963D2-03FE-4E56-8A7B-57C7C33CB87F}"/>
              </a:ext>
            </a:extLst>
          </p:cNvPr>
          <p:cNvSpPr>
            <a:spLocks noGrp="1"/>
          </p:cNvSpPr>
          <p:nvPr>
            <p:ph type="dt" sz="half" idx="10"/>
          </p:nvPr>
        </p:nvSpPr>
        <p:spPr/>
        <p:txBody>
          <a:bodyPr/>
          <a:lstStyle/>
          <a:p>
            <a:fld id="{2AEFAB66-2420-4A21-A048-67A2B8F7D1A9}" type="datetimeFigureOut">
              <a:rPr lang="en-GB" smtClean="0"/>
              <a:t>29/05/2026</a:t>
            </a:fld>
            <a:endParaRPr lang="en-GB"/>
          </a:p>
        </p:txBody>
      </p:sp>
      <p:sp>
        <p:nvSpPr>
          <p:cNvPr id="3" name="Footer Placeholder 2">
            <a:extLst>
              <a:ext uri="{FF2B5EF4-FFF2-40B4-BE49-F238E27FC236}">
                <a16:creationId xmlns:a16="http://schemas.microsoft.com/office/drawing/2014/main" id="{39D28070-E89C-4F76-9713-90BAC6456D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E848243-6671-4735-8AFD-0AEFF3D9AA2C}"/>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1771904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Magenta_Pri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5597-239F-7664-1B08-3D11E8CBC6AF}"/>
              </a:ext>
            </a:extLst>
          </p:cNvPr>
          <p:cNvSpPr>
            <a:spLocks noGrp="1"/>
          </p:cNvSpPr>
          <p:nvPr>
            <p:ph type="ctrTitle"/>
          </p:nvPr>
        </p:nvSpPr>
        <p:spPr>
          <a:xfrm>
            <a:off x="1524000" y="1122363"/>
            <a:ext cx="9144000" cy="2387600"/>
          </a:xfrm>
        </p:spPr>
        <p:txBody>
          <a:bodyPr anchor="b">
            <a:normAutofit/>
          </a:bodyPr>
          <a:lstStyle>
            <a:lvl1pPr algn="ctr">
              <a:defRPr sz="4000" b="1">
                <a:solidFill>
                  <a:srgbClr val="AE2573"/>
                </a:solidFill>
                <a:latin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BBEDE0A1-D704-D795-CCBC-E7B0451B0B08}"/>
              </a:ext>
            </a:extLst>
          </p:cNvPr>
          <p:cNvSpPr>
            <a:spLocks noGrp="1"/>
          </p:cNvSpPr>
          <p:nvPr>
            <p:ph type="subTitle" idx="1"/>
          </p:nvPr>
        </p:nvSpPr>
        <p:spPr>
          <a:xfrm>
            <a:off x="1524000" y="3602038"/>
            <a:ext cx="9144000" cy="1655762"/>
          </a:xfrm>
        </p:spPr>
        <p:txBody>
          <a:bodyPr/>
          <a:lstStyle>
            <a:lvl1pPr marL="0" indent="0" algn="ctr">
              <a:buNone/>
              <a:defRPr sz="2400">
                <a:solidFill>
                  <a:srgbClr val="AE2573"/>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3">
            <a:extLst>
              <a:ext uri="{FF2B5EF4-FFF2-40B4-BE49-F238E27FC236}">
                <a16:creationId xmlns:a16="http://schemas.microsoft.com/office/drawing/2014/main" id="{F8C0632F-6BE3-ECB5-5D08-C1B7AC95872F}"/>
              </a:ext>
            </a:extLst>
          </p:cNvPr>
          <p:cNvSpPr/>
          <p:nvPr userDrawn="1"/>
        </p:nvSpPr>
        <p:spPr>
          <a:xfrm>
            <a:off x="746150" y="746152"/>
            <a:ext cx="10699700" cy="5365698"/>
          </a:xfrm>
          <a:prstGeom prst="rect">
            <a:avLst/>
          </a:prstGeom>
          <a:noFill/>
          <a:ln>
            <a:solidFill>
              <a:srgbClr val="AE25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0679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Magenta_Scree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5597-239F-7664-1B08-3D11E8CBC6AF}"/>
              </a:ext>
            </a:extLst>
          </p:cNvPr>
          <p:cNvSpPr>
            <a:spLocks noGrp="1"/>
          </p:cNvSpPr>
          <p:nvPr>
            <p:ph type="ctrTitle"/>
          </p:nvPr>
        </p:nvSpPr>
        <p:spPr>
          <a:xfrm>
            <a:off x="1524000" y="1122363"/>
            <a:ext cx="9144000" cy="2387600"/>
          </a:xfrm>
        </p:spPr>
        <p:txBody>
          <a:bodyPr anchor="b">
            <a:normAutofit/>
          </a:bodyPr>
          <a:lstStyle>
            <a:lvl1pPr algn="ctr">
              <a:defRPr sz="4000" b="1">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BBEDE0A1-D704-D795-CCBC-E7B0451B0B08}"/>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3">
            <a:extLst>
              <a:ext uri="{FF2B5EF4-FFF2-40B4-BE49-F238E27FC236}">
                <a16:creationId xmlns:a16="http://schemas.microsoft.com/office/drawing/2014/main" id="{AEEFAC89-0E37-22C3-4336-BB269852BE03}"/>
              </a:ext>
            </a:extLst>
          </p:cNvPr>
          <p:cNvSpPr/>
          <p:nvPr userDrawn="1"/>
        </p:nvSpPr>
        <p:spPr>
          <a:xfrm>
            <a:off x="746150" y="746152"/>
            <a:ext cx="10699700" cy="5365698"/>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2974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theme" Target="../theme/theme4.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theme" Target="../theme/theme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theme" Target="../theme/theme6.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63055"/>
      </p:ext>
    </p:extLst>
  </p:cSld>
  <p:clrMap bg1="lt1" tx1="dk1" bg2="lt2" tx2="dk2" accent1="accent1" accent2="accent2" accent3="accent3" accent4="accent4" accent5="accent5" accent6="accent6" hlink="hlink" folHlink="folHlink"/>
  <p:sldLayoutIdLst>
    <p:sldLayoutId id="2147483703" r:id="rId1"/>
    <p:sldLayoutId id="2147483701" r:id="rId2"/>
    <p:sldLayoutId id="2147483702" r:id="rId3"/>
    <p:sldLayoutId id="2147483700" r:id="rId4"/>
    <p:sldLayoutId id="2147483724" r:id="rId5"/>
    <p:sldLayoutId id="2147483725" r:id="rId6"/>
    <p:sldLayoutId id="2147483726" r:id="rId7"/>
  </p:sldLayoutIdLst>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1BF4E-DD55-358A-7627-CE72CB8B97CF}"/>
              </a:ext>
            </a:extLst>
          </p:cNvPr>
          <p:cNvSpPr>
            <a:spLocks noGrp="1"/>
          </p:cNvSpPr>
          <p:nvPr>
            <p:ph type="title"/>
          </p:nvPr>
        </p:nvSpPr>
        <p:spPr>
          <a:xfrm>
            <a:off x="838200" y="365125"/>
            <a:ext cx="3976396" cy="1325563"/>
          </a:xfrm>
          <a:prstGeom prst="rect">
            <a:avLst/>
          </a:prstGeom>
        </p:spPr>
        <p:txBody>
          <a:bodyPr vert="horz" lIns="91440" tIns="45720" rIns="91440" bIns="45720" rtlCol="0" anchor="ctr">
            <a:normAutofit/>
          </a:bodyPr>
          <a:lstStyle/>
          <a:p>
            <a:r>
              <a:rPr lang="en-US"/>
              <a:t>Title</a:t>
            </a:r>
            <a:endParaRPr lang="en-GB"/>
          </a:p>
        </p:txBody>
      </p:sp>
      <p:sp>
        <p:nvSpPr>
          <p:cNvPr id="3" name="Text Placeholder 2">
            <a:extLst>
              <a:ext uri="{FF2B5EF4-FFF2-40B4-BE49-F238E27FC236}">
                <a16:creationId xmlns:a16="http://schemas.microsoft.com/office/drawing/2014/main" id="{A47EF90B-DE19-A9F2-44B7-47AEA93B848D}"/>
              </a:ext>
            </a:extLst>
          </p:cNvPr>
          <p:cNvSpPr>
            <a:spLocks noGrp="1"/>
          </p:cNvSpPr>
          <p:nvPr>
            <p:ph type="body" idx="1"/>
          </p:nvPr>
        </p:nvSpPr>
        <p:spPr>
          <a:xfrm>
            <a:off x="838200" y="1825625"/>
            <a:ext cx="6638731" cy="2254963"/>
          </a:xfrm>
          <a:prstGeom prst="rect">
            <a:avLst/>
          </a:prstGeom>
        </p:spPr>
        <p:txBody>
          <a:bodyPr vert="horz" lIns="91440" tIns="45720" rIns="91440" bIns="45720" rtlCol="0">
            <a:normAutofit/>
          </a:bodyPr>
          <a:lstStyle/>
          <a:p>
            <a:pPr lvl="0"/>
            <a:r>
              <a:rPr lang="en-US"/>
              <a:t>Sub title</a:t>
            </a:r>
          </a:p>
        </p:txBody>
      </p:sp>
    </p:spTree>
    <p:extLst>
      <p:ext uri="{BB962C8B-B14F-4D97-AF65-F5344CB8AC3E}">
        <p14:creationId xmlns:p14="http://schemas.microsoft.com/office/powerpoint/2010/main" val="2003635190"/>
      </p:ext>
    </p:extLst>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8" r:id="rId10"/>
  </p:sldLayoutIdLst>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1BF4E-DD55-358A-7627-CE72CB8B97CF}"/>
              </a:ext>
            </a:extLst>
          </p:cNvPr>
          <p:cNvSpPr>
            <a:spLocks noGrp="1"/>
          </p:cNvSpPr>
          <p:nvPr>
            <p:ph type="title"/>
          </p:nvPr>
        </p:nvSpPr>
        <p:spPr>
          <a:xfrm>
            <a:off x="838200" y="365125"/>
            <a:ext cx="3976396" cy="1325563"/>
          </a:xfrm>
          <a:prstGeom prst="rect">
            <a:avLst/>
          </a:prstGeom>
        </p:spPr>
        <p:txBody>
          <a:bodyPr vert="horz" lIns="91440" tIns="45720" rIns="91440" bIns="45720" rtlCol="0" anchor="ctr">
            <a:normAutofit/>
          </a:bodyPr>
          <a:lstStyle/>
          <a:p>
            <a:r>
              <a:rPr lang="en-US"/>
              <a:t>Title</a:t>
            </a:r>
            <a:endParaRPr lang="en-GB"/>
          </a:p>
        </p:txBody>
      </p:sp>
      <p:sp>
        <p:nvSpPr>
          <p:cNvPr id="3" name="Text Placeholder 2">
            <a:extLst>
              <a:ext uri="{FF2B5EF4-FFF2-40B4-BE49-F238E27FC236}">
                <a16:creationId xmlns:a16="http://schemas.microsoft.com/office/drawing/2014/main" id="{A47EF90B-DE19-A9F2-44B7-47AEA93B848D}"/>
              </a:ext>
            </a:extLst>
          </p:cNvPr>
          <p:cNvSpPr>
            <a:spLocks noGrp="1"/>
          </p:cNvSpPr>
          <p:nvPr>
            <p:ph type="body" idx="1"/>
          </p:nvPr>
        </p:nvSpPr>
        <p:spPr>
          <a:xfrm>
            <a:off x="838200" y="1825625"/>
            <a:ext cx="6638731" cy="2254963"/>
          </a:xfrm>
          <a:prstGeom prst="rect">
            <a:avLst/>
          </a:prstGeom>
        </p:spPr>
        <p:txBody>
          <a:bodyPr vert="horz" lIns="91440" tIns="45720" rIns="91440" bIns="45720" rtlCol="0">
            <a:normAutofit/>
          </a:bodyPr>
          <a:lstStyle/>
          <a:p>
            <a:pPr lvl="0"/>
            <a:r>
              <a:rPr lang="en-US"/>
              <a:t>Sub title</a:t>
            </a:r>
          </a:p>
        </p:txBody>
      </p:sp>
    </p:spTree>
    <p:extLst>
      <p:ext uri="{BB962C8B-B14F-4D97-AF65-F5344CB8AC3E}">
        <p14:creationId xmlns:p14="http://schemas.microsoft.com/office/powerpoint/2010/main" val="3899497747"/>
      </p:ext>
    </p:extLst>
  </p:cSld>
  <p:clrMap bg1="lt1" tx1="dk1" bg2="lt2" tx2="dk2" accent1="accent1" accent2="accent2" accent3="accent3" accent4="accent4" accent5="accent5" accent6="accent6" hlink="hlink" folHlink="folHlink"/>
  <p:sldLayoutIdLst>
    <p:sldLayoutId id="2147483720" r:id="rId1"/>
    <p:sldLayoutId id="2147483660" r:id="rId2"/>
    <p:sldLayoutId id="2147483661" r:id="rId3"/>
    <p:sldLayoutId id="2147483662" r:id="rId4"/>
    <p:sldLayoutId id="2147483664" r:id="rId5"/>
    <p:sldLayoutId id="2147483665" r:id="rId6"/>
    <p:sldLayoutId id="2147483667" r:id="rId7"/>
    <p:sldLayoutId id="2147483668" r:id="rId8"/>
    <p:sldLayoutId id="2147483666" r:id="rId9"/>
  </p:sldLayoutIdLst>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1BF4E-DD55-358A-7627-CE72CB8B97CF}"/>
              </a:ext>
            </a:extLst>
          </p:cNvPr>
          <p:cNvSpPr>
            <a:spLocks noGrp="1"/>
          </p:cNvSpPr>
          <p:nvPr>
            <p:ph type="title"/>
          </p:nvPr>
        </p:nvSpPr>
        <p:spPr>
          <a:xfrm>
            <a:off x="838200" y="365125"/>
            <a:ext cx="3976396" cy="1325563"/>
          </a:xfrm>
          <a:prstGeom prst="rect">
            <a:avLst/>
          </a:prstGeom>
        </p:spPr>
        <p:txBody>
          <a:bodyPr vert="horz" lIns="91440" tIns="45720" rIns="91440" bIns="45720" rtlCol="0" anchor="ctr">
            <a:normAutofit/>
          </a:bodyPr>
          <a:lstStyle/>
          <a:p>
            <a:r>
              <a:rPr lang="en-US"/>
              <a:t>Title</a:t>
            </a:r>
            <a:endParaRPr lang="en-GB"/>
          </a:p>
        </p:txBody>
      </p:sp>
      <p:sp>
        <p:nvSpPr>
          <p:cNvPr id="3" name="Text Placeholder 2">
            <a:extLst>
              <a:ext uri="{FF2B5EF4-FFF2-40B4-BE49-F238E27FC236}">
                <a16:creationId xmlns:a16="http://schemas.microsoft.com/office/drawing/2014/main" id="{A47EF90B-DE19-A9F2-44B7-47AEA93B848D}"/>
              </a:ext>
            </a:extLst>
          </p:cNvPr>
          <p:cNvSpPr>
            <a:spLocks noGrp="1"/>
          </p:cNvSpPr>
          <p:nvPr>
            <p:ph type="body" idx="1"/>
          </p:nvPr>
        </p:nvSpPr>
        <p:spPr>
          <a:xfrm>
            <a:off x="838200" y="1825625"/>
            <a:ext cx="6638731" cy="2254963"/>
          </a:xfrm>
          <a:prstGeom prst="rect">
            <a:avLst/>
          </a:prstGeom>
        </p:spPr>
        <p:txBody>
          <a:bodyPr vert="horz" lIns="91440" tIns="45720" rIns="91440" bIns="45720" rtlCol="0">
            <a:normAutofit/>
          </a:bodyPr>
          <a:lstStyle/>
          <a:p>
            <a:pPr lvl="0"/>
            <a:r>
              <a:rPr lang="en-US"/>
              <a:t>Sub title</a:t>
            </a:r>
          </a:p>
        </p:txBody>
      </p:sp>
    </p:spTree>
    <p:extLst>
      <p:ext uri="{BB962C8B-B14F-4D97-AF65-F5344CB8AC3E}">
        <p14:creationId xmlns:p14="http://schemas.microsoft.com/office/powerpoint/2010/main" val="1513644867"/>
      </p:ext>
    </p:extLst>
  </p:cSld>
  <p:clrMap bg1="lt1" tx1="dk1" bg2="lt2" tx2="dk2" accent1="accent1" accent2="accent2" accent3="accent3" accent4="accent4" accent5="accent5" accent6="accent6" hlink="hlink" folHlink="folHlink"/>
  <p:sldLayoutIdLst>
    <p:sldLayoutId id="2147483721" r:id="rId1"/>
    <p:sldLayoutId id="2147483670" r:id="rId2"/>
    <p:sldLayoutId id="2147483671" r:id="rId3"/>
    <p:sldLayoutId id="2147483672" r:id="rId4"/>
    <p:sldLayoutId id="2147483674" r:id="rId5"/>
    <p:sldLayoutId id="2147483675" r:id="rId6"/>
    <p:sldLayoutId id="2147483676" r:id="rId7"/>
    <p:sldLayoutId id="2147483677" r:id="rId8"/>
    <p:sldLayoutId id="2147483678" r:id="rId9"/>
  </p:sldLayoutIdLst>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1BF4E-DD55-358A-7627-CE72CB8B97CF}"/>
              </a:ext>
            </a:extLst>
          </p:cNvPr>
          <p:cNvSpPr>
            <a:spLocks noGrp="1"/>
          </p:cNvSpPr>
          <p:nvPr>
            <p:ph type="title"/>
          </p:nvPr>
        </p:nvSpPr>
        <p:spPr>
          <a:xfrm>
            <a:off x="838200" y="365125"/>
            <a:ext cx="3976396" cy="1325563"/>
          </a:xfrm>
          <a:prstGeom prst="rect">
            <a:avLst/>
          </a:prstGeom>
        </p:spPr>
        <p:txBody>
          <a:bodyPr vert="horz" lIns="91440" tIns="45720" rIns="91440" bIns="45720" rtlCol="0" anchor="ctr">
            <a:normAutofit/>
          </a:bodyPr>
          <a:lstStyle/>
          <a:p>
            <a:r>
              <a:rPr lang="en-US"/>
              <a:t>Title</a:t>
            </a:r>
            <a:endParaRPr lang="en-GB"/>
          </a:p>
        </p:txBody>
      </p:sp>
      <p:sp>
        <p:nvSpPr>
          <p:cNvPr id="3" name="Text Placeholder 2">
            <a:extLst>
              <a:ext uri="{FF2B5EF4-FFF2-40B4-BE49-F238E27FC236}">
                <a16:creationId xmlns:a16="http://schemas.microsoft.com/office/drawing/2014/main" id="{A47EF90B-DE19-A9F2-44B7-47AEA93B848D}"/>
              </a:ext>
            </a:extLst>
          </p:cNvPr>
          <p:cNvSpPr>
            <a:spLocks noGrp="1"/>
          </p:cNvSpPr>
          <p:nvPr>
            <p:ph type="body" idx="1"/>
          </p:nvPr>
        </p:nvSpPr>
        <p:spPr>
          <a:xfrm>
            <a:off x="838200" y="1825625"/>
            <a:ext cx="6638731" cy="2254963"/>
          </a:xfrm>
          <a:prstGeom prst="rect">
            <a:avLst/>
          </a:prstGeom>
        </p:spPr>
        <p:txBody>
          <a:bodyPr vert="horz" lIns="91440" tIns="45720" rIns="91440" bIns="45720" rtlCol="0">
            <a:normAutofit/>
          </a:bodyPr>
          <a:lstStyle/>
          <a:p>
            <a:pPr lvl="0"/>
            <a:r>
              <a:rPr lang="en-US"/>
              <a:t>Sub title</a:t>
            </a:r>
          </a:p>
        </p:txBody>
      </p:sp>
    </p:spTree>
    <p:extLst>
      <p:ext uri="{BB962C8B-B14F-4D97-AF65-F5344CB8AC3E}">
        <p14:creationId xmlns:p14="http://schemas.microsoft.com/office/powerpoint/2010/main" val="2670094239"/>
      </p:ext>
    </p:extLst>
  </p:cSld>
  <p:clrMap bg1="lt1" tx1="dk1" bg2="lt2" tx2="dk2" accent1="accent1" accent2="accent2" accent3="accent3" accent4="accent4" accent5="accent5" accent6="accent6" hlink="hlink" folHlink="folHlink"/>
  <p:sldLayoutIdLst>
    <p:sldLayoutId id="2147483722" r:id="rId1"/>
    <p:sldLayoutId id="2147483680" r:id="rId2"/>
    <p:sldLayoutId id="2147483681" r:id="rId3"/>
    <p:sldLayoutId id="2147483682" r:id="rId4"/>
    <p:sldLayoutId id="2147483684" r:id="rId5"/>
    <p:sldLayoutId id="2147483685" r:id="rId6"/>
    <p:sldLayoutId id="2147483686" r:id="rId7"/>
    <p:sldLayoutId id="2147483687" r:id="rId8"/>
    <p:sldLayoutId id="2147483688" r:id="rId9"/>
  </p:sldLayoutIdLst>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1BF4E-DD55-358A-7627-CE72CB8B97CF}"/>
              </a:ext>
            </a:extLst>
          </p:cNvPr>
          <p:cNvSpPr>
            <a:spLocks noGrp="1"/>
          </p:cNvSpPr>
          <p:nvPr>
            <p:ph type="title"/>
          </p:nvPr>
        </p:nvSpPr>
        <p:spPr>
          <a:xfrm>
            <a:off x="838200" y="365125"/>
            <a:ext cx="3976396" cy="1325563"/>
          </a:xfrm>
          <a:prstGeom prst="rect">
            <a:avLst/>
          </a:prstGeom>
        </p:spPr>
        <p:txBody>
          <a:bodyPr vert="horz" lIns="91440" tIns="45720" rIns="91440" bIns="45720" rtlCol="0" anchor="ctr">
            <a:normAutofit/>
          </a:bodyPr>
          <a:lstStyle/>
          <a:p>
            <a:r>
              <a:rPr lang="en-US"/>
              <a:t>Title</a:t>
            </a:r>
            <a:endParaRPr lang="en-GB"/>
          </a:p>
        </p:txBody>
      </p:sp>
      <p:sp>
        <p:nvSpPr>
          <p:cNvPr id="3" name="Text Placeholder 2">
            <a:extLst>
              <a:ext uri="{FF2B5EF4-FFF2-40B4-BE49-F238E27FC236}">
                <a16:creationId xmlns:a16="http://schemas.microsoft.com/office/drawing/2014/main" id="{A47EF90B-DE19-A9F2-44B7-47AEA93B848D}"/>
              </a:ext>
            </a:extLst>
          </p:cNvPr>
          <p:cNvSpPr>
            <a:spLocks noGrp="1"/>
          </p:cNvSpPr>
          <p:nvPr>
            <p:ph type="body" idx="1"/>
          </p:nvPr>
        </p:nvSpPr>
        <p:spPr>
          <a:xfrm>
            <a:off x="838200" y="1825625"/>
            <a:ext cx="6638731" cy="2254963"/>
          </a:xfrm>
          <a:prstGeom prst="rect">
            <a:avLst/>
          </a:prstGeom>
        </p:spPr>
        <p:txBody>
          <a:bodyPr vert="horz" lIns="91440" tIns="45720" rIns="91440" bIns="45720" rtlCol="0">
            <a:normAutofit/>
          </a:bodyPr>
          <a:lstStyle/>
          <a:p>
            <a:pPr lvl="0"/>
            <a:r>
              <a:rPr lang="en-US"/>
              <a:t>Sub title</a:t>
            </a:r>
          </a:p>
        </p:txBody>
      </p:sp>
    </p:spTree>
    <p:extLst>
      <p:ext uri="{BB962C8B-B14F-4D97-AF65-F5344CB8AC3E}">
        <p14:creationId xmlns:p14="http://schemas.microsoft.com/office/powerpoint/2010/main" val="4171495889"/>
      </p:ext>
    </p:extLst>
  </p:cSld>
  <p:clrMap bg1="lt1" tx1="dk1" bg2="lt2" tx2="dk2" accent1="accent1" accent2="accent2" accent3="accent3" accent4="accent4" accent5="accent5" accent6="accent6" hlink="hlink" folHlink="folHlink"/>
  <p:sldLayoutIdLst>
    <p:sldLayoutId id="2147483723" r:id="rId1"/>
    <p:sldLayoutId id="2147483690" r:id="rId2"/>
    <p:sldLayoutId id="2147483691" r:id="rId3"/>
    <p:sldLayoutId id="2147483692" r:id="rId4"/>
    <p:sldLayoutId id="2147483694" r:id="rId5"/>
    <p:sldLayoutId id="2147483695" r:id="rId6"/>
    <p:sldLayoutId id="2147483696" r:id="rId7"/>
    <p:sldLayoutId id="2147483697" r:id="rId8"/>
    <p:sldLayoutId id="2147483698" r:id="rId9"/>
  </p:sldLayoutIdLst>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buckinghamshire.moderngov.co.uk/documents/s93355/Appendix%201%20-%20Buckinghamshire%20Economic%20Growth%20Plan.pdf"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ons.gov.uk/economy/grossvalueaddedgva/datasets/nominalandrealregionalgrossvalueaddedbalancedbyindustry" TargetMode="External"/><Relationship Id="rId1" Type="http://schemas.openxmlformats.org/officeDocument/2006/relationships/slideLayout" Target="../slideLayouts/slideLayout2.xml"/><Relationship Id="rId4" Type="http://schemas.openxmlformats.org/officeDocument/2006/relationships/slide" Target="slide45.xml"/></Relationships>
</file>

<file path=ppt/slides/_rels/slide12.xml.rels><?xml version="1.0" encoding="UTF-8" standalone="yes"?>
<Relationships xmlns="http://schemas.openxmlformats.org/package/2006/relationships"><Relationship Id="rId3" Type="http://schemas.openxmlformats.org/officeDocument/2006/relationships/hyperlink" Target="https://www.ons.gov.uk/employmentandlabourmarket/peopleinwork/labourproductivity/datasets/subregionalproductivitylabourproductivitygvaperhourworkedandgvaperfilledjobindicesbyuknuts2andnuts3subregions" TargetMode="External"/><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public.tableau.com/app/profile/caroline1270/viz/ProductivityITL32023/ProductivityITL32023?publish=yes" TargetMode="External"/><Relationship Id="rId4" Type="http://schemas.openxmlformats.org/officeDocument/2006/relationships/slide" Target="slide45.xml"/></Relationships>
</file>

<file path=ppt/slides/_rels/slide13.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hyperlink" Target="https://www.ons.gov.uk/economy/grossvalueaddedgva/datasets/nominalandrealregionalgrossvalueaddedbalancedbyindustr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slide" Target="slide45.xml"/><Relationship Id="rId4" Type="http://schemas.openxmlformats.org/officeDocument/2006/relationships/hyperlink" Target="https://www.ons.gov.uk/economy/grossvalueaddedgva/datasets/nominalandrealregionalgrossvalueaddedbalancedbyindustry"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hyperlink" Target="https://www.ons.gov.uk/economy/regionalaccounts/grossdisposablehouseholdincome/datalist?filter=datasets" TargetMode="External"/><Relationship Id="rId1" Type="http://schemas.openxmlformats.org/officeDocument/2006/relationships/slideLayout" Target="../slideLayouts/slideLayout2.xml"/><Relationship Id="rId5" Type="http://schemas.openxmlformats.org/officeDocument/2006/relationships/slide" Target="slide45.xml"/><Relationship Id="rId4" Type="http://schemas.openxmlformats.org/officeDocument/2006/relationships/hyperlink" Target="https://www.ons.gov.uk/visualisations/dvc1370/index.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Business%20population%20estimates%202025%20-%20GOV.UK" TargetMode="External"/><Relationship Id="rId3" Type="http://schemas.openxmlformats.org/officeDocument/2006/relationships/diagramLayout" Target="../diagrams/layout1.xml"/><Relationship Id="rId7" Type="http://schemas.openxmlformats.org/officeDocument/2006/relationships/hyperlink" Target="https://www.nomisweb.co.uk/query/select/getdatasetbytheme.asp?theme=49"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hyperlink" Target="https://www.ons.gov.uk/businessindustryandtrade/business/activitysizeandlocation/datasets/businessdemographyreferencetable"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nomisweb.co.uk/sources/ukbc" TargetMode="Externa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hyperlink" Target="https://www.ons.gov.uk/businessindustryandtrade/business/activitysizeandlocation/adhocs/3408smeinenglandandbuckinghamshirebysize2023to2025" TargetMode="Externa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jpe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jpeg"/><Relationship Id="rId25" Type="http://schemas.openxmlformats.org/officeDocument/2006/relationships/image" Target="../media/image36.png"/><Relationship Id="rId2" Type="http://schemas.openxmlformats.org/officeDocument/2006/relationships/image" Target="../media/image13.jpeg"/><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5" Type="http://schemas.openxmlformats.org/officeDocument/2006/relationships/image" Target="../media/image16.jpe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hyperlink" Target="https://public.tableau.com/app/profile/caroline1270/viz/VATPAYEbusinessunitsbyMSOA-2025/Businessesbymiddle-layersuperoutputarea?publish=ye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economy2030.resolutionfoundation.org/reports/ready-for-change/"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hyperlink" Target="https://www.ons.gov.uk/businessindustryandtrade/business/activitysizeandlocation/datasets/businessdemographyreferencetabl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hyperlink" Target="https://www.ons.gov.uk/businessindustryandtrade/business/activitysizeandlocation/datasets/businessdemographyreferencetable"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ons.gov.uk/businessindustryandtrade/business/activitysizeandlocation/datasets/businessdemographyreferencetable" TargetMode="Externa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hyperlink" Target="https://www.ons.gov.uk/businessindustryandtrade/business/activitysizeandlocation/datasets/businessdemographyreferencetable" TargetMode="Externa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18.xml"/><Relationship Id="rId5" Type="http://schemas.openxmlformats.org/officeDocument/2006/relationships/hyperlink" Target="https://www.beauhurst.com/" TargetMode="External"/><Relationship Id="rId4" Type="http://schemas.openxmlformats.org/officeDocument/2006/relationships/slide" Target="slide4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hatworksgrowth.org/insights/understanding-tradable-non-tradable-sectors/"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investopedia.com/terms/k/knowledge-economy.asp#:~:text=This%20component%20of%20the%20economy,the%20economy%20as%20a%20whole."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ons.gov.uk/economy/grossvalueaddedgva/datasets/nominalandrealregionalgrossvalueaddedbalancedbyindustry" TargetMode="External"/><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ons.gov.uk/economy/grossvalueaddedgva/datasets/nominalandrealregionalgrossvalueaddedbalancedbyindustry" TargetMode="External"/><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ons.gov.uk/economy/grossvalueaddedgva/datasets/nominalandrealregionalgrossvalueaddedbalancedbyindustry" TargetMode="External"/><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hyperlink" Target="https://www.ons.gov.uk/economy/grossvalueaddedgva/datasets/nominalandrealregionalgrossvalueaddedbalancedbyindustr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www.nomisweb.co.uk/datasets/newbres6pub" TargetMode="External"/><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nomisweb.co.uk/" TargetMode="External"/><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nomisweb.co.uk/datasets/newbres6pub" TargetMode="External"/><Relationship Id="rId2" Type="http://schemas.openxmlformats.org/officeDocument/2006/relationships/hyperlink" Target="https://www.ons.gov.uk/economy/grossvalueaddedgva/datasets/nominalandrealregionalgrossvalueaddedbalancedbyindustry" TargetMode="Externa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43.xml.rels><?xml version="1.0" encoding="UTF-8" standalone="yes"?>
<Relationships xmlns="http://schemas.openxmlformats.org/package/2006/relationships"><Relationship Id="rId3" Type="http://schemas.openxmlformats.org/officeDocument/2006/relationships/hyperlink" Target="https://www.nomisweb.co.uk/datasets/newbres6pub" TargetMode="External"/><Relationship Id="rId2" Type="http://schemas.openxmlformats.org/officeDocument/2006/relationships/hyperlink" Target="https://www.gov.uk/government/collections/the-uks-modern-industrial-strategy-2025"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buckseconomy.co.uk/wp-content/uploads/2025/03/The-Buckinghamshire-economy-industry-cluster-and-innovation-strengths.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s://www.ons.gov.uk/employmentandlabourmarket/peopleinwork/labourproductivity/datasets/subregionalproductivitylabourproductivitygvaperhourworkedandgvaperfilledjobindicesbyuknuts2andnuts3subregions" TargetMode="External"/><Relationship Id="rId7" Type="http://schemas.openxmlformats.org/officeDocument/2006/relationships/hyperlink" Target="https://platform.beauhurst.com/" TargetMode="External"/><Relationship Id="rId2" Type="http://schemas.openxmlformats.org/officeDocument/2006/relationships/hyperlink" Target="https://www.ons.gov.uk/economy/grossvalueaddedgva/datasets/nominalandrealregionalgrossvalueaddedbalancedbyindustry" TargetMode="External"/><Relationship Id="rId1" Type="http://schemas.openxmlformats.org/officeDocument/2006/relationships/slideLayout" Target="../slideLayouts/slideLayout2.xml"/><Relationship Id="rId6" Type="http://schemas.openxmlformats.org/officeDocument/2006/relationships/hyperlink" Target="https://www.ons.gov.uk/employmentandlabourmarket/peopleinwork/employmentandemployeetypes/bulletins/businessregisterandemploymentsurveybresprovisionalresults/provisionalresults2022revisedresults2021/relateddata" TargetMode="External"/><Relationship Id="rId5" Type="http://schemas.openxmlformats.org/officeDocument/2006/relationships/hyperlink" Target="https://www.ons.gov.uk/businessindustryandtrade/business/activitysizeandlocation/datasets/businessdemographyreferencetable" TargetMode="External"/><Relationship Id="rId4" Type="http://schemas.openxmlformats.org/officeDocument/2006/relationships/hyperlink" Target="https://www.ons.gov.uk/businessindustryandtrade/business/activitysizeandlocation/bulletins/ukbusinessactivitysizeandlocation/2023/relateddata"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ons.gov.uk/businessindustryandtrade/business/activitysizeandlocation/datasets/ukbusinessactivitysizeandlocation" TargetMode="External"/><Relationship Id="rId2" Type="http://schemas.openxmlformats.org/officeDocument/2006/relationships/hyperlink" Target="https://www.ons.gov.uk/businessindustryandtrade/business/activitysizeandlocation/bulletins/businessdemography/2024"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45.xml"/><Relationship Id="rId5" Type="http://schemas.openxmlformats.org/officeDocument/2006/relationships/slide" Target="slide31.xml"/><Relationship Id="rId4" Type="http://schemas.openxmlformats.org/officeDocument/2006/relationships/slide" Target="slide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uckseconomy.co.uk/economic-output-and-productivity/economic-output-productivity-research-reports/performance-of-the-buckinghamshire-economy/" TargetMode="External"/><Relationship Id="rId2" Type="http://schemas.openxmlformats.org/officeDocument/2006/relationships/hyperlink" Target="https://www.buckseconomy.co.uk/"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buckseconomy.co.uk/economic-output-and-productivity/economic-output-productivity-research-reports/" TargetMode="External"/><Relationship Id="rId4" Type="http://schemas.openxmlformats.org/officeDocument/2006/relationships/hyperlink" Target="https://www.buckseconomy.co.uk/jobs-and-skills/jobs-skills-research-report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7F9585-641E-DBB3-2997-6DF04943B22B}"/>
              </a:ext>
            </a:extLst>
          </p:cNvPr>
          <p:cNvSpPr txBox="1"/>
          <p:nvPr/>
        </p:nvSpPr>
        <p:spPr>
          <a:xfrm>
            <a:off x="441389" y="6315751"/>
            <a:ext cx="2157721" cy="338554"/>
          </a:xfrm>
          <a:prstGeom prst="rect">
            <a:avLst/>
          </a:prstGeom>
          <a:noFill/>
        </p:spPr>
        <p:txBody>
          <a:bodyPr wrap="square" rtlCol="0">
            <a:spAutoFit/>
          </a:bodyPr>
          <a:lstStyle/>
          <a:p>
            <a:r>
              <a:rPr lang="en-US" sz="1600">
                <a:solidFill>
                  <a:schemeClr val="bg1"/>
                </a:solidFill>
                <a:latin typeface="Calibri" panose="020F0502020204030204" pitchFamily="34" charset="0"/>
                <a:cs typeface="Calibri" panose="020F0502020204030204" pitchFamily="34" charset="0"/>
              </a:rPr>
              <a:t>May 2026</a:t>
            </a:r>
            <a:endParaRPr lang="en-GB" sz="1600">
              <a:solidFill>
                <a:schemeClr val="bg1"/>
              </a:solidFill>
              <a:latin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96FBD20D-C393-2494-A47A-9F90D566AC28}"/>
              </a:ext>
            </a:extLst>
          </p:cNvPr>
          <p:cNvSpPr txBox="1">
            <a:spLocks/>
          </p:cNvSpPr>
          <p:nvPr/>
        </p:nvSpPr>
        <p:spPr>
          <a:xfrm>
            <a:off x="441389" y="4117337"/>
            <a:ext cx="10240466" cy="713435"/>
          </a:xfrm>
          <a:prstGeom prst="rect">
            <a:avLst/>
          </a:prstGeom>
        </p:spPr>
        <p:txBody>
          <a:bodyPr/>
          <a:lstStyle>
            <a:lvl1pPr algn="l" defTabSz="914400" rtl="0" eaLnBrk="1" latinLnBrk="0" hangingPunct="1">
              <a:lnSpc>
                <a:spcPct val="90000"/>
              </a:lnSpc>
              <a:spcBef>
                <a:spcPct val="0"/>
              </a:spcBef>
              <a:buNone/>
              <a:defRPr sz="4400" b="1" kern="1200">
                <a:solidFill>
                  <a:schemeClr val="bg1"/>
                </a:solidFill>
                <a:latin typeface="Calibri" panose="020F0502020204030204" pitchFamily="34" charset="0"/>
                <a:ea typeface="+mj-ea"/>
                <a:cs typeface="Calibri" panose="020F0502020204030204" pitchFamily="34" charset="0"/>
              </a:defRPr>
            </a:lvl1pPr>
          </a:lstStyle>
          <a:p>
            <a:r>
              <a:rPr lang="en-US"/>
              <a:t>The Buckinghamshire Economy - 2026</a:t>
            </a:r>
            <a:endParaRPr lang="en-GB"/>
          </a:p>
        </p:txBody>
      </p:sp>
      <p:sp>
        <p:nvSpPr>
          <p:cNvPr id="4" name="TextBox 3">
            <a:extLst>
              <a:ext uri="{FF2B5EF4-FFF2-40B4-BE49-F238E27FC236}">
                <a16:creationId xmlns:a16="http://schemas.microsoft.com/office/drawing/2014/main" id="{5AF3A836-D3A1-D044-A3AC-132E7F42ADB7}"/>
              </a:ext>
            </a:extLst>
          </p:cNvPr>
          <p:cNvSpPr txBox="1"/>
          <p:nvPr/>
        </p:nvSpPr>
        <p:spPr>
          <a:xfrm>
            <a:off x="7872984" y="6315751"/>
            <a:ext cx="7927848" cy="338554"/>
          </a:xfrm>
          <a:prstGeom prst="rect">
            <a:avLst/>
          </a:prstGeom>
          <a:noFill/>
        </p:spPr>
        <p:txBody>
          <a:bodyPr wrap="square" lIns="91440" tIns="45720" rIns="91440" bIns="45720" rtlCol="0" anchor="t">
            <a:spAutoFit/>
          </a:bodyPr>
          <a:lstStyle/>
          <a:p>
            <a:r>
              <a:rPr lang="en-GB" sz="1600" dirty="0">
                <a:solidFill>
                  <a:schemeClr val="bg1"/>
                </a:solidFill>
                <a:latin typeface="Calibri"/>
                <a:ea typeface="Calibri"/>
                <a:cs typeface="Calibri"/>
              </a:rPr>
              <a:t>Business Intelligence – PGS and Communities</a:t>
            </a:r>
          </a:p>
        </p:txBody>
      </p:sp>
    </p:spTree>
    <p:extLst>
      <p:ext uri="{BB962C8B-B14F-4D97-AF65-F5344CB8AC3E}">
        <p14:creationId xmlns:p14="http://schemas.microsoft.com/office/powerpoint/2010/main" val="3967801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B1A60-13D0-C52A-B9D8-493C52316D8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728D3F6-B853-E92E-3733-00D164F565ED}"/>
              </a:ext>
            </a:extLst>
          </p:cNvPr>
          <p:cNvSpPr/>
          <p:nvPr/>
        </p:nvSpPr>
        <p:spPr>
          <a:xfrm>
            <a:off x="0" y="356319"/>
            <a:ext cx="10297391" cy="677677"/>
          </a:xfrm>
          <a:prstGeom prst="rect">
            <a:avLst/>
          </a:prstGeom>
          <a:solidFill>
            <a:srgbClr val="2C2D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a:latin typeface="Calibri" panose="020F0502020204030204" pitchFamily="34" charset="0"/>
                <a:ea typeface="Calibri" panose="020F0502020204030204" pitchFamily="34" charset="0"/>
                <a:cs typeface="Calibri" panose="020F0502020204030204" pitchFamily="34" charset="0"/>
              </a:rPr>
              <a:t>Economic Performance – context</a:t>
            </a:r>
            <a:endParaRPr lang="en-GB" sz="2400" b="1">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2">
            <a:extLst>
              <a:ext uri="{FF2B5EF4-FFF2-40B4-BE49-F238E27FC236}">
                <a16:creationId xmlns:a16="http://schemas.microsoft.com/office/drawing/2014/main" id="{CFBC7994-B59E-979C-88CD-C021E3144748}"/>
              </a:ext>
            </a:extLst>
          </p:cNvPr>
          <p:cNvSpPr>
            <a:spLocks noGrp="1"/>
          </p:cNvSpPr>
          <p:nvPr>
            <p:ph idx="1"/>
          </p:nvPr>
        </p:nvSpPr>
        <p:spPr>
          <a:xfrm>
            <a:off x="122382" y="1297408"/>
            <a:ext cx="9930413" cy="4600471"/>
          </a:xfrm>
        </p:spPr>
        <p:txBody>
          <a:bodyPr>
            <a:noAutofit/>
          </a:bodyPr>
          <a:lstStyle/>
          <a:p>
            <a:pPr>
              <a:lnSpc>
                <a:spcPct val="100000"/>
              </a:lnSpc>
              <a:spcBef>
                <a:spcPts val="0"/>
              </a:spcBef>
            </a:pPr>
            <a:r>
              <a:rPr lang="en-GB" sz="1800" dirty="0">
                <a:effectLst/>
                <a:ea typeface="Calibri" panose="020F0502020204030204" pitchFamily="34" charset="0"/>
                <a:cs typeface="Calibri" panose="020F0502020204030204" pitchFamily="34" charset="0"/>
              </a:rPr>
              <a:t>The UK has experienced </a:t>
            </a:r>
            <a:r>
              <a:rPr lang="en-GB" sz="1800" b="1" dirty="0">
                <a:solidFill>
                  <a:srgbClr val="2C2D84"/>
                </a:solidFill>
                <a:effectLst/>
                <a:ea typeface="Calibri" panose="020F0502020204030204" pitchFamily="34" charset="0"/>
                <a:cs typeface="Calibri" panose="020F0502020204030204" pitchFamily="34" charset="0"/>
              </a:rPr>
              <a:t>slow productivity growth </a:t>
            </a:r>
            <a:r>
              <a:rPr lang="en-GB" sz="1800" dirty="0">
                <a:effectLst/>
                <a:ea typeface="Calibri" panose="020F0502020204030204" pitchFamily="34" charset="0"/>
                <a:cs typeface="Calibri" panose="020F0502020204030204" pitchFamily="34" charset="0"/>
              </a:rPr>
              <a:t>in recent years, largely due to economic shocks (the 2007/2008 Global Financial Crisis and the Covid-19 pandemic) and geo-political uncertainty.</a:t>
            </a:r>
            <a:endParaRPr lang="en-GB" sz="1800" dirty="0">
              <a:effectLst/>
              <a:ea typeface="Calibri" panose="020F0502020204030204" pitchFamily="34" charset="0"/>
              <a:cs typeface="Arial" panose="020B0604020202020204" pitchFamily="34" charset="0"/>
            </a:endParaRPr>
          </a:p>
          <a:p>
            <a:pPr>
              <a:lnSpc>
                <a:spcPct val="100000"/>
              </a:lnSpc>
              <a:spcBef>
                <a:spcPts val="0"/>
              </a:spcBef>
            </a:pPr>
            <a:r>
              <a:rPr lang="en-GB" sz="1800" dirty="0">
                <a:effectLst/>
                <a:ea typeface="Calibri" panose="020F0502020204030204" pitchFamily="34" charset="0"/>
                <a:cs typeface="Calibri" panose="020F0502020204030204" pitchFamily="34" charset="0"/>
              </a:rPr>
              <a:t>Despite persistently weak productivity growth since 2007, employment rates have remained relatively high by historic standards.  However, the labour market has softened in recent years, with unemployment rising modestly.  For individuals, the most significant impact of weak productivity growth has been a prolonged period of weak wage growth, with a limited recovery over the last few years.  </a:t>
            </a:r>
            <a:endParaRPr lang="en-GB" sz="1800" dirty="0">
              <a:effectLst/>
              <a:ea typeface="Calibri" panose="020F0502020204030204" pitchFamily="34" charset="0"/>
            </a:endParaRPr>
          </a:p>
          <a:p>
            <a:pPr>
              <a:lnSpc>
                <a:spcPct val="100000"/>
              </a:lnSpc>
              <a:spcBef>
                <a:spcPts val="0"/>
              </a:spcBef>
            </a:pPr>
            <a:endParaRPr lang="en-GB" sz="1800" dirty="0">
              <a:solidFill>
                <a:srgbClr val="000000"/>
              </a:solidFill>
              <a:ea typeface="Calibri" panose="020F0502020204030204" pitchFamily="34" charset="0"/>
              <a:cs typeface="Calibri" panose="020F0502020204030204" pitchFamily="34" charset="0"/>
            </a:endParaRPr>
          </a:p>
          <a:p>
            <a:pPr>
              <a:lnSpc>
                <a:spcPct val="100000"/>
              </a:lnSpc>
              <a:spcBef>
                <a:spcPts val="0"/>
              </a:spcBef>
            </a:pPr>
            <a:r>
              <a:rPr lang="en-GB" sz="1800" dirty="0">
                <a:solidFill>
                  <a:srgbClr val="000000"/>
                </a:solidFill>
                <a:ea typeface="Calibri" panose="020F0502020204030204" pitchFamily="34" charset="0"/>
                <a:cs typeface="Calibri" panose="020F0502020204030204" pitchFamily="34" charset="0"/>
              </a:rPr>
              <a:t>Improving productivity at the local level is </a:t>
            </a:r>
            <a:r>
              <a:rPr lang="en-GB" sz="1800" b="1" dirty="0">
                <a:solidFill>
                  <a:srgbClr val="2C2D84"/>
                </a:solidFill>
                <a:ea typeface="Calibri" panose="020F0502020204030204" pitchFamily="34" charset="0"/>
                <a:cs typeface="Calibri" panose="020F0502020204030204" pitchFamily="34" charset="0"/>
              </a:rPr>
              <a:t>complex and requires a multidimensional approach</a:t>
            </a:r>
            <a:r>
              <a:rPr lang="en-GB" sz="1800" dirty="0">
                <a:solidFill>
                  <a:srgbClr val="000000"/>
                </a:solidFill>
                <a:ea typeface="Calibri" panose="020F0502020204030204" pitchFamily="34" charset="0"/>
                <a:cs typeface="Calibri" panose="020F0502020204030204" pitchFamily="34" charset="0"/>
              </a:rPr>
              <a:t>.  Strong productivity growth requires good performance in the key drivers of productivity - </a:t>
            </a:r>
            <a:r>
              <a:rPr lang="en-GB" sz="1800" b="1" dirty="0">
                <a:solidFill>
                  <a:srgbClr val="2C2D84"/>
                </a:solidFill>
                <a:ea typeface="Calibri" panose="020F0502020204030204" pitchFamily="34" charset="0"/>
                <a:cs typeface="Calibri" panose="020F0502020204030204" pitchFamily="34" charset="0"/>
              </a:rPr>
              <a:t>investment, skills, innovation and enterprise</a:t>
            </a:r>
            <a:r>
              <a:rPr lang="en-GB" sz="1800" dirty="0">
                <a:solidFill>
                  <a:srgbClr val="000000"/>
                </a:solidFill>
                <a:ea typeface="Calibri" panose="020F0502020204030204" pitchFamily="34" charset="0"/>
                <a:cs typeface="Calibri" panose="020F0502020204030204" pitchFamily="34" charset="0"/>
              </a:rPr>
              <a:t>. </a:t>
            </a:r>
          </a:p>
          <a:p>
            <a:pPr>
              <a:lnSpc>
                <a:spcPct val="100000"/>
              </a:lnSpc>
              <a:spcBef>
                <a:spcPts val="0"/>
              </a:spcBef>
            </a:pPr>
            <a:endParaRPr lang="en-GB" sz="1800" dirty="0">
              <a:solidFill>
                <a:srgbClr val="000000"/>
              </a:solidFill>
              <a:ea typeface="Calibri" panose="020F0502020204030204" pitchFamily="34" charset="0"/>
              <a:cs typeface="Calibri" panose="020F0502020204030204" pitchFamily="34" charset="0"/>
            </a:endParaRPr>
          </a:p>
          <a:p>
            <a:pPr>
              <a:lnSpc>
                <a:spcPct val="100000"/>
              </a:lnSpc>
              <a:spcBef>
                <a:spcPts val="0"/>
              </a:spcBef>
            </a:pPr>
            <a:r>
              <a:rPr lang="en-GB" sz="1800" spc="25" dirty="0">
                <a:solidFill>
                  <a:srgbClr val="000000"/>
                </a:solidFill>
                <a:effectLst/>
                <a:ea typeface="Calibri" panose="020F0502020204030204" pitchFamily="34" charset="0"/>
                <a:cs typeface="Calibri" panose="020F0502020204030204" pitchFamily="34" charset="0"/>
              </a:rPr>
              <a:t>There are limited policy levers available at a local level to significantly affect local economic performance.  National policy and external factors have the greatest influence. Constraints on local policy levers include: regulation, funding and political appetite. </a:t>
            </a:r>
          </a:p>
          <a:p>
            <a:pPr>
              <a:lnSpc>
                <a:spcPct val="100000"/>
              </a:lnSpc>
              <a:spcBef>
                <a:spcPts val="0"/>
              </a:spcBef>
            </a:pPr>
            <a:endParaRPr lang="en-GB" sz="1800" spc="25" dirty="0">
              <a:ea typeface="Calibri" panose="020F0502020204030204" pitchFamily="34" charset="0"/>
              <a:cs typeface="Arial" panose="020B0604020202020204" pitchFamily="34" charset="0"/>
            </a:endParaRPr>
          </a:p>
          <a:p>
            <a:pPr>
              <a:lnSpc>
                <a:spcPct val="100000"/>
              </a:lnSpc>
              <a:spcBef>
                <a:spcPts val="0"/>
              </a:spcBef>
            </a:pPr>
            <a:r>
              <a:rPr lang="en-GB" sz="1800" spc="25" dirty="0">
                <a:solidFill>
                  <a:srgbClr val="000000"/>
                </a:solidFill>
                <a:effectLst/>
                <a:ea typeface="Calibri" panose="020F0502020204030204" pitchFamily="34" charset="0"/>
                <a:cs typeface="Arial" panose="020B0604020202020204" pitchFamily="34" charset="0"/>
              </a:rPr>
              <a:t>In 2025, the Buckinghamshire Growth Board published the </a:t>
            </a:r>
            <a:r>
              <a:rPr lang="en-GB" sz="1800" spc="25" dirty="0">
                <a:solidFill>
                  <a:srgbClr val="000000"/>
                </a:solidFill>
                <a:effectLst/>
                <a:ea typeface="Calibri" panose="020F0502020204030204" pitchFamily="34" charset="0"/>
                <a:cs typeface="Arial" panose="020B0604020202020204" pitchFamily="34" charset="0"/>
                <a:hlinkClick r:id="rId2"/>
              </a:rPr>
              <a:t>Buckinghamshire Economic Growth Plan</a:t>
            </a:r>
            <a:r>
              <a:rPr lang="en-GB" sz="1800" spc="25" dirty="0">
                <a:solidFill>
                  <a:srgbClr val="000000"/>
                </a:solidFill>
                <a:effectLst/>
                <a:ea typeface="Calibri" panose="020F0502020204030204" pitchFamily="34" charset="0"/>
                <a:cs typeface="Arial" panose="020B0604020202020204" pitchFamily="34" charset="0"/>
              </a:rPr>
              <a:t>.  This sets out a vision and actions for securing strong productivity growth for the county over the next 10 years. </a:t>
            </a:r>
            <a:endParaRPr lang="en-GB" sz="1800" dirty="0">
              <a:solidFill>
                <a:srgbClr val="000000"/>
              </a:solidFill>
              <a:effectLst/>
              <a:ea typeface="Calibri" panose="020F0502020204030204" pitchFamily="34" charset="0"/>
            </a:endParaRPr>
          </a:p>
          <a:p>
            <a:pPr marL="0" indent="0">
              <a:buNone/>
            </a:pPr>
            <a:endParaRPr lang="en-GB" sz="1800" dirty="0"/>
          </a:p>
        </p:txBody>
      </p:sp>
      <p:sp>
        <p:nvSpPr>
          <p:cNvPr id="6" name="Rectangle 5">
            <a:extLst>
              <a:ext uri="{FF2B5EF4-FFF2-40B4-BE49-F238E27FC236}">
                <a16:creationId xmlns:a16="http://schemas.microsoft.com/office/drawing/2014/main" id="{07256059-F8C1-6F16-1E9A-B3D14A570A9F}"/>
              </a:ext>
            </a:extLst>
          </p:cNvPr>
          <p:cNvSpPr/>
          <p:nvPr/>
        </p:nvSpPr>
        <p:spPr>
          <a:xfrm>
            <a:off x="10377994" y="1557049"/>
            <a:ext cx="1677139" cy="1020932"/>
          </a:xfrm>
          <a:prstGeom prst="rect">
            <a:avLst/>
          </a:prstGeom>
          <a:solidFill>
            <a:srgbClr val="2C2D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National context</a:t>
            </a:r>
          </a:p>
        </p:txBody>
      </p:sp>
      <p:sp>
        <p:nvSpPr>
          <p:cNvPr id="7" name="Rectangle 6">
            <a:extLst>
              <a:ext uri="{FF2B5EF4-FFF2-40B4-BE49-F238E27FC236}">
                <a16:creationId xmlns:a16="http://schemas.microsoft.com/office/drawing/2014/main" id="{874543B5-47A3-5E89-75E7-DB9E5F0640A8}"/>
              </a:ext>
            </a:extLst>
          </p:cNvPr>
          <p:cNvSpPr/>
          <p:nvPr/>
        </p:nvSpPr>
        <p:spPr>
          <a:xfrm>
            <a:off x="10392479" y="4210361"/>
            <a:ext cx="1677139" cy="1020932"/>
          </a:xfrm>
          <a:prstGeom prst="rect">
            <a:avLst/>
          </a:prstGeom>
          <a:solidFill>
            <a:srgbClr val="2C2D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Local policy levers</a:t>
            </a:r>
          </a:p>
        </p:txBody>
      </p:sp>
      <p:sp>
        <p:nvSpPr>
          <p:cNvPr id="9" name="Right Brace 8">
            <a:extLst>
              <a:ext uri="{FF2B5EF4-FFF2-40B4-BE49-F238E27FC236}">
                <a16:creationId xmlns:a16="http://schemas.microsoft.com/office/drawing/2014/main" id="{D9E16520-569D-EF3E-762C-C11F4E544752}"/>
              </a:ext>
            </a:extLst>
          </p:cNvPr>
          <p:cNvSpPr/>
          <p:nvPr/>
        </p:nvSpPr>
        <p:spPr>
          <a:xfrm>
            <a:off x="10019501" y="1246697"/>
            <a:ext cx="204185" cy="1645545"/>
          </a:xfrm>
          <a:prstGeom prst="rightBrace">
            <a:avLst/>
          </a:prstGeom>
          <a:ln>
            <a:solidFill>
              <a:srgbClr val="2C2D8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Right Brace 9">
            <a:extLst>
              <a:ext uri="{FF2B5EF4-FFF2-40B4-BE49-F238E27FC236}">
                <a16:creationId xmlns:a16="http://schemas.microsoft.com/office/drawing/2014/main" id="{3051C2F0-8165-2387-5E06-17AD881615B1}"/>
              </a:ext>
            </a:extLst>
          </p:cNvPr>
          <p:cNvSpPr/>
          <p:nvPr/>
        </p:nvSpPr>
        <p:spPr>
          <a:xfrm>
            <a:off x="10047627" y="3467862"/>
            <a:ext cx="204185" cy="2693429"/>
          </a:xfrm>
          <a:prstGeom prst="rightBrace">
            <a:avLst/>
          </a:prstGeom>
          <a:ln>
            <a:solidFill>
              <a:srgbClr val="2C2D8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6965"/>
              </a:solidFill>
            </a:endParaRPr>
          </a:p>
        </p:txBody>
      </p:sp>
    </p:spTree>
    <p:extLst>
      <p:ext uri="{BB962C8B-B14F-4D97-AF65-F5344CB8AC3E}">
        <p14:creationId xmlns:p14="http://schemas.microsoft.com/office/powerpoint/2010/main" val="149766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AC7D0-0CC7-4ADB-9FC5-9B44478C8710}"/>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AF3FC283-3491-1394-DE1D-63041C07F137}"/>
              </a:ext>
            </a:extLst>
          </p:cNvPr>
          <p:cNvSpPr/>
          <p:nvPr/>
        </p:nvSpPr>
        <p:spPr>
          <a:xfrm>
            <a:off x="0" y="356319"/>
            <a:ext cx="11455400" cy="846700"/>
          </a:xfrm>
          <a:prstGeom prst="rect">
            <a:avLst/>
          </a:prstGeom>
          <a:solidFill>
            <a:srgbClr val="2C2D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Buckinghamshire has experienced slow growth in economic output (GVA) over the last 20 years  </a:t>
            </a:r>
            <a:endParaRPr lang="en-GB" sz="2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AF1EC3AE-D7FE-5341-1374-EA2FD6E9D754}"/>
              </a:ext>
            </a:extLst>
          </p:cNvPr>
          <p:cNvSpPr txBox="1"/>
          <p:nvPr/>
        </p:nvSpPr>
        <p:spPr>
          <a:xfrm>
            <a:off x="128498" y="6096191"/>
            <a:ext cx="5625322" cy="430887"/>
          </a:xfrm>
          <a:prstGeom prst="rect">
            <a:avLst/>
          </a:prstGeom>
          <a:noFill/>
        </p:spPr>
        <p:txBody>
          <a:bodyPr wrap="square" rtlCol="0">
            <a:spAutoFit/>
          </a:bodyPr>
          <a:lstStyle/>
          <a:p>
            <a:r>
              <a:rPr lang="en-GB" sz="1100" dirty="0">
                <a:latin typeface="Calibri" panose="020F0502020204030204" pitchFamily="34" charset="0"/>
                <a:ea typeface="Calibri" panose="020F0502020204030204" pitchFamily="34" charset="0"/>
                <a:cs typeface="Calibri" panose="020F0502020204030204" pitchFamily="34" charset="0"/>
                <a:hlinkClick r:id="rId2"/>
              </a:rPr>
              <a:t>Source: ONS, 2025</a:t>
            </a:r>
            <a:endParaRPr lang="en-GB" sz="1100" dirty="0">
              <a:latin typeface="Calibri" panose="020F0502020204030204" pitchFamily="34" charset="0"/>
              <a:ea typeface="Calibri" panose="020F0502020204030204" pitchFamily="34" charset="0"/>
              <a:cs typeface="Calibri" panose="020F0502020204030204" pitchFamily="34" charset="0"/>
            </a:endParaRPr>
          </a:p>
          <a:p>
            <a:r>
              <a:rPr lang="en-GB" sz="1100" dirty="0">
                <a:latin typeface="Calibri" panose="020F0502020204030204" pitchFamily="34" charset="0"/>
                <a:ea typeface="Calibri" panose="020F0502020204030204" pitchFamily="34" charset="0"/>
                <a:cs typeface="Calibri" panose="020F0502020204030204" pitchFamily="34" charset="0"/>
              </a:rPr>
              <a:t>Note: Chained Volume Measure (CVM) of Gross Value Added (GVA) in 2022 money value (£m) </a:t>
            </a:r>
          </a:p>
        </p:txBody>
      </p:sp>
      <p:sp>
        <p:nvSpPr>
          <p:cNvPr id="7" name="TextBox 6">
            <a:extLst>
              <a:ext uri="{FF2B5EF4-FFF2-40B4-BE49-F238E27FC236}">
                <a16:creationId xmlns:a16="http://schemas.microsoft.com/office/drawing/2014/main" id="{BF090C90-ED66-D44F-8BA8-5E2B356CCCFB}"/>
              </a:ext>
            </a:extLst>
          </p:cNvPr>
          <p:cNvSpPr txBox="1"/>
          <p:nvPr/>
        </p:nvSpPr>
        <p:spPr>
          <a:xfrm>
            <a:off x="6783461" y="1657596"/>
            <a:ext cx="4798973" cy="4247317"/>
          </a:xfrm>
          <a:prstGeom prst="rect">
            <a:avLst/>
          </a:prstGeom>
          <a:noFill/>
        </p:spPr>
        <p:txBody>
          <a:bodyPr wrap="square">
            <a:spAutoFit/>
          </a:bodyPr>
          <a:lstStyle/>
          <a:p>
            <a:r>
              <a:rPr lang="en-GB" dirty="0">
                <a:latin typeface="Calibri" panose="020F0502020204030204" pitchFamily="34" charset="0"/>
                <a:ea typeface="Calibri" panose="020F0502020204030204" pitchFamily="34" charset="0"/>
                <a:cs typeface="Calibri" panose="020F0502020204030204" pitchFamily="34" charset="0"/>
              </a:rPr>
              <a:t>Over the last two decades, Buckinghamshire’s GVA (in 2022 prices) has generally </a:t>
            </a:r>
            <a:r>
              <a:rPr lang="en-GB" b="1" dirty="0">
                <a:solidFill>
                  <a:srgbClr val="2C2D84"/>
                </a:solidFill>
                <a:latin typeface="Calibri" panose="020F0502020204030204" pitchFamily="34" charset="0"/>
                <a:ea typeface="Calibri" panose="020F0502020204030204" pitchFamily="34" charset="0"/>
                <a:cs typeface="Calibri" panose="020F0502020204030204" pitchFamily="34" charset="0"/>
              </a:rPr>
              <a:t>risen year-on-year</a:t>
            </a:r>
            <a:r>
              <a:rPr lang="en-GB" dirty="0">
                <a:latin typeface="Calibri" panose="020F0502020204030204" pitchFamily="34" charset="0"/>
                <a:ea typeface="Calibri" panose="020F0502020204030204" pitchFamily="34" charset="0"/>
                <a:cs typeface="Calibri" panose="020F0502020204030204" pitchFamily="34" charset="0"/>
              </a:rPr>
              <a:t>, with the notable exceptions of:</a:t>
            </a:r>
          </a:p>
          <a:p>
            <a:pPr marL="742950" lvl="1" indent="-285750">
              <a:buFont typeface="Arial" panose="020B0604020202020204" pitchFamily="34" charset="0"/>
              <a:buChar char="•"/>
            </a:pPr>
            <a:r>
              <a:rPr lang="en-GB" b="1" dirty="0">
                <a:solidFill>
                  <a:srgbClr val="F47721"/>
                </a:solidFill>
                <a:latin typeface="Calibri" panose="020F0502020204030204" pitchFamily="34" charset="0"/>
                <a:ea typeface="Calibri" panose="020F0502020204030204" pitchFamily="34" charset="0"/>
                <a:cs typeface="Calibri" panose="020F0502020204030204" pitchFamily="34" charset="0"/>
              </a:rPr>
              <a:t>2009</a:t>
            </a:r>
            <a:r>
              <a:rPr lang="en-GB" b="1" dirty="0">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(Global Financial Crisis)</a:t>
            </a:r>
          </a:p>
          <a:p>
            <a:pPr marL="742950" lvl="1" indent="-285750">
              <a:buFont typeface="Arial" panose="020B0604020202020204" pitchFamily="34" charset="0"/>
              <a:buChar char="•"/>
            </a:pPr>
            <a:r>
              <a:rPr lang="en-GB" b="1" dirty="0">
                <a:solidFill>
                  <a:srgbClr val="F47721"/>
                </a:solidFill>
                <a:latin typeface="Calibri" panose="020F0502020204030204" pitchFamily="34" charset="0"/>
                <a:ea typeface="Calibri" panose="020F0502020204030204" pitchFamily="34" charset="0"/>
                <a:cs typeface="Calibri" panose="020F0502020204030204" pitchFamily="34" charset="0"/>
              </a:rPr>
              <a:t>2020</a:t>
            </a:r>
            <a:r>
              <a:rPr lang="en-GB" dirty="0">
                <a:latin typeface="Calibri" panose="020F0502020204030204" pitchFamily="34" charset="0"/>
                <a:ea typeface="Calibri" panose="020F0502020204030204" pitchFamily="34" charset="0"/>
                <a:cs typeface="Calibri" panose="020F0502020204030204" pitchFamily="34" charset="0"/>
              </a:rPr>
              <a:t> (Onset of Covid-19 pandemic)</a:t>
            </a:r>
          </a:p>
          <a:p>
            <a:pPr lvl="1"/>
            <a:endParaRPr lang="en-GB"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Buckinghamshire’s economic output in 2023 remains slightly below the pre-Covid level. </a:t>
            </a:r>
          </a:p>
          <a:p>
            <a:endParaRPr lang="en-GB"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In 2023, Buckinghamshire’s GVA was 19% higher (in 2022 prices) than in 2003. This places Buckinghamshire in 101</a:t>
            </a:r>
            <a:r>
              <a:rPr lang="en-GB" baseline="30000" dirty="0">
                <a:latin typeface="Calibri" panose="020F0502020204030204" pitchFamily="34" charset="0"/>
                <a:ea typeface="Calibri" panose="020F0502020204030204" pitchFamily="34" charset="0"/>
                <a:cs typeface="Calibri" panose="020F0502020204030204" pitchFamily="34" charset="0"/>
              </a:rPr>
              <a:t>st</a:t>
            </a:r>
            <a:r>
              <a:rPr lang="en-GB" dirty="0">
                <a:latin typeface="Calibri" panose="020F0502020204030204" pitchFamily="34" charset="0"/>
                <a:ea typeface="Calibri" panose="020F0502020204030204" pitchFamily="34" charset="0"/>
                <a:cs typeface="Calibri" panose="020F0502020204030204" pitchFamily="34" charset="0"/>
              </a:rPr>
              <a:t> position of 141 ITL3* areas in England in terms of economic growth.  Across England as a whole, GVA was 32% higher in 2023 than in 2003. </a:t>
            </a:r>
          </a:p>
        </p:txBody>
      </p:sp>
      <p:sp>
        <p:nvSpPr>
          <p:cNvPr id="15" name="TextBox 14">
            <a:extLst>
              <a:ext uri="{FF2B5EF4-FFF2-40B4-BE49-F238E27FC236}">
                <a16:creationId xmlns:a16="http://schemas.microsoft.com/office/drawing/2014/main" id="{6CFBEB09-CC45-545D-200A-5F1C0BBFBD6C}"/>
              </a:ext>
            </a:extLst>
          </p:cNvPr>
          <p:cNvSpPr txBox="1"/>
          <p:nvPr/>
        </p:nvSpPr>
        <p:spPr>
          <a:xfrm>
            <a:off x="128498" y="1479915"/>
            <a:ext cx="5937307" cy="369332"/>
          </a:xfrm>
          <a:prstGeom prst="rect">
            <a:avLst/>
          </a:prstGeom>
          <a:noFill/>
        </p:spPr>
        <p:txBody>
          <a:bodyPr wrap="square" rtlCol="0">
            <a:spAutoFit/>
          </a:bodyPr>
          <a:lstStyle/>
          <a:p>
            <a:pPr algn="l"/>
            <a:r>
              <a:rPr lang="en-GB" b="1">
                <a:solidFill>
                  <a:srgbClr val="2C2D84"/>
                </a:solidFill>
                <a:latin typeface="Calibri" panose="020F0502020204030204" pitchFamily="34" charset="0"/>
                <a:cs typeface="Calibri" panose="020F0502020204030204" pitchFamily="34" charset="0"/>
              </a:rPr>
              <a:t>Buckinghamshire’s GVA (£m – in 2022 prices) 2003 to 2023  </a:t>
            </a:r>
          </a:p>
        </p:txBody>
      </p:sp>
      <p:graphicFrame>
        <p:nvGraphicFramePr>
          <p:cNvPr id="2" name="Chart 1">
            <a:extLst>
              <a:ext uri="{FF2B5EF4-FFF2-40B4-BE49-F238E27FC236}">
                <a16:creationId xmlns:a16="http://schemas.microsoft.com/office/drawing/2014/main" id="{D1478AFD-E903-8A81-BE5B-994E7CFC497A}"/>
              </a:ext>
            </a:extLst>
          </p:cNvPr>
          <p:cNvGraphicFramePr>
            <a:graphicFrameLocks/>
          </p:cNvGraphicFramePr>
          <p:nvPr>
            <p:extLst>
              <p:ext uri="{D42A27DB-BD31-4B8C-83A1-F6EECF244321}">
                <p14:modId xmlns:p14="http://schemas.microsoft.com/office/powerpoint/2010/main" val="3088061898"/>
              </p:ext>
            </p:extLst>
          </p:nvPr>
        </p:nvGraphicFramePr>
        <p:xfrm>
          <a:off x="213558" y="1849247"/>
          <a:ext cx="6259049" cy="397004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2CB6F7D-1411-BE12-06B7-14B159B8947A}"/>
              </a:ext>
            </a:extLst>
          </p:cNvPr>
          <p:cNvSpPr txBox="1"/>
          <p:nvPr/>
        </p:nvSpPr>
        <p:spPr>
          <a:xfrm>
            <a:off x="10342515" y="6228685"/>
            <a:ext cx="2085211" cy="261610"/>
          </a:xfrm>
          <a:prstGeom prst="rect">
            <a:avLst/>
          </a:prstGeom>
          <a:noFill/>
        </p:spPr>
        <p:txBody>
          <a:bodyPr wrap="square" rtlCol="0">
            <a:spAutoFit/>
          </a:bodyPr>
          <a:lstStyle/>
          <a:p>
            <a:r>
              <a:rPr lang="en-GB" sz="1100" dirty="0">
                <a:latin typeface="Calibri" panose="020F0502020204030204" pitchFamily="34" charset="0"/>
                <a:ea typeface="Calibri" panose="020F0502020204030204" pitchFamily="34" charset="0"/>
                <a:cs typeface="Calibri" panose="020F0502020204030204" pitchFamily="34" charset="0"/>
              </a:rPr>
              <a:t>*See </a:t>
            </a:r>
            <a:r>
              <a:rPr lang="en-GB" sz="1100" dirty="0">
                <a:latin typeface="Calibri" panose="020F0502020204030204" pitchFamily="34" charset="0"/>
                <a:ea typeface="Calibri" panose="020F0502020204030204" pitchFamily="34" charset="0"/>
                <a:cs typeface="Calibri" panose="020F0502020204030204" pitchFamily="34" charset="0"/>
                <a:hlinkClick r:id="rId4" action="ppaction://hlinksldjump"/>
              </a:rPr>
              <a:t>Annex</a:t>
            </a:r>
            <a:r>
              <a:rPr lang="en-GB" sz="1100" dirty="0">
                <a:latin typeface="Calibri" panose="020F0502020204030204" pitchFamily="34" charset="0"/>
                <a:ea typeface="Calibri" panose="020F0502020204030204" pitchFamily="34" charset="0"/>
                <a:cs typeface="Calibri" panose="020F0502020204030204" pitchFamily="34" charset="0"/>
              </a:rPr>
              <a:t> for definition</a:t>
            </a:r>
          </a:p>
        </p:txBody>
      </p:sp>
    </p:spTree>
    <p:extLst>
      <p:ext uri="{BB962C8B-B14F-4D97-AF65-F5344CB8AC3E}">
        <p14:creationId xmlns:p14="http://schemas.microsoft.com/office/powerpoint/2010/main" val="2810523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0E0181A-2EA8-4719-BCD4-7B5C8B615172}"/>
              </a:ext>
            </a:extLst>
          </p:cNvPr>
          <p:cNvGraphicFramePr>
            <a:graphicFrameLocks/>
          </p:cNvGraphicFramePr>
          <p:nvPr>
            <p:extLst>
              <p:ext uri="{D42A27DB-BD31-4B8C-83A1-F6EECF244321}">
                <p14:modId xmlns:p14="http://schemas.microsoft.com/office/powerpoint/2010/main" val="286316826"/>
              </p:ext>
            </p:extLst>
          </p:nvPr>
        </p:nvGraphicFramePr>
        <p:xfrm>
          <a:off x="4092154" y="1939650"/>
          <a:ext cx="7676174" cy="421102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2FD5AC2B-2634-C83B-7FD6-C9F46E7E9597}"/>
              </a:ext>
            </a:extLst>
          </p:cNvPr>
          <p:cNvSpPr/>
          <p:nvPr/>
        </p:nvSpPr>
        <p:spPr>
          <a:xfrm>
            <a:off x="0" y="356319"/>
            <a:ext cx="10297391" cy="677677"/>
          </a:xfrm>
          <a:prstGeom prst="rect">
            <a:avLst/>
          </a:prstGeom>
          <a:solidFill>
            <a:srgbClr val="2C2D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000" b="1">
              <a:solidFill>
                <a:schemeClr val="bg1"/>
              </a:solidFill>
            </a:endParaRPr>
          </a:p>
          <a:p>
            <a:endParaRPr lang="en-GB" sz="2000" b="1">
              <a:solidFill>
                <a:schemeClr val="bg1"/>
              </a:solidFill>
            </a:endParaRPr>
          </a:p>
          <a:p>
            <a:r>
              <a:rPr lang="en-GB" sz="2000" b="1">
                <a:solidFill>
                  <a:schemeClr val="bg1"/>
                </a:solidFill>
                <a:highlight>
                  <a:srgbClr val="F47721"/>
                </a:highlight>
                <a:latin typeface="Calibri" panose="020F0502020204030204" pitchFamily="34" charset="0"/>
                <a:ea typeface="Calibri" panose="020F0502020204030204" pitchFamily="34" charset="0"/>
                <a:cs typeface="Calibri" panose="020F0502020204030204" pitchFamily="34" charset="0"/>
              </a:rPr>
              <a:t>Buckinghamshire</a:t>
            </a:r>
            <a:r>
              <a:rPr lang="en-GB" sz="2000" b="1">
                <a:solidFill>
                  <a:srgbClr val="006965"/>
                </a:solidFill>
                <a:latin typeface="Calibri" panose="020F0502020204030204" pitchFamily="34" charset="0"/>
                <a:ea typeface="Calibri" panose="020F0502020204030204" pitchFamily="34" charset="0"/>
                <a:cs typeface="Calibri" panose="020F0502020204030204" pitchFamily="34" charset="0"/>
              </a:rPr>
              <a:t> </a:t>
            </a:r>
            <a:r>
              <a:rPr lang="en-GB" sz="2000" b="1">
                <a:solidFill>
                  <a:schemeClr val="bg1"/>
                </a:solidFill>
                <a:latin typeface="Calibri" panose="020F0502020204030204" pitchFamily="34" charset="0"/>
                <a:ea typeface="Calibri" panose="020F0502020204030204" pitchFamily="34" charset="0"/>
                <a:cs typeface="Calibri" panose="020F0502020204030204" pitchFamily="34" charset="0"/>
              </a:rPr>
              <a:t>has a more productive economy than much of the rest of the country, but is outperformed by most </a:t>
            </a:r>
            <a:r>
              <a:rPr lang="en-GB" sz="2000" b="1">
                <a:solidFill>
                  <a:schemeClr val="bg1"/>
                </a:solidFill>
                <a:highlight>
                  <a:srgbClr val="00AA4F"/>
                </a:highlight>
                <a:latin typeface="Calibri" panose="020F0502020204030204" pitchFamily="34" charset="0"/>
                <a:ea typeface="Calibri" panose="020F0502020204030204" pitchFamily="34" charset="0"/>
                <a:cs typeface="Calibri" panose="020F0502020204030204" pitchFamily="34" charset="0"/>
              </a:rPr>
              <a:t>neighbouring areas</a:t>
            </a:r>
            <a:br>
              <a:rPr lang="en-GB" sz="2000" b="1">
                <a:solidFill>
                  <a:schemeClr val="bg1"/>
                </a:solidFill>
                <a:highlight>
                  <a:srgbClr val="00AA4F"/>
                </a:highlight>
              </a:rPr>
            </a:br>
            <a:br>
              <a:rPr lang="en-GB" sz="2000" b="1">
                <a:solidFill>
                  <a:schemeClr val="bg1"/>
                </a:solidFill>
              </a:rPr>
            </a:br>
            <a:endParaRPr lang="en-GB">
              <a:solidFill>
                <a:schemeClr val="bg1"/>
              </a:solidFill>
            </a:endParaRPr>
          </a:p>
        </p:txBody>
      </p:sp>
      <p:sp>
        <p:nvSpPr>
          <p:cNvPr id="6" name="TextBox 5">
            <a:extLst>
              <a:ext uri="{FF2B5EF4-FFF2-40B4-BE49-F238E27FC236}">
                <a16:creationId xmlns:a16="http://schemas.microsoft.com/office/drawing/2014/main" id="{871B138F-3BA9-450F-CF44-C8DE4FEEA442}"/>
              </a:ext>
            </a:extLst>
          </p:cNvPr>
          <p:cNvSpPr txBox="1"/>
          <p:nvPr/>
        </p:nvSpPr>
        <p:spPr>
          <a:xfrm>
            <a:off x="121412" y="1172496"/>
            <a:ext cx="9616966" cy="338554"/>
          </a:xfrm>
          <a:prstGeom prst="rect">
            <a:avLst/>
          </a:prstGeom>
          <a:noFill/>
        </p:spPr>
        <p:txBody>
          <a:bodyPr wrap="square" rtlCol="0">
            <a:spAutoFit/>
          </a:bodyPr>
          <a:lstStyle/>
          <a:p>
            <a:r>
              <a:rPr lang="en-GB" sz="1600"/>
              <a:t>In 2023 Buckinghamshire was ranked 57th out of 141 ITL3* areas in England in terms of productivity</a:t>
            </a:r>
          </a:p>
        </p:txBody>
      </p:sp>
      <p:sp>
        <p:nvSpPr>
          <p:cNvPr id="7" name="TextBox 6">
            <a:extLst>
              <a:ext uri="{FF2B5EF4-FFF2-40B4-BE49-F238E27FC236}">
                <a16:creationId xmlns:a16="http://schemas.microsoft.com/office/drawing/2014/main" id="{0858D6FB-5934-1F98-A4FD-3EBC13E697AA}"/>
              </a:ext>
            </a:extLst>
          </p:cNvPr>
          <p:cNvSpPr txBox="1"/>
          <p:nvPr/>
        </p:nvSpPr>
        <p:spPr>
          <a:xfrm>
            <a:off x="7602450" y="1631873"/>
            <a:ext cx="4074438" cy="307777"/>
          </a:xfrm>
          <a:prstGeom prst="rect">
            <a:avLst/>
          </a:prstGeom>
          <a:noFill/>
        </p:spPr>
        <p:txBody>
          <a:bodyPr wrap="square" rtlCol="0">
            <a:spAutoFit/>
          </a:bodyPr>
          <a:lstStyle/>
          <a:p>
            <a:r>
              <a:rPr lang="en-GB" sz="1400" b="1">
                <a:solidFill>
                  <a:srgbClr val="2C2D84"/>
                </a:solidFill>
              </a:rPr>
              <a:t>Productivity (GVA per hour worked - £) - 2023</a:t>
            </a:r>
          </a:p>
        </p:txBody>
      </p:sp>
      <p:sp>
        <p:nvSpPr>
          <p:cNvPr id="8" name="TextBox 7">
            <a:extLst>
              <a:ext uri="{FF2B5EF4-FFF2-40B4-BE49-F238E27FC236}">
                <a16:creationId xmlns:a16="http://schemas.microsoft.com/office/drawing/2014/main" id="{2DA60E8C-C1F4-9245-264E-4E6E3876E320}"/>
              </a:ext>
            </a:extLst>
          </p:cNvPr>
          <p:cNvSpPr txBox="1"/>
          <p:nvPr/>
        </p:nvSpPr>
        <p:spPr>
          <a:xfrm>
            <a:off x="9821307" y="6148551"/>
            <a:ext cx="1603438" cy="261610"/>
          </a:xfrm>
          <a:prstGeom prst="rect">
            <a:avLst/>
          </a:prstGeom>
          <a:noFill/>
        </p:spPr>
        <p:txBody>
          <a:bodyPr wrap="square" rtlCol="0">
            <a:spAutoFit/>
          </a:bodyPr>
          <a:lstStyle/>
          <a:p>
            <a:r>
              <a:rPr lang="en-GB" sz="1100">
                <a:latin typeface="Calibri" panose="020F0502020204030204" pitchFamily="34" charset="0"/>
                <a:ea typeface="Calibri" panose="020F0502020204030204" pitchFamily="34" charset="0"/>
                <a:cs typeface="Calibri" panose="020F0502020204030204" pitchFamily="34" charset="0"/>
              </a:rPr>
              <a:t>Source: </a:t>
            </a:r>
            <a:r>
              <a:rPr lang="en-GB" sz="1100">
                <a:latin typeface="Calibri" panose="020F0502020204030204" pitchFamily="34" charset="0"/>
                <a:ea typeface="Calibri" panose="020F0502020204030204" pitchFamily="34" charset="0"/>
                <a:cs typeface="Calibri" panose="020F0502020204030204" pitchFamily="34" charset="0"/>
                <a:hlinkClick r:id="rId3"/>
              </a:rPr>
              <a:t>ONS, 202</a:t>
            </a:r>
            <a:r>
              <a:rPr lang="en-GB" sz="1100">
                <a:latin typeface="Calibri" panose="020F0502020204030204" pitchFamily="34" charset="0"/>
                <a:ea typeface="Calibri" panose="020F0502020204030204" pitchFamily="34" charset="0"/>
                <a:cs typeface="Calibri" panose="020F0502020204030204" pitchFamily="34" charset="0"/>
              </a:rPr>
              <a:t>5</a:t>
            </a:r>
          </a:p>
        </p:txBody>
      </p:sp>
      <p:sp>
        <p:nvSpPr>
          <p:cNvPr id="9" name="TextBox 8">
            <a:extLst>
              <a:ext uri="{FF2B5EF4-FFF2-40B4-BE49-F238E27FC236}">
                <a16:creationId xmlns:a16="http://schemas.microsoft.com/office/drawing/2014/main" id="{A6346BEF-5EFB-CB9D-E225-C25491B793B8}"/>
              </a:ext>
            </a:extLst>
          </p:cNvPr>
          <p:cNvSpPr txBox="1"/>
          <p:nvPr/>
        </p:nvSpPr>
        <p:spPr>
          <a:xfrm>
            <a:off x="9821307" y="6343565"/>
            <a:ext cx="2085211" cy="261610"/>
          </a:xfrm>
          <a:prstGeom prst="rect">
            <a:avLst/>
          </a:prstGeom>
          <a:noFill/>
        </p:spPr>
        <p:txBody>
          <a:bodyPr wrap="square" rtlCol="0">
            <a:spAutoFit/>
          </a:bodyPr>
          <a:lstStyle/>
          <a:p>
            <a:r>
              <a:rPr lang="en-GB" sz="1100" dirty="0">
                <a:latin typeface="Calibri" panose="020F0502020204030204" pitchFamily="34" charset="0"/>
                <a:ea typeface="Calibri" panose="020F0502020204030204" pitchFamily="34" charset="0"/>
                <a:cs typeface="Calibri" panose="020F0502020204030204" pitchFamily="34" charset="0"/>
              </a:rPr>
              <a:t>*See </a:t>
            </a:r>
            <a:r>
              <a:rPr lang="en-GB" sz="1100" dirty="0">
                <a:latin typeface="Calibri" panose="020F0502020204030204" pitchFamily="34" charset="0"/>
                <a:ea typeface="Calibri" panose="020F0502020204030204" pitchFamily="34" charset="0"/>
                <a:cs typeface="Calibri" panose="020F0502020204030204" pitchFamily="34" charset="0"/>
                <a:hlinkClick r:id="rId4" action="ppaction://hlinksldjump"/>
              </a:rPr>
              <a:t>Annex</a:t>
            </a:r>
            <a:r>
              <a:rPr lang="en-GB" sz="1100" dirty="0">
                <a:latin typeface="Calibri" panose="020F0502020204030204" pitchFamily="34" charset="0"/>
                <a:ea typeface="Calibri" panose="020F0502020204030204" pitchFamily="34" charset="0"/>
                <a:cs typeface="Calibri" panose="020F0502020204030204" pitchFamily="34" charset="0"/>
              </a:rPr>
              <a:t> for definition</a:t>
            </a:r>
          </a:p>
        </p:txBody>
      </p:sp>
      <p:sp>
        <p:nvSpPr>
          <p:cNvPr id="2" name="TextBox 1">
            <a:extLst>
              <a:ext uri="{FF2B5EF4-FFF2-40B4-BE49-F238E27FC236}">
                <a16:creationId xmlns:a16="http://schemas.microsoft.com/office/drawing/2014/main" id="{2A6B7A90-4A3D-4D8A-A549-72482046D742}"/>
              </a:ext>
            </a:extLst>
          </p:cNvPr>
          <p:cNvSpPr txBox="1"/>
          <p:nvPr/>
        </p:nvSpPr>
        <p:spPr>
          <a:xfrm>
            <a:off x="121412" y="6363994"/>
            <a:ext cx="3529609" cy="261610"/>
          </a:xfrm>
          <a:prstGeom prst="rect">
            <a:avLst/>
          </a:prstGeom>
          <a:noFill/>
        </p:spPr>
        <p:txBody>
          <a:bodyPr wrap="square" rtlCol="0">
            <a:spAutoFit/>
          </a:bodyPr>
          <a:lstStyle/>
          <a:p>
            <a:pPr algn="l"/>
            <a:r>
              <a:rPr lang="en-GB" sz="1100">
                <a:latin typeface="Calibri" panose="020F0502020204030204" pitchFamily="34" charset="0"/>
                <a:cs typeface="Calibri" panose="020F0502020204030204" pitchFamily="34" charset="0"/>
                <a:hlinkClick r:id="rId5"/>
              </a:rPr>
              <a:t>Click here for interactive map</a:t>
            </a:r>
            <a:endParaRPr lang="en-GB" sz="1100">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C70C92FA-470E-B0DB-A86C-A16D44A6249F}"/>
              </a:ext>
            </a:extLst>
          </p:cNvPr>
          <p:cNvPicPr>
            <a:picLocks noChangeAspect="1"/>
          </p:cNvPicPr>
          <p:nvPr/>
        </p:nvPicPr>
        <p:blipFill>
          <a:blip r:embed="rId6"/>
          <a:stretch>
            <a:fillRect/>
          </a:stretch>
        </p:blipFill>
        <p:spPr>
          <a:xfrm>
            <a:off x="233245" y="1631873"/>
            <a:ext cx="3476982" cy="4628663"/>
          </a:xfrm>
          <a:prstGeom prst="rect">
            <a:avLst/>
          </a:prstGeom>
          <a:ln>
            <a:solidFill>
              <a:schemeClr val="tx1"/>
            </a:solidFill>
          </a:ln>
        </p:spPr>
      </p:pic>
    </p:spTree>
    <p:extLst>
      <p:ext uri="{BB962C8B-B14F-4D97-AF65-F5344CB8AC3E}">
        <p14:creationId xmlns:p14="http://schemas.microsoft.com/office/powerpoint/2010/main" val="4243945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ABBFEA-09BA-5530-0533-7720FA719342}"/>
              </a:ext>
            </a:extLst>
          </p:cNvPr>
          <p:cNvSpPr/>
          <p:nvPr/>
        </p:nvSpPr>
        <p:spPr>
          <a:xfrm>
            <a:off x="0" y="186745"/>
            <a:ext cx="10734541" cy="1158580"/>
          </a:xfrm>
          <a:prstGeom prst="rect">
            <a:avLst/>
          </a:prstGeom>
          <a:solidFill>
            <a:srgbClr val="2C2D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000" b="1">
              <a:solidFill>
                <a:schemeClr val="bg1"/>
              </a:solidFill>
            </a:endParaRPr>
          </a:p>
          <a:p>
            <a:endParaRPr lang="en-GB" sz="2000" b="1">
              <a:solidFill>
                <a:schemeClr val="bg1"/>
              </a:solidFill>
            </a:endParaRPr>
          </a:p>
          <a:p>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Buckinghamshire’s productivity is lower than the national (England) average, however, the national average is skewed by some very high performing areas within London and the South East</a:t>
            </a:r>
            <a:br>
              <a:rPr lang="en-GB" sz="2000" b="1">
                <a:solidFill>
                  <a:schemeClr val="bg1"/>
                </a:solidFill>
              </a:rPr>
            </a:br>
            <a:br>
              <a:rPr lang="en-GB" sz="2000" b="1">
                <a:solidFill>
                  <a:schemeClr val="bg1"/>
                </a:solidFill>
              </a:rPr>
            </a:br>
            <a:endParaRPr lang="en-GB">
              <a:solidFill>
                <a:schemeClr val="bg1"/>
              </a:solidFill>
            </a:endParaRPr>
          </a:p>
        </p:txBody>
      </p:sp>
      <p:sp>
        <p:nvSpPr>
          <p:cNvPr id="5" name="Oval 4">
            <a:extLst>
              <a:ext uri="{FF2B5EF4-FFF2-40B4-BE49-F238E27FC236}">
                <a16:creationId xmlns:a16="http://schemas.microsoft.com/office/drawing/2014/main" id="{A0BDCDC4-3F6C-DD3D-93E5-F71DD9AB6B5F}"/>
              </a:ext>
            </a:extLst>
          </p:cNvPr>
          <p:cNvSpPr/>
          <p:nvPr/>
        </p:nvSpPr>
        <p:spPr>
          <a:xfrm>
            <a:off x="387927" y="2623127"/>
            <a:ext cx="1995054" cy="1911928"/>
          </a:xfrm>
          <a:prstGeom prst="ellipse">
            <a:avLst/>
          </a:prstGeom>
          <a:solidFill>
            <a:srgbClr val="AE2573"/>
          </a:solidFill>
          <a:ln>
            <a:solidFill>
              <a:srgbClr val="AE25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Calibri" panose="020F0502020204030204" pitchFamily="34" charset="0"/>
                <a:ea typeface="Calibri" panose="020F0502020204030204" pitchFamily="34" charset="0"/>
                <a:cs typeface="Calibri" panose="020F0502020204030204" pitchFamily="34" charset="0"/>
              </a:rPr>
              <a:t>£42.39</a:t>
            </a:r>
          </a:p>
        </p:txBody>
      </p:sp>
      <p:sp>
        <p:nvSpPr>
          <p:cNvPr id="6" name="TextBox 5">
            <a:extLst>
              <a:ext uri="{FF2B5EF4-FFF2-40B4-BE49-F238E27FC236}">
                <a16:creationId xmlns:a16="http://schemas.microsoft.com/office/drawing/2014/main" id="{49B0EF73-FEDD-CD06-1693-C9ADB724CF59}"/>
              </a:ext>
            </a:extLst>
          </p:cNvPr>
          <p:cNvSpPr txBox="1"/>
          <p:nvPr/>
        </p:nvSpPr>
        <p:spPr>
          <a:xfrm>
            <a:off x="660399" y="4627418"/>
            <a:ext cx="1450109" cy="307777"/>
          </a:xfrm>
          <a:prstGeom prst="rect">
            <a:avLst/>
          </a:prstGeom>
          <a:noFill/>
        </p:spPr>
        <p:txBody>
          <a:bodyPr wrap="square" rtlCol="0">
            <a:spAutoFit/>
          </a:bodyPr>
          <a:lstStyle/>
          <a:p>
            <a:pPr algn="ctr"/>
            <a:r>
              <a:rPr lang="en-GB" sz="1400">
                <a:latin typeface="Calibri" panose="020F0502020204030204" pitchFamily="34" charset="0"/>
                <a:ea typeface="Calibri" panose="020F0502020204030204" pitchFamily="34" charset="0"/>
                <a:cs typeface="Calibri" panose="020F0502020204030204" pitchFamily="34" charset="0"/>
              </a:rPr>
              <a:t>England</a:t>
            </a:r>
          </a:p>
        </p:txBody>
      </p:sp>
      <p:sp>
        <p:nvSpPr>
          <p:cNvPr id="7" name="Oval 6">
            <a:extLst>
              <a:ext uri="{FF2B5EF4-FFF2-40B4-BE49-F238E27FC236}">
                <a16:creationId xmlns:a16="http://schemas.microsoft.com/office/drawing/2014/main" id="{70A269C6-9DB6-FB20-0805-672E5E0D751E}"/>
              </a:ext>
            </a:extLst>
          </p:cNvPr>
          <p:cNvSpPr/>
          <p:nvPr/>
        </p:nvSpPr>
        <p:spPr>
          <a:xfrm>
            <a:off x="2627745" y="2664307"/>
            <a:ext cx="1842654" cy="1842655"/>
          </a:xfrm>
          <a:prstGeom prst="ellipse">
            <a:avLst/>
          </a:prstGeom>
          <a:solidFill>
            <a:srgbClr val="F4772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Calibri" panose="020F0502020204030204" pitchFamily="34" charset="0"/>
                <a:ea typeface="Calibri" panose="020F0502020204030204" pitchFamily="34" charset="0"/>
                <a:cs typeface="Calibri" panose="020F0502020204030204" pitchFamily="34" charset="0"/>
              </a:rPr>
              <a:t>£40.15</a:t>
            </a:r>
          </a:p>
        </p:txBody>
      </p:sp>
      <p:sp>
        <p:nvSpPr>
          <p:cNvPr id="8" name="TextBox 7">
            <a:extLst>
              <a:ext uri="{FF2B5EF4-FFF2-40B4-BE49-F238E27FC236}">
                <a16:creationId xmlns:a16="http://schemas.microsoft.com/office/drawing/2014/main" id="{857C9074-3379-A0AC-B6E4-B39B509F4FFC}"/>
              </a:ext>
            </a:extLst>
          </p:cNvPr>
          <p:cNvSpPr txBox="1"/>
          <p:nvPr/>
        </p:nvSpPr>
        <p:spPr>
          <a:xfrm>
            <a:off x="2627745" y="4627418"/>
            <a:ext cx="1842654" cy="307777"/>
          </a:xfrm>
          <a:prstGeom prst="rect">
            <a:avLst/>
          </a:prstGeom>
          <a:noFill/>
        </p:spPr>
        <p:txBody>
          <a:bodyPr wrap="square" rtlCol="0">
            <a:spAutoFit/>
          </a:bodyPr>
          <a:lstStyle/>
          <a:p>
            <a:pPr algn="ctr"/>
            <a:r>
              <a:rPr lang="en-GB" sz="1400">
                <a:latin typeface="Calibri" panose="020F0502020204030204" pitchFamily="34" charset="0"/>
                <a:ea typeface="Calibri" panose="020F0502020204030204" pitchFamily="34" charset="0"/>
                <a:cs typeface="Calibri" panose="020F0502020204030204" pitchFamily="34" charset="0"/>
              </a:rPr>
              <a:t>Buckinghamshire</a:t>
            </a:r>
          </a:p>
        </p:txBody>
      </p:sp>
      <p:sp>
        <p:nvSpPr>
          <p:cNvPr id="9" name="TextBox 8">
            <a:extLst>
              <a:ext uri="{FF2B5EF4-FFF2-40B4-BE49-F238E27FC236}">
                <a16:creationId xmlns:a16="http://schemas.microsoft.com/office/drawing/2014/main" id="{1654ACDE-DE4D-B0FF-217B-74E49DDFE4E1}"/>
              </a:ext>
            </a:extLst>
          </p:cNvPr>
          <p:cNvSpPr txBox="1"/>
          <p:nvPr/>
        </p:nvSpPr>
        <p:spPr>
          <a:xfrm>
            <a:off x="299861" y="1892028"/>
            <a:ext cx="4563203" cy="369332"/>
          </a:xfrm>
          <a:prstGeom prst="rect">
            <a:avLst/>
          </a:prstGeom>
          <a:noFill/>
        </p:spPr>
        <p:txBody>
          <a:bodyPr wrap="square" rtlCol="0">
            <a:spAutoFit/>
          </a:bodyPr>
          <a:lstStyle/>
          <a:p>
            <a:r>
              <a:rPr lang="en-GB" b="1">
                <a:solidFill>
                  <a:srgbClr val="2C2D84"/>
                </a:solidFill>
                <a:latin typeface="Calibri" panose="020F0502020204030204" pitchFamily="34" charset="0"/>
                <a:ea typeface="Calibri" panose="020F0502020204030204" pitchFamily="34" charset="0"/>
                <a:cs typeface="Calibri" panose="020F0502020204030204" pitchFamily="34" charset="0"/>
              </a:rPr>
              <a:t>Productivity (GVA per hour worked) - 2023</a:t>
            </a:r>
          </a:p>
        </p:txBody>
      </p:sp>
      <p:sp>
        <p:nvSpPr>
          <p:cNvPr id="11" name="Oval 10">
            <a:extLst>
              <a:ext uri="{FF2B5EF4-FFF2-40B4-BE49-F238E27FC236}">
                <a16:creationId xmlns:a16="http://schemas.microsoft.com/office/drawing/2014/main" id="{7D09DD6D-A7B0-30CC-2405-0ED037684933}"/>
              </a:ext>
            </a:extLst>
          </p:cNvPr>
          <p:cNvSpPr/>
          <p:nvPr/>
        </p:nvSpPr>
        <p:spPr>
          <a:xfrm>
            <a:off x="4875646" y="2772834"/>
            <a:ext cx="1593272" cy="1625599"/>
          </a:xfrm>
          <a:prstGeom prst="ellipse">
            <a:avLst/>
          </a:prstGeom>
          <a:solidFill>
            <a:srgbClr val="00AA4F"/>
          </a:solidFill>
          <a:ln>
            <a:solidFill>
              <a:srgbClr val="00AA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Calibri" panose="020F0502020204030204" pitchFamily="34" charset="0"/>
                <a:ea typeface="Calibri" panose="020F0502020204030204" pitchFamily="34" charset="0"/>
                <a:cs typeface="Calibri" panose="020F0502020204030204" pitchFamily="34" charset="0"/>
              </a:rPr>
              <a:t>£38.62</a:t>
            </a:r>
          </a:p>
        </p:txBody>
      </p:sp>
      <p:sp>
        <p:nvSpPr>
          <p:cNvPr id="12" name="TextBox 11">
            <a:extLst>
              <a:ext uri="{FF2B5EF4-FFF2-40B4-BE49-F238E27FC236}">
                <a16:creationId xmlns:a16="http://schemas.microsoft.com/office/drawing/2014/main" id="{210AFDB9-122E-90E6-F635-F62D5772406F}"/>
              </a:ext>
            </a:extLst>
          </p:cNvPr>
          <p:cNvSpPr txBox="1"/>
          <p:nvPr/>
        </p:nvSpPr>
        <p:spPr>
          <a:xfrm>
            <a:off x="4565073" y="4627418"/>
            <a:ext cx="2214418" cy="307777"/>
          </a:xfrm>
          <a:prstGeom prst="rect">
            <a:avLst/>
          </a:prstGeom>
          <a:noFill/>
        </p:spPr>
        <p:txBody>
          <a:bodyPr wrap="square" rtlCol="0">
            <a:spAutoFit/>
          </a:bodyPr>
          <a:lstStyle/>
          <a:p>
            <a:pPr algn="ctr"/>
            <a:r>
              <a:rPr lang="en-GB" sz="1400" dirty="0">
                <a:latin typeface="Calibri" panose="020F0502020204030204" pitchFamily="34" charset="0"/>
                <a:ea typeface="Calibri" panose="020F0502020204030204" pitchFamily="34" charset="0"/>
                <a:cs typeface="Calibri" panose="020F0502020204030204" pitchFamily="34" charset="0"/>
              </a:rPr>
              <a:t>Median of 141 ITL3 areas</a:t>
            </a:r>
          </a:p>
        </p:txBody>
      </p:sp>
      <p:sp>
        <p:nvSpPr>
          <p:cNvPr id="13" name="TextBox 12">
            <a:extLst>
              <a:ext uri="{FF2B5EF4-FFF2-40B4-BE49-F238E27FC236}">
                <a16:creationId xmlns:a16="http://schemas.microsoft.com/office/drawing/2014/main" id="{D9D1DDCE-3814-F7B5-731E-88D804410211}"/>
              </a:ext>
            </a:extLst>
          </p:cNvPr>
          <p:cNvSpPr txBox="1"/>
          <p:nvPr/>
        </p:nvSpPr>
        <p:spPr>
          <a:xfrm>
            <a:off x="10517161" y="6095325"/>
            <a:ext cx="1603438" cy="261610"/>
          </a:xfrm>
          <a:prstGeom prst="rect">
            <a:avLst/>
          </a:prstGeom>
          <a:noFill/>
        </p:spPr>
        <p:txBody>
          <a:bodyPr wrap="square" rtlCol="0">
            <a:spAutoFit/>
          </a:bodyPr>
          <a:lstStyle/>
          <a:p>
            <a:r>
              <a:rPr lang="en-GB" sz="1100">
                <a:latin typeface="Calibri" panose="020F0502020204030204" pitchFamily="34" charset="0"/>
                <a:ea typeface="Calibri" panose="020F0502020204030204" pitchFamily="34" charset="0"/>
                <a:cs typeface="Calibri" panose="020F0502020204030204" pitchFamily="34" charset="0"/>
              </a:rPr>
              <a:t>Source: </a:t>
            </a:r>
            <a:r>
              <a:rPr lang="en-GB" sz="1100">
                <a:latin typeface="Calibri" panose="020F0502020204030204" pitchFamily="34" charset="0"/>
                <a:ea typeface="Calibri" panose="020F0502020204030204" pitchFamily="34" charset="0"/>
                <a:cs typeface="Calibri" panose="020F0502020204030204" pitchFamily="34" charset="0"/>
                <a:hlinkClick r:id="rId2"/>
              </a:rPr>
              <a:t>ONS, 202</a:t>
            </a:r>
            <a:r>
              <a:rPr lang="en-GB" sz="1100">
                <a:latin typeface="Calibri" panose="020F0502020204030204" pitchFamily="34" charset="0"/>
                <a:ea typeface="Calibri" panose="020F0502020204030204" pitchFamily="34" charset="0"/>
                <a:cs typeface="Calibri" panose="020F0502020204030204" pitchFamily="34" charset="0"/>
              </a:rPr>
              <a:t>5</a:t>
            </a:r>
          </a:p>
        </p:txBody>
      </p:sp>
      <p:sp>
        <p:nvSpPr>
          <p:cNvPr id="14" name="TextBox 13">
            <a:extLst>
              <a:ext uri="{FF2B5EF4-FFF2-40B4-BE49-F238E27FC236}">
                <a16:creationId xmlns:a16="http://schemas.microsoft.com/office/drawing/2014/main" id="{41F2D23B-4B21-DDBC-98A5-441A75B91C7A}"/>
              </a:ext>
            </a:extLst>
          </p:cNvPr>
          <p:cNvSpPr txBox="1"/>
          <p:nvPr/>
        </p:nvSpPr>
        <p:spPr>
          <a:xfrm>
            <a:off x="10145581" y="6324463"/>
            <a:ext cx="1748058" cy="261610"/>
          </a:xfrm>
          <a:prstGeom prst="rect">
            <a:avLst/>
          </a:prstGeom>
          <a:noFill/>
        </p:spPr>
        <p:txBody>
          <a:bodyPr wrap="square" rtlCol="0">
            <a:spAutoFit/>
          </a:bodyPr>
          <a:lstStyle/>
          <a:p>
            <a:r>
              <a:rPr lang="en-GB" sz="1100">
                <a:latin typeface="Calibri" panose="020F0502020204030204" pitchFamily="34" charset="0"/>
                <a:ea typeface="Calibri" panose="020F0502020204030204" pitchFamily="34" charset="0"/>
                <a:cs typeface="Calibri" panose="020F0502020204030204" pitchFamily="34" charset="0"/>
              </a:rPr>
              <a:t>*See </a:t>
            </a:r>
            <a:r>
              <a:rPr lang="en-GB" sz="1100">
                <a:latin typeface="Calibri" panose="020F0502020204030204" pitchFamily="34" charset="0"/>
                <a:ea typeface="Calibri" panose="020F0502020204030204" pitchFamily="34" charset="0"/>
                <a:cs typeface="Calibri" panose="020F0502020204030204" pitchFamily="34" charset="0"/>
                <a:hlinkClick r:id="rId3" action="ppaction://hlinksldjump"/>
              </a:rPr>
              <a:t>Annex </a:t>
            </a:r>
            <a:r>
              <a:rPr lang="en-GB" sz="1100">
                <a:latin typeface="Calibri" panose="020F0502020204030204" pitchFamily="34" charset="0"/>
                <a:ea typeface="Calibri" panose="020F0502020204030204" pitchFamily="34" charset="0"/>
                <a:cs typeface="Calibri" panose="020F0502020204030204" pitchFamily="34" charset="0"/>
              </a:rPr>
              <a:t>for definition</a:t>
            </a:r>
          </a:p>
        </p:txBody>
      </p:sp>
      <p:sp>
        <p:nvSpPr>
          <p:cNvPr id="3" name="TextBox 2">
            <a:extLst>
              <a:ext uri="{FF2B5EF4-FFF2-40B4-BE49-F238E27FC236}">
                <a16:creationId xmlns:a16="http://schemas.microsoft.com/office/drawing/2014/main" id="{7AB43DCE-67B9-069C-31BD-1720861FD186}"/>
              </a:ext>
            </a:extLst>
          </p:cNvPr>
          <p:cNvSpPr txBox="1"/>
          <p:nvPr/>
        </p:nvSpPr>
        <p:spPr>
          <a:xfrm>
            <a:off x="7184738" y="1892028"/>
            <a:ext cx="3549803" cy="3693319"/>
          </a:xfrm>
          <a:prstGeom prst="rect">
            <a:avLst/>
          </a:prstGeom>
          <a:noFill/>
        </p:spPr>
        <p:txBody>
          <a:bodyPr wrap="square" rtlCol="0">
            <a:spAutoFit/>
          </a:bodyPr>
          <a:lstStyle/>
          <a:p>
            <a:pPr algn="l"/>
            <a:r>
              <a:rPr lang="en-GB" dirty="0">
                <a:latin typeface="Calibri" panose="020F0502020204030204" pitchFamily="34" charset="0"/>
                <a:cs typeface="Calibri" panose="020F0502020204030204" pitchFamily="34" charset="0"/>
              </a:rPr>
              <a:t>Buckinghamshire’s productivity sits below the national (England) average.  However, the national average reflects the influence of a small number of exceptionally high-performing areas, particularly in London and parts of the South East.  In fact, only 33 of England’s 141 ITL3* areas exceed the national average.  Buckinghamshire performs above the median of all ITL3 areas, placing it in the stronger half of areas nationally.  </a:t>
            </a:r>
          </a:p>
        </p:txBody>
      </p:sp>
    </p:spTree>
    <p:extLst>
      <p:ext uri="{BB962C8B-B14F-4D97-AF65-F5344CB8AC3E}">
        <p14:creationId xmlns:p14="http://schemas.microsoft.com/office/powerpoint/2010/main" val="3036911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BB26EA-51CB-85FB-ACAE-15DBA1EEF395}"/>
              </a:ext>
            </a:extLst>
          </p:cNvPr>
          <p:cNvSpPr/>
          <p:nvPr/>
        </p:nvSpPr>
        <p:spPr>
          <a:xfrm>
            <a:off x="0" y="356320"/>
            <a:ext cx="10297391" cy="792500"/>
          </a:xfrm>
          <a:prstGeom prst="rect">
            <a:avLst/>
          </a:prstGeom>
          <a:solidFill>
            <a:srgbClr val="2C2D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000" b="1">
              <a:solidFill>
                <a:schemeClr val="bg1"/>
              </a:solidFill>
            </a:endParaRPr>
          </a:p>
          <a:p>
            <a:endParaRPr lang="en-GB" sz="2000" b="1">
              <a:solidFill>
                <a:schemeClr val="bg1"/>
              </a:solidFill>
            </a:endParaRPr>
          </a:p>
          <a:p>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Buckinghamshire’s comparative performance on productivity has weakened over the last decade or so</a:t>
            </a:r>
            <a:br>
              <a:rPr lang="en-GB" sz="2000" b="1">
                <a:solidFill>
                  <a:schemeClr val="bg1"/>
                </a:solidFill>
              </a:rPr>
            </a:br>
            <a:br>
              <a:rPr lang="en-GB" sz="2000" b="1">
                <a:solidFill>
                  <a:schemeClr val="bg1"/>
                </a:solidFill>
              </a:rPr>
            </a:br>
            <a:endParaRPr lang="en-GB">
              <a:solidFill>
                <a:schemeClr val="bg1"/>
              </a:solidFill>
            </a:endParaRPr>
          </a:p>
        </p:txBody>
      </p:sp>
      <p:graphicFrame>
        <p:nvGraphicFramePr>
          <p:cNvPr id="5" name="Chart 4">
            <a:extLst>
              <a:ext uri="{FF2B5EF4-FFF2-40B4-BE49-F238E27FC236}">
                <a16:creationId xmlns:a16="http://schemas.microsoft.com/office/drawing/2014/main" id="{2BE4B9B2-42AC-0F29-977D-CB192733BCE6}"/>
              </a:ext>
            </a:extLst>
          </p:cNvPr>
          <p:cNvGraphicFramePr>
            <a:graphicFrameLocks/>
          </p:cNvGraphicFramePr>
          <p:nvPr>
            <p:extLst>
              <p:ext uri="{D42A27DB-BD31-4B8C-83A1-F6EECF244321}">
                <p14:modId xmlns:p14="http://schemas.microsoft.com/office/powerpoint/2010/main" val="1159664000"/>
              </p:ext>
            </p:extLst>
          </p:nvPr>
        </p:nvGraphicFramePr>
        <p:xfrm>
          <a:off x="230515" y="1793615"/>
          <a:ext cx="5979785" cy="377093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1044C98-68D4-0A0C-401E-FEC0B02C8C88}"/>
              </a:ext>
            </a:extLst>
          </p:cNvPr>
          <p:cNvSpPr txBox="1"/>
          <p:nvPr/>
        </p:nvSpPr>
        <p:spPr>
          <a:xfrm>
            <a:off x="230515" y="1293447"/>
            <a:ext cx="5865485" cy="338554"/>
          </a:xfrm>
          <a:prstGeom prst="rect">
            <a:avLst/>
          </a:prstGeom>
          <a:noFill/>
        </p:spPr>
        <p:txBody>
          <a:bodyPr wrap="square" rtlCol="0">
            <a:spAutoFit/>
          </a:bodyPr>
          <a:lstStyle/>
          <a:p>
            <a:r>
              <a:rPr lang="en-GB" sz="1600" b="1">
                <a:solidFill>
                  <a:srgbClr val="2C2D84"/>
                </a:solidFill>
                <a:latin typeface="Calibri" panose="020F0502020204030204" pitchFamily="34" charset="0"/>
                <a:ea typeface="Calibri" panose="020F0502020204030204" pitchFamily="34" charset="0"/>
                <a:cs typeface="Calibri" panose="020F0502020204030204" pitchFamily="34" charset="0"/>
              </a:rPr>
              <a:t>Productivity over time, Buckinghamshire v England (England = 100)</a:t>
            </a:r>
          </a:p>
        </p:txBody>
      </p:sp>
      <p:sp>
        <p:nvSpPr>
          <p:cNvPr id="7" name="TextBox 6">
            <a:extLst>
              <a:ext uri="{FF2B5EF4-FFF2-40B4-BE49-F238E27FC236}">
                <a16:creationId xmlns:a16="http://schemas.microsoft.com/office/drawing/2014/main" id="{4361314F-B9FA-5F9F-1B75-D993A6BD6C64}"/>
              </a:ext>
            </a:extLst>
          </p:cNvPr>
          <p:cNvSpPr txBox="1"/>
          <p:nvPr/>
        </p:nvSpPr>
        <p:spPr>
          <a:xfrm>
            <a:off x="839554" y="3114964"/>
            <a:ext cx="5172364" cy="1169551"/>
          </a:xfrm>
          <a:prstGeom prst="rect">
            <a:avLst/>
          </a:prstGeom>
          <a:solidFill>
            <a:schemeClr val="bg1"/>
          </a:solidFill>
          <a:ln>
            <a:solidFill>
              <a:schemeClr val="tx1"/>
            </a:solidFill>
          </a:ln>
        </p:spPr>
        <p:txBody>
          <a:bodyPr wrap="square">
            <a:spAutoFit/>
          </a:bodyPr>
          <a:lstStyle/>
          <a:p>
            <a:pPr algn="ctr"/>
            <a:r>
              <a:rPr lang="en-GB" sz="1400">
                <a:effectLst/>
                <a:latin typeface="Calibri" panose="020F0502020204030204" pitchFamily="34" charset="0"/>
                <a:ea typeface="Calibri" panose="020F0502020204030204" pitchFamily="34" charset="0"/>
                <a:cs typeface="Calibri" panose="020F0502020204030204" pitchFamily="34" charset="0"/>
              </a:rPr>
              <a:t>From a relatively strong position between 2007 and 2011, Buckinghamshire’s economy experienced slower than average productivity growth between 2011/12 and 2016</a:t>
            </a:r>
            <a:r>
              <a:rPr lang="en-GB" sz="1400">
                <a:latin typeface="Calibri" panose="020F0502020204030204" pitchFamily="34" charset="0"/>
                <a:ea typeface="Calibri" panose="020F0502020204030204" pitchFamily="34" charset="0"/>
                <a:cs typeface="Calibri" panose="020F0502020204030204" pitchFamily="34" charset="0"/>
              </a:rPr>
              <a:t>. Pr</a:t>
            </a:r>
            <a:r>
              <a:rPr lang="en-GB" sz="1400">
                <a:effectLst/>
                <a:latin typeface="Calibri" panose="020F0502020204030204" pitchFamily="34" charset="0"/>
                <a:ea typeface="Calibri" panose="020F0502020204030204" pitchFamily="34" charset="0"/>
                <a:cs typeface="Calibri" panose="020F0502020204030204" pitchFamily="34" charset="0"/>
              </a:rPr>
              <a:t>oductivity rates (GVA per hour worked) have been similar </a:t>
            </a:r>
            <a:r>
              <a:rPr lang="en-GB" sz="1400">
                <a:latin typeface="Calibri" panose="020F0502020204030204" pitchFamily="34" charset="0"/>
                <a:ea typeface="Calibri" panose="020F0502020204030204" pitchFamily="34" charset="0"/>
                <a:cs typeface="Calibri" panose="020F0502020204030204" pitchFamily="34" charset="0"/>
              </a:rPr>
              <a:t>to, or slightly below, the </a:t>
            </a:r>
            <a:r>
              <a:rPr lang="en-GB" sz="1400">
                <a:effectLst/>
                <a:latin typeface="Calibri" panose="020F0502020204030204" pitchFamily="34" charset="0"/>
                <a:ea typeface="Calibri" panose="020F0502020204030204" pitchFamily="34" charset="0"/>
                <a:cs typeface="Calibri" panose="020F0502020204030204" pitchFamily="34" charset="0"/>
              </a:rPr>
              <a:t>England average since 2016.</a:t>
            </a:r>
            <a:endParaRPr lang="en-GB" sz="1400" kern="100">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8" name="Chart 7">
            <a:extLst>
              <a:ext uri="{FF2B5EF4-FFF2-40B4-BE49-F238E27FC236}">
                <a16:creationId xmlns:a16="http://schemas.microsoft.com/office/drawing/2014/main" id="{A65A5551-4A2D-2C10-7C58-AB5C18603563}"/>
              </a:ext>
            </a:extLst>
          </p:cNvPr>
          <p:cNvGraphicFramePr>
            <a:graphicFrameLocks/>
          </p:cNvGraphicFramePr>
          <p:nvPr>
            <p:extLst>
              <p:ext uri="{D42A27DB-BD31-4B8C-83A1-F6EECF244321}">
                <p14:modId xmlns:p14="http://schemas.microsoft.com/office/powerpoint/2010/main" val="3437739342"/>
              </p:ext>
            </p:extLst>
          </p:nvPr>
        </p:nvGraphicFramePr>
        <p:xfrm>
          <a:off x="6620957" y="1734207"/>
          <a:ext cx="5255733" cy="445638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DAA88FA3-0EA8-BE36-70A7-B9411A07A4A3}"/>
              </a:ext>
            </a:extLst>
          </p:cNvPr>
          <p:cNvSpPr txBox="1"/>
          <p:nvPr/>
        </p:nvSpPr>
        <p:spPr>
          <a:xfrm>
            <a:off x="7458362" y="4474484"/>
            <a:ext cx="4378038" cy="1234697"/>
          </a:xfrm>
          <a:prstGeom prst="rect">
            <a:avLst/>
          </a:prstGeom>
          <a:solidFill>
            <a:schemeClr val="bg1"/>
          </a:solidFill>
          <a:ln>
            <a:solidFill>
              <a:schemeClr val="tx1"/>
            </a:solidFill>
          </a:ln>
        </p:spPr>
        <p:txBody>
          <a:bodyPr wrap="square">
            <a:spAutoFit/>
          </a:bodyPr>
          <a:lstStyle/>
          <a:p>
            <a:pPr>
              <a:lnSpc>
                <a:spcPct val="107000"/>
              </a:lnSpc>
              <a:spcAft>
                <a:spcPts val="800"/>
              </a:spcAft>
            </a:pPr>
            <a:r>
              <a:rPr lang="en-GB" sz="1400" kern="100">
                <a:effectLst/>
                <a:latin typeface="Calibri" panose="020F0502020204030204" pitchFamily="34" charset="0"/>
                <a:ea typeface="Calibri" panose="020F0502020204030204" pitchFamily="34" charset="0"/>
                <a:cs typeface="Calibri" panose="020F0502020204030204" pitchFamily="34" charset="0"/>
              </a:rPr>
              <a:t>In ranking terms, Buckinghamshire had the 25</a:t>
            </a:r>
            <a:r>
              <a:rPr lang="en-GB" sz="1400" kern="100" baseline="30000">
                <a:effectLst/>
                <a:latin typeface="Calibri" panose="020F0502020204030204" pitchFamily="34" charset="0"/>
                <a:ea typeface="Calibri" panose="020F0502020204030204" pitchFamily="34" charset="0"/>
                <a:cs typeface="Calibri" panose="020F0502020204030204" pitchFamily="34" charset="0"/>
              </a:rPr>
              <a:t>th</a:t>
            </a:r>
            <a:r>
              <a:rPr lang="en-GB" sz="1400" kern="100">
                <a:effectLst/>
                <a:latin typeface="Calibri" panose="020F0502020204030204" pitchFamily="34" charset="0"/>
                <a:ea typeface="Calibri" panose="020F0502020204030204" pitchFamily="34" charset="0"/>
                <a:cs typeface="Calibri" panose="020F0502020204030204" pitchFamily="34" charset="0"/>
              </a:rPr>
              <a:t> highest productivity rate of the 141 ITL3* areas of England in 2011, falling to 51</a:t>
            </a:r>
            <a:r>
              <a:rPr lang="en-GB" sz="1400" kern="100" baseline="30000">
                <a:effectLst/>
                <a:latin typeface="Calibri" panose="020F0502020204030204" pitchFamily="34" charset="0"/>
                <a:ea typeface="Calibri" panose="020F0502020204030204" pitchFamily="34" charset="0"/>
                <a:cs typeface="Calibri" panose="020F0502020204030204" pitchFamily="34" charset="0"/>
              </a:rPr>
              <a:t>st</a:t>
            </a:r>
            <a:r>
              <a:rPr lang="en-GB" sz="1400" kern="100">
                <a:effectLst/>
                <a:latin typeface="Calibri" panose="020F0502020204030204" pitchFamily="34" charset="0"/>
                <a:ea typeface="Calibri" panose="020F0502020204030204" pitchFamily="34" charset="0"/>
                <a:cs typeface="Calibri" panose="020F0502020204030204" pitchFamily="34" charset="0"/>
              </a:rPr>
              <a:t> position in 2017</a:t>
            </a:r>
            <a:r>
              <a:rPr lang="en-GB" sz="1400" kern="100">
                <a:latin typeface="Calibri" panose="020F0502020204030204" pitchFamily="34" charset="0"/>
                <a:ea typeface="Calibri" panose="020F0502020204030204" pitchFamily="34" charset="0"/>
                <a:cs typeface="Calibri" panose="020F0502020204030204" pitchFamily="34" charset="0"/>
              </a:rPr>
              <a:t>.  The county rose back up the rankings to 34</a:t>
            </a:r>
            <a:r>
              <a:rPr lang="en-GB" sz="1400" kern="100" baseline="30000">
                <a:latin typeface="Calibri" panose="020F0502020204030204" pitchFamily="34" charset="0"/>
                <a:ea typeface="Calibri" panose="020F0502020204030204" pitchFamily="34" charset="0"/>
                <a:cs typeface="Calibri" panose="020F0502020204030204" pitchFamily="34" charset="0"/>
              </a:rPr>
              <a:t>th</a:t>
            </a:r>
            <a:r>
              <a:rPr lang="en-GB" sz="1400" kern="100">
                <a:latin typeface="Calibri" panose="020F0502020204030204" pitchFamily="34" charset="0"/>
                <a:ea typeface="Calibri" panose="020F0502020204030204" pitchFamily="34" charset="0"/>
                <a:cs typeface="Calibri" panose="020F0502020204030204" pitchFamily="34" charset="0"/>
              </a:rPr>
              <a:t> in 2020, </a:t>
            </a:r>
            <a:r>
              <a:rPr lang="en-GB" sz="1400" kern="100">
                <a:effectLst/>
                <a:latin typeface="Calibri" panose="020F0502020204030204" pitchFamily="34" charset="0"/>
                <a:ea typeface="Calibri" panose="020F0502020204030204" pitchFamily="34" charset="0"/>
                <a:cs typeface="Calibri" panose="020F0502020204030204" pitchFamily="34" charset="0"/>
              </a:rPr>
              <a:t>before </a:t>
            </a:r>
            <a:r>
              <a:rPr lang="en-GB" sz="1400" kern="100">
                <a:latin typeface="Calibri" panose="020F0502020204030204" pitchFamily="34" charset="0"/>
                <a:ea typeface="Calibri" panose="020F0502020204030204" pitchFamily="34" charset="0"/>
                <a:cs typeface="Calibri" panose="020F0502020204030204" pitchFamily="34" charset="0"/>
              </a:rPr>
              <a:t>falling down </a:t>
            </a:r>
            <a:r>
              <a:rPr lang="en-GB" sz="1400" kern="100">
                <a:effectLst/>
                <a:latin typeface="Calibri" panose="020F0502020204030204" pitchFamily="34" charset="0"/>
                <a:ea typeface="Calibri" panose="020F0502020204030204" pitchFamily="34" charset="0"/>
                <a:cs typeface="Calibri" panose="020F0502020204030204" pitchFamily="34" charset="0"/>
              </a:rPr>
              <a:t>to 57</a:t>
            </a:r>
            <a:r>
              <a:rPr lang="en-GB" sz="1400" kern="100" baseline="30000">
                <a:effectLst/>
                <a:latin typeface="Calibri" panose="020F0502020204030204" pitchFamily="34" charset="0"/>
                <a:ea typeface="Calibri" panose="020F0502020204030204" pitchFamily="34" charset="0"/>
                <a:cs typeface="Calibri" panose="020F0502020204030204" pitchFamily="34" charset="0"/>
              </a:rPr>
              <a:t>th</a:t>
            </a:r>
            <a:r>
              <a:rPr lang="en-GB" sz="1400" kern="100">
                <a:effectLst/>
                <a:latin typeface="Calibri" panose="020F0502020204030204" pitchFamily="34" charset="0"/>
                <a:ea typeface="Calibri" panose="020F0502020204030204" pitchFamily="34" charset="0"/>
                <a:cs typeface="Calibri" panose="020F0502020204030204" pitchFamily="34" charset="0"/>
              </a:rPr>
              <a:t> position in 2023. </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09B6FAE4-7557-7C62-50A5-1824DA9DB6E8}"/>
              </a:ext>
            </a:extLst>
          </p:cNvPr>
          <p:cNvSpPr txBox="1"/>
          <p:nvPr/>
        </p:nvSpPr>
        <p:spPr>
          <a:xfrm>
            <a:off x="230515" y="6228490"/>
            <a:ext cx="1603438" cy="261610"/>
          </a:xfrm>
          <a:prstGeom prst="rect">
            <a:avLst/>
          </a:prstGeom>
          <a:noFill/>
        </p:spPr>
        <p:txBody>
          <a:bodyPr wrap="square" rtlCol="0">
            <a:spAutoFit/>
          </a:bodyPr>
          <a:lstStyle/>
          <a:p>
            <a:r>
              <a:rPr lang="en-GB" sz="1100">
                <a:latin typeface="Calibri" panose="020F0502020204030204" pitchFamily="34" charset="0"/>
                <a:ea typeface="Calibri" panose="020F0502020204030204" pitchFamily="34" charset="0"/>
                <a:cs typeface="Calibri" panose="020F0502020204030204" pitchFamily="34" charset="0"/>
              </a:rPr>
              <a:t>Source: </a:t>
            </a:r>
            <a:r>
              <a:rPr lang="en-GB" sz="1100">
                <a:latin typeface="Calibri" panose="020F0502020204030204" pitchFamily="34" charset="0"/>
                <a:ea typeface="Calibri" panose="020F0502020204030204" pitchFamily="34" charset="0"/>
                <a:cs typeface="Calibri" panose="020F0502020204030204" pitchFamily="34" charset="0"/>
                <a:hlinkClick r:id="rId4"/>
              </a:rPr>
              <a:t>ONS, </a:t>
            </a:r>
            <a:r>
              <a:rPr lang="en-GB" sz="1100">
                <a:latin typeface="Calibri" panose="020F0502020204030204" pitchFamily="34" charset="0"/>
                <a:ea typeface="Calibri" panose="020F0502020204030204" pitchFamily="34" charset="0"/>
                <a:cs typeface="Calibri" panose="020F0502020204030204" pitchFamily="34" charset="0"/>
              </a:rPr>
              <a:t>2025</a:t>
            </a:r>
          </a:p>
        </p:txBody>
      </p:sp>
      <p:sp>
        <p:nvSpPr>
          <p:cNvPr id="11" name="TextBox 10">
            <a:extLst>
              <a:ext uri="{FF2B5EF4-FFF2-40B4-BE49-F238E27FC236}">
                <a16:creationId xmlns:a16="http://schemas.microsoft.com/office/drawing/2014/main" id="{7398635F-C848-61AC-39D8-B80E0E26FB25}"/>
              </a:ext>
            </a:extLst>
          </p:cNvPr>
          <p:cNvSpPr txBox="1"/>
          <p:nvPr/>
        </p:nvSpPr>
        <p:spPr>
          <a:xfrm>
            <a:off x="10167398" y="6292799"/>
            <a:ext cx="1709292" cy="261610"/>
          </a:xfrm>
          <a:prstGeom prst="rect">
            <a:avLst/>
          </a:prstGeom>
          <a:noFill/>
        </p:spPr>
        <p:txBody>
          <a:bodyPr wrap="square" rtlCol="0">
            <a:spAutoFit/>
          </a:bodyPr>
          <a:lstStyle/>
          <a:p>
            <a:r>
              <a:rPr lang="en-GB" sz="1100">
                <a:latin typeface="Calibri" panose="020F0502020204030204" pitchFamily="34" charset="0"/>
                <a:ea typeface="Calibri" panose="020F0502020204030204" pitchFamily="34" charset="0"/>
                <a:cs typeface="Calibri" panose="020F0502020204030204" pitchFamily="34" charset="0"/>
              </a:rPr>
              <a:t>*See </a:t>
            </a:r>
            <a:r>
              <a:rPr lang="en-GB" sz="1100">
                <a:latin typeface="Calibri" panose="020F0502020204030204" pitchFamily="34" charset="0"/>
                <a:ea typeface="Calibri" panose="020F0502020204030204" pitchFamily="34" charset="0"/>
                <a:cs typeface="Calibri" panose="020F0502020204030204" pitchFamily="34" charset="0"/>
                <a:hlinkClick r:id="rId5" action="ppaction://hlinksldjump"/>
              </a:rPr>
              <a:t>Annex</a:t>
            </a:r>
            <a:r>
              <a:rPr lang="en-GB" sz="1100">
                <a:latin typeface="Calibri" panose="020F0502020204030204" pitchFamily="34" charset="0"/>
                <a:ea typeface="Calibri" panose="020F0502020204030204" pitchFamily="34" charset="0"/>
                <a:cs typeface="Calibri" panose="020F0502020204030204" pitchFamily="34" charset="0"/>
              </a:rPr>
              <a:t> for definition</a:t>
            </a:r>
          </a:p>
        </p:txBody>
      </p:sp>
      <p:sp>
        <p:nvSpPr>
          <p:cNvPr id="2" name="TextBox 1">
            <a:extLst>
              <a:ext uri="{FF2B5EF4-FFF2-40B4-BE49-F238E27FC236}">
                <a16:creationId xmlns:a16="http://schemas.microsoft.com/office/drawing/2014/main" id="{68BBEC32-8A36-9B82-388B-FB5B588793A7}"/>
              </a:ext>
            </a:extLst>
          </p:cNvPr>
          <p:cNvSpPr txBox="1"/>
          <p:nvPr/>
        </p:nvSpPr>
        <p:spPr>
          <a:xfrm>
            <a:off x="6620957" y="1293447"/>
            <a:ext cx="5865485" cy="338554"/>
          </a:xfrm>
          <a:prstGeom prst="rect">
            <a:avLst/>
          </a:prstGeom>
          <a:noFill/>
        </p:spPr>
        <p:txBody>
          <a:bodyPr wrap="square" rtlCol="0">
            <a:spAutoFit/>
          </a:bodyPr>
          <a:lstStyle/>
          <a:p>
            <a:r>
              <a:rPr lang="en-GB" sz="1600" b="1">
                <a:solidFill>
                  <a:srgbClr val="2C2D84"/>
                </a:solidFill>
                <a:latin typeface="Calibri" panose="020F0502020204030204" pitchFamily="34" charset="0"/>
                <a:ea typeface="Calibri" panose="020F0502020204030204" pitchFamily="34" charset="0"/>
                <a:cs typeface="Calibri" panose="020F0502020204030204" pitchFamily="34" charset="0"/>
              </a:rPr>
              <a:t>Buckinghamshire’s productivity rank – out of 141 ITL3 areas</a:t>
            </a:r>
          </a:p>
        </p:txBody>
      </p:sp>
    </p:spTree>
    <p:extLst>
      <p:ext uri="{BB962C8B-B14F-4D97-AF65-F5344CB8AC3E}">
        <p14:creationId xmlns:p14="http://schemas.microsoft.com/office/powerpoint/2010/main" val="2043240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F4D9E-7E1A-CF00-6E5D-B7D551C1BDE5}"/>
              </a:ext>
            </a:extLst>
          </p:cNvPr>
          <p:cNvSpPr/>
          <p:nvPr/>
        </p:nvSpPr>
        <p:spPr>
          <a:xfrm>
            <a:off x="0" y="356319"/>
            <a:ext cx="10297391" cy="777769"/>
          </a:xfrm>
          <a:prstGeom prst="rect">
            <a:avLst/>
          </a:prstGeom>
          <a:solidFill>
            <a:srgbClr val="2C2D84"/>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GB" sz="2000" b="1">
              <a:solidFill>
                <a:schemeClr val="bg1"/>
              </a:solidFill>
            </a:endParaRPr>
          </a:p>
          <a:p>
            <a:endParaRPr lang="en-GB" sz="2000" b="1">
              <a:solidFill>
                <a:schemeClr val="bg1"/>
              </a:solidFill>
            </a:endParaRPr>
          </a:p>
          <a:p>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Buckinghamshire has high levels of gross disposable household income (GDHI) per head of population, ranking 15</a:t>
            </a:r>
            <a:r>
              <a:rPr lang="en-GB" sz="2400" b="1" baseline="30000">
                <a:solidFill>
                  <a:schemeClr val="bg1"/>
                </a:solidFill>
                <a:latin typeface="Calibri" panose="020F0502020204030204" pitchFamily="34" charset="0"/>
                <a:ea typeface="Calibri" panose="020F0502020204030204" pitchFamily="34" charset="0"/>
                <a:cs typeface="Calibri" panose="020F0502020204030204" pitchFamily="34" charset="0"/>
              </a:rPr>
              <a:t>th</a:t>
            </a:r>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 of the 141 ITL3 areas</a:t>
            </a:r>
            <a:br>
              <a:rPr lang="en-GB" sz="2400" b="1">
                <a:latin typeface="Calibri" panose="020F0502020204030204" pitchFamily="34" charset="0"/>
                <a:ea typeface="Calibri" panose="020F0502020204030204" pitchFamily="34" charset="0"/>
                <a:cs typeface="Calibri" panose="020F0502020204030204" pitchFamily="34" charset="0"/>
              </a:rPr>
            </a:br>
            <a:br>
              <a:rPr lang="en-GB" sz="2000" b="1"/>
            </a:br>
            <a:endParaRPr lang="en-GB">
              <a:solidFill>
                <a:schemeClr val="bg1"/>
              </a:solidFill>
            </a:endParaRPr>
          </a:p>
        </p:txBody>
      </p:sp>
      <p:sp>
        <p:nvSpPr>
          <p:cNvPr id="6" name="TextBox 5">
            <a:extLst>
              <a:ext uri="{FF2B5EF4-FFF2-40B4-BE49-F238E27FC236}">
                <a16:creationId xmlns:a16="http://schemas.microsoft.com/office/drawing/2014/main" id="{32E8D753-FC8F-2C64-634F-9B98F502450E}"/>
              </a:ext>
            </a:extLst>
          </p:cNvPr>
          <p:cNvSpPr txBox="1"/>
          <p:nvPr/>
        </p:nvSpPr>
        <p:spPr>
          <a:xfrm>
            <a:off x="125473" y="1478622"/>
            <a:ext cx="7324522" cy="307777"/>
          </a:xfrm>
          <a:prstGeom prst="rect">
            <a:avLst/>
          </a:prstGeom>
          <a:noFill/>
        </p:spPr>
        <p:txBody>
          <a:bodyPr wrap="square">
            <a:spAutoFit/>
          </a:bodyPr>
          <a:lstStyle/>
          <a:p>
            <a:r>
              <a:rPr lang="en-GB" sz="1400" b="1">
                <a:solidFill>
                  <a:srgbClr val="2C2D84"/>
                </a:solidFill>
              </a:rPr>
              <a:t>GDHI per head of population (£) by ITL3 area (2023)</a:t>
            </a:r>
          </a:p>
        </p:txBody>
      </p:sp>
      <p:sp>
        <p:nvSpPr>
          <p:cNvPr id="9" name="TextBox 8">
            <a:extLst>
              <a:ext uri="{FF2B5EF4-FFF2-40B4-BE49-F238E27FC236}">
                <a16:creationId xmlns:a16="http://schemas.microsoft.com/office/drawing/2014/main" id="{0C180AAC-E7A0-C98C-0070-16954FA850EB}"/>
              </a:ext>
            </a:extLst>
          </p:cNvPr>
          <p:cNvSpPr txBox="1"/>
          <p:nvPr/>
        </p:nvSpPr>
        <p:spPr>
          <a:xfrm>
            <a:off x="192403" y="6180324"/>
            <a:ext cx="7274691" cy="430887"/>
          </a:xfrm>
          <a:prstGeom prst="rect">
            <a:avLst/>
          </a:prstGeom>
          <a:noFill/>
        </p:spPr>
        <p:txBody>
          <a:bodyPr wrap="square" rtlCol="0">
            <a:spAutoFit/>
          </a:bodyPr>
          <a:lstStyle/>
          <a:p>
            <a:r>
              <a:rPr lang="en-GB" sz="1100">
                <a:latin typeface="Calibri" panose="020F0502020204030204" pitchFamily="34" charset="0"/>
                <a:ea typeface="Calibri" panose="020F0502020204030204" pitchFamily="34" charset="0"/>
                <a:cs typeface="Calibri" panose="020F0502020204030204" pitchFamily="34" charset="0"/>
              </a:rPr>
              <a:t>Source: </a:t>
            </a:r>
            <a:r>
              <a:rPr lang="en-GB" sz="1100">
                <a:latin typeface="Calibri" panose="020F0502020204030204" pitchFamily="34" charset="0"/>
                <a:ea typeface="Calibri" panose="020F0502020204030204" pitchFamily="34" charset="0"/>
                <a:cs typeface="Calibri" panose="020F0502020204030204" pitchFamily="34" charset="0"/>
                <a:hlinkClick r:id="rId2"/>
              </a:rPr>
              <a:t>ONS, </a:t>
            </a:r>
            <a:r>
              <a:rPr lang="en-GB" sz="1100">
                <a:latin typeface="Calibri" panose="020F0502020204030204" pitchFamily="34" charset="0"/>
                <a:ea typeface="Calibri" panose="020F0502020204030204" pitchFamily="34" charset="0"/>
                <a:cs typeface="Calibri" panose="020F0502020204030204" pitchFamily="34" charset="0"/>
              </a:rPr>
              <a:t>2025</a:t>
            </a:r>
          </a:p>
          <a:p>
            <a:r>
              <a:rPr lang="en-GB" sz="1100">
                <a:solidFill>
                  <a:srgbClr val="323132"/>
                </a:solidFill>
                <a:latin typeface="Calibri" panose="020F0502020204030204" pitchFamily="34" charset="0"/>
                <a:ea typeface="Calibri" panose="020F0502020204030204" pitchFamily="34" charset="0"/>
                <a:cs typeface="Calibri" panose="020F0502020204030204" pitchFamily="34" charset="0"/>
              </a:rPr>
              <a:t>Note - GDHI is calculated before housing costs such as rental and mortgage capital repayments. </a:t>
            </a:r>
            <a:endParaRPr lang="en-GB" sz="110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Chart 1">
            <a:extLst>
              <a:ext uri="{FF2B5EF4-FFF2-40B4-BE49-F238E27FC236}">
                <a16:creationId xmlns:a16="http://schemas.microsoft.com/office/drawing/2014/main" id="{0B60F1D5-89C9-CDF3-7FA7-35F885BAA6DB}"/>
              </a:ext>
            </a:extLst>
          </p:cNvPr>
          <p:cNvGraphicFramePr>
            <a:graphicFrameLocks/>
          </p:cNvGraphicFramePr>
          <p:nvPr>
            <p:extLst>
              <p:ext uri="{D42A27DB-BD31-4B8C-83A1-F6EECF244321}">
                <p14:modId xmlns:p14="http://schemas.microsoft.com/office/powerpoint/2010/main" val="2845852098"/>
              </p:ext>
            </p:extLst>
          </p:nvPr>
        </p:nvGraphicFramePr>
        <p:xfrm>
          <a:off x="192403" y="1835239"/>
          <a:ext cx="7714855" cy="43108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6BC22172-F934-0BD2-02C3-9D123AD58174}"/>
              </a:ext>
            </a:extLst>
          </p:cNvPr>
          <p:cNvSpPr txBox="1"/>
          <p:nvPr/>
        </p:nvSpPr>
        <p:spPr>
          <a:xfrm>
            <a:off x="6254751" y="1556631"/>
            <a:ext cx="5468748" cy="3323987"/>
          </a:xfrm>
          <a:prstGeom prst="rect">
            <a:avLst/>
          </a:prstGeom>
          <a:solidFill>
            <a:schemeClr val="bg1"/>
          </a:solidFill>
        </p:spPr>
        <p:txBody>
          <a:bodyPr wrap="square">
            <a:spAutoFit/>
          </a:bodyPr>
          <a:lstStyle/>
          <a:p>
            <a:r>
              <a:rPr lang="en-GB" sz="1400" dirty="0">
                <a:latin typeface="Calibri" panose="020F0502020204030204" pitchFamily="34" charset="0"/>
                <a:ea typeface="Calibri" panose="020F0502020204030204" pitchFamily="34" charset="0"/>
                <a:cs typeface="Calibri" panose="020F0502020204030204" pitchFamily="34" charset="0"/>
              </a:rPr>
              <a:t>Whilst Buckinghamshire’s productivity is similar to the national average, Buckinghamshire households have much higher levels of gross disposable income.  GDHI per head of population is 29% higher in Buckinghamshire than the England average, and Buckinghamshire is ranked 15</a:t>
            </a:r>
            <a:r>
              <a:rPr lang="en-GB" sz="1400" baseline="30000" dirty="0">
                <a:latin typeface="Calibri" panose="020F0502020204030204" pitchFamily="34" charset="0"/>
                <a:ea typeface="Calibri" panose="020F0502020204030204" pitchFamily="34" charset="0"/>
                <a:cs typeface="Calibri" panose="020F0502020204030204" pitchFamily="34" charset="0"/>
              </a:rPr>
              <a:t>th</a:t>
            </a:r>
            <a:r>
              <a:rPr lang="en-GB" sz="1400" dirty="0">
                <a:latin typeface="Calibri" panose="020F0502020204030204" pitchFamily="34" charset="0"/>
                <a:ea typeface="Calibri" panose="020F0502020204030204" pitchFamily="34" charset="0"/>
                <a:cs typeface="Calibri" panose="020F0502020204030204" pitchFamily="34" charset="0"/>
              </a:rPr>
              <a:t> of 141 ITL3* areas on this measure.  </a:t>
            </a:r>
          </a:p>
          <a:p>
            <a:endParaRPr lang="en-GB" sz="1400" dirty="0">
              <a:latin typeface="Calibri" panose="020F0502020204030204" pitchFamily="34" charset="0"/>
              <a:ea typeface="Calibri" panose="020F0502020204030204" pitchFamily="34" charset="0"/>
              <a:cs typeface="Calibri" panose="020F0502020204030204" pitchFamily="34" charset="0"/>
            </a:endParaRPr>
          </a:p>
          <a:p>
            <a:r>
              <a:rPr lang="en-GB" sz="1400" dirty="0">
                <a:latin typeface="Calibri" panose="020F0502020204030204" pitchFamily="34" charset="0"/>
                <a:ea typeface="Calibri" panose="020F0502020204030204" pitchFamily="34" charset="0"/>
                <a:cs typeface="Calibri" panose="020F0502020204030204" pitchFamily="34" charset="0"/>
              </a:rPr>
              <a:t>Analysis conducted by </a:t>
            </a:r>
            <a:r>
              <a:rPr lang="en-GB" sz="1400" dirty="0">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ONS</a:t>
            </a:r>
            <a:r>
              <a:rPr lang="en-GB" sz="1400" dirty="0">
                <a:latin typeface="Calibri" panose="020F0502020204030204" pitchFamily="34" charset="0"/>
                <a:ea typeface="Calibri" panose="020F0502020204030204" pitchFamily="34" charset="0"/>
                <a:cs typeface="Calibri" panose="020F0502020204030204" pitchFamily="34" charset="0"/>
              </a:rPr>
              <a:t> in 2021 found that areas with higher GDHI than productivity tend to be more rural but within commuting distance of large cities.  </a:t>
            </a:r>
          </a:p>
          <a:p>
            <a:endParaRPr lang="en-GB" sz="1400" dirty="0">
              <a:latin typeface="Calibri" panose="020F0502020204030204" pitchFamily="34" charset="0"/>
              <a:ea typeface="Calibri" panose="020F0502020204030204" pitchFamily="34" charset="0"/>
              <a:cs typeface="Calibri" panose="020F0502020204030204" pitchFamily="34" charset="0"/>
            </a:endParaRPr>
          </a:p>
          <a:p>
            <a:r>
              <a:rPr lang="en-GB" sz="1400" dirty="0">
                <a:latin typeface="Calibri" panose="020F0502020204030204" pitchFamily="34" charset="0"/>
                <a:ea typeface="Calibri" panose="020F0502020204030204" pitchFamily="34" charset="0"/>
                <a:cs typeface="Calibri" panose="020F0502020204030204" pitchFamily="34" charset="0"/>
              </a:rPr>
              <a:t>High levels of disposable income in Buckinghamshire are therefore likely linked to a high proportion of residents working in highly paid roles in London-based organisations.  Higher levels of GDHI are also likely to reflect greater levels of wealth (on average) within the local retiree population than nationally.</a:t>
            </a:r>
            <a:endParaRPr lang="en-GB"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4CD05508-7704-60E5-0852-0387A178BCB2}"/>
              </a:ext>
            </a:extLst>
          </p:cNvPr>
          <p:cNvSpPr txBox="1"/>
          <p:nvPr/>
        </p:nvSpPr>
        <p:spPr>
          <a:xfrm>
            <a:off x="10297391" y="6349601"/>
            <a:ext cx="1661374" cy="261610"/>
          </a:xfrm>
          <a:prstGeom prst="rect">
            <a:avLst/>
          </a:prstGeom>
          <a:noFill/>
        </p:spPr>
        <p:txBody>
          <a:bodyPr wrap="square">
            <a:spAutoFit/>
          </a:bodyPr>
          <a:lstStyle/>
          <a:p>
            <a:r>
              <a:rPr lang="en-GB" sz="1100">
                <a:latin typeface="Calibri" panose="020F0502020204030204" pitchFamily="34" charset="0"/>
                <a:ea typeface="Calibri" panose="020F0502020204030204" pitchFamily="34" charset="0"/>
                <a:cs typeface="Calibri" panose="020F0502020204030204" pitchFamily="34" charset="0"/>
              </a:rPr>
              <a:t>*See </a:t>
            </a:r>
            <a:r>
              <a:rPr lang="en-GB" sz="1100">
                <a:latin typeface="Calibri" panose="020F0502020204030204" pitchFamily="34" charset="0"/>
                <a:ea typeface="Calibri" panose="020F0502020204030204" pitchFamily="34" charset="0"/>
                <a:cs typeface="Calibri" panose="020F0502020204030204" pitchFamily="34" charset="0"/>
                <a:hlinkClick r:id="rId5" action="ppaction://hlinksldjump"/>
              </a:rPr>
              <a:t>Annex</a:t>
            </a:r>
            <a:r>
              <a:rPr lang="en-GB" sz="1100">
                <a:latin typeface="Calibri" panose="020F0502020204030204" pitchFamily="34" charset="0"/>
                <a:ea typeface="Calibri" panose="020F0502020204030204" pitchFamily="34" charset="0"/>
                <a:cs typeface="Calibri" panose="020F0502020204030204" pitchFamily="34" charset="0"/>
              </a:rPr>
              <a:t> for definition</a:t>
            </a:r>
          </a:p>
        </p:txBody>
      </p:sp>
    </p:spTree>
    <p:extLst>
      <p:ext uri="{BB962C8B-B14F-4D97-AF65-F5344CB8AC3E}">
        <p14:creationId xmlns:p14="http://schemas.microsoft.com/office/powerpoint/2010/main" val="423341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C2D8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FE35C-BEA3-0BB9-CE9F-5963E56F7E2D}"/>
              </a:ext>
            </a:extLst>
          </p:cNvPr>
          <p:cNvSpPr>
            <a:spLocks noGrp="1"/>
          </p:cNvSpPr>
          <p:nvPr>
            <p:ph type="ctrTitle"/>
          </p:nvPr>
        </p:nvSpPr>
        <p:spPr/>
        <p:txBody>
          <a:bodyPr/>
          <a:lstStyle/>
          <a:p>
            <a:r>
              <a:rPr lang="en-GB"/>
              <a:t>Business Population</a:t>
            </a:r>
          </a:p>
        </p:txBody>
      </p:sp>
    </p:spTree>
    <p:extLst>
      <p:ext uri="{BB962C8B-B14F-4D97-AF65-F5344CB8AC3E}">
        <p14:creationId xmlns:p14="http://schemas.microsoft.com/office/powerpoint/2010/main" val="3871811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9285404-D1AB-0A08-8424-B5D5C7D38530}"/>
              </a:ext>
            </a:extLst>
          </p:cNvPr>
          <p:cNvSpPr txBox="1">
            <a:spLocks/>
          </p:cNvSpPr>
          <p:nvPr/>
        </p:nvSpPr>
        <p:spPr>
          <a:xfrm>
            <a:off x="5431970" y="856121"/>
            <a:ext cx="6008915" cy="4974336"/>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283B8A"/>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0000"/>
              </a:lnSpc>
              <a:spcBef>
                <a:spcPts val="0"/>
              </a:spcBef>
              <a:buFont typeface="Arial" panose="020B0604020202020204" pitchFamily="34" charset="0"/>
              <a:buChar char="•"/>
            </a:pPr>
            <a:r>
              <a:rPr lang="en-GB" sz="1800" dirty="0">
                <a:solidFill>
                  <a:schemeClr val="tx1"/>
                </a:solidFill>
              </a:rPr>
              <a:t>The majority of business statistics measure enterprises or units operating above defined thresholds, usually those registered for VAT and/or PAYE.</a:t>
            </a:r>
          </a:p>
          <a:p>
            <a:pPr marL="342900" indent="-342900">
              <a:lnSpc>
                <a:spcPct val="120000"/>
              </a:lnSpc>
              <a:spcBef>
                <a:spcPts val="0"/>
              </a:spcBef>
              <a:buFont typeface="Arial" panose="020B0604020202020204" pitchFamily="34" charset="0"/>
              <a:buChar char="•"/>
            </a:pPr>
            <a:r>
              <a:rPr lang="en-GB" sz="1800" dirty="0">
                <a:solidFill>
                  <a:schemeClr val="tx1"/>
                </a:solidFill>
              </a:rPr>
              <a:t>Businesses with a VAT taxable turnover of over £90,000 must register for VAT.</a:t>
            </a:r>
          </a:p>
          <a:p>
            <a:pPr marL="342900" indent="-342900">
              <a:lnSpc>
                <a:spcPct val="120000"/>
              </a:lnSpc>
              <a:spcBef>
                <a:spcPts val="0"/>
              </a:spcBef>
              <a:buFont typeface="Arial" panose="020B0604020202020204" pitchFamily="34" charset="0"/>
              <a:buChar char="•"/>
            </a:pPr>
            <a:r>
              <a:rPr lang="en-GB" sz="1800" dirty="0">
                <a:solidFill>
                  <a:schemeClr val="tx1"/>
                </a:solidFill>
              </a:rPr>
              <a:t>Businesses with one or more employee (who are paid £96 or more a week) must register for PAYE.  This includes sole directors who take a salary from the company.</a:t>
            </a:r>
          </a:p>
          <a:p>
            <a:pPr marL="342900" indent="-342900">
              <a:lnSpc>
                <a:spcPct val="120000"/>
              </a:lnSpc>
              <a:spcBef>
                <a:spcPts val="0"/>
              </a:spcBef>
              <a:buFont typeface="Arial" panose="020B0604020202020204" pitchFamily="34" charset="0"/>
              <a:buChar char="•"/>
            </a:pPr>
            <a:r>
              <a:rPr lang="en-GB" sz="1800" dirty="0">
                <a:solidFill>
                  <a:schemeClr val="tx1"/>
                </a:solidFill>
              </a:rPr>
              <a:t>Businesses not registered for VAT or PAYE are referred to as being ‘unregistered.’</a:t>
            </a:r>
          </a:p>
          <a:p>
            <a:pPr marL="342900" indent="-342900">
              <a:lnSpc>
                <a:spcPct val="120000"/>
              </a:lnSpc>
              <a:spcBef>
                <a:spcPts val="0"/>
              </a:spcBef>
              <a:buFont typeface="Arial" panose="020B0604020202020204" pitchFamily="34" charset="0"/>
              <a:buChar char="•"/>
            </a:pPr>
            <a:r>
              <a:rPr lang="en-GB" sz="1800" dirty="0">
                <a:solidFill>
                  <a:schemeClr val="tx1"/>
                </a:solidFill>
              </a:rPr>
              <a:t>A </a:t>
            </a:r>
            <a:r>
              <a:rPr lang="en-GB" sz="1800" b="1" dirty="0">
                <a:solidFill>
                  <a:srgbClr val="2C2D84"/>
                </a:solidFill>
              </a:rPr>
              <a:t>business enterprise</a:t>
            </a:r>
            <a:r>
              <a:rPr lang="en-GB" sz="1800" dirty="0">
                <a:solidFill>
                  <a:srgbClr val="2C2D84"/>
                </a:solidFill>
              </a:rPr>
              <a:t> </a:t>
            </a:r>
            <a:r>
              <a:rPr lang="en-GB" sz="1800" dirty="0">
                <a:solidFill>
                  <a:schemeClr val="tx1"/>
                </a:solidFill>
              </a:rPr>
              <a:t>is the smallest combination of legal units which has a certain degree of autonomy within an enterprise group. </a:t>
            </a:r>
          </a:p>
          <a:p>
            <a:pPr marL="342900" indent="-342900">
              <a:lnSpc>
                <a:spcPct val="120000"/>
              </a:lnSpc>
              <a:spcBef>
                <a:spcPts val="0"/>
              </a:spcBef>
              <a:buFont typeface="Arial" panose="020B0604020202020204" pitchFamily="34" charset="0"/>
              <a:buChar char="•"/>
            </a:pPr>
            <a:r>
              <a:rPr lang="en-GB" sz="1800" dirty="0">
                <a:solidFill>
                  <a:schemeClr val="tx1"/>
                </a:solidFill>
              </a:rPr>
              <a:t>A </a:t>
            </a:r>
            <a:r>
              <a:rPr lang="en-GB" sz="1800" b="1" dirty="0">
                <a:solidFill>
                  <a:srgbClr val="2C2D84"/>
                </a:solidFill>
              </a:rPr>
              <a:t>business unit </a:t>
            </a:r>
            <a:r>
              <a:rPr lang="en-GB" sz="1800" dirty="0">
                <a:solidFill>
                  <a:schemeClr val="tx1"/>
                </a:solidFill>
              </a:rPr>
              <a:t>is a branch, factory or office (etc) of a business enterprise</a:t>
            </a:r>
            <a:r>
              <a:rPr lang="en-GB" sz="1800" dirty="0"/>
              <a:t>. </a:t>
            </a:r>
          </a:p>
        </p:txBody>
      </p:sp>
      <p:sp>
        <p:nvSpPr>
          <p:cNvPr id="6" name="Title 5">
            <a:extLst>
              <a:ext uri="{FF2B5EF4-FFF2-40B4-BE49-F238E27FC236}">
                <a16:creationId xmlns:a16="http://schemas.microsoft.com/office/drawing/2014/main" id="{70CC87CB-F71D-89CE-13A1-FACFC4C7EB31}"/>
              </a:ext>
            </a:extLst>
          </p:cNvPr>
          <p:cNvSpPr>
            <a:spLocks noGrp="1"/>
          </p:cNvSpPr>
          <p:nvPr>
            <p:ph type="ctrTitle"/>
          </p:nvPr>
        </p:nvSpPr>
        <p:spPr>
          <a:xfrm>
            <a:off x="258438" y="2515408"/>
            <a:ext cx="4133948" cy="1655763"/>
          </a:xfrm>
        </p:spPr>
        <p:txBody>
          <a:bodyPr/>
          <a:lstStyle/>
          <a:p>
            <a:r>
              <a:rPr lang="en-GB" sz="3600"/>
              <a:t>Business Population Statistics - Explainer</a:t>
            </a:r>
          </a:p>
        </p:txBody>
      </p:sp>
      <p:pic>
        <p:nvPicPr>
          <p:cNvPr id="11" name="Picture 10">
            <a:extLst>
              <a:ext uri="{FF2B5EF4-FFF2-40B4-BE49-F238E27FC236}">
                <a16:creationId xmlns:a16="http://schemas.microsoft.com/office/drawing/2014/main" id="{01CB6538-31A2-CAD6-BCE4-538E558AB2B5}"/>
              </a:ext>
            </a:extLst>
          </p:cNvPr>
          <p:cNvPicPr>
            <a:picLocks noChangeAspect="1"/>
          </p:cNvPicPr>
          <p:nvPr/>
        </p:nvPicPr>
        <p:blipFill>
          <a:blip r:embed="rId2"/>
          <a:stretch>
            <a:fillRect/>
          </a:stretch>
        </p:blipFill>
        <p:spPr>
          <a:xfrm>
            <a:off x="401295" y="289729"/>
            <a:ext cx="2280125" cy="2018042"/>
          </a:xfrm>
          <a:prstGeom prst="rect">
            <a:avLst/>
          </a:prstGeom>
        </p:spPr>
      </p:pic>
      <p:pic>
        <p:nvPicPr>
          <p:cNvPr id="13" name="Picture 12">
            <a:extLst>
              <a:ext uri="{FF2B5EF4-FFF2-40B4-BE49-F238E27FC236}">
                <a16:creationId xmlns:a16="http://schemas.microsoft.com/office/drawing/2014/main" id="{29C29F19-A0D3-27A2-F29E-A0D19BECDCC5}"/>
              </a:ext>
            </a:extLst>
          </p:cNvPr>
          <p:cNvPicPr>
            <a:picLocks noChangeAspect="1"/>
          </p:cNvPicPr>
          <p:nvPr/>
        </p:nvPicPr>
        <p:blipFill>
          <a:blip r:embed="rId2"/>
          <a:stretch>
            <a:fillRect/>
          </a:stretch>
        </p:blipFill>
        <p:spPr>
          <a:xfrm>
            <a:off x="401295" y="6386564"/>
            <a:ext cx="1657581" cy="363413"/>
          </a:xfrm>
          <a:prstGeom prst="rect">
            <a:avLst/>
          </a:prstGeom>
        </p:spPr>
      </p:pic>
    </p:spTree>
    <p:extLst>
      <p:ext uri="{BB962C8B-B14F-4D97-AF65-F5344CB8AC3E}">
        <p14:creationId xmlns:p14="http://schemas.microsoft.com/office/powerpoint/2010/main" val="4225323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A4D58B-8D2C-E0B2-AD28-83B1F44C5CDB}"/>
              </a:ext>
            </a:extLst>
          </p:cNvPr>
          <p:cNvSpPr/>
          <p:nvPr/>
        </p:nvSpPr>
        <p:spPr>
          <a:xfrm>
            <a:off x="0" y="300317"/>
            <a:ext cx="10297391" cy="880783"/>
          </a:xfrm>
          <a:prstGeom prst="rect">
            <a:avLst/>
          </a:prstGeom>
          <a:solidFill>
            <a:srgbClr val="2C2D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There were approximately 67,500 private sector businesses operating in Buckinghamshire in 2025 </a:t>
            </a:r>
            <a:endParaRPr lang="en-GB" sz="2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Content Placeholder 4">
            <a:extLst>
              <a:ext uri="{FF2B5EF4-FFF2-40B4-BE49-F238E27FC236}">
                <a16:creationId xmlns:a16="http://schemas.microsoft.com/office/drawing/2014/main" id="{DB0352D7-89B1-9E18-5E4F-25144D631D91}"/>
              </a:ext>
            </a:extLst>
          </p:cNvPr>
          <p:cNvGraphicFramePr>
            <a:graphicFrameLocks/>
          </p:cNvGraphicFramePr>
          <p:nvPr>
            <p:extLst>
              <p:ext uri="{D42A27DB-BD31-4B8C-83A1-F6EECF244321}">
                <p14:modId xmlns:p14="http://schemas.microsoft.com/office/powerpoint/2010/main" val="1079482705"/>
              </p:ext>
            </p:extLst>
          </p:nvPr>
        </p:nvGraphicFramePr>
        <p:xfrm>
          <a:off x="6920345" y="1733584"/>
          <a:ext cx="4324211" cy="3698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9">
            <a:extLst>
              <a:ext uri="{FF2B5EF4-FFF2-40B4-BE49-F238E27FC236}">
                <a16:creationId xmlns:a16="http://schemas.microsoft.com/office/drawing/2014/main" id="{F3241C56-94B8-CAFF-64E5-9EBA66502016}"/>
              </a:ext>
            </a:extLst>
          </p:cNvPr>
          <p:cNvSpPr txBox="1">
            <a:spLocks/>
          </p:cNvSpPr>
          <p:nvPr/>
        </p:nvSpPr>
        <p:spPr>
          <a:xfrm>
            <a:off x="188335" y="1354355"/>
            <a:ext cx="5962095" cy="4149290"/>
          </a:xfrm>
          <a:prstGeom prst="rect">
            <a:avLst/>
          </a:prstGeom>
          <a:noFill/>
          <a:ln w="19050">
            <a:solidFill>
              <a:schemeClr val="bg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800" dirty="0">
                <a:solidFill>
                  <a:schemeClr val="tx1"/>
                </a:solidFill>
                <a:latin typeface="Calibri" panose="020F0502020204030204" pitchFamily="34" charset="0"/>
                <a:ea typeface="Calibri" panose="020F0502020204030204" pitchFamily="34" charset="0"/>
                <a:cs typeface="Calibri" panose="020F0502020204030204" pitchFamily="34" charset="0"/>
              </a:rPr>
              <a:t>At the beginning of 2025, we estimate that there were approximately </a:t>
            </a:r>
            <a:r>
              <a:rPr lang="en-GB" sz="1800" b="1" dirty="0">
                <a:solidFill>
                  <a:srgbClr val="2C2D84"/>
                </a:solidFill>
                <a:latin typeface="Calibri" panose="020F0502020204030204" pitchFamily="34" charset="0"/>
                <a:ea typeface="Calibri" panose="020F0502020204030204" pitchFamily="34" charset="0"/>
                <a:cs typeface="Calibri" panose="020F0502020204030204" pitchFamily="34" charset="0"/>
              </a:rPr>
              <a:t>67,500 private sector </a:t>
            </a:r>
            <a:r>
              <a:rPr lang="en-GB" sz="1800" dirty="0">
                <a:solidFill>
                  <a:schemeClr val="tx1"/>
                </a:solidFill>
                <a:latin typeface="Calibri" panose="020F0502020204030204" pitchFamily="34" charset="0"/>
                <a:ea typeface="Calibri" panose="020F0502020204030204" pitchFamily="34" charset="0"/>
                <a:cs typeface="Calibri" panose="020F0502020204030204" pitchFamily="34" charset="0"/>
              </a:rPr>
              <a:t>(including non-profit) businesses in Buckinghamshire</a:t>
            </a:r>
            <a:r>
              <a:rPr lang="en-GB" sz="1800" dirty="0">
                <a:latin typeface="Calibri" panose="020F0502020204030204" pitchFamily="34" charset="0"/>
                <a:ea typeface="Calibri" panose="020F0502020204030204" pitchFamily="34" charset="0"/>
                <a:cs typeface="Calibri" panose="020F0502020204030204" pitchFamily="34" charset="0"/>
              </a:rPr>
              <a:t>. </a:t>
            </a:r>
          </a:p>
          <a:p>
            <a:pPr marL="0" indent="0">
              <a:lnSpc>
                <a:spcPct val="100000"/>
              </a:lnSpc>
              <a:spcBef>
                <a:spcPts val="0"/>
              </a:spcBef>
              <a:buNone/>
            </a:pPr>
            <a:endParaRPr lang="en-GB" sz="18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spcBef>
                <a:spcPts val="0"/>
              </a:spcBef>
              <a:buNone/>
            </a:pPr>
            <a:r>
              <a:rPr lang="en-GB" sz="1800" dirty="0">
                <a:latin typeface="Calibri" panose="020F0502020204030204" pitchFamily="34" charset="0"/>
                <a:ea typeface="Calibri" panose="020F0502020204030204" pitchFamily="34" charset="0"/>
                <a:cs typeface="Calibri" panose="020F0502020204030204" pitchFamily="34" charset="0"/>
              </a:rPr>
              <a:t>Just over half of these businesses (approximately </a:t>
            </a:r>
            <a:r>
              <a:rPr lang="en-GB" sz="1800" b="1" dirty="0">
                <a:solidFill>
                  <a:srgbClr val="2C2D84"/>
                </a:solidFill>
                <a:latin typeface="Calibri" panose="020F0502020204030204" pitchFamily="34" charset="0"/>
                <a:ea typeface="Calibri" panose="020F0502020204030204" pitchFamily="34" charset="0"/>
                <a:cs typeface="Calibri" panose="020F0502020204030204" pitchFamily="34" charset="0"/>
              </a:rPr>
              <a:t>37,100</a:t>
            </a:r>
            <a:r>
              <a:rPr lang="en-GB" sz="1800" dirty="0">
                <a:latin typeface="Calibri" panose="020F0502020204030204" pitchFamily="34" charset="0"/>
                <a:ea typeface="Calibri" panose="020F0502020204030204" pitchFamily="34" charset="0"/>
                <a:cs typeface="Calibri" panose="020F0502020204030204" pitchFamily="34" charset="0"/>
              </a:rPr>
              <a:t>) had no employees and were not registered for VAT / PAYE.</a:t>
            </a:r>
          </a:p>
          <a:p>
            <a:pPr marL="0" indent="0">
              <a:lnSpc>
                <a:spcPct val="100000"/>
              </a:lnSpc>
              <a:spcBef>
                <a:spcPts val="0"/>
              </a:spcBef>
              <a:buNone/>
            </a:pPr>
            <a:r>
              <a:rPr lang="en-GB" sz="1800" dirty="0">
                <a:latin typeface="Calibri" panose="020F0502020204030204" pitchFamily="34" charset="0"/>
                <a:ea typeface="Calibri" panose="020F0502020204030204" pitchFamily="34" charset="0"/>
                <a:cs typeface="Calibri" panose="020F0502020204030204" pitchFamily="34" charset="0"/>
              </a:rPr>
              <a:t>There were </a:t>
            </a:r>
            <a:r>
              <a:rPr lang="en-GB" sz="1800" b="1" dirty="0">
                <a:solidFill>
                  <a:srgbClr val="2C2D84"/>
                </a:solidFill>
                <a:latin typeface="Calibri" panose="020F0502020204030204" pitchFamily="34" charset="0"/>
                <a:ea typeface="Calibri" panose="020F0502020204030204" pitchFamily="34" charset="0"/>
                <a:cs typeface="Calibri" panose="020F0502020204030204" pitchFamily="34" charset="0"/>
              </a:rPr>
              <a:t>30,400</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sz="1800" u="sng" dirty="0">
                <a:latin typeface="Calibri" panose="020F0502020204030204" pitchFamily="34" charset="0"/>
                <a:ea typeface="Calibri" panose="020F0502020204030204" pitchFamily="34" charset="0"/>
                <a:cs typeface="Calibri" panose="020F0502020204030204" pitchFamily="34" charset="0"/>
              </a:rPr>
              <a:t>private sector </a:t>
            </a:r>
            <a:r>
              <a:rPr lang="en-GB" sz="1800" dirty="0">
                <a:latin typeface="Calibri" panose="020F0502020204030204" pitchFamily="34" charset="0"/>
                <a:ea typeface="Calibri" panose="020F0502020204030204" pitchFamily="34" charset="0"/>
                <a:cs typeface="Calibri" panose="020F0502020204030204" pitchFamily="34" charset="0"/>
              </a:rPr>
              <a:t>VAT / PAYE registered enterprises in Buckinghamshire in 2025.</a:t>
            </a:r>
          </a:p>
          <a:p>
            <a:pPr marL="0" indent="0">
              <a:lnSpc>
                <a:spcPct val="100000"/>
              </a:lnSpc>
              <a:spcBef>
                <a:spcPts val="0"/>
              </a:spcBef>
              <a:buNone/>
            </a:pPr>
            <a:endParaRPr lang="en-GB" sz="18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spcBef>
                <a:spcPts val="0"/>
              </a:spcBef>
              <a:buNone/>
            </a:pPr>
            <a:r>
              <a:rPr lang="en-GB" sz="1800" dirty="0">
                <a:latin typeface="Calibri" panose="020F0502020204030204" pitchFamily="34" charset="0"/>
                <a:ea typeface="Calibri" panose="020F0502020204030204" pitchFamily="34" charset="0"/>
                <a:cs typeface="Calibri" panose="020F0502020204030204" pitchFamily="34" charset="0"/>
              </a:rPr>
              <a:t>Overall, the total number of private sector businesses operating in Buckinghamshire has been stable over the last few years.  However, there has been a slight drop in the number of VAT / PAYE registered firms, and a slight increase in the number of unregistered firms.</a:t>
            </a:r>
          </a:p>
          <a:p>
            <a:pPr marL="0" indent="0">
              <a:lnSpc>
                <a:spcPct val="100000"/>
              </a:lnSpc>
              <a:spcBef>
                <a:spcPts val="0"/>
              </a:spcBef>
              <a:buNone/>
            </a:pPr>
            <a:endParaRPr lang="en-GB" sz="18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spcBef>
                <a:spcPts val="0"/>
              </a:spcBef>
              <a:buNone/>
            </a:pPr>
            <a:r>
              <a:rPr lang="en-GB" sz="1800" dirty="0">
                <a:latin typeface="Calibri" panose="020F0502020204030204" pitchFamily="34" charset="0"/>
                <a:ea typeface="Calibri" panose="020F0502020204030204" pitchFamily="34" charset="0"/>
                <a:cs typeface="Calibri" panose="020F0502020204030204" pitchFamily="34" charset="0"/>
              </a:rPr>
              <a:t>We have very limited information on the economic contribution of Buckinghamshire’s unregistered businesses.  </a:t>
            </a:r>
          </a:p>
          <a:p>
            <a:pPr marL="0" indent="0">
              <a:buNone/>
            </a:pPr>
            <a:endParaRPr lang="en-GB" sz="1600" dirty="0"/>
          </a:p>
        </p:txBody>
      </p:sp>
      <p:sp>
        <p:nvSpPr>
          <p:cNvPr id="8" name="TextBox 7">
            <a:extLst>
              <a:ext uri="{FF2B5EF4-FFF2-40B4-BE49-F238E27FC236}">
                <a16:creationId xmlns:a16="http://schemas.microsoft.com/office/drawing/2014/main" id="{44608CA3-E8CD-BAA9-136A-8DA4F53FEA63}"/>
              </a:ext>
            </a:extLst>
          </p:cNvPr>
          <p:cNvSpPr txBox="1"/>
          <p:nvPr/>
        </p:nvSpPr>
        <p:spPr>
          <a:xfrm>
            <a:off x="188335" y="6191401"/>
            <a:ext cx="8647043" cy="276999"/>
          </a:xfrm>
          <a:prstGeom prst="rect">
            <a:avLst/>
          </a:prstGeom>
          <a:noFill/>
        </p:spPr>
        <p:txBody>
          <a:bodyPr wrap="square" rtlCol="0">
            <a:spAutoFit/>
          </a:bodyPr>
          <a:lstStyle/>
          <a:p>
            <a:r>
              <a:rPr lang="en-GB" sz="1200">
                <a:latin typeface="Calibri" panose="020F0502020204030204" pitchFamily="34" charset="0"/>
                <a:ea typeface="Calibri" panose="020F0502020204030204" pitchFamily="34" charset="0"/>
                <a:cs typeface="Calibri" panose="020F0502020204030204" pitchFamily="34" charset="0"/>
              </a:rPr>
              <a:t>Source: </a:t>
            </a:r>
            <a:r>
              <a:rPr lang="en-GB" sz="1200">
                <a:latin typeface="Calibri" panose="020F0502020204030204" pitchFamily="34" charset="0"/>
                <a:ea typeface="Calibri" panose="020F0502020204030204" pitchFamily="34" charset="0"/>
                <a:cs typeface="Calibri" panose="020F0502020204030204" pitchFamily="34" charset="0"/>
                <a:hlinkClick r:id="rId7"/>
              </a:rPr>
              <a:t>UK Business Count </a:t>
            </a:r>
            <a:r>
              <a:rPr lang="en-GB" sz="1200">
                <a:latin typeface="Calibri" panose="020F0502020204030204" pitchFamily="34" charset="0"/>
                <a:ea typeface="Calibri" panose="020F0502020204030204" pitchFamily="34" charset="0"/>
                <a:cs typeface="Calibri" panose="020F0502020204030204" pitchFamily="34" charset="0"/>
              </a:rPr>
              <a:t>2025, ONS and </a:t>
            </a:r>
            <a:r>
              <a:rPr lang="en-GB" sz="1200">
                <a:latin typeface="Calibri" panose="020F0502020204030204" pitchFamily="34" charset="0"/>
                <a:ea typeface="Calibri" panose="020F0502020204030204" pitchFamily="34" charset="0"/>
                <a:cs typeface="Calibri" panose="020F0502020204030204" pitchFamily="34" charset="0"/>
                <a:hlinkClick r:id="rId8"/>
              </a:rPr>
              <a:t>Business Population Estimates</a:t>
            </a:r>
            <a:r>
              <a:rPr lang="en-GB" sz="1200">
                <a:latin typeface="Calibri" panose="020F0502020204030204" pitchFamily="34" charset="0"/>
                <a:ea typeface="Calibri" panose="020F0502020204030204" pitchFamily="34" charset="0"/>
                <a:cs typeface="Calibri" panose="020F0502020204030204" pitchFamily="34" charset="0"/>
              </a:rPr>
              <a:t>, Department for Business and Trade, 2025</a:t>
            </a:r>
          </a:p>
        </p:txBody>
      </p:sp>
    </p:spTree>
    <p:extLst>
      <p:ext uri="{BB962C8B-B14F-4D97-AF65-F5344CB8AC3E}">
        <p14:creationId xmlns:p14="http://schemas.microsoft.com/office/powerpoint/2010/main" val="2543141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82512E-A5DE-B388-0115-12F5C4FFEBE4}"/>
              </a:ext>
            </a:extLst>
          </p:cNvPr>
          <p:cNvSpPr>
            <a:spLocks noGrp="1"/>
          </p:cNvSpPr>
          <p:nvPr>
            <p:ph sz="half" idx="1"/>
          </p:nvPr>
        </p:nvSpPr>
        <p:spPr>
          <a:xfrm>
            <a:off x="3174476" y="5144171"/>
            <a:ext cx="5181600" cy="791360"/>
          </a:xfrm>
          <a:ln>
            <a:solidFill>
              <a:schemeClr val="tx1"/>
            </a:solidFill>
          </a:ln>
        </p:spPr>
        <p:txBody>
          <a:bodyPr>
            <a:normAutofit/>
          </a:bodyPr>
          <a:lstStyle/>
          <a:p>
            <a:pPr marL="0" indent="0" algn="ctr">
              <a:buNone/>
            </a:pPr>
            <a:r>
              <a:rPr lang="en-GB" sz="1600" dirty="0"/>
              <a:t>In 2024, there were 57 VAT / PAYE registered businesses in Buckinghamshire per 1,000 residents, much higher than the regional average of 45 and the national average of 43.</a:t>
            </a:r>
          </a:p>
        </p:txBody>
      </p:sp>
      <p:sp>
        <p:nvSpPr>
          <p:cNvPr id="5" name="Oval 4">
            <a:extLst>
              <a:ext uri="{FF2B5EF4-FFF2-40B4-BE49-F238E27FC236}">
                <a16:creationId xmlns:a16="http://schemas.microsoft.com/office/drawing/2014/main" id="{D0D02078-813C-25A9-7D87-D75C0A536A14}"/>
              </a:ext>
            </a:extLst>
          </p:cNvPr>
          <p:cNvSpPr/>
          <p:nvPr/>
        </p:nvSpPr>
        <p:spPr>
          <a:xfrm>
            <a:off x="2505183" y="1671423"/>
            <a:ext cx="2394099" cy="2329182"/>
          </a:xfrm>
          <a:prstGeom prst="ellipse">
            <a:avLst/>
          </a:prstGeom>
          <a:solidFill>
            <a:srgbClr val="2C2D84"/>
          </a:solidFill>
          <a:ln>
            <a:solidFill>
              <a:srgbClr val="2C2D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latin typeface="Calibri" panose="020F0502020204030204" pitchFamily="34" charset="0"/>
                <a:ea typeface="Calibri" panose="020F0502020204030204" pitchFamily="34" charset="0"/>
                <a:cs typeface="Calibri" panose="020F0502020204030204" pitchFamily="34" charset="0"/>
              </a:rPr>
              <a:t>57</a:t>
            </a:r>
            <a:r>
              <a:rPr lang="en-GB" sz="1600">
                <a:latin typeface="Calibri" panose="020F0502020204030204" pitchFamily="34" charset="0"/>
                <a:ea typeface="Calibri" panose="020F0502020204030204" pitchFamily="34" charset="0"/>
                <a:cs typeface="Calibri" panose="020F0502020204030204" pitchFamily="34" charset="0"/>
              </a:rPr>
              <a:t> </a:t>
            </a:r>
          </a:p>
          <a:p>
            <a:pPr algn="ctr"/>
            <a:r>
              <a:rPr lang="en-GB" sz="1600">
                <a:latin typeface="Calibri" panose="020F0502020204030204" pitchFamily="34" charset="0"/>
                <a:ea typeface="Calibri" panose="020F0502020204030204" pitchFamily="34" charset="0"/>
                <a:cs typeface="Calibri" panose="020F0502020204030204" pitchFamily="34" charset="0"/>
              </a:rPr>
              <a:t>businesses per 1,000 residents</a:t>
            </a:r>
          </a:p>
        </p:txBody>
      </p:sp>
      <p:sp>
        <p:nvSpPr>
          <p:cNvPr id="6" name="TextBox 5">
            <a:extLst>
              <a:ext uri="{FF2B5EF4-FFF2-40B4-BE49-F238E27FC236}">
                <a16:creationId xmlns:a16="http://schemas.microsoft.com/office/drawing/2014/main" id="{0B009E74-4669-9788-3C82-7C9CDCA7E19A}"/>
              </a:ext>
            </a:extLst>
          </p:cNvPr>
          <p:cNvSpPr txBox="1"/>
          <p:nvPr/>
        </p:nvSpPr>
        <p:spPr>
          <a:xfrm>
            <a:off x="2780906" y="4137411"/>
            <a:ext cx="1922401" cy="369332"/>
          </a:xfrm>
          <a:prstGeom prst="rect">
            <a:avLst/>
          </a:prstGeom>
          <a:noFill/>
        </p:spPr>
        <p:txBody>
          <a:bodyPr wrap="square" rtlCol="0">
            <a:spAutoFit/>
          </a:bodyPr>
          <a:lstStyle/>
          <a:p>
            <a:pPr algn="ctr"/>
            <a:r>
              <a:rPr lang="en-GB">
                <a:latin typeface="Calibri" panose="020F0502020204030204" pitchFamily="34" charset="0"/>
                <a:ea typeface="Calibri" panose="020F0502020204030204" pitchFamily="34" charset="0"/>
                <a:cs typeface="Calibri" panose="020F0502020204030204" pitchFamily="34" charset="0"/>
              </a:rPr>
              <a:t>Buckinghamshire</a:t>
            </a:r>
          </a:p>
        </p:txBody>
      </p:sp>
      <p:sp>
        <p:nvSpPr>
          <p:cNvPr id="7" name="Oval 6">
            <a:extLst>
              <a:ext uri="{FF2B5EF4-FFF2-40B4-BE49-F238E27FC236}">
                <a16:creationId xmlns:a16="http://schemas.microsoft.com/office/drawing/2014/main" id="{0B3FEDBA-4754-6B03-5F64-8D358145F556}"/>
              </a:ext>
            </a:extLst>
          </p:cNvPr>
          <p:cNvSpPr/>
          <p:nvPr/>
        </p:nvSpPr>
        <p:spPr>
          <a:xfrm>
            <a:off x="5174673" y="2118516"/>
            <a:ext cx="1937328" cy="1882089"/>
          </a:xfrm>
          <a:prstGeom prst="ellipse">
            <a:avLst/>
          </a:prstGeom>
          <a:solidFill>
            <a:srgbClr val="00AA4F"/>
          </a:solidFill>
          <a:ln>
            <a:solidFill>
              <a:srgbClr val="00AA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latin typeface="Calibri" panose="020F0502020204030204" pitchFamily="34" charset="0"/>
                <a:ea typeface="Calibri" panose="020F0502020204030204" pitchFamily="34" charset="0"/>
                <a:cs typeface="Calibri" panose="020F0502020204030204" pitchFamily="34" charset="0"/>
              </a:rPr>
              <a:t>45 </a:t>
            </a:r>
            <a:r>
              <a:rPr lang="en-GB" sz="1600">
                <a:latin typeface="Calibri" panose="020F0502020204030204" pitchFamily="34" charset="0"/>
                <a:ea typeface="Calibri" panose="020F0502020204030204" pitchFamily="34" charset="0"/>
                <a:cs typeface="Calibri" panose="020F0502020204030204" pitchFamily="34" charset="0"/>
              </a:rPr>
              <a:t>businesses per 1,000 residents </a:t>
            </a:r>
          </a:p>
        </p:txBody>
      </p:sp>
      <p:sp>
        <p:nvSpPr>
          <p:cNvPr id="8" name="TextBox 7">
            <a:extLst>
              <a:ext uri="{FF2B5EF4-FFF2-40B4-BE49-F238E27FC236}">
                <a16:creationId xmlns:a16="http://schemas.microsoft.com/office/drawing/2014/main" id="{F465B0AA-490A-5AD3-ADF9-915D7970CEC8}"/>
              </a:ext>
            </a:extLst>
          </p:cNvPr>
          <p:cNvSpPr txBox="1"/>
          <p:nvPr/>
        </p:nvSpPr>
        <p:spPr>
          <a:xfrm>
            <a:off x="5174673" y="4121061"/>
            <a:ext cx="1842654" cy="369332"/>
          </a:xfrm>
          <a:prstGeom prst="rect">
            <a:avLst/>
          </a:prstGeom>
          <a:noFill/>
        </p:spPr>
        <p:txBody>
          <a:bodyPr wrap="square" rtlCol="0">
            <a:spAutoFit/>
          </a:bodyPr>
          <a:lstStyle/>
          <a:p>
            <a:pPr algn="ctr"/>
            <a:r>
              <a:rPr lang="en-GB">
                <a:latin typeface="Calibri" panose="020F0502020204030204" pitchFamily="34" charset="0"/>
                <a:ea typeface="Calibri" panose="020F0502020204030204" pitchFamily="34" charset="0"/>
                <a:cs typeface="Calibri" panose="020F0502020204030204" pitchFamily="34" charset="0"/>
              </a:rPr>
              <a:t>South East</a:t>
            </a:r>
          </a:p>
        </p:txBody>
      </p:sp>
      <p:sp>
        <p:nvSpPr>
          <p:cNvPr id="9" name="Oval 8">
            <a:extLst>
              <a:ext uri="{FF2B5EF4-FFF2-40B4-BE49-F238E27FC236}">
                <a16:creationId xmlns:a16="http://schemas.microsoft.com/office/drawing/2014/main" id="{481FDCCD-CB3C-FD23-664E-A46EB1A44153}"/>
              </a:ext>
            </a:extLst>
          </p:cNvPr>
          <p:cNvSpPr/>
          <p:nvPr/>
        </p:nvSpPr>
        <p:spPr>
          <a:xfrm>
            <a:off x="7356765" y="2292328"/>
            <a:ext cx="1674292" cy="1708277"/>
          </a:xfrm>
          <a:prstGeom prst="ellipse">
            <a:avLst/>
          </a:prstGeom>
          <a:solidFill>
            <a:srgbClr val="F47721"/>
          </a:solidFill>
          <a:ln>
            <a:solidFill>
              <a:srgbClr val="F4772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latin typeface="Calibri" panose="020F0502020204030204" pitchFamily="34" charset="0"/>
                <a:ea typeface="Calibri" panose="020F0502020204030204" pitchFamily="34" charset="0"/>
                <a:cs typeface="Calibri" panose="020F0502020204030204" pitchFamily="34" charset="0"/>
              </a:rPr>
              <a:t>43</a:t>
            </a:r>
            <a:r>
              <a:rPr lang="en-GB" sz="1600">
                <a:latin typeface="Calibri" panose="020F0502020204030204" pitchFamily="34" charset="0"/>
                <a:ea typeface="Calibri" panose="020F0502020204030204" pitchFamily="34" charset="0"/>
                <a:cs typeface="Calibri" panose="020F0502020204030204" pitchFamily="34" charset="0"/>
              </a:rPr>
              <a:t> businesses per 1,000 residents</a:t>
            </a:r>
          </a:p>
        </p:txBody>
      </p:sp>
      <p:sp>
        <p:nvSpPr>
          <p:cNvPr id="10" name="TextBox 9">
            <a:extLst>
              <a:ext uri="{FF2B5EF4-FFF2-40B4-BE49-F238E27FC236}">
                <a16:creationId xmlns:a16="http://schemas.microsoft.com/office/drawing/2014/main" id="{7D8C7201-D249-8B3F-E8F9-313B6BE89EB8}"/>
              </a:ext>
            </a:extLst>
          </p:cNvPr>
          <p:cNvSpPr txBox="1"/>
          <p:nvPr/>
        </p:nvSpPr>
        <p:spPr>
          <a:xfrm>
            <a:off x="7112001" y="4121061"/>
            <a:ext cx="2214418" cy="369332"/>
          </a:xfrm>
          <a:prstGeom prst="rect">
            <a:avLst/>
          </a:prstGeom>
          <a:noFill/>
        </p:spPr>
        <p:txBody>
          <a:bodyPr wrap="square" rtlCol="0">
            <a:spAutoFit/>
          </a:bodyPr>
          <a:lstStyle/>
          <a:p>
            <a:pPr algn="ctr"/>
            <a:r>
              <a:rPr lang="en-GB">
                <a:latin typeface="Calibri" panose="020F0502020204030204" pitchFamily="34" charset="0"/>
                <a:ea typeface="Calibri" panose="020F0502020204030204" pitchFamily="34" charset="0"/>
                <a:cs typeface="Calibri" panose="020F0502020204030204" pitchFamily="34" charset="0"/>
              </a:rPr>
              <a:t>England</a:t>
            </a:r>
          </a:p>
        </p:txBody>
      </p:sp>
      <p:sp>
        <p:nvSpPr>
          <p:cNvPr id="11" name="TextBox 10">
            <a:extLst>
              <a:ext uri="{FF2B5EF4-FFF2-40B4-BE49-F238E27FC236}">
                <a16:creationId xmlns:a16="http://schemas.microsoft.com/office/drawing/2014/main" id="{DE92633C-5341-C6AF-5CEA-20B16EC80E90}"/>
              </a:ext>
            </a:extLst>
          </p:cNvPr>
          <p:cNvSpPr txBox="1"/>
          <p:nvPr/>
        </p:nvSpPr>
        <p:spPr>
          <a:xfrm>
            <a:off x="137474" y="6441669"/>
            <a:ext cx="11255604" cy="261610"/>
          </a:xfrm>
          <a:prstGeom prst="rect">
            <a:avLst/>
          </a:prstGeom>
          <a:noFill/>
        </p:spPr>
        <p:txBody>
          <a:bodyPr wrap="square" rtlCol="0">
            <a:spAutoFit/>
          </a:bodyPr>
          <a:lstStyle/>
          <a:p>
            <a:r>
              <a:rPr lang="en-GB" sz="1100">
                <a:latin typeface="Calibri" panose="020F0502020204030204" pitchFamily="34" charset="0"/>
                <a:ea typeface="Calibri" panose="020F0502020204030204" pitchFamily="34" charset="0"/>
                <a:cs typeface="Calibri" panose="020F0502020204030204" pitchFamily="34" charset="0"/>
              </a:rPr>
              <a:t>Source: </a:t>
            </a:r>
            <a:r>
              <a:rPr lang="en-GB" sz="1100" u="sng">
                <a:solidFill>
                  <a:schemeClr val="accent1"/>
                </a:solidFill>
                <a:latin typeface="Calibri" panose="020F0502020204030204" pitchFamily="34" charset="0"/>
                <a:ea typeface="Calibri" panose="020F0502020204030204" pitchFamily="34" charset="0"/>
                <a:cs typeface="Calibri" panose="020F0502020204030204" pitchFamily="34" charset="0"/>
              </a:rPr>
              <a:t>B</a:t>
            </a:r>
            <a:r>
              <a:rPr lang="en-GB" sz="1100">
                <a:latin typeface="Calibri" panose="020F0502020204030204" pitchFamily="34" charset="0"/>
                <a:ea typeface="Calibri" panose="020F0502020204030204" pitchFamily="34" charset="0"/>
                <a:cs typeface="Calibri" panose="020F0502020204030204" pitchFamily="34" charset="0"/>
                <a:hlinkClick r:id="rId2"/>
              </a:rPr>
              <a:t>usiness Demography 2024, ONS</a:t>
            </a:r>
            <a:r>
              <a:rPr lang="en-GB" sz="1100">
                <a:latin typeface="Calibri" panose="020F0502020204030204" pitchFamily="34" charset="0"/>
                <a:ea typeface="Calibri" panose="020F0502020204030204" pitchFamily="34" charset="0"/>
                <a:cs typeface="Calibri" panose="020F0502020204030204" pitchFamily="34" charset="0"/>
              </a:rPr>
              <a:t> and ONS mid-year population estimates (2024) </a:t>
            </a:r>
          </a:p>
        </p:txBody>
      </p:sp>
      <p:sp>
        <p:nvSpPr>
          <p:cNvPr id="4" name="Rectangle 3">
            <a:extLst>
              <a:ext uri="{FF2B5EF4-FFF2-40B4-BE49-F238E27FC236}">
                <a16:creationId xmlns:a16="http://schemas.microsoft.com/office/drawing/2014/main" id="{8400267A-ABC3-5C95-611F-34D8CF6EAD12}"/>
              </a:ext>
            </a:extLst>
          </p:cNvPr>
          <p:cNvSpPr/>
          <p:nvPr/>
        </p:nvSpPr>
        <p:spPr>
          <a:xfrm>
            <a:off x="0" y="356319"/>
            <a:ext cx="10297391" cy="808966"/>
          </a:xfrm>
          <a:prstGeom prst="rect">
            <a:avLst/>
          </a:prstGeom>
          <a:solidFill>
            <a:srgbClr val="2C2D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Buckinghamshire has a much larger VAT / PAYE business base (on a per head of population basis) than the national average</a:t>
            </a:r>
            <a:endParaRPr lang="en-GB" sz="2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5025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C2D84"/>
        </a:solidFill>
        <a:effectLst/>
      </p:bgPr>
    </p:bg>
    <p:spTree>
      <p:nvGrpSpPr>
        <p:cNvPr id="1" name="">
          <a:extLst>
            <a:ext uri="{FF2B5EF4-FFF2-40B4-BE49-F238E27FC236}">
              <a16:creationId xmlns:a16="http://schemas.microsoft.com/office/drawing/2014/main" id="{1EA87FE8-8B5D-76D4-85D9-12DA7C0FEB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56F3B1-F783-D169-F45F-F7A61E6969FC}"/>
              </a:ext>
            </a:extLst>
          </p:cNvPr>
          <p:cNvSpPr>
            <a:spLocks noGrp="1"/>
          </p:cNvSpPr>
          <p:nvPr>
            <p:ph type="ctrTitle"/>
          </p:nvPr>
        </p:nvSpPr>
        <p:spPr/>
        <p:txBody>
          <a:bodyPr/>
          <a:lstStyle/>
          <a:p>
            <a:r>
              <a:rPr lang="en-GB"/>
              <a:t>Executive Summary</a:t>
            </a:r>
          </a:p>
        </p:txBody>
      </p:sp>
    </p:spTree>
    <p:extLst>
      <p:ext uri="{BB962C8B-B14F-4D97-AF65-F5344CB8AC3E}">
        <p14:creationId xmlns:p14="http://schemas.microsoft.com/office/powerpoint/2010/main" val="2407470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D3AEF306-049F-8B07-5332-0884D12B503A}"/>
              </a:ext>
            </a:extLst>
          </p:cNvPr>
          <p:cNvGraphicFramePr>
            <a:graphicFrameLocks noGrp="1"/>
          </p:cNvGraphicFramePr>
          <p:nvPr>
            <p:ph idx="1"/>
            <p:extLst>
              <p:ext uri="{D42A27DB-BD31-4B8C-83A1-F6EECF244321}">
                <p14:modId xmlns:p14="http://schemas.microsoft.com/office/powerpoint/2010/main" val="1131759961"/>
              </p:ext>
            </p:extLst>
          </p:nvPr>
        </p:nvGraphicFramePr>
        <p:xfrm>
          <a:off x="5148695" y="1531033"/>
          <a:ext cx="5896530" cy="4159539"/>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DB385BAD-31B4-D20F-B683-02F237AB64AE}"/>
              </a:ext>
            </a:extLst>
          </p:cNvPr>
          <p:cNvSpPr/>
          <p:nvPr/>
        </p:nvSpPr>
        <p:spPr>
          <a:xfrm>
            <a:off x="0" y="356319"/>
            <a:ext cx="10297391" cy="677677"/>
          </a:xfrm>
          <a:prstGeom prst="rect">
            <a:avLst/>
          </a:prstGeom>
          <a:solidFill>
            <a:srgbClr val="2C2D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bg1"/>
                </a:solidFill>
                <a:latin typeface="Calibri" panose="020F0502020204030204" pitchFamily="34" charset="0"/>
                <a:ea typeface="Calibri" panose="020F0502020204030204" pitchFamily="34" charset="0"/>
                <a:cs typeface="Calibri" panose="020F0502020204030204" pitchFamily="34" charset="0"/>
              </a:rPr>
              <a:t>Buckinghamshire has experienced slower growth in the number of VAT / PAYE registered businesses than the regional and national averages over the last decade</a:t>
            </a:r>
            <a:endParaRPr lang="en-GB" sz="2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Content Placeholder 9">
            <a:extLst>
              <a:ext uri="{FF2B5EF4-FFF2-40B4-BE49-F238E27FC236}">
                <a16:creationId xmlns:a16="http://schemas.microsoft.com/office/drawing/2014/main" id="{2A6F5360-EFAB-39A9-7E97-7805E518C903}"/>
              </a:ext>
            </a:extLst>
          </p:cNvPr>
          <p:cNvSpPr txBox="1">
            <a:spLocks/>
          </p:cNvSpPr>
          <p:nvPr/>
        </p:nvSpPr>
        <p:spPr>
          <a:xfrm>
            <a:off x="147960" y="1266506"/>
            <a:ext cx="4757617" cy="2070548"/>
          </a:xfrm>
          <a:prstGeom prst="rect">
            <a:avLst/>
          </a:prstGeom>
          <a:noFill/>
          <a:ln w="19050">
            <a:solidFill>
              <a:schemeClr val="bg1"/>
            </a:solidFill>
          </a:ln>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283B8A"/>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solidFill>
                  <a:schemeClr val="tx1">
                    <a:lumMod val="95000"/>
                    <a:lumOff val="5000"/>
                  </a:schemeClr>
                </a:solidFill>
                <a:ea typeface="Times New Roman" panose="02020603050405020304" pitchFamily="18" charset="0"/>
              </a:rPr>
              <a:t>The number of VAT / PAYE businesses operating in Buckinghamshire was relatively stable between 2019 and 2024, with a decline between 2024 and 2025. </a:t>
            </a:r>
          </a:p>
          <a:p>
            <a:r>
              <a:rPr lang="en-GB" sz="1600">
                <a:solidFill>
                  <a:schemeClr val="tx1">
                    <a:lumMod val="95000"/>
                    <a:lumOff val="5000"/>
                  </a:schemeClr>
                </a:solidFill>
                <a:ea typeface="Times New Roman" panose="02020603050405020304" pitchFamily="18" charset="0"/>
              </a:rPr>
              <a:t>In 2025, there were 5% more VAT / PAYE businesses in Buckinghamshire than in 2015.  Nationally there were 12% more businesses and regionally there were 7% more businesses. </a:t>
            </a:r>
          </a:p>
        </p:txBody>
      </p:sp>
      <p:sp>
        <p:nvSpPr>
          <p:cNvPr id="13" name="TextBox 12">
            <a:extLst>
              <a:ext uri="{FF2B5EF4-FFF2-40B4-BE49-F238E27FC236}">
                <a16:creationId xmlns:a16="http://schemas.microsoft.com/office/drawing/2014/main" id="{119AB33E-4B08-C1A3-8C16-40CD5B254EE4}"/>
              </a:ext>
            </a:extLst>
          </p:cNvPr>
          <p:cNvSpPr txBox="1"/>
          <p:nvPr/>
        </p:nvSpPr>
        <p:spPr>
          <a:xfrm>
            <a:off x="5252603" y="1266506"/>
            <a:ext cx="6074377" cy="338554"/>
          </a:xfrm>
          <a:prstGeom prst="rect">
            <a:avLst/>
          </a:prstGeom>
          <a:noFill/>
        </p:spPr>
        <p:txBody>
          <a:bodyPr wrap="square" rtlCol="0">
            <a:spAutoFit/>
          </a:bodyPr>
          <a:lstStyle/>
          <a:p>
            <a:pPr algn="l"/>
            <a:r>
              <a:rPr lang="en-GB" sz="1600" b="1">
                <a:solidFill>
                  <a:srgbClr val="2C2D84"/>
                </a:solidFill>
                <a:latin typeface="Calibri" panose="020F0502020204030204" pitchFamily="34" charset="0"/>
                <a:cs typeface="Calibri" panose="020F0502020204030204" pitchFamily="34" charset="0"/>
              </a:rPr>
              <a:t>Change in number of VAT / PAYE registered businesses – 2015 to 2025</a:t>
            </a:r>
          </a:p>
        </p:txBody>
      </p:sp>
      <p:sp>
        <p:nvSpPr>
          <p:cNvPr id="14" name="TextBox 13">
            <a:extLst>
              <a:ext uri="{FF2B5EF4-FFF2-40B4-BE49-F238E27FC236}">
                <a16:creationId xmlns:a16="http://schemas.microsoft.com/office/drawing/2014/main" id="{39F46CA8-8AE0-D11C-A517-244D7CAEF617}"/>
              </a:ext>
            </a:extLst>
          </p:cNvPr>
          <p:cNvSpPr txBox="1"/>
          <p:nvPr/>
        </p:nvSpPr>
        <p:spPr>
          <a:xfrm>
            <a:off x="9612337" y="6287602"/>
            <a:ext cx="4156364" cy="261610"/>
          </a:xfrm>
          <a:prstGeom prst="rect">
            <a:avLst/>
          </a:prstGeom>
          <a:noFill/>
        </p:spPr>
        <p:txBody>
          <a:bodyPr wrap="square" rtlCol="0">
            <a:spAutoFit/>
          </a:bodyPr>
          <a:lstStyle/>
          <a:p>
            <a:pPr algn="l"/>
            <a:r>
              <a:rPr lang="en-GB" sz="1100">
                <a:latin typeface="Calibri" panose="020F0502020204030204" pitchFamily="34" charset="0"/>
                <a:cs typeface="Calibri" panose="020F0502020204030204" pitchFamily="34" charset="0"/>
              </a:rPr>
              <a:t>Source</a:t>
            </a:r>
            <a:r>
              <a:rPr lang="en-GB" sz="1100">
                <a:latin typeface="Calibri" panose="020F0502020204030204" pitchFamily="34" charset="0"/>
                <a:cs typeface="Calibri" panose="020F0502020204030204" pitchFamily="34" charset="0"/>
                <a:hlinkClick r:id="rId3"/>
              </a:rPr>
              <a:t>: UK Business Count 2025, ONS</a:t>
            </a:r>
            <a:endParaRPr lang="en-GB" sz="1100">
              <a:latin typeface="Calibri" panose="020F0502020204030204" pitchFamily="34" charset="0"/>
              <a:cs typeface="Calibri" panose="020F0502020204030204" pitchFamily="34" charset="0"/>
            </a:endParaRPr>
          </a:p>
        </p:txBody>
      </p:sp>
      <p:graphicFrame>
        <p:nvGraphicFramePr>
          <p:cNvPr id="2" name="Chart 1">
            <a:extLst>
              <a:ext uri="{FF2B5EF4-FFF2-40B4-BE49-F238E27FC236}">
                <a16:creationId xmlns:a16="http://schemas.microsoft.com/office/drawing/2014/main" id="{0339DAF6-7CA7-F1E1-FFF3-F5E2E5D74194}"/>
              </a:ext>
            </a:extLst>
          </p:cNvPr>
          <p:cNvGraphicFramePr>
            <a:graphicFrameLocks/>
          </p:cNvGraphicFramePr>
          <p:nvPr>
            <p:extLst>
              <p:ext uri="{D42A27DB-BD31-4B8C-83A1-F6EECF244321}">
                <p14:modId xmlns:p14="http://schemas.microsoft.com/office/powerpoint/2010/main" val="2311913587"/>
              </p:ext>
            </p:extLst>
          </p:nvPr>
        </p:nvGraphicFramePr>
        <p:xfrm>
          <a:off x="214209" y="3110347"/>
          <a:ext cx="4106654" cy="3177255"/>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48F555C9-F38E-4B41-11EE-477187C068A2}"/>
              </a:ext>
            </a:extLst>
          </p:cNvPr>
          <p:cNvSpPr txBox="1"/>
          <p:nvPr/>
        </p:nvSpPr>
        <p:spPr>
          <a:xfrm>
            <a:off x="1553098" y="3110347"/>
            <a:ext cx="2659487" cy="461665"/>
          </a:xfrm>
          <a:prstGeom prst="rect">
            <a:avLst/>
          </a:prstGeom>
          <a:solidFill>
            <a:schemeClr val="bg1"/>
          </a:solidFill>
        </p:spPr>
        <p:txBody>
          <a:bodyPr wrap="square" rtlCol="0">
            <a:spAutoFit/>
          </a:bodyPr>
          <a:lstStyle/>
          <a:p>
            <a:pPr algn="r"/>
            <a:r>
              <a:rPr lang="en-GB" sz="1200" b="1">
                <a:solidFill>
                  <a:srgbClr val="2C2D84"/>
                </a:solidFill>
                <a:latin typeface="Calibri" panose="020F0502020204030204" pitchFamily="34" charset="0"/>
                <a:cs typeface="Calibri" panose="020F0502020204030204" pitchFamily="34" charset="0"/>
              </a:rPr>
              <a:t>Number of VAT / PAYE businesses in Buckinghamshire over time</a:t>
            </a:r>
          </a:p>
        </p:txBody>
      </p:sp>
      <p:sp>
        <p:nvSpPr>
          <p:cNvPr id="4" name="TextBox 3">
            <a:extLst>
              <a:ext uri="{FF2B5EF4-FFF2-40B4-BE49-F238E27FC236}">
                <a16:creationId xmlns:a16="http://schemas.microsoft.com/office/drawing/2014/main" id="{2D060023-868A-ACF7-03CA-CBFB2460B067}"/>
              </a:ext>
            </a:extLst>
          </p:cNvPr>
          <p:cNvSpPr txBox="1"/>
          <p:nvPr/>
        </p:nvSpPr>
        <p:spPr>
          <a:xfrm>
            <a:off x="214209" y="6266572"/>
            <a:ext cx="3825025" cy="261610"/>
          </a:xfrm>
          <a:prstGeom prst="rect">
            <a:avLst/>
          </a:prstGeom>
          <a:noFill/>
        </p:spPr>
        <p:txBody>
          <a:bodyPr wrap="square" rtlCol="0">
            <a:spAutoFit/>
          </a:bodyPr>
          <a:lstStyle/>
          <a:p>
            <a:pPr algn="l"/>
            <a:r>
              <a:rPr lang="en-GB" sz="1100">
                <a:latin typeface="Calibri" panose="020F0502020204030204" pitchFamily="34" charset="0"/>
                <a:cs typeface="Calibri" panose="020F0502020204030204" pitchFamily="34" charset="0"/>
              </a:rPr>
              <a:t>Note – non-zero y axis</a:t>
            </a:r>
          </a:p>
        </p:txBody>
      </p:sp>
    </p:spTree>
    <p:extLst>
      <p:ext uri="{BB962C8B-B14F-4D97-AF65-F5344CB8AC3E}">
        <p14:creationId xmlns:p14="http://schemas.microsoft.com/office/powerpoint/2010/main" val="518461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EAB0B4-5329-1CDD-6E03-116B7AC854A3}"/>
              </a:ext>
            </a:extLst>
          </p:cNvPr>
          <p:cNvSpPr/>
          <p:nvPr/>
        </p:nvSpPr>
        <p:spPr>
          <a:xfrm>
            <a:off x="0" y="356319"/>
            <a:ext cx="10297391" cy="677677"/>
          </a:xfrm>
          <a:prstGeom prst="rect">
            <a:avLst/>
          </a:prstGeom>
          <a:solidFill>
            <a:srgbClr val="2C2D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Micro firms are more dominant in the Buckinghamshire economy than the national average, but a small number of large organisations provide a substantial proportion of the county’s jobs. </a:t>
            </a:r>
            <a:endParaRPr lang="en-GB"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2EA7661B-F9E9-6A13-9476-AF1C60E11AF6}"/>
              </a:ext>
            </a:extLst>
          </p:cNvPr>
          <p:cNvSpPr txBox="1"/>
          <p:nvPr/>
        </p:nvSpPr>
        <p:spPr>
          <a:xfrm>
            <a:off x="104775" y="1155324"/>
            <a:ext cx="5181599" cy="584775"/>
          </a:xfrm>
          <a:prstGeom prst="rect">
            <a:avLst/>
          </a:prstGeom>
          <a:noFill/>
        </p:spPr>
        <p:txBody>
          <a:bodyPr wrap="square" rtlCol="0">
            <a:spAutoFit/>
          </a:bodyPr>
          <a:lstStyle/>
          <a:p>
            <a:pPr algn="ctr"/>
            <a:r>
              <a:rPr lang="en-GB" sz="1600" b="1">
                <a:solidFill>
                  <a:srgbClr val="2C2D84"/>
                </a:solidFill>
                <a:latin typeface="Calibri" panose="020F0502020204030204" pitchFamily="34" charset="0"/>
                <a:ea typeface="Calibri" panose="020F0502020204030204" pitchFamily="34" charset="0"/>
                <a:cs typeface="Calibri" panose="020F0502020204030204" pitchFamily="34" charset="0"/>
              </a:rPr>
              <a:t>Businesses and employment by size of firm (Buckinghamshire)</a:t>
            </a:r>
          </a:p>
        </p:txBody>
      </p:sp>
      <p:sp>
        <p:nvSpPr>
          <p:cNvPr id="6" name="TextBox 5">
            <a:extLst>
              <a:ext uri="{FF2B5EF4-FFF2-40B4-BE49-F238E27FC236}">
                <a16:creationId xmlns:a16="http://schemas.microsoft.com/office/drawing/2014/main" id="{C9D66259-5BE7-3943-E485-16E82F4BF247}"/>
              </a:ext>
            </a:extLst>
          </p:cNvPr>
          <p:cNvSpPr txBox="1"/>
          <p:nvPr/>
        </p:nvSpPr>
        <p:spPr>
          <a:xfrm>
            <a:off x="6633446" y="1155323"/>
            <a:ext cx="4245234" cy="584775"/>
          </a:xfrm>
          <a:prstGeom prst="rect">
            <a:avLst/>
          </a:prstGeom>
          <a:noFill/>
        </p:spPr>
        <p:txBody>
          <a:bodyPr wrap="square" rtlCol="0">
            <a:spAutoFit/>
          </a:bodyPr>
          <a:lstStyle/>
          <a:p>
            <a:pPr algn="ctr"/>
            <a:r>
              <a:rPr lang="en-GB" sz="1600" b="1">
                <a:solidFill>
                  <a:srgbClr val="2C2D84"/>
                </a:solidFill>
                <a:latin typeface="Calibri" panose="020F0502020204030204" pitchFamily="34" charset="0"/>
                <a:ea typeface="Calibri" panose="020F0502020204030204" pitchFamily="34" charset="0"/>
                <a:cs typeface="Calibri" panose="020F0502020204030204" pitchFamily="34" charset="0"/>
              </a:rPr>
              <a:t>Employees by size of firm (Buckinghamshire versus England)</a:t>
            </a:r>
          </a:p>
        </p:txBody>
      </p:sp>
      <p:sp>
        <p:nvSpPr>
          <p:cNvPr id="7" name="TextBox 6">
            <a:extLst>
              <a:ext uri="{FF2B5EF4-FFF2-40B4-BE49-F238E27FC236}">
                <a16:creationId xmlns:a16="http://schemas.microsoft.com/office/drawing/2014/main" id="{94829E62-0811-1682-112D-DA1DE5088208}"/>
              </a:ext>
            </a:extLst>
          </p:cNvPr>
          <p:cNvSpPr txBox="1"/>
          <p:nvPr/>
        </p:nvSpPr>
        <p:spPr>
          <a:xfrm>
            <a:off x="10652125" y="6320232"/>
            <a:ext cx="1419225" cy="276999"/>
          </a:xfrm>
          <a:prstGeom prst="rect">
            <a:avLst/>
          </a:prstGeom>
          <a:noFill/>
        </p:spPr>
        <p:txBody>
          <a:bodyPr wrap="square" rtlCol="0">
            <a:spAutoFit/>
          </a:bodyPr>
          <a:lstStyle/>
          <a:p>
            <a:r>
              <a:rPr lang="en-GB" sz="1200">
                <a:latin typeface="Calibri" panose="020F0502020204030204" pitchFamily="34" charset="0"/>
                <a:ea typeface="Calibri" panose="020F0502020204030204" pitchFamily="34" charset="0"/>
                <a:cs typeface="Calibri" panose="020F0502020204030204" pitchFamily="34" charset="0"/>
                <a:hlinkClick r:id="rId2"/>
              </a:rPr>
              <a:t>Source: ONS, </a:t>
            </a:r>
            <a:r>
              <a:rPr lang="en-GB" sz="1200">
                <a:latin typeface="Calibri" panose="020F0502020204030204" pitchFamily="34" charset="0"/>
                <a:ea typeface="Calibri" panose="020F0502020204030204" pitchFamily="34" charset="0"/>
                <a:cs typeface="Calibri" panose="020F0502020204030204" pitchFamily="34" charset="0"/>
              </a:rPr>
              <a:t>2025</a:t>
            </a:r>
          </a:p>
        </p:txBody>
      </p:sp>
      <p:sp>
        <p:nvSpPr>
          <p:cNvPr id="10" name="TextBox 9">
            <a:extLst>
              <a:ext uri="{FF2B5EF4-FFF2-40B4-BE49-F238E27FC236}">
                <a16:creationId xmlns:a16="http://schemas.microsoft.com/office/drawing/2014/main" id="{A286EA44-6E07-4B61-2A75-6B1F69C02ABD}"/>
              </a:ext>
            </a:extLst>
          </p:cNvPr>
          <p:cNvSpPr txBox="1"/>
          <p:nvPr/>
        </p:nvSpPr>
        <p:spPr>
          <a:xfrm>
            <a:off x="104775" y="4821874"/>
            <a:ext cx="5591175"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effectLst/>
                <a:uLnTx/>
                <a:uFillTx/>
                <a:latin typeface="Calibri" panose="020F0502020204030204"/>
                <a:ea typeface="+mn-ea"/>
                <a:cs typeface="+mn-cs"/>
              </a:rPr>
              <a:t>The vast majority of VAT/PAYE enterprises in Buckinghamshire are micro in size (employing fewer than 10 people).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a:rPr>
              <a:t>Buckinghamshire is home to 100</a:t>
            </a:r>
            <a:r>
              <a:rPr kumimoji="0" lang="en-GB" sz="1400" b="0" i="0" u="none" strike="noStrike" kern="1200" cap="none" spc="0" normalizeH="0" baseline="0" noProof="0">
                <a:ln>
                  <a:noFill/>
                </a:ln>
                <a:effectLst/>
                <a:uLnTx/>
                <a:uFillTx/>
                <a:latin typeface="Calibri" panose="020F0502020204030204"/>
                <a:ea typeface="+mn-ea"/>
                <a:cs typeface="+mn-cs"/>
              </a:rPr>
              <a:t> large enterprises (with more than 250 employees). Whilst they only account for 0.3% of all VAT/PAYE registered enterprises in Buckinghamshire, they provide 47% of all employee jobs. </a:t>
            </a:r>
          </a:p>
        </p:txBody>
      </p:sp>
      <p:sp>
        <p:nvSpPr>
          <p:cNvPr id="11" name="TextBox 10">
            <a:extLst>
              <a:ext uri="{FF2B5EF4-FFF2-40B4-BE49-F238E27FC236}">
                <a16:creationId xmlns:a16="http://schemas.microsoft.com/office/drawing/2014/main" id="{A3839239-EB55-81B6-D9CF-97754A96776F}"/>
              </a:ext>
            </a:extLst>
          </p:cNvPr>
          <p:cNvSpPr txBox="1"/>
          <p:nvPr/>
        </p:nvSpPr>
        <p:spPr>
          <a:xfrm>
            <a:off x="6312394" y="4821874"/>
            <a:ext cx="4566286" cy="116955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effectLst/>
                <a:uLnTx/>
                <a:uFillTx/>
                <a:latin typeface="Calibri" panose="020F0502020204030204"/>
                <a:ea typeface="+mn-ea"/>
                <a:cs typeface="+mn-cs"/>
              </a:rPr>
              <a:t>Micro, small and medium-sized firms provide more employee jobs in Buckinghamshire than the national (England) average. Around 20% of employee jobs in Buckinghamshire are in firms employing fewer than 10 people, compared with 15% nationally. </a:t>
            </a:r>
          </a:p>
        </p:txBody>
      </p:sp>
      <p:graphicFrame>
        <p:nvGraphicFramePr>
          <p:cNvPr id="2" name="Chart 1">
            <a:extLst>
              <a:ext uri="{FF2B5EF4-FFF2-40B4-BE49-F238E27FC236}">
                <a16:creationId xmlns:a16="http://schemas.microsoft.com/office/drawing/2014/main" id="{A77351BA-932D-8387-D2D6-3143CAD2B7E1}"/>
              </a:ext>
            </a:extLst>
          </p:cNvPr>
          <p:cNvGraphicFramePr>
            <a:graphicFrameLocks/>
          </p:cNvGraphicFramePr>
          <p:nvPr>
            <p:extLst>
              <p:ext uri="{D42A27DB-BD31-4B8C-83A1-F6EECF244321}">
                <p14:modId xmlns:p14="http://schemas.microsoft.com/office/powerpoint/2010/main" val="1306040615"/>
              </p:ext>
            </p:extLst>
          </p:nvPr>
        </p:nvGraphicFramePr>
        <p:xfrm>
          <a:off x="393827" y="1821686"/>
          <a:ext cx="4754868" cy="29122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91699C97-A463-8A93-E44F-85D8FE4903F5}"/>
              </a:ext>
            </a:extLst>
          </p:cNvPr>
          <p:cNvGraphicFramePr>
            <a:graphicFrameLocks/>
          </p:cNvGraphicFramePr>
          <p:nvPr>
            <p:extLst>
              <p:ext uri="{D42A27DB-BD31-4B8C-83A1-F6EECF244321}">
                <p14:modId xmlns:p14="http://schemas.microsoft.com/office/powerpoint/2010/main" val="1473404618"/>
              </p:ext>
            </p:extLst>
          </p:nvPr>
        </p:nvGraphicFramePr>
        <p:xfrm>
          <a:off x="6343021" y="2037129"/>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47354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20393D5-E2AB-7DED-F1EA-0242DB5F5E6D}"/>
              </a:ext>
            </a:extLst>
          </p:cNvPr>
          <p:cNvSpPr txBox="1"/>
          <p:nvPr/>
        </p:nvSpPr>
        <p:spPr>
          <a:xfrm>
            <a:off x="838199" y="119742"/>
            <a:ext cx="10515600" cy="707886"/>
          </a:xfrm>
          <a:prstGeom prst="rect">
            <a:avLst/>
          </a:prstGeom>
          <a:noFill/>
        </p:spPr>
        <p:txBody>
          <a:bodyPr wrap="square" rtlCol="0">
            <a:spAutoFit/>
          </a:bodyPr>
          <a:lstStyle/>
          <a:p>
            <a:pPr algn="ctr"/>
            <a:r>
              <a:rPr lang="en-GB" sz="2000" b="1" dirty="0">
                <a:solidFill>
                  <a:srgbClr val="2C2D84"/>
                </a:solidFill>
                <a:latin typeface="Calibri" panose="020F0502020204030204" pitchFamily="34" charset="0"/>
                <a:ea typeface="Calibri" panose="020F0502020204030204" pitchFamily="34" charset="0"/>
                <a:cs typeface="Calibri" panose="020F0502020204030204" pitchFamily="34" charset="0"/>
              </a:rPr>
              <a:t>A selection of Buckinghamshire’s largest employers (operating within the private, public and not-for-profit sectors) are set out below. </a:t>
            </a:r>
          </a:p>
        </p:txBody>
      </p:sp>
      <p:pic>
        <p:nvPicPr>
          <p:cNvPr id="6" name="Picture 2" descr="NHS (@NHS) | Twitter">
            <a:extLst>
              <a:ext uri="{FF2B5EF4-FFF2-40B4-BE49-F238E27FC236}">
                <a16:creationId xmlns:a16="http://schemas.microsoft.com/office/drawing/2014/main" id="{463B5D98-70E0-90B5-7D1F-C257FD5172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777071" y="2167611"/>
            <a:ext cx="1701182" cy="10213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 history of Johnson &amp; Johnson">
            <a:extLst>
              <a:ext uri="{FF2B5EF4-FFF2-40B4-BE49-F238E27FC236}">
                <a16:creationId xmlns:a16="http://schemas.microsoft.com/office/drawing/2014/main" id="{BCC25D11-CC56-B46D-F5B6-E9FE9AF70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68" b="31040"/>
          <a:stretch/>
        </p:blipFill>
        <p:spPr bwMode="auto">
          <a:xfrm>
            <a:off x="5743083" y="1317407"/>
            <a:ext cx="2719703" cy="6486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T Infrastructure &amp; Services Provider | Softcat">
            <a:extLst>
              <a:ext uri="{FF2B5EF4-FFF2-40B4-BE49-F238E27FC236}">
                <a16:creationId xmlns:a16="http://schemas.microsoft.com/office/drawing/2014/main" id="{A3795157-B3F7-4F03-B7D3-E247BB776AC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272" b="17888"/>
          <a:stretch/>
        </p:blipFill>
        <p:spPr bwMode="auto">
          <a:xfrm>
            <a:off x="787124" y="948336"/>
            <a:ext cx="1795463" cy="11103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Buckinghamshire Council - Wikipedia">
            <a:extLst>
              <a:ext uri="{FF2B5EF4-FFF2-40B4-BE49-F238E27FC236}">
                <a16:creationId xmlns:a16="http://schemas.microsoft.com/office/drawing/2014/main" id="{C35D24FB-3FA9-C80F-FEC0-F948E40E07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6760" y="2989247"/>
            <a:ext cx="1176992" cy="11769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Welcome to Biffa – No.1 for Business Waste">
            <a:extLst>
              <a:ext uri="{FF2B5EF4-FFF2-40B4-BE49-F238E27FC236}">
                <a16:creationId xmlns:a16="http://schemas.microsoft.com/office/drawing/2014/main" id="{BD6C9F71-5B5D-2450-727F-001B3E0B77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0625" y="2893556"/>
            <a:ext cx="914067" cy="9100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Buckinghamshire New University - Wikipedia">
            <a:extLst>
              <a:ext uri="{FF2B5EF4-FFF2-40B4-BE49-F238E27FC236}">
                <a16:creationId xmlns:a16="http://schemas.microsoft.com/office/drawing/2014/main" id="{C0697D09-2FF2-599C-1092-FBC4EC12A3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4126" y="4109065"/>
            <a:ext cx="1852614" cy="6143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Danaher Corporation - Wikipedia">
            <a:extLst>
              <a:ext uri="{FF2B5EF4-FFF2-40B4-BE49-F238E27FC236}">
                <a16:creationId xmlns:a16="http://schemas.microsoft.com/office/drawing/2014/main" id="{41E68EFC-95D6-512A-8F61-F99D99C27EB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1050" y="4840074"/>
            <a:ext cx="1342706" cy="6489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4" descr="Vendor Profile: GE Healthcare | 24x7 Magazine">
            <a:extLst>
              <a:ext uri="{FF2B5EF4-FFF2-40B4-BE49-F238E27FC236}">
                <a16:creationId xmlns:a16="http://schemas.microsoft.com/office/drawing/2014/main" id="{BF26FE5B-59A0-BF00-8BCD-1ACD6833B66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5284" r="22911"/>
          <a:stretch/>
        </p:blipFill>
        <p:spPr bwMode="auto">
          <a:xfrm>
            <a:off x="8987279" y="3704511"/>
            <a:ext cx="1120035" cy="10810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6">
            <a:extLst>
              <a:ext uri="{FF2B5EF4-FFF2-40B4-BE49-F238E27FC236}">
                <a16:creationId xmlns:a16="http://schemas.microsoft.com/office/drawing/2014/main" id="{D7AF8498-22A5-0F7F-5C0E-33F90612C73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1917" y="4906419"/>
            <a:ext cx="1614487" cy="6623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0" descr="Allergan - IAPB">
            <a:extLst>
              <a:ext uri="{FF2B5EF4-FFF2-40B4-BE49-F238E27FC236}">
                <a16:creationId xmlns:a16="http://schemas.microsoft.com/office/drawing/2014/main" id="{6C32EF8B-A48D-893F-BE64-9EF27A69D175}"/>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5251" b="12408"/>
          <a:stretch/>
        </p:blipFill>
        <p:spPr bwMode="auto">
          <a:xfrm>
            <a:off x="1346813" y="1891858"/>
            <a:ext cx="2218166" cy="91000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4" descr="Limejump Signs Power Purchase Agreement with National Trust Wales - Limejump">
            <a:extLst>
              <a:ext uri="{FF2B5EF4-FFF2-40B4-BE49-F238E27FC236}">
                <a16:creationId xmlns:a16="http://schemas.microsoft.com/office/drawing/2014/main" id="{C8687615-6EDF-7EFF-3FD4-D382E0C1954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65559" y="4915073"/>
            <a:ext cx="2151122" cy="8604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6" descr="University of Buckingham | jobs.ac.uk">
            <a:extLst>
              <a:ext uri="{FF2B5EF4-FFF2-40B4-BE49-F238E27FC236}">
                <a16:creationId xmlns:a16="http://schemas.microsoft.com/office/drawing/2014/main" id="{CEB062D6-E110-6A79-0655-999A93FD815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83174" y="2905346"/>
            <a:ext cx="2398137" cy="93260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8" descr="Buckinghamshire College Group">
            <a:extLst>
              <a:ext uri="{FF2B5EF4-FFF2-40B4-BE49-F238E27FC236}">
                <a16:creationId xmlns:a16="http://schemas.microsoft.com/office/drawing/2014/main" id="{596C665C-247D-B468-5103-B10B59266D4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35147" y="2107993"/>
            <a:ext cx="1761967" cy="53946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2" descr="McCormick Predicts A Rise In Dishes With International Twists">
            <a:extLst>
              <a:ext uri="{FF2B5EF4-FFF2-40B4-BE49-F238E27FC236}">
                <a16:creationId xmlns:a16="http://schemas.microsoft.com/office/drawing/2014/main" id="{EA6DB38C-4C31-4A87-8513-893407C15199}"/>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20177" t="9443" r="15896" b="9909"/>
          <a:stretch/>
        </p:blipFill>
        <p:spPr bwMode="auto">
          <a:xfrm>
            <a:off x="10805368" y="4043453"/>
            <a:ext cx="1296837" cy="10788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4" descr="Pinewood Studios | Logopedia | Fandom">
            <a:extLst>
              <a:ext uri="{FF2B5EF4-FFF2-40B4-BE49-F238E27FC236}">
                <a16:creationId xmlns:a16="http://schemas.microsoft.com/office/drawing/2014/main" id="{CB39EC8B-033A-D52D-D4AF-8497F2C2BB9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6799" y="3034403"/>
            <a:ext cx="1543227" cy="97409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6" descr="Download Arla Logo | Arla">
            <a:extLst>
              <a:ext uri="{FF2B5EF4-FFF2-40B4-BE49-F238E27FC236}">
                <a16:creationId xmlns:a16="http://schemas.microsoft.com/office/drawing/2014/main" id="{C4A5A2DF-29FF-4A17-6C36-E982FEED0D5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287529" y="1906800"/>
            <a:ext cx="1520929" cy="102135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4" descr="Homepage | Focusrite">
            <a:extLst>
              <a:ext uri="{FF2B5EF4-FFF2-40B4-BE49-F238E27FC236}">
                <a16:creationId xmlns:a16="http://schemas.microsoft.com/office/drawing/2014/main" id="{401F8C55-1D3F-4BFD-3B18-A88CFBCF211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26183" y="1552618"/>
            <a:ext cx="1843540" cy="36578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6" descr="MARTIN-BAKER AIRCRAFT COMPANY LIMITED - National Apprenticeship Show,  Milton Keynes">
            <a:extLst>
              <a:ext uri="{FF2B5EF4-FFF2-40B4-BE49-F238E27FC236}">
                <a16:creationId xmlns:a16="http://schemas.microsoft.com/office/drawing/2014/main" id="{876E5194-DECE-6826-9530-DFB652344E6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47013" y="5233372"/>
            <a:ext cx="1977045" cy="58543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8" descr="Home | Epilepsy Society">
            <a:extLst>
              <a:ext uri="{FF2B5EF4-FFF2-40B4-BE49-F238E27FC236}">
                <a16:creationId xmlns:a16="http://schemas.microsoft.com/office/drawing/2014/main" id="{B2753B38-6E26-179A-A2F2-68E8154DF12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170688" y="4072815"/>
            <a:ext cx="1553370" cy="65736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0" descr="Welcome to DAF Trucks Corporate – Driven by Quality - DAF Trucks N.V.">
            <a:extLst>
              <a:ext uri="{FF2B5EF4-FFF2-40B4-BE49-F238E27FC236}">
                <a16:creationId xmlns:a16="http://schemas.microsoft.com/office/drawing/2014/main" id="{26E990BD-109C-BD94-37E1-2606F02627FC}"/>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82776" y="4276692"/>
            <a:ext cx="1572781" cy="4269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Business year 2016: connectivity keeps Bosch on growth course - CCTV Buyers  Guide and News">
            <a:extLst>
              <a:ext uri="{FF2B5EF4-FFF2-40B4-BE49-F238E27FC236}">
                <a16:creationId xmlns:a16="http://schemas.microsoft.com/office/drawing/2014/main" id="{E6723B07-7D99-38DF-4C27-6B3AD772A6C0}"/>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t="28812" b="43910"/>
          <a:stretch/>
        </p:blipFill>
        <p:spPr bwMode="auto">
          <a:xfrm>
            <a:off x="8554060" y="1373805"/>
            <a:ext cx="2143125" cy="58459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The Marino chair by ercol | Choice Furniture">
            <a:extLst>
              <a:ext uri="{FF2B5EF4-FFF2-40B4-BE49-F238E27FC236}">
                <a16:creationId xmlns:a16="http://schemas.microsoft.com/office/drawing/2014/main" id="{7C1BEBB8-2D0D-8C23-537F-1966B1A955BE}"/>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b="26495"/>
          <a:stretch/>
        </p:blipFill>
        <p:spPr bwMode="auto">
          <a:xfrm>
            <a:off x="9384033" y="4718065"/>
            <a:ext cx="1024581" cy="53310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Safran Electrical &amp; Power">
            <a:extLst>
              <a:ext uri="{FF2B5EF4-FFF2-40B4-BE49-F238E27FC236}">
                <a16:creationId xmlns:a16="http://schemas.microsoft.com/office/drawing/2014/main" id="{06972316-8470-76F6-AB8E-C0CE5F4BE85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942283" y="2019881"/>
            <a:ext cx="2089991" cy="71485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a:extLst>
              <a:ext uri="{FF2B5EF4-FFF2-40B4-BE49-F238E27FC236}">
                <a16:creationId xmlns:a16="http://schemas.microsoft.com/office/drawing/2014/main" id="{E0D24766-D7E0-B073-5014-FD489838B03C}"/>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38302" y="5851659"/>
            <a:ext cx="3166621" cy="50892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ESRI – Logos Download">
            <a:extLst>
              <a:ext uri="{FF2B5EF4-FFF2-40B4-BE49-F238E27FC236}">
                <a16:creationId xmlns:a16="http://schemas.microsoft.com/office/drawing/2014/main" id="{6576A29E-AFF6-F45F-8C04-079824B802E2}"/>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053123" y="5876790"/>
            <a:ext cx="1530907" cy="62370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descr="Sabeti Wain Aerospace - Crunchbase Company Profile &amp; Funding">
            <a:extLst>
              <a:ext uri="{FF2B5EF4-FFF2-40B4-BE49-F238E27FC236}">
                <a16:creationId xmlns:a16="http://schemas.microsoft.com/office/drawing/2014/main" id="{ECC865CD-863F-8200-95DB-BEC011B91271}"/>
              </a:ext>
            </a:extLst>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t="26719" b="27138"/>
          <a:stretch/>
        </p:blipFill>
        <p:spPr bwMode="auto">
          <a:xfrm>
            <a:off x="8762040" y="5775522"/>
            <a:ext cx="1619250" cy="74718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Vacancy Search Results - EKFB">
            <a:extLst>
              <a:ext uri="{FF2B5EF4-FFF2-40B4-BE49-F238E27FC236}">
                <a16:creationId xmlns:a16="http://schemas.microsoft.com/office/drawing/2014/main" id="{45A82C13-59A3-BEA4-1A29-E3CB667D837B}"/>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536775" y="5318737"/>
            <a:ext cx="1022438" cy="50007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Aerospace, Aviation &amp; Defence Engineering | Antennas ...">
            <a:extLst>
              <a:ext uri="{FF2B5EF4-FFF2-40B4-BE49-F238E27FC236}">
                <a16:creationId xmlns:a16="http://schemas.microsoft.com/office/drawing/2014/main" id="{D761FB3B-6B6E-9F97-741B-680F4A83F4C8}"/>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9896323" y="3247183"/>
            <a:ext cx="1963022" cy="661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701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89DEDE-5A9F-CFD7-1DF7-2E759CA5CC9D}"/>
              </a:ext>
            </a:extLst>
          </p:cNvPr>
          <p:cNvPicPr>
            <a:picLocks noChangeAspect="1"/>
          </p:cNvPicPr>
          <p:nvPr/>
        </p:nvPicPr>
        <p:blipFill>
          <a:blip r:embed="rId2"/>
          <a:stretch>
            <a:fillRect/>
          </a:stretch>
        </p:blipFill>
        <p:spPr>
          <a:xfrm>
            <a:off x="410215" y="1115786"/>
            <a:ext cx="3998500" cy="4676760"/>
          </a:xfrm>
          <a:prstGeom prst="rect">
            <a:avLst/>
          </a:prstGeom>
        </p:spPr>
      </p:pic>
      <p:pic>
        <p:nvPicPr>
          <p:cNvPr id="7" name="Picture 6">
            <a:extLst>
              <a:ext uri="{FF2B5EF4-FFF2-40B4-BE49-F238E27FC236}">
                <a16:creationId xmlns:a16="http://schemas.microsoft.com/office/drawing/2014/main" id="{97A7C84E-042D-D921-4F39-FFBD5C32359B}"/>
              </a:ext>
            </a:extLst>
          </p:cNvPr>
          <p:cNvPicPr>
            <a:picLocks noChangeAspect="1"/>
          </p:cNvPicPr>
          <p:nvPr/>
        </p:nvPicPr>
        <p:blipFill>
          <a:blip r:embed="rId3"/>
          <a:stretch>
            <a:fillRect/>
          </a:stretch>
        </p:blipFill>
        <p:spPr>
          <a:xfrm>
            <a:off x="4842369" y="1060506"/>
            <a:ext cx="4192776" cy="4732040"/>
          </a:xfrm>
          <a:prstGeom prst="rect">
            <a:avLst/>
          </a:prstGeom>
        </p:spPr>
      </p:pic>
      <p:sp>
        <p:nvSpPr>
          <p:cNvPr id="8" name="Title 1">
            <a:extLst>
              <a:ext uri="{FF2B5EF4-FFF2-40B4-BE49-F238E27FC236}">
                <a16:creationId xmlns:a16="http://schemas.microsoft.com/office/drawing/2014/main" id="{9556E993-2F9D-F3FB-711C-CEEA6AFD9E18}"/>
              </a:ext>
            </a:extLst>
          </p:cNvPr>
          <p:cNvSpPr txBox="1">
            <a:spLocks/>
          </p:cNvSpPr>
          <p:nvPr/>
        </p:nvSpPr>
        <p:spPr>
          <a:xfrm>
            <a:off x="410213" y="150123"/>
            <a:ext cx="3998501" cy="7009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b="1">
                <a:solidFill>
                  <a:srgbClr val="2C2D84"/>
                </a:solidFill>
                <a:latin typeface="Calibri" panose="020F0502020204030204" pitchFamily="34" charset="0"/>
                <a:ea typeface="Calibri" panose="020F0502020204030204" pitchFamily="34" charset="0"/>
                <a:cs typeface="Calibri" panose="020F0502020204030204" pitchFamily="34" charset="0"/>
              </a:rPr>
              <a:t>Where VAT/PAYE registered businesses (enterprises) are concentrated in Buckinghamshire - 2025</a:t>
            </a:r>
            <a:endParaRPr lang="en-GB" sz="1600">
              <a:solidFill>
                <a:srgbClr val="2C2D84"/>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BF5445F1-8302-3675-B276-E5561441C79E}"/>
              </a:ext>
            </a:extLst>
          </p:cNvPr>
          <p:cNvSpPr txBox="1">
            <a:spLocks/>
          </p:cNvSpPr>
          <p:nvPr/>
        </p:nvSpPr>
        <p:spPr>
          <a:xfrm>
            <a:off x="4700433" y="38265"/>
            <a:ext cx="4334712" cy="7009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b="1">
                <a:solidFill>
                  <a:srgbClr val="2C2D84"/>
                </a:solidFill>
                <a:latin typeface="Calibri" panose="020F0502020204030204" pitchFamily="34" charset="0"/>
                <a:ea typeface="Calibri" panose="020F0502020204030204" pitchFamily="34" charset="0"/>
                <a:cs typeface="Calibri" panose="020F0502020204030204" pitchFamily="34" charset="0"/>
              </a:rPr>
              <a:t>Where large employers (employing 250+ people) are concentrated in Buckinghamshire - 2025</a:t>
            </a:r>
            <a:endParaRPr lang="en-GB" sz="1600">
              <a:solidFill>
                <a:srgbClr val="2C2D84"/>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3851CC3A-68A3-0160-DBC6-1238BB806A56}"/>
              </a:ext>
            </a:extLst>
          </p:cNvPr>
          <p:cNvSpPr txBox="1"/>
          <p:nvPr/>
        </p:nvSpPr>
        <p:spPr>
          <a:xfrm>
            <a:off x="342124" y="5918767"/>
            <a:ext cx="2183988" cy="276999"/>
          </a:xfrm>
          <a:prstGeom prst="rect">
            <a:avLst/>
          </a:prstGeom>
          <a:noFill/>
        </p:spPr>
        <p:txBody>
          <a:bodyPr wrap="square" rtlCol="0">
            <a:spAutoFit/>
          </a:bodyPr>
          <a:lstStyle/>
          <a:p>
            <a:r>
              <a:rPr lang="en-GB" sz="1200">
                <a:hlinkClick r:id="rId4"/>
              </a:rPr>
              <a:t>Click here for interactive map</a:t>
            </a:r>
            <a:endParaRPr lang="en-GB" sz="1200"/>
          </a:p>
        </p:txBody>
      </p:sp>
      <p:sp>
        <p:nvSpPr>
          <p:cNvPr id="11" name="Content Placeholder 9">
            <a:extLst>
              <a:ext uri="{FF2B5EF4-FFF2-40B4-BE49-F238E27FC236}">
                <a16:creationId xmlns:a16="http://schemas.microsoft.com/office/drawing/2014/main" id="{77DA7BC9-749D-89F5-B0F7-2D2F207306C0}"/>
              </a:ext>
            </a:extLst>
          </p:cNvPr>
          <p:cNvSpPr txBox="1">
            <a:spLocks/>
          </p:cNvSpPr>
          <p:nvPr/>
        </p:nvSpPr>
        <p:spPr>
          <a:xfrm>
            <a:off x="9173424" y="1060506"/>
            <a:ext cx="2844658" cy="4724216"/>
          </a:xfrm>
          <a:prstGeom prst="rect">
            <a:avLst/>
          </a:prstGeom>
          <a:noFill/>
          <a:ln w="190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There are particularly high concentrations of businesses along the M40 corridor (High Wycombe, Beaconsfield, Marlow, </a:t>
            </a:r>
            <a:r>
              <a:rPr lang="en-GB" sz="1600" dirty="0" err="1">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Wooburn</a:t>
            </a:r>
            <a:r>
              <a:rPr lang="en-GB" sz="16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Green, west of Uxbridge). </a:t>
            </a:r>
          </a:p>
          <a:p>
            <a:pPr marL="0" indent="0">
              <a:buNone/>
            </a:pPr>
            <a:r>
              <a:rPr lang="en-GB" sz="16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Buckinghamshire’s largest employers (employing more than 250 people) are mainly located in: the south of the county; in Aylesbury; and in the far north of the county (in the area which includes Silverstone Park business park). </a:t>
            </a:r>
          </a:p>
          <a:p>
            <a:pPr marL="0" indent="0">
              <a:buNone/>
            </a:pPr>
            <a:r>
              <a:rPr lang="en-GB" sz="1400" dirty="0">
                <a:solidFill>
                  <a:schemeClr val="tx1">
                    <a:lumMod val="95000"/>
                    <a:lumOff val="5000"/>
                  </a:schemeClr>
                </a:solidFill>
                <a:ea typeface="Times New Roman" panose="02020603050405020304" pitchFamily="18" charset="0"/>
              </a:rPr>
              <a:t> </a:t>
            </a:r>
          </a:p>
        </p:txBody>
      </p:sp>
    </p:spTree>
    <p:extLst>
      <p:ext uri="{BB962C8B-B14F-4D97-AF65-F5344CB8AC3E}">
        <p14:creationId xmlns:p14="http://schemas.microsoft.com/office/powerpoint/2010/main" val="2041344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C2D84"/>
        </a:solidFill>
        <a:effectLst/>
      </p:bgPr>
    </p:bg>
    <p:spTree>
      <p:nvGrpSpPr>
        <p:cNvPr id="1" name="">
          <a:extLst>
            <a:ext uri="{FF2B5EF4-FFF2-40B4-BE49-F238E27FC236}">
              <a16:creationId xmlns:a16="http://schemas.microsoft.com/office/drawing/2014/main" id="{4F35B3B7-D52C-6984-6484-D1F03B1C67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788FB6-9C87-4BFD-4495-975C5C813591}"/>
              </a:ext>
            </a:extLst>
          </p:cNvPr>
          <p:cNvSpPr>
            <a:spLocks noGrp="1"/>
          </p:cNvSpPr>
          <p:nvPr>
            <p:ph type="ctrTitle"/>
          </p:nvPr>
        </p:nvSpPr>
        <p:spPr/>
        <p:txBody>
          <a:bodyPr/>
          <a:lstStyle/>
          <a:p>
            <a:r>
              <a:rPr lang="en-GB"/>
              <a:t>Business Dynamism</a:t>
            </a:r>
          </a:p>
        </p:txBody>
      </p:sp>
    </p:spTree>
    <p:extLst>
      <p:ext uri="{BB962C8B-B14F-4D97-AF65-F5344CB8AC3E}">
        <p14:creationId xmlns:p14="http://schemas.microsoft.com/office/powerpoint/2010/main" val="1558584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C52B3-F159-99E8-B82D-1CA9328442C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D8A50AC-9647-F1E9-B5A1-91F9A0127C75}"/>
              </a:ext>
            </a:extLst>
          </p:cNvPr>
          <p:cNvSpPr txBox="1">
            <a:spLocks/>
          </p:cNvSpPr>
          <p:nvPr/>
        </p:nvSpPr>
        <p:spPr>
          <a:xfrm>
            <a:off x="5431970" y="886968"/>
            <a:ext cx="6358735" cy="4754880"/>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283B8A"/>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0"/>
              </a:spcBef>
              <a:buFont typeface="Arial" panose="020B0604020202020204" pitchFamily="34" charset="0"/>
              <a:buChar char="•"/>
            </a:pPr>
            <a:r>
              <a:rPr lang="en-GB" sz="1800" dirty="0">
                <a:solidFill>
                  <a:srgbClr val="202124"/>
                </a:solidFill>
              </a:rPr>
              <a:t>Business dynamism is </a:t>
            </a:r>
            <a:r>
              <a:rPr lang="en-GB" sz="1800" dirty="0">
                <a:solidFill>
                  <a:srgbClr val="040C28"/>
                </a:solidFill>
              </a:rPr>
              <a:t>a vital driver of productivity and economic growth</a:t>
            </a:r>
            <a:r>
              <a:rPr lang="en-GB" sz="1800" dirty="0">
                <a:solidFill>
                  <a:srgbClr val="202124"/>
                </a:solidFill>
              </a:rPr>
              <a:t>. </a:t>
            </a:r>
          </a:p>
          <a:p>
            <a:pPr marL="457200" indent="-457200">
              <a:lnSpc>
                <a:spcPct val="120000"/>
              </a:lnSpc>
              <a:spcBef>
                <a:spcPts val="0"/>
              </a:spcBef>
              <a:buFont typeface="Arial" panose="020B0604020202020204" pitchFamily="34" charset="0"/>
              <a:buChar char="•"/>
            </a:pPr>
            <a:r>
              <a:rPr lang="en-GB" sz="1800" dirty="0">
                <a:solidFill>
                  <a:srgbClr val="202124"/>
                </a:solidFill>
              </a:rPr>
              <a:t>Typically, it is measured by the rate at which firms enter the market, grow, shrink, and leave the market.  I.e. start-up, grow and close.  </a:t>
            </a:r>
          </a:p>
          <a:p>
            <a:pPr marL="457200" indent="-457200">
              <a:lnSpc>
                <a:spcPct val="120000"/>
              </a:lnSpc>
              <a:spcBef>
                <a:spcPts val="0"/>
              </a:spcBef>
              <a:buFont typeface="Arial" panose="020B0604020202020204" pitchFamily="34" charset="0"/>
              <a:buChar char="•"/>
            </a:pPr>
            <a:r>
              <a:rPr lang="en-GB" sz="1800" dirty="0">
                <a:solidFill>
                  <a:srgbClr val="202124"/>
                </a:solidFill>
              </a:rPr>
              <a:t>A steady rate of business creation and closure is necessary for an economy to grow in the long-run, because it allows new ideas to flourish.  </a:t>
            </a:r>
          </a:p>
          <a:p>
            <a:pPr marL="457200" indent="-457200">
              <a:lnSpc>
                <a:spcPct val="120000"/>
              </a:lnSpc>
              <a:spcBef>
                <a:spcPts val="0"/>
              </a:spcBef>
              <a:buFont typeface="Arial" panose="020B0604020202020204" pitchFamily="34" charset="0"/>
              <a:buChar char="•"/>
            </a:pPr>
            <a:r>
              <a:rPr lang="en-GB" sz="1800" dirty="0">
                <a:solidFill>
                  <a:srgbClr val="202124"/>
                </a:solidFill>
              </a:rPr>
              <a:t>It is argued by some that reduced business dynamism in recent years has contributed to weak productivity growth</a:t>
            </a:r>
            <a:r>
              <a:rPr lang="en-GB" sz="1800" baseline="30000" dirty="0">
                <a:solidFill>
                  <a:srgbClr val="202124"/>
                </a:solidFill>
              </a:rPr>
              <a:t>1</a:t>
            </a:r>
            <a:r>
              <a:rPr lang="en-GB" sz="1800" dirty="0">
                <a:solidFill>
                  <a:srgbClr val="202124"/>
                </a:solidFill>
              </a:rPr>
              <a:t>.</a:t>
            </a:r>
          </a:p>
          <a:p>
            <a:pPr marL="457200" indent="-457200">
              <a:lnSpc>
                <a:spcPct val="120000"/>
              </a:lnSpc>
              <a:spcBef>
                <a:spcPts val="0"/>
              </a:spcBef>
              <a:buFont typeface="Arial" panose="020B0604020202020204" pitchFamily="34" charset="0"/>
              <a:buChar char="•"/>
            </a:pPr>
            <a:r>
              <a:rPr lang="en-GB" sz="1800" dirty="0">
                <a:solidFill>
                  <a:srgbClr val="202124"/>
                </a:solidFill>
              </a:rPr>
              <a:t>High business survival rates in an area tend to be an indicator of </a:t>
            </a:r>
            <a:r>
              <a:rPr lang="en-GB" sz="1800" dirty="0">
                <a:solidFill>
                  <a:srgbClr val="0F0F0F"/>
                </a:solidFill>
              </a:rPr>
              <a:t>a stable economic environment where businesses can thrive, and residents benefit from a stable job market.  However, high survival rates that are due to lack of competition may not be beneficial in the long term.</a:t>
            </a:r>
            <a:endParaRPr lang="en-GB" sz="1800" dirty="0"/>
          </a:p>
          <a:p>
            <a:endParaRPr lang="en-GB" sz="1600" dirty="0"/>
          </a:p>
        </p:txBody>
      </p:sp>
      <p:sp>
        <p:nvSpPr>
          <p:cNvPr id="6" name="Title 5">
            <a:extLst>
              <a:ext uri="{FF2B5EF4-FFF2-40B4-BE49-F238E27FC236}">
                <a16:creationId xmlns:a16="http://schemas.microsoft.com/office/drawing/2014/main" id="{9C6E8B35-86BE-3BB2-2D82-50499E4E4F6A}"/>
              </a:ext>
            </a:extLst>
          </p:cNvPr>
          <p:cNvSpPr>
            <a:spLocks noGrp="1"/>
          </p:cNvSpPr>
          <p:nvPr>
            <p:ph type="ctrTitle"/>
          </p:nvPr>
        </p:nvSpPr>
        <p:spPr>
          <a:xfrm>
            <a:off x="258438" y="2515408"/>
            <a:ext cx="4133948" cy="1655763"/>
          </a:xfrm>
        </p:spPr>
        <p:txBody>
          <a:bodyPr/>
          <a:lstStyle/>
          <a:p>
            <a:r>
              <a:rPr lang="en-GB" sz="3600"/>
              <a:t>Business Dynamism Statistics - Explainer</a:t>
            </a:r>
          </a:p>
        </p:txBody>
      </p:sp>
      <p:pic>
        <p:nvPicPr>
          <p:cNvPr id="11" name="Picture 10">
            <a:extLst>
              <a:ext uri="{FF2B5EF4-FFF2-40B4-BE49-F238E27FC236}">
                <a16:creationId xmlns:a16="http://schemas.microsoft.com/office/drawing/2014/main" id="{E63D0E66-721D-84E3-D54A-5F246C97134F}"/>
              </a:ext>
            </a:extLst>
          </p:cNvPr>
          <p:cNvPicPr>
            <a:picLocks noChangeAspect="1"/>
          </p:cNvPicPr>
          <p:nvPr/>
        </p:nvPicPr>
        <p:blipFill>
          <a:blip r:embed="rId2"/>
          <a:stretch>
            <a:fillRect/>
          </a:stretch>
        </p:blipFill>
        <p:spPr>
          <a:xfrm>
            <a:off x="401295" y="289729"/>
            <a:ext cx="2280125" cy="2018042"/>
          </a:xfrm>
          <a:prstGeom prst="rect">
            <a:avLst/>
          </a:prstGeom>
        </p:spPr>
      </p:pic>
      <p:pic>
        <p:nvPicPr>
          <p:cNvPr id="13" name="Picture 12">
            <a:extLst>
              <a:ext uri="{FF2B5EF4-FFF2-40B4-BE49-F238E27FC236}">
                <a16:creationId xmlns:a16="http://schemas.microsoft.com/office/drawing/2014/main" id="{8B675792-EFB5-44EB-AE44-1160529DFDF6}"/>
              </a:ext>
            </a:extLst>
          </p:cNvPr>
          <p:cNvPicPr>
            <a:picLocks noChangeAspect="1"/>
          </p:cNvPicPr>
          <p:nvPr/>
        </p:nvPicPr>
        <p:blipFill>
          <a:blip r:embed="rId2"/>
          <a:stretch>
            <a:fillRect/>
          </a:stretch>
        </p:blipFill>
        <p:spPr>
          <a:xfrm>
            <a:off x="401295" y="6386564"/>
            <a:ext cx="1657581" cy="363413"/>
          </a:xfrm>
          <a:prstGeom prst="rect">
            <a:avLst/>
          </a:prstGeom>
        </p:spPr>
      </p:pic>
      <p:sp>
        <p:nvSpPr>
          <p:cNvPr id="2" name="TextBox 1">
            <a:extLst>
              <a:ext uri="{FF2B5EF4-FFF2-40B4-BE49-F238E27FC236}">
                <a16:creationId xmlns:a16="http://schemas.microsoft.com/office/drawing/2014/main" id="{FF801A89-4D31-08CB-91BC-0B565D73012E}"/>
              </a:ext>
            </a:extLst>
          </p:cNvPr>
          <p:cNvSpPr txBox="1"/>
          <p:nvPr/>
        </p:nvSpPr>
        <p:spPr>
          <a:xfrm>
            <a:off x="8245927" y="6429770"/>
            <a:ext cx="4516581" cy="276999"/>
          </a:xfrm>
          <a:prstGeom prst="rect">
            <a:avLst/>
          </a:prstGeom>
          <a:noFill/>
        </p:spPr>
        <p:txBody>
          <a:bodyPr wrap="square" rtlCol="0">
            <a:spAutoFit/>
          </a:bodyPr>
          <a:lstStyle/>
          <a:p>
            <a:r>
              <a:rPr lang="en-GB" sz="1200" baseline="30000">
                <a:solidFill>
                  <a:srgbClr val="202124"/>
                </a:solidFill>
              </a:rPr>
              <a:t>1 </a:t>
            </a:r>
            <a:r>
              <a:rPr lang="en-GB" sz="1200">
                <a:solidFill>
                  <a:srgbClr val="202124"/>
                </a:solidFill>
                <a:hlinkClick r:id="rId3"/>
              </a:rPr>
              <a:t>Ready for Change, the Resolution Foundation, 2023</a:t>
            </a:r>
            <a:endParaRPr lang="en-GB" sz="1200"/>
          </a:p>
        </p:txBody>
      </p:sp>
    </p:spTree>
    <p:extLst>
      <p:ext uri="{BB962C8B-B14F-4D97-AF65-F5344CB8AC3E}">
        <p14:creationId xmlns:p14="http://schemas.microsoft.com/office/powerpoint/2010/main" val="1665608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CB589-EDEE-30EE-FCF8-E6D926B07FA7}"/>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5E41156D-5F0E-B653-9682-C45B3081A508}"/>
              </a:ext>
            </a:extLst>
          </p:cNvPr>
          <p:cNvSpPr/>
          <p:nvPr/>
        </p:nvSpPr>
        <p:spPr>
          <a:xfrm>
            <a:off x="0" y="356319"/>
            <a:ext cx="10297391" cy="754931"/>
          </a:xfrm>
          <a:prstGeom prst="rect">
            <a:avLst/>
          </a:prstGeom>
          <a:solidFill>
            <a:srgbClr val="2C2D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Buckinghamshire’s ‘new businesses’ have higher survival rates than the national and regional averages</a:t>
            </a:r>
            <a:endParaRPr lang="en-GB" sz="2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Content Placeholder 9">
            <a:extLst>
              <a:ext uri="{FF2B5EF4-FFF2-40B4-BE49-F238E27FC236}">
                <a16:creationId xmlns:a16="http://schemas.microsoft.com/office/drawing/2014/main" id="{79F639D8-653D-C48F-48ED-04BBB3F8D2E3}"/>
              </a:ext>
            </a:extLst>
          </p:cNvPr>
          <p:cNvSpPr txBox="1">
            <a:spLocks/>
          </p:cNvSpPr>
          <p:nvPr/>
        </p:nvSpPr>
        <p:spPr>
          <a:xfrm>
            <a:off x="135081" y="1841450"/>
            <a:ext cx="4757617" cy="3708048"/>
          </a:xfrm>
          <a:prstGeom prst="rect">
            <a:avLst/>
          </a:prstGeom>
          <a:noFill/>
          <a:ln w="19050">
            <a:solidFill>
              <a:schemeClr val="bg1"/>
            </a:solidFill>
          </a:ln>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283B8A"/>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solidFill>
                  <a:schemeClr val="tx1"/>
                </a:solidFill>
              </a:rPr>
              <a:t>Data on business survival is published for businesses that are VAT and/or PAYE registered.  </a:t>
            </a:r>
          </a:p>
          <a:p>
            <a:r>
              <a:rPr lang="en-GB" sz="1600">
                <a:solidFill>
                  <a:schemeClr val="tx1"/>
                </a:solidFill>
              </a:rPr>
              <a:t>For the last five years, ‘new businesses’ (i.e. those becoming VAT or PAYE registered) in Buckinghamshire have been more likely to survive for two, three, four and five years than is the case nationally and regionally.  </a:t>
            </a:r>
          </a:p>
          <a:p>
            <a:r>
              <a:rPr lang="en-GB" sz="1600">
                <a:solidFill>
                  <a:schemeClr val="tx1"/>
                </a:solidFill>
              </a:rPr>
              <a:t>This was particularly the case in 2020 (the year of the onset of the Covid-19 pandemic).  50.7% of Buckinghamshire firms ‘born’ in this year have survived for four years, compared with the regional and national averages of 45.2% and 43.8% respectively.</a:t>
            </a:r>
          </a:p>
          <a:p>
            <a:r>
              <a:rPr lang="en-GB" sz="1600">
                <a:solidFill>
                  <a:schemeClr val="tx1"/>
                </a:solidFill>
              </a:rPr>
              <a:t>Generally speaking, high business survival rates indicate a stable and supportive economic environment where businesses can thrive.  On the flip side, they could indicate a </a:t>
            </a:r>
            <a:r>
              <a:rPr lang="en-GB" sz="1600">
                <a:solidFill>
                  <a:srgbClr val="0F0F0F"/>
                </a:solidFill>
              </a:rPr>
              <a:t>lack of competition that may not be beneficial to the economy in the long term. </a:t>
            </a:r>
            <a:endParaRPr lang="en-GB" sz="1600">
              <a:solidFill>
                <a:schemeClr val="tx1"/>
              </a:solidFill>
            </a:endParaRPr>
          </a:p>
        </p:txBody>
      </p:sp>
      <p:sp>
        <p:nvSpPr>
          <p:cNvPr id="13" name="TextBox 12">
            <a:extLst>
              <a:ext uri="{FF2B5EF4-FFF2-40B4-BE49-F238E27FC236}">
                <a16:creationId xmlns:a16="http://schemas.microsoft.com/office/drawing/2014/main" id="{77CB61E6-DFB9-BFC5-CF64-336F8F5BA61E}"/>
              </a:ext>
            </a:extLst>
          </p:cNvPr>
          <p:cNvSpPr txBox="1"/>
          <p:nvPr/>
        </p:nvSpPr>
        <p:spPr>
          <a:xfrm>
            <a:off x="5382491" y="1519522"/>
            <a:ext cx="6222736" cy="338554"/>
          </a:xfrm>
          <a:prstGeom prst="rect">
            <a:avLst/>
          </a:prstGeom>
          <a:noFill/>
        </p:spPr>
        <p:txBody>
          <a:bodyPr wrap="square" rtlCol="0">
            <a:spAutoFit/>
          </a:bodyPr>
          <a:lstStyle/>
          <a:p>
            <a:pPr algn="l"/>
            <a:r>
              <a:rPr lang="en-GB" sz="1600" b="1">
                <a:solidFill>
                  <a:srgbClr val="2C2D84"/>
                </a:solidFill>
                <a:latin typeface="Calibri" panose="020F0502020204030204" pitchFamily="34" charset="0"/>
                <a:cs typeface="Calibri" panose="020F0502020204030204" pitchFamily="34" charset="0"/>
              </a:rPr>
              <a:t>Business survival rates for firms ‘born’ between 2019 and 2023 </a:t>
            </a:r>
          </a:p>
        </p:txBody>
      </p:sp>
      <p:sp>
        <p:nvSpPr>
          <p:cNvPr id="14" name="TextBox 13">
            <a:extLst>
              <a:ext uri="{FF2B5EF4-FFF2-40B4-BE49-F238E27FC236}">
                <a16:creationId xmlns:a16="http://schemas.microsoft.com/office/drawing/2014/main" id="{347AA1F5-6A3E-B1E3-0B82-EAD67265BE71}"/>
              </a:ext>
            </a:extLst>
          </p:cNvPr>
          <p:cNvSpPr txBox="1"/>
          <p:nvPr/>
        </p:nvSpPr>
        <p:spPr>
          <a:xfrm>
            <a:off x="135081" y="6193904"/>
            <a:ext cx="4156364" cy="276999"/>
          </a:xfrm>
          <a:prstGeom prst="rect">
            <a:avLst/>
          </a:prstGeom>
          <a:noFill/>
        </p:spPr>
        <p:txBody>
          <a:bodyPr wrap="square" rtlCol="0">
            <a:spAutoFit/>
          </a:bodyPr>
          <a:lstStyle/>
          <a:p>
            <a:pPr algn="l"/>
            <a:r>
              <a:rPr lang="en-GB" sz="1200">
                <a:latin typeface="Calibri" panose="020F0502020204030204" pitchFamily="34" charset="0"/>
                <a:cs typeface="Calibri" panose="020F0502020204030204" pitchFamily="34" charset="0"/>
              </a:rPr>
              <a:t>Source: </a:t>
            </a:r>
            <a:r>
              <a:rPr lang="en-GB" sz="1200">
                <a:latin typeface="Calibri" panose="020F0502020204030204" pitchFamily="34" charset="0"/>
                <a:cs typeface="Calibri" panose="020F0502020204030204" pitchFamily="34" charset="0"/>
                <a:hlinkClick r:id="rId2"/>
              </a:rPr>
              <a:t>Business Demography 2025, ONS</a:t>
            </a:r>
            <a:endParaRPr lang="en-GB" sz="1200">
              <a:latin typeface="Calibri" panose="020F0502020204030204" pitchFamily="34" charset="0"/>
              <a:cs typeface="Calibri" panose="020F0502020204030204" pitchFamily="34" charset="0"/>
            </a:endParaRPr>
          </a:p>
        </p:txBody>
      </p:sp>
      <p:graphicFrame>
        <p:nvGraphicFramePr>
          <p:cNvPr id="4" name="Chart 3">
            <a:extLst>
              <a:ext uri="{FF2B5EF4-FFF2-40B4-BE49-F238E27FC236}">
                <a16:creationId xmlns:a16="http://schemas.microsoft.com/office/drawing/2014/main" id="{4264AEB8-1A5B-3744-AF21-2CB3A44AF8CA}"/>
              </a:ext>
            </a:extLst>
          </p:cNvPr>
          <p:cNvGraphicFramePr>
            <a:graphicFrameLocks/>
          </p:cNvGraphicFramePr>
          <p:nvPr>
            <p:extLst>
              <p:ext uri="{D42A27DB-BD31-4B8C-83A1-F6EECF244321}">
                <p14:modId xmlns:p14="http://schemas.microsoft.com/office/powerpoint/2010/main" val="1041634277"/>
              </p:ext>
            </p:extLst>
          </p:nvPr>
        </p:nvGraphicFramePr>
        <p:xfrm>
          <a:off x="5382491" y="2005047"/>
          <a:ext cx="6080166" cy="39167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4390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12AEF3-6ECA-16AC-2802-E3C2831CCCF9}"/>
              </a:ext>
            </a:extLst>
          </p:cNvPr>
          <p:cNvSpPr/>
          <p:nvPr/>
        </p:nvSpPr>
        <p:spPr>
          <a:xfrm>
            <a:off x="0" y="170600"/>
            <a:ext cx="10914540" cy="1204842"/>
          </a:xfrm>
          <a:prstGeom prst="rect">
            <a:avLst/>
          </a:prstGeom>
          <a:solidFill>
            <a:srgbClr val="2C2D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a:solidFill>
                  <a:schemeClr val="bg1"/>
                </a:solidFill>
                <a:latin typeface="Calibri" panose="020F0502020204030204" pitchFamily="34" charset="0"/>
                <a:ea typeface="Calibri" panose="020F0502020204030204" pitchFamily="34" charset="0"/>
                <a:cs typeface="Calibri" panose="020F0502020204030204" pitchFamily="34" charset="0"/>
              </a:rPr>
              <a:t>Buckinghamshire has a higher number of business births per resident than the national average, suggesting higher levels of entrepreneurialism.  Buckinghamshire has lower business births as a proportion of exiting the business stock than the national average, suggesting lower levels of churn within the business base</a:t>
            </a:r>
            <a:endParaRPr lang="en-GB">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Chart 5">
            <a:extLst>
              <a:ext uri="{FF2B5EF4-FFF2-40B4-BE49-F238E27FC236}">
                <a16:creationId xmlns:a16="http://schemas.microsoft.com/office/drawing/2014/main" id="{8C8F8F5A-CAFE-1770-E9C3-9EE799D0085C}"/>
              </a:ext>
            </a:extLst>
          </p:cNvPr>
          <p:cNvGraphicFramePr>
            <a:graphicFrameLocks/>
          </p:cNvGraphicFramePr>
          <p:nvPr>
            <p:extLst>
              <p:ext uri="{D42A27DB-BD31-4B8C-83A1-F6EECF244321}">
                <p14:modId xmlns:p14="http://schemas.microsoft.com/office/powerpoint/2010/main" val="360064377"/>
              </p:ext>
            </p:extLst>
          </p:nvPr>
        </p:nvGraphicFramePr>
        <p:xfrm>
          <a:off x="6829824" y="4399541"/>
          <a:ext cx="3666566" cy="223809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68EDEEE9-AF68-F499-033F-B96FB096680C}"/>
              </a:ext>
            </a:extLst>
          </p:cNvPr>
          <p:cNvSpPr txBox="1"/>
          <p:nvPr/>
        </p:nvSpPr>
        <p:spPr>
          <a:xfrm>
            <a:off x="6829824" y="1460135"/>
            <a:ext cx="4223865" cy="307777"/>
          </a:xfrm>
          <a:prstGeom prst="rect">
            <a:avLst/>
          </a:prstGeom>
          <a:noFill/>
        </p:spPr>
        <p:txBody>
          <a:bodyPr wrap="square" rtlCol="0">
            <a:spAutoFit/>
          </a:bodyPr>
          <a:lstStyle/>
          <a:p>
            <a:r>
              <a:rPr lang="en-GB" sz="1400" b="1">
                <a:solidFill>
                  <a:srgbClr val="2C2D84"/>
                </a:solidFill>
                <a:latin typeface="Calibri" panose="020F0502020204030204" pitchFamily="34" charset="0"/>
                <a:ea typeface="Calibri" panose="020F0502020204030204" pitchFamily="34" charset="0"/>
                <a:cs typeface="Calibri" panose="020F0502020204030204" pitchFamily="34" charset="0"/>
              </a:rPr>
              <a:t>Business births per 10,000 residents</a:t>
            </a:r>
          </a:p>
        </p:txBody>
      </p:sp>
      <p:sp>
        <p:nvSpPr>
          <p:cNvPr id="8" name="TextBox 7">
            <a:extLst>
              <a:ext uri="{FF2B5EF4-FFF2-40B4-BE49-F238E27FC236}">
                <a16:creationId xmlns:a16="http://schemas.microsoft.com/office/drawing/2014/main" id="{39E99B4A-122B-56CB-6A67-4EE99801ADB2}"/>
              </a:ext>
            </a:extLst>
          </p:cNvPr>
          <p:cNvSpPr txBox="1"/>
          <p:nvPr/>
        </p:nvSpPr>
        <p:spPr>
          <a:xfrm>
            <a:off x="6892579" y="4060987"/>
            <a:ext cx="4705841" cy="307777"/>
          </a:xfrm>
          <a:prstGeom prst="rect">
            <a:avLst/>
          </a:prstGeom>
          <a:noFill/>
        </p:spPr>
        <p:txBody>
          <a:bodyPr wrap="square" rtlCol="0">
            <a:spAutoFit/>
          </a:bodyPr>
          <a:lstStyle/>
          <a:p>
            <a:r>
              <a:rPr lang="en-GB" sz="1400" b="1">
                <a:solidFill>
                  <a:srgbClr val="2C2D84"/>
                </a:solidFill>
                <a:latin typeface="Calibri" panose="020F0502020204030204" pitchFamily="34" charset="0"/>
                <a:ea typeface="Calibri" panose="020F0502020204030204" pitchFamily="34" charset="0"/>
                <a:cs typeface="Calibri" panose="020F0502020204030204" pitchFamily="34" charset="0"/>
              </a:rPr>
              <a:t>Business births as percentage of business stock</a:t>
            </a:r>
          </a:p>
        </p:txBody>
      </p:sp>
      <p:sp>
        <p:nvSpPr>
          <p:cNvPr id="12" name="TextBox 11">
            <a:extLst>
              <a:ext uri="{FF2B5EF4-FFF2-40B4-BE49-F238E27FC236}">
                <a16:creationId xmlns:a16="http://schemas.microsoft.com/office/drawing/2014/main" id="{8A198FFC-6751-A02C-51FB-5B7DB7F6FB36}"/>
              </a:ext>
            </a:extLst>
          </p:cNvPr>
          <p:cNvSpPr txBox="1"/>
          <p:nvPr/>
        </p:nvSpPr>
        <p:spPr>
          <a:xfrm>
            <a:off x="128461" y="6351868"/>
            <a:ext cx="4156364" cy="261610"/>
          </a:xfrm>
          <a:prstGeom prst="rect">
            <a:avLst/>
          </a:prstGeom>
          <a:noFill/>
        </p:spPr>
        <p:txBody>
          <a:bodyPr wrap="square" rtlCol="0">
            <a:spAutoFit/>
          </a:bodyPr>
          <a:lstStyle/>
          <a:p>
            <a:pPr algn="l"/>
            <a:r>
              <a:rPr lang="en-GB" sz="1050">
                <a:latin typeface="Calibri" panose="020F0502020204030204" pitchFamily="34" charset="0"/>
                <a:cs typeface="Calibri" panose="020F0502020204030204" pitchFamily="34" charset="0"/>
              </a:rPr>
              <a:t>Source: </a:t>
            </a:r>
            <a:r>
              <a:rPr lang="en-GB" sz="1050">
                <a:latin typeface="Calibri" panose="020F0502020204030204" pitchFamily="34" charset="0"/>
                <a:cs typeface="Calibri" panose="020F0502020204030204" pitchFamily="34" charset="0"/>
                <a:hlinkClick r:id="rId4"/>
              </a:rPr>
              <a:t>Business Demography 2024, ONS</a:t>
            </a:r>
            <a:endParaRPr lang="en-GB" sz="1050">
              <a:latin typeface="Calibri" panose="020F0502020204030204" pitchFamily="34" charset="0"/>
              <a:cs typeface="Calibri" panose="020F0502020204030204" pitchFamily="34" charset="0"/>
            </a:endParaRPr>
          </a:p>
        </p:txBody>
      </p:sp>
      <p:graphicFrame>
        <p:nvGraphicFramePr>
          <p:cNvPr id="15" name="Chart 14">
            <a:extLst>
              <a:ext uri="{FF2B5EF4-FFF2-40B4-BE49-F238E27FC236}">
                <a16:creationId xmlns:a16="http://schemas.microsoft.com/office/drawing/2014/main" id="{63A4172B-5953-3A51-83B4-821D396BD259}"/>
              </a:ext>
            </a:extLst>
          </p:cNvPr>
          <p:cNvGraphicFramePr>
            <a:graphicFrameLocks/>
          </p:cNvGraphicFramePr>
          <p:nvPr>
            <p:extLst>
              <p:ext uri="{D42A27DB-BD31-4B8C-83A1-F6EECF244321}">
                <p14:modId xmlns:p14="http://schemas.microsoft.com/office/powerpoint/2010/main" val="2469186137"/>
              </p:ext>
            </p:extLst>
          </p:nvPr>
        </p:nvGraphicFramePr>
        <p:xfrm>
          <a:off x="263167" y="1903968"/>
          <a:ext cx="4301149" cy="243616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a:extLst>
              <a:ext uri="{FF2B5EF4-FFF2-40B4-BE49-F238E27FC236}">
                <a16:creationId xmlns:a16="http://schemas.microsoft.com/office/drawing/2014/main" id="{A5A258F4-A889-72B3-4370-9524C291F0BF}"/>
              </a:ext>
            </a:extLst>
          </p:cNvPr>
          <p:cNvSpPr txBox="1"/>
          <p:nvPr/>
        </p:nvSpPr>
        <p:spPr>
          <a:xfrm>
            <a:off x="204907" y="1491798"/>
            <a:ext cx="4223865" cy="307777"/>
          </a:xfrm>
          <a:prstGeom prst="rect">
            <a:avLst/>
          </a:prstGeom>
          <a:noFill/>
        </p:spPr>
        <p:txBody>
          <a:bodyPr wrap="square" rtlCol="0">
            <a:spAutoFit/>
          </a:bodyPr>
          <a:lstStyle/>
          <a:p>
            <a:r>
              <a:rPr lang="en-GB" sz="1400" b="1">
                <a:solidFill>
                  <a:srgbClr val="2C2D84"/>
                </a:solidFill>
                <a:latin typeface="Calibri" panose="020F0502020204030204" pitchFamily="34" charset="0"/>
                <a:ea typeface="Calibri" panose="020F0502020204030204" pitchFamily="34" charset="0"/>
                <a:cs typeface="Calibri" panose="020F0502020204030204" pitchFamily="34" charset="0"/>
              </a:rPr>
              <a:t>Total number of business births </a:t>
            </a:r>
          </a:p>
        </p:txBody>
      </p:sp>
      <p:sp>
        <p:nvSpPr>
          <p:cNvPr id="17" name="Content Placeholder 9">
            <a:extLst>
              <a:ext uri="{FF2B5EF4-FFF2-40B4-BE49-F238E27FC236}">
                <a16:creationId xmlns:a16="http://schemas.microsoft.com/office/drawing/2014/main" id="{EED540FE-6A43-DF15-2A72-54066C9FB03B}"/>
              </a:ext>
            </a:extLst>
          </p:cNvPr>
          <p:cNvSpPr txBox="1">
            <a:spLocks/>
          </p:cNvSpPr>
          <p:nvPr/>
        </p:nvSpPr>
        <p:spPr>
          <a:xfrm>
            <a:off x="128461" y="4438838"/>
            <a:ext cx="6287707" cy="1913029"/>
          </a:xfrm>
          <a:prstGeom prst="rect">
            <a:avLst/>
          </a:prstGeom>
          <a:noFill/>
          <a:ln w="19050">
            <a:solidFill>
              <a:schemeClr val="bg1"/>
            </a:solidFill>
          </a:ln>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283B8A"/>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solidFill>
                  <a:schemeClr val="tx1"/>
                </a:solidFill>
              </a:rPr>
              <a:t>The total number of business births (businesses becoming VAT / PAYE registered) in Buckinghamshire has been relatively stable over the last three years.  Annual figures for the last five years have not surpassed the pre-Covid figure of 3,375 in 2019. </a:t>
            </a:r>
          </a:p>
          <a:p>
            <a:r>
              <a:rPr lang="en-GB" sz="1200">
                <a:solidFill>
                  <a:schemeClr val="tx1"/>
                </a:solidFill>
              </a:rPr>
              <a:t>Assessing business births as a proportion of the resident population helps us ascertain levels of entrepreneurialism.  Buckinghamshire has a higher rate of business births per resident than the national average, suggesting higher levels of entrepreneurialism. </a:t>
            </a:r>
          </a:p>
          <a:p>
            <a:r>
              <a:rPr lang="en-GB" sz="1200">
                <a:solidFill>
                  <a:schemeClr val="tx1"/>
                </a:solidFill>
              </a:rPr>
              <a:t>Assessing business births as a proportion of business stock, helps us measure the level of churn within the business base.  Buckinghamshire has a lower rate of business births per active business, suggesting lower levels of churn and a more stable business base than the national average. </a:t>
            </a:r>
          </a:p>
        </p:txBody>
      </p:sp>
      <p:graphicFrame>
        <p:nvGraphicFramePr>
          <p:cNvPr id="2" name="Chart 1">
            <a:extLst>
              <a:ext uri="{FF2B5EF4-FFF2-40B4-BE49-F238E27FC236}">
                <a16:creationId xmlns:a16="http://schemas.microsoft.com/office/drawing/2014/main" id="{1C45DC33-752F-4E85-9C2A-3820F329B8D0}"/>
              </a:ext>
            </a:extLst>
          </p:cNvPr>
          <p:cNvGraphicFramePr>
            <a:graphicFrameLocks/>
          </p:cNvGraphicFramePr>
          <p:nvPr>
            <p:extLst>
              <p:ext uri="{D42A27DB-BD31-4B8C-83A1-F6EECF244321}">
                <p14:modId xmlns:p14="http://schemas.microsoft.com/office/powerpoint/2010/main" val="1067704490"/>
              </p:ext>
            </p:extLst>
          </p:nvPr>
        </p:nvGraphicFramePr>
        <p:xfrm>
          <a:off x="6801648" y="1732697"/>
          <a:ext cx="3666566" cy="234888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67803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CEB0F33-4207-F176-F91C-FFCF4BE5A7C9}"/>
              </a:ext>
            </a:extLst>
          </p:cNvPr>
          <p:cNvGraphicFramePr>
            <a:graphicFrameLocks/>
          </p:cNvGraphicFramePr>
          <p:nvPr>
            <p:extLst>
              <p:ext uri="{D42A27DB-BD31-4B8C-83A1-F6EECF244321}">
                <p14:modId xmlns:p14="http://schemas.microsoft.com/office/powerpoint/2010/main" val="2777265615"/>
              </p:ext>
            </p:extLst>
          </p:nvPr>
        </p:nvGraphicFramePr>
        <p:xfrm>
          <a:off x="253407" y="2305123"/>
          <a:ext cx="5605132" cy="401061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0EC1AD06-99CA-F118-D701-D82333D99CE0}"/>
              </a:ext>
            </a:extLst>
          </p:cNvPr>
          <p:cNvSpPr/>
          <p:nvPr/>
        </p:nvSpPr>
        <p:spPr>
          <a:xfrm>
            <a:off x="0" y="330089"/>
            <a:ext cx="10914540" cy="1147837"/>
          </a:xfrm>
          <a:prstGeom prst="rect">
            <a:avLst/>
          </a:prstGeom>
          <a:solidFill>
            <a:srgbClr val="2C2D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bg1"/>
                </a:solidFill>
              </a:rPr>
              <a:t>Buckinghamshire tends to have a lower business death rate (number of deaths as a proportion of business stock) than the national average.  Again, reflecting less churn within the business base.  </a:t>
            </a:r>
            <a:endParaRPr lang="en-GB" sz="2000">
              <a:solidFill>
                <a:schemeClr val="bg1"/>
              </a:solidFill>
            </a:endParaRPr>
          </a:p>
        </p:txBody>
      </p:sp>
      <p:sp>
        <p:nvSpPr>
          <p:cNvPr id="6" name="TextBox 5">
            <a:extLst>
              <a:ext uri="{FF2B5EF4-FFF2-40B4-BE49-F238E27FC236}">
                <a16:creationId xmlns:a16="http://schemas.microsoft.com/office/drawing/2014/main" id="{C071092F-D2DA-E5F6-070B-9BE12DAF295F}"/>
              </a:ext>
            </a:extLst>
          </p:cNvPr>
          <p:cNvSpPr txBox="1"/>
          <p:nvPr/>
        </p:nvSpPr>
        <p:spPr>
          <a:xfrm>
            <a:off x="-125599" y="1829210"/>
            <a:ext cx="5181599" cy="338554"/>
          </a:xfrm>
          <a:prstGeom prst="rect">
            <a:avLst/>
          </a:prstGeom>
          <a:noFill/>
        </p:spPr>
        <p:txBody>
          <a:bodyPr wrap="square" rtlCol="0">
            <a:spAutoFit/>
          </a:bodyPr>
          <a:lstStyle/>
          <a:p>
            <a:pPr algn="ctr"/>
            <a:r>
              <a:rPr lang="en-GB" sz="1600" b="1">
                <a:solidFill>
                  <a:srgbClr val="2C2D84"/>
                </a:solidFill>
              </a:rPr>
              <a:t>Business deaths as percentage of business stock</a:t>
            </a:r>
          </a:p>
        </p:txBody>
      </p:sp>
      <p:sp>
        <p:nvSpPr>
          <p:cNvPr id="7" name="Content Placeholder 9">
            <a:extLst>
              <a:ext uri="{FF2B5EF4-FFF2-40B4-BE49-F238E27FC236}">
                <a16:creationId xmlns:a16="http://schemas.microsoft.com/office/drawing/2014/main" id="{45D32DC6-B4C9-CE4D-C676-9965CE06DC62}"/>
              </a:ext>
            </a:extLst>
          </p:cNvPr>
          <p:cNvSpPr txBox="1">
            <a:spLocks/>
          </p:cNvSpPr>
          <p:nvPr/>
        </p:nvSpPr>
        <p:spPr>
          <a:xfrm>
            <a:off x="6333463" y="2571524"/>
            <a:ext cx="4757617" cy="2670050"/>
          </a:xfrm>
          <a:prstGeom prst="rect">
            <a:avLst/>
          </a:prstGeom>
          <a:noFill/>
          <a:ln w="19050">
            <a:solidFill>
              <a:schemeClr val="bg1"/>
            </a:solidFill>
          </a:ln>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283B8A"/>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600" dirty="0">
                <a:solidFill>
                  <a:schemeClr val="tx1"/>
                </a:solidFill>
              </a:rPr>
              <a:t>Business death rates in Buckinghamshire rose following the Covid-19 pandemic, as was the case nationally, peaking in 2022 when most Covid-related business support measures had been phased out. </a:t>
            </a:r>
          </a:p>
          <a:p>
            <a:pPr>
              <a:lnSpc>
                <a:spcPct val="100000"/>
              </a:lnSpc>
              <a:spcBef>
                <a:spcPts val="0"/>
              </a:spcBef>
            </a:pPr>
            <a:endParaRPr lang="en-GB" sz="1600" dirty="0">
              <a:solidFill>
                <a:schemeClr val="tx1"/>
              </a:solidFill>
            </a:endParaRPr>
          </a:p>
          <a:p>
            <a:pPr>
              <a:lnSpc>
                <a:spcPct val="100000"/>
              </a:lnSpc>
              <a:spcBef>
                <a:spcPts val="0"/>
              </a:spcBef>
            </a:pPr>
            <a:r>
              <a:rPr lang="en-GB" sz="1600" dirty="0">
                <a:solidFill>
                  <a:schemeClr val="tx1"/>
                </a:solidFill>
              </a:rPr>
              <a:t>The latest data suggests that Buckinghamshire had a higher business death rate than the national average in 2024.  However, ONS have flagged anomalies within the data (i.e. the loss of multiple firms registered at one address).  Therefore Buckinghamshire’s 2024 data should be treated with caution.  </a:t>
            </a:r>
          </a:p>
        </p:txBody>
      </p:sp>
      <p:sp>
        <p:nvSpPr>
          <p:cNvPr id="8" name="TextBox 7">
            <a:extLst>
              <a:ext uri="{FF2B5EF4-FFF2-40B4-BE49-F238E27FC236}">
                <a16:creationId xmlns:a16="http://schemas.microsoft.com/office/drawing/2014/main" id="{DD97A1EA-33B1-8E08-C1F1-D66A24A74A3C}"/>
              </a:ext>
            </a:extLst>
          </p:cNvPr>
          <p:cNvSpPr txBox="1"/>
          <p:nvPr/>
        </p:nvSpPr>
        <p:spPr>
          <a:xfrm>
            <a:off x="9183957" y="6335173"/>
            <a:ext cx="4156364" cy="276999"/>
          </a:xfrm>
          <a:prstGeom prst="rect">
            <a:avLst/>
          </a:prstGeom>
          <a:noFill/>
        </p:spPr>
        <p:txBody>
          <a:bodyPr wrap="square" rtlCol="0">
            <a:spAutoFit/>
          </a:bodyPr>
          <a:lstStyle/>
          <a:p>
            <a:pPr algn="l"/>
            <a:r>
              <a:rPr lang="en-GB" sz="1200">
                <a:latin typeface="Calibri" panose="020F0502020204030204" pitchFamily="34" charset="0"/>
                <a:cs typeface="Calibri" panose="020F0502020204030204" pitchFamily="34" charset="0"/>
                <a:hlinkClick r:id="rId3"/>
              </a:rPr>
              <a:t>Source: Business Demography 2024, ONS</a:t>
            </a:r>
            <a:endParaRPr lang="en-GB" sz="1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2722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D13E9A-7AE7-BE22-074C-0DF3A15E2EC8}"/>
              </a:ext>
            </a:extLst>
          </p:cNvPr>
          <p:cNvSpPr txBox="1">
            <a:spLocks/>
          </p:cNvSpPr>
          <p:nvPr/>
        </p:nvSpPr>
        <p:spPr>
          <a:xfrm>
            <a:off x="332171" y="1569549"/>
            <a:ext cx="5466466" cy="322257"/>
          </a:xfrm>
          <a:prstGeom prst="rect">
            <a:avLst/>
          </a:prstGeom>
        </p:spPr>
        <p:txBody>
          <a:bodyPr>
            <a:normAutofit lnSpcReduction="10000"/>
          </a:bodyPr>
          <a:lstStyle>
            <a:lvl1pPr algn="l" defTabSz="914400" rtl="0" eaLnBrk="1" latinLnBrk="0" hangingPunct="1">
              <a:lnSpc>
                <a:spcPct val="90000"/>
              </a:lnSpc>
              <a:spcBef>
                <a:spcPct val="0"/>
              </a:spcBef>
              <a:buNone/>
              <a:defRPr sz="4400" b="1" kern="1200">
                <a:solidFill>
                  <a:srgbClr val="283B8A"/>
                </a:solidFill>
                <a:latin typeface="Calibri" panose="020F0502020204030204" pitchFamily="34" charset="0"/>
                <a:ea typeface="+mj-ea"/>
                <a:cs typeface="Calibri" panose="020F0502020204030204" pitchFamily="34" charset="0"/>
              </a:defRPr>
            </a:lvl1pPr>
          </a:lstStyle>
          <a:p>
            <a:r>
              <a:rPr lang="en-GB" sz="1800">
                <a:solidFill>
                  <a:srgbClr val="2C2D84"/>
                </a:solidFill>
                <a:latin typeface="+mn-lt"/>
              </a:rPr>
              <a:t>Number of high growth firms* in Buckinghamshire</a:t>
            </a:r>
          </a:p>
        </p:txBody>
      </p:sp>
      <p:sp>
        <p:nvSpPr>
          <p:cNvPr id="5" name="TextBox 4">
            <a:extLst>
              <a:ext uri="{FF2B5EF4-FFF2-40B4-BE49-F238E27FC236}">
                <a16:creationId xmlns:a16="http://schemas.microsoft.com/office/drawing/2014/main" id="{DDDE83C4-8794-546F-F2D8-2E13852C7185}"/>
              </a:ext>
            </a:extLst>
          </p:cNvPr>
          <p:cNvSpPr txBox="1"/>
          <p:nvPr/>
        </p:nvSpPr>
        <p:spPr>
          <a:xfrm>
            <a:off x="9218593" y="6250912"/>
            <a:ext cx="3218965" cy="276999"/>
          </a:xfrm>
          <a:prstGeom prst="rect">
            <a:avLst/>
          </a:prstGeom>
          <a:noFill/>
        </p:spPr>
        <p:txBody>
          <a:bodyPr wrap="square" rtlCol="0">
            <a:spAutoFit/>
          </a:bodyPr>
          <a:lstStyle/>
          <a:p>
            <a:r>
              <a:rPr lang="en-GB" sz="1200">
                <a:latin typeface="Calibri" panose="020F0502020204030204" pitchFamily="34" charset="0"/>
                <a:ea typeface="Calibri" panose="020F0502020204030204" pitchFamily="34" charset="0"/>
                <a:cs typeface="Calibri" panose="020F0502020204030204" pitchFamily="34" charset="0"/>
              </a:rPr>
              <a:t>Source: </a:t>
            </a:r>
            <a:r>
              <a:rPr lang="en-GB" sz="1200">
                <a:latin typeface="Calibri" panose="020F0502020204030204" pitchFamily="34" charset="0"/>
                <a:ea typeface="Calibri" panose="020F0502020204030204" pitchFamily="34" charset="0"/>
                <a:cs typeface="Calibri" panose="020F0502020204030204" pitchFamily="34" charset="0"/>
                <a:hlinkClick r:id="rId2"/>
              </a:rPr>
              <a:t>Business Demography 2024, ONS</a:t>
            </a:r>
            <a:endParaRPr lang="en-GB" sz="120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EB884E6F-58A9-13CD-1570-BBE92A8A9784}"/>
              </a:ext>
            </a:extLst>
          </p:cNvPr>
          <p:cNvSpPr txBox="1"/>
          <p:nvPr/>
        </p:nvSpPr>
        <p:spPr>
          <a:xfrm>
            <a:off x="190504" y="5888568"/>
            <a:ext cx="6145902" cy="630942"/>
          </a:xfrm>
          <a:prstGeom prst="rect">
            <a:avLst/>
          </a:prstGeom>
          <a:noFill/>
        </p:spPr>
        <p:txBody>
          <a:bodyPr wrap="square" rtlCol="0">
            <a:spAutoFit/>
          </a:bodyPr>
          <a:lstStyle/>
          <a:p>
            <a:r>
              <a:rPr lang="en-GB" sz="1200">
                <a:latin typeface="Calibri" panose="020F0502020204030204" pitchFamily="34" charset="0"/>
                <a:ea typeface="Calibri" panose="020F0502020204030204" pitchFamily="34" charset="0"/>
                <a:cs typeface="Calibri" panose="020F0502020204030204" pitchFamily="34" charset="0"/>
              </a:rPr>
              <a:t>*</a:t>
            </a:r>
            <a:r>
              <a:rPr lang="en-GB" sz="1100">
                <a:latin typeface="Calibri" panose="020F0502020204030204" pitchFamily="34" charset="0"/>
                <a:ea typeface="Calibri" panose="020F0502020204030204" pitchFamily="34" charset="0"/>
                <a:cs typeface="Calibri" panose="020F0502020204030204" pitchFamily="34" charset="0"/>
              </a:rPr>
              <a:t>enterprises with more than 10 employees that have average annualised growth in the number of employees greater than 20% per annum, over a three-year period. </a:t>
            </a:r>
          </a:p>
          <a:p>
            <a:r>
              <a:rPr lang="en-GB" sz="1200">
                <a:latin typeface="Calibri" panose="020F0502020204030204" pitchFamily="34" charset="0"/>
                <a:ea typeface="Calibri" panose="020F0502020204030204" pitchFamily="34" charset="0"/>
                <a:cs typeface="Calibri" panose="020F0502020204030204" pitchFamily="34" charset="0"/>
              </a:rPr>
              <a:t>**</a:t>
            </a:r>
            <a:r>
              <a:rPr lang="en-GB" sz="1200">
                <a:solidFill>
                  <a:srgbClr val="2C2D84"/>
                </a:solidFill>
              </a:rPr>
              <a:t> </a:t>
            </a:r>
            <a:r>
              <a:rPr lang="en-GB" sz="1100">
                <a:latin typeface="Calibri" panose="020F0502020204030204" pitchFamily="34" charset="0"/>
                <a:ea typeface="Calibri" panose="020F0502020204030204" pitchFamily="34" charset="0"/>
                <a:cs typeface="Calibri" panose="020F0502020204030204" pitchFamily="34" charset="0"/>
              </a:rPr>
              <a:t>high growth firms as a proportion of all firms employing more than 10 people (VAT / PAYE registered) </a:t>
            </a:r>
            <a:endParaRPr lang="en-GB" sz="120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 name="Chart 6">
            <a:extLst>
              <a:ext uri="{FF2B5EF4-FFF2-40B4-BE49-F238E27FC236}">
                <a16:creationId xmlns:a16="http://schemas.microsoft.com/office/drawing/2014/main" id="{276D862A-BFCD-D8BE-6FE0-22773F297A95}"/>
              </a:ext>
            </a:extLst>
          </p:cNvPr>
          <p:cNvGraphicFramePr>
            <a:graphicFrameLocks/>
          </p:cNvGraphicFramePr>
          <p:nvPr>
            <p:extLst>
              <p:ext uri="{D42A27DB-BD31-4B8C-83A1-F6EECF244321}">
                <p14:modId xmlns:p14="http://schemas.microsoft.com/office/powerpoint/2010/main" val="2533251305"/>
              </p:ext>
            </p:extLst>
          </p:nvPr>
        </p:nvGraphicFramePr>
        <p:xfrm>
          <a:off x="332171" y="2067841"/>
          <a:ext cx="4877782" cy="3152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135A34AB-51CC-C099-AB55-43C3C1F9980B}"/>
              </a:ext>
            </a:extLst>
          </p:cNvPr>
          <p:cNvGraphicFramePr>
            <a:graphicFrameLocks/>
          </p:cNvGraphicFramePr>
          <p:nvPr>
            <p:extLst>
              <p:ext uri="{D42A27DB-BD31-4B8C-83A1-F6EECF244321}">
                <p14:modId xmlns:p14="http://schemas.microsoft.com/office/powerpoint/2010/main" val="3079684441"/>
              </p:ext>
            </p:extLst>
          </p:nvPr>
        </p:nvGraphicFramePr>
        <p:xfrm>
          <a:off x="6393365" y="2078282"/>
          <a:ext cx="5251377" cy="3605779"/>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AB9B85FE-0047-C864-557E-CA4CED5364F9}"/>
              </a:ext>
            </a:extLst>
          </p:cNvPr>
          <p:cNvSpPr txBox="1">
            <a:spLocks/>
          </p:cNvSpPr>
          <p:nvPr/>
        </p:nvSpPr>
        <p:spPr>
          <a:xfrm>
            <a:off x="6178277" y="1579990"/>
            <a:ext cx="5466466" cy="322257"/>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b="1" kern="1200">
                <a:solidFill>
                  <a:srgbClr val="283B8A"/>
                </a:solidFill>
                <a:latin typeface="Calibri" panose="020F0502020204030204" pitchFamily="34" charset="0"/>
                <a:ea typeface="+mj-ea"/>
                <a:cs typeface="Calibri" panose="020F0502020204030204" pitchFamily="34" charset="0"/>
              </a:defRPr>
            </a:lvl1pPr>
          </a:lstStyle>
          <a:p>
            <a:r>
              <a:rPr lang="en-GB" sz="1800">
                <a:solidFill>
                  <a:srgbClr val="2C2D84"/>
                </a:solidFill>
                <a:latin typeface="+mn-lt"/>
              </a:rPr>
              <a:t>High growth firm rate**</a:t>
            </a:r>
          </a:p>
        </p:txBody>
      </p:sp>
      <p:sp>
        <p:nvSpPr>
          <p:cNvPr id="10" name="Rectangle 9">
            <a:extLst>
              <a:ext uri="{FF2B5EF4-FFF2-40B4-BE49-F238E27FC236}">
                <a16:creationId xmlns:a16="http://schemas.microsoft.com/office/drawing/2014/main" id="{33990264-B31B-1A14-D04B-A1B760C74B64}"/>
              </a:ext>
            </a:extLst>
          </p:cNvPr>
          <p:cNvSpPr/>
          <p:nvPr/>
        </p:nvSpPr>
        <p:spPr>
          <a:xfrm>
            <a:off x="0" y="118873"/>
            <a:ext cx="10914540" cy="997642"/>
          </a:xfrm>
          <a:prstGeom prst="rect">
            <a:avLst/>
          </a:prstGeom>
          <a:solidFill>
            <a:srgbClr val="2C2D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bg1"/>
                </a:solidFill>
              </a:rPr>
              <a:t>Buckinghamshire’s high growth firm rate is fairly similar to England’s. 2023 was a strong year for high growth firms in Buckinghamshire, with 135 firms classified as high growth in terms of employment</a:t>
            </a:r>
            <a:endParaRPr lang="en-GB" sz="2000">
              <a:solidFill>
                <a:schemeClr val="bg1"/>
              </a:solidFill>
            </a:endParaRPr>
          </a:p>
        </p:txBody>
      </p:sp>
    </p:spTree>
    <p:extLst>
      <p:ext uri="{BB962C8B-B14F-4D97-AF65-F5344CB8AC3E}">
        <p14:creationId xmlns:p14="http://schemas.microsoft.com/office/powerpoint/2010/main" val="3666026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17004-AE46-4533-E019-EC0797A918F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178F263-E781-757E-0F5B-8A9A99B5D21C}"/>
              </a:ext>
            </a:extLst>
          </p:cNvPr>
          <p:cNvSpPr/>
          <p:nvPr/>
        </p:nvSpPr>
        <p:spPr>
          <a:xfrm>
            <a:off x="-1" y="257416"/>
            <a:ext cx="11998037" cy="680036"/>
          </a:xfrm>
          <a:prstGeom prst="rect">
            <a:avLst/>
          </a:prstGeom>
          <a:solidFill>
            <a:srgbClr val="2C2D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Executive Summary</a:t>
            </a:r>
            <a:endParaRPr lang="en-GB" sz="2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09B5337-6F1E-FF2F-4484-65BAC6E1948D}"/>
              </a:ext>
            </a:extLst>
          </p:cNvPr>
          <p:cNvSpPr txBox="1"/>
          <p:nvPr/>
        </p:nvSpPr>
        <p:spPr>
          <a:xfrm>
            <a:off x="173420" y="1298422"/>
            <a:ext cx="11651194" cy="4985980"/>
          </a:xfrm>
          <a:prstGeom prst="rect">
            <a:avLst/>
          </a:prstGeom>
          <a:noFill/>
        </p:spPr>
        <p:txBody>
          <a:bodyPr wrap="square" lIns="91440" tIns="45720" rIns="91440" bIns="45720" anchor="t">
            <a:spAutoFit/>
          </a:bodyPr>
          <a:lstStyle/>
          <a:p>
            <a:r>
              <a:rPr lang="en-US" dirty="0">
                <a:latin typeface="Calibri"/>
                <a:ea typeface="Calibri"/>
                <a:cs typeface="Calibri"/>
              </a:rPr>
              <a:t>At a macro level, economic growth stalled across the county between 2021 and 2023. Over the longer term, Buckinghamshire’s business population has grown more slowly than both regional and national averages - albeit from a high base.</a:t>
            </a:r>
          </a:p>
          <a:p>
            <a:endParaRPr lang="en-US" dirty="0">
              <a:latin typeface="Calibri"/>
              <a:ea typeface="Calibri"/>
              <a:cs typeface="Calibri"/>
            </a:endParaRPr>
          </a:p>
          <a:p>
            <a:r>
              <a:rPr lang="en-US" dirty="0">
                <a:latin typeface="Calibri"/>
                <a:ea typeface="Calibri"/>
                <a:cs typeface="Calibri"/>
              </a:rPr>
              <a:t>Buckinghamshire’s high-value economy (e.g. tradable industries, knowledge-intensive sectors </a:t>
            </a:r>
            <a:r>
              <a:rPr lang="en-US" dirty="0" err="1">
                <a:latin typeface="Calibri"/>
                <a:ea typeface="Calibri"/>
                <a:cs typeface="Calibri"/>
              </a:rPr>
              <a:t>etc</a:t>
            </a:r>
            <a:r>
              <a:rPr lang="en-US" dirty="0">
                <a:latin typeface="Calibri"/>
                <a:ea typeface="Calibri"/>
                <a:cs typeface="Calibri"/>
              </a:rPr>
              <a:t>) has similarly experienced comparatively modest growth over the past decade. However, the county retains significant structural strengths. It has a strong presence in four of the eight growth-driving sectors (IS-8) identified by the UK Government and is home to three world-class clusters: high-performance engineering at Silverstone, film and high-end television production at Pinewood and surrounding areas, and space at Westcott. The trajectory and outlook for these clusters remains positive.</a:t>
            </a:r>
          </a:p>
          <a:p>
            <a:endParaRPr lang="en-US" dirty="0">
              <a:latin typeface="Calibri"/>
              <a:ea typeface="Calibri"/>
              <a:cs typeface="Calibri"/>
            </a:endParaRPr>
          </a:p>
          <a:p>
            <a:r>
              <a:rPr lang="en-US" dirty="0">
                <a:latin typeface="Calibri"/>
                <a:ea typeface="Calibri"/>
                <a:cs typeface="Calibri"/>
              </a:rPr>
              <a:t>There are also encouraging signs at both ends of the business maturity spectrum. Over the past two years, Buckinghamshire has performed strongly in terms of business ‘births’ per resident, suggesting high levels of entrepreneurial activity. At the other end of the spectrum, the county is now home to 100 large employers (employing more than 250 people), up from 90 in 2024. This increase likely reflects a combination of existing firms expanding into a larger size bracket and the relocation of new large enterprises into the area.</a:t>
            </a:r>
            <a:endParaRPr lang="en-US" dirty="0"/>
          </a:p>
          <a:p>
            <a:endParaRPr lang="en-GB" sz="16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669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0401AFC-C03A-598B-3C69-EF151316DF7A}"/>
              </a:ext>
            </a:extLst>
          </p:cNvPr>
          <p:cNvGraphicFramePr>
            <a:graphicFrameLocks/>
          </p:cNvGraphicFramePr>
          <p:nvPr>
            <p:extLst>
              <p:ext uri="{D42A27DB-BD31-4B8C-83A1-F6EECF244321}">
                <p14:modId xmlns:p14="http://schemas.microsoft.com/office/powerpoint/2010/main" val="4122944398"/>
              </p:ext>
            </p:extLst>
          </p:nvPr>
        </p:nvGraphicFramePr>
        <p:xfrm>
          <a:off x="257340" y="2057084"/>
          <a:ext cx="5277662" cy="398030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8E13D00C-DA24-5BC9-050F-7F0208242CE0}"/>
              </a:ext>
            </a:extLst>
          </p:cNvPr>
          <p:cNvSpPr txBox="1"/>
          <p:nvPr/>
        </p:nvSpPr>
        <p:spPr>
          <a:xfrm>
            <a:off x="257340" y="1681442"/>
            <a:ext cx="5605482" cy="338554"/>
          </a:xfrm>
          <a:prstGeom prst="rect">
            <a:avLst/>
          </a:prstGeom>
          <a:noFill/>
        </p:spPr>
        <p:txBody>
          <a:bodyPr wrap="square" rtlCol="0">
            <a:spAutoFit/>
          </a:bodyPr>
          <a:lstStyle/>
          <a:p>
            <a:r>
              <a:rPr lang="en-GB" sz="1600" b="1">
                <a:solidFill>
                  <a:srgbClr val="2C2D84"/>
                </a:solidFill>
                <a:latin typeface="Calibri" panose="020F0502020204030204" pitchFamily="34" charset="0"/>
                <a:ea typeface="Calibri" panose="020F0502020204030204" pitchFamily="34" charset="0"/>
                <a:cs typeface="Calibri" panose="020F0502020204030204" pitchFamily="34" charset="0"/>
              </a:rPr>
              <a:t>Buckinghamshire’s high growth firms’ stage of evolution* </a:t>
            </a:r>
          </a:p>
        </p:txBody>
      </p:sp>
      <p:sp>
        <p:nvSpPr>
          <p:cNvPr id="6" name="TextBox 5">
            <a:extLst>
              <a:ext uri="{FF2B5EF4-FFF2-40B4-BE49-F238E27FC236}">
                <a16:creationId xmlns:a16="http://schemas.microsoft.com/office/drawing/2014/main" id="{62B8B6E1-2D05-66B8-2B8C-4B9A5417C745}"/>
              </a:ext>
            </a:extLst>
          </p:cNvPr>
          <p:cNvSpPr txBox="1"/>
          <p:nvPr/>
        </p:nvSpPr>
        <p:spPr>
          <a:xfrm>
            <a:off x="10287886" y="6359934"/>
            <a:ext cx="2173443" cy="261610"/>
          </a:xfrm>
          <a:prstGeom prst="rect">
            <a:avLst/>
          </a:prstGeom>
          <a:noFill/>
        </p:spPr>
        <p:txBody>
          <a:bodyPr wrap="square" rtlCol="0">
            <a:spAutoFit/>
          </a:bodyPr>
          <a:lstStyle/>
          <a:p>
            <a:r>
              <a:rPr lang="en-GB" sz="1100">
                <a:latin typeface="Calibri" panose="020F0502020204030204" pitchFamily="34" charset="0"/>
                <a:ea typeface="Calibri" panose="020F0502020204030204" pitchFamily="34" charset="0"/>
                <a:cs typeface="Calibri" panose="020F0502020204030204" pitchFamily="34" charset="0"/>
              </a:rPr>
              <a:t>*see </a:t>
            </a:r>
            <a:r>
              <a:rPr lang="en-GB" sz="1100">
                <a:latin typeface="Calibri" panose="020F0502020204030204" pitchFamily="34" charset="0"/>
                <a:ea typeface="Calibri" panose="020F0502020204030204" pitchFamily="34" charset="0"/>
                <a:cs typeface="Calibri" panose="020F0502020204030204" pitchFamily="34" charset="0"/>
                <a:hlinkClick r:id="rId4" action="ppaction://hlinksldjump"/>
              </a:rPr>
              <a:t>Annex</a:t>
            </a:r>
            <a:r>
              <a:rPr lang="en-GB" sz="1100">
                <a:latin typeface="Calibri" panose="020F0502020204030204" pitchFamily="34" charset="0"/>
                <a:ea typeface="Calibri" panose="020F0502020204030204" pitchFamily="34" charset="0"/>
                <a:cs typeface="Calibri" panose="020F0502020204030204" pitchFamily="34" charset="0"/>
              </a:rPr>
              <a:t> for definitions </a:t>
            </a:r>
          </a:p>
        </p:txBody>
      </p:sp>
      <p:sp>
        <p:nvSpPr>
          <p:cNvPr id="7" name="Rectangle 6">
            <a:extLst>
              <a:ext uri="{FF2B5EF4-FFF2-40B4-BE49-F238E27FC236}">
                <a16:creationId xmlns:a16="http://schemas.microsoft.com/office/drawing/2014/main" id="{906E30EB-55F9-0E2C-A8A4-9AF6BBE51546}"/>
              </a:ext>
            </a:extLst>
          </p:cNvPr>
          <p:cNvSpPr/>
          <p:nvPr/>
        </p:nvSpPr>
        <p:spPr>
          <a:xfrm>
            <a:off x="0" y="188813"/>
            <a:ext cx="10914540" cy="1170087"/>
          </a:xfrm>
          <a:prstGeom prst="rect">
            <a:avLst/>
          </a:prstGeom>
          <a:solidFill>
            <a:srgbClr val="2C2D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bg1"/>
                </a:solidFill>
                <a:latin typeface="Calibri" panose="020F0502020204030204" pitchFamily="34" charset="0"/>
                <a:ea typeface="Calibri" panose="020F0502020204030204" pitchFamily="34" charset="0"/>
                <a:cs typeface="Calibri" panose="020F0502020204030204" pitchFamily="34" charset="0"/>
              </a:rPr>
              <a:t>In May 2026 there were approximately 500 firms exhibiting ‘growth signals’* in Buckinghamshire being tracked by high growth firm specialists Beauhurst.  Just under half were classified as ‘established’.  Nationally, a greater proportion are at ‘seed’ stage.</a:t>
            </a:r>
            <a:endParaRPr lang="en-GB" sz="2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2FEFCC21-F10F-4EAA-1B21-6A9F3992EB3D}"/>
              </a:ext>
            </a:extLst>
          </p:cNvPr>
          <p:cNvSpPr txBox="1"/>
          <p:nvPr/>
        </p:nvSpPr>
        <p:spPr>
          <a:xfrm>
            <a:off x="130279" y="6286542"/>
            <a:ext cx="2173444" cy="261610"/>
          </a:xfrm>
          <a:prstGeom prst="rect">
            <a:avLst/>
          </a:prstGeom>
          <a:noFill/>
        </p:spPr>
        <p:txBody>
          <a:bodyPr wrap="square" rtlCol="0">
            <a:spAutoFit/>
          </a:bodyPr>
          <a:lstStyle/>
          <a:p>
            <a:r>
              <a:rPr lang="en-GB" sz="1100">
                <a:latin typeface="Calibri" panose="020F0502020204030204" pitchFamily="34" charset="0"/>
                <a:ea typeface="Calibri" panose="020F0502020204030204" pitchFamily="34" charset="0"/>
                <a:cs typeface="Calibri" panose="020F0502020204030204" pitchFamily="34" charset="0"/>
              </a:rPr>
              <a:t>Source: </a:t>
            </a:r>
            <a:r>
              <a:rPr lang="en-GB" sz="1100">
                <a:latin typeface="Calibri" panose="020F0502020204030204" pitchFamily="34" charset="0"/>
                <a:ea typeface="Calibri" panose="020F0502020204030204" pitchFamily="34" charset="0"/>
                <a:cs typeface="Calibri" panose="020F0502020204030204" pitchFamily="34" charset="0"/>
                <a:hlinkClick r:id="rId5"/>
              </a:rPr>
              <a:t>Beauhurst</a:t>
            </a:r>
            <a:r>
              <a:rPr lang="en-GB" sz="1100">
                <a:latin typeface="Calibri" panose="020F0502020204030204" pitchFamily="34" charset="0"/>
                <a:ea typeface="Calibri" panose="020F0502020204030204" pitchFamily="34" charset="0"/>
                <a:cs typeface="Calibri" panose="020F0502020204030204" pitchFamily="34" charset="0"/>
              </a:rPr>
              <a:t>, May 2025</a:t>
            </a:r>
          </a:p>
        </p:txBody>
      </p:sp>
      <p:graphicFrame>
        <p:nvGraphicFramePr>
          <p:cNvPr id="11" name="Chart 10">
            <a:extLst>
              <a:ext uri="{FF2B5EF4-FFF2-40B4-BE49-F238E27FC236}">
                <a16:creationId xmlns:a16="http://schemas.microsoft.com/office/drawing/2014/main" id="{60F48E1A-4D46-9F18-D0A5-4462B43B71DA}"/>
              </a:ext>
            </a:extLst>
          </p:cNvPr>
          <p:cNvGraphicFramePr>
            <a:graphicFrameLocks/>
          </p:cNvGraphicFramePr>
          <p:nvPr>
            <p:extLst>
              <p:ext uri="{D42A27DB-BD31-4B8C-83A1-F6EECF244321}">
                <p14:modId xmlns:p14="http://schemas.microsoft.com/office/powerpoint/2010/main" val="2459775012"/>
              </p:ext>
            </p:extLst>
          </p:nvPr>
        </p:nvGraphicFramePr>
        <p:xfrm>
          <a:off x="5958270" y="2043749"/>
          <a:ext cx="5523187" cy="3980306"/>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14A2265A-2233-00A7-949B-378C1C4FEC72}"/>
              </a:ext>
            </a:extLst>
          </p:cNvPr>
          <p:cNvSpPr txBox="1"/>
          <p:nvPr/>
        </p:nvSpPr>
        <p:spPr>
          <a:xfrm>
            <a:off x="6420724" y="1681442"/>
            <a:ext cx="5411895" cy="338554"/>
          </a:xfrm>
          <a:prstGeom prst="rect">
            <a:avLst/>
          </a:prstGeom>
          <a:noFill/>
        </p:spPr>
        <p:txBody>
          <a:bodyPr wrap="square" rtlCol="0">
            <a:spAutoFit/>
          </a:bodyPr>
          <a:lstStyle/>
          <a:p>
            <a:r>
              <a:rPr lang="en-GB" sz="1600" b="1">
                <a:solidFill>
                  <a:srgbClr val="2C2D84"/>
                </a:solidFill>
                <a:latin typeface="Calibri" panose="020F0502020204030204" pitchFamily="34" charset="0"/>
                <a:ea typeface="Calibri" panose="020F0502020204030204" pitchFamily="34" charset="0"/>
                <a:cs typeface="Calibri" panose="020F0502020204030204" pitchFamily="34" charset="0"/>
              </a:rPr>
              <a:t>England’s high growth firms’ stage of evolution* </a:t>
            </a:r>
          </a:p>
        </p:txBody>
      </p:sp>
    </p:spTree>
    <p:extLst>
      <p:ext uri="{BB962C8B-B14F-4D97-AF65-F5344CB8AC3E}">
        <p14:creationId xmlns:p14="http://schemas.microsoft.com/office/powerpoint/2010/main" val="3253022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2C2D84"/>
        </a:solidFill>
        <a:effectLst/>
      </p:bgPr>
    </p:bg>
    <p:spTree>
      <p:nvGrpSpPr>
        <p:cNvPr id="1" name="">
          <a:extLst>
            <a:ext uri="{FF2B5EF4-FFF2-40B4-BE49-F238E27FC236}">
              <a16:creationId xmlns:a16="http://schemas.microsoft.com/office/drawing/2014/main" id="{C7615901-3E1E-9C15-FFC8-3687B1AEEF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A12108-CE06-1980-EB01-B22027650770}"/>
              </a:ext>
            </a:extLst>
          </p:cNvPr>
          <p:cNvSpPr>
            <a:spLocks noGrp="1"/>
          </p:cNvSpPr>
          <p:nvPr>
            <p:ph type="ctrTitle"/>
          </p:nvPr>
        </p:nvSpPr>
        <p:spPr/>
        <p:txBody>
          <a:bodyPr/>
          <a:lstStyle/>
          <a:p>
            <a:r>
              <a:rPr lang="en-GB"/>
              <a:t>Industrial structure and specialisms</a:t>
            </a:r>
          </a:p>
        </p:txBody>
      </p:sp>
    </p:spTree>
    <p:extLst>
      <p:ext uri="{BB962C8B-B14F-4D97-AF65-F5344CB8AC3E}">
        <p14:creationId xmlns:p14="http://schemas.microsoft.com/office/powerpoint/2010/main" val="565315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84ED7-8366-65A3-3CE9-4CADBB8284F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21F882-6564-2710-2270-E159817B75A5}"/>
              </a:ext>
            </a:extLst>
          </p:cNvPr>
          <p:cNvSpPr txBox="1">
            <a:spLocks/>
          </p:cNvSpPr>
          <p:nvPr/>
        </p:nvSpPr>
        <p:spPr>
          <a:xfrm>
            <a:off x="5431970" y="749808"/>
            <a:ext cx="6008915" cy="5111242"/>
          </a:xfrm>
          <a:prstGeom prst="rect">
            <a:avLst/>
          </a:prstGeom>
        </p:spPr>
        <p:txBody>
          <a:bodyPr>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283B8A"/>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0"/>
              </a:spcBef>
              <a:buFont typeface="Arial" panose="020B0604020202020204" pitchFamily="34" charset="0"/>
              <a:buChar char="•"/>
            </a:pPr>
            <a:r>
              <a:rPr lang="en-GB" sz="2900" dirty="0">
                <a:solidFill>
                  <a:schemeClr val="tx1"/>
                </a:solidFill>
                <a:ea typeface="Calibri" panose="020F0502020204030204" pitchFamily="34" charset="0"/>
              </a:rPr>
              <a:t>Industrial structure describes the composition of an area's economic activity.</a:t>
            </a:r>
          </a:p>
          <a:p>
            <a:pPr marL="457200" indent="-457200">
              <a:lnSpc>
                <a:spcPct val="120000"/>
              </a:lnSpc>
              <a:spcBef>
                <a:spcPts val="0"/>
              </a:spcBef>
              <a:buFont typeface="Arial" panose="020B0604020202020204" pitchFamily="34" charset="0"/>
              <a:buChar char="•"/>
            </a:pPr>
            <a:r>
              <a:rPr lang="en-GB" sz="2900" dirty="0">
                <a:solidFill>
                  <a:schemeClr val="tx1"/>
                </a:solidFill>
                <a:ea typeface="Calibri" panose="020F0502020204030204" pitchFamily="34" charset="0"/>
              </a:rPr>
              <a:t>We can understand the industrial structure of an area by considering </a:t>
            </a:r>
          </a:p>
          <a:p>
            <a:pPr lvl="1">
              <a:lnSpc>
                <a:spcPct val="120000"/>
              </a:lnSpc>
              <a:spcBef>
                <a:spcPts val="0"/>
              </a:spcBef>
              <a:buFont typeface="Aptos" panose="020B0004020202020204" pitchFamily="34" charset="0"/>
              <a:buChar char="­"/>
            </a:pPr>
            <a:r>
              <a:rPr lang="en-GB" sz="2900" dirty="0">
                <a:latin typeface="Calibri" panose="020F0502020204030204" pitchFamily="34" charset="0"/>
                <a:ea typeface="Calibri" panose="020F0502020204030204" pitchFamily="34" charset="0"/>
                <a:cs typeface="Calibri" panose="020F0502020204030204" pitchFamily="34" charset="0"/>
              </a:rPr>
              <a:t>The number of people employed in different industries</a:t>
            </a:r>
          </a:p>
          <a:p>
            <a:pPr lvl="1">
              <a:lnSpc>
                <a:spcPct val="120000"/>
              </a:lnSpc>
              <a:spcBef>
                <a:spcPts val="0"/>
              </a:spcBef>
              <a:buFont typeface="Aptos" panose="020B0004020202020204" pitchFamily="34" charset="0"/>
              <a:buChar char="­"/>
            </a:pPr>
            <a:r>
              <a:rPr lang="en-GB" sz="2900" dirty="0">
                <a:latin typeface="Calibri" panose="020F0502020204030204" pitchFamily="34" charset="0"/>
                <a:ea typeface="Calibri" panose="020F0502020204030204" pitchFamily="34" charset="0"/>
                <a:cs typeface="Calibri" panose="020F0502020204030204" pitchFamily="34" charset="0"/>
              </a:rPr>
              <a:t>The amount of economic output (GVA) generated by different industries </a:t>
            </a:r>
          </a:p>
          <a:p>
            <a:pPr lvl="1">
              <a:lnSpc>
                <a:spcPct val="120000"/>
              </a:lnSpc>
              <a:spcBef>
                <a:spcPts val="0"/>
              </a:spcBef>
              <a:buFont typeface="Aptos" panose="020B0004020202020204" pitchFamily="34" charset="0"/>
              <a:buChar char="­"/>
            </a:pPr>
            <a:r>
              <a:rPr lang="en-GB" sz="2900" dirty="0">
                <a:latin typeface="Calibri" panose="020F0502020204030204" pitchFamily="34" charset="0"/>
                <a:ea typeface="Calibri" panose="020F0502020204030204" pitchFamily="34" charset="0"/>
                <a:cs typeface="Calibri" panose="020F0502020204030204" pitchFamily="34" charset="0"/>
              </a:rPr>
              <a:t>The number of businesses operating in different industries </a:t>
            </a:r>
          </a:p>
          <a:p>
            <a:pPr marL="457200" indent="-457200">
              <a:lnSpc>
                <a:spcPct val="120000"/>
              </a:lnSpc>
              <a:spcBef>
                <a:spcPts val="0"/>
              </a:spcBef>
              <a:buFont typeface="Arial" panose="020B0604020202020204" pitchFamily="34" charset="0"/>
              <a:buChar char="•"/>
            </a:pPr>
            <a:r>
              <a:rPr lang="en-GB" sz="2900" dirty="0">
                <a:solidFill>
                  <a:schemeClr val="tx1"/>
                </a:solidFill>
                <a:ea typeface="Calibri" panose="020F0502020204030204" pitchFamily="34" charset="0"/>
              </a:rPr>
              <a:t>In the UK, industries are officially classified using Standard Industrial Classification (SIC) codes.  These better describe traditional production industries than they do more modern service industries, or emerging industries such as ‘space’.  </a:t>
            </a:r>
          </a:p>
          <a:p>
            <a:pPr marL="457200" indent="-457200">
              <a:lnSpc>
                <a:spcPct val="120000"/>
              </a:lnSpc>
              <a:spcBef>
                <a:spcPts val="0"/>
              </a:spcBef>
              <a:buFont typeface="Arial" panose="020B0604020202020204" pitchFamily="34" charset="0"/>
              <a:buChar char="•"/>
            </a:pPr>
            <a:r>
              <a:rPr lang="en-GB" sz="2900" dirty="0">
                <a:solidFill>
                  <a:schemeClr val="tx1"/>
                </a:solidFill>
                <a:ea typeface="Calibri" panose="020F0502020204030204" pitchFamily="34" charset="0"/>
              </a:rPr>
              <a:t>Alternative industry classification systems have been developed by companies such as the Data City and </a:t>
            </a:r>
            <a:r>
              <a:rPr lang="en-GB" sz="2900" dirty="0" err="1">
                <a:solidFill>
                  <a:schemeClr val="tx1"/>
                </a:solidFill>
                <a:ea typeface="Calibri" panose="020F0502020204030204" pitchFamily="34" charset="0"/>
              </a:rPr>
              <a:t>Beauhurst</a:t>
            </a:r>
            <a:r>
              <a:rPr lang="en-GB" sz="2900" dirty="0">
                <a:solidFill>
                  <a:schemeClr val="tx1"/>
                </a:solidFill>
                <a:ea typeface="Calibri" panose="020F0502020204030204" pitchFamily="34" charset="0"/>
              </a:rPr>
              <a:t>, that better define new and emerging industries</a:t>
            </a:r>
            <a:r>
              <a:rPr lang="en-GB" sz="2900" dirty="0">
                <a:ea typeface="Calibri" panose="020F0502020204030204" pitchFamily="34" charset="0"/>
              </a:rPr>
              <a:t>. </a:t>
            </a:r>
          </a:p>
          <a:p>
            <a:endParaRPr lang="en-GB" dirty="0"/>
          </a:p>
        </p:txBody>
      </p:sp>
      <p:sp>
        <p:nvSpPr>
          <p:cNvPr id="6" name="Title 5">
            <a:extLst>
              <a:ext uri="{FF2B5EF4-FFF2-40B4-BE49-F238E27FC236}">
                <a16:creationId xmlns:a16="http://schemas.microsoft.com/office/drawing/2014/main" id="{0733BF6C-F5F5-0527-6756-3D838C25AF09}"/>
              </a:ext>
            </a:extLst>
          </p:cNvPr>
          <p:cNvSpPr>
            <a:spLocks noGrp="1"/>
          </p:cNvSpPr>
          <p:nvPr>
            <p:ph type="ctrTitle"/>
          </p:nvPr>
        </p:nvSpPr>
        <p:spPr>
          <a:xfrm>
            <a:off x="258438" y="2515408"/>
            <a:ext cx="4249952" cy="1655763"/>
          </a:xfrm>
        </p:spPr>
        <p:txBody>
          <a:bodyPr/>
          <a:lstStyle/>
          <a:p>
            <a:r>
              <a:rPr lang="en-GB" sz="3200"/>
              <a:t>Industrial Structure and Specialisms Statistics – Explainer (1)</a:t>
            </a:r>
          </a:p>
        </p:txBody>
      </p:sp>
      <p:pic>
        <p:nvPicPr>
          <p:cNvPr id="11" name="Picture 10">
            <a:extLst>
              <a:ext uri="{FF2B5EF4-FFF2-40B4-BE49-F238E27FC236}">
                <a16:creationId xmlns:a16="http://schemas.microsoft.com/office/drawing/2014/main" id="{FADEDFAC-0891-908E-6214-67A8EA974D13}"/>
              </a:ext>
            </a:extLst>
          </p:cNvPr>
          <p:cNvPicPr>
            <a:picLocks noChangeAspect="1"/>
          </p:cNvPicPr>
          <p:nvPr/>
        </p:nvPicPr>
        <p:blipFill>
          <a:blip r:embed="rId2"/>
          <a:stretch>
            <a:fillRect/>
          </a:stretch>
        </p:blipFill>
        <p:spPr>
          <a:xfrm>
            <a:off x="401295" y="289729"/>
            <a:ext cx="2280125" cy="2018042"/>
          </a:xfrm>
          <a:prstGeom prst="rect">
            <a:avLst/>
          </a:prstGeom>
        </p:spPr>
      </p:pic>
      <p:pic>
        <p:nvPicPr>
          <p:cNvPr id="13" name="Picture 12">
            <a:extLst>
              <a:ext uri="{FF2B5EF4-FFF2-40B4-BE49-F238E27FC236}">
                <a16:creationId xmlns:a16="http://schemas.microsoft.com/office/drawing/2014/main" id="{5CBEC14A-D665-D699-4636-B94B20A9DFFD}"/>
              </a:ext>
            </a:extLst>
          </p:cNvPr>
          <p:cNvPicPr>
            <a:picLocks noChangeAspect="1"/>
          </p:cNvPicPr>
          <p:nvPr/>
        </p:nvPicPr>
        <p:blipFill>
          <a:blip r:embed="rId2"/>
          <a:stretch>
            <a:fillRect/>
          </a:stretch>
        </p:blipFill>
        <p:spPr>
          <a:xfrm>
            <a:off x="401295" y="6386564"/>
            <a:ext cx="1657581" cy="363413"/>
          </a:xfrm>
          <a:prstGeom prst="rect">
            <a:avLst/>
          </a:prstGeom>
        </p:spPr>
      </p:pic>
    </p:spTree>
    <p:extLst>
      <p:ext uri="{BB962C8B-B14F-4D97-AF65-F5344CB8AC3E}">
        <p14:creationId xmlns:p14="http://schemas.microsoft.com/office/powerpoint/2010/main" val="907909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05904-0D86-ACBA-7A55-C10655F3601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65FF8D4-5E47-6116-6D6C-B29628BBE439}"/>
              </a:ext>
            </a:extLst>
          </p:cNvPr>
          <p:cNvSpPr txBox="1">
            <a:spLocks/>
          </p:cNvSpPr>
          <p:nvPr/>
        </p:nvSpPr>
        <p:spPr>
          <a:xfrm>
            <a:off x="5115621" y="619666"/>
            <a:ext cx="6574500" cy="530094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283B8A"/>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0"/>
              </a:spcBef>
              <a:buFont typeface="Arial" panose="020B0604020202020204" pitchFamily="34" charset="0"/>
              <a:buChar char="•"/>
            </a:pPr>
            <a:r>
              <a:rPr lang="en-GB" sz="1800" b="1" dirty="0">
                <a:solidFill>
                  <a:srgbClr val="2C2D84"/>
                </a:solidFill>
                <a:ea typeface="Calibri" panose="020F0502020204030204" pitchFamily="34" charset="0"/>
              </a:rPr>
              <a:t>Tradeable sectors </a:t>
            </a:r>
            <a:r>
              <a:rPr lang="en-GB" sz="1800" dirty="0">
                <a:solidFill>
                  <a:srgbClr val="000000"/>
                </a:solidFill>
                <a:ea typeface="Calibri" panose="020F0502020204030204" pitchFamily="34" charset="0"/>
              </a:rPr>
              <a:t>tend to drive productivity growth. </a:t>
            </a:r>
          </a:p>
          <a:p>
            <a:pPr marL="457200" indent="-457200">
              <a:lnSpc>
                <a:spcPct val="100000"/>
              </a:lnSpc>
              <a:spcBef>
                <a:spcPts val="0"/>
              </a:spcBef>
              <a:buFont typeface="Arial" panose="020B0604020202020204" pitchFamily="34" charset="0"/>
              <a:buChar char="•"/>
            </a:pPr>
            <a:r>
              <a:rPr lang="en-GB" sz="1800" dirty="0">
                <a:solidFill>
                  <a:schemeClr val="tx1"/>
                </a:solidFill>
                <a:ea typeface="Calibri" panose="020F0502020204030204" pitchFamily="34" charset="0"/>
              </a:rPr>
              <a:t>Tradable goods and services can be sold and consumed outside of the region in which they are produced. In contrast, non-tradable goods and services </a:t>
            </a:r>
            <a:r>
              <a:rPr lang="en-GB" sz="1800" dirty="0">
                <a:solidFill>
                  <a:srgbClr val="000000"/>
                </a:solidFill>
                <a:ea typeface="Calibri" panose="020F0502020204030204" pitchFamily="34" charset="0"/>
              </a:rPr>
              <a:t>can only be bought and consumed where they are produced. They form the </a:t>
            </a:r>
            <a:r>
              <a:rPr lang="en-GB" sz="1800" b="1" dirty="0">
                <a:solidFill>
                  <a:srgbClr val="2C2D84"/>
                </a:solidFill>
                <a:ea typeface="Calibri" panose="020F0502020204030204" pitchFamily="34" charset="0"/>
              </a:rPr>
              <a:t>foundational economy</a:t>
            </a:r>
            <a:r>
              <a:rPr lang="en-GB" sz="1800" dirty="0">
                <a:solidFill>
                  <a:srgbClr val="000000"/>
                </a:solidFill>
                <a:ea typeface="Calibri" panose="020F0502020204030204" pitchFamily="34" charset="0"/>
              </a:rPr>
              <a:t>. </a:t>
            </a:r>
          </a:p>
          <a:p>
            <a:pPr marL="457200" indent="-457200">
              <a:lnSpc>
                <a:spcPct val="100000"/>
              </a:lnSpc>
              <a:spcBef>
                <a:spcPts val="0"/>
              </a:spcBef>
              <a:buFont typeface="Arial" panose="020B0604020202020204" pitchFamily="34" charset="0"/>
              <a:buChar char="•"/>
            </a:pPr>
            <a:r>
              <a:rPr lang="en-GB" sz="1800" dirty="0">
                <a:solidFill>
                  <a:srgbClr val="000000"/>
                </a:solidFill>
                <a:ea typeface="Calibri" panose="020F0502020204030204" pitchFamily="34" charset="0"/>
              </a:rPr>
              <a:t>Cars and computer software are tradable. A meal at a restaurant is not.  </a:t>
            </a:r>
          </a:p>
          <a:p>
            <a:pPr marL="457200" indent="-457200">
              <a:lnSpc>
                <a:spcPct val="100000"/>
              </a:lnSpc>
              <a:spcBef>
                <a:spcPts val="0"/>
              </a:spcBef>
              <a:buFont typeface="Arial" panose="020B0604020202020204" pitchFamily="34" charset="0"/>
              <a:buChar char="•"/>
            </a:pPr>
            <a:r>
              <a:rPr lang="en-GB" sz="1800" dirty="0">
                <a:solidFill>
                  <a:srgbClr val="000000"/>
                </a:solidFill>
                <a:ea typeface="Calibri" panose="020F0502020204030204" pitchFamily="34" charset="0"/>
              </a:rPr>
              <a:t>Local public services (e.g. school, GP surgeries, local government) operate within the foundational economy, </a:t>
            </a:r>
          </a:p>
          <a:p>
            <a:pPr marL="457200" indent="-457200">
              <a:lnSpc>
                <a:spcPct val="100000"/>
              </a:lnSpc>
              <a:spcBef>
                <a:spcPts val="0"/>
              </a:spcBef>
              <a:buFont typeface="Arial" panose="020B0604020202020204" pitchFamily="34" charset="0"/>
              <a:buChar char="•"/>
            </a:pPr>
            <a:r>
              <a:rPr lang="en-GB" sz="1800" dirty="0">
                <a:solidFill>
                  <a:srgbClr val="000000"/>
                </a:solidFill>
                <a:ea typeface="Calibri" panose="020F0502020204030204" pitchFamily="34" charset="0"/>
              </a:rPr>
              <a:t>The traded sector benefits local economies in other ways. The traded sector generates income which can be spent locally. This results in the </a:t>
            </a:r>
            <a:r>
              <a:rPr lang="en-GB" sz="1800" b="1" dirty="0">
                <a:solidFill>
                  <a:srgbClr val="2C2D84"/>
                </a:solidFill>
                <a:ea typeface="Calibri" panose="020F0502020204030204" pitchFamily="34" charset="0"/>
              </a:rPr>
              <a:t>multiplier effect</a:t>
            </a:r>
            <a:r>
              <a:rPr lang="en-GB" sz="1800" dirty="0">
                <a:solidFill>
                  <a:srgbClr val="000000"/>
                </a:solidFill>
                <a:ea typeface="Calibri" panose="020F0502020204030204" pitchFamily="34" charset="0"/>
              </a:rPr>
              <a:t>. Put simply, the multiplier effect is the number of additional jobs one additional job creates. Non-tradable sectors also have a multiplier effect, but studies show that it’s much lower.</a:t>
            </a:r>
          </a:p>
          <a:p>
            <a:pPr marL="457200" indent="-457200">
              <a:lnSpc>
                <a:spcPct val="100000"/>
              </a:lnSpc>
              <a:spcBef>
                <a:spcPts val="0"/>
              </a:spcBef>
              <a:buFont typeface="Arial" panose="020B0604020202020204" pitchFamily="34" charset="0"/>
              <a:buChar char="•"/>
            </a:pPr>
            <a:r>
              <a:rPr lang="en-GB" sz="1800" dirty="0">
                <a:solidFill>
                  <a:srgbClr val="000000"/>
                </a:solidFill>
                <a:ea typeface="Calibri" panose="020F0502020204030204" pitchFamily="34" charset="0"/>
              </a:rPr>
              <a:t>Tradable sectors serve a market that reaches beyond the local economy. This means that they are much less likely to be in direct competition with other local businesses, reducing the risk of </a:t>
            </a:r>
            <a:r>
              <a:rPr lang="en-GB" sz="1800" b="1" dirty="0">
                <a:solidFill>
                  <a:srgbClr val="2C2D84"/>
                </a:solidFill>
                <a:ea typeface="Calibri" panose="020F0502020204030204" pitchFamily="34" charset="0"/>
              </a:rPr>
              <a:t>displacement</a:t>
            </a:r>
            <a:r>
              <a:rPr lang="en-GB" sz="1800" dirty="0">
                <a:solidFill>
                  <a:srgbClr val="2C2D84"/>
                </a:solidFill>
                <a:ea typeface="Calibri" panose="020F0502020204030204" pitchFamily="34" charset="0"/>
              </a:rPr>
              <a:t>.</a:t>
            </a:r>
            <a:r>
              <a:rPr lang="en-GB" sz="1800" dirty="0">
                <a:solidFill>
                  <a:srgbClr val="000000"/>
                </a:solidFill>
                <a:ea typeface="Calibri" panose="020F0502020204030204" pitchFamily="34" charset="0"/>
              </a:rPr>
              <a:t> </a:t>
            </a:r>
          </a:p>
        </p:txBody>
      </p:sp>
      <p:sp>
        <p:nvSpPr>
          <p:cNvPr id="6" name="Title 5">
            <a:extLst>
              <a:ext uri="{FF2B5EF4-FFF2-40B4-BE49-F238E27FC236}">
                <a16:creationId xmlns:a16="http://schemas.microsoft.com/office/drawing/2014/main" id="{47FA9273-5D3D-7B1E-1BF4-6FA51EEE22EE}"/>
              </a:ext>
            </a:extLst>
          </p:cNvPr>
          <p:cNvSpPr>
            <a:spLocks noGrp="1"/>
          </p:cNvSpPr>
          <p:nvPr>
            <p:ph type="ctrTitle"/>
          </p:nvPr>
        </p:nvSpPr>
        <p:spPr>
          <a:xfrm>
            <a:off x="258437" y="2515408"/>
            <a:ext cx="4234049" cy="1655763"/>
          </a:xfrm>
        </p:spPr>
        <p:txBody>
          <a:bodyPr/>
          <a:lstStyle/>
          <a:p>
            <a:r>
              <a:rPr lang="en-GB" sz="3200"/>
              <a:t>Industrial Structure and Specialisms Statistics – Explainer (2)</a:t>
            </a:r>
          </a:p>
        </p:txBody>
      </p:sp>
      <p:pic>
        <p:nvPicPr>
          <p:cNvPr id="11" name="Picture 10">
            <a:extLst>
              <a:ext uri="{FF2B5EF4-FFF2-40B4-BE49-F238E27FC236}">
                <a16:creationId xmlns:a16="http://schemas.microsoft.com/office/drawing/2014/main" id="{97D5BBA0-C32C-7F8F-4C98-BF3074888FAF}"/>
              </a:ext>
            </a:extLst>
          </p:cNvPr>
          <p:cNvPicPr>
            <a:picLocks noChangeAspect="1"/>
          </p:cNvPicPr>
          <p:nvPr/>
        </p:nvPicPr>
        <p:blipFill>
          <a:blip r:embed="rId2"/>
          <a:stretch>
            <a:fillRect/>
          </a:stretch>
        </p:blipFill>
        <p:spPr>
          <a:xfrm>
            <a:off x="401295" y="289729"/>
            <a:ext cx="2280125" cy="2018042"/>
          </a:xfrm>
          <a:prstGeom prst="rect">
            <a:avLst/>
          </a:prstGeom>
        </p:spPr>
      </p:pic>
      <p:pic>
        <p:nvPicPr>
          <p:cNvPr id="13" name="Picture 12">
            <a:extLst>
              <a:ext uri="{FF2B5EF4-FFF2-40B4-BE49-F238E27FC236}">
                <a16:creationId xmlns:a16="http://schemas.microsoft.com/office/drawing/2014/main" id="{913849C1-0693-A4FC-9B92-0FF5588F1250}"/>
              </a:ext>
            </a:extLst>
          </p:cNvPr>
          <p:cNvPicPr>
            <a:picLocks noChangeAspect="1"/>
          </p:cNvPicPr>
          <p:nvPr/>
        </p:nvPicPr>
        <p:blipFill>
          <a:blip r:embed="rId2"/>
          <a:stretch>
            <a:fillRect/>
          </a:stretch>
        </p:blipFill>
        <p:spPr>
          <a:xfrm>
            <a:off x="401295" y="6386564"/>
            <a:ext cx="1657581" cy="363413"/>
          </a:xfrm>
          <a:prstGeom prst="rect">
            <a:avLst/>
          </a:prstGeom>
        </p:spPr>
      </p:pic>
      <p:sp>
        <p:nvSpPr>
          <p:cNvPr id="2" name="TextBox 1">
            <a:extLst>
              <a:ext uri="{FF2B5EF4-FFF2-40B4-BE49-F238E27FC236}">
                <a16:creationId xmlns:a16="http://schemas.microsoft.com/office/drawing/2014/main" id="{ADBF5298-9C4D-B384-8B97-5A7A1791F94C}"/>
              </a:ext>
            </a:extLst>
          </p:cNvPr>
          <p:cNvSpPr txBox="1"/>
          <p:nvPr/>
        </p:nvSpPr>
        <p:spPr>
          <a:xfrm>
            <a:off x="8095657" y="6429770"/>
            <a:ext cx="6128326" cy="276999"/>
          </a:xfrm>
          <a:prstGeom prst="rect">
            <a:avLst/>
          </a:prstGeom>
          <a:noFill/>
        </p:spPr>
        <p:txBody>
          <a:bodyPr wrap="square">
            <a:spAutoFit/>
          </a:bodyPr>
          <a:lstStyle/>
          <a:p>
            <a:r>
              <a:rPr lang="en-GB"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Source: </a:t>
            </a:r>
            <a:r>
              <a:rPr lang="en-GB"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the What Works Centre for Local Economic Growth</a:t>
            </a:r>
            <a:endParaRPr lang="en-GB" sz="1200"/>
          </a:p>
        </p:txBody>
      </p:sp>
    </p:spTree>
    <p:extLst>
      <p:ext uri="{BB962C8B-B14F-4D97-AF65-F5344CB8AC3E}">
        <p14:creationId xmlns:p14="http://schemas.microsoft.com/office/powerpoint/2010/main" val="4228686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A5459-4B95-7C1B-3F6B-BD1FE17BF09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1266B68-E4E5-CE43-F547-ADD70EF50956}"/>
              </a:ext>
            </a:extLst>
          </p:cNvPr>
          <p:cNvSpPr txBox="1">
            <a:spLocks/>
          </p:cNvSpPr>
          <p:nvPr/>
        </p:nvSpPr>
        <p:spPr>
          <a:xfrm>
            <a:off x="5359329" y="536478"/>
            <a:ext cx="6431376" cy="5613621"/>
          </a:xfrm>
          <a:prstGeom prst="rect">
            <a:avLst/>
          </a:prstGeom>
        </p:spPr>
        <p:txBody>
          <a:bodyPr>
            <a:normAutofit fontScale="4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283B8A"/>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buFont typeface="Arial" panose="020B0604020202020204" pitchFamily="34" charset="0"/>
              <a:buChar char="•"/>
            </a:pPr>
            <a:r>
              <a:rPr lang="en-GB" sz="3800" kern="100" spc="5" dirty="0">
                <a:solidFill>
                  <a:srgbClr val="111111"/>
                </a:solidFill>
                <a:ea typeface="Calibri" panose="020F0502020204030204" pitchFamily="34" charset="0"/>
              </a:rPr>
              <a:t>The </a:t>
            </a:r>
            <a:r>
              <a:rPr lang="en-GB" sz="3800" b="1" kern="100" spc="5" dirty="0">
                <a:solidFill>
                  <a:srgbClr val="2C2D84"/>
                </a:solidFill>
                <a:ea typeface="Calibri" panose="020F0502020204030204" pitchFamily="34" charset="0"/>
              </a:rPr>
              <a:t>knowledge economy</a:t>
            </a:r>
            <a:r>
              <a:rPr lang="en-GB" sz="3800" b="1" kern="100" spc="5" dirty="0">
                <a:solidFill>
                  <a:srgbClr val="006965"/>
                </a:solidFill>
                <a:ea typeface="Calibri" panose="020F0502020204030204" pitchFamily="34" charset="0"/>
              </a:rPr>
              <a:t> </a:t>
            </a:r>
            <a:r>
              <a:rPr lang="en-GB" sz="3800" kern="100" spc="5" dirty="0">
                <a:solidFill>
                  <a:srgbClr val="111111"/>
                </a:solidFill>
                <a:ea typeface="Calibri" panose="020F0502020204030204" pitchFamily="34" charset="0"/>
              </a:rPr>
              <a:t>is the element of an economy that is based on </a:t>
            </a:r>
            <a:r>
              <a:rPr lang="en-GB" sz="3800" kern="100" dirty="0">
                <a:solidFill>
                  <a:srgbClr val="202124"/>
                </a:solidFill>
                <a:ea typeface="Calibri" panose="020F0502020204030204" pitchFamily="34" charset="0"/>
              </a:rPr>
              <a:t>intellectual capabilities rather than natural resources or physical contributions. P</a:t>
            </a:r>
            <a:r>
              <a:rPr lang="en-GB" sz="3800" kern="100" dirty="0">
                <a:solidFill>
                  <a:srgbClr val="040C28"/>
                </a:solidFill>
                <a:ea typeface="Calibri" panose="020F0502020204030204" pitchFamily="34" charset="0"/>
              </a:rPr>
              <a:t>roducts and services that are based on intellectual expertise advance technical and scientific fields, encouraging innovation in the economy as a whole*</a:t>
            </a:r>
            <a:r>
              <a:rPr lang="en-GB" sz="3800" kern="100" dirty="0">
                <a:solidFill>
                  <a:srgbClr val="202124"/>
                </a:solidFill>
                <a:ea typeface="Calibri" panose="020F0502020204030204" pitchFamily="34" charset="0"/>
              </a:rPr>
              <a:t>.  </a:t>
            </a:r>
          </a:p>
          <a:p>
            <a:pPr marL="285750" indent="-285750">
              <a:lnSpc>
                <a:spcPct val="120000"/>
              </a:lnSpc>
              <a:spcBef>
                <a:spcPts val="0"/>
              </a:spcBef>
              <a:buFont typeface="Arial" panose="020B0604020202020204" pitchFamily="34" charset="0"/>
              <a:buChar char="•"/>
            </a:pPr>
            <a:r>
              <a:rPr lang="en-GB" sz="3800" kern="100" dirty="0">
                <a:solidFill>
                  <a:srgbClr val="202124"/>
                </a:solidFill>
                <a:ea typeface="Calibri" panose="020F0502020204030204" pitchFamily="34" charset="0"/>
              </a:rPr>
              <a:t>According to the OECD, “</a:t>
            </a:r>
            <a:r>
              <a:rPr lang="en-GB" sz="3800" kern="100" dirty="0">
                <a:solidFill>
                  <a:srgbClr val="333333"/>
                </a:solidFill>
                <a:ea typeface="Calibri" panose="020F0502020204030204" pitchFamily="34" charset="0"/>
              </a:rPr>
              <a:t>ageing populations and dwindling natural resources mean that growth in advanced economies will increasingly depend on knowledge-based increases in productivity. Unlike labour, natural resources and physical capital, knowledge-based capital is the only factor of production that will not suffer from scarcity”.</a:t>
            </a:r>
          </a:p>
          <a:p>
            <a:pPr marL="285750" indent="-285750">
              <a:lnSpc>
                <a:spcPct val="120000"/>
              </a:lnSpc>
              <a:spcBef>
                <a:spcPts val="0"/>
              </a:spcBef>
              <a:buFont typeface="Arial" panose="020B0604020202020204" pitchFamily="34" charset="0"/>
              <a:buChar char="•"/>
            </a:pPr>
            <a:r>
              <a:rPr lang="en-GB" sz="3800" kern="100" dirty="0">
                <a:solidFill>
                  <a:srgbClr val="333333"/>
                </a:solidFill>
                <a:ea typeface="Calibri" panose="020F0502020204030204" pitchFamily="34" charset="0"/>
              </a:rPr>
              <a:t>Three Standard Industrial Classification (SIC) code sectors are generally used** to statistically analyse the knowledge economy at a local level.  These are: </a:t>
            </a:r>
            <a:endParaRPr lang="en-GB" sz="3800" kern="100" dirty="0">
              <a:ea typeface="Calibri" panose="020F0502020204030204" pitchFamily="34" charset="0"/>
            </a:endParaRPr>
          </a:p>
          <a:p>
            <a:pPr lvl="1">
              <a:lnSpc>
                <a:spcPct val="120000"/>
              </a:lnSpc>
              <a:spcBef>
                <a:spcPts val="0"/>
              </a:spcBef>
              <a:buFont typeface="Aptos" panose="020B0004020202020204" pitchFamily="34" charset="0"/>
              <a:buChar char="­"/>
            </a:pPr>
            <a:r>
              <a:rPr lang="en-GB" sz="3800" kern="100" dirty="0">
                <a:latin typeface="Calibri" panose="020F0502020204030204" pitchFamily="34" charset="0"/>
                <a:ea typeface="Calibri" panose="020F0502020204030204" pitchFamily="34" charset="0"/>
                <a:cs typeface="Calibri" panose="020F0502020204030204" pitchFamily="34" charset="0"/>
              </a:rPr>
              <a:t>Telecommunications; information technology </a:t>
            </a:r>
          </a:p>
          <a:p>
            <a:pPr lvl="1">
              <a:lnSpc>
                <a:spcPct val="120000"/>
              </a:lnSpc>
              <a:spcBef>
                <a:spcPts val="0"/>
              </a:spcBef>
              <a:buFont typeface="Aptos" panose="020B0004020202020204" pitchFamily="34" charset="0"/>
              <a:buChar char="­"/>
            </a:pPr>
            <a:r>
              <a:rPr lang="en-GB" sz="3800" kern="100" dirty="0">
                <a:latin typeface="Calibri" panose="020F0502020204030204" pitchFamily="34" charset="0"/>
                <a:ea typeface="Calibri" panose="020F0502020204030204" pitchFamily="34" charset="0"/>
                <a:cs typeface="Calibri" panose="020F0502020204030204" pitchFamily="34" charset="0"/>
              </a:rPr>
              <a:t>Research and development; advertising and market research</a:t>
            </a:r>
          </a:p>
          <a:p>
            <a:pPr lvl="1">
              <a:lnSpc>
                <a:spcPct val="120000"/>
              </a:lnSpc>
              <a:spcBef>
                <a:spcPts val="0"/>
              </a:spcBef>
              <a:buFont typeface="Aptos" panose="020B0004020202020204" pitchFamily="34" charset="0"/>
              <a:buChar char="­"/>
            </a:pPr>
            <a:r>
              <a:rPr lang="en-GB" sz="3800" kern="100" dirty="0">
                <a:latin typeface="Calibri" panose="020F0502020204030204" pitchFamily="34" charset="0"/>
                <a:ea typeface="Calibri" panose="020F0502020204030204" pitchFamily="34" charset="0"/>
                <a:cs typeface="Calibri" panose="020F0502020204030204" pitchFamily="34" charset="0"/>
              </a:rPr>
              <a:t>Other professional, scientific and technical activities</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6" name="Title 5">
            <a:extLst>
              <a:ext uri="{FF2B5EF4-FFF2-40B4-BE49-F238E27FC236}">
                <a16:creationId xmlns:a16="http://schemas.microsoft.com/office/drawing/2014/main" id="{4A8BC95A-EF7A-FF03-0D8B-E9A9BDCBD103}"/>
              </a:ext>
            </a:extLst>
          </p:cNvPr>
          <p:cNvSpPr>
            <a:spLocks noGrp="1"/>
          </p:cNvSpPr>
          <p:nvPr>
            <p:ph type="ctrTitle"/>
          </p:nvPr>
        </p:nvSpPr>
        <p:spPr>
          <a:xfrm>
            <a:off x="258438" y="2515408"/>
            <a:ext cx="4242000" cy="1655763"/>
          </a:xfrm>
        </p:spPr>
        <p:txBody>
          <a:bodyPr/>
          <a:lstStyle/>
          <a:p>
            <a:r>
              <a:rPr lang="en-GB" sz="3200"/>
              <a:t>Industrial Structure and Specialisms Statistics – Explainer (3)</a:t>
            </a:r>
          </a:p>
        </p:txBody>
      </p:sp>
      <p:pic>
        <p:nvPicPr>
          <p:cNvPr id="11" name="Picture 10">
            <a:extLst>
              <a:ext uri="{FF2B5EF4-FFF2-40B4-BE49-F238E27FC236}">
                <a16:creationId xmlns:a16="http://schemas.microsoft.com/office/drawing/2014/main" id="{D365B6ED-5033-2370-4E22-4AA9C6B2BF61}"/>
              </a:ext>
            </a:extLst>
          </p:cNvPr>
          <p:cNvPicPr>
            <a:picLocks noChangeAspect="1"/>
          </p:cNvPicPr>
          <p:nvPr/>
        </p:nvPicPr>
        <p:blipFill>
          <a:blip r:embed="rId3"/>
          <a:stretch>
            <a:fillRect/>
          </a:stretch>
        </p:blipFill>
        <p:spPr>
          <a:xfrm>
            <a:off x="401295" y="289729"/>
            <a:ext cx="2280125" cy="2018042"/>
          </a:xfrm>
          <a:prstGeom prst="rect">
            <a:avLst/>
          </a:prstGeom>
        </p:spPr>
      </p:pic>
      <p:pic>
        <p:nvPicPr>
          <p:cNvPr id="13" name="Picture 12">
            <a:extLst>
              <a:ext uri="{FF2B5EF4-FFF2-40B4-BE49-F238E27FC236}">
                <a16:creationId xmlns:a16="http://schemas.microsoft.com/office/drawing/2014/main" id="{982836A7-5D1F-BFE6-9D14-E4A2A46F0902}"/>
              </a:ext>
            </a:extLst>
          </p:cNvPr>
          <p:cNvPicPr>
            <a:picLocks noChangeAspect="1"/>
          </p:cNvPicPr>
          <p:nvPr/>
        </p:nvPicPr>
        <p:blipFill>
          <a:blip r:embed="rId3"/>
          <a:stretch>
            <a:fillRect/>
          </a:stretch>
        </p:blipFill>
        <p:spPr>
          <a:xfrm>
            <a:off x="401295" y="6386564"/>
            <a:ext cx="1657581" cy="363413"/>
          </a:xfrm>
          <a:prstGeom prst="rect">
            <a:avLst/>
          </a:prstGeom>
        </p:spPr>
      </p:pic>
      <p:sp>
        <p:nvSpPr>
          <p:cNvPr id="2" name="TextBox 1">
            <a:extLst>
              <a:ext uri="{FF2B5EF4-FFF2-40B4-BE49-F238E27FC236}">
                <a16:creationId xmlns:a16="http://schemas.microsoft.com/office/drawing/2014/main" id="{532402BB-C9BD-549E-688F-772BD7EE8CCE}"/>
              </a:ext>
            </a:extLst>
          </p:cNvPr>
          <p:cNvSpPr txBox="1"/>
          <p:nvPr/>
        </p:nvSpPr>
        <p:spPr>
          <a:xfrm>
            <a:off x="5595528" y="6305383"/>
            <a:ext cx="6128326" cy="461665"/>
          </a:xfrm>
          <a:prstGeom prst="rect">
            <a:avLst/>
          </a:prstGeom>
          <a:noFill/>
        </p:spPr>
        <p:txBody>
          <a:bodyPr wrap="square">
            <a:spAutoFit/>
          </a:bodyPr>
          <a:lstStyle/>
          <a:p>
            <a:r>
              <a:rPr lang="en-GB" sz="1200">
                <a:effectLst/>
                <a:latin typeface="Calibri" panose="020F0502020204030204" pitchFamily="34" charset="0"/>
                <a:ea typeface="Calibri" panose="020F0502020204030204" pitchFamily="34" charset="0"/>
                <a:cs typeface="Calibri" panose="020F0502020204030204" pitchFamily="34" charset="0"/>
              </a:rPr>
              <a:t>*</a:t>
            </a:r>
            <a:r>
              <a:rPr lang="en-GB" sz="12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Investopedia</a:t>
            </a:r>
            <a:r>
              <a:rPr lang="en-GB" sz="1200">
                <a:effectLst/>
                <a:latin typeface="Calibri" panose="020F0502020204030204" pitchFamily="34" charset="0"/>
                <a:ea typeface="Calibri" panose="020F0502020204030204" pitchFamily="34" charset="0"/>
                <a:cs typeface="Calibri" panose="020F0502020204030204" pitchFamily="34" charset="0"/>
              </a:rPr>
              <a:t>, accessed 22 August 2023</a:t>
            </a:r>
          </a:p>
          <a:p>
            <a:r>
              <a:rPr lang="en-GB" sz="1200">
                <a:latin typeface="Calibri" panose="020F0502020204030204" pitchFamily="34" charset="0"/>
                <a:ea typeface="Calibri" panose="020F0502020204030204" pitchFamily="34" charset="0"/>
                <a:cs typeface="Calibri" panose="020F0502020204030204" pitchFamily="34" charset="0"/>
              </a:rPr>
              <a:t>**E.g. Oxfordshire’s Innovation Engine, 2023, Advanced Oxford</a:t>
            </a:r>
          </a:p>
        </p:txBody>
      </p:sp>
    </p:spTree>
    <p:extLst>
      <p:ext uri="{BB962C8B-B14F-4D97-AF65-F5344CB8AC3E}">
        <p14:creationId xmlns:p14="http://schemas.microsoft.com/office/powerpoint/2010/main" val="3564417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260E6-E69C-D7F8-07D4-FBB6DBF41A0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3EFF939-D8B8-1BD0-5066-32B969068475}"/>
              </a:ext>
            </a:extLst>
          </p:cNvPr>
          <p:cNvSpPr/>
          <p:nvPr/>
        </p:nvSpPr>
        <p:spPr>
          <a:xfrm>
            <a:off x="0" y="330090"/>
            <a:ext cx="10914540" cy="1045486"/>
          </a:xfrm>
          <a:prstGeom prst="rect">
            <a:avLst/>
          </a:prstGeom>
          <a:solidFill>
            <a:srgbClr val="2C2D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bg1"/>
                </a:solidFill>
                <a:latin typeface="Calibri" panose="020F0502020204030204" pitchFamily="34" charset="0"/>
                <a:ea typeface="Calibri" panose="020F0502020204030204" pitchFamily="34" charset="0"/>
              </a:rPr>
              <a:t>Buckinghamshire’s economy is dominated by the service sector. Buckinghamshire’s service sector has experienced weaker growth since 2007 than the national average. </a:t>
            </a:r>
            <a:endParaRPr lang="en-GB" sz="2000">
              <a:solidFill>
                <a:schemeClr val="bg1"/>
              </a:solidFill>
            </a:endParaRPr>
          </a:p>
        </p:txBody>
      </p:sp>
      <p:sp>
        <p:nvSpPr>
          <p:cNvPr id="6" name="TextBox 5">
            <a:extLst>
              <a:ext uri="{FF2B5EF4-FFF2-40B4-BE49-F238E27FC236}">
                <a16:creationId xmlns:a16="http://schemas.microsoft.com/office/drawing/2014/main" id="{A1A3B2F1-C7C2-2F3A-904D-4F0B9F3FA9BD}"/>
              </a:ext>
            </a:extLst>
          </p:cNvPr>
          <p:cNvSpPr txBox="1"/>
          <p:nvPr/>
        </p:nvSpPr>
        <p:spPr>
          <a:xfrm>
            <a:off x="212061" y="1831437"/>
            <a:ext cx="5181599" cy="523220"/>
          </a:xfrm>
          <a:prstGeom prst="rect">
            <a:avLst/>
          </a:prstGeom>
          <a:noFill/>
        </p:spPr>
        <p:txBody>
          <a:bodyPr wrap="square" rtlCol="0">
            <a:spAutoFit/>
          </a:bodyPr>
          <a:lstStyle/>
          <a:p>
            <a:r>
              <a:rPr lang="en-GB" sz="1400" b="1" dirty="0">
                <a:solidFill>
                  <a:srgbClr val="2C2D84"/>
                </a:solidFill>
                <a:latin typeface="Calibri" panose="020F0502020204030204" pitchFamily="34" charset="0"/>
                <a:ea typeface="Calibri" panose="020F0502020204030204" pitchFamily="34" charset="0"/>
                <a:cs typeface="Calibri" panose="020F0502020204030204" pitchFamily="34" charset="0"/>
              </a:rPr>
              <a:t>GVA generated by Buckinghamshire’s service and production sectors (2007 to 2023) </a:t>
            </a:r>
          </a:p>
        </p:txBody>
      </p:sp>
      <p:sp>
        <p:nvSpPr>
          <p:cNvPr id="7" name="Content Placeholder 9">
            <a:extLst>
              <a:ext uri="{FF2B5EF4-FFF2-40B4-BE49-F238E27FC236}">
                <a16:creationId xmlns:a16="http://schemas.microsoft.com/office/drawing/2014/main" id="{E8A644B3-80B2-97B4-BC93-22CC8DB6D978}"/>
              </a:ext>
            </a:extLst>
          </p:cNvPr>
          <p:cNvSpPr txBox="1">
            <a:spLocks/>
          </p:cNvSpPr>
          <p:nvPr/>
        </p:nvSpPr>
        <p:spPr>
          <a:xfrm>
            <a:off x="5825656" y="1973776"/>
            <a:ext cx="5025274" cy="3892989"/>
          </a:xfrm>
          <a:prstGeom prst="rect">
            <a:avLst/>
          </a:prstGeom>
          <a:noFill/>
          <a:ln w="19050">
            <a:solidFill>
              <a:schemeClr val="bg1"/>
            </a:solidFill>
          </a:ln>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283B8A"/>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GB" sz="1600" kern="100" dirty="0">
                <a:solidFill>
                  <a:schemeClr val="tx1"/>
                </a:solidFill>
                <a:ea typeface="Calibri" panose="020F0502020204030204" pitchFamily="34" charset="0"/>
              </a:rPr>
              <a:t>In 2023 (latest available data) approximately 82% of Buckinghamshire’s economic output was generated by the service sector.  This is similar to the national picture.  </a:t>
            </a:r>
          </a:p>
          <a:p>
            <a:pPr>
              <a:lnSpc>
                <a:spcPct val="107000"/>
              </a:lnSpc>
              <a:spcAft>
                <a:spcPts val="800"/>
              </a:spcAft>
            </a:pPr>
            <a:r>
              <a:rPr lang="en-GB" sz="1600" kern="100" dirty="0">
                <a:solidFill>
                  <a:schemeClr val="tx1"/>
                </a:solidFill>
                <a:ea typeface="Calibri" panose="020F0502020204030204" pitchFamily="34" charset="0"/>
              </a:rPr>
              <a:t>However, whilst the growth of Buckinghamshire’s production sector since 2007 has been just below the national average (5% versus 7%), the growth of the county’s service sector has been substantially weaker (13% versus 26%).  In 2023, the output in both the county’s production and service sectors remained slightly below pre-pandemic levels. </a:t>
            </a:r>
          </a:p>
          <a:p>
            <a:r>
              <a:rPr lang="en-GB" sz="1200" b="1" kern="100" dirty="0">
                <a:solidFill>
                  <a:schemeClr val="tx1"/>
                </a:solidFill>
                <a:ea typeface="Calibri" panose="020F0502020204030204" pitchFamily="34" charset="0"/>
              </a:rPr>
              <a:t>Production sector: </a:t>
            </a:r>
            <a:r>
              <a:rPr lang="en-GB" sz="1200" kern="100" dirty="0">
                <a:solidFill>
                  <a:schemeClr val="tx1"/>
                </a:solidFill>
                <a:ea typeface="Calibri" panose="020F0502020204030204" pitchFamily="34" charset="0"/>
              </a:rPr>
              <a:t>Manufacturing, construction, agriculture, mining and utilities</a:t>
            </a:r>
          </a:p>
          <a:p>
            <a:r>
              <a:rPr lang="en-GB" sz="1200" b="1" kern="100" dirty="0">
                <a:solidFill>
                  <a:schemeClr val="tx1"/>
                </a:solidFill>
                <a:ea typeface="Calibri" panose="020F0502020204030204" pitchFamily="34" charset="0"/>
              </a:rPr>
              <a:t>Service sector: </a:t>
            </a:r>
            <a:r>
              <a:rPr lang="en-GB" sz="1200" kern="100" dirty="0">
                <a:solidFill>
                  <a:schemeClr val="tx1"/>
                </a:solidFill>
                <a:ea typeface="Calibri" panose="020F0502020204030204" pitchFamily="34" charset="0"/>
              </a:rPr>
              <a:t>Wholesale; retail; transport; storage; hospitality; financial services; real estate; information &amp; communication; professional, scientific &amp; technical; admin &amp; support services; public administration; health; education; the arts and recreation</a:t>
            </a:r>
          </a:p>
          <a:p>
            <a:endParaRPr lang="en-GB" sz="1600" dirty="0">
              <a:solidFill>
                <a:schemeClr val="tx1"/>
              </a:solidFill>
              <a:ea typeface="Calibri" panose="020F0502020204030204" pitchFamily="34" charset="0"/>
            </a:endParaRPr>
          </a:p>
        </p:txBody>
      </p:sp>
      <p:graphicFrame>
        <p:nvGraphicFramePr>
          <p:cNvPr id="3" name="Chart 2">
            <a:extLst>
              <a:ext uri="{FF2B5EF4-FFF2-40B4-BE49-F238E27FC236}">
                <a16:creationId xmlns:a16="http://schemas.microsoft.com/office/drawing/2014/main" id="{71880F0A-F7B1-61FA-58E4-F5AADD44013C}"/>
              </a:ext>
            </a:extLst>
          </p:cNvPr>
          <p:cNvGraphicFramePr>
            <a:graphicFrameLocks/>
          </p:cNvGraphicFramePr>
          <p:nvPr>
            <p:extLst>
              <p:ext uri="{D42A27DB-BD31-4B8C-83A1-F6EECF244321}">
                <p14:modId xmlns:p14="http://schemas.microsoft.com/office/powerpoint/2010/main" val="3225704083"/>
              </p:ext>
            </p:extLst>
          </p:nvPr>
        </p:nvGraphicFramePr>
        <p:xfrm>
          <a:off x="-62949" y="2430140"/>
          <a:ext cx="5477126" cy="354924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68623018-646A-3542-D86C-025F57F9046F}"/>
              </a:ext>
            </a:extLst>
          </p:cNvPr>
          <p:cNvSpPr txBox="1"/>
          <p:nvPr/>
        </p:nvSpPr>
        <p:spPr>
          <a:xfrm>
            <a:off x="125597" y="6164883"/>
            <a:ext cx="6906139" cy="600164"/>
          </a:xfrm>
          <a:prstGeom prst="rect">
            <a:avLst/>
          </a:prstGeom>
          <a:noFill/>
        </p:spPr>
        <p:txBody>
          <a:bodyPr wrap="square" rtlCol="0">
            <a:spAutoFit/>
          </a:bodyPr>
          <a:lstStyle/>
          <a:p>
            <a:r>
              <a:rPr lang="en-GB" sz="1100" dirty="0">
                <a:latin typeface="Calibri" panose="020F0502020204030204" pitchFamily="34" charset="0"/>
                <a:ea typeface="Calibri" panose="020F0502020204030204" pitchFamily="34" charset="0"/>
                <a:cs typeface="Calibri" panose="020F0502020204030204" pitchFamily="34" charset="0"/>
              </a:rPr>
              <a:t>Source: </a:t>
            </a:r>
            <a:r>
              <a:rPr lang="en-GB" sz="1100" dirty="0">
                <a:latin typeface="Calibri" panose="020F0502020204030204" pitchFamily="34" charset="0"/>
                <a:ea typeface="Calibri" panose="020F0502020204030204" pitchFamily="34" charset="0"/>
                <a:cs typeface="Calibri" panose="020F0502020204030204" pitchFamily="34" charset="0"/>
                <a:hlinkClick r:id="rId3"/>
              </a:rPr>
              <a:t>ONS, 2025</a:t>
            </a:r>
            <a:endParaRPr lang="en-GB" sz="1100" dirty="0">
              <a:latin typeface="Calibri" panose="020F0502020204030204" pitchFamily="34" charset="0"/>
              <a:ea typeface="Calibri" panose="020F0502020204030204" pitchFamily="34" charset="0"/>
              <a:cs typeface="Calibri" panose="020F0502020204030204" pitchFamily="34" charset="0"/>
            </a:endParaRPr>
          </a:p>
          <a:p>
            <a:r>
              <a:rPr lang="en-GB" sz="1100" dirty="0">
                <a:latin typeface="Calibri" panose="020F0502020204030204" pitchFamily="34" charset="0"/>
                <a:ea typeface="Calibri" panose="020F0502020204030204" pitchFamily="34" charset="0"/>
                <a:cs typeface="Calibri" panose="020F0502020204030204" pitchFamily="34" charset="0"/>
              </a:rPr>
              <a:t>Note: Chained Volume Measure (CVM) of Gross Value Added (GVA) in 2022 money value (£m) </a:t>
            </a:r>
          </a:p>
          <a:p>
            <a:endParaRPr lang="en-GB"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8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CB7F7CE-B37F-0BE0-517F-33BB1710B9AC}"/>
              </a:ext>
            </a:extLst>
          </p:cNvPr>
          <p:cNvSpPr/>
          <p:nvPr/>
        </p:nvSpPr>
        <p:spPr>
          <a:xfrm>
            <a:off x="0" y="257416"/>
            <a:ext cx="10914540" cy="680036"/>
          </a:xfrm>
          <a:prstGeom prst="rect">
            <a:avLst/>
          </a:prstGeom>
          <a:solidFill>
            <a:srgbClr val="2C2D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bg1"/>
                </a:solidFill>
                <a:latin typeface="Calibri" panose="020F0502020204030204" pitchFamily="34" charset="0"/>
                <a:ea typeface="Calibri" panose="020F0502020204030204" pitchFamily="34" charset="0"/>
                <a:cs typeface="Calibri" panose="020F0502020204030204" pitchFamily="34" charset="0"/>
              </a:rPr>
              <a:t>Buckinghamshire has a smaller tradeable sector (particularly in output terms) than the national average</a:t>
            </a:r>
            <a:endParaRPr lang="en-GB" sz="2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8D40D26F-942B-0916-BE24-8BD63ACAF55A}"/>
              </a:ext>
            </a:extLst>
          </p:cNvPr>
          <p:cNvSpPr txBox="1"/>
          <p:nvPr/>
        </p:nvSpPr>
        <p:spPr>
          <a:xfrm>
            <a:off x="160083" y="1037844"/>
            <a:ext cx="2720148" cy="307777"/>
          </a:xfrm>
          <a:prstGeom prst="rect">
            <a:avLst/>
          </a:prstGeom>
          <a:noFill/>
        </p:spPr>
        <p:txBody>
          <a:bodyPr wrap="square" rtlCol="0">
            <a:spAutoFit/>
          </a:bodyPr>
          <a:lstStyle/>
          <a:p>
            <a:pPr algn="l"/>
            <a:r>
              <a:rPr lang="en-GB" sz="1400" b="1">
                <a:solidFill>
                  <a:srgbClr val="2C2D84"/>
                </a:solidFill>
                <a:latin typeface="Calibri" panose="020F0502020204030204" pitchFamily="34" charset="0"/>
                <a:ea typeface="Calibri" panose="020F0502020204030204" pitchFamily="34" charset="0"/>
                <a:cs typeface="Calibri" panose="020F0502020204030204" pitchFamily="34" charset="0"/>
              </a:rPr>
              <a:t>Buckinghamshire</a:t>
            </a:r>
          </a:p>
        </p:txBody>
      </p:sp>
      <p:sp>
        <p:nvSpPr>
          <p:cNvPr id="9" name="TextBox 8">
            <a:extLst>
              <a:ext uri="{FF2B5EF4-FFF2-40B4-BE49-F238E27FC236}">
                <a16:creationId xmlns:a16="http://schemas.microsoft.com/office/drawing/2014/main" id="{2F406BD2-34D0-437D-4424-615A0AF0B3D3}"/>
              </a:ext>
            </a:extLst>
          </p:cNvPr>
          <p:cNvSpPr txBox="1"/>
          <p:nvPr/>
        </p:nvSpPr>
        <p:spPr>
          <a:xfrm>
            <a:off x="160083" y="3855049"/>
            <a:ext cx="2720148" cy="307777"/>
          </a:xfrm>
          <a:prstGeom prst="rect">
            <a:avLst/>
          </a:prstGeom>
          <a:noFill/>
        </p:spPr>
        <p:txBody>
          <a:bodyPr wrap="square" rtlCol="0">
            <a:spAutoFit/>
          </a:bodyPr>
          <a:lstStyle/>
          <a:p>
            <a:pPr algn="l"/>
            <a:r>
              <a:rPr lang="en-GB" sz="1400" b="1">
                <a:solidFill>
                  <a:srgbClr val="2C2D84"/>
                </a:solidFill>
                <a:latin typeface="Calibri" panose="020F0502020204030204" pitchFamily="34" charset="0"/>
                <a:ea typeface="Calibri" panose="020F0502020204030204" pitchFamily="34" charset="0"/>
                <a:cs typeface="Calibri" panose="020F0502020204030204" pitchFamily="34" charset="0"/>
              </a:rPr>
              <a:t>England</a:t>
            </a:r>
          </a:p>
        </p:txBody>
      </p:sp>
      <p:sp>
        <p:nvSpPr>
          <p:cNvPr id="10" name="TextBox 9">
            <a:extLst>
              <a:ext uri="{FF2B5EF4-FFF2-40B4-BE49-F238E27FC236}">
                <a16:creationId xmlns:a16="http://schemas.microsoft.com/office/drawing/2014/main" id="{1FD7DB55-6E26-7034-94B2-0695A9626125}"/>
              </a:ext>
            </a:extLst>
          </p:cNvPr>
          <p:cNvSpPr txBox="1"/>
          <p:nvPr/>
        </p:nvSpPr>
        <p:spPr>
          <a:xfrm>
            <a:off x="5114204" y="2142123"/>
            <a:ext cx="5457270" cy="3293209"/>
          </a:xfrm>
          <a:prstGeom prst="rect">
            <a:avLst/>
          </a:prstGeom>
          <a:noFill/>
        </p:spPr>
        <p:txBody>
          <a:bodyPr wrap="square" rtlCol="0">
            <a:spAutoFit/>
          </a:bodyPr>
          <a:lstStyle/>
          <a:p>
            <a:r>
              <a:rPr lang="en-GB" sz="1600" dirty="0">
                <a:latin typeface="Calibri" panose="020F0502020204030204" pitchFamily="34" charset="0"/>
                <a:ea typeface="Calibri" panose="020F0502020204030204" pitchFamily="34" charset="0"/>
                <a:cs typeface="Calibri" panose="020F0502020204030204" pitchFamily="34" charset="0"/>
              </a:rPr>
              <a:t>60% of Buckinghamshire’s economic output (GVA) is generated by the foundational sector (i.e. firms and organisations serving the local population).  This is higher than the national average of 51%. </a:t>
            </a:r>
          </a:p>
          <a:p>
            <a:endParaRPr lang="en-GB" sz="1600" dirty="0">
              <a:latin typeface="Calibri" panose="020F0502020204030204" pitchFamily="34" charset="0"/>
              <a:ea typeface="Calibri" panose="020F0502020204030204" pitchFamily="34" charset="0"/>
              <a:cs typeface="Calibri" panose="020F0502020204030204" pitchFamily="34" charset="0"/>
            </a:endParaRPr>
          </a:p>
          <a:p>
            <a:r>
              <a:rPr lang="en-GB" sz="1600" dirty="0">
                <a:latin typeface="Calibri" panose="020F0502020204030204" pitchFamily="34" charset="0"/>
                <a:ea typeface="Calibri" panose="020F0502020204030204" pitchFamily="34" charset="0"/>
                <a:cs typeface="Calibri" panose="020F0502020204030204" pitchFamily="34" charset="0"/>
              </a:rPr>
              <a:t>The foundational sector provides 64% of jobs in the county, which is in line with the national average. </a:t>
            </a:r>
          </a:p>
          <a:p>
            <a:endParaRPr lang="en-GB" sz="1600" dirty="0">
              <a:latin typeface="Calibri" panose="020F0502020204030204" pitchFamily="34" charset="0"/>
              <a:ea typeface="Calibri" panose="020F0502020204030204" pitchFamily="34" charset="0"/>
              <a:cs typeface="Calibri" panose="020F0502020204030204" pitchFamily="34" charset="0"/>
            </a:endParaRPr>
          </a:p>
          <a:p>
            <a:r>
              <a:rPr lang="en-GB" sz="1600" dirty="0">
                <a:latin typeface="Calibri" panose="020F0502020204030204" pitchFamily="34" charset="0"/>
                <a:ea typeface="Calibri" panose="020F0502020204030204" pitchFamily="34" charset="0"/>
                <a:cs typeface="Calibri" panose="020F0502020204030204" pitchFamily="34" charset="0"/>
              </a:rPr>
              <a:t>The size of Buckinghamshire’s foundational economy could, in part, be driven by high employment rates and high wages, which enable residents to spend more on local services (such as cleaning, health and fitness, hair and beauty, and animal care) than in other parts of the country.  </a:t>
            </a:r>
          </a:p>
        </p:txBody>
      </p:sp>
      <p:graphicFrame>
        <p:nvGraphicFramePr>
          <p:cNvPr id="11" name="Chart 10">
            <a:extLst>
              <a:ext uri="{FF2B5EF4-FFF2-40B4-BE49-F238E27FC236}">
                <a16:creationId xmlns:a16="http://schemas.microsoft.com/office/drawing/2014/main" id="{EFADDFCA-09D3-5598-C2B0-53E12966E76F}"/>
              </a:ext>
            </a:extLst>
          </p:cNvPr>
          <p:cNvGraphicFramePr>
            <a:graphicFrameLocks/>
          </p:cNvGraphicFramePr>
          <p:nvPr>
            <p:extLst>
              <p:ext uri="{D42A27DB-BD31-4B8C-83A1-F6EECF244321}">
                <p14:modId xmlns:p14="http://schemas.microsoft.com/office/powerpoint/2010/main" val="703428175"/>
              </p:ext>
            </p:extLst>
          </p:nvPr>
        </p:nvGraphicFramePr>
        <p:xfrm>
          <a:off x="160083" y="1446013"/>
          <a:ext cx="4043083" cy="23427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AE555144-BAB2-2AB6-48C2-D6B1904251FE}"/>
              </a:ext>
            </a:extLst>
          </p:cNvPr>
          <p:cNvGraphicFramePr>
            <a:graphicFrameLocks/>
          </p:cNvGraphicFramePr>
          <p:nvPr>
            <p:extLst>
              <p:ext uri="{D42A27DB-BD31-4B8C-83A1-F6EECF244321}">
                <p14:modId xmlns:p14="http://schemas.microsoft.com/office/powerpoint/2010/main" val="3955370610"/>
              </p:ext>
            </p:extLst>
          </p:nvPr>
        </p:nvGraphicFramePr>
        <p:xfrm>
          <a:off x="160083" y="4104189"/>
          <a:ext cx="3989295" cy="2437967"/>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905BB024-EDBF-3848-5A3D-E6E28EEF2FA0}"/>
              </a:ext>
            </a:extLst>
          </p:cNvPr>
          <p:cNvSpPr txBox="1"/>
          <p:nvPr/>
        </p:nvSpPr>
        <p:spPr>
          <a:xfrm>
            <a:off x="10219765" y="6262487"/>
            <a:ext cx="1659751" cy="261610"/>
          </a:xfrm>
          <a:prstGeom prst="rect">
            <a:avLst/>
          </a:prstGeom>
          <a:noFill/>
        </p:spPr>
        <p:txBody>
          <a:bodyPr wrap="square" rtlCol="0">
            <a:spAutoFit/>
          </a:bodyPr>
          <a:lstStyle/>
          <a:p>
            <a:pPr algn="l"/>
            <a:r>
              <a:rPr lang="en-GB" sz="1100">
                <a:latin typeface="Calibri" panose="020F0502020204030204" pitchFamily="34" charset="0"/>
                <a:cs typeface="Calibri" panose="020F0502020204030204" pitchFamily="34" charset="0"/>
              </a:rPr>
              <a:t>Source: </a:t>
            </a:r>
            <a:r>
              <a:rPr lang="en-GB" sz="1100" err="1">
                <a:latin typeface="Calibri" panose="020F0502020204030204" pitchFamily="34" charset="0"/>
                <a:cs typeface="Calibri" panose="020F0502020204030204" pitchFamily="34" charset="0"/>
              </a:rPr>
              <a:t>Lightcast</a:t>
            </a:r>
            <a:r>
              <a:rPr lang="en-GB" sz="1100">
                <a:latin typeface="Calibri" panose="020F0502020204030204" pitchFamily="34" charset="0"/>
                <a:cs typeface="Calibri" panose="020F0502020204030204" pitchFamily="34" charset="0"/>
              </a:rPr>
              <a:t> 2024</a:t>
            </a:r>
          </a:p>
        </p:txBody>
      </p:sp>
    </p:spTree>
    <p:extLst>
      <p:ext uri="{BB962C8B-B14F-4D97-AF65-F5344CB8AC3E}">
        <p14:creationId xmlns:p14="http://schemas.microsoft.com/office/powerpoint/2010/main" val="6625319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F78C1D-5E3D-B20F-034F-646D2474385D}"/>
              </a:ext>
            </a:extLst>
          </p:cNvPr>
          <p:cNvSpPr/>
          <p:nvPr/>
        </p:nvSpPr>
        <p:spPr>
          <a:xfrm>
            <a:off x="0" y="257416"/>
            <a:ext cx="10914540" cy="680036"/>
          </a:xfrm>
          <a:prstGeom prst="rect">
            <a:avLst/>
          </a:prstGeom>
          <a:solidFill>
            <a:srgbClr val="2C2D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bg1"/>
                </a:solidFill>
                <a:latin typeface="Calibri" panose="020F0502020204030204" pitchFamily="34" charset="0"/>
                <a:ea typeface="Calibri" panose="020F0502020204030204" pitchFamily="34" charset="0"/>
                <a:cs typeface="Calibri" panose="020F0502020204030204" pitchFamily="34" charset="0"/>
              </a:rPr>
              <a:t>Buckinghamshire’s knowledge economy has experienced slow growth since the Global Financial Crisis</a:t>
            </a:r>
            <a:endParaRPr lang="en-GB" sz="2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CB3B3EDA-5A5C-1F00-5AD8-E68D4878BA0B}"/>
              </a:ext>
            </a:extLst>
          </p:cNvPr>
          <p:cNvSpPr txBox="1"/>
          <p:nvPr/>
        </p:nvSpPr>
        <p:spPr>
          <a:xfrm>
            <a:off x="231852" y="1293469"/>
            <a:ext cx="5825779" cy="523220"/>
          </a:xfrm>
          <a:prstGeom prst="rect">
            <a:avLst/>
          </a:prstGeom>
          <a:noFill/>
        </p:spPr>
        <p:txBody>
          <a:bodyPr wrap="square" rtlCol="0">
            <a:spAutoFit/>
          </a:bodyPr>
          <a:lstStyle/>
          <a:p>
            <a:r>
              <a:rPr lang="en-GB" sz="1400" b="1" dirty="0">
                <a:solidFill>
                  <a:srgbClr val="2C2D84"/>
                </a:solidFill>
                <a:latin typeface="Calibri" panose="020F0502020204030204" pitchFamily="34" charset="0"/>
                <a:ea typeface="Calibri" panose="020F0502020204030204" pitchFamily="34" charset="0"/>
                <a:cs typeface="Calibri" panose="020F0502020204030204" pitchFamily="34" charset="0"/>
              </a:rPr>
              <a:t>Economic output of Buckinghamshire and England’s knowledge economy over time</a:t>
            </a:r>
          </a:p>
        </p:txBody>
      </p:sp>
      <p:sp>
        <p:nvSpPr>
          <p:cNvPr id="13" name="TextBox 12">
            <a:extLst>
              <a:ext uri="{FF2B5EF4-FFF2-40B4-BE49-F238E27FC236}">
                <a16:creationId xmlns:a16="http://schemas.microsoft.com/office/drawing/2014/main" id="{27550B7D-28FE-0119-648B-C1A42E64CF42}"/>
              </a:ext>
            </a:extLst>
          </p:cNvPr>
          <p:cNvSpPr txBox="1"/>
          <p:nvPr/>
        </p:nvSpPr>
        <p:spPr>
          <a:xfrm>
            <a:off x="6684273" y="1992312"/>
            <a:ext cx="4121854" cy="3785652"/>
          </a:xfrm>
          <a:prstGeom prst="rect">
            <a:avLst/>
          </a:prstGeom>
          <a:noFill/>
        </p:spPr>
        <p:txBody>
          <a:bodyPr wrap="square">
            <a:spAutoFit/>
          </a:bodyPr>
          <a:lstStyle/>
          <a:p>
            <a:r>
              <a:rPr lang="en-GB" sz="1600">
                <a:effectLst/>
                <a:latin typeface="Calibri" panose="020F0502020204030204" pitchFamily="34" charset="0"/>
                <a:ea typeface="Calibri" panose="020F0502020204030204" pitchFamily="34" charset="0"/>
              </a:rPr>
              <a:t>Buckinghamshire’s knowledge economy (see explainer) generated 7.4% of the county’s economic output in 2023. </a:t>
            </a:r>
          </a:p>
          <a:p>
            <a:endParaRPr lang="en-GB" sz="1600">
              <a:effectLst/>
              <a:latin typeface="Calibri" panose="020F0502020204030204" pitchFamily="34" charset="0"/>
              <a:ea typeface="Calibri" panose="020F0502020204030204" pitchFamily="34" charset="0"/>
            </a:endParaRPr>
          </a:p>
          <a:p>
            <a:r>
              <a:rPr lang="en-GB" sz="1600">
                <a:effectLst/>
                <a:latin typeface="Calibri" panose="020F0502020204030204" pitchFamily="34" charset="0"/>
                <a:ea typeface="Calibri" panose="020F0502020204030204" pitchFamily="34" charset="0"/>
              </a:rPr>
              <a:t>GVA generated by Buckinghamshire’s knowledge economy grew rapidly from 1998 to 2006 (just before the Global </a:t>
            </a:r>
            <a:r>
              <a:rPr lang="en-GB" sz="1600">
                <a:latin typeface="Calibri" panose="020F0502020204030204" pitchFamily="34" charset="0"/>
                <a:ea typeface="Calibri" panose="020F0502020204030204" pitchFamily="34" charset="0"/>
              </a:rPr>
              <a:t>F</a:t>
            </a:r>
            <a:r>
              <a:rPr lang="en-GB" sz="1600">
                <a:effectLst/>
                <a:latin typeface="Calibri" panose="020F0502020204030204" pitchFamily="34" charset="0"/>
                <a:ea typeface="Calibri" panose="020F0502020204030204" pitchFamily="34" charset="0"/>
              </a:rPr>
              <a:t>inancial </a:t>
            </a:r>
            <a:r>
              <a:rPr lang="en-GB" sz="1600">
                <a:latin typeface="Calibri" panose="020F0502020204030204" pitchFamily="34" charset="0"/>
                <a:ea typeface="Calibri" panose="020F0502020204030204" pitchFamily="34" charset="0"/>
              </a:rPr>
              <a:t>C</a:t>
            </a:r>
            <a:r>
              <a:rPr lang="en-GB" sz="1600">
                <a:effectLst/>
                <a:latin typeface="Calibri" panose="020F0502020204030204" pitchFamily="34" charset="0"/>
                <a:ea typeface="Calibri" panose="020F0502020204030204" pitchFamily="34" charset="0"/>
              </a:rPr>
              <a:t>risis). </a:t>
            </a:r>
          </a:p>
          <a:p>
            <a:endParaRPr lang="en-GB" sz="1600">
              <a:effectLst/>
              <a:latin typeface="Calibri" panose="020F0502020204030204" pitchFamily="34" charset="0"/>
              <a:ea typeface="Calibri" panose="020F0502020204030204" pitchFamily="34" charset="0"/>
            </a:endParaRPr>
          </a:p>
          <a:p>
            <a:r>
              <a:rPr lang="en-GB" sz="1600">
                <a:effectLst/>
                <a:latin typeface="Calibri" panose="020F0502020204030204" pitchFamily="34" charset="0"/>
                <a:ea typeface="Calibri" panose="020F0502020204030204" pitchFamily="34" charset="0"/>
              </a:rPr>
              <a:t>Since 2006, GVA generated by Buckinghamshire’s knowledge economy has plateaued.  In 2023, output generated by Buckinghamshire’s knowledge economy was 10% lower than in 2007.  Nationally, output was 53% higher in 2023 than in 2007. </a:t>
            </a:r>
          </a:p>
          <a:p>
            <a:endParaRPr lang="en-GB" sz="1600">
              <a:latin typeface="Calibri" panose="020F0502020204030204" pitchFamily="34" charset="0"/>
              <a:ea typeface="Calibri" panose="020F0502020204030204" pitchFamily="34" charset="0"/>
            </a:endParaRPr>
          </a:p>
        </p:txBody>
      </p:sp>
      <p:graphicFrame>
        <p:nvGraphicFramePr>
          <p:cNvPr id="16" name="Chart 15">
            <a:extLst>
              <a:ext uri="{FF2B5EF4-FFF2-40B4-BE49-F238E27FC236}">
                <a16:creationId xmlns:a16="http://schemas.microsoft.com/office/drawing/2014/main" id="{F58CAFED-46BE-D1D6-2FEB-B1671BE1BE05}"/>
              </a:ext>
            </a:extLst>
          </p:cNvPr>
          <p:cNvGraphicFramePr>
            <a:graphicFrameLocks/>
          </p:cNvGraphicFramePr>
          <p:nvPr>
            <p:extLst>
              <p:ext uri="{D42A27DB-BD31-4B8C-83A1-F6EECF244321}">
                <p14:modId xmlns:p14="http://schemas.microsoft.com/office/powerpoint/2010/main" val="1052930837"/>
              </p:ext>
            </p:extLst>
          </p:nvPr>
        </p:nvGraphicFramePr>
        <p:xfrm>
          <a:off x="167767" y="1992312"/>
          <a:ext cx="5825779" cy="3893658"/>
        </p:xfrm>
        <a:graphic>
          <a:graphicData uri="http://schemas.openxmlformats.org/drawingml/2006/chart">
            <c:chart xmlns:c="http://schemas.openxmlformats.org/drawingml/2006/chart" xmlns:r="http://schemas.openxmlformats.org/officeDocument/2006/relationships" r:id="rId2"/>
          </a:graphicData>
        </a:graphic>
      </p:graphicFrame>
      <p:cxnSp>
        <p:nvCxnSpPr>
          <p:cNvPr id="18" name="Straight Connector 17">
            <a:extLst>
              <a:ext uri="{FF2B5EF4-FFF2-40B4-BE49-F238E27FC236}">
                <a16:creationId xmlns:a16="http://schemas.microsoft.com/office/drawing/2014/main" id="{E89AA50A-6F38-E2DC-3883-EA643B4E77F1}"/>
              </a:ext>
            </a:extLst>
          </p:cNvPr>
          <p:cNvCxnSpPr>
            <a:cxnSpLocks/>
          </p:cNvCxnSpPr>
          <p:nvPr/>
        </p:nvCxnSpPr>
        <p:spPr>
          <a:xfrm flipV="1">
            <a:off x="2431531" y="2489160"/>
            <a:ext cx="0" cy="2724339"/>
          </a:xfrm>
          <a:prstGeom prst="line">
            <a:avLst/>
          </a:prstGeom>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92C3E640-DF4C-C0A2-A38E-C98A8839DEED}"/>
              </a:ext>
            </a:extLst>
          </p:cNvPr>
          <p:cNvSpPr txBox="1"/>
          <p:nvPr/>
        </p:nvSpPr>
        <p:spPr>
          <a:xfrm>
            <a:off x="1598280" y="2227550"/>
            <a:ext cx="1459964" cy="261610"/>
          </a:xfrm>
          <a:prstGeom prst="rect">
            <a:avLst/>
          </a:prstGeom>
          <a:noFill/>
          <a:ln>
            <a:solidFill>
              <a:schemeClr val="accent1"/>
            </a:solidFill>
          </a:ln>
        </p:spPr>
        <p:txBody>
          <a:bodyPr wrap="square" rtlCol="0">
            <a:spAutoFit/>
          </a:bodyPr>
          <a:lstStyle/>
          <a:p>
            <a:pPr algn="l"/>
            <a:r>
              <a:rPr lang="en-GB" sz="1100" b="1">
                <a:solidFill>
                  <a:srgbClr val="2C2D84"/>
                </a:solidFill>
                <a:latin typeface="Calibri" panose="020F0502020204030204" pitchFamily="34" charset="0"/>
                <a:cs typeface="Calibri" panose="020F0502020204030204" pitchFamily="34" charset="0"/>
              </a:rPr>
              <a:t>Global Financial Crisis</a:t>
            </a:r>
          </a:p>
        </p:txBody>
      </p:sp>
      <p:sp>
        <p:nvSpPr>
          <p:cNvPr id="2" name="TextBox 1">
            <a:extLst>
              <a:ext uri="{FF2B5EF4-FFF2-40B4-BE49-F238E27FC236}">
                <a16:creationId xmlns:a16="http://schemas.microsoft.com/office/drawing/2014/main" id="{7BF80CF4-00CD-52C2-8A94-2C15730F1101}"/>
              </a:ext>
            </a:extLst>
          </p:cNvPr>
          <p:cNvSpPr txBox="1"/>
          <p:nvPr/>
        </p:nvSpPr>
        <p:spPr>
          <a:xfrm>
            <a:off x="125597" y="6164883"/>
            <a:ext cx="6906139" cy="600164"/>
          </a:xfrm>
          <a:prstGeom prst="rect">
            <a:avLst/>
          </a:prstGeom>
          <a:noFill/>
        </p:spPr>
        <p:txBody>
          <a:bodyPr wrap="square" rtlCol="0">
            <a:spAutoFit/>
          </a:bodyPr>
          <a:lstStyle/>
          <a:p>
            <a:r>
              <a:rPr lang="en-GB" sz="1100" dirty="0">
                <a:latin typeface="Calibri" panose="020F0502020204030204" pitchFamily="34" charset="0"/>
                <a:ea typeface="Calibri" panose="020F0502020204030204" pitchFamily="34" charset="0"/>
                <a:cs typeface="Calibri" panose="020F0502020204030204" pitchFamily="34" charset="0"/>
              </a:rPr>
              <a:t>Source: </a:t>
            </a:r>
            <a:r>
              <a:rPr lang="en-GB" sz="1100" dirty="0">
                <a:latin typeface="Calibri" panose="020F0502020204030204" pitchFamily="34" charset="0"/>
                <a:ea typeface="Calibri" panose="020F0502020204030204" pitchFamily="34" charset="0"/>
                <a:cs typeface="Calibri" panose="020F0502020204030204" pitchFamily="34" charset="0"/>
                <a:hlinkClick r:id="rId3"/>
              </a:rPr>
              <a:t>ONS, 2025</a:t>
            </a:r>
            <a:endParaRPr lang="en-GB" sz="1100" dirty="0">
              <a:latin typeface="Calibri" panose="020F0502020204030204" pitchFamily="34" charset="0"/>
              <a:ea typeface="Calibri" panose="020F0502020204030204" pitchFamily="34" charset="0"/>
              <a:cs typeface="Calibri" panose="020F0502020204030204" pitchFamily="34" charset="0"/>
            </a:endParaRPr>
          </a:p>
          <a:p>
            <a:r>
              <a:rPr lang="en-GB" sz="1100" dirty="0">
                <a:latin typeface="Calibri" panose="020F0502020204030204" pitchFamily="34" charset="0"/>
                <a:ea typeface="Calibri" panose="020F0502020204030204" pitchFamily="34" charset="0"/>
                <a:cs typeface="Calibri" panose="020F0502020204030204" pitchFamily="34" charset="0"/>
              </a:rPr>
              <a:t>Note: Chained Volume Measure (CVM) of Gross Value Added (GVA) in 2022 money value (£m) </a:t>
            </a:r>
          </a:p>
          <a:p>
            <a:endParaRPr lang="en-GB"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9449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8D12B2-1B7F-0A22-8DEA-07D52A0E2536}"/>
              </a:ext>
            </a:extLst>
          </p:cNvPr>
          <p:cNvSpPr/>
          <p:nvPr/>
        </p:nvSpPr>
        <p:spPr>
          <a:xfrm>
            <a:off x="-1" y="257416"/>
            <a:ext cx="11998037" cy="680036"/>
          </a:xfrm>
          <a:prstGeom prst="rect">
            <a:avLst/>
          </a:prstGeom>
          <a:solidFill>
            <a:srgbClr val="2C2D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bg1"/>
                </a:solidFill>
                <a:latin typeface="Calibri" panose="020F0502020204030204" pitchFamily="34" charset="0"/>
                <a:ea typeface="Calibri" panose="020F0502020204030204" pitchFamily="34" charset="0"/>
                <a:cs typeface="Calibri" panose="020F0502020204030204" pitchFamily="34" charset="0"/>
              </a:rPr>
              <a:t>The sub-sectors that make up the knowledge economy have experienced mixed success since 2007</a:t>
            </a:r>
          </a:p>
        </p:txBody>
      </p:sp>
      <p:graphicFrame>
        <p:nvGraphicFramePr>
          <p:cNvPr id="5" name="Chart 4">
            <a:extLst>
              <a:ext uri="{FF2B5EF4-FFF2-40B4-BE49-F238E27FC236}">
                <a16:creationId xmlns:a16="http://schemas.microsoft.com/office/drawing/2014/main" id="{456CB154-CF5A-00D9-B4A9-A564E187A371}"/>
              </a:ext>
            </a:extLst>
          </p:cNvPr>
          <p:cNvGraphicFramePr>
            <a:graphicFrameLocks/>
          </p:cNvGraphicFramePr>
          <p:nvPr>
            <p:extLst>
              <p:ext uri="{D42A27DB-BD31-4B8C-83A1-F6EECF244321}">
                <p14:modId xmlns:p14="http://schemas.microsoft.com/office/powerpoint/2010/main" val="236822027"/>
              </p:ext>
            </p:extLst>
          </p:nvPr>
        </p:nvGraphicFramePr>
        <p:xfrm>
          <a:off x="79409" y="1723138"/>
          <a:ext cx="6016589" cy="431013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ABF4615-218B-837A-EE81-A90C5B852987}"/>
              </a:ext>
            </a:extLst>
          </p:cNvPr>
          <p:cNvSpPr txBox="1"/>
          <p:nvPr/>
        </p:nvSpPr>
        <p:spPr>
          <a:xfrm>
            <a:off x="327859" y="1068685"/>
            <a:ext cx="5519691" cy="523220"/>
          </a:xfrm>
          <a:prstGeom prst="rect">
            <a:avLst/>
          </a:prstGeom>
          <a:noFill/>
        </p:spPr>
        <p:txBody>
          <a:bodyPr wrap="square" rtlCol="0">
            <a:spAutoFit/>
          </a:bodyPr>
          <a:lstStyle/>
          <a:p>
            <a:r>
              <a:rPr lang="en-GB" sz="1400" b="1" dirty="0">
                <a:solidFill>
                  <a:srgbClr val="2C2D84"/>
                </a:solidFill>
                <a:latin typeface="Calibri" panose="020F0502020204030204" pitchFamily="34" charset="0"/>
                <a:ea typeface="Calibri" panose="020F0502020204030204" pitchFamily="34" charset="0"/>
                <a:cs typeface="Calibri" panose="020F0502020204030204" pitchFamily="34" charset="0"/>
              </a:rPr>
              <a:t>Economic output of the constituent elements of Buckinghamshire’s knowledge economy over time</a:t>
            </a:r>
          </a:p>
        </p:txBody>
      </p:sp>
      <p:sp>
        <p:nvSpPr>
          <p:cNvPr id="7" name="TextBox 6">
            <a:extLst>
              <a:ext uri="{FF2B5EF4-FFF2-40B4-BE49-F238E27FC236}">
                <a16:creationId xmlns:a16="http://schemas.microsoft.com/office/drawing/2014/main" id="{79A95557-21FC-B66B-3FA4-1202605F5A73}"/>
              </a:ext>
            </a:extLst>
          </p:cNvPr>
          <p:cNvSpPr txBox="1"/>
          <p:nvPr/>
        </p:nvSpPr>
        <p:spPr>
          <a:xfrm>
            <a:off x="6677890" y="1511738"/>
            <a:ext cx="4575061" cy="3539430"/>
          </a:xfrm>
          <a:prstGeom prst="rect">
            <a:avLst/>
          </a:prstGeom>
          <a:noFill/>
        </p:spPr>
        <p:txBody>
          <a:bodyPr wrap="square">
            <a:spAutoFit/>
          </a:bodyPr>
          <a:lstStyle/>
          <a:p>
            <a:pPr algn="ctr"/>
            <a:endParaRPr lang="en-GB" sz="1600" dirty="0">
              <a:latin typeface="Calibri" panose="020F0502020204030204" pitchFamily="34" charset="0"/>
              <a:ea typeface="Calibri" panose="020F0502020204030204" pitchFamily="34" charset="0"/>
            </a:endParaRPr>
          </a:p>
          <a:p>
            <a:r>
              <a:rPr lang="en-GB" sz="1600" dirty="0">
                <a:effectLst/>
                <a:latin typeface="Calibri" panose="020F0502020204030204" pitchFamily="34" charset="0"/>
                <a:ea typeface="Calibri" panose="020F0502020204030204" pitchFamily="34" charset="0"/>
              </a:rPr>
              <a:t>Within Buckinghamshire’s </a:t>
            </a:r>
            <a:r>
              <a:rPr lang="en-GB" sz="1600" dirty="0">
                <a:latin typeface="Calibri" panose="020F0502020204030204" pitchFamily="34" charset="0"/>
                <a:ea typeface="Calibri" panose="020F0502020204030204" pitchFamily="34" charset="0"/>
              </a:rPr>
              <a:t>knowledge economy</a:t>
            </a:r>
            <a:r>
              <a:rPr lang="en-GB" sz="1600" dirty="0">
                <a:effectLst/>
                <a:latin typeface="Calibri" panose="020F0502020204030204" pitchFamily="34" charset="0"/>
                <a:ea typeface="Calibri" panose="020F0502020204030204" pitchFamily="34" charset="0"/>
              </a:rPr>
              <a:t>, growth has been greatest in the telecommunications / IT sub-sector - although output has dropped sharply over the last two years.  A trend not observed to this extent nationally. </a:t>
            </a:r>
          </a:p>
          <a:p>
            <a:endParaRPr lang="en-GB" sz="1600" dirty="0">
              <a:latin typeface="Calibri" panose="020F0502020204030204" pitchFamily="34" charset="0"/>
              <a:ea typeface="Calibri" panose="020F0502020204030204" pitchFamily="34" charset="0"/>
            </a:endParaRPr>
          </a:p>
          <a:p>
            <a:r>
              <a:rPr lang="en-GB" sz="1600" dirty="0">
                <a:effectLst/>
                <a:latin typeface="Calibri" panose="020F0502020204030204" pitchFamily="34" charset="0"/>
                <a:ea typeface="Calibri" panose="020F0502020204030204" pitchFamily="34" charset="0"/>
              </a:rPr>
              <a:t>The amount of GVA generated by the research &amp; development; advertising and market research sub-sector fell between 2007 and 2019 and has since plateaued.  Cross-referencing this with employment data, we believe that most of the fall in output was in the market research element of the sub-sector, rather than R&amp;D. </a:t>
            </a:r>
            <a:endParaRPr lang="en-GB" sz="1600" dirty="0"/>
          </a:p>
        </p:txBody>
      </p:sp>
      <p:sp>
        <p:nvSpPr>
          <p:cNvPr id="2" name="TextBox 1">
            <a:extLst>
              <a:ext uri="{FF2B5EF4-FFF2-40B4-BE49-F238E27FC236}">
                <a16:creationId xmlns:a16="http://schemas.microsoft.com/office/drawing/2014/main" id="{EB088F51-EE69-AD95-9836-158C5E407BED}"/>
              </a:ext>
            </a:extLst>
          </p:cNvPr>
          <p:cNvSpPr txBox="1"/>
          <p:nvPr/>
        </p:nvSpPr>
        <p:spPr>
          <a:xfrm>
            <a:off x="125597" y="6164883"/>
            <a:ext cx="6906139" cy="600164"/>
          </a:xfrm>
          <a:prstGeom prst="rect">
            <a:avLst/>
          </a:prstGeom>
          <a:noFill/>
        </p:spPr>
        <p:txBody>
          <a:bodyPr wrap="square" rtlCol="0">
            <a:spAutoFit/>
          </a:bodyPr>
          <a:lstStyle/>
          <a:p>
            <a:r>
              <a:rPr lang="en-GB" sz="1100" dirty="0">
                <a:latin typeface="Calibri" panose="020F0502020204030204" pitchFamily="34" charset="0"/>
                <a:ea typeface="Calibri" panose="020F0502020204030204" pitchFamily="34" charset="0"/>
                <a:cs typeface="Calibri" panose="020F0502020204030204" pitchFamily="34" charset="0"/>
              </a:rPr>
              <a:t>Source: </a:t>
            </a:r>
            <a:r>
              <a:rPr lang="en-GB" sz="1100" dirty="0">
                <a:latin typeface="Calibri" panose="020F0502020204030204" pitchFamily="34" charset="0"/>
                <a:ea typeface="Calibri" panose="020F0502020204030204" pitchFamily="34" charset="0"/>
                <a:cs typeface="Calibri" panose="020F0502020204030204" pitchFamily="34" charset="0"/>
                <a:hlinkClick r:id="rId3"/>
              </a:rPr>
              <a:t>ONS, 2025</a:t>
            </a:r>
            <a:endParaRPr lang="en-GB" sz="1100" dirty="0">
              <a:latin typeface="Calibri" panose="020F0502020204030204" pitchFamily="34" charset="0"/>
              <a:ea typeface="Calibri" panose="020F0502020204030204" pitchFamily="34" charset="0"/>
              <a:cs typeface="Calibri" panose="020F0502020204030204" pitchFamily="34" charset="0"/>
            </a:endParaRPr>
          </a:p>
          <a:p>
            <a:r>
              <a:rPr lang="en-GB" sz="1100" dirty="0">
                <a:latin typeface="Calibri" panose="020F0502020204030204" pitchFamily="34" charset="0"/>
                <a:ea typeface="Calibri" panose="020F0502020204030204" pitchFamily="34" charset="0"/>
                <a:cs typeface="Calibri" panose="020F0502020204030204" pitchFamily="34" charset="0"/>
              </a:rPr>
              <a:t>Note: Chained Volume Measure (CVM) of Gross Value Added (GVA) in 2022 money value (£m) </a:t>
            </a:r>
          </a:p>
          <a:p>
            <a:endParaRPr lang="en-GB"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7419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30FECB-7955-AC54-4C0E-19B3C5803D52}"/>
              </a:ext>
            </a:extLst>
          </p:cNvPr>
          <p:cNvSpPr/>
          <p:nvPr/>
        </p:nvSpPr>
        <p:spPr>
          <a:xfrm>
            <a:off x="-1" y="257416"/>
            <a:ext cx="11998037" cy="680036"/>
          </a:xfrm>
          <a:prstGeom prst="rect">
            <a:avLst/>
          </a:prstGeom>
          <a:solidFill>
            <a:srgbClr val="2C2D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bg1"/>
                </a:solidFill>
                <a:latin typeface="Calibri" panose="020F0502020204030204" pitchFamily="34" charset="0"/>
                <a:ea typeface="Calibri" panose="020F0502020204030204" pitchFamily="34" charset="0"/>
                <a:cs typeface="Calibri" panose="020F0502020204030204" pitchFamily="34" charset="0"/>
              </a:rPr>
              <a:t>In 2023, Buckinghamshire’s economic output was driven by the wholesale, construction and manufacturing sectors</a:t>
            </a:r>
            <a:endParaRPr lang="en-GB" sz="2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67978EE-C756-A02A-E977-3B08A34D694F}"/>
              </a:ext>
            </a:extLst>
          </p:cNvPr>
          <p:cNvSpPr txBox="1"/>
          <p:nvPr/>
        </p:nvSpPr>
        <p:spPr>
          <a:xfrm>
            <a:off x="51664" y="1205001"/>
            <a:ext cx="4177873" cy="338554"/>
          </a:xfrm>
          <a:prstGeom prst="rect">
            <a:avLst/>
          </a:prstGeom>
          <a:noFill/>
        </p:spPr>
        <p:txBody>
          <a:bodyPr wrap="square" rtlCol="0">
            <a:spAutoFit/>
          </a:bodyPr>
          <a:lstStyle/>
          <a:p>
            <a:r>
              <a:rPr lang="en-GB" sz="1600" b="1">
                <a:solidFill>
                  <a:srgbClr val="2C2D84"/>
                </a:solidFill>
                <a:latin typeface="Calibri" panose="020F0502020204030204" pitchFamily="34" charset="0"/>
                <a:ea typeface="Calibri" panose="020F0502020204030204" pitchFamily="34" charset="0"/>
                <a:cs typeface="Calibri" panose="020F0502020204030204" pitchFamily="34" charset="0"/>
              </a:rPr>
              <a:t>Economic output (GVA) by sector, 2023</a:t>
            </a:r>
          </a:p>
        </p:txBody>
      </p:sp>
      <p:sp>
        <p:nvSpPr>
          <p:cNvPr id="8" name="TextBox 7">
            <a:extLst>
              <a:ext uri="{FF2B5EF4-FFF2-40B4-BE49-F238E27FC236}">
                <a16:creationId xmlns:a16="http://schemas.microsoft.com/office/drawing/2014/main" id="{871CD7F3-CF79-8BC0-D362-32EEC46ADE84}"/>
              </a:ext>
            </a:extLst>
          </p:cNvPr>
          <p:cNvSpPr txBox="1"/>
          <p:nvPr/>
        </p:nvSpPr>
        <p:spPr>
          <a:xfrm>
            <a:off x="5193085" y="6042162"/>
            <a:ext cx="6804951" cy="430887"/>
          </a:xfrm>
          <a:prstGeom prst="rect">
            <a:avLst/>
          </a:prstGeom>
          <a:noFill/>
        </p:spPr>
        <p:txBody>
          <a:bodyPr wrap="square" rtlCol="0">
            <a:spAutoFit/>
          </a:bodyPr>
          <a:lstStyle/>
          <a:p>
            <a:pPr algn="r"/>
            <a:r>
              <a:rPr lang="en-GB" sz="1100">
                <a:latin typeface="Calibri" panose="020F0502020204030204" pitchFamily="34" charset="0"/>
                <a:ea typeface="Calibri" panose="020F0502020204030204" pitchFamily="34" charset="0"/>
                <a:cs typeface="Calibri" panose="020F0502020204030204" pitchFamily="34" charset="0"/>
              </a:rPr>
              <a:t>Source: </a:t>
            </a:r>
            <a:r>
              <a:rPr lang="en-GB" sz="1100">
                <a:latin typeface="Calibri" panose="020F0502020204030204" pitchFamily="34" charset="0"/>
                <a:ea typeface="Calibri" panose="020F0502020204030204" pitchFamily="34" charset="0"/>
                <a:cs typeface="Calibri" panose="020F0502020204030204" pitchFamily="34" charset="0"/>
                <a:hlinkClick r:id="rId2"/>
              </a:rPr>
              <a:t>ONS, 202</a:t>
            </a:r>
            <a:r>
              <a:rPr lang="en-GB" sz="1100" u="sng">
                <a:latin typeface="Calibri" panose="020F0502020204030204" pitchFamily="34" charset="0"/>
                <a:ea typeface="Calibri" panose="020F0502020204030204" pitchFamily="34" charset="0"/>
                <a:cs typeface="Calibri" panose="020F0502020204030204" pitchFamily="34" charset="0"/>
                <a:hlinkClick r:id="rId2"/>
              </a:rPr>
              <a:t>5</a:t>
            </a:r>
            <a:endParaRPr lang="en-GB" sz="1100" u="sng">
              <a:latin typeface="Calibri" panose="020F0502020204030204" pitchFamily="34" charset="0"/>
              <a:ea typeface="Calibri" panose="020F0502020204030204" pitchFamily="34" charset="0"/>
              <a:cs typeface="Calibri" panose="020F0502020204030204" pitchFamily="34" charset="0"/>
            </a:endParaRPr>
          </a:p>
          <a:p>
            <a:pPr algn="r"/>
            <a:r>
              <a:rPr lang="en-GB" sz="1100">
                <a:latin typeface="Calibri" panose="020F0502020204030204" pitchFamily="34" charset="0"/>
                <a:ea typeface="Calibri" panose="020F0502020204030204" pitchFamily="34" charset="0"/>
                <a:cs typeface="Calibri" panose="020F0502020204030204" pitchFamily="34" charset="0"/>
              </a:rPr>
              <a:t>Note: Real estate industry data excludes owner occupiers imputed rental values</a:t>
            </a:r>
          </a:p>
        </p:txBody>
      </p:sp>
      <p:sp>
        <p:nvSpPr>
          <p:cNvPr id="9" name="TextBox 8">
            <a:extLst>
              <a:ext uri="{FF2B5EF4-FFF2-40B4-BE49-F238E27FC236}">
                <a16:creationId xmlns:a16="http://schemas.microsoft.com/office/drawing/2014/main" id="{3FE1785F-5883-C84A-76DF-AAE852FF8218}"/>
              </a:ext>
            </a:extLst>
          </p:cNvPr>
          <p:cNvSpPr txBox="1"/>
          <p:nvPr/>
        </p:nvSpPr>
        <p:spPr>
          <a:xfrm>
            <a:off x="6996561" y="1595765"/>
            <a:ext cx="4395204" cy="3970318"/>
          </a:xfrm>
          <a:prstGeom prst="rect">
            <a:avLst/>
          </a:prstGeom>
          <a:noFill/>
        </p:spPr>
        <p:txBody>
          <a:bodyPr wrap="square" rtlCol="0">
            <a:spAutoFit/>
          </a:bodyPr>
          <a:lstStyle/>
          <a:p>
            <a:r>
              <a:rPr lang="en-GB" sz="1400">
                <a:latin typeface="Calibri" panose="020F0502020204030204" pitchFamily="34" charset="0"/>
                <a:ea typeface="Calibri" panose="020F0502020204030204" pitchFamily="34" charset="0"/>
                <a:cs typeface="Calibri" panose="020F0502020204030204" pitchFamily="34" charset="0"/>
              </a:rPr>
              <a:t>The wholesale, construction and manufacturing and sectors generated the most economic output (GVA) for Buckinghamshire in 2023.</a:t>
            </a:r>
          </a:p>
          <a:p>
            <a:endParaRPr lang="en-GB" sz="1400">
              <a:latin typeface="Calibri" panose="020F0502020204030204" pitchFamily="34" charset="0"/>
              <a:ea typeface="Calibri" panose="020F0502020204030204" pitchFamily="34" charset="0"/>
              <a:cs typeface="Calibri" panose="020F0502020204030204" pitchFamily="34" charset="0"/>
            </a:endParaRPr>
          </a:p>
          <a:p>
            <a:r>
              <a:rPr lang="en-GB" sz="1400">
                <a:latin typeface="Calibri" panose="020F0502020204030204" pitchFamily="34" charset="0"/>
                <a:ea typeface="Calibri" panose="020F0502020204030204" pitchFamily="34" charset="0"/>
                <a:cs typeface="Calibri" panose="020F0502020204030204" pitchFamily="34" charset="0"/>
              </a:rPr>
              <a:t>The wholesale sector contributes more than twice as much to local GVA as it does to national GVA, and the construction sector 1.6 times more. Buckinghamshire’s wholesale specialisms are the wholesale of office machinery and equipment,  pharmaceuticals and computers / software.</a:t>
            </a:r>
          </a:p>
          <a:p>
            <a:endParaRPr lang="en-GB" sz="1400">
              <a:latin typeface="Calibri" panose="020F0502020204030204" pitchFamily="34" charset="0"/>
              <a:ea typeface="Calibri" panose="020F0502020204030204" pitchFamily="34" charset="0"/>
              <a:cs typeface="Calibri" panose="020F0502020204030204" pitchFamily="34" charset="0"/>
            </a:endParaRPr>
          </a:p>
          <a:p>
            <a:r>
              <a:rPr lang="en-GB" sz="1400">
                <a:latin typeface="Calibri" panose="020F0502020204030204" pitchFamily="34" charset="0"/>
                <a:ea typeface="Calibri" panose="020F0502020204030204" pitchFamily="34" charset="0"/>
                <a:cs typeface="Calibri" panose="020F0502020204030204" pitchFamily="34" charset="0"/>
              </a:rPr>
              <a:t>Two high productivity / high value sectors: professional, scientific &amp; technical; and financial &amp; insurance; generate a smaller proportion of Buckinghamshire’s total economic output than the national average. Whilst the contribution of the highly productive information &amp; communication and manufacturing sectors is in line with the national average.</a:t>
            </a:r>
          </a:p>
        </p:txBody>
      </p:sp>
      <p:graphicFrame>
        <p:nvGraphicFramePr>
          <p:cNvPr id="10" name="Chart 9">
            <a:extLst>
              <a:ext uri="{FF2B5EF4-FFF2-40B4-BE49-F238E27FC236}">
                <a16:creationId xmlns:a16="http://schemas.microsoft.com/office/drawing/2014/main" id="{AE952764-865E-B09C-2C12-F7237E715FC7}"/>
              </a:ext>
            </a:extLst>
          </p:cNvPr>
          <p:cNvGraphicFramePr>
            <a:graphicFrameLocks/>
          </p:cNvGraphicFramePr>
          <p:nvPr>
            <p:extLst>
              <p:ext uri="{D42A27DB-BD31-4B8C-83A1-F6EECF244321}">
                <p14:modId xmlns:p14="http://schemas.microsoft.com/office/powerpoint/2010/main" val="1536088393"/>
              </p:ext>
            </p:extLst>
          </p:nvPr>
        </p:nvGraphicFramePr>
        <p:xfrm>
          <a:off x="193964" y="1607179"/>
          <a:ext cx="6196326" cy="48886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6523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C2D84"/>
        </a:solidFill>
        <a:effectLst/>
      </p:bgPr>
    </p:bg>
    <p:spTree>
      <p:nvGrpSpPr>
        <p:cNvPr id="1" name="">
          <a:extLst>
            <a:ext uri="{FF2B5EF4-FFF2-40B4-BE49-F238E27FC236}">
              <a16:creationId xmlns:a16="http://schemas.microsoft.com/office/drawing/2014/main" id="{00661A9C-5CA6-F47D-5D87-B76203B413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89A0E2-1EB6-0BDB-27B3-3ED6EFD7DADB}"/>
              </a:ext>
            </a:extLst>
          </p:cNvPr>
          <p:cNvSpPr>
            <a:spLocks noGrp="1"/>
          </p:cNvSpPr>
          <p:nvPr>
            <p:ph type="ctrTitle"/>
          </p:nvPr>
        </p:nvSpPr>
        <p:spPr/>
        <p:txBody>
          <a:bodyPr/>
          <a:lstStyle/>
          <a:p>
            <a:r>
              <a:rPr lang="en-GB"/>
              <a:t>Background</a:t>
            </a:r>
          </a:p>
        </p:txBody>
      </p:sp>
    </p:spTree>
    <p:extLst>
      <p:ext uri="{BB962C8B-B14F-4D97-AF65-F5344CB8AC3E}">
        <p14:creationId xmlns:p14="http://schemas.microsoft.com/office/powerpoint/2010/main" val="640809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F3F757-C975-2B01-D3A0-58B808355B49}"/>
              </a:ext>
            </a:extLst>
          </p:cNvPr>
          <p:cNvSpPr/>
          <p:nvPr/>
        </p:nvSpPr>
        <p:spPr>
          <a:xfrm>
            <a:off x="-1" y="257416"/>
            <a:ext cx="11998037" cy="680036"/>
          </a:xfrm>
          <a:prstGeom prst="rect">
            <a:avLst/>
          </a:prstGeom>
          <a:solidFill>
            <a:srgbClr val="2C2D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The health &amp; social work sector provides the most employee jobs within Buckinghamshire</a:t>
            </a:r>
            <a:endParaRPr lang="en-GB"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Chart 4">
            <a:extLst>
              <a:ext uri="{FF2B5EF4-FFF2-40B4-BE49-F238E27FC236}">
                <a16:creationId xmlns:a16="http://schemas.microsoft.com/office/drawing/2014/main" id="{3DB35633-B0C7-189D-77C5-34840FA0450E}"/>
              </a:ext>
            </a:extLst>
          </p:cNvPr>
          <p:cNvGraphicFramePr>
            <a:graphicFrameLocks/>
          </p:cNvGraphicFramePr>
          <p:nvPr>
            <p:extLst>
              <p:ext uri="{D42A27DB-BD31-4B8C-83A1-F6EECF244321}">
                <p14:modId xmlns:p14="http://schemas.microsoft.com/office/powerpoint/2010/main" val="2857466967"/>
              </p:ext>
            </p:extLst>
          </p:nvPr>
        </p:nvGraphicFramePr>
        <p:xfrm>
          <a:off x="156508" y="1579536"/>
          <a:ext cx="6381452" cy="488254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81BD1EA7-23CD-FF96-4A55-A45C3D268092}"/>
              </a:ext>
            </a:extLst>
          </p:cNvPr>
          <p:cNvSpPr txBox="1"/>
          <p:nvPr/>
        </p:nvSpPr>
        <p:spPr>
          <a:xfrm>
            <a:off x="156508" y="1111126"/>
            <a:ext cx="3482502" cy="338554"/>
          </a:xfrm>
          <a:prstGeom prst="rect">
            <a:avLst/>
          </a:prstGeom>
          <a:noFill/>
        </p:spPr>
        <p:txBody>
          <a:bodyPr wrap="square" rtlCol="0">
            <a:spAutoFit/>
          </a:bodyPr>
          <a:lstStyle/>
          <a:p>
            <a:r>
              <a:rPr lang="en-GB" sz="1600" b="1">
                <a:solidFill>
                  <a:srgbClr val="2C2D84"/>
                </a:solidFill>
                <a:latin typeface="Calibri" panose="020F0502020204030204" pitchFamily="34" charset="0"/>
                <a:ea typeface="Calibri" panose="020F0502020204030204" pitchFamily="34" charset="0"/>
                <a:cs typeface="Calibri" panose="020F0502020204030204" pitchFamily="34" charset="0"/>
              </a:rPr>
              <a:t>Share of employees by sector, 2024</a:t>
            </a:r>
          </a:p>
        </p:txBody>
      </p:sp>
      <p:sp>
        <p:nvSpPr>
          <p:cNvPr id="7" name="TextBox 6">
            <a:extLst>
              <a:ext uri="{FF2B5EF4-FFF2-40B4-BE49-F238E27FC236}">
                <a16:creationId xmlns:a16="http://schemas.microsoft.com/office/drawing/2014/main" id="{7F5DCF7D-5EFD-F62B-6D89-E013EDF2BA35}"/>
              </a:ext>
            </a:extLst>
          </p:cNvPr>
          <p:cNvSpPr txBox="1"/>
          <p:nvPr/>
        </p:nvSpPr>
        <p:spPr>
          <a:xfrm>
            <a:off x="6696568" y="2034835"/>
            <a:ext cx="4893811" cy="3108543"/>
          </a:xfrm>
          <a:prstGeom prst="rect">
            <a:avLst/>
          </a:prstGeom>
          <a:noFill/>
        </p:spPr>
        <p:txBody>
          <a:bodyPr wrap="square" rtlCol="0">
            <a:spAutoFit/>
          </a:bodyPr>
          <a:lstStyle/>
          <a:p>
            <a:r>
              <a:rPr lang="en-GB" sz="1400" dirty="0">
                <a:latin typeface="Calibri" panose="020F0502020204030204" pitchFamily="34" charset="0"/>
                <a:ea typeface="Calibri" panose="020F0502020204030204" pitchFamily="34" charset="0"/>
                <a:cs typeface="Calibri" panose="020F0502020204030204" pitchFamily="34" charset="0"/>
              </a:rPr>
              <a:t>The health &amp; social work sector provides the most employee jobs within Buckinghamshire, many of which are part-time roles.  </a:t>
            </a:r>
          </a:p>
          <a:p>
            <a:endParaRPr lang="en-GB" sz="1400" dirty="0">
              <a:latin typeface="Calibri" panose="020F0502020204030204" pitchFamily="34" charset="0"/>
              <a:ea typeface="Calibri" panose="020F0502020204030204" pitchFamily="34" charset="0"/>
              <a:cs typeface="Calibri" panose="020F0502020204030204" pitchFamily="34" charset="0"/>
            </a:endParaRPr>
          </a:p>
          <a:p>
            <a:r>
              <a:rPr lang="en-GB" sz="1400" dirty="0">
                <a:latin typeface="Calibri" panose="020F0502020204030204" pitchFamily="34" charset="0"/>
                <a:ea typeface="Calibri" panose="020F0502020204030204" pitchFamily="34" charset="0"/>
                <a:cs typeface="Calibri" panose="020F0502020204030204" pitchFamily="34" charset="0"/>
              </a:rPr>
              <a:t>More than twice as many people work within the wholesale sector in Buckinghamshire than the national average.  </a:t>
            </a:r>
          </a:p>
          <a:p>
            <a:endParaRPr lang="en-GB" sz="1400" dirty="0">
              <a:latin typeface="Calibri" panose="020F0502020204030204" pitchFamily="34" charset="0"/>
              <a:ea typeface="Calibri" panose="020F0502020204030204" pitchFamily="34" charset="0"/>
              <a:cs typeface="Calibri" panose="020F0502020204030204" pitchFamily="34" charset="0"/>
            </a:endParaRPr>
          </a:p>
          <a:p>
            <a:r>
              <a:rPr lang="en-GB" sz="1400" dirty="0">
                <a:latin typeface="Calibri" panose="020F0502020204030204" pitchFamily="34" charset="0"/>
                <a:ea typeface="Calibri" panose="020F0502020204030204" pitchFamily="34" charset="0"/>
                <a:cs typeface="Calibri" panose="020F0502020204030204" pitchFamily="34" charset="0"/>
              </a:rPr>
              <a:t>Other sectors employing a higher proportion of the employee workforce locally than nationally include: construction and  information &amp; communication.</a:t>
            </a:r>
          </a:p>
          <a:p>
            <a:endParaRPr lang="en-GB" sz="1400" dirty="0">
              <a:latin typeface="Calibri" panose="020F0502020204030204" pitchFamily="34" charset="0"/>
              <a:ea typeface="Calibri" panose="020F0502020204030204" pitchFamily="34" charset="0"/>
              <a:cs typeface="Calibri" panose="020F0502020204030204" pitchFamily="34" charset="0"/>
            </a:endParaRPr>
          </a:p>
          <a:p>
            <a:r>
              <a:rPr lang="en-GB" sz="1400" i="1" dirty="0">
                <a:latin typeface="Calibri" panose="020F0502020204030204" pitchFamily="34" charset="0"/>
                <a:ea typeface="Calibri" panose="020F0502020204030204" pitchFamily="34" charset="0"/>
                <a:cs typeface="Calibri" panose="020F0502020204030204" pitchFamily="34" charset="0"/>
              </a:rPr>
              <a:t>Note: this analysis excludes those who are self-employed.  Self-employment is more prevalent in certain sectors and occupations, including: construction, hairdressing, sport, TV and film, taxi driving and animal care. </a:t>
            </a:r>
          </a:p>
        </p:txBody>
      </p:sp>
      <p:sp>
        <p:nvSpPr>
          <p:cNvPr id="8" name="TextBox 7">
            <a:extLst>
              <a:ext uri="{FF2B5EF4-FFF2-40B4-BE49-F238E27FC236}">
                <a16:creationId xmlns:a16="http://schemas.microsoft.com/office/drawing/2014/main" id="{241B6614-6F4B-2262-D0A5-AB7CC9CC71EC}"/>
              </a:ext>
            </a:extLst>
          </p:cNvPr>
          <p:cNvSpPr txBox="1"/>
          <p:nvPr/>
        </p:nvSpPr>
        <p:spPr>
          <a:xfrm>
            <a:off x="156508" y="6323585"/>
            <a:ext cx="3866521" cy="261610"/>
          </a:xfrm>
          <a:prstGeom prst="rect">
            <a:avLst/>
          </a:prstGeom>
          <a:noFill/>
        </p:spPr>
        <p:txBody>
          <a:bodyPr wrap="square" rtlCol="0">
            <a:spAutoFit/>
          </a:bodyPr>
          <a:lstStyle/>
          <a:p>
            <a:r>
              <a:rPr lang="en-GB" sz="1100">
                <a:latin typeface="Calibri" panose="020F0502020204030204" pitchFamily="34" charset="0"/>
                <a:ea typeface="Calibri" panose="020F0502020204030204" pitchFamily="34" charset="0"/>
                <a:cs typeface="Calibri" panose="020F0502020204030204" pitchFamily="34" charset="0"/>
              </a:rPr>
              <a:t>Source: </a:t>
            </a:r>
            <a:r>
              <a:rPr lang="en-GB" sz="1100">
                <a:latin typeface="Calibri" panose="020F0502020204030204" pitchFamily="34" charset="0"/>
                <a:ea typeface="Calibri" panose="020F0502020204030204" pitchFamily="34" charset="0"/>
                <a:cs typeface="Calibri" panose="020F0502020204030204" pitchFamily="34" charset="0"/>
                <a:hlinkClick r:id="rId3"/>
              </a:rPr>
              <a:t>BRES, </a:t>
            </a:r>
            <a:r>
              <a:rPr lang="en-GB" sz="1100">
                <a:latin typeface="Calibri" panose="020F0502020204030204" pitchFamily="34" charset="0"/>
                <a:ea typeface="Calibri" panose="020F0502020204030204" pitchFamily="34" charset="0"/>
                <a:cs typeface="Calibri" panose="020F0502020204030204" pitchFamily="34" charset="0"/>
              </a:rPr>
              <a:t>2024</a:t>
            </a:r>
          </a:p>
        </p:txBody>
      </p:sp>
    </p:spTree>
    <p:extLst>
      <p:ext uri="{BB962C8B-B14F-4D97-AF65-F5344CB8AC3E}">
        <p14:creationId xmlns:p14="http://schemas.microsoft.com/office/powerpoint/2010/main" val="3754743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05A2AC-862A-099D-27E0-CD55F3C5B594}"/>
              </a:ext>
            </a:extLst>
          </p:cNvPr>
          <p:cNvSpPr/>
          <p:nvPr/>
        </p:nvSpPr>
        <p:spPr>
          <a:xfrm>
            <a:off x="-1" y="257416"/>
            <a:ext cx="11998037" cy="680036"/>
          </a:xfrm>
          <a:prstGeom prst="rect">
            <a:avLst/>
          </a:prstGeom>
          <a:solidFill>
            <a:srgbClr val="2C2D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bg1"/>
                </a:solidFill>
                <a:latin typeface="Calibri" panose="020F0502020204030204" pitchFamily="34" charset="0"/>
                <a:ea typeface="Calibri" panose="020F0502020204030204" pitchFamily="34" charset="0"/>
                <a:cs typeface="Calibri" panose="020F0502020204030204" pitchFamily="34" charset="0"/>
              </a:rPr>
              <a:t>Buckinghamshire has a higher proportion of businesses operating within the professional, scientific &amp; technical and the information &amp; communication sectors than the national average. </a:t>
            </a:r>
            <a:endParaRPr lang="en-GB" sz="2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E1C888C-CAF2-B399-5AFC-8023FEEDBD9C}"/>
              </a:ext>
            </a:extLst>
          </p:cNvPr>
          <p:cNvSpPr txBox="1"/>
          <p:nvPr/>
        </p:nvSpPr>
        <p:spPr>
          <a:xfrm>
            <a:off x="77271" y="1081728"/>
            <a:ext cx="4805845" cy="338554"/>
          </a:xfrm>
          <a:prstGeom prst="rect">
            <a:avLst/>
          </a:prstGeom>
          <a:noFill/>
        </p:spPr>
        <p:txBody>
          <a:bodyPr wrap="square" rtlCol="0">
            <a:spAutoFit/>
          </a:bodyPr>
          <a:lstStyle/>
          <a:p>
            <a:r>
              <a:rPr lang="en-GB" sz="1600" b="1">
                <a:solidFill>
                  <a:srgbClr val="2C2D84"/>
                </a:solidFill>
                <a:latin typeface="Calibri" panose="020F0502020204030204" pitchFamily="34" charset="0"/>
                <a:ea typeface="Calibri" panose="020F0502020204030204" pitchFamily="34" charset="0"/>
                <a:cs typeface="Calibri" panose="020F0502020204030204" pitchFamily="34" charset="0"/>
              </a:rPr>
              <a:t>Share of businesses (enterprises) by sector, 2025</a:t>
            </a:r>
          </a:p>
        </p:txBody>
      </p:sp>
      <p:graphicFrame>
        <p:nvGraphicFramePr>
          <p:cNvPr id="6" name="Chart 5">
            <a:extLst>
              <a:ext uri="{FF2B5EF4-FFF2-40B4-BE49-F238E27FC236}">
                <a16:creationId xmlns:a16="http://schemas.microsoft.com/office/drawing/2014/main" id="{B700B45A-8078-77D7-5E06-99D1577C860F}"/>
              </a:ext>
            </a:extLst>
          </p:cNvPr>
          <p:cNvGraphicFramePr>
            <a:graphicFrameLocks/>
          </p:cNvGraphicFramePr>
          <p:nvPr>
            <p:extLst>
              <p:ext uri="{D42A27DB-BD31-4B8C-83A1-F6EECF244321}">
                <p14:modId xmlns:p14="http://schemas.microsoft.com/office/powerpoint/2010/main" val="816124"/>
              </p:ext>
            </p:extLst>
          </p:nvPr>
        </p:nvGraphicFramePr>
        <p:xfrm>
          <a:off x="166171" y="1469382"/>
          <a:ext cx="6245139" cy="475600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BB071782-8137-5519-2C06-7D7341526E58}"/>
              </a:ext>
            </a:extLst>
          </p:cNvPr>
          <p:cNvSpPr txBox="1"/>
          <p:nvPr/>
        </p:nvSpPr>
        <p:spPr>
          <a:xfrm>
            <a:off x="6558455" y="1627037"/>
            <a:ext cx="5350542" cy="4185761"/>
          </a:xfrm>
          <a:prstGeom prst="rect">
            <a:avLst/>
          </a:prstGeom>
          <a:noFill/>
        </p:spPr>
        <p:txBody>
          <a:bodyPr wrap="square" rtlCol="0">
            <a:spAutoFit/>
          </a:bodyPr>
          <a:lstStyle/>
          <a:p>
            <a:r>
              <a:rPr lang="en-GB" sz="1400" dirty="0">
                <a:latin typeface="Calibri" panose="020F0502020204030204" pitchFamily="34" charset="0"/>
                <a:ea typeface="Calibri" panose="020F0502020204030204" pitchFamily="34" charset="0"/>
                <a:cs typeface="Calibri" panose="020F0502020204030204" pitchFamily="34" charset="0"/>
              </a:rPr>
              <a:t>Just under a fifth of businesses* in Buckinghamshire operate within the professional, scientific and technical sector (which includes </a:t>
            </a:r>
            <a:r>
              <a:rPr lang="en-GB" sz="1400" b="0" i="0" dirty="0">
                <a:effectLst/>
                <a:latin typeface="Calibri" panose="020F0502020204030204" pitchFamily="34" charset="0"/>
                <a:ea typeface="Calibri" panose="020F0502020204030204" pitchFamily="34" charset="0"/>
                <a:cs typeface="Calibri" panose="020F0502020204030204" pitchFamily="34" charset="0"/>
              </a:rPr>
              <a:t>law firms, accounting firms, and engineering companies)</a:t>
            </a:r>
            <a:r>
              <a:rPr lang="en-GB" sz="1400" dirty="0">
                <a:latin typeface="Calibri" panose="020F0502020204030204" pitchFamily="34" charset="0"/>
                <a:ea typeface="Calibri" panose="020F0502020204030204" pitchFamily="34" charset="0"/>
                <a:cs typeface="Calibri" panose="020F0502020204030204" pitchFamily="34" charset="0"/>
              </a:rPr>
              <a:t>, a higher proportion than nationally.  Despite this, the sector produces less economic output for the local economy than the national average. </a:t>
            </a:r>
          </a:p>
          <a:p>
            <a:endParaRPr lang="en-GB" sz="1400" dirty="0">
              <a:latin typeface="Calibri" panose="020F0502020204030204" pitchFamily="34" charset="0"/>
              <a:ea typeface="Calibri" panose="020F0502020204030204" pitchFamily="34" charset="0"/>
              <a:cs typeface="Calibri" panose="020F0502020204030204" pitchFamily="34" charset="0"/>
            </a:endParaRPr>
          </a:p>
          <a:p>
            <a:r>
              <a:rPr lang="en-GB" sz="1400" dirty="0">
                <a:latin typeface="Calibri" panose="020F0502020204030204" pitchFamily="34" charset="0"/>
                <a:ea typeface="Calibri" panose="020F0502020204030204" pitchFamily="34" charset="0"/>
                <a:cs typeface="Calibri" panose="020F0502020204030204" pitchFamily="34" charset="0"/>
              </a:rPr>
              <a:t>Buckinghamshire also has a higher proportion of firms within the information &amp; communication sector than the national average. This sector includes computer programming and consultancy firms, and motion picture, video and TV companies. The economic output created by this sector in Buckinghamshire is similar to the national average.</a:t>
            </a:r>
          </a:p>
          <a:p>
            <a:endParaRPr lang="en-GB" sz="1400" dirty="0">
              <a:latin typeface="Calibri" panose="020F0502020204030204" pitchFamily="34" charset="0"/>
              <a:ea typeface="Calibri" panose="020F0502020204030204" pitchFamily="34" charset="0"/>
              <a:cs typeface="Calibri" panose="020F0502020204030204" pitchFamily="34" charset="0"/>
            </a:endParaRPr>
          </a:p>
          <a:p>
            <a:r>
              <a:rPr lang="en-GB" sz="1400" dirty="0">
                <a:latin typeface="Calibri" panose="020F0502020204030204" pitchFamily="34" charset="0"/>
                <a:ea typeface="Calibri" panose="020F0502020204030204" pitchFamily="34" charset="0"/>
                <a:cs typeface="Calibri" panose="020F0502020204030204" pitchFamily="34" charset="0"/>
              </a:rPr>
              <a:t>A higher proportion of firms operating within these two sectors are micro in size (employing fewer than 10 people) than the national average, and a higher proportion of these firms categorise themselves as providing ‘consultancy.’</a:t>
            </a:r>
          </a:p>
          <a:p>
            <a:endParaRPr lang="en-GB" sz="1400" dirty="0">
              <a:latin typeface="Calibri" panose="020F0502020204030204" pitchFamily="34" charset="0"/>
              <a:ea typeface="Calibri" panose="020F0502020204030204" pitchFamily="34" charset="0"/>
              <a:cs typeface="Calibri" panose="020F0502020204030204" pitchFamily="34" charset="0"/>
            </a:endParaRPr>
          </a:p>
          <a:p>
            <a:r>
              <a:rPr lang="en-GB" sz="1400" dirty="0">
                <a:latin typeface="Calibri" panose="020F0502020204030204" pitchFamily="34" charset="0"/>
                <a:ea typeface="Calibri" panose="020F0502020204030204" pitchFamily="34" charset="0"/>
                <a:cs typeface="Calibri" panose="020F0502020204030204" pitchFamily="34" charset="0"/>
              </a:rPr>
              <a:t>In total,  18% of firms in Buckinghamshire are consultancies, compared with 13% nationally.  </a:t>
            </a:r>
          </a:p>
        </p:txBody>
      </p:sp>
      <p:sp>
        <p:nvSpPr>
          <p:cNvPr id="8" name="TextBox 7">
            <a:extLst>
              <a:ext uri="{FF2B5EF4-FFF2-40B4-BE49-F238E27FC236}">
                <a16:creationId xmlns:a16="http://schemas.microsoft.com/office/drawing/2014/main" id="{54750743-B633-0B9D-3F4E-37F6B4B9F1E6}"/>
              </a:ext>
            </a:extLst>
          </p:cNvPr>
          <p:cNvSpPr txBox="1"/>
          <p:nvPr/>
        </p:nvSpPr>
        <p:spPr>
          <a:xfrm>
            <a:off x="166171" y="6323585"/>
            <a:ext cx="2623930" cy="261610"/>
          </a:xfrm>
          <a:prstGeom prst="rect">
            <a:avLst/>
          </a:prstGeom>
          <a:noFill/>
        </p:spPr>
        <p:txBody>
          <a:bodyPr wrap="square" rtlCol="0">
            <a:spAutoFit/>
          </a:bodyPr>
          <a:lstStyle/>
          <a:p>
            <a:r>
              <a:rPr lang="en-GB" sz="1100">
                <a:latin typeface="Calibri" panose="020F0502020204030204" pitchFamily="34" charset="0"/>
                <a:ea typeface="Calibri" panose="020F0502020204030204" pitchFamily="34" charset="0"/>
                <a:cs typeface="Calibri" panose="020F0502020204030204" pitchFamily="34" charset="0"/>
              </a:rPr>
              <a:t>Source: </a:t>
            </a:r>
            <a:r>
              <a:rPr lang="en-GB" sz="1100">
                <a:latin typeface="Calibri" panose="020F0502020204030204" pitchFamily="34" charset="0"/>
                <a:ea typeface="Calibri" panose="020F0502020204030204" pitchFamily="34" charset="0"/>
                <a:cs typeface="Calibri" panose="020F0502020204030204" pitchFamily="34" charset="0"/>
                <a:hlinkClick r:id="rId3"/>
              </a:rPr>
              <a:t>UK Business Count, 2025</a:t>
            </a:r>
            <a:r>
              <a:rPr lang="en-GB" sz="1100">
                <a:latin typeface="Calibri" panose="020F0502020204030204" pitchFamily="34" charset="0"/>
                <a:ea typeface="Calibri" panose="020F0502020204030204" pitchFamily="34" charset="0"/>
                <a:cs typeface="Calibri" panose="020F0502020204030204" pitchFamily="34" charset="0"/>
              </a:rPr>
              <a:t> </a:t>
            </a:r>
          </a:p>
        </p:txBody>
      </p:sp>
      <p:sp>
        <p:nvSpPr>
          <p:cNvPr id="2" name="TextBox 1">
            <a:extLst>
              <a:ext uri="{FF2B5EF4-FFF2-40B4-BE49-F238E27FC236}">
                <a16:creationId xmlns:a16="http://schemas.microsoft.com/office/drawing/2014/main" id="{DC1AFC48-9370-391E-C62C-49F2B6B8A7DA}"/>
              </a:ext>
            </a:extLst>
          </p:cNvPr>
          <p:cNvSpPr txBox="1"/>
          <p:nvPr/>
        </p:nvSpPr>
        <p:spPr>
          <a:xfrm>
            <a:off x="8508725" y="6308196"/>
            <a:ext cx="3489311" cy="261610"/>
          </a:xfrm>
          <a:prstGeom prst="rect">
            <a:avLst/>
          </a:prstGeom>
          <a:noFill/>
        </p:spPr>
        <p:txBody>
          <a:bodyPr wrap="square" rtlCol="0">
            <a:spAutoFit/>
          </a:bodyPr>
          <a:lstStyle/>
          <a:p>
            <a:pPr algn="l"/>
            <a:r>
              <a:rPr lang="en-GB" sz="1100">
                <a:latin typeface="Calibri" panose="020F0502020204030204" pitchFamily="34" charset="0"/>
                <a:cs typeface="Calibri" panose="020F0502020204030204" pitchFamily="34" charset="0"/>
              </a:rPr>
              <a:t>*Analysis relates to VAT / PAYE registered businesses</a:t>
            </a:r>
          </a:p>
        </p:txBody>
      </p:sp>
    </p:spTree>
    <p:extLst>
      <p:ext uri="{BB962C8B-B14F-4D97-AF65-F5344CB8AC3E}">
        <p14:creationId xmlns:p14="http://schemas.microsoft.com/office/powerpoint/2010/main" val="35572129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01D2CF-5623-394E-33E0-7D7824D312F1}"/>
              </a:ext>
            </a:extLst>
          </p:cNvPr>
          <p:cNvSpPr/>
          <p:nvPr/>
        </p:nvSpPr>
        <p:spPr>
          <a:xfrm>
            <a:off x="1" y="83214"/>
            <a:ext cx="10707624" cy="938767"/>
          </a:xfrm>
          <a:prstGeom prst="rect">
            <a:avLst/>
          </a:prstGeom>
          <a:solidFill>
            <a:srgbClr val="2C2D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a:solidFill>
                  <a:schemeClr val="bg1"/>
                </a:solidFill>
                <a:latin typeface="Calibri" panose="020F0502020204030204" pitchFamily="34" charset="0"/>
                <a:ea typeface="Calibri" panose="020F0502020204030204" pitchFamily="34" charset="0"/>
                <a:cs typeface="Calibri" panose="020F0502020204030204" pitchFamily="34" charset="0"/>
              </a:rPr>
              <a:t>Three sectors which typically drive productivity growth (professional, scientific &amp; technical, information &amp; communication, and financial &amp; insurance) have experienced negative GVA and employment growth in Buckinghamshire over the last 10 years</a:t>
            </a:r>
          </a:p>
        </p:txBody>
      </p:sp>
      <p:sp>
        <p:nvSpPr>
          <p:cNvPr id="13" name="TextBox 12">
            <a:extLst>
              <a:ext uri="{FF2B5EF4-FFF2-40B4-BE49-F238E27FC236}">
                <a16:creationId xmlns:a16="http://schemas.microsoft.com/office/drawing/2014/main" id="{FE665753-D6E4-EE68-4DD3-2506D683D04B}"/>
              </a:ext>
            </a:extLst>
          </p:cNvPr>
          <p:cNvSpPr txBox="1"/>
          <p:nvPr/>
        </p:nvSpPr>
        <p:spPr>
          <a:xfrm>
            <a:off x="7141698" y="5065300"/>
            <a:ext cx="3565927" cy="1384995"/>
          </a:xfrm>
          <a:prstGeom prst="rect">
            <a:avLst/>
          </a:prstGeom>
          <a:noFill/>
          <a:ln>
            <a:solidFill>
              <a:schemeClr val="accent1"/>
            </a:solidFill>
          </a:ln>
        </p:spPr>
        <p:txBody>
          <a:bodyPr wrap="square" rtlCol="0">
            <a:spAutoFit/>
          </a:bodyPr>
          <a:lstStyle/>
          <a:p>
            <a:pPr algn="l"/>
            <a:r>
              <a:rPr lang="en-GB" sz="1200" b="1">
                <a:latin typeface="Calibri" panose="020F0502020204030204" pitchFamily="34" charset="0"/>
                <a:cs typeface="Calibri" panose="020F0502020204030204" pitchFamily="34" charset="0"/>
              </a:rPr>
              <a:t>Chart details</a:t>
            </a:r>
          </a:p>
          <a:p>
            <a:pPr algn="l"/>
            <a:endParaRPr lang="en-GB" sz="1200">
              <a:latin typeface="Calibri" panose="020F0502020204030204" pitchFamily="34" charset="0"/>
              <a:cs typeface="Calibri" panose="020F0502020204030204" pitchFamily="34" charset="0"/>
            </a:endParaRPr>
          </a:p>
          <a:p>
            <a:pPr algn="l"/>
            <a:r>
              <a:rPr lang="en-GB" sz="1200" b="1">
                <a:latin typeface="Calibri" panose="020F0502020204030204" pitchFamily="34" charset="0"/>
                <a:cs typeface="Calibri" panose="020F0502020204030204" pitchFamily="34" charset="0"/>
              </a:rPr>
              <a:t>Size</a:t>
            </a:r>
            <a:r>
              <a:rPr lang="en-GB" sz="1200">
                <a:latin typeface="Calibri" panose="020F0502020204030204" pitchFamily="34" charset="0"/>
                <a:cs typeface="Calibri" panose="020F0502020204030204" pitchFamily="34" charset="0"/>
              </a:rPr>
              <a:t> of circle = number of employees in 2024</a:t>
            </a:r>
          </a:p>
          <a:p>
            <a:pPr algn="l"/>
            <a:r>
              <a:rPr lang="en-GB" sz="1200" b="1">
                <a:solidFill>
                  <a:srgbClr val="F47721"/>
                </a:solidFill>
                <a:latin typeface="Calibri" panose="020F0502020204030204" pitchFamily="34" charset="0"/>
                <a:cs typeface="Calibri" panose="020F0502020204030204" pitchFamily="34" charset="0"/>
              </a:rPr>
              <a:t>Orange circles </a:t>
            </a:r>
            <a:r>
              <a:rPr lang="en-GB" sz="1200">
                <a:latin typeface="Calibri" panose="020F0502020204030204" pitchFamily="34" charset="0"/>
                <a:cs typeface="Calibri" panose="020F0502020204030204" pitchFamily="34" charset="0"/>
              </a:rPr>
              <a:t>are sectors with higher-than-average productivity rates</a:t>
            </a:r>
          </a:p>
          <a:p>
            <a:pPr algn="l"/>
            <a:endParaRPr lang="en-GB" sz="1200">
              <a:latin typeface="Calibri" panose="020F0502020204030204" pitchFamily="34" charset="0"/>
              <a:cs typeface="Calibri" panose="020F0502020204030204" pitchFamily="34" charset="0"/>
            </a:endParaRPr>
          </a:p>
          <a:p>
            <a:pPr algn="l"/>
            <a:r>
              <a:rPr lang="en-GB" sz="1200">
                <a:latin typeface="Calibri" panose="020F0502020204030204" pitchFamily="34" charset="0"/>
                <a:cs typeface="Calibri" panose="020F0502020204030204" pitchFamily="34" charset="0"/>
              </a:rPr>
              <a:t>Sources: </a:t>
            </a:r>
            <a:r>
              <a:rPr lang="en-GB" sz="1200">
                <a:latin typeface="Calibri" panose="020F0502020204030204" pitchFamily="34" charset="0"/>
                <a:cs typeface="Calibri" panose="020F0502020204030204" pitchFamily="34" charset="0"/>
                <a:hlinkClick r:id="rId2"/>
              </a:rPr>
              <a:t>ONS 2025 </a:t>
            </a:r>
            <a:r>
              <a:rPr lang="en-GB" sz="1200">
                <a:latin typeface="Calibri" panose="020F0502020204030204" pitchFamily="34" charset="0"/>
                <a:cs typeface="Calibri" panose="020F0502020204030204" pitchFamily="34" charset="0"/>
              </a:rPr>
              <a:t>and </a:t>
            </a:r>
            <a:r>
              <a:rPr lang="en-GB" sz="1200">
                <a:latin typeface="Calibri" panose="020F0502020204030204" pitchFamily="34" charset="0"/>
                <a:cs typeface="Calibri" panose="020F0502020204030204" pitchFamily="34" charset="0"/>
                <a:hlinkClick r:id="rId3"/>
              </a:rPr>
              <a:t>BRES 2024</a:t>
            </a:r>
            <a:endParaRPr lang="en-GB" sz="1200">
              <a:latin typeface="Calibri" panose="020F0502020204030204" pitchFamily="34" charset="0"/>
              <a:cs typeface="Calibri" panose="020F0502020204030204" pitchFamily="34" charset="0"/>
            </a:endParaRPr>
          </a:p>
        </p:txBody>
      </p:sp>
      <p:graphicFrame>
        <p:nvGraphicFramePr>
          <p:cNvPr id="14" name="Chart 13">
            <a:extLst>
              <a:ext uri="{FF2B5EF4-FFF2-40B4-BE49-F238E27FC236}">
                <a16:creationId xmlns:a16="http://schemas.microsoft.com/office/drawing/2014/main" id="{8F76658A-0124-233C-5748-F32E4AEEA6CC}"/>
              </a:ext>
            </a:extLst>
          </p:cNvPr>
          <p:cNvGraphicFramePr>
            <a:graphicFrameLocks/>
          </p:cNvGraphicFramePr>
          <p:nvPr>
            <p:extLst>
              <p:ext uri="{D42A27DB-BD31-4B8C-83A1-F6EECF244321}">
                <p14:modId xmlns:p14="http://schemas.microsoft.com/office/powerpoint/2010/main" val="1290981548"/>
              </p:ext>
            </p:extLst>
          </p:nvPr>
        </p:nvGraphicFramePr>
        <p:xfrm>
          <a:off x="65948" y="1236367"/>
          <a:ext cx="6030052" cy="553841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59B71303-91FD-3EF0-FC89-06225BDF20E9}"/>
              </a:ext>
            </a:extLst>
          </p:cNvPr>
          <p:cNvSpPr txBox="1"/>
          <p:nvPr/>
        </p:nvSpPr>
        <p:spPr>
          <a:xfrm>
            <a:off x="4824984" y="5757798"/>
            <a:ext cx="1877568" cy="461665"/>
          </a:xfrm>
          <a:prstGeom prst="rect">
            <a:avLst/>
          </a:prstGeom>
          <a:solidFill>
            <a:srgbClr val="2C2D84"/>
          </a:solidFill>
        </p:spPr>
        <p:txBody>
          <a:bodyPr wrap="square" rtlCol="0">
            <a:spAutoFit/>
          </a:bodyPr>
          <a:lstStyle/>
          <a:p>
            <a:pPr algn="ctr"/>
            <a:r>
              <a:rPr lang="en-GB" sz="1200">
                <a:solidFill>
                  <a:schemeClr val="bg1"/>
                </a:solidFill>
                <a:latin typeface="Calibri" panose="020F0502020204030204" pitchFamily="34" charset="0"/>
                <a:cs typeface="Calibri" panose="020F0502020204030204" pitchFamily="34" charset="0"/>
              </a:rPr>
              <a:t>High GVA growth &amp; negative employee growth</a:t>
            </a:r>
          </a:p>
        </p:txBody>
      </p:sp>
      <p:sp>
        <p:nvSpPr>
          <p:cNvPr id="11" name="TextBox 10">
            <a:extLst>
              <a:ext uri="{FF2B5EF4-FFF2-40B4-BE49-F238E27FC236}">
                <a16:creationId xmlns:a16="http://schemas.microsoft.com/office/drawing/2014/main" id="{44E26C7D-99AA-F7DF-B644-F64B48C7217F}"/>
              </a:ext>
            </a:extLst>
          </p:cNvPr>
          <p:cNvSpPr txBox="1"/>
          <p:nvPr/>
        </p:nvSpPr>
        <p:spPr>
          <a:xfrm>
            <a:off x="786384" y="1518789"/>
            <a:ext cx="1773936" cy="461665"/>
          </a:xfrm>
          <a:prstGeom prst="rect">
            <a:avLst/>
          </a:prstGeom>
          <a:solidFill>
            <a:srgbClr val="2C2D84"/>
          </a:solidFill>
        </p:spPr>
        <p:txBody>
          <a:bodyPr wrap="square" rtlCol="0">
            <a:spAutoFit/>
          </a:bodyPr>
          <a:lstStyle/>
          <a:p>
            <a:pPr algn="ctr"/>
            <a:r>
              <a:rPr lang="en-GB" sz="1200">
                <a:solidFill>
                  <a:schemeClr val="bg1"/>
                </a:solidFill>
                <a:latin typeface="Calibri" panose="020F0502020204030204" pitchFamily="34" charset="0"/>
                <a:cs typeface="Calibri" panose="020F0502020204030204" pitchFamily="34" charset="0"/>
              </a:rPr>
              <a:t>High employee growth &amp; negative GVA growth</a:t>
            </a:r>
          </a:p>
        </p:txBody>
      </p:sp>
      <p:sp>
        <p:nvSpPr>
          <p:cNvPr id="12" name="TextBox 11">
            <a:extLst>
              <a:ext uri="{FF2B5EF4-FFF2-40B4-BE49-F238E27FC236}">
                <a16:creationId xmlns:a16="http://schemas.microsoft.com/office/drawing/2014/main" id="{B65FDBCD-A48A-A5C8-08AF-67B1957B4354}"/>
              </a:ext>
            </a:extLst>
          </p:cNvPr>
          <p:cNvSpPr txBox="1"/>
          <p:nvPr/>
        </p:nvSpPr>
        <p:spPr>
          <a:xfrm>
            <a:off x="786384" y="5342299"/>
            <a:ext cx="1425356" cy="646331"/>
          </a:xfrm>
          <a:prstGeom prst="rect">
            <a:avLst/>
          </a:prstGeom>
          <a:solidFill>
            <a:srgbClr val="2C2D84"/>
          </a:solidFill>
        </p:spPr>
        <p:txBody>
          <a:bodyPr wrap="square" rtlCol="0">
            <a:spAutoFit/>
          </a:bodyPr>
          <a:lstStyle/>
          <a:p>
            <a:pPr algn="ctr"/>
            <a:r>
              <a:rPr lang="en-GB" sz="1200">
                <a:solidFill>
                  <a:schemeClr val="bg1"/>
                </a:solidFill>
                <a:latin typeface="Calibri" panose="020F0502020204030204" pitchFamily="34" charset="0"/>
                <a:cs typeface="Calibri" panose="020F0502020204030204" pitchFamily="34" charset="0"/>
              </a:rPr>
              <a:t>Negative employee growth &amp; negative GVA growth</a:t>
            </a:r>
          </a:p>
        </p:txBody>
      </p:sp>
      <p:sp>
        <p:nvSpPr>
          <p:cNvPr id="9" name="TextBox 8">
            <a:extLst>
              <a:ext uri="{FF2B5EF4-FFF2-40B4-BE49-F238E27FC236}">
                <a16:creationId xmlns:a16="http://schemas.microsoft.com/office/drawing/2014/main" id="{FF28378E-476C-4BE2-CBDB-9AAC639AA72A}"/>
              </a:ext>
            </a:extLst>
          </p:cNvPr>
          <p:cNvSpPr txBox="1"/>
          <p:nvPr/>
        </p:nvSpPr>
        <p:spPr>
          <a:xfrm>
            <a:off x="4296295" y="1287956"/>
            <a:ext cx="1517904" cy="461665"/>
          </a:xfrm>
          <a:prstGeom prst="rect">
            <a:avLst/>
          </a:prstGeom>
          <a:solidFill>
            <a:srgbClr val="2C2D84"/>
          </a:solidFill>
        </p:spPr>
        <p:txBody>
          <a:bodyPr wrap="square" rtlCol="0">
            <a:spAutoFit/>
          </a:bodyPr>
          <a:lstStyle/>
          <a:p>
            <a:pPr algn="ctr"/>
            <a:r>
              <a:rPr lang="en-GB" sz="1200">
                <a:solidFill>
                  <a:schemeClr val="bg1"/>
                </a:solidFill>
                <a:latin typeface="Calibri" panose="020F0502020204030204" pitchFamily="34" charset="0"/>
                <a:cs typeface="Calibri" panose="020F0502020204030204" pitchFamily="34" charset="0"/>
              </a:rPr>
              <a:t>High GVA &amp; high employee growth</a:t>
            </a:r>
          </a:p>
        </p:txBody>
      </p:sp>
      <p:sp>
        <p:nvSpPr>
          <p:cNvPr id="18" name="TextBox 17">
            <a:extLst>
              <a:ext uri="{FF2B5EF4-FFF2-40B4-BE49-F238E27FC236}">
                <a16:creationId xmlns:a16="http://schemas.microsoft.com/office/drawing/2014/main" id="{115B3793-9178-E972-1BA1-610F0040D055}"/>
              </a:ext>
            </a:extLst>
          </p:cNvPr>
          <p:cNvSpPr txBox="1"/>
          <p:nvPr/>
        </p:nvSpPr>
        <p:spPr>
          <a:xfrm>
            <a:off x="6330422" y="1537960"/>
            <a:ext cx="4560083" cy="3046988"/>
          </a:xfrm>
          <a:prstGeom prst="rect">
            <a:avLst/>
          </a:prstGeom>
          <a:noFill/>
        </p:spPr>
        <p:txBody>
          <a:bodyPr wrap="square" rtlCol="0">
            <a:spAutoFit/>
          </a:bodyPr>
          <a:lstStyle/>
          <a:p>
            <a:pPr algn="l"/>
            <a:r>
              <a:rPr lang="en-GB" sz="1600" dirty="0">
                <a:latin typeface="Calibri" panose="020F0502020204030204" pitchFamily="34" charset="0"/>
                <a:cs typeface="Calibri" panose="020F0502020204030204" pitchFamily="34" charset="0"/>
              </a:rPr>
              <a:t>Three sectors have experienced particularly high growth in both GVA and employment in Buckinghamshire over the last 10 years – construction; public administration &amp; defence; and utilities.  The latter two employ comparatively few people. </a:t>
            </a:r>
          </a:p>
          <a:p>
            <a:pPr algn="l"/>
            <a:endParaRPr lang="en-GB" sz="16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Three high productivity sectors (professional, scientific &amp; technical, information &amp; communication, and financial &amp; insurance) have experienced negative growth in both GVA and employment over the period.</a:t>
            </a:r>
          </a:p>
        </p:txBody>
      </p:sp>
    </p:spTree>
    <p:extLst>
      <p:ext uri="{BB962C8B-B14F-4D97-AF65-F5344CB8AC3E}">
        <p14:creationId xmlns:p14="http://schemas.microsoft.com/office/powerpoint/2010/main" val="734448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025C48-FC93-50EA-C38C-1B6FBDCA2FB5}"/>
              </a:ext>
            </a:extLst>
          </p:cNvPr>
          <p:cNvSpPr/>
          <p:nvPr/>
        </p:nvSpPr>
        <p:spPr>
          <a:xfrm>
            <a:off x="-1" y="257416"/>
            <a:ext cx="11998037" cy="680036"/>
          </a:xfrm>
          <a:prstGeom prst="rect">
            <a:avLst/>
          </a:prstGeom>
          <a:solidFill>
            <a:srgbClr val="2C2D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bg1"/>
                </a:solidFill>
                <a:latin typeface="Calibri" panose="020F0502020204030204" pitchFamily="34" charset="0"/>
                <a:ea typeface="Calibri" panose="020F0502020204030204" pitchFamily="34" charset="0"/>
                <a:cs typeface="Calibri" panose="020F0502020204030204" pitchFamily="34" charset="0"/>
              </a:rPr>
              <a:t>Industrial Strategy Growth Driving Sectors (the ‘IS-8’) &amp; their ‘frontier’ industries</a:t>
            </a:r>
            <a:endParaRPr lang="en-GB" sz="2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814B8DF0-C005-A6DC-92D9-6B19044CD112}"/>
              </a:ext>
            </a:extLst>
          </p:cNvPr>
          <p:cNvGraphicFramePr>
            <a:graphicFrameLocks noGrp="1"/>
          </p:cNvGraphicFramePr>
          <p:nvPr>
            <p:extLst>
              <p:ext uri="{D42A27DB-BD31-4B8C-83A1-F6EECF244321}">
                <p14:modId xmlns:p14="http://schemas.microsoft.com/office/powerpoint/2010/main" val="2433077437"/>
              </p:ext>
            </p:extLst>
          </p:nvPr>
        </p:nvGraphicFramePr>
        <p:xfrm>
          <a:off x="213644" y="1530786"/>
          <a:ext cx="4155516" cy="3920375"/>
        </p:xfrm>
        <a:graphic>
          <a:graphicData uri="http://schemas.openxmlformats.org/drawingml/2006/table">
            <a:tbl>
              <a:tblPr firstRow="1">
                <a:tableStyleId>{5C22544A-7EE6-4342-B048-85BDC9FD1C3A}</a:tableStyleId>
              </a:tblPr>
              <a:tblGrid>
                <a:gridCol w="2185915">
                  <a:extLst>
                    <a:ext uri="{9D8B030D-6E8A-4147-A177-3AD203B41FA5}">
                      <a16:colId xmlns:a16="http://schemas.microsoft.com/office/drawing/2014/main" val="1721302822"/>
                    </a:ext>
                  </a:extLst>
                </a:gridCol>
                <a:gridCol w="1377582">
                  <a:extLst>
                    <a:ext uri="{9D8B030D-6E8A-4147-A177-3AD203B41FA5}">
                      <a16:colId xmlns:a16="http://schemas.microsoft.com/office/drawing/2014/main" val="379724661"/>
                    </a:ext>
                  </a:extLst>
                </a:gridCol>
                <a:gridCol w="592019">
                  <a:extLst>
                    <a:ext uri="{9D8B030D-6E8A-4147-A177-3AD203B41FA5}">
                      <a16:colId xmlns:a16="http://schemas.microsoft.com/office/drawing/2014/main" val="4045783772"/>
                    </a:ext>
                  </a:extLst>
                </a:gridCol>
              </a:tblGrid>
              <a:tr h="335857">
                <a:tc>
                  <a:txBody>
                    <a:bodyPr/>
                    <a:lstStyle/>
                    <a:p>
                      <a:pPr algn="l" fontAlgn="t">
                        <a:buNone/>
                      </a:pPr>
                      <a:r>
                        <a:rPr lang="en-GB" sz="1000" u="none" strike="noStrike">
                          <a:effectLst/>
                          <a:latin typeface="Calibri" panose="020F0502020204030204" pitchFamily="34" charset="0"/>
                          <a:ea typeface="Calibri" panose="020F0502020204030204" pitchFamily="34" charset="0"/>
                          <a:cs typeface="Calibri" panose="020F0502020204030204" pitchFamily="34" charset="0"/>
                        </a:rPr>
                        <a:t> </a:t>
                      </a:r>
                      <a:endParaRPr lang="en-GB"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0"/>
                </a:tc>
                <a:tc>
                  <a:txBody>
                    <a:bodyPr/>
                    <a:lstStyle/>
                    <a:p>
                      <a:pPr algn="l" rtl="0" fontAlgn="ctr">
                        <a:buNone/>
                      </a:pPr>
                      <a:r>
                        <a:rPr lang="en-GB" sz="1000" u="none" strike="noStrike">
                          <a:effectLst/>
                          <a:latin typeface="Calibri" panose="020F0502020204030204" pitchFamily="34" charset="0"/>
                          <a:ea typeface="Calibri" panose="020F0502020204030204" pitchFamily="34" charset="0"/>
                          <a:cs typeface="Calibri" panose="020F0502020204030204" pitchFamily="34" charset="0"/>
                        </a:rPr>
                        <a:t>Number of employees in Buckinghamshire (2024)</a:t>
                      </a:r>
                      <a:endParaRPr lang="en-GB" sz="10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0" anchor="ctr"/>
                </a:tc>
                <a:tc>
                  <a:txBody>
                    <a:bodyPr/>
                    <a:lstStyle/>
                    <a:p>
                      <a:pPr algn="l" fontAlgn="t">
                        <a:buNone/>
                      </a:pPr>
                      <a:r>
                        <a:rPr lang="en-GB" sz="1000" u="none" strike="noStrike">
                          <a:effectLst/>
                          <a:latin typeface="Calibri" panose="020F0502020204030204" pitchFamily="34" charset="0"/>
                          <a:ea typeface="Calibri" panose="020F0502020204030204" pitchFamily="34" charset="0"/>
                          <a:cs typeface="Calibri" panose="020F0502020204030204" pitchFamily="34" charset="0"/>
                        </a:rPr>
                        <a:t>Location Quotient</a:t>
                      </a:r>
                      <a:endParaRPr lang="en-GB" sz="10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0"/>
                </a:tc>
                <a:extLst>
                  <a:ext uri="{0D108BD9-81ED-4DB2-BD59-A6C34878D82A}">
                    <a16:rowId xmlns:a16="http://schemas.microsoft.com/office/drawing/2014/main" val="1481394270"/>
                  </a:ext>
                </a:extLst>
              </a:tr>
              <a:tr h="176467">
                <a:tc>
                  <a:txBody>
                    <a:bodyPr/>
                    <a:lstStyle/>
                    <a:p>
                      <a:pPr algn="l" rtl="0" fontAlgn="ctr">
                        <a:buNone/>
                      </a:pPr>
                      <a:r>
                        <a:rPr lang="en-GB" sz="1000" b="1" u="none" strike="noStrike">
                          <a:effectLst/>
                          <a:latin typeface="Calibri" panose="020F0502020204030204" pitchFamily="34" charset="0"/>
                          <a:ea typeface="Calibri" panose="020F0502020204030204" pitchFamily="34" charset="0"/>
                          <a:cs typeface="Calibri" panose="020F0502020204030204" pitchFamily="34" charset="0"/>
                        </a:rPr>
                        <a:t>Advanced Manufacturing</a:t>
                      </a:r>
                      <a:endParaRPr lang="en-GB"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0" anchor="ctr"/>
                </a:tc>
                <a:tc>
                  <a:txBody>
                    <a:bodyPr/>
                    <a:lstStyle/>
                    <a:p>
                      <a:pPr algn="r" fontAlgn="t">
                        <a:buNone/>
                      </a:pPr>
                      <a:r>
                        <a:rPr lang="en-GB" sz="1000" b="1" u="none" strike="noStrike">
                          <a:effectLst/>
                          <a:latin typeface="Calibri" panose="020F0502020204030204" pitchFamily="34" charset="0"/>
                          <a:ea typeface="Calibri" panose="020F0502020204030204" pitchFamily="34" charset="0"/>
                          <a:cs typeface="Calibri" panose="020F0502020204030204" pitchFamily="34" charset="0"/>
                        </a:rPr>
                        <a:t>6,250</a:t>
                      </a:r>
                      <a:endParaRPr lang="en-GB"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0"/>
                </a:tc>
                <a:tc>
                  <a:txBody>
                    <a:bodyPr/>
                    <a:lstStyle/>
                    <a:p>
                      <a:pPr algn="r" fontAlgn="t">
                        <a:buNone/>
                      </a:pPr>
                      <a:r>
                        <a:rPr lang="en-GB" sz="1000" b="1" u="none" strike="noStrike">
                          <a:effectLst/>
                          <a:latin typeface="Calibri" panose="020F0502020204030204" pitchFamily="34" charset="0"/>
                          <a:ea typeface="Calibri" panose="020F0502020204030204" pitchFamily="34" charset="0"/>
                          <a:cs typeface="Calibri" panose="020F0502020204030204" pitchFamily="34" charset="0"/>
                        </a:rPr>
                        <a:t>1.1</a:t>
                      </a:r>
                      <a:endParaRPr lang="en-GB"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0">
                    <a:solidFill>
                      <a:srgbClr val="00AA4F"/>
                    </a:solidFill>
                  </a:tcPr>
                </a:tc>
                <a:extLst>
                  <a:ext uri="{0D108BD9-81ED-4DB2-BD59-A6C34878D82A}">
                    <a16:rowId xmlns:a16="http://schemas.microsoft.com/office/drawing/2014/main" val="4169076029"/>
                  </a:ext>
                </a:extLst>
              </a:tr>
              <a:tr h="170775">
                <a:tc>
                  <a:txBody>
                    <a:bodyPr/>
                    <a:lstStyle/>
                    <a:p>
                      <a:pPr algn="r" rtl="0" fontAlgn="ctr">
                        <a:buNone/>
                      </a:pPr>
                      <a:r>
                        <a:rPr lang="en-GB" sz="1000" u="none" strike="noStrike">
                          <a:effectLst/>
                          <a:latin typeface="Calibri" panose="020F0502020204030204" pitchFamily="34" charset="0"/>
                          <a:ea typeface="Calibri" panose="020F0502020204030204" pitchFamily="34" charset="0"/>
                          <a:cs typeface="Calibri" panose="020F0502020204030204" pitchFamily="34" charset="0"/>
                        </a:rPr>
                        <a:t>Aerospace manufacturing </a:t>
                      </a:r>
                      <a:endParaRPr lang="en-GB" sz="1000" b="0"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0" anchor="ctr"/>
                </a:tc>
                <a:tc>
                  <a:txBody>
                    <a:bodyPr/>
                    <a:lstStyle/>
                    <a:p>
                      <a:pPr algn="r" fontAlgn="t">
                        <a:buNone/>
                      </a:pPr>
                      <a:r>
                        <a:rPr lang="en-GB" sz="1000" u="none" strike="noStrike" dirty="0">
                          <a:effectLst/>
                          <a:latin typeface="Calibri" panose="020F0502020204030204" pitchFamily="34" charset="0"/>
                          <a:ea typeface="Calibri" panose="020F0502020204030204" pitchFamily="34" charset="0"/>
                          <a:cs typeface="Calibri" panose="020F0502020204030204" pitchFamily="34" charset="0"/>
                        </a:rPr>
                        <a:t>1,950</a:t>
                      </a:r>
                      <a:endParaRPr lang="en-GB"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0"/>
                </a:tc>
                <a:tc>
                  <a:txBody>
                    <a:bodyPr/>
                    <a:lstStyle/>
                    <a:p>
                      <a:pPr algn="r" fontAlgn="t">
                        <a:buNone/>
                      </a:pPr>
                      <a:r>
                        <a:rPr lang="en-GB" sz="1000" u="none" strike="noStrike" dirty="0">
                          <a:effectLst/>
                          <a:latin typeface="Calibri" panose="020F0502020204030204" pitchFamily="34" charset="0"/>
                          <a:ea typeface="Calibri" panose="020F0502020204030204" pitchFamily="34" charset="0"/>
                          <a:cs typeface="Calibri" panose="020F0502020204030204" pitchFamily="34" charset="0"/>
                        </a:rPr>
                        <a:t>2.7</a:t>
                      </a:r>
                      <a:endParaRPr lang="en-GB"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0">
                    <a:solidFill>
                      <a:schemeClr val="accent6">
                        <a:lumMod val="20000"/>
                        <a:lumOff val="80000"/>
                      </a:schemeClr>
                    </a:solidFill>
                  </a:tcPr>
                </a:tc>
                <a:extLst>
                  <a:ext uri="{0D108BD9-81ED-4DB2-BD59-A6C34878D82A}">
                    <a16:rowId xmlns:a16="http://schemas.microsoft.com/office/drawing/2014/main" val="612257525"/>
                  </a:ext>
                </a:extLst>
              </a:tr>
              <a:tr h="170775">
                <a:tc>
                  <a:txBody>
                    <a:bodyPr/>
                    <a:lstStyle/>
                    <a:p>
                      <a:pPr algn="r" rtl="0" fontAlgn="ctr">
                        <a:buNone/>
                      </a:pPr>
                      <a:r>
                        <a:rPr lang="en-GB" sz="1000" u="none" strike="noStrike">
                          <a:effectLst/>
                          <a:latin typeface="Calibri" panose="020F0502020204030204" pitchFamily="34" charset="0"/>
                          <a:ea typeface="Calibri" panose="020F0502020204030204" pitchFamily="34" charset="0"/>
                          <a:cs typeface="Calibri" panose="020F0502020204030204" pitchFamily="34" charset="0"/>
                        </a:rPr>
                        <a:t>Automotive manufacturing </a:t>
                      </a:r>
                      <a:endParaRPr lang="en-GB" sz="1000" b="0"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0" anchor="ctr"/>
                </a:tc>
                <a:tc>
                  <a:txBody>
                    <a:bodyPr/>
                    <a:lstStyle/>
                    <a:p>
                      <a:pPr algn="r" fontAlgn="t">
                        <a:buNone/>
                      </a:pPr>
                      <a:r>
                        <a:rPr lang="en-GB" sz="1000" u="none" strike="noStrike">
                          <a:effectLst/>
                          <a:latin typeface="Calibri" panose="020F0502020204030204" pitchFamily="34" charset="0"/>
                          <a:ea typeface="Calibri" panose="020F0502020204030204" pitchFamily="34" charset="0"/>
                          <a:cs typeface="Calibri" panose="020F0502020204030204" pitchFamily="34" charset="0"/>
                        </a:rPr>
                        <a:t>300</a:t>
                      </a:r>
                      <a:endParaRPr lang="en-GB"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0"/>
                </a:tc>
                <a:tc>
                  <a:txBody>
                    <a:bodyPr/>
                    <a:lstStyle/>
                    <a:p>
                      <a:pPr algn="r" fontAlgn="t">
                        <a:buNone/>
                      </a:pPr>
                      <a:r>
                        <a:rPr lang="en-GB" sz="1000" u="none" strike="noStrike">
                          <a:effectLst/>
                          <a:latin typeface="Calibri" panose="020F0502020204030204" pitchFamily="34" charset="0"/>
                          <a:ea typeface="Calibri" panose="020F0502020204030204" pitchFamily="34" charset="0"/>
                          <a:cs typeface="Calibri" panose="020F0502020204030204" pitchFamily="34" charset="0"/>
                        </a:rPr>
                        <a:t>0.2</a:t>
                      </a:r>
                      <a:endParaRPr lang="en-GB"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0"/>
                </a:tc>
                <a:extLst>
                  <a:ext uri="{0D108BD9-81ED-4DB2-BD59-A6C34878D82A}">
                    <a16:rowId xmlns:a16="http://schemas.microsoft.com/office/drawing/2014/main" val="2384777255"/>
                  </a:ext>
                </a:extLst>
              </a:tr>
              <a:tr h="170775">
                <a:tc>
                  <a:txBody>
                    <a:bodyPr/>
                    <a:lstStyle/>
                    <a:p>
                      <a:pPr algn="l" fontAlgn="t">
                        <a:buNone/>
                      </a:pPr>
                      <a:r>
                        <a:rPr lang="en-GB" sz="1000" b="1" u="none" strike="noStrike">
                          <a:effectLst/>
                          <a:latin typeface="Calibri" panose="020F0502020204030204" pitchFamily="34" charset="0"/>
                          <a:ea typeface="Calibri" panose="020F0502020204030204" pitchFamily="34" charset="0"/>
                          <a:cs typeface="Calibri" panose="020F0502020204030204" pitchFamily="34" charset="0"/>
                        </a:rPr>
                        <a:t>Clean Energy Industries</a:t>
                      </a:r>
                      <a:endParaRPr lang="en-GB"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0"/>
                </a:tc>
                <a:tc>
                  <a:txBody>
                    <a:bodyPr/>
                    <a:lstStyle/>
                    <a:p>
                      <a:pPr algn="r" fontAlgn="t">
                        <a:buNone/>
                      </a:pPr>
                      <a:r>
                        <a:rPr lang="en-GB" sz="1000" b="1" u="none" strike="noStrike">
                          <a:effectLst/>
                          <a:latin typeface="Calibri" panose="020F0502020204030204" pitchFamily="34" charset="0"/>
                          <a:ea typeface="Calibri" panose="020F0502020204030204" pitchFamily="34" charset="0"/>
                          <a:cs typeface="Calibri" panose="020F0502020204030204" pitchFamily="34" charset="0"/>
                        </a:rPr>
                        <a:t>n/a</a:t>
                      </a:r>
                      <a:endParaRPr lang="en-GB"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0"/>
                </a:tc>
                <a:tc>
                  <a:txBody>
                    <a:bodyPr/>
                    <a:lstStyle/>
                    <a:p>
                      <a:pPr algn="r" fontAlgn="t">
                        <a:buNone/>
                      </a:pPr>
                      <a:r>
                        <a:rPr lang="en-GB" sz="1000" b="1" u="none" strike="noStrike">
                          <a:effectLst/>
                          <a:latin typeface="Calibri" panose="020F0502020204030204" pitchFamily="34" charset="0"/>
                          <a:ea typeface="Calibri" panose="020F0502020204030204" pitchFamily="34" charset="0"/>
                          <a:cs typeface="Calibri" panose="020F0502020204030204" pitchFamily="34" charset="0"/>
                        </a:rPr>
                        <a:t>n/a</a:t>
                      </a:r>
                      <a:endParaRPr lang="en-GB"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0"/>
                </a:tc>
                <a:extLst>
                  <a:ext uri="{0D108BD9-81ED-4DB2-BD59-A6C34878D82A}">
                    <a16:rowId xmlns:a16="http://schemas.microsoft.com/office/drawing/2014/main" val="3544672977"/>
                  </a:ext>
                </a:extLst>
              </a:tr>
              <a:tr h="176467">
                <a:tc>
                  <a:txBody>
                    <a:bodyPr/>
                    <a:lstStyle/>
                    <a:p>
                      <a:pPr algn="l" rtl="0" fontAlgn="ctr">
                        <a:buNone/>
                      </a:pPr>
                      <a:r>
                        <a:rPr lang="en-GB" sz="1000" b="1" u="none" strike="noStrike">
                          <a:effectLst/>
                          <a:latin typeface="Calibri" panose="020F0502020204030204" pitchFamily="34" charset="0"/>
                          <a:ea typeface="Calibri" panose="020F0502020204030204" pitchFamily="34" charset="0"/>
                          <a:cs typeface="Calibri" panose="020F0502020204030204" pitchFamily="34" charset="0"/>
                        </a:rPr>
                        <a:t>Creative Industries</a:t>
                      </a:r>
                      <a:endParaRPr lang="en-GB"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0" anchor="ctr"/>
                </a:tc>
                <a:tc>
                  <a:txBody>
                    <a:bodyPr/>
                    <a:lstStyle/>
                    <a:p>
                      <a:pPr algn="r" fontAlgn="t">
                        <a:buNone/>
                      </a:pPr>
                      <a:r>
                        <a:rPr lang="en-GB" sz="1000" b="1" u="none" strike="noStrike">
                          <a:effectLst/>
                          <a:latin typeface="Calibri" panose="020F0502020204030204" pitchFamily="34" charset="0"/>
                          <a:ea typeface="Calibri" panose="020F0502020204030204" pitchFamily="34" charset="0"/>
                          <a:cs typeface="Calibri" panose="020F0502020204030204" pitchFamily="34" charset="0"/>
                        </a:rPr>
                        <a:t>15,950</a:t>
                      </a:r>
                      <a:endParaRPr lang="en-GB"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0"/>
                </a:tc>
                <a:tc>
                  <a:txBody>
                    <a:bodyPr/>
                    <a:lstStyle/>
                    <a:p>
                      <a:pPr algn="r" fontAlgn="t">
                        <a:buNone/>
                      </a:pPr>
                      <a:r>
                        <a:rPr lang="en-GB" sz="1000" b="1" u="none" strike="noStrike">
                          <a:effectLst/>
                          <a:latin typeface="Calibri" panose="020F0502020204030204" pitchFamily="34" charset="0"/>
                          <a:ea typeface="Calibri" panose="020F0502020204030204" pitchFamily="34" charset="0"/>
                          <a:cs typeface="Calibri" panose="020F0502020204030204" pitchFamily="34" charset="0"/>
                        </a:rPr>
                        <a:t>1.4</a:t>
                      </a:r>
                      <a:endParaRPr lang="en-GB"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0">
                    <a:solidFill>
                      <a:srgbClr val="00AA4F"/>
                    </a:solidFill>
                  </a:tcPr>
                </a:tc>
                <a:extLst>
                  <a:ext uri="{0D108BD9-81ED-4DB2-BD59-A6C34878D82A}">
                    <a16:rowId xmlns:a16="http://schemas.microsoft.com/office/drawing/2014/main" val="2998076261"/>
                  </a:ext>
                </a:extLst>
              </a:tr>
              <a:tr h="176467">
                <a:tc>
                  <a:txBody>
                    <a:bodyPr/>
                    <a:lstStyle/>
                    <a:p>
                      <a:pPr algn="r" rtl="0" fontAlgn="ctr">
                        <a:buNone/>
                      </a:pPr>
                      <a:r>
                        <a:rPr lang="en-GB"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Adverstising &amp; marketing</a:t>
                      </a:r>
                    </a:p>
                  </a:txBody>
                  <a:tcPr marL="5692" marR="5692" marT="5692" marB="0" anchor="ctr"/>
                </a:tc>
                <a:tc>
                  <a:txBody>
                    <a:bodyPr/>
                    <a:lstStyle/>
                    <a:p>
                      <a:pPr algn="r" fontAlgn="t">
                        <a:buNone/>
                      </a:pPr>
                      <a:r>
                        <a:rPr lang="en-GB"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1,400</a:t>
                      </a:r>
                    </a:p>
                  </a:txBody>
                  <a:tcPr marL="5692" marR="5692" marT="5692" marB="0"/>
                </a:tc>
                <a:tc>
                  <a:txBody>
                    <a:bodyPr/>
                    <a:lstStyle/>
                    <a:p>
                      <a:pPr algn="r" fontAlgn="t">
                        <a:buNone/>
                      </a:pPr>
                      <a:r>
                        <a:rPr lang="en-GB"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0.8</a:t>
                      </a:r>
                    </a:p>
                  </a:txBody>
                  <a:tcPr marL="5692" marR="5692" marT="5692" marB="0"/>
                </a:tc>
                <a:extLst>
                  <a:ext uri="{0D108BD9-81ED-4DB2-BD59-A6C34878D82A}">
                    <a16:rowId xmlns:a16="http://schemas.microsoft.com/office/drawing/2014/main" val="1185922347"/>
                  </a:ext>
                </a:extLst>
              </a:tr>
              <a:tr h="176467">
                <a:tc>
                  <a:txBody>
                    <a:bodyPr/>
                    <a:lstStyle/>
                    <a:p>
                      <a:pPr algn="r" rtl="0" fontAlgn="ctr">
                        <a:buNone/>
                      </a:pPr>
                      <a:r>
                        <a:rPr lang="en-GB"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Film &amp; TV</a:t>
                      </a:r>
                    </a:p>
                  </a:txBody>
                  <a:tcPr marL="5692" marR="5692" marT="5692" marB="0" anchor="ctr"/>
                </a:tc>
                <a:tc>
                  <a:txBody>
                    <a:bodyPr/>
                    <a:lstStyle/>
                    <a:p>
                      <a:pPr algn="r" fontAlgn="t">
                        <a:buNone/>
                      </a:pPr>
                      <a:r>
                        <a:rPr lang="en-GB"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3,600</a:t>
                      </a:r>
                    </a:p>
                  </a:txBody>
                  <a:tcPr marL="5692" marR="5692" marT="5692" marB="0"/>
                </a:tc>
                <a:tc>
                  <a:txBody>
                    <a:bodyPr/>
                    <a:lstStyle/>
                    <a:p>
                      <a:pPr algn="r" fontAlgn="t">
                        <a:buNone/>
                      </a:pPr>
                      <a:r>
                        <a:rPr lang="en-GB"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p>
                  </a:txBody>
                  <a:tcPr marL="5692" marR="5692" marT="5692" marB="0">
                    <a:solidFill>
                      <a:schemeClr val="accent6">
                        <a:lumMod val="20000"/>
                        <a:lumOff val="80000"/>
                      </a:schemeClr>
                    </a:solidFill>
                  </a:tcPr>
                </a:tc>
                <a:extLst>
                  <a:ext uri="{0D108BD9-81ED-4DB2-BD59-A6C34878D82A}">
                    <a16:rowId xmlns:a16="http://schemas.microsoft.com/office/drawing/2014/main" val="1126119628"/>
                  </a:ext>
                </a:extLst>
              </a:tr>
              <a:tr h="176467">
                <a:tc>
                  <a:txBody>
                    <a:bodyPr/>
                    <a:lstStyle/>
                    <a:p>
                      <a:pPr algn="r" rtl="0" fontAlgn="ctr">
                        <a:buNone/>
                      </a:pPr>
                      <a:r>
                        <a:rPr lang="en-GB"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Music, performing, &amp; visual arts</a:t>
                      </a:r>
                    </a:p>
                  </a:txBody>
                  <a:tcPr marL="5692" marR="5692" marT="5692" marB="0" anchor="ctr"/>
                </a:tc>
                <a:tc>
                  <a:txBody>
                    <a:bodyPr/>
                    <a:lstStyle/>
                    <a:p>
                      <a:pPr algn="r" fontAlgn="t">
                        <a:buNone/>
                      </a:pPr>
                      <a:r>
                        <a:rPr lang="en-GB"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1,225</a:t>
                      </a:r>
                    </a:p>
                  </a:txBody>
                  <a:tcPr marL="5692" marR="5692" marT="5692" marB="0"/>
                </a:tc>
                <a:tc>
                  <a:txBody>
                    <a:bodyPr/>
                    <a:lstStyle/>
                    <a:p>
                      <a:pPr algn="r" fontAlgn="t">
                        <a:buNone/>
                      </a:pPr>
                      <a:r>
                        <a:rPr lang="en-GB"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p>
                  </a:txBody>
                  <a:tcPr marL="5692" marR="5692" marT="5692" marB="0">
                    <a:solidFill>
                      <a:schemeClr val="accent6">
                        <a:lumMod val="20000"/>
                        <a:lumOff val="80000"/>
                      </a:schemeClr>
                    </a:solidFill>
                  </a:tcPr>
                </a:tc>
                <a:extLst>
                  <a:ext uri="{0D108BD9-81ED-4DB2-BD59-A6C34878D82A}">
                    <a16:rowId xmlns:a16="http://schemas.microsoft.com/office/drawing/2014/main" val="3006888076"/>
                  </a:ext>
                </a:extLst>
              </a:tr>
              <a:tr h="196960">
                <a:tc>
                  <a:txBody>
                    <a:bodyPr/>
                    <a:lstStyle/>
                    <a:p>
                      <a:pPr algn="l" rtl="0" fontAlgn="ctr">
                        <a:buNone/>
                      </a:pPr>
                      <a:r>
                        <a:rPr lang="en-GB" sz="1000" b="1" u="none" strike="noStrike">
                          <a:effectLst/>
                          <a:latin typeface="Calibri" panose="020F0502020204030204" pitchFamily="34" charset="0"/>
                          <a:ea typeface="Calibri" panose="020F0502020204030204" pitchFamily="34" charset="0"/>
                          <a:cs typeface="Calibri" panose="020F0502020204030204" pitchFamily="34" charset="0"/>
                        </a:rPr>
                        <a:t>Defence</a:t>
                      </a:r>
                      <a:endParaRPr lang="en-GB"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40986" anchor="ctr"/>
                </a:tc>
                <a:tc>
                  <a:txBody>
                    <a:bodyPr/>
                    <a:lstStyle/>
                    <a:p>
                      <a:pPr algn="r" fontAlgn="t">
                        <a:buNone/>
                      </a:pPr>
                      <a:r>
                        <a:rPr lang="en-GB" sz="1000" b="1" u="none" strike="noStrike">
                          <a:effectLst/>
                          <a:latin typeface="Calibri" panose="020F0502020204030204" pitchFamily="34" charset="0"/>
                          <a:ea typeface="Calibri" panose="020F0502020204030204" pitchFamily="34" charset="0"/>
                          <a:cs typeface="Calibri" panose="020F0502020204030204" pitchFamily="34" charset="0"/>
                        </a:rPr>
                        <a:t>n/a</a:t>
                      </a:r>
                      <a:endParaRPr lang="en-GB"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40986"/>
                </a:tc>
                <a:tc>
                  <a:txBody>
                    <a:bodyPr/>
                    <a:lstStyle/>
                    <a:p>
                      <a:pPr algn="r" fontAlgn="t">
                        <a:buNone/>
                      </a:pPr>
                      <a:r>
                        <a:rPr lang="en-GB" sz="1000" b="1" u="none" strike="noStrike">
                          <a:effectLst/>
                          <a:latin typeface="Calibri" panose="020F0502020204030204" pitchFamily="34" charset="0"/>
                          <a:ea typeface="Calibri" panose="020F0502020204030204" pitchFamily="34" charset="0"/>
                          <a:cs typeface="Calibri" panose="020F0502020204030204" pitchFamily="34" charset="0"/>
                        </a:rPr>
                        <a:t>n/a</a:t>
                      </a:r>
                      <a:endParaRPr lang="en-GB"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40986"/>
                </a:tc>
                <a:extLst>
                  <a:ext uri="{0D108BD9-81ED-4DB2-BD59-A6C34878D82A}">
                    <a16:rowId xmlns:a16="http://schemas.microsoft.com/office/drawing/2014/main" val="3234401602"/>
                  </a:ext>
                </a:extLst>
              </a:tr>
              <a:tr h="196960">
                <a:tc>
                  <a:txBody>
                    <a:bodyPr/>
                    <a:lstStyle/>
                    <a:p>
                      <a:pPr algn="l" rtl="0" fontAlgn="ctr">
                        <a:buNone/>
                      </a:pPr>
                      <a:r>
                        <a:rPr lang="en-GB" sz="1000" b="1" u="none" strike="noStrike">
                          <a:effectLst/>
                          <a:latin typeface="Calibri" panose="020F0502020204030204" pitchFamily="34" charset="0"/>
                          <a:ea typeface="Calibri" panose="020F0502020204030204" pitchFamily="34" charset="0"/>
                          <a:cs typeface="Calibri" panose="020F0502020204030204" pitchFamily="34" charset="0"/>
                        </a:rPr>
                        <a:t>Digital and Technologies</a:t>
                      </a:r>
                      <a:endParaRPr lang="en-GB"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40986" anchor="ctr"/>
                </a:tc>
                <a:tc>
                  <a:txBody>
                    <a:bodyPr/>
                    <a:lstStyle/>
                    <a:p>
                      <a:pPr algn="r" fontAlgn="t">
                        <a:buNone/>
                      </a:pPr>
                      <a:r>
                        <a:rPr lang="en-GB" sz="1000" b="1" u="none" strike="noStrike">
                          <a:effectLst/>
                          <a:latin typeface="Calibri" panose="020F0502020204030204" pitchFamily="34" charset="0"/>
                          <a:ea typeface="Calibri" panose="020F0502020204030204" pitchFamily="34" charset="0"/>
                          <a:cs typeface="Calibri" panose="020F0502020204030204" pitchFamily="34" charset="0"/>
                        </a:rPr>
                        <a:t>23,265</a:t>
                      </a:r>
                      <a:endParaRPr lang="en-GB"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40986"/>
                </a:tc>
                <a:tc>
                  <a:txBody>
                    <a:bodyPr/>
                    <a:lstStyle/>
                    <a:p>
                      <a:pPr algn="r" fontAlgn="t">
                        <a:buNone/>
                      </a:pPr>
                      <a:r>
                        <a:rPr lang="en-GB" sz="1000" b="1" u="none" strike="noStrike">
                          <a:effectLst/>
                          <a:latin typeface="Calibri" panose="020F0502020204030204" pitchFamily="34" charset="0"/>
                          <a:ea typeface="Calibri" panose="020F0502020204030204" pitchFamily="34" charset="0"/>
                          <a:cs typeface="Calibri" panose="020F0502020204030204" pitchFamily="34" charset="0"/>
                        </a:rPr>
                        <a:t>1.3</a:t>
                      </a:r>
                      <a:endParaRPr lang="en-GB"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40986">
                    <a:solidFill>
                      <a:srgbClr val="00AA4F"/>
                    </a:solidFill>
                  </a:tcPr>
                </a:tc>
                <a:extLst>
                  <a:ext uri="{0D108BD9-81ED-4DB2-BD59-A6C34878D82A}">
                    <a16:rowId xmlns:a16="http://schemas.microsoft.com/office/drawing/2014/main" val="137603792"/>
                  </a:ext>
                </a:extLst>
              </a:tr>
              <a:tr h="196960">
                <a:tc>
                  <a:txBody>
                    <a:bodyPr/>
                    <a:lstStyle/>
                    <a:p>
                      <a:pPr algn="l" fontAlgn="t">
                        <a:buNone/>
                      </a:pPr>
                      <a:r>
                        <a:rPr lang="en-GB" sz="1000" b="1" u="none" strike="noStrike">
                          <a:effectLst/>
                          <a:latin typeface="Calibri" panose="020F0502020204030204" pitchFamily="34" charset="0"/>
                          <a:ea typeface="Calibri" panose="020F0502020204030204" pitchFamily="34" charset="0"/>
                          <a:cs typeface="Calibri" panose="020F0502020204030204" pitchFamily="34" charset="0"/>
                        </a:rPr>
                        <a:t>Financial Services</a:t>
                      </a:r>
                      <a:endParaRPr lang="en-GB"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40986"/>
                </a:tc>
                <a:tc>
                  <a:txBody>
                    <a:bodyPr/>
                    <a:lstStyle/>
                    <a:p>
                      <a:pPr algn="r" fontAlgn="t">
                        <a:buNone/>
                      </a:pPr>
                      <a:r>
                        <a:rPr lang="en-GB" sz="1000" b="1" u="none" strike="noStrike">
                          <a:effectLst/>
                          <a:latin typeface="Calibri" panose="020F0502020204030204" pitchFamily="34" charset="0"/>
                          <a:ea typeface="Calibri" panose="020F0502020204030204" pitchFamily="34" charset="0"/>
                          <a:cs typeface="Calibri" panose="020F0502020204030204" pitchFamily="34" charset="0"/>
                        </a:rPr>
                        <a:t>3,475</a:t>
                      </a:r>
                      <a:endParaRPr lang="en-GB"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40986"/>
                </a:tc>
                <a:tc>
                  <a:txBody>
                    <a:bodyPr/>
                    <a:lstStyle/>
                    <a:p>
                      <a:pPr algn="r" fontAlgn="t">
                        <a:buNone/>
                      </a:pPr>
                      <a:r>
                        <a:rPr lang="en-GB" sz="1000" b="1" u="none" strike="noStrike">
                          <a:effectLst/>
                          <a:latin typeface="Calibri" panose="020F0502020204030204" pitchFamily="34" charset="0"/>
                          <a:ea typeface="Calibri" panose="020F0502020204030204" pitchFamily="34" charset="0"/>
                          <a:cs typeface="Calibri" panose="020F0502020204030204" pitchFamily="34" charset="0"/>
                        </a:rPr>
                        <a:t>0.4</a:t>
                      </a:r>
                      <a:endParaRPr lang="en-GB"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40986"/>
                </a:tc>
                <a:extLst>
                  <a:ext uri="{0D108BD9-81ED-4DB2-BD59-A6C34878D82A}">
                    <a16:rowId xmlns:a16="http://schemas.microsoft.com/office/drawing/2014/main" val="1777215537"/>
                  </a:ext>
                </a:extLst>
              </a:tr>
              <a:tr h="196960">
                <a:tc>
                  <a:txBody>
                    <a:bodyPr/>
                    <a:lstStyle/>
                    <a:p>
                      <a:pPr algn="r" fontAlgn="b">
                        <a:buNone/>
                      </a:pPr>
                      <a:r>
                        <a:rPr lang="en-GB" sz="1000" u="none" strike="noStrike">
                          <a:effectLst/>
                          <a:latin typeface="Calibri" panose="020F0502020204030204" pitchFamily="34" charset="0"/>
                          <a:ea typeface="Calibri" panose="020F0502020204030204" pitchFamily="34" charset="0"/>
                          <a:cs typeface="Calibri" panose="020F0502020204030204" pitchFamily="34" charset="0"/>
                        </a:rPr>
                        <a:t>Asset management &amp; wholesale services</a:t>
                      </a:r>
                      <a:endParaRPr lang="en-GB" sz="1000" b="0"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40986" anchor="b"/>
                </a:tc>
                <a:tc>
                  <a:txBody>
                    <a:bodyPr/>
                    <a:lstStyle/>
                    <a:p>
                      <a:pPr algn="r" fontAlgn="b">
                        <a:buNone/>
                      </a:pPr>
                      <a:r>
                        <a:rPr lang="en-GB" sz="1000" u="none" strike="noStrike">
                          <a:effectLst/>
                          <a:latin typeface="Calibri" panose="020F0502020204030204" pitchFamily="34" charset="0"/>
                          <a:ea typeface="Calibri" panose="020F0502020204030204" pitchFamily="34" charset="0"/>
                          <a:cs typeface="Calibri" panose="020F0502020204030204" pitchFamily="34" charset="0"/>
                        </a:rPr>
                        <a:t>320</a:t>
                      </a:r>
                      <a:endParaRPr lang="en-GB"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40986" anchor="b"/>
                </a:tc>
                <a:tc>
                  <a:txBody>
                    <a:bodyPr/>
                    <a:lstStyle/>
                    <a:p>
                      <a:pPr algn="r" fontAlgn="b">
                        <a:buNone/>
                      </a:pPr>
                      <a:r>
                        <a:rPr lang="en-GB" sz="1000" u="none" strike="noStrike" dirty="0">
                          <a:effectLst/>
                          <a:latin typeface="Calibri" panose="020F0502020204030204" pitchFamily="34" charset="0"/>
                          <a:ea typeface="Calibri" panose="020F0502020204030204" pitchFamily="34" charset="0"/>
                          <a:cs typeface="Calibri" panose="020F0502020204030204" pitchFamily="34" charset="0"/>
                        </a:rPr>
                        <a:t>0.3</a:t>
                      </a:r>
                      <a:endParaRPr lang="en-GB"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40986" anchor="b"/>
                </a:tc>
                <a:extLst>
                  <a:ext uri="{0D108BD9-81ED-4DB2-BD59-A6C34878D82A}">
                    <a16:rowId xmlns:a16="http://schemas.microsoft.com/office/drawing/2014/main" val="3435620767"/>
                  </a:ext>
                </a:extLst>
              </a:tr>
              <a:tr h="196960">
                <a:tc>
                  <a:txBody>
                    <a:bodyPr/>
                    <a:lstStyle/>
                    <a:p>
                      <a:pPr algn="r" fontAlgn="b">
                        <a:buNone/>
                      </a:pPr>
                      <a:r>
                        <a:rPr lang="en-GB" sz="1000" u="none" strike="noStrike">
                          <a:effectLst/>
                          <a:latin typeface="Calibri" panose="020F0502020204030204" pitchFamily="34" charset="0"/>
                          <a:ea typeface="Calibri" panose="020F0502020204030204" pitchFamily="34" charset="0"/>
                          <a:cs typeface="Calibri" panose="020F0502020204030204" pitchFamily="34" charset="0"/>
                        </a:rPr>
                        <a:t>Capital markets &amp; retail investment</a:t>
                      </a:r>
                      <a:endParaRPr lang="en-GB" sz="1000" b="0"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40986" anchor="b"/>
                </a:tc>
                <a:tc>
                  <a:txBody>
                    <a:bodyPr/>
                    <a:lstStyle/>
                    <a:p>
                      <a:pPr algn="r" fontAlgn="b">
                        <a:buNone/>
                      </a:pPr>
                      <a:r>
                        <a:rPr lang="en-GB" sz="1000" u="none" strike="noStrike">
                          <a:effectLst/>
                          <a:latin typeface="Calibri" panose="020F0502020204030204" pitchFamily="34" charset="0"/>
                          <a:ea typeface="Calibri" panose="020F0502020204030204" pitchFamily="34" charset="0"/>
                          <a:cs typeface="Calibri" panose="020F0502020204030204" pitchFamily="34" charset="0"/>
                        </a:rPr>
                        <a:t>960</a:t>
                      </a:r>
                      <a:endParaRPr lang="en-GB"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40986" anchor="b"/>
                </a:tc>
                <a:tc>
                  <a:txBody>
                    <a:bodyPr/>
                    <a:lstStyle/>
                    <a:p>
                      <a:pPr algn="r" fontAlgn="b">
                        <a:buNone/>
                      </a:pPr>
                      <a:r>
                        <a:rPr lang="en-GB" sz="1000" u="none" strike="noStrike">
                          <a:effectLst/>
                          <a:latin typeface="Calibri" panose="020F0502020204030204" pitchFamily="34" charset="0"/>
                          <a:ea typeface="Calibri" panose="020F0502020204030204" pitchFamily="34" charset="0"/>
                          <a:cs typeface="Calibri" panose="020F0502020204030204" pitchFamily="34" charset="0"/>
                        </a:rPr>
                        <a:t>0.3</a:t>
                      </a:r>
                      <a:endParaRPr lang="en-GB"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40986" anchor="b"/>
                </a:tc>
                <a:extLst>
                  <a:ext uri="{0D108BD9-81ED-4DB2-BD59-A6C34878D82A}">
                    <a16:rowId xmlns:a16="http://schemas.microsoft.com/office/drawing/2014/main" val="2883774892"/>
                  </a:ext>
                </a:extLst>
              </a:tr>
              <a:tr h="179692">
                <a:tc>
                  <a:txBody>
                    <a:bodyPr/>
                    <a:lstStyle/>
                    <a:p>
                      <a:pPr algn="r" fontAlgn="b">
                        <a:buNone/>
                      </a:pPr>
                      <a:r>
                        <a:rPr lang="en-GB" sz="1000" u="none" strike="noStrike">
                          <a:effectLst/>
                          <a:latin typeface="Calibri" panose="020F0502020204030204" pitchFamily="34" charset="0"/>
                          <a:ea typeface="Calibri" panose="020F0502020204030204" pitchFamily="34" charset="0"/>
                          <a:cs typeface="Calibri" panose="020F0502020204030204" pitchFamily="34" charset="0"/>
                        </a:rPr>
                        <a:t>Insurance &amp; reinsurance markets</a:t>
                      </a:r>
                      <a:endParaRPr lang="en-GB" sz="1000" b="0"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40986" anchor="b"/>
                </a:tc>
                <a:tc>
                  <a:txBody>
                    <a:bodyPr/>
                    <a:lstStyle/>
                    <a:p>
                      <a:pPr algn="r" fontAlgn="b">
                        <a:buNone/>
                      </a:pPr>
                      <a:r>
                        <a:rPr lang="en-GB" sz="1000" u="none" strike="noStrike">
                          <a:effectLst/>
                          <a:latin typeface="Calibri" panose="020F0502020204030204" pitchFamily="34" charset="0"/>
                          <a:ea typeface="Calibri" panose="020F0502020204030204" pitchFamily="34" charset="0"/>
                          <a:cs typeface="Calibri" panose="020F0502020204030204" pitchFamily="34" charset="0"/>
                        </a:rPr>
                        <a:t>685</a:t>
                      </a:r>
                      <a:endParaRPr lang="en-GB"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40986" anchor="b"/>
                </a:tc>
                <a:tc>
                  <a:txBody>
                    <a:bodyPr/>
                    <a:lstStyle/>
                    <a:p>
                      <a:pPr algn="r" fontAlgn="b">
                        <a:buNone/>
                      </a:pPr>
                      <a:r>
                        <a:rPr lang="en-GB" sz="1000" u="none" strike="noStrike">
                          <a:effectLst/>
                          <a:latin typeface="Calibri" panose="020F0502020204030204" pitchFamily="34" charset="0"/>
                          <a:ea typeface="Calibri" panose="020F0502020204030204" pitchFamily="34" charset="0"/>
                          <a:cs typeface="Calibri" panose="020F0502020204030204" pitchFamily="34" charset="0"/>
                        </a:rPr>
                        <a:t>0.4</a:t>
                      </a:r>
                      <a:endParaRPr lang="en-GB"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40986" anchor="b"/>
                </a:tc>
                <a:extLst>
                  <a:ext uri="{0D108BD9-81ED-4DB2-BD59-A6C34878D82A}">
                    <a16:rowId xmlns:a16="http://schemas.microsoft.com/office/drawing/2014/main" val="2144766455"/>
                  </a:ext>
                </a:extLst>
              </a:tr>
              <a:tr h="196960">
                <a:tc>
                  <a:txBody>
                    <a:bodyPr/>
                    <a:lstStyle/>
                    <a:p>
                      <a:pPr algn="l" fontAlgn="b">
                        <a:buNone/>
                      </a:pPr>
                      <a:r>
                        <a:rPr lang="en-GB" sz="1000" b="1" u="none" strike="noStrike">
                          <a:effectLst/>
                          <a:latin typeface="Calibri" panose="020F0502020204030204" pitchFamily="34" charset="0"/>
                          <a:ea typeface="Calibri" panose="020F0502020204030204" pitchFamily="34" charset="0"/>
                          <a:cs typeface="Calibri" panose="020F0502020204030204" pitchFamily="34" charset="0"/>
                        </a:rPr>
                        <a:t>Life Sciences</a:t>
                      </a:r>
                      <a:endParaRPr lang="en-GB"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40986" anchor="b"/>
                </a:tc>
                <a:tc>
                  <a:txBody>
                    <a:bodyPr/>
                    <a:lstStyle/>
                    <a:p>
                      <a:pPr algn="r" fontAlgn="b">
                        <a:buNone/>
                      </a:pPr>
                      <a:r>
                        <a:rPr lang="en-GB" sz="1000" b="1" u="none" strike="noStrike">
                          <a:effectLst/>
                          <a:latin typeface="Calibri" panose="020F0502020204030204" pitchFamily="34" charset="0"/>
                          <a:ea typeface="Calibri" panose="020F0502020204030204" pitchFamily="34" charset="0"/>
                          <a:cs typeface="Calibri" panose="020F0502020204030204" pitchFamily="34" charset="0"/>
                        </a:rPr>
                        <a:t>980</a:t>
                      </a:r>
                      <a:endParaRPr lang="en-GB"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40986" anchor="b"/>
                </a:tc>
                <a:tc>
                  <a:txBody>
                    <a:bodyPr/>
                    <a:lstStyle/>
                    <a:p>
                      <a:pPr algn="r" fontAlgn="b">
                        <a:buNone/>
                      </a:pPr>
                      <a:r>
                        <a:rPr lang="en-GB" sz="1000" b="1" u="none" strike="noStrike">
                          <a:effectLst/>
                          <a:latin typeface="Calibri" panose="020F0502020204030204" pitchFamily="34" charset="0"/>
                          <a:ea typeface="Calibri" panose="020F0502020204030204" pitchFamily="34" charset="0"/>
                          <a:cs typeface="Calibri" panose="020F0502020204030204" pitchFamily="34" charset="0"/>
                        </a:rPr>
                        <a:t>1.3</a:t>
                      </a:r>
                      <a:endParaRPr lang="en-GB"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40986" anchor="b">
                    <a:solidFill>
                      <a:srgbClr val="00AA4F"/>
                    </a:solidFill>
                  </a:tcPr>
                </a:tc>
                <a:extLst>
                  <a:ext uri="{0D108BD9-81ED-4DB2-BD59-A6C34878D82A}">
                    <a16:rowId xmlns:a16="http://schemas.microsoft.com/office/drawing/2014/main" val="1860373473"/>
                  </a:ext>
                </a:extLst>
              </a:tr>
              <a:tr h="196960">
                <a:tc>
                  <a:txBody>
                    <a:bodyPr/>
                    <a:lstStyle/>
                    <a:p>
                      <a:pPr algn="l" fontAlgn="b">
                        <a:buNone/>
                      </a:pPr>
                      <a:r>
                        <a:rPr lang="en-GB" sz="1000" b="1" u="none" strike="noStrike">
                          <a:effectLst/>
                          <a:latin typeface="Calibri" panose="020F0502020204030204" pitchFamily="34" charset="0"/>
                          <a:ea typeface="Calibri" panose="020F0502020204030204" pitchFamily="34" charset="0"/>
                          <a:cs typeface="Calibri" panose="020F0502020204030204" pitchFamily="34" charset="0"/>
                        </a:rPr>
                        <a:t>Professional &amp; Business Services</a:t>
                      </a:r>
                      <a:endParaRPr lang="en-GB"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40986" anchor="b"/>
                </a:tc>
                <a:tc>
                  <a:txBody>
                    <a:bodyPr/>
                    <a:lstStyle/>
                    <a:p>
                      <a:pPr algn="r" fontAlgn="b">
                        <a:buNone/>
                      </a:pPr>
                      <a:r>
                        <a:rPr lang="en-GB" sz="1000" b="1" u="none" strike="noStrike">
                          <a:effectLst/>
                          <a:latin typeface="Calibri" panose="020F0502020204030204" pitchFamily="34" charset="0"/>
                          <a:ea typeface="Calibri" panose="020F0502020204030204" pitchFamily="34" charset="0"/>
                          <a:cs typeface="Calibri" panose="020F0502020204030204" pitchFamily="34" charset="0"/>
                        </a:rPr>
                        <a:t>28,250</a:t>
                      </a:r>
                      <a:endParaRPr lang="en-GB"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40986" anchor="b"/>
                </a:tc>
                <a:tc>
                  <a:txBody>
                    <a:bodyPr/>
                    <a:lstStyle/>
                    <a:p>
                      <a:pPr algn="r" fontAlgn="b">
                        <a:buNone/>
                      </a:pPr>
                      <a:r>
                        <a:rPr lang="en-GB" sz="1000" b="1" u="none" strike="noStrike">
                          <a:effectLst/>
                          <a:latin typeface="Calibri" panose="020F0502020204030204" pitchFamily="34" charset="0"/>
                          <a:ea typeface="Calibri" panose="020F0502020204030204" pitchFamily="34" charset="0"/>
                          <a:cs typeface="Calibri" panose="020F0502020204030204" pitchFamily="34" charset="0"/>
                        </a:rPr>
                        <a:t>0.8</a:t>
                      </a:r>
                      <a:endParaRPr lang="en-GB"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40986" anchor="b"/>
                </a:tc>
                <a:extLst>
                  <a:ext uri="{0D108BD9-81ED-4DB2-BD59-A6C34878D82A}">
                    <a16:rowId xmlns:a16="http://schemas.microsoft.com/office/drawing/2014/main" val="1075486493"/>
                  </a:ext>
                </a:extLst>
              </a:tr>
              <a:tr h="196960">
                <a:tc>
                  <a:txBody>
                    <a:bodyPr/>
                    <a:lstStyle/>
                    <a:p>
                      <a:pPr algn="r" fontAlgn="b">
                        <a:buNone/>
                      </a:pPr>
                      <a:r>
                        <a:rPr lang="en-GB" sz="1000" u="none" strike="noStrike">
                          <a:effectLst/>
                          <a:latin typeface="Calibri" panose="020F0502020204030204" pitchFamily="34" charset="0"/>
                          <a:ea typeface="Calibri" panose="020F0502020204030204" pitchFamily="34" charset="0"/>
                          <a:cs typeface="Calibri" panose="020F0502020204030204" pitchFamily="34" charset="0"/>
                        </a:rPr>
                        <a:t>Accounting, audit, &amp; tax consultancy</a:t>
                      </a:r>
                      <a:endParaRPr lang="en-GB" sz="1000" b="0"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40986" anchor="b"/>
                </a:tc>
                <a:tc>
                  <a:txBody>
                    <a:bodyPr/>
                    <a:lstStyle/>
                    <a:p>
                      <a:pPr algn="r" fontAlgn="b">
                        <a:buNone/>
                      </a:pPr>
                      <a:r>
                        <a:rPr lang="en-GB" sz="1000" u="none" strike="noStrike">
                          <a:effectLst/>
                          <a:latin typeface="Calibri" panose="020F0502020204030204" pitchFamily="34" charset="0"/>
                          <a:ea typeface="Calibri" panose="020F0502020204030204" pitchFamily="34" charset="0"/>
                          <a:cs typeface="Calibri" panose="020F0502020204030204" pitchFamily="34" charset="0"/>
                        </a:rPr>
                        <a:t>2,500</a:t>
                      </a:r>
                      <a:endParaRPr lang="en-GB"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40986" anchor="b"/>
                </a:tc>
                <a:tc>
                  <a:txBody>
                    <a:bodyPr/>
                    <a:lstStyle/>
                    <a:p>
                      <a:pPr algn="r" fontAlgn="b">
                        <a:buNone/>
                      </a:pPr>
                      <a:r>
                        <a:rPr lang="en-GB" sz="1000" u="none" strike="noStrike">
                          <a:effectLst/>
                          <a:latin typeface="Calibri" panose="020F0502020204030204" pitchFamily="34" charset="0"/>
                          <a:ea typeface="Calibri" panose="020F0502020204030204" pitchFamily="34" charset="0"/>
                          <a:cs typeface="Calibri" panose="020F0502020204030204" pitchFamily="34" charset="0"/>
                        </a:rPr>
                        <a:t>0.6</a:t>
                      </a:r>
                      <a:endParaRPr lang="en-GB"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40986" anchor="b"/>
                </a:tc>
                <a:extLst>
                  <a:ext uri="{0D108BD9-81ED-4DB2-BD59-A6C34878D82A}">
                    <a16:rowId xmlns:a16="http://schemas.microsoft.com/office/drawing/2014/main" val="3456310333"/>
                  </a:ext>
                </a:extLst>
              </a:tr>
              <a:tr h="196960">
                <a:tc>
                  <a:txBody>
                    <a:bodyPr/>
                    <a:lstStyle/>
                    <a:p>
                      <a:pPr algn="r" fontAlgn="b">
                        <a:buNone/>
                      </a:pPr>
                      <a:r>
                        <a:rPr lang="en-GB" sz="1000" u="none" strike="noStrike">
                          <a:effectLst/>
                          <a:latin typeface="Calibri" panose="020F0502020204030204" pitchFamily="34" charset="0"/>
                          <a:ea typeface="Calibri" panose="020F0502020204030204" pitchFamily="34" charset="0"/>
                          <a:cs typeface="Calibri" panose="020F0502020204030204" pitchFamily="34" charset="0"/>
                        </a:rPr>
                        <a:t>Legal services</a:t>
                      </a:r>
                      <a:endParaRPr lang="en-GB" sz="1000" b="0"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40986" anchor="b"/>
                </a:tc>
                <a:tc>
                  <a:txBody>
                    <a:bodyPr/>
                    <a:lstStyle/>
                    <a:p>
                      <a:pPr algn="r" fontAlgn="b">
                        <a:buNone/>
                      </a:pPr>
                      <a:r>
                        <a:rPr lang="en-GB" sz="1000" u="none" strike="noStrike">
                          <a:effectLst/>
                          <a:latin typeface="Calibri" panose="020F0502020204030204" pitchFamily="34" charset="0"/>
                          <a:ea typeface="Calibri" panose="020F0502020204030204" pitchFamily="34" charset="0"/>
                          <a:cs typeface="Calibri" panose="020F0502020204030204" pitchFamily="34" charset="0"/>
                        </a:rPr>
                        <a:t>1,750</a:t>
                      </a:r>
                      <a:endParaRPr lang="en-GB"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40986" anchor="b"/>
                </a:tc>
                <a:tc>
                  <a:txBody>
                    <a:bodyPr/>
                    <a:lstStyle/>
                    <a:p>
                      <a:pPr algn="r" fontAlgn="b">
                        <a:buNone/>
                      </a:pPr>
                      <a:r>
                        <a:rPr lang="en-GB" sz="1000" u="none" strike="noStrike" dirty="0">
                          <a:effectLst/>
                          <a:latin typeface="Calibri" panose="020F0502020204030204" pitchFamily="34" charset="0"/>
                          <a:ea typeface="Calibri" panose="020F0502020204030204" pitchFamily="34" charset="0"/>
                          <a:cs typeface="Calibri" panose="020F0502020204030204" pitchFamily="34" charset="0"/>
                        </a:rPr>
                        <a:t>0.7</a:t>
                      </a:r>
                      <a:endParaRPr lang="en-GB"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40986" anchor="b"/>
                </a:tc>
                <a:extLst>
                  <a:ext uri="{0D108BD9-81ED-4DB2-BD59-A6C34878D82A}">
                    <a16:rowId xmlns:a16="http://schemas.microsoft.com/office/drawing/2014/main" val="2244840051"/>
                  </a:ext>
                </a:extLst>
              </a:tr>
              <a:tr h="196960">
                <a:tc>
                  <a:txBody>
                    <a:bodyPr/>
                    <a:lstStyle/>
                    <a:p>
                      <a:pPr algn="r" fontAlgn="b">
                        <a:buNone/>
                      </a:pPr>
                      <a:r>
                        <a:rPr lang="en-GB" sz="1000" u="none" strike="noStrike">
                          <a:effectLst/>
                          <a:latin typeface="Calibri" panose="020F0502020204030204" pitchFamily="34" charset="0"/>
                          <a:ea typeface="Calibri" panose="020F0502020204030204" pitchFamily="34" charset="0"/>
                          <a:cs typeface="Calibri" panose="020F0502020204030204" pitchFamily="34" charset="0"/>
                        </a:rPr>
                        <a:t>Managament consultancy</a:t>
                      </a:r>
                      <a:endParaRPr lang="en-GB" sz="1000" b="0"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40986" anchor="b"/>
                </a:tc>
                <a:tc>
                  <a:txBody>
                    <a:bodyPr/>
                    <a:lstStyle/>
                    <a:p>
                      <a:pPr algn="r" fontAlgn="b">
                        <a:buNone/>
                      </a:pPr>
                      <a:r>
                        <a:rPr lang="en-GB" sz="1000" u="none" strike="noStrike">
                          <a:effectLst/>
                          <a:latin typeface="Calibri" panose="020F0502020204030204" pitchFamily="34" charset="0"/>
                          <a:ea typeface="Calibri" panose="020F0502020204030204" pitchFamily="34" charset="0"/>
                          <a:cs typeface="Calibri" panose="020F0502020204030204" pitchFamily="34" charset="0"/>
                        </a:rPr>
                        <a:t>5,000</a:t>
                      </a:r>
                      <a:endParaRPr lang="en-GB"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40986" anchor="b"/>
                </a:tc>
                <a:tc>
                  <a:txBody>
                    <a:bodyPr/>
                    <a:lstStyle/>
                    <a:p>
                      <a:pPr algn="r" fontAlgn="b">
                        <a:buNone/>
                      </a:pPr>
                      <a:r>
                        <a:rPr lang="en-GB" sz="1000" u="none" strike="noStrike" dirty="0">
                          <a:effectLst/>
                          <a:latin typeface="Calibri" panose="020F0502020204030204" pitchFamily="34" charset="0"/>
                          <a:ea typeface="Calibri" panose="020F0502020204030204" pitchFamily="34" charset="0"/>
                          <a:cs typeface="Calibri" panose="020F0502020204030204" pitchFamily="34" charset="0"/>
                        </a:rPr>
                        <a:t>1.2</a:t>
                      </a:r>
                      <a:endParaRPr lang="en-GB"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 marR="5692" marT="5692" marB="40986" anchor="b">
                    <a:solidFill>
                      <a:schemeClr val="accent6">
                        <a:lumMod val="20000"/>
                        <a:lumOff val="80000"/>
                      </a:schemeClr>
                    </a:solidFill>
                  </a:tcPr>
                </a:tc>
                <a:extLst>
                  <a:ext uri="{0D108BD9-81ED-4DB2-BD59-A6C34878D82A}">
                    <a16:rowId xmlns:a16="http://schemas.microsoft.com/office/drawing/2014/main" val="1823537684"/>
                  </a:ext>
                </a:extLst>
              </a:tr>
            </a:tbl>
          </a:graphicData>
        </a:graphic>
      </p:graphicFrame>
      <p:graphicFrame>
        <p:nvGraphicFramePr>
          <p:cNvPr id="8" name="Table 7">
            <a:extLst>
              <a:ext uri="{FF2B5EF4-FFF2-40B4-BE49-F238E27FC236}">
                <a16:creationId xmlns:a16="http://schemas.microsoft.com/office/drawing/2014/main" id="{532976C5-5DA1-8396-E8E3-2B90B8D5B31D}"/>
              </a:ext>
            </a:extLst>
          </p:cNvPr>
          <p:cNvGraphicFramePr>
            <a:graphicFrameLocks noGrp="1"/>
          </p:cNvGraphicFramePr>
          <p:nvPr>
            <p:extLst>
              <p:ext uri="{D42A27DB-BD31-4B8C-83A1-F6EECF244321}">
                <p14:modId xmlns:p14="http://schemas.microsoft.com/office/powerpoint/2010/main" val="3103770522"/>
              </p:ext>
            </p:extLst>
          </p:nvPr>
        </p:nvGraphicFramePr>
        <p:xfrm>
          <a:off x="4654551" y="1530786"/>
          <a:ext cx="3752849" cy="862899"/>
        </p:xfrm>
        <a:graphic>
          <a:graphicData uri="http://schemas.openxmlformats.org/drawingml/2006/table">
            <a:tbl>
              <a:tblPr firstRow="1" bandRow="1">
                <a:tableStyleId>{5C22544A-7EE6-4342-B048-85BDC9FD1C3A}</a:tableStyleId>
              </a:tblPr>
              <a:tblGrid>
                <a:gridCol w="1770063">
                  <a:extLst>
                    <a:ext uri="{9D8B030D-6E8A-4147-A177-3AD203B41FA5}">
                      <a16:colId xmlns:a16="http://schemas.microsoft.com/office/drawing/2014/main" val="2694558636"/>
                    </a:ext>
                  </a:extLst>
                </a:gridCol>
                <a:gridCol w="1356687">
                  <a:extLst>
                    <a:ext uri="{9D8B030D-6E8A-4147-A177-3AD203B41FA5}">
                      <a16:colId xmlns:a16="http://schemas.microsoft.com/office/drawing/2014/main" val="1668009314"/>
                    </a:ext>
                  </a:extLst>
                </a:gridCol>
                <a:gridCol w="626099">
                  <a:extLst>
                    <a:ext uri="{9D8B030D-6E8A-4147-A177-3AD203B41FA5}">
                      <a16:colId xmlns:a16="http://schemas.microsoft.com/office/drawing/2014/main" val="2327588688"/>
                    </a:ext>
                  </a:extLst>
                </a:gridCol>
              </a:tblGrid>
              <a:tr h="336481">
                <a:tc>
                  <a:txBody>
                    <a:bodyPr/>
                    <a:lstStyle/>
                    <a:p>
                      <a:pPr algn="l" fontAlgn="t">
                        <a:buNone/>
                      </a:pPr>
                      <a:r>
                        <a:rPr lang="en-GB" sz="1000" b="0" i="0" u="none" strike="noStrike">
                          <a:solidFill>
                            <a:srgbClr val="000000"/>
                          </a:solidFill>
                          <a:effectLst/>
                          <a:latin typeface="Calibri" panose="020F0502020204030204" pitchFamily="34" charset="0"/>
                        </a:rPr>
                        <a:t> </a:t>
                      </a:r>
                    </a:p>
                  </a:txBody>
                  <a:tcPr marL="6350" marR="6350" marT="6350" marB="0"/>
                </a:tc>
                <a:tc>
                  <a:txBody>
                    <a:bodyPr/>
                    <a:lstStyle/>
                    <a:p>
                      <a:pPr algn="l" rtl="0" fontAlgn="ctr">
                        <a:buNone/>
                      </a:pPr>
                      <a:r>
                        <a:rPr lang="en-GB" sz="1000" b="1" i="0" u="none" strike="noStrike">
                          <a:solidFill>
                            <a:srgbClr val="FFFFFF"/>
                          </a:solidFill>
                          <a:effectLst/>
                          <a:latin typeface="Calibri" panose="020F0502020204030204" pitchFamily="34" charset="0"/>
                        </a:rPr>
                        <a:t>Number of employees in Buckinghamshire (2024)</a:t>
                      </a:r>
                    </a:p>
                  </a:txBody>
                  <a:tcPr marL="6350" marR="6350" marT="6350" marB="0" anchor="ctr"/>
                </a:tc>
                <a:tc>
                  <a:txBody>
                    <a:bodyPr/>
                    <a:lstStyle/>
                    <a:p>
                      <a:pPr algn="l" fontAlgn="t">
                        <a:buNone/>
                      </a:pPr>
                      <a:r>
                        <a:rPr lang="en-GB" sz="1000" b="1" i="0" u="none" strike="noStrike">
                          <a:solidFill>
                            <a:srgbClr val="FFFFFF"/>
                          </a:solidFill>
                          <a:effectLst/>
                          <a:latin typeface="Calibri" panose="020F0502020204030204" pitchFamily="34" charset="0"/>
                        </a:rPr>
                        <a:t>Location Quotient</a:t>
                      </a:r>
                    </a:p>
                  </a:txBody>
                  <a:tcPr marL="6350" marR="6350" marT="6350" marB="0"/>
                </a:tc>
                <a:extLst>
                  <a:ext uri="{0D108BD9-81ED-4DB2-BD59-A6C34878D82A}">
                    <a16:rowId xmlns:a16="http://schemas.microsoft.com/office/drawing/2014/main" val="3444764249"/>
                  </a:ext>
                </a:extLst>
              </a:tr>
              <a:tr h="134263">
                <a:tc>
                  <a:txBody>
                    <a:bodyPr/>
                    <a:lstStyle/>
                    <a:p>
                      <a:pPr algn="l" rtl="0" fontAlgn="ctr">
                        <a:buNone/>
                      </a:pPr>
                      <a:r>
                        <a:rPr lang="en-GB" sz="1000" b="1" i="0" u="none" strike="noStrike">
                          <a:solidFill>
                            <a:srgbClr val="000000"/>
                          </a:solidFill>
                          <a:effectLst/>
                          <a:latin typeface="Calibri" panose="020F0502020204030204" pitchFamily="34" charset="0"/>
                        </a:rPr>
                        <a:t>Foundational industries &amp; inputs</a:t>
                      </a:r>
                    </a:p>
                  </a:txBody>
                  <a:tcPr marL="6350" marR="6350" marT="6350" marB="0" anchor="ctr"/>
                </a:tc>
                <a:tc>
                  <a:txBody>
                    <a:bodyPr/>
                    <a:lstStyle/>
                    <a:p>
                      <a:pPr algn="r" fontAlgn="t">
                        <a:buNone/>
                      </a:pPr>
                      <a:r>
                        <a:rPr lang="en-GB" sz="1000" b="1" i="0" u="none" strike="noStrike">
                          <a:solidFill>
                            <a:srgbClr val="000000"/>
                          </a:solidFill>
                          <a:effectLst/>
                          <a:latin typeface="Calibri" panose="020F0502020204030204" pitchFamily="34" charset="0"/>
                        </a:rPr>
                        <a:t> </a:t>
                      </a:r>
                    </a:p>
                  </a:txBody>
                  <a:tcPr marL="6350" marR="6350" marT="6350" marB="0"/>
                </a:tc>
                <a:tc>
                  <a:txBody>
                    <a:bodyPr/>
                    <a:lstStyle/>
                    <a:p>
                      <a:pPr algn="r" fontAlgn="t">
                        <a:buNone/>
                      </a:pPr>
                      <a:r>
                        <a:rPr lang="en-GB" sz="1000" b="1" i="0" u="none" strike="noStrike">
                          <a:solidFill>
                            <a:srgbClr val="000000"/>
                          </a:solidFill>
                          <a:effectLst/>
                          <a:latin typeface="Calibri" panose="020F0502020204030204" pitchFamily="34" charset="0"/>
                        </a:rPr>
                        <a:t> </a:t>
                      </a:r>
                    </a:p>
                  </a:txBody>
                  <a:tcPr marL="6350" marR="6350" marT="6350" marB="0"/>
                </a:tc>
                <a:extLst>
                  <a:ext uri="{0D108BD9-81ED-4DB2-BD59-A6C34878D82A}">
                    <a16:rowId xmlns:a16="http://schemas.microsoft.com/office/drawing/2014/main" val="616395816"/>
                  </a:ext>
                </a:extLst>
              </a:tr>
              <a:tr h="113802">
                <a:tc>
                  <a:txBody>
                    <a:bodyPr/>
                    <a:lstStyle/>
                    <a:p>
                      <a:pPr algn="r" rtl="0" fontAlgn="ctr">
                        <a:buNone/>
                      </a:pPr>
                      <a:r>
                        <a:rPr lang="en-GB" sz="1000" b="0" i="1" u="none" strike="noStrike">
                          <a:solidFill>
                            <a:srgbClr val="000000"/>
                          </a:solidFill>
                          <a:effectLst/>
                          <a:latin typeface="Calibri" panose="020F0502020204030204" pitchFamily="34" charset="0"/>
                        </a:rPr>
                        <a:t>Chemicals</a:t>
                      </a:r>
                    </a:p>
                  </a:txBody>
                  <a:tcPr marL="6350" marR="6350" marT="6350" marB="0" anchor="ctr"/>
                </a:tc>
                <a:tc>
                  <a:txBody>
                    <a:bodyPr/>
                    <a:lstStyle/>
                    <a:p>
                      <a:pPr algn="r" fontAlgn="t">
                        <a:buNone/>
                      </a:pPr>
                      <a:r>
                        <a:rPr lang="en-GB" sz="1000" b="0" i="0" u="none" strike="noStrike">
                          <a:solidFill>
                            <a:srgbClr val="000000"/>
                          </a:solidFill>
                          <a:effectLst/>
                          <a:latin typeface="Calibri" panose="020F0502020204030204" pitchFamily="34" charset="0"/>
                        </a:rPr>
                        <a:t>600</a:t>
                      </a:r>
                    </a:p>
                  </a:txBody>
                  <a:tcPr marL="6350" marR="6350" marT="6350" marB="0"/>
                </a:tc>
                <a:tc>
                  <a:txBody>
                    <a:bodyPr/>
                    <a:lstStyle/>
                    <a:p>
                      <a:pPr algn="r" fontAlgn="t">
                        <a:buNone/>
                      </a:pPr>
                      <a:r>
                        <a:rPr lang="en-GB" sz="1000" b="0" i="0" u="none" strike="noStrike" dirty="0">
                          <a:solidFill>
                            <a:srgbClr val="000000"/>
                          </a:solidFill>
                          <a:effectLst/>
                          <a:latin typeface="Calibri" panose="020F0502020204030204" pitchFamily="34" charset="0"/>
                        </a:rPr>
                        <a:t>1.0</a:t>
                      </a:r>
                    </a:p>
                  </a:txBody>
                  <a:tcPr marL="6350" marR="6350" marT="6350" marB="0"/>
                </a:tc>
                <a:extLst>
                  <a:ext uri="{0D108BD9-81ED-4DB2-BD59-A6C34878D82A}">
                    <a16:rowId xmlns:a16="http://schemas.microsoft.com/office/drawing/2014/main" val="1002173661"/>
                  </a:ext>
                </a:extLst>
              </a:tr>
              <a:tr h="208918">
                <a:tc>
                  <a:txBody>
                    <a:bodyPr/>
                    <a:lstStyle/>
                    <a:p>
                      <a:pPr algn="r" rtl="0" fontAlgn="ctr">
                        <a:buNone/>
                      </a:pPr>
                      <a:r>
                        <a:rPr lang="en-GB" sz="1000" b="0" i="1" u="none" strike="noStrike">
                          <a:solidFill>
                            <a:srgbClr val="000000"/>
                          </a:solidFill>
                          <a:effectLst/>
                          <a:latin typeface="Calibri" panose="020F0502020204030204" pitchFamily="34" charset="0"/>
                        </a:rPr>
                        <a:t>Construction</a:t>
                      </a:r>
                    </a:p>
                  </a:txBody>
                  <a:tcPr marL="6350" marR="6350" marT="6350" marB="0" anchor="ctr"/>
                </a:tc>
                <a:tc>
                  <a:txBody>
                    <a:bodyPr/>
                    <a:lstStyle/>
                    <a:p>
                      <a:pPr algn="r" fontAlgn="t">
                        <a:buNone/>
                      </a:pPr>
                      <a:r>
                        <a:rPr lang="en-GB" sz="1000" b="0" i="0" u="none" strike="noStrike">
                          <a:solidFill>
                            <a:srgbClr val="000000"/>
                          </a:solidFill>
                          <a:effectLst/>
                          <a:latin typeface="Calibri" panose="020F0502020204030204" pitchFamily="34" charset="0"/>
                        </a:rPr>
                        <a:t>15,000</a:t>
                      </a:r>
                    </a:p>
                  </a:txBody>
                  <a:tcPr marL="6350" marR="6350" marT="6350" marB="0"/>
                </a:tc>
                <a:tc>
                  <a:txBody>
                    <a:bodyPr/>
                    <a:lstStyle/>
                    <a:p>
                      <a:pPr algn="r" fontAlgn="t">
                        <a:buNone/>
                      </a:pPr>
                      <a:r>
                        <a:rPr lang="en-GB" sz="1000" b="0" i="0" u="none" strike="noStrike" dirty="0">
                          <a:solidFill>
                            <a:srgbClr val="000000"/>
                          </a:solidFill>
                          <a:effectLst/>
                          <a:latin typeface="Calibri" panose="020F0502020204030204" pitchFamily="34" charset="0"/>
                        </a:rPr>
                        <a:t>1.3</a:t>
                      </a:r>
                    </a:p>
                  </a:txBody>
                  <a:tcPr marL="6350" marR="6350" marT="6350" marB="0">
                    <a:solidFill>
                      <a:schemeClr val="accent6">
                        <a:lumMod val="60000"/>
                        <a:lumOff val="40000"/>
                      </a:schemeClr>
                    </a:solidFill>
                  </a:tcPr>
                </a:tc>
                <a:extLst>
                  <a:ext uri="{0D108BD9-81ED-4DB2-BD59-A6C34878D82A}">
                    <a16:rowId xmlns:a16="http://schemas.microsoft.com/office/drawing/2014/main" val="186603547"/>
                  </a:ext>
                </a:extLst>
              </a:tr>
            </a:tbl>
          </a:graphicData>
        </a:graphic>
      </p:graphicFrame>
      <p:sp>
        <p:nvSpPr>
          <p:cNvPr id="9" name="TextBox 8">
            <a:extLst>
              <a:ext uri="{FF2B5EF4-FFF2-40B4-BE49-F238E27FC236}">
                <a16:creationId xmlns:a16="http://schemas.microsoft.com/office/drawing/2014/main" id="{D8D2E40B-867C-9A76-A1EE-000D3F0CA45B}"/>
              </a:ext>
            </a:extLst>
          </p:cNvPr>
          <p:cNvSpPr txBox="1"/>
          <p:nvPr/>
        </p:nvSpPr>
        <p:spPr>
          <a:xfrm>
            <a:off x="4654551" y="2698750"/>
            <a:ext cx="7219949" cy="3600986"/>
          </a:xfrm>
          <a:prstGeom prst="rect">
            <a:avLst/>
          </a:prstGeom>
          <a:noFill/>
          <a:ln>
            <a:solidFill>
              <a:srgbClr val="2C2D84"/>
            </a:solidFill>
          </a:ln>
        </p:spPr>
        <p:txBody>
          <a:bodyPr wrap="square" rtlCol="0">
            <a:spAutoFit/>
          </a:bodyPr>
          <a:lstStyle/>
          <a:p>
            <a:r>
              <a:rPr lang="en-GB" sz="1200" dirty="0">
                <a:latin typeface="Calibri" panose="020F0502020204030204" pitchFamily="34" charset="0"/>
                <a:ea typeface="Calibri" panose="020F0502020204030204" pitchFamily="34" charset="0"/>
                <a:cs typeface="Calibri" panose="020F0502020204030204" pitchFamily="34" charset="0"/>
              </a:rPr>
              <a:t>In June 2025, the UK Government published its </a:t>
            </a:r>
            <a:r>
              <a:rPr lang="en-GB" sz="1200" dirty="0">
                <a:latin typeface="Calibri" panose="020F0502020204030204" pitchFamily="34" charset="0"/>
                <a:ea typeface="Calibri" panose="020F0502020204030204" pitchFamily="34" charset="0"/>
                <a:cs typeface="Calibri" panose="020F0502020204030204" pitchFamily="34" charset="0"/>
                <a:hlinkClick r:id="rId2"/>
              </a:rPr>
              <a:t>Industrial Strategy</a:t>
            </a:r>
            <a:r>
              <a:rPr lang="en-GB" sz="1200" dirty="0">
                <a:latin typeface="Calibri" panose="020F0502020204030204" pitchFamily="34" charset="0"/>
                <a:ea typeface="Calibri" panose="020F0502020204030204" pitchFamily="34" charset="0"/>
                <a:cs typeface="Calibri" panose="020F0502020204030204" pitchFamily="34" charset="0"/>
              </a:rPr>
              <a:t> – a 10-year plan to increase business investment and grow the industries of the future in the UK.</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The Strategy focuses on backing eight sectors (the IS-8) with the highest growth-driving potential, and the frontier industries at their leading edge.</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The data in the tables on this page set out ‘best estimates’ of the number of people the IS-8 sectors and their frontier industries (where official data is available) employ in Buckinghamshire.</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The Location Quotients (LQs) presented in the tables indicate the extent to which Buckinghamshire has a specialism in each sector / industry.  A LQ of 2, for example, shows that Buckinghamshire has twice as many employees in that sector / industry than the national average. </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Buckinghamshire has higher than national average employment in four IS-8 sectors (see dark green cells): creative industries; life sciences; digital &amp; technologies and advanced manufacturing. And has higher than national average employment in four ‘frontier industries’ (light green cells): film and TV; aerospace manufacturing;  music, performing, and visual arts; management consulting. </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Please note, frontier industries for which Buckinghamshire data is not available are excluded from the tables</a:t>
            </a:r>
          </a:p>
        </p:txBody>
      </p:sp>
      <p:sp>
        <p:nvSpPr>
          <p:cNvPr id="10" name="TextBox 9">
            <a:extLst>
              <a:ext uri="{FF2B5EF4-FFF2-40B4-BE49-F238E27FC236}">
                <a16:creationId xmlns:a16="http://schemas.microsoft.com/office/drawing/2014/main" id="{42A8C95B-EE2D-2B53-0101-4DA508439F88}"/>
              </a:ext>
            </a:extLst>
          </p:cNvPr>
          <p:cNvSpPr txBox="1"/>
          <p:nvPr/>
        </p:nvSpPr>
        <p:spPr>
          <a:xfrm>
            <a:off x="156508" y="1018675"/>
            <a:ext cx="4348679" cy="461665"/>
          </a:xfrm>
          <a:prstGeom prst="rect">
            <a:avLst/>
          </a:prstGeom>
          <a:noFill/>
        </p:spPr>
        <p:txBody>
          <a:bodyPr wrap="square" rtlCol="0">
            <a:spAutoFit/>
          </a:bodyPr>
          <a:lstStyle/>
          <a:p>
            <a:r>
              <a:rPr lang="en-GB" sz="1200" b="1">
                <a:solidFill>
                  <a:srgbClr val="2C2D84"/>
                </a:solidFill>
                <a:latin typeface="Calibri" panose="020F0502020204030204" pitchFamily="34" charset="0"/>
                <a:ea typeface="Calibri" panose="020F0502020204030204" pitchFamily="34" charset="0"/>
                <a:cs typeface="Calibri" panose="020F0502020204030204" pitchFamily="34" charset="0"/>
              </a:rPr>
              <a:t>Employment in the IS-8 sectors and their frontier industries in Buckinghamshire</a:t>
            </a:r>
          </a:p>
        </p:txBody>
      </p:sp>
      <p:sp>
        <p:nvSpPr>
          <p:cNvPr id="11" name="TextBox 10">
            <a:extLst>
              <a:ext uri="{FF2B5EF4-FFF2-40B4-BE49-F238E27FC236}">
                <a16:creationId xmlns:a16="http://schemas.microsoft.com/office/drawing/2014/main" id="{6B9A6108-AB41-6630-380E-F43496B6629B}"/>
              </a:ext>
            </a:extLst>
          </p:cNvPr>
          <p:cNvSpPr txBox="1"/>
          <p:nvPr/>
        </p:nvSpPr>
        <p:spPr>
          <a:xfrm>
            <a:off x="156508" y="6323585"/>
            <a:ext cx="3866521" cy="261610"/>
          </a:xfrm>
          <a:prstGeom prst="rect">
            <a:avLst/>
          </a:prstGeom>
          <a:noFill/>
        </p:spPr>
        <p:txBody>
          <a:bodyPr wrap="square" rtlCol="0">
            <a:spAutoFit/>
          </a:bodyPr>
          <a:lstStyle/>
          <a:p>
            <a:r>
              <a:rPr lang="en-GB" sz="1100">
                <a:latin typeface="Calibri" panose="020F0502020204030204" pitchFamily="34" charset="0"/>
                <a:ea typeface="Calibri" panose="020F0502020204030204" pitchFamily="34" charset="0"/>
                <a:cs typeface="Calibri" panose="020F0502020204030204" pitchFamily="34" charset="0"/>
              </a:rPr>
              <a:t>Source: </a:t>
            </a:r>
            <a:r>
              <a:rPr lang="en-GB" sz="1100">
                <a:latin typeface="Calibri" panose="020F0502020204030204" pitchFamily="34" charset="0"/>
                <a:ea typeface="Calibri" panose="020F0502020204030204" pitchFamily="34" charset="0"/>
                <a:cs typeface="Calibri" panose="020F0502020204030204" pitchFamily="34" charset="0"/>
                <a:hlinkClick r:id="rId3"/>
              </a:rPr>
              <a:t>BRES, </a:t>
            </a:r>
            <a:r>
              <a:rPr lang="en-GB" sz="1100">
                <a:latin typeface="Calibri" panose="020F0502020204030204" pitchFamily="34" charset="0"/>
                <a:ea typeface="Calibri" panose="020F0502020204030204" pitchFamily="34" charset="0"/>
                <a:cs typeface="Calibri" panose="020F0502020204030204" pitchFamily="34" charset="0"/>
              </a:rPr>
              <a:t>2024</a:t>
            </a:r>
          </a:p>
        </p:txBody>
      </p:sp>
      <p:sp>
        <p:nvSpPr>
          <p:cNvPr id="12" name="TextBox 11">
            <a:extLst>
              <a:ext uri="{FF2B5EF4-FFF2-40B4-BE49-F238E27FC236}">
                <a16:creationId xmlns:a16="http://schemas.microsoft.com/office/drawing/2014/main" id="{780E2FD1-E2F8-C9DF-5498-D82C7C95B63B}"/>
              </a:ext>
            </a:extLst>
          </p:cNvPr>
          <p:cNvSpPr txBox="1"/>
          <p:nvPr/>
        </p:nvSpPr>
        <p:spPr>
          <a:xfrm>
            <a:off x="4588808" y="1010277"/>
            <a:ext cx="4348679" cy="461665"/>
          </a:xfrm>
          <a:prstGeom prst="rect">
            <a:avLst/>
          </a:prstGeom>
          <a:noFill/>
        </p:spPr>
        <p:txBody>
          <a:bodyPr wrap="square" rtlCol="0">
            <a:spAutoFit/>
          </a:bodyPr>
          <a:lstStyle/>
          <a:p>
            <a:r>
              <a:rPr lang="en-GB" sz="1200" b="1">
                <a:solidFill>
                  <a:srgbClr val="2C2D84"/>
                </a:solidFill>
                <a:latin typeface="Calibri" panose="020F0502020204030204" pitchFamily="34" charset="0"/>
                <a:ea typeface="Calibri" panose="020F0502020204030204" pitchFamily="34" charset="0"/>
                <a:cs typeface="Calibri" panose="020F0502020204030204" pitchFamily="34" charset="0"/>
              </a:rPr>
              <a:t>Employment in the foundational industries that provide inputs and infrastructure for the IS-8 sectors</a:t>
            </a:r>
          </a:p>
        </p:txBody>
      </p:sp>
    </p:spTree>
    <p:extLst>
      <p:ext uri="{BB962C8B-B14F-4D97-AF65-F5344CB8AC3E}">
        <p14:creationId xmlns:p14="http://schemas.microsoft.com/office/powerpoint/2010/main" val="6993106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8DBB-EC4C-5A44-2AA6-F531446C7C9D}"/>
              </a:ext>
            </a:extLst>
          </p:cNvPr>
          <p:cNvSpPr txBox="1">
            <a:spLocks/>
          </p:cNvSpPr>
          <p:nvPr/>
        </p:nvSpPr>
        <p:spPr>
          <a:xfrm>
            <a:off x="90147" y="134489"/>
            <a:ext cx="11947881" cy="72794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000" b="1">
              <a:solidFill>
                <a:schemeClr val="bg1"/>
              </a:solidFill>
              <a:latin typeface="+mn-lt"/>
            </a:endParaRPr>
          </a:p>
        </p:txBody>
      </p:sp>
      <p:graphicFrame>
        <p:nvGraphicFramePr>
          <p:cNvPr id="3" name="Content Placeholder 3">
            <a:extLst>
              <a:ext uri="{FF2B5EF4-FFF2-40B4-BE49-F238E27FC236}">
                <a16:creationId xmlns:a16="http://schemas.microsoft.com/office/drawing/2014/main" id="{4830FA9D-27FF-DE0D-EEDB-1B62718DEA6C}"/>
              </a:ext>
            </a:extLst>
          </p:cNvPr>
          <p:cNvGraphicFramePr>
            <a:graphicFrameLocks/>
          </p:cNvGraphicFramePr>
          <p:nvPr>
            <p:extLst>
              <p:ext uri="{D42A27DB-BD31-4B8C-83A1-F6EECF244321}">
                <p14:modId xmlns:p14="http://schemas.microsoft.com/office/powerpoint/2010/main" val="1524815243"/>
              </p:ext>
            </p:extLst>
          </p:nvPr>
        </p:nvGraphicFramePr>
        <p:xfrm>
          <a:off x="90147" y="894367"/>
          <a:ext cx="11639938" cy="5535599"/>
        </p:xfrm>
        <a:graphic>
          <a:graphicData uri="http://schemas.openxmlformats.org/drawingml/2006/table">
            <a:tbl>
              <a:tblPr firstRow="1" bandRow="1">
                <a:tableStyleId>{5C22544A-7EE6-4342-B048-85BDC9FD1C3A}</a:tableStyleId>
              </a:tblPr>
              <a:tblGrid>
                <a:gridCol w="1524903">
                  <a:extLst>
                    <a:ext uri="{9D8B030D-6E8A-4147-A177-3AD203B41FA5}">
                      <a16:colId xmlns:a16="http://schemas.microsoft.com/office/drawing/2014/main" val="4232214138"/>
                    </a:ext>
                  </a:extLst>
                </a:gridCol>
                <a:gridCol w="1411390">
                  <a:extLst>
                    <a:ext uri="{9D8B030D-6E8A-4147-A177-3AD203B41FA5}">
                      <a16:colId xmlns:a16="http://schemas.microsoft.com/office/drawing/2014/main" val="2317666239"/>
                    </a:ext>
                  </a:extLst>
                </a:gridCol>
                <a:gridCol w="3255488">
                  <a:extLst>
                    <a:ext uri="{9D8B030D-6E8A-4147-A177-3AD203B41FA5}">
                      <a16:colId xmlns:a16="http://schemas.microsoft.com/office/drawing/2014/main" val="3451874754"/>
                    </a:ext>
                  </a:extLst>
                </a:gridCol>
                <a:gridCol w="1044322">
                  <a:extLst>
                    <a:ext uri="{9D8B030D-6E8A-4147-A177-3AD203B41FA5}">
                      <a16:colId xmlns:a16="http://schemas.microsoft.com/office/drawing/2014/main" val="3209800851"/>
                    </a:ext>
                  </a:extLst>
                </a:gridCol>
                <a:gridCol w="4403835">
                  <a:extLst>
                    <a:ext uri="{9D8B030D-6E8A-4147-A177-3AD203B41FA5}">
                      <a16:colId xmlns:a16="http://schemas.microsoft.com/office/drawing/2014/main" val="566169740"/>
                    </a:ext>
                  </a:extLst>
                </a:gridCol>
              </a:tblGrid>
              <a:tr h="249800">
                <a:tc>
                  <a:txBody>
                    <a:bodyPr/>
                    <a:lstStyle/>
                    <a:p>
                      <a:r>
                        <a:rPr lang="en-GB" sz="1200">
                          <a:latin typeface="Calibri" panose="020F0502020204030204" pitchFamily="34" charset="0"/>
                          <a:ea typeface="Calibri" panose="020F0502020204030204" pitchFamily="34" charset="0"/>
                          <a:cs typeface="Calibri" panose="020F0502020204030204" pitchFamily="34" charset="0"/>
                        </a:rPr>
                        <a:t>Sector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2C2D84"/>
                    </a:solidFill>
                  </a:tcPr>
                </a:tc>
                <a:tc>
                  <a:txBody>
                    <a:bodyPr/>
                    <a:lstStyle/>
                    <a:p>
                      <a:r>
                        <a:rPr lang="en-GB" sz="1200">
                          <a:latin typeface="Calibri" panose="020F0502020204030204" pitchFamily="34" charset="0"/>
                          <a:ea typeface="Calibri" panose="020F0502020204030204" pitchFamily="34" charset="0"/>
                          <a:cs typeface="Calibri" panose="020F0502020204030204" pitchFamily="34" charset="0"/>
                        </a:rPr>
                        <a:t>Cluster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2C2D84"/>
                    </a:solidFill>
                  </a:tcPr>
                </a:tc>
                <a:tc>
                  <a:txBody>
                    <a:bodyPr/>
                    <a:lstStyle/>
                    <a:p>
                      <a:r>
                        <a:rPr lang="en-GB" sz="1200">
                          <a:latin typeface="Calibri" panose="020F0502020204030204" pitchFamily="34" charset="0"/>
                          <a:ea typeface="Calibri" panose="020F0502020204030204" pitchFamily="34" charset="0"/>
                          <a:cs typeface="Calibri" panose="020F0502020204030204" pitchFamily="34" charset="0"/>
                        </a:rPr>
                        <a:t>Asset/s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2C2D84"/>
                    </a:solidFill>
                  </a:tcPr>
                </a:tc>
                <a:tc>
                  <a:txBody>
                    <a:bodyPr/>
                    <a:lstStyle/>
                    <a:p>
                      <a:r>
                        <a:rPr lang="en-GB" sz="1200">
                          <a:latin typeface="Calibri" panose="020F0502020204030204" pitchFamily="34" charset="0"/>
                          <a:ea typeface="Calibri" panose="020F0502020204030204" pitchFamily="34" charset="0"/>
                          <a:cs typeface="Calibri" panose="020F0502020204030204" pitchFamily="34" charset="0"/>
                        </a:rPr>
                        <a:t>Maturity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2C2D84"/>
                    </a:solidFill>
                  </a:tcPr>
                </a:tc>
                <a:tc>
                  <a:txBody>
                    <a:bodyPr/>
                    <a:lstStyle/>
                    <a:p>
                      <a:r>
                        <a:rPr lang="en-GB" sz="1200">
                          <a:latin typeface="Calibri" panose="020F0502020204030204" pitchFamily="34" charset="0"/>
                          <a:ea typeface="Calibri" panose="020F0502020204030204" pitchFamily="34" charset="0"/>
                          <a:cs typeface="Calibri" panose="020F0502020204030204" pitchFamily="34" charset="0"/>
                        </a:rPr>
                        <a:t>Fortunes over last 5 years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2C2D84"/>
                    </a:solidFill>
                  </a:tcPr>
                </a:tc>
                <a:extLst>
                  <a:ext uri="{0D108BD9-81ED-4DB2-BD59-A6C34878D82A}">
                    <a16:rowId xmlns:a16="http://schemas.microsoft.com/office/drawing/2014/main" val="899766538"/>
                  </a:ext>
                </a:extLst>
              </a:tr>
              <a:tr h="1146479">
                <a:tc>
                  <a:txBody>
                    <a:bodyPr/>
                    <a:lstStyle/>
                    <a:p>
                      <a:r>
                        <a:rPr lang="en-GB" sz="1200">
                          <a:latin typeface="Calibri" panose="020F0502020204030204" pitchFamily="34" charset="0"/>
                          <a:ea typeface="Calibri" panose="020F0502020204030204" pitchFamily="34" charset="0"/>
                          <a:cs typeface="Calibri" panose="020F0502020204030204" pitchFamily="34" charset="0"/>
                        </a:rPr>
                        <a:t>Film and high-end television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GB" sz="1200">
                          <a:latin typeface="Calibri" panose="020F0502020204030204" pitchFamily="34" charset="0"/>
                          <a:ea typeface="Calibri" panose="020F0502020204030204" pitchFamily="34" charset="0"/>
                          <a:cs typeface="Calibri" panose="020F0502020204030204" pitchFamily="34" charset="0"/>
                        </a:rPr>
                        <a:t>West of London Screen Cluster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200">
                          <a:latin typeface="Calibri" panose="020F0502020204030204" pitchFamily="34" charset="0"/>
                          <a:ea typeface="Calibri" panose="020F0502020204030204" pitchFamily="34" charset="0"/>
                          <a:cs typeface="Calibri" panose="020F0502020204030204" pitchFamily="34" charset="0"/>
                        </a:rPr>
                        <a:t>Pinewood</a:t>
                      </a:r>
                    </a:p>
                    <a:p>
                      <a:pPr marL="171450" indent="-171450">
                        <a:buFont typeface="Arial" panose="020B0604020202020204" pitchFamily="34" charset="0"/>
                        <a:buChar char="•"/>
                      </a:pPr>
                      <a:r>
                        <a:rPr lang="en-GB" sz="1200">
                          <a:latin typeface="Calibri" panose="020F0502020204030204" pitchFamily="34" charset="0"/>
                          <a:ea typeface="Calibri" panose="020F0502020204030204" pitchFamily="34" charset="0"/>
                          <a:cs typeface="Calibri" panose="020F0502020204030204" pitchFamily="34" charset="0"/>
                        </a:rPr>
                        <a:t>National Film and Television School </a:t>
                      </a:r>
                    </a:p>
                    <a:p>
                      <a:pPr marL="171450" indent="-171450">
                        <a:buFont typeface="Arial" panose="020B0604020202020204" pitchFamily="34" charset="0"/>
                        <a:buChar char="•"/>
                      </a:pPr>
                      <a:r>
                        <a:rPr lang="en-GB" sz="1200">
                          <a:latin typeface="Calibri" panose="020F0502020204030204" pitchFamily="34" charset="0"/>
                          <a:ea typeface="Calibri" panose="020F0502020204030204" pitchFamily="34" charset="0"/>
                          <a:cs typeface="Calibri" panose="020F0502020204030204" pitchFamily="34" charset="0"/>
                        </a:rPr>
                        <a:t>CoStar National Lab </a:t>
                      </a:r>
                    </a:p>
                    <a:p>
                      <a:pPr marL="171450" indent="-171450">
                        <a:buFont typeface="Arial" panose="020B0604020202020204" pitchFamily="34" charset="0"/>
                        <a:buChar char="•"/>
                      </a:pPr>
                      <a:r>
                        <a:rPr lang="en-GB" sz="1200">
                          <a:latin typeface="Calibri" panose="020F0502020204030204" pitchFamily="34" charset="0"/>
                          <a:ea typeface="Calibri" panose="020F0502020204030204" pitchFamily="34" charset="0"/>
                          <a:cs typeface="Calibri" panose="020F0502020204030204" pitchFamily="34" charset="0"/>
                        </a:rPr>
                        <a:t>Marlow Studios (forthcoming)</a:t>
                      </a:r>
                    </a:p>
                    <a:p>
                      <a:pPr marL="171450" indent="-171450">
                        <a:buFont typeface="Arial" panose="020B0604020202020204" pitchFamily="34" charset="0"/>
                        <a:buChar char="•"/>
                      </a:pPr>
                      <a:r>
                        <a:rPr lang="en-GB" sz="1200">
                          <a:latin typeface="Calibri" panose="020F0502020204030204" pitchFamily="34" charset="0"/>
                          <a:ea typeface="Calibri" panose="020F0502020204030204" pitchFamily="34" charset="0"/>
                          <a:cs typeface="Calibri" panose="020F0502020204030204" pitchFamily="34" charset="0"/>
                        </a:rPr>
                        <a:t>Buckinghamshire Film Office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GB" sz="1200">
                          <a:latin typeface="Calibri" panose="020F0502020204030204" pitchFamily="34" charset="0"/>
                          <a:ea typeface="Calibri" panose="020F0502020204030204" pitchFamily="34" charset="0"/>
                          <a:cs typeface="Calibri" panose="020F0502020204030204" pitchFamily="34" charset="0"/>
                        </a:rPr>
                        <a:t>Mature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GB" sz="1200">
                          <a:latin typeface="Calibri" panose="020F0502020204030204" pitchFamily="34" charset="0"/>
                          <a:ea typeface="Calibri" panose="020F0502020204030204" pitchFamily="34" charset="0"/>
                          <a:cs typeface="Calibri" panose="020F0502020204030204" pitchFamily="34" charset="0"/>
                        </a:rPr>
                        <a:t>The sector has had a bumpy few years.  Demand for studio space and a skilled workforce has boomed, but significant disruption was caused by Covid-19 and the US writer and actor strikes. The sector currently appears more stable.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81647134"/>
                  </a:ext>
                </a:extLst>
              </a:tr>
              <a:tr h="915932">
                <a:tc>
                  <a:txBody>
                    <a:bodyPr/>
                    <a:lstStyle/>
                    <a:p>
                      <a:r>
                        <a:rPr lang="en-GB" sz="1200">
                          <a:latin typeface="Calibri" panose="020F0502020204030204" pitchFamily="34" charset="0"/>
                          <a:ea typeface="Calibri" panose="020F0502020204030204" pitchFamily="34" charset="0"/>
                          <a:cs typeface="Calibri" panose="020F0502020204030204" pitchFamily="34" charset="0"/>
                        </a:rPr>
                        <a:t>High performance engineering</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GB" sz="1200">
                          <a:latin typeface="Calibri" panose="020F0502020204030204" pitchFamily="34" charset="0"/>
                          <a:ea typeface="Calibri" panose="020F0502020204030204" pitchFamily="34" charset="0"/>
                          <a:cs typeface="Calibri" panose="020F0502020204030204" pitchFamily="34" charset="0"/>
                        </a:rPr>
                        <a:t>Silverstone Technology Cluster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200">
                          <a:latin typeface="Calibri" panose="020F0502020204030204" pitchFamily="34" charset="0"/>
                          <a:ea typeface="Calibri" panose="020F0502020204030204" pitchFamily="34" charset="0"/>
                          <a:cs typeface="Calibri" panose="020F0502020204030204" pitchFamily="34" charset="0"/>
                        </a:rPr>
                        <a:t>Silverstone Technology Park</a:t>
                      </a:r>
                    </a:p>
                    <a:p>
                      <a:pPr marL="171450" indent="-171450">
                        <a:buFont typeface="Arial" panose="020B0604020202020204" pitchFamily="34" charset="0"/>
                        <a:buChar char="•"/>
                      </a:pPr>
                      <a:r>
                        <a:rPr lang="en-GB" sz="1200">
                          <a:latin typeface="Calibri" panose="020F0502020204030204" pitchFamily="34" charset="0"/>
                          <a:ea typeface="Calibri" panose="020F0502020204030204" pitchFamily="34" charset="0"/>
                          <a:cs typeface="Calibri" panose="020F0502020204030204" pitchFamily="34" charset="0"/>
                        </a:rPr>
                        <a:t>Silverstone Sports Engineering Hub</a:t>
                      </a:r>
                    </a:p>
                    <a:p>
                      <a:pPr marL="171450" indent="-171450">
                        <a:buFont typeface="Arial" panose="020B0604020202020204" pitchFamily="34" charset="0"/>
                        <a:buChar char="•"/>
                      </a:pPr>
                      <a:r>
                        <a:rPr lang="en-GB" sz="1200">
                          <a:latin typeface="Calibri" panose="020F0502020204030204" pitchFamily="34" charset="0"/>
                          <a:ea typeface="Calibri" panose="020F0502020204030204" pitchFamily="34" charset="0"/>
                          <a:cs typeface="Calibri" panose="020F0502020204030204" pitchFamily="34" charset="0"/>
                        </a:rPr>
                        <a:t>Digital Manufacturing Centre </a:t>
                      </a:r>
                    </a:p>
                    <a:p>
                      <a:pPr marL="171450" indent="-171450">
                        <a:buFont typeface="Arial" panose="020B0604020202020204" pitchFamily="34" charset="0"/>
                        <a:buChar char="•"/>
                      </a:pPr>
                      <a:r>
                        <a:rPr lang="en-GB" sz="1200">
                          <a:latin typeface="Calibri" panose="020F0502020204030204" pitchFamily="34" charset="0"/>
                          <a:ea typeface="Calibri" panose="020F0502020204030204" pitchFamily="34" charset="0"/>
                          <a:cs typeface="Calibri" panose="020F0502020204030204" pitchFamily="34" charset="0"/>
                        </a:rPr>
                        <a:t>Applus+3C Test</a:t>
                      </a:r>
                    </a:p>
                    <a:p>
                      <a:pPr marL="171450" indent="-171450">
                        <a:buFont typeface="Arial" panose="020B0604020202020204" pitchFamily="34" charset="0"/>
                        <a:buChar char="•"/>
                      </a:pPr>
                      <a:r>
                        <a:rPr lang="en-GB" sz="1200" b="0" i="0" kern="1200">
                          <a:solidFill>
                            <a:schemeClr val="dk1"/>
                          </a:solidFill>
                          <a:effectLst/>
                          <a:latin typeface="Calibri" panose="020F0502020204030204" pitchFamily="34" charset="0"/>
                          <a:ea typeface="Calibri" panose="020F0502020204030204" pitchFamily="34" charset="0"/>
                          <a:cs typeface="Calibri" panose="020F0502020204030204" pitchFamily="34" charset="0"/>
                        </a:rPr>
                        <a:t>The National College for Motorsport Silverstone</a:t>
                      </a:r>
                    </a:p>
                    <a:p>
                      <a:pPr marL="171450" indent="-171450">
                        <a:buFont typeface="Arial" panose="020B0604020202020204" pitchFamily="34" charset="0"/>
                        <a:buChar char="•"/>
                      </a:pPr>
                      <a:r>
                        <a:rPr lang="en-GB" sz="1200" b="0" i="0" kern="1200">
                          <a:solidFill>
                            <a:schemeClr val="dk1"/>
                          </a:solidFill>
                          <a:effectLst/>
                          <a:latin typeface="Calibri" panose="020F0502020204030204" pitchFamily="34" charset="0"/>
                          <a:ea typeface="Calibri" panose="020F0502020204030204" pitchFamily="34" charset="0"/>
                          <a:cs typeface="Calibri" panose="020F0502020204030204" pitchFamily="34" charset="0"/>
                        </a:rPr>
                        <a:t>University Technology College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GB" sz="1200">
                          <a:latin typeface="Calibri" panose="020F0502020204030204" pitchFamily="34" charset="0"/>
                          <a:ea typeface="Calibri" panose="020F0502020204030204" pitchFamily="34" charset="0"/>
                          <a:cs typeface="Calibri" panose="020F0502020204030204" pitchFamily="34" charset="0"/>
                        </a:rPr>
                        <a:t>Mature / evolving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GB" sz="1200">
                          <a:latin typeface="Calibri" panose="020F0502020204030204" pitchFamily="34" charset="0"/>
                          <a:ea typeface="Calibri" panose="020F0502020204030204" pitchFamily="34" charset="0"/>
                          <a:cs typeface="Calibri" panose="020F0502020204030204" pitchFamily="34" charset="0"/>
                        </a:rPr>
                        <a:t>The last five years have seen further expansion of the Silverstone Park site and diversification of advanced engineering activity exemplified by the establishment of the Digital Manufacturing Centre and the Silverstone Sports Engineering Hub. </a:t>
                      </a:r>
                    </a:p>
                    <a:p>
                      <a:endParaRPr lang="en-GB" sz="1200">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95638870"/>
                  </a:ext>
                </a:extLst>
              </a:tr>
              <a:tr h="1166981">
                <a:tc>
                  <a:txBody>
                    <a:bodyPr/>
                    <a:lstStyle/>
                    <a:p>
                      <a:r>
                        <a:rPr lang="en-GB" sz="1200">
                          <a:latin typeface="Calibri" panose="020F0502020204030204" pitchFamily="34" charset="0"/>
                          <a:ea typeface="Calibri" panose="020F0502020204030204" pitchFamily="34" charset="0"/>
                          <a:cs typeface="Calibri" panose="020F0502020204030204" pitchFamily="34" charset="0"/>
                        </a:rPr>
                        <a:t>Space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GB" sz="1200">
                          <a:latin typeface="Calibri" panose="020F0502020204030204" pitchFamily="34" charset="0"/>
                          <a:ea typeface="Calibri" panose="020F0502020204030204" pitchFamily="34" charset="0"/>
                          <a:cs typeface="Calibri" panose="020F0502020204030204" pitchFamily="34" charset="0"/>
                        </a:rPr>
                        <a:t>Westcott Space Cluster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200" kern="1200">
                          <a:solidFill>
                            <a:schemeClr val="dk1"/>
                          </a:solidFill>
                          <a:effectLst/>
                          <a:latin typeface="Calibri" panose="020F0502020204030204" pitchFamily="34" charset="0"/>
                          <a:ea typeface="Calibri" panose="020F0502020204030204" pitchFamily="34" charset="0"/>
                          <a:cs typeface="Calibri" panose="020F0502020204030204" pitchFamily="34" charset="0"/>
                        </a:rPr>
                        <a:t>National Space Propulsion Test Facility  </a:t>
                      </a:r>
                    </a:p>
                    <a:p>
                      <a:pPr marL="171450" indent="-171450">
                        <a:buFont typeface="Arial" panose="020B0604020202020204" pitchFamily="34" charset="0"/>
                        <a:buChar char="•"/>
                      </a:pPr>
                      <a:r>
                        <a:rPr lang="en-GB" sz="1200" kern="1200">
                          <a:solidFill>
                            <a:schemeClr val="dk1"/>
                          </a:solidFill>
                          <a:effectLst/>
                          <a:latin typeface="Calibri" panose="020F0502020204030204" pitchFamily="34" charset="0"/>
                          <a:ea typeface="Calibri" panose="020F0502020204030204" pitchFamily="34" charset="0"/>
                          <a:cs typeface="Calibri" panose="020F0502020204030204" pitchFamily="34" charset="0"/>
                        </a:rPr>
                        <a:t>In-Orbit Servicing and Manufacturing facility </a:t>
                      </a:r>
                    </a:p>
                    <a:p>
                      <a:pPr marL="171450" indent="-171450">
                        <a:buFont typeface="Arial" panose="020B0604020202020204" pitchFamily="34" charset="0"/>
                        <a:buChar char="•"/>
                      </a:pPr>
                      <a:r>
                        <a:rPr lang="en-GB" sz="1200" kern="1200">
                          <a:solidFill>
                            <a:schemeClr val="dk1"/>
                          </a:solidFill>
                          <a:effectLst/>
                          <a:latin typeface="Calibri" panose="020F0502020204030204" pitchFamily="34" charset="0"/>
                          <a:ea typeface="Calibri" panose="020F0502020204030204" pitchFamily="34" charset="0"/>
                          <a:cs typeface="Calibri" panose="020F0502020204030204" pitchFamily="34" charset="0"/>
                        </a:rPr>
                        <a:t>Drone Test and Development centre</a:t>
                      </a:r>
                    </a:p>
                    <a:p>
                      <a:pPr marL="171450" indent="-171450">
                        <a:buFont typeface="Arial" panose="020B0604020202020204" pitchFamily="34" charset="0"/>
                        <a:buChar char="•"/>
                      </a:pPr>
                      <a:r>
                        <a:rPr lang="en-GB" sz="1200" kern="1200">
                          <a:solidFill>
                            <a:schemeClr val="dk1"/>
                          </a:solidFill>
                          <a:effectLst/>
                          <a:latin typeface="Calibri" panose="020F0502020204030204" pitchFamily="34" charset="0"/>
                          <a:ea typeface="Calibri" panose="020F0502020204030204" pitchFamily="34" charset="0"/>
                          <a:cs typeface="Calibri" panose="020F0502020204030204" pitchFamily="34" charset="0"/>
                        </a:rPr>
                        <a:t>Future Networks Development Centre</a:t>
                      </a:r>
                    </a:p>
                    <a:p>
                      <a:pPr marL="171450" indent="-171450">
                        <a:buFont typeface="Arial" panose="020B0604020202020204" pitchFamily="34" charset="0"/>
                        <a:buChar char="•"/>
                      </a:pPr>
                      <a:r>
                        <a:rPr lang="en-GB" sz="1200" kern="1200">
                          <a:solidFill>
                            <a:schemeClr val="dk1"/>
                          </a:solidFill>
                          <a:effectLst/>
                          <a:latin typeface="Calibri" panose="020F0502020204030204" pitchFamily="34" charset="0"/>
                          <a:ea typeface="Calibri" panose="020F0502020204030204" pitchFamily="34" charset="0"/>
                          <a:cs typeface="Calibri" panose="020F0502020204030204" pitchFamily="34" charset="0"/>
                        </a:rPr>
                        <a:t>Innovation Centre</a:t>
                      </a:r>
                    </a:p>
                    <a:p>
                      <a:pPr marL="171450" indent="-171450">
                        <a:buFont typeface="Arial" panose="020B0604020202020204" pitchFamily="34" charset="0"/>
                        <a:buChar char="•"/>
                      </a:pPr>
                      <a:r>
                        <a:rPr lang="en-GB" sz="1200" kern="1200">
                          <a:solidFill>
                            <a:schemeClr val="dk1"/>
                          </a:solidFill>
                          <a:effectLst/>
                          <a:latin typeface="Calibri" panose="020F0502020204030204" pitchFamily="34" charset="0"/>
                          <a:ea typeface="Calibri" panose="020F0502020204030204" pitchFamily="34" charset="0"/>
                          <a:cs typeface="Calibri" panose="020F0502020204030204" pitchFamily="34" charset="0"/>
                        </a:rPr>
                        <a:t>Centre for Excellence for Rocket Engineer and Flow Tests facility </a:t>
                      </a:r>
                    </a:p>
                    <a:p>
                      <a:pPr marL="171450" indent="-171450">
                        <a:buFont typeface="Arial" panose="020B0604020202020204" pitchFamily="34" charset="0"/>
                        <a:buChar char="•"/>
                      </a:pPr>
                      <a:r>
                        <a:rPr lang="en-GB" sz="1200" kern="1200">
                          <a:solidFill>
                            <a:schemeClr val="dk1"/>
                          </a:solidFill>
                          <a:effectLst/>
                          <a:latin typeface="Calibri" panose="020F0502020204030204" pitchFamily="34" charset="0"/>
                          <a:ea typeface="Calibri" panose="020F0502020204030204" pitchFamily="34" charset="0"/>
                          <a:cs typeface="Calibri" panose="020F0502020204030204" pitchFamily="34" charset="0"/>
                        </a:rPr>
                        <a:t>Skylark Conference Centre </a:t>
                      </a:r>
                      <a:endParaRPr lang="en-GB" sz="1200">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GB" sz="1200">
                          <a:latin typeface="Calibri" panose="020F0502020204030204" pitchFamily="34" charset="0"/>
                          <a:ea typeface="Calibri" panose="020F0502020204030204" pitchFamily="34" charset="0"/>
                          <a:cs typeface="Calibri" panose="020F0502020204030204" pitchFamily="34" charset="0"/>
                        </a:rPr>
                        <a:t>Growth</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GB" sz="1200">
                          <a:latin typeface="Calibri" panose="020F0502020204030204" pitchFamily="34" charset="0"/>
                          <a:ea typeface="Calibri" panose="020F0502020204030204" pitchFamily="34" charset="0"/>
                          <a:cs typeface="Calibri" panose="020F0502020204030204" pitchFamily="34" charset="0"/>
                        </a:rPr>
                        <a:t>The Westcott Space Cluster has evolved significantly over the last five years, largely as a result of investment and partnership working between the Westcott Venture Park landowner (PATRIZIA), national agencies (the UK Space Agency and the Satellite Applications Catapult), local organisations (Buckinghamshire Local Enterprise Partnership – now part of Buckinghamshire Council), and the space-related firms operating at the park.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5873381"/>
                  </a:ext>
                </a:extLst>
              </a:tr>
              <a:tr h="784695">
                <a:tc>
                  <a:txBody>
                    <a:bodyPr/>
                    <a:lstStyle/>
                    <a:p>
                      <a:r>
                        <a:rPr lang="en-GB" sz="1200">
                          <a:latin typeface="Calibri" panose="020F0502020204030204" pitchFamily="34" charset="0"/>
                          <a:ea typeface="Calibri" panose="020F0502020204030204" pitchFamily="34" charset="0"/>
                          <a:cs typeface="Calibri" panose="020F0502020204030204" pitchFamily="34" charset="0"/>
                        </a:rPr>
                        <a:t>Life Sciences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Calibri" panose="020F0502020204030204" pitchFamily="34" charset="0"/>
                          <a:ea typeface="Calibri" panose="020F0502020204030204" pitchFamily="34" charset="0"/>
                          <a:cs typeface="Calibri" panose="020F0502020204030204" pitchFamily="34" charset="0"/>
                        </a:rPr>
                        <a:t>Oxford-Cambridge-London golden triangle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200">
                          <a:latin typeface="Calibri" panose="020F0502020204030204" pitchFamily="34" charset="0"/>
                          <a:ea typeface="Calibri" panose="020F0502020204030204" pitchFamily="34" charset="0"/>
                          <a:cs typeface="Calibri" panose="020F0502020204030204" pitchFamily="34" charset="0"/>
                        </a:rPr>
                        <a:t>National Spinal Injuries Centre (Stoke Mandeville)</a:t>
                      </a:r>
                    </a:p>
                    <a:p>
                      <a:pPr marL="171450" indent="-171450">
                        <a:buFont typeface="Arial" panose="020B0604020202020204" pitchFamily="34" charset="0"/>
                        <a:buChar char="•"/>
                      </a:pPr>
                      <a:r>
                        <a:rPr lang="en-GB" sz="1200">
                          <a:latin typeface="Calibri" panose="020F0502020204030204" pitchFamily="34" charset="0"/>
                          <a:ea typeface="Calibri" panose="020F0502020204030204" pitchFamily="34" charset="0"/>
                          <a:cs typeface="Calibri" panose="020F0502020204030204" pitchFamily="34" charset="0"/>
                        </a:rPr>
                        <a:t>Health Research and Innovation Centre</a:t>
                      </a:r>
                    </a:p>
                    <a:p>
                      <a:pPr marL="171450" indent="-171450">
                        <a:buFont typeface="Arial" panose="020B0604020202020204" pitchFamily="34" charset="0"/>
                        <a:buChar char="•"/>
                      </a:pPr>
                      <a:r>
                        <a:rPr lang="en-GB" sz="1200">
                          <a:latin typeface="Calibri" panose="020F0502020204030204" pitchFamily="34" charset="0"/>
                          <a:ea typeface="Calibri" panose="020F0502020204030204" pitchFamily="34" charset="0"/>
                          <a:cs typeface="Calibri" panose="020F0502020204030204" pitchFamily="34" charset="0"/>
                        </a:rPr>
                        <a:t>Health and Social Care Partnership</a:t>
                      </a:r>
                    </a:p>
                    <a:p>
                      <a:pPr marL="171450" indent="-171450">
                        <a:buFont typeface="Arial" panose="020B0604020202020204" pitchFamily="34" charset="0"/>
                        <a:buChar char="•"/>
                      </a:pPr>
                      <a:r>
                        <a:rPr lang="en-GB" sz="1200">
                          <a:latin typeface="Calibri" panose="020F0502020204030204" pitchFamily="34" charset="0"/>
                          <a:ea typeface="Calibri" panose="020F0502020204030204" pitchFamily="34" charset="0"/>
                          <a:cs typeface="Calibri" panose="020F0502020204030204" pitchFamily="34" charset="0"/>
                        </a:rPr>
                        <a:t>Epilepsy Society </a:t>
                      </a:r>
                    </a:p>
                    <a:p>
                      <a:pPr marL="171450" indent="-171450">
                        <a:buFont typeface="Arial" panose="020B0604020202020204" pitchFamily="34" charset="0"/>
                        <a:buChar char="•"/>
                      </a:pPr>
                      <a:r>
                        <a:rPr lang="en-GB" sz="1200">
                          <a:latin typeface="Calibri" panose="020F0502020204030204" pitchFamily="34" charset="0"/>
                          <a:ea typeface="Calibri" panose="020F0502020204030204" pitchFamily="34" charset="0"/>
                          <a:cs typeface="Calibri" panose="020F0502020204030204" pitchFamily="34" charset="0"/>
                        </a:rPr>
                        <a:t>Global life science firms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GB" sz="1200">
                          <a:latin typeface="Calibri" panose="020F0502020204030204" pitchFamily="34" charset="0"/>
                          <a:ea typeface="Calibri" panose="020F0502020204030204" pitchFamily="34" charset="0"/>
                          <a:cs typeface="Calibri" panose="020F0502020204030204" pitchFamily="34" charset="0"/>
                        </a:rPr>
                        <a:t>Mature / evolving</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GB" sz="1200">
                          <a:latin typeface="Calibri" panose="020F0502020204030204" pitchFamily="34" charset="0"/>
                          <a:ea typeface="Calibri" panose="020F0502020204030204" pitchFamily="34" charset="0"/>
                          <a:cs typeface="Calibri" panose="020F0502020204030204" pitchFamily="34" charset="0"/>
                        </a:rPr>
                        <a:t>The sector is growing, with employment increasing by 12% between 2017 and 2022. </a:t>
                      </a:r>
                    </a:p>
                    <a:p>
                      <a:endParaRPr lang="en-GB" sz="1200">
                        <a:latin typeface="Calibri" panose="020F0502020204030204" pitchFamily="34" charset="0"/>
                        <a:ea typeface="Calibri" panose="020F0502020204030204" pitchFamily="34" charset="0"/>
                        <a:cs typeface="Calibri" panose="020F0502020204030204" pitchFamily="34" charset="0"/>
                      </a:endParaRPr>
                    </a:p>
                    <a:p>
                      <a:r>
                        <a:rPr lang="en-GB" sz="1200">
                          <a:latin typeface="Calibri" panose="020F0502020204030204" pitchFamily="34" charset="0"/>
                          <a:ea typeface="Calibri" panose="020F0502020204030204" pitchFamily="34" charset="0"/>
                          <a:cs typeface="Calibri" panose="020F0502020204030204" pitchFamily="34" charset="0"/>
                        </a:rPr>
                        <a:t>The Health Research and Innovation Centre at Stoke Mandeville opened in 2021 and has attracted national innovation funding.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12936120"/>
                  </a:ext>
                </a:extLst>
              </a:tr>
            </a:tbl>
          </a:graphicData>
        </a:graphic>
      </p:graphicFrame>
      <p:sp>
        <p:nvSpPr>
          <p:cNvPr id="4" name="Rectangle 3">
            <a:extLst>
              <a:ext uri="{FF2B5EF4-FFF2-40B4-BE49-F238E27FC236}">
                <a16:creationId xmlns:a16="http://schemas.microsoft.com/office/drawing/2014/main" id="{668FEDF3-B553-0224-7347-3B8EF1F80A2C}"/>
              </a:ext>
            </a:extLst>
          </p:cNvPr>
          <p:cNvSpPr/>
          <p:nvPr/>
        </p:nvSpPr>
        <p:spPr>
          <a:xfrm>
            <a:off x="0" y="0"/>
            <a:ext cx="11998037" cy="780267"/>
          </a:xfrm>
          <a:prstGeom prst="rect">
            <a:avLst/>
          </a:prstGeom>
          <a:solidFill>
            <a:srgbClr val="2C2D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Buckinghamshire is home to three world-class clusters, and sits within the Oxford-Cambridge-London life sciences golden triangle</a:t>
            </a:r>
          </a:p>
        </p:txBody>
      </p:sp>
      <p:sp>
        <p:nvSpPr>
          <p:cNvPr id="5" name="TextBox 4">
            <a:extLst>
              <a:ext uri="{FF2B5EF4-FFF2-40B4-BE49-F238E27FC236}">
                <a16:creationId xmlns:a16="http://schemas.microsoft.com/office/drawing/2014/main" id="{2BE4CE2B-2700-83DD-4ADD-9E6AC349DF2B}"/>
              </a:ext>
            </a:extLst>
          </p:cNvPr>
          <p:cNvSpPr txBox="1"/>
          <p:nvPr/>
        </p:nvSpPr>
        <p:spPr>
          <a:xfrm>
            <a:off x="50156" y="6492645"/>
            <a:ext cx="11947881" cy="261610"/>
          </a:xfrm>
          <a:prstGeom prst="rect">
            <a:avLst/>
          </a:prstGeom>
          <a:noFill/>
        </p:spPr>
        <p:txBody>
          <a:bodyPr wrap="square" rtlCol="0">
            <a:spAutoFit/>
          </a:bodyPr>
          <a:lstStyle/>
          <a:p>
            <a:pPr algn="l"/>
            <a:r>
              <a:rPr lang="en-GB" sz="1100">
                <a:latin typeface="Calibri" panose="020F0502020204030204" pitchFamily="34" charset="0"/>
                <a:cs typeface="Calibri" panose="020F0502020204030204" pitchFamily="34" charset="0"/>
              </a:rPr>
              <a:t>Further details on each of the four specialisms can be found in </a:t>
            </a:r>
            <a:r>
              <a:rPr lang="en-GB" sz="1100">
                <a:latin typeface="Calibri" panose="020F0502020204030204" pitchFamily="34" charset="0"/>
                <a:cs typeface="Calibri" panose="020F0502020204030204" pitchFamily="34" charset="0"/>
                <a:hlinkClick r:id="rId3"/>
              </a:rPr>
              <a:t>The Buckinghamshire Economy: Industry, cluster and innovation strengths</a:t>
            </a:r>
            <a:r>
              <a:rPr lang="en-GB" sz="1100">
                <a:latin typeface="Calibri" panose="020F0502020204030204" pitchFamily="34" charset="0"/>
                <a:cs typeface="Calibri" panose="020F0502020204030204" pitchFamily="34" charset="0"/>
              </a:rPr>
              <a:t> report (pages 74 to 119) (Buckinghamshire Council, 2025)</a:t>
            </a:r>
          </a:p>
        </p:txBody>
      </p:sp>
    </p:spTree>
    <p:extLst>
      <p:ext uri="{BB962C8B-B14F-4D97-AF65-F5344CB8AC3E}">
        <p14:creationId xmlns:p14="http://schemas.microsoft.com/office/powerpoint/2010/main" val="16991264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2C2D84"/>
        </a:solidFill>
        <a:effectLst/>
      </p:bgPr>
    </p:bg>
    <p:spTree>
      <p:nvGrpSpPr>
        <p:cNvPr id="1" name="">
          <a:extLst>
            <a:ext uri="{FF2B5EF4-FFF2-40B4-BE49-F238E27FC236}">
              <a16:creationId xmlns:a16="http://schemas.microsoft.com/office/drawing/2014/main" id="{CE2445F4-0FE0-0E98-9CC9-D0D7A27439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0D65F1-7B74-12A8-B99C-09738AAA6691}"/>
              </a:ext>
            </a:extLst>
          </p:cNvPr>
          <p:cNvSpPr>
            <a:spLocks noGrp="1"/>
          </p:cNvSpPr>
          <p:nvPr>
            <p:ph type="ctrTitle"/>
          </p:nvPr>
        </p:nvSpPr>
        <p:spPr/>
        <p:txBody>
          <a:bodyPr/>
          <a:lstStyle/>
          <a:p>
            <a:r>
              <a:rPr lang="en-GB"/>
              <a:t>Annex</a:t>
            </a:r>
          </a:p>
        </p:txBody>
      </p:sp>
    </p:spTree>
    <p:extLst>
      <p:ext uri="{BB962C8B-B14F-4D97-AF65-F5344CB8AC3E}">
        <p14:creationId xmlns:p14="http://schemas.microsoft.com/office/powerpoint/2010/main" val="39193982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7D9CD-B073-D6A8-0569-EFAD86FA548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A5863A4-912C-CF04-80F6-95C512E06EFE}"/>
              </a:ext>
            </a:extLst>
          </p:cNvPr>
          <p:cNvSpPr/>
          <p:nvPr/>
        </p:nvSpPr>
        <p:spPr>
          <a:xfrm>
            <a:off x="-1" y="257416"/>
            <a:ext cx="11998037" cy="680036"/>
          </a:xfrm>
          <a:prstGeom prst="rect">
            <a:avLst/>
          </a:prstGeom>
          <a:solidFill>
            <a:srgbClr val="2C2D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Data sources</a:t>
            </a:r>
            <a:endParaRPr lang="en-GB" sz="2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0D0F0AD-7A0D-289A-29DF-30FB0A254D54}"/>
              </a:ext>
            </a:extLst>
          </p:cNvPr>
          <p:cNvSpPr txBox="1"/>
          <p:nvPr/>
        </p:nvSpPr>
        <p:spPr>
          <a:xfrm>
            <a:off x="299544" y="1636201"/>
            <a:ext cx="10305393" cy="2785378"/>
          </a:xfrm>
          <a:prstGeom prst="rect">
            <a:avLst/>
          </a:prstGeom>
          <a:noFill/>
        </p:spPr>
        <p:txBody>
          <a:bodyPr wrap="square">
            <a:spAutoFit/>
          </a:bodyPr>
          <a:lstStyle/>
          <a:p>
            <a:pPr marL="0" indent="0">
              <a:buNone/>
            </a:pPr>
            <a:r>
              <a:rPr lang="en-GB" sz="1800">
                <a:latin typeface="Calibri" panose="020F0502020204030204" pitchFamily="34" charset="0"/>
                <a:ea typeface="Calibri" panose="020F0502020204030204" pitchFamily="34" charset="0"/>
                <a:cs typeface="Calibri" panose="020F0502020204030204" pitchFamily="34" charset="0"/>
              </a:rPr>
              <a:t>The analysis presented within this report draws on the following Office for National Statistics (ONS) data sources: </a:t>
            </a:r>
          </a:p>
          <a:p>
            <a:pPr marL="742950" lvl="1" indent="-285750">
              <a:buFont typeface="Arial" panose="020B0604020202020204" pitchFamily="34" charset="0"/>
              <a:buChar char="•"/>
            </a:pPr>
            <a:r>
              <a:rPr lang="en-GB" sz="1700">
                <a:latin typeface="Calibri" panose="020F0502020204030204" pitchFamily="34" charset="0"/>
                <a:ea typeface="Calibri" panose="020F0502020204030204" pitchFamily="34" charset="0"/>
                <a:cs typeface="Calibri" panose="020F0502020204030204" pitchFamily="34" charset="0"/>
                <a:hlinkClick r:id="rId2"/>
              </a:rPr>
              <a:t>Sub-regional GVA 2023</a:t>
            </a:r>
            <a:endParaRPr lang="en-GB" sz="170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GB" sz="1700">
                <a:latin typeface="Calibri" panose="020F0502020204030204" pitchFamily="34" charset="0"/>
                <a:ea typeface="Calibri" panose="020F0502020204030204" pitchFamily="34" charset="0"/>
                <a:cs typeface="Calibri" panose="020F0502020204030204" pitchFamily="34" charset="0"/>
                <a:hlinkClick r:id="rId3"/>
              </a:rPr>
              <a:t>Sub-regional Productivity 2023</a:t>
            </a:r>
            <a:endParaRPr lang="en-GB" sz="170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GB" sz="1700">
                <a:latin typeface="Calibri" panose="020F0502020204030204" pitchFamily="34" charset="0"/>
                <a:ea typeface="Calibri" panose="020F0502020204030204" pitchFamily="34" charset="0"/>
                <a:cs typeface="Calibri" panose="020F0502020204030204" pitchFamily="34" charset="0"/>
                <a:hlinkClick r:id="rId4"/>
              </a:rPr>
              <a:t>UK Business Population: Size, activity, and location 202</a:t>
            </a:r>
            <a:r>
              <a:rPr lang="en-GB" sz="1700">
                <a:latin typeface="Calibri" panose="020F0502020204030204" pitchFamily="34" charset="0"/>
                <a:ea typeface="Calibri" panose="020F0502020204030204" pitchFamily="34" charset="0"/>
                <a:cs typeface="Calibri" panose="020F0502020204030204" pitchFamily="34" charset="0"/>
              </a:rPr>
              <a:t>5 (see next slide for further details) </a:t>
            </a:r>
          </a:p>
          <a:p>
            <a:pPr marL="742950" lvl="1" indent="-285750">
              <a:buFont typeface="Arial" panose="020B0604020202020204" pitchFamily="34" charset="0"/>
              <a:buChar char="•"/>
            </a:pPr>
            <a:r>
              <a:rPr lang="en-GB" sz="1700">
                <a:latin typeface="Calibri" panose="020F0502020204030204" pitchFamily="34" charset="0"/>
                <a:ea typeface="Calibri" panose="020F0502020204030204" pitchFamily="34" charset="0"/>
                <a:cs typeface="Calibri" panose="020F0502020204030204" pitchFamily="34" charset="0"/>
                <a:hlinkClick r:id="rId5"/>
              </a:rPr>
              <a:t>Business Demography 2024 </a:t>
            </a:r>
            <a:r>
              <a:rPr lang="en-GB" sz="1700">
                <a:latin typeface="Calibri" panose="020F0502020204030204" pitchFamily="34" charset="0"/>
                <a:ea typeface="Calibri" panose="020F0502020204030204" pitchFamily="34" charset="0"/>
                <a:cs typeface="Calibri" panose="020F0502020204030204" pitchFamily="34" charset="0"/>
              </a:rPr>
              <a:t>(see next slide for further details) </a:t>
            </a:r>
          </a:p>
          <a:p>
            <a:pPr marL="742950" lvl="1" indent="-285750">
              <a:buFont typeface="Arial" panose="020B0604020202020204" pitchFamily="34" charset="0"/>
              <a:buChar char="•"/>
            </a:pPr>
            <a:r>
              <a:rPr lang="en-GB" sz="1700">
                <a:latin typeface="Calibri" panose="020F0502020204030204" pitchFamily="34" charset="0"/>
                <a:ea typeface="Calibri" panose="020F0502020204030204" pitchFamily="34" charset="0"/>
                <a:cs typeface="Calibri" panose="020F0502020204030204" pitchFamily="34" charset="0"/>
                <a:hlinkClick r:id="rId6"/>
              </a:rPr>
              <a:t>Business Register and Employment Survey 202</a:t>
            </a:r>
            <a:r>
              <a:rPr lang="en-GB" sz="1700">
                <a:latin typeface="Calibri" panose="020F0502020204030204" pitchFamily="34" charset="0"/>
                <a:ea typeface="Calibri" panose="020F0502020204030204" pitchFamily="34" charset="0"/>
                <a:cs typeface="Calibri" panose="020F0502020204030204" pitchFamily="34" charset="0"/>
              </a:rPr>
              <a:t>4</a:t>
            </a:r>
          </a:p>
          <a:p>
            <a:pPr marL="0" indent="0">
              <a:buNone/>
            </a:pPr>
            <a:endParaRPr lang="en-GB" sz="180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a:latin typeface="Calibri" panose="020F0502020204030204" pitchFamily="34" charset="0"/>
                <a:ea typeface="Calibri" panose="020F0502020204030204" pitchFamily="34" charset="0"/>
                <a:cs typeface="Calibri" panose="020F0502020204030204" pitchFamily="34" charset="0"/>
              </a:rPr>
              <a:t>Plus, information from data providers </a:t>
            </a:r>
            <a:r>
              <a:rPr lang="en-GB" sz="1800">
                <a:latin typeface="Calibri" panose="020F0502020204030204" pitchFamily="34" charset="0"/>
                <a:ea typeface="Calibri" panose="020F0502020204030204" pitchFamily="34" charset="0"/>
                <a:cs typeface="Calibri" panose="020F0502020204030204" pitchFamily="34" charset="0"/>
                <a:hlinkClick r:id="rId7"/>
              </a:rPr>
              <a:t>Beauhurst</a:t>
            </a:r>
            <a:r>
              <a:rPr lang="en-GB" sz="1800">
                <a:latin typeface="Calibri" panose="020F0502020204030204" pitchFamily="34" charset="0"/>
                <a:ea typeface="Calibri" panose="020F0502020204030204" pitchFamily="34" charset="0"/>
                <a:cs typeface="Calibri" panose="020F0502020204030204" pitchFamily="34" charset="0"/>
              </a:rPr>
              <a:t> (on high growth firms), along with locally generated intelligence. </a:t>
            </a:r>
          </a:p>
        </p:txBody>
      </p:sp>
    </p:spTree>
    <p:extLst>
      <p:ext uri="{BB962C8B-B14F-4D97-AF65-F5344CB8AC3E}">
        <p14:creationId xmlns:p14="http://schemas.microsoft.com/office/powerpoint/2010/main" val="3914855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4F32FE-4D47-D8C4-4162-F56736B629A5}"/>
              </a:ext>
            </a:extLst>
          </p:cNvPr>
          <p:cNvSpPr/>
          <p:nvPr/>
        </p:nvSpPr>
        <p:spPr>
          <a:xfrm>
            <a:off x="-1" y="257416"/>
            <a:ext cx="11998037" cy="680036"/>
          </a:xfrm>
          <a:prstGeom prst="rect">
            <a:avLst/>
          </a:prstGeom>
          <a:solidFill>
            <a:srgbClr val="2C2D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Data sources</a:t>
            </a:r>
            <a:endParaRPr lang="en-GB" sz="2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DD3AF882-B1FA-D508-269D-E1571A961CA1}"/>
              </a:ext>
            </a:extLst>
          </p:cNvPr>
          <p:cNvSpPr>
            <a:spLocks noGrp="1"/>
          </p:cNvSpPr>
          <p:nvPr>
            <p:ph type="title"/>
          </p:nvPr>
        </p:nvSpPr>
        <p:spPr>
          <a:xfrm>
            <a:off x="87065" y="1236193"/>
            <a:ext cx="4569266" cy="491053"/>
          </a:xfrm>
        </p:spPr>
        <p:txBody>
          <a:bodyPr>
            <a:normAutofit/>
          </a:bodyPr>
          <a:lstStyle/>
          <a:p>
            <a:r>
              <a:rPr lang="en-GB" sz="2000" b="1">
                <a:solidFill>
                  <a:srgbClr val="2C2D84"/>
                </a:solidFill>
                <a:ea typeface="Calibri" panose="020F0502020204030204" pitchFamily="34" charset="0"/>
              </a:rPr>
              <a:t>Business Demography – 2024  </a:t>
            </a:r>
          </a:p>
        </p:txBody>
      </p:sp>
      <p:sp>
        <p:nvSpPr>
          <p:cNvPr id="6" name="Content Placeholder 2">
            <a:extLst>
              <a:ext uri="{FF2B5EF4-FFF2-40B4-BE49-F238E27FC236}">
                <a16:creationId xmlns:a16="http://schemas.microsoft.com/office/drawing/2014/main" id="{3CA60271-1BEE-E4DB-1ADB-2FE9F6787368}"/>
              </a:ext>
            </a:extLst>
          </p:cNvPr>
          <p:cNvSpPr>
            <a:spLocks noGrp="1"/>
          </p:cNvSpPr>
          <p:nvPr>
            <p:ph idx="1"/>
          </p:nvPr>
        </p:nvSpPr>
        <p:spPr>
          <a:xfrm>
            <a:off x="173719" y="1870290"/>
            <a:ext cx="4985552" cy="3869084"/>
          </a:xfrm>
          <a:noFill/>
          <a:ln>
            <a:solidFill>
              <a:schemeClr val="tx1"/>
            </a:solidFill>
          </a:ln>
        </p:spPr>
        <p:txBody>
          <a:bodyPr/>
          <a:lstStyle/>
          <a:p>
            <a:pPr marL="0" algn="l" rtl="0" eaLnBrk="1" fontAlgn="t" latinLnBrk="0" hangingPunct="1">
              <a:spcBef>
                <a:spcPts val="0"/>
              </a:spcBef>
              <a:spcAft>
                <a:spcPts val="0"/>
              </a:spcAft>
            </a:pPr>
            <a:endParaRPr lang="en-GB" sz="1800" b="0" i="0" u="none" strike="noStrike">
              <a:effectLst/>
              <a:ea typeface="Calibri" panose="020F0502020204030204" pitchFamily="34" charset="0"/>
            </a:endParaRPr>
          </a:p>
          <a:p>
            <a:pPr marL="285750" marR="0" indent="-285750" rtl="0" eaLnBrk="1" fontAlgn="auto" latinLnBrk="0" hangingPunct="1">
              <a:spcBef>
                <a:spcPts val="0"/>
              </a:spcBef>
              <a:spcAft>
                <a:spcPts val="0"/>
              </a:spcAft>
              <a:buFont typeface="Arial" panose="020B0604020202020204" pitchFamily="34" charset="0"/>
              <a:buChar char="•"/>
            </a:pPr>
            <a:r>
              <a:rPr lang="en-GB" sz="1600" b="0" i="0" u="none" strike="noStrike" kern="1200">
                <a:solidFill>
                  <a:schemeClr val="tx1"/>
                </a:solidFill>
                <a:effectLst/>
                <a:ea typeface="Calibri" panose="020F0502020204030204" pitchFamily="34" charset="0"/>
              </a:rPr>
              <a:t>This dataset presents annual data on the number of businesses (enterprises) registered for Value Added Tax (VAT) and/or Pay As You Earn (PAYE)</a:t>
            </a:r>
            <a:endParaRPr lang="en-GB" sz="1600" b="0" i="0" u="none" strike="noStrike">
              <a:solidFill>
                <a:schemeClr val="tx1"/>
              </a:solidFill>
              <a:effectLst/>
              <a:ea typeface="Calibri" panose="020F0502020204030204" pitchFamily="34" charset="0"/>
            </a:endParaRPr>
          </a:p>
          <a:p>
            <a:pPr marL="285750" marR="0" indent="-285750" rtl="0" eaLnBrk="1" fontAlgn="auto" latinLnBrk="0" hangingPunct="1">
              <a:spcBef>
                <a:spcPts val="0"/>
              </a:spcBef>
              <a:spcAft>
                <a:spcPts val="0"/>
              </a:spcAft>
              <a:buFont typeface="Arial" panose="020B0604020202020204" pitchFamily="34" charset="0"/>
              <a:buChar char="•"/>
            </a:pPr>
            <a:r>
              <a:rPr lang="en-GB" sz="1600" b="0" i="0" u="none" strike="noStrike" kern="1200">
                <a:solidFill>
                  <a:schemeClr val="tx1"/>
                </a:solidFill>
                <a:effectLst/>
                <a:ea typeface="Calibri" panose="020F0502020204030204" pitchFamily="34" charset="0"/>
              </a:rPr>
              <a:t>Low turnover non-employing (unregistered) businesses are not covered by this data </a:t>
            </a:r>
            <a:endParaRPr lang="en-GB" sz="1600" b="0" i="0" u="none" strike="noStrike">
              <a:solidFill>
                <a:schemeClr val="tx1"/>
              </a:solidFill>
              <a:effectLst/>
              <a:ea typeface="Calibri" panose="020F0502020204030204" pitchFamily="34" charset="0"/>
            </a:endParaRPr>
          </a:p>
          <a:p>
            <a:pPr marL="285750" marR="0" indent="-285750" rtl="0" eaLnBrk="1" fontAlgn="auto" latinLnBrk="0" hangingPunct="1">
              <a:spcBef>
                <a:spcPts val="0"/>
              </a:spcBef>
              <a:spcAft>
                <a:spcPts val="0"/>
              </a:spcAft>
              <a:buFont typeface="Arial" panose="020B0604020202020204" pitchFamily="34" charset="0"/>
              <a:buChar char="•"/>
            </a:pPr>
            <a:r>
              <a:rPr lang="en-GB" sz="1600" b="0" i="0" u="none" strike="noStrike" kern="1200">
                <a:solidFill>
                  <a:schemeClr val="tx1"/>
                </a:solidFill>
                <a:effectLst/>
                <a:ea typeface="Calibri" panose="020F0502020204030204" pitchFamily="34" charset="0"/>
              </a:rPr>
              <a:t>The data is produced by the Office for National </a:t>
            </a:r>
            <a:r>
              <a:rPr lang="en-GB" sz="1600">
                <a:solidFill>
                  <a:schemeClr val="tx1"/>
                </a:solidFill>
                <a:ea typeface="Calibri" panose="020F0502020204030204" pitchFamily="34" charset="0"/>
              </a:rPr>
              <a:t>Statistics from the Inter-Departmental Business Register (IDBR)</a:t>
            </a:r>
          </a:p>
          <a:p>
            <a:pPr marL="285750" marR="0" indent="-285750" rtl="0" eaLnBrk="1" fontAlgn="auto" latinLnBrk="0" hangingPunct="1">
              <a:spcBef>
                <a:spcPts val="0"/>
              </a:spcBef>
              <a:spcAft>
                <a:spcPts val="0"/>
              </a:spcAft>
              <a:buFont typeface="Arial" panose="020B0604020202020204" pitchFamily="34" charset="0"/>
              <a:buChar char="•"/>
            </a:pPr>
            <a:r>
              <a:rPr lang="en-GB" sz="1600">
                <a:solidFill>
                  <a:schemeClr val="tx1"/>
                </a:solidFill>
                <a:ea typeface="Calibri" panose="020F0502020204030204" pitchFamily="34" charset="0"/>
              </a:rPr>
              <a:t>The 2024 data measures businesses that were active between December 2022 and December 2023</a:t>
            </a:r>
          </a:p>
          <a:p>
            <a:pPr marL="285750" indent="-285750" rtl="0" eaLnBrk="1" fontAlgn="t" latinLnBrk="0" hangingPunct="1">
              <a:spcBef>
                <a:spcPts val="0"/>
              </a:spcBef>
              <a:spcAft>
                <a:spcPts val="0"/>
              </a:spcAft>
              <a:buFont typeface="Arial" panose="020B0604020202020204" pitchFamily="34" charset="0"/>
              <a:buChar char="•"/>
            </a:pPr>
            <a:r>
              <a:rPr lang="en-GB" sz="1600" b="0" i="0" u="none" strike="noStrike" kern="1200">
                <a:solidFill>
                  <a:schemeClr val="tx1"/>
                </a:solidFill>
                <a:effectLst/>
                <a:ea typeface="Calibri" panose="020F0502020204030204" pitchFamily="34" charset="0"/>
              </a:rPr>
              <a:t>Being ‘active’ means that they either had turnover of employment at any time in the reference year</a:t>
            </a:r>
            <a:endParaRPr lang="en-GB" sz="1600" b="0" i="0" u="none" strike="noStrike">
              <a:solidFill>
                <a:schemeClr val="tx1"/>
              </a:solidFill>
              <a:effectLst/>
              <a:ea typeface="Calibri" panose="020F0502020204030204" pitchFamily="34" charset="0"/>
            </a:endParaRPr>
          </a:p>
          <a:p>
            <a:pPr marL="285750" marR="0" indent="-285750" rtl="0" eaLnBrk="1" fontAlgn="auto" latinLnBrk="0" hangingPunct="1">
              <a:spcBef>
                <a:spcPts val="0"/>
              </a:spcBef>
              <a:spcAft>
                <a:spcPts val="0"/>
              </a:spcAft>
              <a:buFont typeface="Arial" panose="020B0604020202020204" pitchFamily="34" charset="0"/>
              <a:buChar char="•"/>
            </a:pPr>
            <a:r>
              <a:rPr lang="en-GB" sz="1600" b="0" i="0" u="none" strike="noStrike" kern="1200">
                <a:solidFill>
                  <a:schemeClr val="tx1"/>
                </a:solidFill>
                <a:effectLst/>
                <a:ea typeface="Calibri" panose="020F0502020204030204" pitchFamily="34" charset="0"/>
              </a:rPr>
              <a:t>The full dataset can be accessed </a:t>
            </a:r>
            <a:r>
              <a:rPr lang="en-GB" sz="1600" b="0" i="0" u="none" strike="noStrike" kern="1200">
                <a:solidFill>
                  <a:schemeClr val="tx1"/>
                </a:solidFill>
                <a:effectLst/>
                <a:ea typeface="Calibri" panose="020F0502020204030204" pitchFamily="34" charset="0"/>
                <a:hlinkClick r:id="rId2">
                  <a:extLst>
                    <a:ext uri="{A12FA001-AC4F-418D-AE19-62706E023703}">
                      <ahyp:hlinkClr xmlns:ahyp="http://schemas.microsoft.com/office/drawing/2018/hyperlinkcolor" val="tx"/>
                    </a:ext>
                  </a:extLst>
                </a:hlinkClick>
              </a:rPr>
              <a:t>here</a:t>
            </a:r>
            <a:endParaRPr lang="en-GB" sz="1600" b="0" i="0" u="none" strike="noStrike">
              <a:solidFill>
                <a:schemeClr val="tx1"/>
              </a:solidFill>
              <a:effectLst/>
              <a:ea typeface="Calibri" panose="020F0502020204030204" pitchFamily="34" charset="0"/>
            </a:endParaRPr>
          </a:p>
          <a:p>
            <a:endParaRPr lang="en-GB">
              <a:ea typeface="Calibri" panose="020F0502020204030204" pitchFamily="34" charset="0"/>
            </a:endParaRPr>
          </a:p>
        </p:txBody>
      </p:sp>
      <p:sp>
        <p:nvSpPr>
          <p:cNvPr id="7" name="Title 1">
            <a:extLst>
              <a:ext uri="{FF2B5EF4-FFF2-40B4-BE49-F238E27FC236}">
                <a16:creationId xmlns:a16="http://schemas.microsoft.com/office/drawing/2014/main" id="{24F0449A-1C17-63F9-E56F-4BA57EFE500C}"/>
              </a:ext>
            </a:extLst>
          </p:cNvPr>
          <p:cNvSpPr txBox="1">
            <a:spLocks/>
          </p:cNvSpPr>
          <p:nvPr/>
        </p:nvSpPr>
        <p:spPr>
          <a:xfrm>
            <a:off x="5239171" y="1166618"/>
            <a:ext cx="6758865" cy="6302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a:solidFill>
                  <a:srgbClr val="2C2D84"/>
                </a:solidFill>
                <a:latin typeface="Calibri" panose="020F0502020204030204" pitchFamily="34" charset="0"/>
                <a:ea typeface="Calibri" panose="020F0502020204030204" pitchFamily="34" charset="0"/>
                <a:cs typeface="Calibri" panose="020F0502020204030204" pitchFamily="34" charset="0"/>
              </a:rPr>
              <a:t>UK Business Population: Size, activity and location 2025</a:t>
            </a:r>
          </a:p>
        </p:txBody>
      </p:sp>
      <p:sp>
        <p:nvSpPr>
          <p:cNvPr id="8" name="Content Placeholder 2">
            <a:extLst>
              <a:ext uri="{FF2B5EF4-FFF2-40B4-BE49-F238E27FC236}">
                <a16:creationId xmlns:a16="http://schemas.microsoft.com/office/drawing/2014/main" id="{30E2A080-0BC7-5C74-5491-BA3720CE88B5}"/>
              </a:ext>
            </a:extLst>
          </p:cNvPr>
          <p:cNvSpPr txBox="1">
            <a:spLocks/>
          </p:cNvSpPr>
          <p:nvPr/>
        </p:nvSpPr>
        <p:spPr>
          <a:xfrm>
            <a:off x="5345702" y="1870290"/>
            <a:ext cx="5904473" cy="3869084"/>
          </a:xfrm>
          <a:prstGeom prst="rect">
            <a:avLst/>
          </a:prstGeom>
          <a:no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fontAlgn="t">
              <a:spcBef>
                <a:spcPts val="0"/>
              </a:spcBef>
            </a:pPr>
            <a:endParaRPr lang="en-GB" sz="1800">
              <a:latin typeface="Calibri" panose="020F0502020204030204" pitchFamily="34" charset="0"/>
              <a:ea typeface="Calibri" panose="020F0502020204030204" pitchFamily="34" charset="0"/>
              <a:cs typeface="Calibri" panose="020F0502020204030204" pitchFamily="34" charset="0"/>
            </a:endParaRPr>
          </a:p>
          <a:p>
            <a:pPr marL="283464" indent="-283464">
              <a:spcBef>
                <a:spcPts val="0"/>
              </a:spcBef>
            </a:pPr>
            <a:r>
              <a:rPr lang="en-GB" sz="1600">
                <a:latin typeface="Calibri" panose="020F0502020204030204" pitchFamily="34" charset="0"/>
                <a:ea typeface="Calibri" panose="020F0502020204030204" pitchFamily="34" charset="0"/>
                <a:cs typeface="Calibri" panose="020F0502020204030204" pitchFamily="34" charset="0"/>
              </a:rPr>
              <a:t>This dataset presents annual data on the number of businesses (enterprises) registered for Value Added Tax (VAT) and/or Pay As You Earn (PAYE)</a:t>
            </a:r>
          </a:p>
          <a:p>
            <a:pPr marL="283464" indent="-283464">
              <a:spcBef>
                <a:spcPts val="0"/>
              </a:spcBef>
            </a:pPr>
            <a:r>
              <a:rPr lang="en-GB" sz="1600">
                <a:latin typeface="Calibri" panose="020F0502020204030204" pitchFamily="34" charset="0"/>
                <a:ea typeface="Calibri" panose="020F0502020204030204" pitchFamily="34" charset="0"/>
                <a:cs typeface="Calibri" panose="020F0502020204030204" pitchFamily="34" charset="0"/>
              </a:rPr>
              <a:t>Low turnover non-employing (unregistered) businesses are not covered by this data </a:t>
            </a:r>
          </a:p>
          <a:p>
            <a:pPr marL="283464" indent="-283464">
              <a:spcBef>
                <a:spcPts val="0"/>
              </a:spcBef>
            </a:pPr>
            <a:r>
              <a:rPr lang="en-GB" sz="1600">
                <a:latin typeface="Calibri" panose="020F0502020204030204" pitchFamily="34" charset="0"/>
                <a:ea typeface="Calibri" panose="020F0502020204030204" pitchFamily="34" charset="0"/>
                <a:cs typeface="Calibri" panose="020F0502020204030204" pitchFamily="34" charset="0"/>
              </a:rPr>
              <a:t>The data is produced by the Office for National Statistics from the Inter-Departmental Business Register (IDBR)</a:t>
            </a:r>
          </a:p>
          <a:p>
            <a:pPr marL="283464" marR="0" indent="-283464" algn="l" rtl="0" eaLnBrk="1" fontAlgn="auto" latinLnBrk="0" hangingPunct="1">
              <a:spcBef>
                <a:spcPts val="0"/>
              </a:spcBef>
              <a:spcAft>
                <a:spcPts val="0"/>
              </a:spcAft>
              <a:buClrTx/>
              <a:buSzPts val="1600"/>
              <a:buFont typeface="Arial" panose="020B0604020202020204" pitchFamily="34" charset="0"/>
              <a:buChar char="•"/>
            </a:pPr>
            <a:r>
              <a:rPr lang="en-GB" sz="1600">
                <a:latin typeface="Calibri" panose="020F0502020204030204" pitchFamily="34" charset="0"/>
                <a:ea typeface="Calibri" panose="020F0502020204030204" pitchFamily="34" charset="0"/>
                <a:cs typeface="Calibri" panose="020F0502020204030204" pitchFamily="34" charset="0"/>
              </a:rPr>
              <a:t>The 2025 data measures businesses that were active on 11 March 2025</a:t>
            </a:r>
          </a:p>
          <a:p>
            <a:pPr marL="283464" indent="-283464" algn="l" rtl="0" eaLnBrk="1" fontAlgn="t" latinLnBrk="0" hangingPunct="1">
              <a:spcBef>
                <a:spcPts val="0"/>
              </a:spcBef>
              <a:spcAft>
                <a:spcPts val="0"/>
              </a:spcAft>
            </a:pPr>
            <a:r>
              <a:rPr lang="en-GB" sz="1600" b="0" i="0" u="none" strike="noStrike" kern="1200">
                <a:effectLst/>
                <a:latin typeface="Calibri" panose="020F0502020204030204" pitchFamily="34" charset="0"/>
                <a:ea typeface="Calibri" panose="020F0502020204030204" pitchFamily="34" charset="0"/>
                <a:cs typeface="Calibri" panose="020F0502020204030204" pitchFamily="34" charset="0"/>
              </a:rPr>
              <a:t>Being ‘active’ means that they had turnover of employment at any time in the reference year.</a:t>
            </a:r>
          </a:p>
          <a:p>
            <a:pPr marL="283464" indent="-283464" fontAlgn="t">
              <a:spcBef>
                <a:spcPts val="0"/>
              </a:spcBef>
            </a:pPr>
            <a:r>
              <a:rPr lang="en-GB" sz="1600" b="0" i="0">
                <a:effectLst/>
                <a:latin typeface="Calibri" panose="020F0502020204030204" pitchFamily="34" charset="0"/>
                <a:ea typeface="Calibri" panose="020F0502020204030204" pitchFamily="34" charset="0"/>
                <a:cs typeface="Calibri" panose="020F0502020204030204" pitchFamily="34" charset="0"/>
              </a:rPr>
              <a:t>The full dataset can be accessed </a:t>
            </a:r>
            <a:r>
              <a:rPr lang="en-GB" sz="1600" b="0" i="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here</a:t>
            </a:r>
            <a:endParaRPr lang="en-GB" sz="1600" b="0" i="0">
              <a:effectLst/>
              <a:latin typeface="Calibri" panose="020F0502020204030204" pitchFamily="34" charset="0"/>
              <a:ea typeface="Calibri" panose="020F0502020204030204" pitchFamily="34" charset="0"/>
              <a:cs typeface="Calibri" panose="020F0502020204030204" pitchFamily="34" charset="0"/>
            </a:endParaRPr>
          </a:p>
          <a:p>
            <a:pPr marL="283464" indent="-283464" algn="l" rtl="0" eaLnBrk="1" fontAlgn="t" latinLnBrk="0" hangingPunct="1">
              <a:spcBef>
                <a:spcPts val="0"/>
              </a:spcBef>
              <a:spcAft>
                <a:spcPts val="0"/>
              </a:spcAft>
            </a:pPr>
            <a:endParaRPr lang="en-GB" sz="1600" b="0" i="0" u="none" strike="noStrike">
              <a:effectLst/>
              <a:latin typeface="Calibri" panose="020F0502020204030204" pitchFamily="34" charset="0"/>
              <a:ea typeface="Calibri" panose="020F0502020204030204" pitchFamily="34" charset="0"/>
              <a:cs typeface="Calibri" panose="020F0502020204030204" pitchFamily="34" charset="0"/>
            </a:endParaRPr>
          </a:p>
          <a:p>
            <a:pPr marL="283464" indent="-283464">
              <a:spcBef>
                <a:spcPts val="0"/>
              </a:spcBef>
            </a:pPr>
            <a:endParaRPr lang="en-GB" sz="160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34505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C6AC5B-FFF7-A3A2-C87A-38EA85D6DB60}"/>
              </a:ext>
            </a:extLst>
          </p:cNvPr>
          <p:cNvSpPr/>
          <p:nvPr/>
        </p:nvSpPr>
        <p:spPr>
          <a:xfrm>
            <a:off x="-1" y="257416"/>
            <a:ext cx="11998037" cy="680036"/>
          </a:xfrm>
          <a:prstGeom prst="rect">
            <a:avLst/>
          </a:prstGeom>
          <a:solidFill>
            <a:srgbClr val="2C2D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Measuring productivity</a:t>
            </a:r>
            <a:endParaRPr lang="en-GB" sz="2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2">
            <a:extLst>
              <a:ext uri="{FF2B5EF4-FFF2-40B4-BE49-F238E27FC236}">
                <a16:creationId xmlns:a16="http://schemas.microsoft.com/office/drawing/2014/main" id="{34F3312E-487F-E323-0A2B-7C8FF800D8C9}"/>
              </a:ext>
            </a:extLst>
          </p:cNvPr>
          <p:cNvSpPr>
            <a:spLocks noGrp="1"/>
          </p:cNvSpPr>
          <p:nvPr>
            <p:ph idx="1"/>
          </p:nvPr>
        </p:nvSpPr>
        <p:spPr>
          <a:xfrm>
            <a:off x="278907" y="1325563"/>
            <a:ext cx="10515600" cy="4351338"/>
          </a:xfrm>
        </p:spPr>
        <p:txBody>
          <a:bodyPr/>
          <a:lstStyle/>
          <a:p>
            <a:pPr marL="0" indent="0">
              <a:buNone/>
            </a:pPr>
            <a:r>
              <a:rPr lang="en-GB" sz="1800" spc="2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Office for National Statistics (ONS) publish sub-regional estimates of labour productivity on an annual basis.  Three things to bear in mind with the data are: </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en-GB" sz="1800" spc="2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data has a lon</a:t>
            </a:r>
            <a:r>
              <a:rPr lang="en-GB" sz="1800" spc="25" dirty="0">
                <a:solidFill>
                  <a:schemeClr val="tx1"/>
                </a:solidFill>
                <a:ea typeface="Calibri" panose="020F0502020204030204" pitchFamily="34" charset="0"/>
              </a:rPr>
              <a:t>g lag time of 2 years</a:t>
            </a:r>
            <a:endParaRPr lang="en-GB" sz="1800" spc="25"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mj-lt"/>
              <a:buAutoNum type="arabicPeriod"/>
            </a:pPr>
            <a:r>
              <a:rPr lang="en-GB" sz="1800" spc="2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It is subject to </a:t>
            </a:r>
            <a:r>
              <a:rPr lang="en-GB" sz="1800" b="1" spc="2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on-going methodological revisions</a:t>
            </a:r>
            <a:r>
              <a:rPr lang="en-GB" sz="1800" spc="2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These revisions can be big.  For example, revisions adopted in 2018 resulted in Buckinghamshire’s productivity performance being significantly downgraded.  </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en-GB" sz="1800" spc="2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handful of areas of the country have very high levels of productivity (in particular London and Berkshire) and therefore skew the national and regional (South East) averages. </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quirk in the way productivity data is calculated (the inclusion of estimates of the value of home ownership) artificially inflates Buckinghamshire’s productivity figures to a greater extent than in many other parts of the country.</a:t>
            </a:r>
          </a:p>
          <a:p>
            <a:pPr marL="342900" lvl="0" indent="-342900">
              <a:buFont typeface="+mj-lt"/>
              <a:buAutoNum type="arabicPeriod"/>
            </a:pPr>
            <a:r>
              <a:rPr lang="en-GB" sz="1800" dirty="0">
                <a:solidFill>
                  <a:schemeClr val="tx1"/>
                </a:solidFill>
                <a:ea typeface="Calibri" panose="020F0502020204030204" pitchFamily="34" charset="0"/>
              </a:rPr>
              <a:t>The chained volume measure (CVM) of productivity is a way of measuring productivity in real (inflation-adjusted) terms over time, using a method that keeps prices constant. </a:t>
            </a:r>
            <a:endPar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mj-lt"/>
              <a:buAutoNum type="arabicPeriod"/>
            </a:pP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1120351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4E1181-6784-1EA9-9C12-6E27B3E7BDA1}"/>
              </a:ext>
            </a:extLst>
          </p:cNvPr>
          <p:cNvSpPr/>
          <p:nvPr/>
        </p:nvSpPr>
        <p:spPr>
          <a:xfrm>
            <a:off x="-1" y="257416"/>
            <a:ext cx="11998037" cy="680036"/>
          </a:xfrm>
          <a:prstGeom prst="rect">
            <a:avLst/>
          </a:prstGeom>
          <a:solidFill>
            <a:srgbClr val="2C2D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Firms exhibiting growth signals</a:t>
            </a:r>
            <a:endParaRPr lang="en-GB" sz="2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2">
            <a:extLst>
              <a:ext uri="{FF2B5EF4-FFF2-40B4-BE49-F238E27FC236}">
                <a16:creationId xmlns:a16="http://schemas.microsoft.com/office/drawing/2014/main" id="{A1D01E86-5C4B-41FB-862A-69585D0E2F3D}"/>
              </a:ext>
            </a:extLst>
          </p:cNvPr>
          <p:cNvSpPr>
            <a:spLocks noGrp="1"/>
          </p:cNvSpPr>
          <p:nvPr>
            <p:ph idx="1"/>
          </p:nvPr>
        </p:nvSpPr>
        <p:spPr>
          <a:xfrm>
            <a:off x="278906" y="1151827"/>
            <a:ext cx="11425413" cy="4351338"/>
          </a:xfrm>
        </p:spPr>
        <p:txBody>
          <a:bodyPr/>
          <a:lstStyle/>
          <a:p>
            <a:pPr marL="0" indent="0">
              <a:lnSpc>
                <a:spcPct val="100000"/>
              </a:lnSpc>
              <a:spcBef>
                <a:spcPts val="0"/>
              </a:spcBef>
              <a:buNone/>
            </a:pPr>
            <a:r>
              <a:rPr lang="en-GB" sz="1800" spc="2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High growth firm specialists, </a:t>
            </a:r>
            <a:r>
              <a:rPr lang="en-GB" sz="1800" spc="25"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Beauhurst</a:t>
            </a:r>
            <a:r>
              <a:rPr lang="en-GB" sz="1800" spc="2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identify high growth / high potential firms on the basis of whether or not meet any of the following growth signals:</a:t>
            </a:r>
          </a:p>
          <a:p>
            <a:pPr marL="0" indent="0">
              <a:lnSpc>
                <a:spcPct val="100000"/>
              </a:lnSpc>
              <a:spcBef>
                <a:spcPts val="0"/>
              </a:spcBef>
              <a:buNone/>
            </a:pPr>
            <a:endParaRPr lang="en-GB" sz="1800" spc="25" dirty="0">
              <a:solidFill>
                <a:schemeClr val="tx1"/>
              </a:solidFill>
              <a:ea typeface="Calibri" panose="020F0502020204030204" pitchFamily="34" charset="0"/>
            </a:endParaRPr>
          </a:p>
          <a:p>
            <a:pPr marL="285750" indent="-285750">
              <a:lnSpc>
                <a:spcPct val="100000"/>
              </a:lnSpc>
              <a:spcBef>
                <a:spcPts val="0"/>
              </a:spcBef>
              <a:buFontTx/>
              <a:buChar char="-"/>
            </a:pPr>
            <a:r>
              <a:rPr lang="en-GB" sz="1800" b="1" spc="2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Equity fundraising </a:t>
            </a:r>
            <a:r>
              <a:rPr lang="en-GB" sz="1800" spc="2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GB" sz="1800" dirty="0">
                <a:solidFill>
                  <a:schemeClr val="tx1"/>
                </a:solidFill>
              </a:rPr>
              <a:t>the issuance and sale of new shares by a company to fund its growth)</a:t>
            </a:r>
            <a:endParaRPr lang="en-GB" sz="1800" spc="25"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spcBef>
                <a:spcPts val="0"/>
              </a:spcBef>
              <a:buFontTx/>
              <a:buChar char="-"/>
            </a:pPr>
            <a:r>
              <a:rPr lang="en-GB" sz="1800" b="1" spc="25" dirty="0">
                <a:solidFill>
                  <a:schemeClr val="tx1"/>
                </a:solidFill>
                <a:ea typeface="Calibri" panose="020F0502020204030204" pitchFamily="34" charset="0"/>
              </a:rPr>
              <a:t>Debt fundraising </a:t>
            </a:r>
            <a:r>
              <a:rPr lang="en-GB" sz="1800" spc="25" dirty="0">
                <a:solidFill>
                  <a:schemeClr val="tx1"/>
                </a:solidFill>
                <a:ea typeface="Calibri" panose="020F0502020204030204" pitchFamily="34" charset="0"/>
              </a:rPr>
              <a:t>(v</a:t>
            </a:r>
            <a:r>
              <a:rPr lang="en-GB" sz="1800" dirty="0">
                <a:solidFill>
                  <a:schemeClr val="tx1"/>
                </a:solidFill>
              </a:rPr>
              <a:t>enture debt comprises mezzanine debt, convertible debt and debt provided by angel networks or venture capital firms)</a:t>
            </a:r>
            <a:endParaRPr lang="en-GB" sz="1800" spc="25" dirty="0">
              <a:solidFill>
                <a:schemeClr val="tx1"/>
              </a:solidFill>
              <a:ea typeface="Calibri" panose="020F0502020204030204" pitchFamily="34" charset="0"/>
            </a:endParaRPr>
          </a:p>
          <a:p>
            <a:pPr marL="285750" indent="-285750">
              <a:lnSpc>
                <a:spcPct val="100000"/>
              </a:lnSpc>
              <a:spcBef>
                <a:spcPts val="0"/>
              </a:spcBef>
              <a:buFontTx/>
              <a:buChar char="-"/>
            </a:pPr>
            <a:r>
              <a:rPr lang="en-GB" sz="1800" b="1" spc="2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Management buy-outs / buy-ins </a:t>
            </a:r>
          </a:p>
          <a:p>
            <a:pPr marL="285750" indent="-285750">
              <a:lnSpc>
                <a:spcPct val="100000"/>
              </a:lnSpc>
              <a:spcBef>
                <a:spcPts val="0"/>
              </a:spcBef>
              <a:buFontTx/>
              <a:buChar char="-"/>
            </a:pPr>
            <a:r>
              <a:rPr lang="en-GB" sz="1800" spc="25" dirty="0">
                <a:solidFill>
                  <a:schemeClr val="tx1"/>
                </a:solidFill>
                <a:ea typeface="Calibri" panose="020F0502020204030204" pitchFamily="34" charset="0"/>
              </a:rPr>
              <a:t>Attendance on </a:t>
            </a:r>
            <a:r>
              <a:rPr lang="en-GB" sz="1800" b="1" spc="25" dirty="0">
                <a:solidFill>
                  <a:schemeClr val="tx1"/>
                </a:solidFill>
                <a:ea typeface="Calibri" panose="020F0502020204030204" pitchFamily="34" charset="0"/>
              </a:rPr>
              <a:t>accelerator programmes </a:t>
            </a:r>
            <a:r>
              <a:rPr lang="en-GB" sz="1800" spc="25" dirty="0">
                <a:solidFill>
                  <a:schemeClr val="tx1"/>
                </a:solidFill>
                <a:ea typeface="Calibri" panose="020F0502020204030204" pitchFamily="34" charset="0"/>
              </a:rPr>
              <a:t>(</a:t>
            </a:r>
            <a:r>
              <a:rPr lang="en-GB" sz="1800" dirty="0">
                <a:solidFill>
                  <a:schemeClr val="tx1"/>
                </a:solidFill>
              </a:rPr>
              <a:t>programmes that validate the ambition and growth prospects of participating companies)</a:t>
            </a:r>
            <a:endParaRPr lang="en-GB" sz="1800" spc="25" dirty="0">
              <a:solidFill>
                <a:schemeClr val="tx1"/>
              </a:solidFill>
              <a:ea typeface="Calibri" panose="020F0502020204030204" pitchFamily="34" charset="0"/>
            </a:endParaRPr>
          </a:p>
          <a:p>
            <a:pPr marL="285750" indent="-285750">
              <a:lnSpc>
                <a:spcPct val="100000"/>
              </a:lnSpc>
              <a:spcBef>
                <a:spcPts val="0"/>
              </a:spcBef>
              <a:buFontTx/>
              <a:buChar char="-"/>
            </a:pPr>
            <a:r>
              <a:rPr lang="en-GB" sz="1800" b="1" spc="2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 scaleup &amp; </a:t>
            </a:r>
            <a:r>
              <a:rPr lang="en-GB" sz="1800" b="1" spc="25" dirty="0">
                <a:solidFill>
                  <a:schemeClr val="tx1"/>
                </a:solidFill>
                <a:ea typeface="Calibri" panose="020F0502020204030204" pitchFamily="34" charset="0"/>
              </a:rPr>
              <a:t>20% scaleups </a:t>
            </a:r>
            <a:r>
              <a:rPr lang="en-GB" sz="1800" spc="25" dirty="0">
                <a:solidFill>
                  <a:schemeClr val="tx1"/>
                </a:solidFill>
                <a:ea typeface="Calibri" panose="020F0502020204030204" pitchFamily="34" charset="0"/>
              </a:rPr>
              <a:t>(</a:t>
            </a:r>
            <a:r>
              <a:rPr lang="en-GB" sz="1800" dirty="0">
                <a:solidFill>
                  <a:schemeClr val="tx1"/>
                </a:solidFill>
              </a:rPr>
              <a:t>annualised average growth rate of at least x% in turnover over 3 accounting years AND it had at least £200k in revenue in its base year or annualised average growth rate of at least x% in headcount over 3 accounting years AND it had at least 20 employees in its base year)</a:t>
            </a:r>
            <a:endParaRPr lang="en-GB" sz="1800" spc="25" dirty="0">
              <a:solidFill>
                <a:schemeClr val="tx1"/>
              </a:solidFill>
              <a:ea typeface="Calibri" panose="020F0502020204030204" pitchFamily="34" charset="0"/>
            </a:endParaRPr>
          </a:p>
          <a:p>
            <a:pPr marL="285750" indent="-285750">
              <a:lnSpc>
                <a:spcPct val="100000"/>
              </a:lnSpc>
              <a:spcBef>
                <a:spcPts val="0"/>
              </a:spcBef>
              <a:buFontTx/>
              <a:buChar char="-"/>
            </a:pPr>
            <a:r>
              <a:rPr lang="en-GB" sz="1800" b="1" spc="2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Acquired / m</a:t>
            </a:r>
            <a:r>
              <a:rPr lang="en-GB" sz="1800" b="1" spc="25" dirty="0">
                <a:solidFill>
                  <a:schemeClr val="tx1"/>
                </a:solidFill>
                <a:ea typeface="Calibri" panose="020F0502020204030204" pitchFamily="34" charset="0"/>
              </a:rPr>
              <a:t>ade acquisition </a:t>
            </a:r>
          </a:p>
          <a:p>
            <a:pPr marL="285750" indent="-285750">
              <a:lnSpc>
                <a:spcPct val="100000"/>
              </a:lnSpc>
              <a:spcBef>
                <a:spcPts val="0"/>
              </a:spcBef>
              <a:buFontTx/>
              <a:buChar char="-"/>
            </a:pPr>
            <a:r>
              <a:rPr lang="en-GB" sz="1800" b="1" spc="25" dirty="0">
                <a:solidFill>
                  <a:schemeClr val="tx1"/>
                </a:solidFill>
                <a:ea typeface="Calibri" panose="020F0502020204030204" pitchFamily="34" charset="0"/>
              </a:rPr>
              <a:t>IPO</a:t>
            </a:r>
            <a:r>
              <a:rPr lang="en-GB" sz="1800" spc="25" dirty="0">
                <a:solidFill>
                  <a:schemeClr val="tx1"/>
                </a:solidFill>
                <a:ea typeface="Calibri" panose="020F0502020204030204" pitchFamily="34" charset="0"/>
              </a:rPr>
              <a:t> (</a:t>
            </a:r>
            <a:r>
              <a:rPr lang="en-GB" sz="1800" dirty="0">
                <a:solidFill>
                  <a:schemeClr val="tx1"/>
                </a:solidFill>
              </a:rPr>
              <a:t>an Initial Public Offering, where a company lists on a public stock exchange)</a:t>
            </a:r>
            <a:endParaRPr lang="en-GB" sz="1800" spc="25" dirty="0">
              <a:solidFill>
                <a:schemeClr val="tx1"/>
              </a:solidFill>
              <a:ea typeface="Calibri" panose="020F0502020204030204" pitchFamily="34" charset="0"/>
            </a:endParaRPr>
          </a:p>
          <a:p>
            <a:pPr marL="285750" indent="-285750">
              <a:lnSpc>
                <a:spcPct val="100000"/>
              </a:lnSpc>
              <a:spcBef>
                <a:spcPts val="0"/>
              </a:spcBef>
              <a:buFontTx/>
              <a:buChar char="-"/>
            </a:pPr>
            <a:r>
              <a:rPr lang="en-GB" sz="1800" b="1" spc="2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High growth list </a:t>
            </a:r>
            <a:r>
              <a:rPr lang="en-GB" sz="1800" spc="2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GB" sz="1800" dirty="0">
                <a:solidFill>
                  <a:schemeClr val="tx1"/>
                </a:solidFill>
              </a:rPr>
              <a:t>lists that validate the ambition and growth prospects of featured companies)</a:t>
            </a:r>
            <a:endPar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mj-lt"/>
              <a:buAutoNum type="arabicPeriod"/>
            </a:pP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8" name="TextBox 7">
            <a:extLst>
              <a:ext uri="{FF2B5EF4-FFF2-40B4-BE49-F238E27FC236}">
                <a16:creationId xmlns:a16="http://schemas.microsoft.com/office/drawing/2014/main" id="{7B6CB6C4-26C9-F1CF-72DE-A2D9D90B3579}"/>
              </a:ext>
            </a:extLst>
          </p:cNvPr>
          <p:cNvSpPr txBox="1"/>
          <p:nvPr/>
        </p:nvSpPr>
        <p:spPr>
          <a:xfrm>
            <a:off x="10136062" y="6207732"/>
            <a:ext cx="2650436" cy="276999"/>
          </a:xfrm>
          <a:prstGeom prst="rect">
            <a:avLst/>
          </a:prstGeom>
          <a:noFill/>
        </p:spPr>
        <p:txBody>
          <a:bodyPr wrap="square" rtlCol="0">
            <a:spAutoFit/>
          </a:bodyPr>
          <a:lstStyle/>
          <a:p>
            <a:r>
              <a:rPr lang="en-GB" sz="1200"/>
              <a:t>Source: </a:t>
            </a:r>
            <a:r>
              <a:rPr lang="en-GB" sz="1200" err="1"/>
              <a:t>Beauhurst</a:t>
            </a:r>
            <a:r>
              <a:rPr lang="en-GB" sz="1200"/>
              <a:t>, 2026</a:t>
            </a:r>
          </a:p>
        </p:txBody>
      </p:sp>
    </p:spTree>
    <p:extLst>
      <p:ext uri="{BB962C8B-B14F-4D97-AF65-F5344CB8AC3E}">
        <p14:creationId xmlns:p14="http://schemas.microsoft.com/office/powerpoint/2010/main" val="3228893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FC7612-A767-B997-EC41-AC5B565E4CC2}"/>
              </a:ext>
            </a:extLst>
          </p:cNvPr>
          <p:cNvSpPr/>
          <p:nvPr/>
        </p:nvSpPr>
        <p:spPr>
          <a:xfrm>
            <a:off x="0" y="356319"/>
            <a:ext cx="10297391" cy="677677"/>
          </a:xfrm>
          <a:prstGeom prst="rect">
            <a:avLst/>
          </a:prstGeom>
          <a:solidFill>
            <a:srgbClr val="2C2D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a:solidFill>
                  <a:schemeClr val="bg1"/>
                </a:solidFill>
              </a:rPr>
              <a:t>Background</a:t>
            </a:r>
            <a:endParaRPr lang="en-GB" sz="2800">
              <a:solidFill>
                <a:schemeClr val="bg1"/>
              </a:solidFill>
            </a:endParaRPr>
          </a:p>
        </p:txBody>
      </p:sp>
      <p:sp>
        <p:nvSpPr>
          <p:cNvPr id="5" name="Content Placeholder 2">
            <a:extLst>
              <a:ext uri="{FF2B5EF4-FFF2-40B4-BE49-F238E27FC236}">
                <a16:creationId xmlns:a16="http://schemas.microsoft.com/office/drawing/2014/main" id="{F738C600-A727-1F9F-81DE-0148BA4C4072}"/>
              </a:ext>
            </a:extLst>
          </p:cNvPr>
          <p:cNvSpPr>
            <a:spLocks noGrp="1"/>
          </p:cNvSpPr>
          <p:nvPr>
            <p:ph idx="1"/>
          </p:nvPr>
        </p:nvSpPr>
        <p:spPr>
          <a:xfrm>
            <a:off x="206763" y="1402605"/>
            <a:ext cx="10090628" cy="3726443"/>
          </a:xfrm>
        </p:spPr>
        <p:txBody>
          <a:bodyPr>
            <a:noAutofit/>
          </a:bodyPr>
          <a:lstStyle/>
          <a:p>
            <a:pPr marL="0" indent="0">
              <a:buNone/>
            </a:pPr>
            <a:r>
              <a:rPr lang="en-GB" sz="1800" dirty="0">
                <a:solidFill>
                  <a:schemeClr val="tx1"/>
                </a:solidFill>
              </a:rPr>
              <a:t>This report provides analysis of the </a:t>
            </a:r>
            <a:r>
              <a:rPr lang="en-GB" sz="1800" b="1" dirty="0">
                <a:solidFill>
                  <a:srgbClr val="2C2D84"/>
                </a:solidFill>
              </a:rPr>
              <a:t>performance, size </a:t>
            </a:r>
            <a:r>
              <a:rPr lang="en-GB" sz="1800" dirty="0">
                <a:solidFill>
                  <a:schemeClr val="tx1"/>
                </a:solidFill>
              </a:rPr>
              <a:t>and</a:t>
            </a:r>
            <a:r>
              <a:rPr lang="en-GB" sz="1800" b="1" dirty="0">
                <a:solidFill>
                  <a:schemeClr val="tx1"/>
                </a:solidFill>
              </a:rPr>
              <a:t> </a:t>
            </a:r>
            <a:r>
              <a:rPr lang="en-GB" sz="1800" b="1" dirty="0">
                <a:solidFill>
                  <a:srgbClr val="2C2D84"/>
                </a:solidFill>
              </a:rPr>
              <a:t>structure</a:t>
            </a:r>
            <a:r>
              <a:rPr lang="en-GB" sz="1800" dirty="0">
                <a:solidFill>
                  <a:schemeClr val="tx1"/>
                </a:solidFill>
              </a:rPr>
              <a:t> of the Buckinghamshire economy.  It is organised into four sections: </a:t>
            </a:r>
          </a:p>
          <a:p>
            <a:pPr marL="285750" indent="-285750">
              <a:buFont typeface="Arial" panose="020B0604020202020204" pitchFamily="34" charset="0"/>
              <a:buChar char="•"/>
            </a:pPr>
            <a:r>
              <a:rPr lang="en-GB" sz="1800" dirty="0">
                <a:solidFill>
                  <a:schemeClr val="tx1"/>
                </a:solidFill>
                <a:hlinkClick r:id="rId2" action="ppaction://hlinksldjump"/>
              </a:rPr>
              <a:t>Economic performance</a:t>
            </a:r>
            <a:endParaRPr lang="en-GB" sz="1800" dirty="0">
              <a:solidFill>
                <a:schemeClr val="tx1"/>
              </a:solidFill>
            </a:endParaRPr>
          </a:p>
          <a:p>
            <a:pPr marL="285750" indent="-285750">
              <a:buFont typeface="Arial" panose="020B0604020202020204" pitchFamily="34" charset="0"/>
              <a:buChar char="•"/>
            </a:pPr>
            <a:r>
              <a:rPr lang="en-GB" sz="1800" dirty="0">
                <a:solidFill>
                  <a:schemeClr val="tx1"/>
                </a:solidFill>
                <a:hlinkClick r:id="rId3" action="ppaction://hlinksldjump"/>
              </a:rPr>
              <a:t>Business population </a:t>
            </a:r>
            <a:endParaRPr lang="en-GB" sz="1800" dirty="0">
              <a:solidFill>
                <a:schemeClr val="tx1"/>
              </a:solidFill>
            </a:endParaRPr>
          </a:p>
          <a:p>
            <a:pPr marL="285750" indent="-285750">
              <a:buFont typeface="Arial" panose="020B0604020202020204" pitchFamily="34" charset="0"/>
              <a:buChar char="•"/>
            </a:pPr>
            <a:r>
              <a:rPr lang="en-GB" sz="1800" dirty="0">
                <a:solidFill>
                  <a:schemeClr val="tx1"/>
                </a:solidFill>
                <a:hlinkClick r:id="rId4" action="ppaction://hlinksldjump"/>
              </a:rPr>
              <a:t>Business dynamism </a:t>
            </a:r>
            <a:endParaRPr lang="en-GB" sz="1800" dirty="0">
              <a:solidFill>
                <a:schemeClr val="tx1"/>
              </a:solidFill>
            </a:endParaRPr>
          </a:p>
          <a:p>
            <a:pPr marL="285750" indent="-285750">
              <a:buFont typeface="Arial" panose="020B0604020202020204" pitchFamily="34" charset="0"/>
              <a:buChar char="•"/>
            </a:pPr>
            <a:r>
              <a:rPr lang="en-GB" sz="1800" dirty="0">
                <a:solidFill>
                  <a:schemeClr val="tx1"/>
                </a:solidFill>
                <a:hlinkClick r:id="rId5" action="ppaction://hlinksldjump"/>
              </a:rPr>
              <a:t>Industry structure and specialisms </a:t>
            </a:r>
            <a:endParaRPr lang="en-GB" sz="1800" dirty="0">
              <a:solidFill>
                <a:schemeClr val="tx1"/>
              </a:solidFill>
            </a:endParaRPr>
          </a:p>
          <a:p>
            <a:pPr marL="0" indent="0">
              <a:buNone/>
            </a:pPr>
            <a:endParaRPr lang="en-GB" sz="1800" dirty="0">
              <a:solidFill>
                <a:schemeClr val="tx1"/>
              </a:solidFill>
            </a:endParaRPr>
          </a:p>
          <a:p>
            <a:pPr marL="0" indent="0">
              <a:buNone/>
            </a:pPr>
            <a:r>
              <a:rPr lang="en-GB" sz="1800" dirty="0">
                <a:solidFill>
                  <a:schemeClr val="tx1"/>
                </a:solidFill>
              </a:rPr>
              <a:t>Each section includes an explainer to help readers understand what is being measured and how, providing context for the analysis. </a:t>
            </a:r>
          </a:p>
          <a:p>
            <a:pPr marL="0" indent="0">
              <a:buNone/>
            </a:pPr>
            <a:endParaRPr lang="en-GB" sz="1800" dirty="0">
              <a:solidFill>
                <a:schemeClr val="tx1"/>
              </a:solidFill>
            </a:endParaRPr>
          </a:p>
          <a:p>
            <a:pPr marL="0" indent="0">
              <a:buNone/>
            </a:pPr>
            <a:r>
              <a:rPr lang="en-GB" sz="1800" dirty="0">
                <a:solidFill>
                  <a:schemeClr val="tx1"/>
                </a:solidFill>
              </a:rPr>
              <a:t>All data presented within this report is the latest available at the time of writing. </a:t>
            </a:r>
          </a:p>
          <a:p>
            <a:pPr marL="0" indent="0">
              <a:buNone/>
            </a:pPr>
            <a:endParaRPr lang="en-GB" sz="1800" dirty="0">
              <a:solidFill>
                <a:schemeClr val="tx1"/>
              </a:solidFill>
            </a:endParaRPr>
          </a:p>
          <a:p>
            <a:pPr marL="0" indent="0">
              <a:buNone/>
            </a:pPr>
            <a:r>
              <a:rPr lang="en-GB" sz="1800" dirty="0">
                <a:solidFill>
                  <a:schemeClr val="tx1"/>
                </a:solidFill>
              </a:rPr>
              <a:t>Further details of the datasets and geographies used can be found in the </a:t>
            </a:r>
            <a:r>
              <a:rPr lang="en-GB" sz="1800" dirty="0">
                <a:solidFill>
                  <a:schemeClr val="tx1"/>
                </a:solidFill>
                <a:hlinkClick r:id="rId6" action="ppaction://hlinksldjump"/>
              </a:rPr>
              <a:t>Annex</a:t>
            </a:r>
            <a:r>
              <a:rPr lang="en-GB" sz="1800" dirty="0">
                <a:solidFill>
                  <a:schemeClr val="tx1"/>
                </a:solidFill>
              </a:rPr>
              <a:t>. </a:t>
            </a:r>
          </a:p>
          <a:p>
            <a:pPr marL="0" indent="0">
              <a:buNone/>
            </a:pPr>
            <a:endParaRPr lang="en-GB" sz="1600" dirty="0">
              <a:solidFill>
                <a:schemeClr val="tx1"/>
              </a:solidFill>
            </a:endParaRPr>
          </a:p>
          <a:p>
            <a:pPr marL="0" indent="0">
              <a:buNone/>
            </a:pPr>
            <a:endParaRPr lang="en-GB" sz="1600" dirty="0"/>
          </a:p>
          <a:p>
            <a:pPr marL="0" indent="0">
              <a:buNone/>
            </a:pPr>
            <a:endParaRPr lang="en-GB" sz="1600" dirty="0"/>
          </a:p>
        </p:txBody>
      </p:sp>
    </p:spTree>
    <p:extLst>
      <p:ext uri="{BB962C8B-B14F-4D97-AF65-F5344CB8AC3E}">
        <p14:creationId xmlns:p14="http://schemas.microsoft.com/office/powerpoint/2010/main" val="30289994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71760D-4DB6-26A0-CDAB-E1CE9C5DD3BB}"/>
              </a:ext>
            </a:extLst>
          </p:cNvPr>
          <p:cNvSpPr/>
          <p:nvPr/>
        </p:nvSpPr>
        <p:spPr>
          <a:xfrm>
            <a:off x="-1" y="257416"/>
            <a:ext cx="11998037" cy="680036"/>
          </a:xfrm>
          <a:prstGeom prst="rect">
            <a:avLst/>
          </a:prstGeom>
          <a:solidFill>
            <a:srgbClr val="2C2D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bg1"/>
                </a:solidFill>
              </a:rPr>
              <a:t>Stages of business evolution</a:t>
            </a:r>
            <a:endParaRPr lang="en-GB" sz="2000">
              <a:solidFill>
                <a:schemeClr val="bg1"/>
              </a:solidFill>
            </a:endParaRPr>
          </a:p>
        </p:txBody>
      </p:sp>
      <p:graphicFrame>
        <p:nvGraphicFramePr>
          <p:cNvPr id="5" name="Content Placeholder 3">
            <a:extLst>
              <a:ext uri="{FF2B5EF4-FFF2-40B4-BE49-F238E27FC236}">
                <a16:creationId xmlns:a16="http://schemas.microsoft.com/office/drawing/2014/main" id="{8BC67131-0AB1-5646-EAC7-864E2F1FE251}"/>
              </a:ext>
            </a:extLst>
          </p:cNvPr>
          <p:cNvGraphicFramePr>
            <a:graphicFrameLocks noGrp="1"/>
          </p:cNvGraphicFramePr>
          <p:nvPr>
            <p:ph idx="1"/>
            <p:extLst>
              <p:ext uri="{D42A27DB-BD31-4B8C-83A1-F6EECF244321}">
                <p14:modId xmlns:p14="http://schemas.microsoft.com/office/powerpoint/2010/main" val="2909953689"/>
              </p:ext>
            </p:extLst>
          </p:nvPr>
        </p:nvGraphicFramePr>
        <p:xfrm>
          <a:off x="207407" y="1196229"/>
          <a:ext cx="5577842" cy="4080864"/>
        </p:xfrm>
        <a:graphic>
          <a:graphicData uri="http://schemas.openxmlformats.org/drawingml/2006/table">
            <a:tbl>
              <a:tblPr/>
              <a:tblGrid>
                <a:gridCol w="831575">
                  <a:extLst>
                    <a:ext uri="{9D8B030D-6E8A-4147-A177-3AD203B41FA5}">
                      <a16:colId xmlns:a16="http://schemas.microsoft.com/office/drawing/2014/main" val="1142205427"/>
                    </a:ext>
                  </a:extLst>
                </a:gridCol>
                <a:gridCol w="4746267">
                  <a:extLst>
                    <a:ext uri="{9D8B030D-6E8A-4147-A177-3AD203B41FA5}">
                      <a16:colId xmlns:a16="http://schemas.microsoft.com/office/drawing/2014/main" val="2818755194"/>
                    </a:ext>
                  </a:extLst>
                </a:gridCol>
              </a:tblGrid>
              <a:tr h="0">
                <a:tc>
                  <a:txBody>
                    <a:bodyPr/>
                    <a:lstStyle/>
                    <a:p>
                      <a:pPr algn="l" fontAlgn="t"/>
                      <a:r>
                        <a:rPr lang="en-GB" sz="1400" b="1">
                          <a:solidFill>
                            <a:schemeClr val="bg1"/>
                          </a:solidFill>
                          <a:effectLst/>
                          <a:latin typeface="+mn-lt"/>
                        </a:rPr>
                        <a:t>Stages of evolution</a:t>
                      </a:r>
                    </a:p>
                  </a:txBody>
                  <a:tcPr marL="6757" marR="6757" marT="3378" marB="33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C2D84"/>
                    </a:solidFill>
                  </a:tcPr>
                </a:tc>
                <a:tc>
                  <a:txBody>
                    <a:bodyPr/>
                    <a:lstStyle/>
                    <a:p>
                      <a:pPr fontAlgn="t"/>
                      <a:r>
                        <a:rPr lang="en-GB" sz="1400" b="1">
                          <a:solidFill>
                            <a:schemeClr val="bg1"/>
                          </a:solidFill>
                          <a:effectLst/>
                          <a:latin typeface="+mn-lt"/>
                        </a:rPr>
                        <a:t>Applicability criteria</a:t>
                      </a:r>
                    </a:p>
                  </a:txBody>
                  <a:tcPr marL="6757" marR="6757" marT="3378" marB="33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C2D84"/>
                    </a:solidFill>
                  </a:tcPr>
                </a:tc>
                <a:extLst>
                  <a:ext uri="{0D108BD9-81ED-4DB2-BD59-A6C34878D82A}">
                    <a16:rowId xmlns:a16="http://schemas.microsoft.com/office/drawing/2014/main" val="3994052041"/>
                  </a:ext>
                </a:extLst>
              </a:tr>
              <a:tr h="513512">
                <a:tc>
                  <a:txBody>
                    <a:bodyPr/>
                    <a:lstStyle/>
                    <a:p>
                      <a:pPr fontAlgn="t"/>
                      <a:r>
                        <a:rPr lang="en-GB" sz="1400" b="1">
                          <a:effectLst/>
                          <a:latin typeface="+mn-lt"/>
                        </a:rPr>
                        <a:t>Seed</a:t>
                      </a:r>
                      <a:endParaRPr lang="en-GB" sz="1400">
                        <a:effectLst/>
                        <a:latin typeface="+mn-lt"/>
                      </a:endParaRPr>
                    </a:p>
                  </a:txBody>
                  <a:tcPr marL="6757" marR="6757" marT="3378" marB="33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1400">
                          <a:effectLst/>
                          <a:latin typeface="+mn-lt"/>
                        </a:rPr>
                        <a:t>A youngish company with a small team, low valuation and funding received (low for its sector), uncertain product-market fit or just getting started with the process of getting regulatory approval. Funding likely to come from grant-awarding bodies, equity crowdfunding and business angels.</a:t>
                      </a:r>
                    </a:p>
                  </a:txBody>
                  <a:tcPr marL="6757" marR="6757" marT="3378" marB="33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95195453"/>
                  </a:ext>
                </a:extLst>
              </a:tr>
              <a:tr h="432431">
                <a:tc>
                  <a:txBody>
                    <a:bodyPr/>
                    <a:lstStyle/>
                    <a:p>
                      <a:pPr fontAlgn="t"/>
                      <a:r>
                        <a:rPr lang="en-GB" sz="1400" b="1">
                          <a:effectLst/>
                          <a:latin typeface="+mn-lt"/>
                        </a:rPr>
                        <a:t>Venture</a:t>
                      </a:r>
                      <a:endParaRPr lang="en-GB" sz="1400">
                        <a:effectLst/>
                        <a:latin typeface="+mn-lt"/>
                      </a:endParaRPr>
                    </a:p>
                  </a:txBody>
                  <a:tcPr marL="6757" marR="6757" marT="3378" marB="33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1400">
                          <a:effectLst/>
                          <a:latin typeface="+mn-lt"/>
                        </a:rPr>
                        <a:t>A company that has been around for a few years, has either got significant traction, technology or regulatory approval progression and funding received and valuation both in the millions. Funding likely to come from venture capital firms.</a:t>
                      </a:r>
                    </a:p>
                  </a:txBody>
                  <a:tcPr marL="6757" marR="6757" marT="3378" marB="33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273919"/>
                  </a:ext>
                </a:extLst>
              </a:tr>
              <a:tr h="797295">
                <a:tc>
                  <a:txBody>
                    <a:bodyPr/>
                    <a:lstStyle/>
                    <a:p>
                      <a:pPr fontAlgn="t"/>
                      <a:r>
                        <a:rPr lang="en-GB" sz="1400" b="1">
                          <a:effectLst/>
                          <a:latin typeface="+mn-lt"/>
                        </a:rPr>
                        <a:t>Growth</a:t>
                      </a:r>
                      <a:endParaRPr lang="en-GB" sz="1400">
                        <a:effectLst/>
                        <a:latin typeface="+mn-lt"/>
                      </a:endParaRPr>
                    </a:p>
                  </a:txBody>
                  <a:tcPr marL="6757" marR="6757" marT="3378" marB="33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1400">
                          <a:effectLst/>
                          <a:latin typeface="+mn-lt"/>
                        </a:rPr>
                        <a:t>A company that has been around for 5+ years, has multiple offices or branches (often across the world), has either got substantial revenues, some profit, highly valuable technology or secured regulatory approval significant traction, technology or regulatory approval progression, funding received and valuation both in the millions. Funding likely to come from venture capital firms, corporates, asset management firms, mezzanine lenders.</a:t>
                      </a:r>
                    </a:p>
                  </a:txBody>
                  <a:tcPr marL="6757" marR="6757" marT="3378" marB="33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53993492"/>
                  </a:ext>
                </a:extLst>
              </a:tr>
            </a:tbl>
          </a:graphicData>
        </a:graphic>
      </p:graphicFrame>
      <p:sp>
        <p:nvSpPr>
          <p:cNvPr id="6" name="TextBox 5">
            <a:extLst>
              <a:ext uri="{FF2B5EF4-FFF2-40B4-BE49-F238E27FC236}">
                <a16:creationId xmlns:a16="http://schemas.microsoft.com/office/drawing/2014/main" id="{6090756B-0C3F-8988-C8DA-4BAC2C7B9D1D}"/>
              </a:ext>
            </a:extLst>
          </p:cNvPr>
          <p:cNvSpPr txBox="1"/>
          <p:nvPr/>
        </p:nvSpPr>
        <p:spPr>
          <a:xfrm>
            <a:off x="123382" y="5384772"/>
            <a:ext cx="2650436" cy="276999"/>
          </a:xfrm>
          <a:prstGeom prst="rect">
            <a:avLst/>
          </a:prstGeom>
          <a:noFill/>
        </p:spPr>
        <p:txBody>
          <a:bodyPr wrap="square" rtlCol="0">
            <a:spAutoFit/>
          </a:bodyPr>
          <a:lstStyle/>
          <a:p>
            <a:r>
              <a:rPr lang="en-GB" sz="1200"/>
              <a:t>Source: </a:t>
            </a:r>
            <a:r>
              <a:rPr lang="en-GB" sz="1200" err="1"/>
              <a:t>Beauhurst</a:t>
            </a:r>
            <a:r>
              <a:rPr lang="en-GB" sz="1200"/>
              <a:t>, 2026</a:t>
            </a:r>
          </a:p>
        </p:txBody>
      </p:sp>
      <p:graphicFrame>
        <p:nvGraphicFramePr>
          <p:cNvPr id="7" name="Content Placeholder 3">
            <a:extLst>
              <a:ext uri="{FF2B5EF4-FFF2-40B4-BE49-F238E27FC236}">
                <a16:creationId xmlns:a16="http://schemas.microsoft.com/office/drawing/2014/main" id="{6AD82637-3BC9-B99D-6BD6-DFED9D7B82EC}"/>
              </a:ext>
            </a:extLst>
          </p:cNvPr>
          <p:cNvGraphicFramePr>
            <a:graphicFrameLocks/>
          </p:cNvGraphicFramePr>
          <p:nvPr>
            <p:extLst>
              <p:ext uri="{D42A27DB-BD31-4B8C-83A1-F6EECF244321}">
                <p14:modId xmlns:p14="http://schemas.microsoft.com/office/powerpoint/2010/main" val="2413888294"/>
              </p:ext>
            </p:extLst>
          </p:nvPr>
        </p:nvGraphicFramePr>
        <p:xfrm>
          <a:off x="5922408" y="1218498"/>
          <a:ext cx="5949504" cy="3220668"/>
        </p:xfrm>
        <a:graphic>
          <a:graphicData uri="http://schemas.openxmlformats.org/drawingml/2006/table">
            <a:tbl>
              <a:tblPr/>
              <a:tblGrid>
                <a:gridCol w="1010478">
                  <a:extLst>
                    <a:ext uri="{9D8B030D-6E8A-4147-A177-3AD203B41FA5}">
                      <a16:colId xmlns:a16="http://schemas.microsoft.com/office/drawing/2014/main" val="1142205427"/>
                    </a:ext>
                  </a:extLst>
                </a:gridCol>
                <a:gridCol w="4939026">
                  <a:extLst>
                    <a:ext uri="{9D8B030D-6E8A-4147-A177-3AD203B41FA5}">
                      <a16:colId xmlns:a16="http://schemas.microsoft.com/office/drawing/2014/main" val="2818755194"/>
                    </a:ext>
                  </a:extLst>
                </a:gridCol>
              </a:tblGrid>
              <a:tr h="67567">
                <a:tc>
                  <a:txBody>
                    <a:bodyPr/>
                    <a:lstStyle/>
                    <a:p>
                      <a:pPr algn="l" fontAlgn="t"/>
                      <a:r>
                        <a:rPr lang="en-GB" sz="1400" b="1">
                          <a:solidFill>
                            <a:schemeClr val="bg1"/>
                          </a:solidFill>
                          <a:effectLst/>
                          <a:latin typeface="+mn-lt"/>
                        </a:rPr>
                        <a:t>Stages of evolution</a:t>
                      </a:r>
                    </a:p>
                  </a:txBody>
                  <a:tcPr marL="6757" marR="6757" marT="3378" marB="33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C2D84"/>
                    </a:solidFill>
                  </a:tcPr>
                </a:tc>
                <a:tc>
                  <a:txBody>
                    <a:bodyPr/>
                    <a:lstStyle/>
                    <a:p>
                      <a:pPr fontAlgn="t"/>
                      <a:r>
                        <a:rPr lang="en-GB" sz="1400" b="1">
                          <a:solidFill>
                            <a:schemeClr val="bg1"/>
                          </a:solidFill>
                          <a:effectLst/>
                          <a:latin typeface="+mn-lt"/>
                        </a:rPr>
                        <a:t>Applicability criteria</a:t>
                      </a:r>
                    </a:p>
                  </a:txBody>
                  <a:tcPr marL="6757" marR="6757" marT="3378" marB="33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C2D84"/>
                    </a:solidFill>
                  </a:tcPr>
                </a:tc>
                <a:extLst>
                  <a:ext uri="{0D108BD9-81ED-4DB2-BD59-A6C34878D82A}">
                    <a16:rowId xmlns:a16="http://schemas.microsoft.com/office/drawing/2014/main" val="3994052041"/>
                  </a:ext>
                </a:extLst>
              </a:tr>
              <a:tr h="635133">
                <a:tc>
                  <a:txBody>
                    <a:bodyPr/>
                    <a:lstStyle/>
                    <a:p>
                      <a:pPr fontAlgn="t"/>
                      <a:r>
                        <a:rPr lang="en-GB" sz="1400" b="1">
                          <a:effectLst/>
                          <a:latin typeface="+mn-lt"/>
                        </a:rPr>
                        <a:t>Established</a:t>
                      </a:r>
                      <a:endParaRPr lang="en-GB" sz="1400">
                        <a:effectLst/>
                        <a:latin typeface="+mn-lt"/>
                      </a:endParaRPr>
                    </a:p>
                  </a:txBody>
                  <a:tcPr marL="6757" marR="6757" marT="3378" marB="33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1400">
                          <a:effectLst/>
                          <a:latin typeface="+mn-lt"/>
                        </a:rPr>
                        <a:t>A company that has been around for 15+ years, or 5-15 years with a 3 year consecutive profit of £5m+ or turnover of £20m+. It is likely to have multiple (often worldwide) offices, be a household name, and have a lot of traction. Funding received, if any, is likely to come from corporates, private equity, banks, specialist debt funds and major international funds.</a:t>
                      </a:r>
                    </a:p>
                  </a:txBody>
                  <a:tcPr marL="6757" marR="6757" marT="3378" marB="33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3884580"/>
                  </a:ext>
                </a:extLst>
              </a:tr>
              <a:tr h="290540">
                <a:tc>
                  <a:txBody>
                    <a:bodyPr/>
                    <a:lstStyle/>
                    <a:p>
                      <a:pPr fontAlgn="t"/>
                      <a:r>
                        <a:rPr lang="en-GB" sz="1400" b="1">
                          <a:effectLst/>
                          <a:latin typeface="+mn-lt"/>
                        </a:rPr>
                        <a:t>Zombie</a:t>
                      </a:r>
                      <a:endParaRPr lang="en-GB" sz="1400">
                        <a:effectLst/>
                        <a:latin typeface="+mn-lt"/>
                      </a:endParaRPr>
                    </a:p>
                  </a:txBody>
                  <a:tcPr marL="6757" marR="6757" marT="3378" marB="33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base"/>
                      <a:r>
                        <a:rPr lang="en-GB" sz="1400" b="0">
                          <a:effectLst/>
                          <a:latin typeface="+mn-lt"/>
                        </a:rPr>
                        <a:t>The company has met one or more of these conditions:</a:t>
                      </a:r>
                    </a:p>
                    <a:p>
                      <a:pPr fontAlgn="base">
                        <a:buFont typeface="Arial" panose="020B0604020202020204" pitchFamily="34" charset="0"/>
                        <a:buChar char="•"/>
                      </a:pPr>
                      <a:r>
                        <a:rPr lang="en-GB" sz="1400">
                          <a:effectLst/>
                          <a:latin typeface="+mn-lt"/>
                        </a:rPr>
                        <a:t>website and/or social media presence show prolonged neglect.</a:t>
                      </a:r>
                    </a:p>
                    <a:p>
                      <a:pPr fontAlgn="base">
                        <a:buFont typeface="Arial" panose="020B0604020202020204" pitchFamily="34" charset="0"/>
                        <a:buChar char="•"/>
                      </a:pPr>
                      <a:r>
                        <a:rPr lang="en-GB" sz="1400">
                          <a:effectLst/>
                          <a:latin typeface="+mn-lt"/>
                        </a:rPr>
                        <a:t>key people have all left the company and it appears to have no employees.</a:t>
                      </a:r>
                    </a:p>
                    <a:p>
                      <a:pPr fontAlgn="base">
                        <a:buFont typeface="Arial" panose="020B0604020202020204" pitchFamily="34" charset="0"/>
                        <a:buChar char="•"/>
                      </a:pPr>
                      <a:r>
                        <a:rPr lang="en-GB" sz="1400">
                          <a:effectLst/>
                          <a:latin typeface="+mn-lt"/>
                        </a:rPr>
                        <a:t>has appointed administrators or liquidators.</a:t>
                      </a:r>
                    </a:p>
                    <a:p>
                      <a:pPr fontAlgn="base">
                        <a:buFont typeface="Arial" panose="020B0604020202020204" pitchFamily="34" charset="0"/>
                        <a:buChar char="•"/>
                      </a:pPr>
                      <a:r>
                        <a:rPr lang="en-GB" sz="1400">
                          <a:effectLst/>
                          <a:latin typeface="+mn-lt"/>
                        </a:rPr>
                        <a:t>status in Companies House is dissolved but the company still appears to be active.</a:t>
                      </a:r>
                    </a:p>
                  </a:txBody>
                  <a:tcPr marL="6757" marR="6757" marT="3378" marB="33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384280135"/>
                  </a:ext>
                </a:extLst>
              </a:tr>
            </a:tbl>
          </a:graphicData>
        </a:graphic>
      </p:graphicFrame>
    </p:spTree>
    <p:extLst>
      <p:ext uri="{BB962C8B-B14F-4D97-AF65-F5344CB8AC3E}">
        <p14:creationId xmlns:p14="http://schemas.microsoft.com/office/powerpoint/2010/main" val="33517712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CC0840-972C-97CE-8706-9FDD3A5D15F3}"/>
              </a:ext>
            </a:extLst>
          </p:cNvPr>
          <p:cNvSpPr/>
          <p:nvPr/>
        </p:nvSpPr>
        <p:spPr>
          <a:xfrm>
            <a:off x="-1" y="257416"/>
            <a:ext cx="11998037" cy="680036"/>
          </a:xfrm>
          <a:prstGeom prst="rect">
            <a:avLst/>
          </a:prstGeom>
          <a:solidFill>
            <a:srgbClr val="2C2D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Geographic areas</a:t>
            </a:r>
            <a:endParaRPr lang="en-GB" sz="2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Content Placeholder 3">
            <a:extLst>
              <a:ext uri="{FF2B5EF4-FFF2-40B4-BE49-F238E27FC236}">
                <a16:creationId xmlns:a16="http://schemas.microsoft.com/office/drawing/2014/main" id="{E8615DF1-70CD-F842-6CB7-B92545830767}"/>
              </a:ext>
            </a:extLst>
          </p:cNvPr>
          <p:cNvGraphicFramePr>
            <a:graphicFrameLocks noGrp="1"/>
          </p:cNvGraphicFramePr>
          <p:nvPr>
            <p:ph idx="1"/>
            <p:extLst>
              <p:ext uri="{D42A27DB-BD31-4B8C-83A1-F6EECF244321}">
                <p14:modId xmlns:p14="http://schemas.microsoft.com/office/powerpoint/2010/main" val="3325816904"/>
              </p:ext>
            </p:extLst>
          </p:nvPr>
        </p:nvGraphicFramePr>
        <p:xfrm>
          <a:off x="137170" y="1332863"/>
          <a:ext cx="11164409" cy="1808480"/>
        </p:xfrm>
        <a:graphic>
          <a:graphicData uri="http://schemas.openxmlformats.org/drawingml/2006/table">
            <a:tbl>
              <a:tblPr firstRow="1" bandRow="1">
                <a:tableStyleId>{5C22544A-7EE6-4342-B048-85BDC9FD1C3A}</a:tableStyleId>
              </a:tblPr>
              <a:tblGrid>
                <a:gridCol w="3893599">
                  <a:extLst>
                    <a:ext uri="{9D8B030D-6E8A-4147-A177-3AD203B41FA5}">
                      <a16:colId xmlns:a16="http://schemas.microsoft.com/office/drawing/2014/main" val="3506712663"/>
                    </a:ext>
                  </a:extLst>
                </a:gridCol>
                <a:gridCol w="7270810">
                  <a:extLst>
                    <a:ext uri="{9D8B030D-6E8A-4147-A177-3AD203B41FA5}">
                      <a16:colId xmlns:a16="http://schemas.microsoft.com/office/drawing/2014/main" val="2362304787"/>
                    </a:ext>
                  </a:extLst>
                </a:gridCol>
              </a:tblGrid>
              <a:tr h="370840">
                <a:tc>
                  <a:txBody>
                    <a:bodyPr/>
                    <a:lstStyle/>
                    <a:p>
                      <a:r>
                        <a:rPr lang="en-GB" sz="1600">
                          <a:solidFill>
                            <a:schemeClr val="bg1"/>
                          </a:solidFill>
                          <a:latin typeface="Calibri" panose="020F0502020204030204" pitchFamily="34" charset="0"/>
                          <a:ea typeface="Calibri" panose="020F0502020204030204" pitchFamily="34" charset="0"/>
                          <a:cs typeface="Calibri" panose="020F0502020204030204" pitchFamily="34" charset="0"/>
                        </a:rPr>
                        <a:t>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C2D84"/>
                    </a:solidFill>
                  </a:tcPr>
                </a:tc>
                <a:tc>
                  <a:txBody>
                    <a:bodyPr/>
                    <a:lstStyle/>
                    <a:p>
                      <a:r>
                        <a:rPr lang="en-GB" sz="1600">
                          <a:solidFill>
                            <a:schemeClr val="bg1"/>
                          </a:solidFill>
                          <a:latin typeface="Calibri" panose="020F0502020204030204" pitchFamily="34" charset="0"/>
                          <a:ea typeface="Calibri" panose="020F0502020204030204" pitchFamily="34" charset="0"/>
                          <a:cs typeface="Calibri" panose="020F0502020204030204" pitchFamily="34" charset="0"/>
                        </a:rPr>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C2D84"/>
                    </a:solidFill>
                  </a:tcPr>
                </a:tc>
                <a:extLst>
                  <a:ext uri="{0D108BD9-81ED-4DB2-BD59-A6C34878D82A}">
                    <a16:rowId xmlns:a16="http://schemas.microsoft.com/office/drawing/2014/main" val="92356954"/>
                  </a:ext>
                </a:extLst>
              </a:tr>
              <a:tr h="370840">
                <a:tc>
                  <a:txBody>
                    <a:bodyPr/>
                    <a:lstStyle/>
                    <a:p>
                      <a:r>
                        <a:rPr lang="en-GB" sz="1600" dirty="0">
                          <a:latin typeface="Calibri" panose="020F0502020204030204" pitchFamily="34" charset="0"/>
                          <a:ea typeface="Calibri" panose="020F0502020204030204" pitchFamily="34" charset="0"/>
                          <a:cs typeface="Calibri" panose="020F0502020204030204" pitchFamily="34" charset="0"/>
                        </a:rPr>
                        <a:t>International Territorial Level (ITL) areas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dirty="0">
                          <a:latin typeface="Calibri" panose="020F0502020204030204" pitchFamily="34" charset="0"/>
                          <a:ea typeface="Calibri" panose="020F0502020204030204" pitchFamily="34" charset="0"/>
                          <a:cs typeface="Calibri" panose="020F0502020204030204" pitchFamily="34" charset="0"/>
                        </a:rPr>
                        <a:t>Europe-wide geographic units that exist at three levels.  Within England, ITL1 relates to regions (e.g. the South East), ITL2 is the next level down (e.g. Berkshire, Buckinghamshire and Oxfordshire) and ITL3 is the smallest geographic level (e.g. Buckinghamshire).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4701442"/>
                  </a:ext>
                </a:extLst>
              </a:tr>
              <a:tr h="370840">
                <a:tc>
                  <a:txBody>
                    <a:bodyPr/>
                    <a:lstStyle/>
                    <a:p>
                      <a:r>
                        <a:rPr lang="en-GB" sz="1600">
                          <a:latin typeface="Calibri" panose="020F0502020204030204" pitchFamily="34" charset="0"/>
                          <a:ea typeface="Calibri" panose="020F0502020204030204" pitchFamily="34" charset="0"/>
                          <a:cs typeface="Calibri" panose="020F0502020204030204" pitchFamily="34" charset="0"/>
                        </a:rPr>
                        <a:t>Upper tier local authority areas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dirty="0">
                          <a:latin typeface="Calibri" panose="020F0502020204030204" pitchFamily="34" charset="0"/>
                          <a:ea typeface="Calibri" panose="020F0502020204030204" pitchFamily="34" charset="0"/>
                          <a:cs typeface="Calibri" panose="020F0502020204030204" pitchFamily="34" charset="0"/>
                        </a:rPr>
                        <a:t>County or unitary authorities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132237"/>
                  </a:ext>
                </a:extLst>
              </a:tr>
            </a:tbl>
          </a:graphicData>
        </a:graphic>
      </p:graphicFrame>
    </p:spTree>
    <p:extLst>
      <p:ext uri="{BB962C8B-B14F-4D97-AF65-F5344CB8AC3E}">
        <p14:creationId xmlns:p14="http://schemas.microsoft.com/office/powerpoint/2010/main" val="1785271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B99796-DFE5-E1D5-D987-BEF8AA9CDC38}"/>
              </a:ext>
            </a:extLst>
          </p:cNvPr>
          <p:cNvSpPr/>
          <p:nvPr/>
        </p:nvSpPr>
        <p:spPr>
          <a:xfrm>
            <a:off x="0" y="356319"/>
            <a:ext cx="10297391" cy="677677"/>
          </a:xfrm>
          <a:prstGeom prst="rect">
            <a:avLst/>
          </a:prstGeom>
          <a:solidFill>
            <a:srgbClr val="2C2D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a:solidFill>
                  <a:schemeClr val="bg1"/>
                </a:solidFill>
              </a:rPr>
              <a:t>Buckinghamshire’s economy evidence base</a:t>
            </a:r>
            <a:endParaRPr lang="en-GB" sz="2800">
              <a:solidFill>
                <a:schemeClr val="bg1"/>
              </a:solidFill>
            </a:endParaRPr>
          </a:p>
        </p:txBody>
      </p:sp>
      <p:sp>
        <p:nvSpPr>
          <p:cNvPr id="5" name="Content Placeholder 2">
            <a:extLst>
              <a:ext uri="{FF2B5EF4-FFF2-40B4-BE49-F238E27FC236}">
                <a16:creationId xmlns:a16="http://schemas.microsoft.com/office/drawing/2014/main" id="{6481E5FC-B572-074B-DD50-06CD240D17E3}"/>
              </a:ext>
            </a:extLst>
          </p:cNvPr>
          <p:cNvSpPr>
            <a:spLocks noGrp="1"/>
          </p:cNvSpPr>
          <p:nvPr>
            <p:ph idx="1"/>
          </p:nvPr>
        </p:nvSpPr>
        <p:spPr>
          <a:xfrm>
            <a:off x="177757" y="1253331"/>
            <a:ext cx="10119634" cy="4351338"/>
          </a:xfrm>
        </p:spPr>
        <p:txBody>
          <a:bodyPr>
            <a:noAutofit/>
          </a:bodyPr>
          <a:lstStyle/>
          <a:p>
            <a:pPr>
              <a:lnSpc>
                <a:spcPct val="100000"/>
              </a:lnSpc>
              <a:spcBef>
                <a:spcPts val="0"/>
              </a:spcBef>
            </a:pPr>
            <a:r>
              <a:rPr lang="en-GB" sz="1800" dirty="0">
                <a:solidFill>
                  <a:schemeClr val="tx1"/>
                </a:solidFill>
              </a:rPr>
              <a:t>This report is part of a suite of evidence reports and dashboards produced by Buckinghamshire Council’s economic research team and published on the </a:t>
            </a:r>
            <a:r>
              <a:rPr lang="en-GB" sz="1800" dirty="0">
                <a:solidFill>
                  <a:schemeClr val="tx1"/>
                </a:solidFill>
                <a:hlinkClick r:id="rId2">
                  <a:extLst>
                    <a:ext uri="{A12FA001-AC4F-418D-AE19-62706E023703}">
                      <ahyp:hlinkClr xmlns:ahyp="http://schemas.microsoft.com/office/drawing/2018/hyperlinkcolor" val="tx"/>
                    </a:ext>
                  </a:extLst>
                </a:hlinkClick>
              </a:rPr>
              <a:t>Buckinghamshire Local Economic Intelligence Observatory </a:t>
            </a:r>
            <a:r>
              <a:rPr lang="en-GB" sz="1800" dirty="0">
                <a:solidFill>
                  <a:schemeClr val="tx1"/>
                </a:solidFill>
              </a:rPr>
              <a:t>.  </a:t>
            </a:r>
          </a:p>
          <a:p>
            <a:pPr>
              <a:lnSpc>
                <a:spcPct val="100000"/>
              </a:lnSpc>
              <a:spcBef>
                <a:spcPts val="0"/>
              </a:spcBef>
            </a:pPr>
            <a:endParaRPr lang="en-GB" sz="1800" dirty="0">
              <a:solidFill>
                <a:schemeClr val="tx1"/>
              </a:solidFill>
            </a:endParaRPr>
          </a:p>
          <a:p>
            <a:pPr>
              <a:lnSpc>
                <a:spcPct val="100000"/>
              </a:lnSpc>
              <a:spcBef>
                <a:spcPts val="0"/>
              </a:spcBef>
            </a:pPr>
            <a:r>
              <a:rPr lang="en-GB" sz="1800" dirty="0">
                <a:solidFill>
                  <a:schemeClr val="tx1"/>
                </a:solidFill>
              </a:rPr>
              <a:t>Other reports and dashboards in the suite that have been published within the last two years include:</a:t>
            </a:r>
          </a:p>
          <a:p>
            <a:pPr marL="0" indent="0">
              <a:lnSpc>
                <a:spcPct val="100000"/>
              </a:lnSpc>
              <a:spcBef>
                <a:spcPts val="0"/>
              </a:spcBef>
              <a:buNone/>
            </a:pPr>
            <a:endParaRPr lang="en-GB" sz="1800" dirty="0">
              <a:solidFill>
                <a:schemeClr val="tx1"/>
              </a:solidFill>
            </a:endParaRPr>
          </a:p>
          <a:p>
            <a:pPr marL="285750" indent="-285750">
              <a:lnSpc>
                <a:spcPct val="100000"/>
              </a:lnSpc>
              <a:spcBef>
                <a:spcPts val="0"/>
              </a:spcBef>
              <a:buFont typeface="Arial" panose="020B0604020202020204" pitchFamily="34" charset="0"/>
              <a:buChar char="•"/>
            </a:pPr>
            <a:r>
              <a:rPr lang="en-GB" sz="1800" dirty="0">
                <a:solidFill>
                  <a:schemeClr val="tx1"/>
                </a:solidFill>
                <a:hlinkClick r:id="rId3"/>
              </a:rPr>
              <a:t>Performance of the Buckinghamshire Economy Dashboard</a:t>
            </a:r>
            <a:endParaRPr lang="en-GB" sz="1800" dirty="0">
              <a:solidFill>
                <a:schemeClr val="tx1"/>
              </a:solidFill>
            </a:endParaRPr>
          </a:p>
          <a:p>
            <a:pPr marL="285750" indent="-285750">
              <a:lnSpc>
                <a:spcPct val="100000"/>
              </a:lnSpc>
              <a:spcBef>
                <a:spcPts val="0"/>
              </a:spcBef>
              <a:buFont typeface="Arial" panose="020B0604020202020204" pitchFamily="34" charset="0"/>
              <a:buChar char="•"/>
            </a:pPr>
            <a:r>
              <a:rPr lang="en-GB" sz="1800" dirty="0">
                <a:solidFill>
                  <a:schemeClr val="tx1"/>
                </a:solidFill>
                <a:hlinkClick r:id="rId4"/>
              </a:rPr>
              <a:t>Buckinghamshire’s Labour Market and Skills Analysis 2025</a:t>
            </a:r>
            <a:endParaRPr lang="en-GB" sz="1800" dirty="0">
              <a:solidFill>
                <a:schemeClr val="tx1"/>
              </a:solidFill>
            </a:endParaRPr>
          </a:p>
          <a:p>
            <a:pPr marL="285750" indent="-285750">
              <a:lnSpc>
                <a:spcPct val="100000"/>
              </a:lnSpc>
              <a:spcBef>
                <a:spcPts val="0"/>
              </a:spcBef>
              <a:buFont typeface="Arial" panose="020B0604020202020204" pitchFamily="34" charset="0"/>
              <a:buChar char="•"/>
            </a:pPr>
            <a:r>
              <a:rPr lang="en-GB" sz="1800" dirty="0">
                <a:solidFill>
                  <a:schemeClr val="tx1"/>
                </a:solidFill>
                <a:hlinkClick r:id="rId4"/>
              </a:rPr>
              <a:t>Buckinghamshire Works Plan Evidence Base 2025 </a:t>
            </a:r>
            <a:endParaRPr lang="en-GB" sz="1800" dirty="0">
              <a:solidFill>
                <a:schemeClr val="tx1"/>
              </a:solidFill>
            </a:endParaRPr>
          </a:p>
          <a:p>
            <a:pPr marL="285750" indent="-285750">
              <a:lnSpc>
                <a:spcPct val="100000"/>
              </a:lnSpc>
              <a:spcBef>
                <a:spcPts val="0"/>
              </a:spcBef>
              <a:buFont typeface="Arial" panose="020B0604020202020204" pitchFamily="34" charset="0"/>
              <a:buChar char="•"/>
            </a:pPr>
            <a:r>
              <a:rPr lang="en-GB" sz="1800" dirty="0">
                <a:solidFill>
                  <a:schemeClr val="tx1"/>
                </a:solidFill>
                <a:hlinkClick r:id="rId5"/>
              </a:rPr>
              <a:t>The Buckinghamshire Economy – Industry, Cluster and Innovation Strengths 2025 </a:t>
            </a:r>
            <a:endParaRPr lang="en-GB" sz="1800" dirty="0">
              <a:solidFill>
                <a:schemeClr val="tx1"/>
              </a:solidFill>
            </a:endParaRPr>
          </a:p>
          <a:p>
            <a:pPr marL="285750" indent="-285750">
              <a:lnSpc>
                <a:spcPct val="100000"/>
              </a:lnSpc>
              <a:spcBef>
                <a:spcPts val="0"/>
              </a:spcBef>
              <a:buFont typeface="Arial" panose="020B0604020202020204" pitchFamily="34" charset="0"/>
              <a:buChar char="•"/>
            </a:pPr>
            <a:r>
              <a:rPr lang="en-GB" sz="1800" dirty="0">
                <a:solidFill>
                  <a:schemeClr val="tx1"/>
                </a:solidFill>
                <a:hlinkClick r:id="rId5"/>
              </a:rPr>
              <a:t>10 things you need to know about the Buckinghamshire economy 2025</a:t>
            </a:r>
            <a:endParaRPr lang="en-GB" sz="1800" dirty="0">
              <a:solidFill>
                <a:schemeClr val="tx1"/>
              </a:solidFill>
            </a:endParaRPr>
          </a:p>
          <a:p>
            <a:pPr marL="285750" indent="-285750">
              <a:lnSpc>
                <a:spcPct val="100000"/>
              </a:lnSpc>
              <a:spcBef>
                <a:spcPts val="0"/>
              </a:spcBef>
              <a:buFont typeface="Arial" panose="020B0604020202020204" pitchFamily="34" charset="0"/>
              <a:buChar char="•"/>
            </a:pPr>
            <a:r>
              <a:rPr lang="en-GB" sz="1800" dirty="0">
                <a:solidFill>
                  <a:schemeClr val="tx1"/>
                </a:solidFill>
                <a:hlinkClick r:id="rId5"/>
              </a:rPr>
              <a:t>The Buckinghamshire Productivity Review 2024</a:t>
            </a:r>
            <a:endParaRPr lang="en-GB" sz="1800" dirty="0">
              <a:solidFill>
                <a:schemeClr val="tx1"/>
              </a:solidFill>
            </a:endParaRPr>
          </a:p>
        </p:txBody>
      </p:sp>
      <p:pic>
        <p:nvPicPr>
          <p:cNvPr id="7" name="Picture 6">
            <a:extLst>
              <a:ext uri="{FF2B5EF4-FFF2-40B4-BE49-F238E27FC236}">
                <a16:creationId xmlns:a16="http://schemas.microsoft.com/office/drawing/2014/main" id="{516A24B9-EB3B-B71A-3F46-27A2D9CB8E1E}"/>
              </a:ext>
            </a:extLst>
          </p:cNvPr>
          <p:cNvPicPr>
            <a:picLocks noChangeAspect="1"/>
          </p:cNvPicPr>
          <p:nvPr/>
        </p:nvPicPr>
        <p:blipFill>
          <a:blip r:embed="rId6"/>
          <a:stretch>
            <a:fillRect/>
          </a:stretch>
        </p:blipFill>
        <p:spPr>
          <a:xfrm>
            <a:off x="8947167" y="5587391"/>
            <a:ext cx="2911898" cy="914290"/>
          </a:xfrm>
          <a:prstGeom prst="rect">
            <a:avLst/>
          </a:prstGeom>
        </p:spPr>
      </p:pic>
    </p:spTree>
    <p:extLst>
      <p:ext uri="{BB962C8B-B14F-4D97-AF65-F5344CB8AC3E}">
        <p14:creationId xmlns:p14="http://schemas.microsoft.com/office/powerpoint/2010/main" val="13036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C2D84"/>
        </a:solidFill>
        <a:effectLst/>
      </p:bgPr>
    </p:bg>
    <p:spTree>
      <p:nvGrpSpPr>
        <p:cNvPr id="1" name="">
          <a:extLst>
            <a:ext uri="{FF2B5EF4-FFF2-40B4-BE49-F238E27FC236}">
              <a16:creationId xmlns:a16="http://schemas.microsoft.com/office/drawing/2014/main" id="{90F1877C-A433-7656-41B8-2506054C0E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C39FB3-62D9-8CFE-8B87-1779F4419C54}"/>
              </a:ext>
            </a:extLst>
          </p:cNvPr>
          <p:cNvSpPr>
            <a:spLocks noGrp="1"/>
          </p:cNvSpPr>
          <p:nvPr>
            <p:ph type="ctrTitle"/>
          </p:nvPr>
        </p:nvSpPr>
        <p:spPr/>
        <p:txBody>
          <a:bodyPr/>
          <a:lstStyle/>
          <a:p>
            <a:r>
              <a:rPr lang="en-GB"/>
              <a:t>Economic performance</a:t>
            </a:r>
          </a:p>
        </p:txBody>
      </p:sp>
    </p:spTree>
    <p:extLst>
      <p:ext uri="{BB962C8B-B14F-4D97-AF65-F5344CB8AC3E}">
        <p14:creationId xmlns:p14="http://schemas.microsoft.com/office/powerpoint/2010/main" val="129344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BC826-8C35-E3A1-0AD1-DA192AAAD95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127C90-4918-A052-37D8-2E2AC43727F1}"/>
              </a:ext>
            </a:extLst>
          </p:cNvPr>
          <p:cNvSpPr txBox="1">
            <a:spLocks/>
          </p:cNvSpPr>
          <p:nvPr/>
        </p:nvSpPr>
        <p:spPr>
          <a:xfrm>
            <a:off x="5209780" y="129721"/>
            <a:ext cx="6814579" cy="610819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283B8A"/>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buFont typeface="Arial" panose="020B0604020202020204" pitchFamily="34" charset="0"/>
              <a:buChar char="•"/>
            </a:pPr>
            <a:r>
              <a:rPr lang="en-GB" sz="1600" dirty="0">
                <a:solidFill>
                  <a:schemeClr val="tx1"/>
                </a:solidFill>
                <a:ea typeface="Calibri" panose="020F0502020204030204" pitchFamily="34" charset="0"/>
              </a:rPr>
              <a:t>There are two main ways of estimating how well a local economy is performing</a:t>
            </a:r>
          </a:p>
          <a:p>
            <a:pPr lvl="1">
              <a:lnSpc>
                <a:spcPct val="120000"/>
              </a:lnSpc>
              <a:spcBef>
                <a:spcPts val="0"/>
              </a:spcBef>
            </a:pPr>
            <a:r>
              <a:rPr lang="en-GB" sz="1600" dirty="0">
                <a:latin typeface="Calibri" panose="020F0502020204030204" pitchFamily="34" charset="0"/>
                <a:ea typeface="Calibri" panose="020F0502020204030204" pitchFamily="34" charset="0"/>
                <a:cs typeface="Calibri" panose="020F0502020204030204" pitchFamily="34" charset="0"/>
              </a:rPr>
              <a:t>The </a:t>
            </a:r>
            <a:r>
              <a:rPr lang="en-GB" sz="1600" b="1" dirty="0">
                <a:solidFill>
                  <a:srgbClr val="2C2D84"/>
                </a:solidFill>
                <a:latin typeface="Calibri" panose="020F0502020204030204" pitchFamily="34" charset="0"/>
                <a:ea typeface="Calibri" panose="020F0502020204030204" pitchFamily="34" charset="0"/>
                <a:cs typeface="Calibri" panose="020F0502020204030204" pitchFamily="34" charset="0"/>
              </a:rPr>
              <a:t>level</a:t>
            </a:r>
            <a:r>
              <a:rPr lang="en-GB" sz="1600" dirty="0">
                <a:latin typeface="Calibri" panose="020F0502020204030204" pitchFamily="34" charset="0"/>
                <a:ea typeface="Calibri" panose="020F0502020204030204" pitchFamily="34" charset="0"/>
                <a:cs typeface="Calibri" panose="020F0502020204030204" pitchFamily="34" charset="0"/>
              </a:rPr>
              <a:t> of economic output </a:t>
            </a:r>
          </a:p>
          <a:p>
            <a:pPr lvl="1">
              <a:lnSpc>
                <a:spcPct val="120000"/>
              </a:lnSpc>
              <a:spcBef>
                <a:spcPts val="0"/>
              </a:spcBef>
            </a:pPr>
            <a:r>
              <a:rPr lang="en-GB" sz="1600" dirty="0">
                <a:latin typeface="Calibri" panose="020F0502020204030204" pitchFamily="34" charset="0"/>
                <a:ea typeface="Calibri" panose="020F0502020204030204" pitchFamily="34" charset="0"/>
                <a:cs typeface="Calibri" panose="020F0502020204030204" pitchFamily="34" charset="0"/>
              </a:rPr>
              <a:t>The </a:t>
            </a:r>
            <a:r>
              <a:rPr lang="en-GB" sz="1600" b="1" dirty="0">
                <a:solidFill>
                  <a:srgbClr val="2C2D84"/>
                </a:solidFill>
                <a:latin typeface="Calibri" panose="020F0502020204030204" pitchFamily="34" charset="0"/>
                <a:ea typeface="Calibri" panose="020F0502020204030204" pitchFamily="34" charset="0"/>
                <a:cs typeface="Calibri" panose="020F0502020204030204" pitchFamily="34" charset="0"/>
              </a:rPr>
              <a:t>growth</a:t>
            </a:r>
            <a:r>
              <a:rPr lang="en-GB" sz="1600" dirty="0">
                <a:latin typeface="Calibri" panose="020F0502020204030204" pitchFamily="34" charset="0"/>
                <a:ea typeface="Calibri" panose="020F0502020204030204" pitchFamily="34" charset="0"/>
                <a:cs typeface="Calibri" panose="020F0502020204030204" pitchFamily="34" charset="0"/>
              </a:rPr>
              <a:t> of economic output (e.g. change in output over time)</a:t>
            </a:r>
          </a:p>
          <a:p>
            <a:pPr marL="285750" indent="-285750">
              <a:lnSpc>
                <a:spcPct val="120000"/>
              </a:lnSpc>
              <a:spcBef>
                <a:spcPts val="0"/>
              </a:spcBef>
              <a:buFont typeface="Arial" panose="020B0604020202020204" pitchFamily="34" charset="0"/>
              <a:buChar char="•"/>
            </a:pPr>
            <a:r>
              <a:rPr lang="en-GB" sz="1600" dirty="0">
                <a:solidFill>
                  <a:schemeClr val="tx1"/>
                </a:solidFill>
                <a:ea typeface="Calibri" panose="020F0502020204030204" pitchFamily="34" charset="0"/>
              </a:rPr>
              <a:t>The main measures of economic output are Gross Domestic Product (GDP) and Gross Value Added (GVA).  </a:t>
            </a:r>
          </a:p>
          <a:p>
            <a:pPr marL="285750" indent="-285750">
              <a:lnSpc>
                <a:spcPct val="120000"/>
              </a:lnSpc>
              <a:spcBef>
                <a:spcPts val="0"/>
              </a:spcBef>
              <a:buFont typeface="Arial" panose="020B0604020202020204" pitchFamily="34" charset="0"/>
              <a:buChar char="•"/>
            </a:pPr>
            <a:r>
              <a:rPr lang="en-GB" sz="1600" dirty="0">
                <a:solidFill>
                  <a:schemeClr val="tx1"/>
                </a:solidFill>
                <a:ea typeface="Calibri" panose="020F0502020204030204" pitchFamily="34" charset="0"/>
              </a:rPr>
              <a:t>GDP = GVA plus taxes, minus subsidies. </a:t>
            </a:r>
          </a:p>
          <a:p>
            <a:pPr marL="285750" indent="-285750">
              <a:lnSpc>
                <a:spcPct val="120000"/>
              </a:lnSpc>
              <a:spcBef>
                <a:spcPts val="0"/>
              </a:spcBef>
              <a:buFont typeface="Arial" panose="020B0604020202020204" pitchFamily="34" charset="0"/>
              <a:buChar char="•"/>
            </a:pPr>
            <a:r>
              <a:rPr lang="en-GB" sz="1600" dirty="0">
                <a:solidFill>
                  <a:schemeClr val="tx1"/>
                </a:solidFill>
                <a:ea typeface="Calibri" panose="020F0502020204030204" pitchFamily="34" charset="0"/>
              </a:rPr>
              <a:t>GVA is often used as a proxy for GDP. </a:t>
            </a:r>
          </a:p>
          <a:p>
            <a:pPr marL="285750" indent="-285750">
              <a:lnSpc>
                <a:spcPct val="120000"/>
              </a:lnSpc>
              <a:spcBef>
                <a:spcPts val="0"/>
              </a:spcBef>
              <a:buFont typeface="Arial" panose="020B0604020202020204" pitchFamily="34" charset="0"/>
              <a:buChar char="•"/>
            </a:pPr>
            <a:r>
              <a:rPr lang="en-GB" sz="1600" dirty="0">
                <a:solidFill>
                  <a:schemeClr val="tx1"/>
                </a:solidFill>
                <a:ea typeface="Calibri" panose="020F0502020204030204" pitchFamily="34" charset="0"/>
              </a:rPr>
              <a:t>GVA can be measured at county level, sub-county level, industry level and (to some extent) at company level. </a:t>
            </a:r>
          </a:p>
          <a:p>
            <a:pPr marL="285750" indent="-285750">
              <a:lnSpc>
                <a:spcPct val="120000"/>
              </a:lnSpc>
              <a:spcBef>
                <a:spcPts val="0"/>
              </a:spcBef>
              <a:buFont typeface="Arial" panose="020B0604020202020204" pitchFamily="34" charset="0"/>
              <a:buChar char="•"/>
            </a:pPr>
            <a:r>
              <a:rPr lang="en-GB" sz="1600" dirty="0">
                <a:solidFill>
                  <a:schemeClr val="tx1"/>
                </a:solidFill>
                <a:ea typeface="Calibri" panose="020F0502020204030204" pitchFamily="34" charset="0"/>
              </a:rPr>
              <a:t>Local level GDP and GVA data has a long lag time.  For example, data for 2024 is published in mid 2026.  </a:t>
            </a:r>
          </a:p>
          <a:p>
            <a:pPr marL="342900" indent="-342900">
              <a:lnSpc>
                <a:spcPct val="120000"/>
              </a:lnSpc>
              <a:spcBef>
                <a:spcPts val="0"/>
              </a:spcBef>
              <a:buFont typeface="Arial" panose="020B0604020202020204" pitchFamily="34" charset="0"/>
              <a:buChar char="•"/>
            </a:pPr>
            <a:r>
              <a:rPr lang="en-GB" sz="1600" dirty="0">
                <a:solidFill>
                  <a:schemeClr val="tx1"/>
                </a:solidFill>
                <a:ea typeface="Calibri" panose="020F0502020204030204" pitchFamily="34" charset="0"/>
              </a:rPr>
              <a:t>Local economic output (e.g. GDP/GVA) is driven by:</a:t>
            </a:r>
          </a:p>
          <a:p>
            <a:pPr lvl="1">
              <a:lnSpc>
                <a:spcPct val="120000"/>
              </a:lnSpc>
              <a:spcBef>
                <a:spcPts val="0"/>
              </a:spcBef>
            </a:pPr>
            <a:r>
              <a:rPr lang="en-GB" sz="1600" dirty="0">
                <a:latin typeface="Calibri" panose="020F0502020204030204" pitchFamily="34" charset="0"/>
                <a:ea typeface="Calibri" panose="020F0502020204030204" pitchFamily="34" charset="0"/>
                <a:cs typeface="Calibri" panose="020F0502020204030204" pitchFamily="34" charset="0"/>
              </a:rPr>
              <a:t>The </a:t>
            </a:r>
            <a:r>
              <a:rPr lang="en-GB" sz="1600" b="1" dirty="0">
                <a:solidFill>
                  <a:srgbClr val="2C2D84"/>
                </a:solidFill>
                <a:latin typeface="Calibri" panose="020F0502020204030204" pitchFamily="34" charset="0"/>
                <a:ea typeface="Calibri" panose="020F0502020204030204" pitchFamily="34" charset="0"/>
                <a:cs typeface="Calibri" panose="020F0502020204030204" pitchFamily="34" charset="0"/>
              </a:rPr>
              <a:t>size of the population </a:t>
            </a:r>
          </a:p>
          <a:p>
            <a:pPr lvl="1">
              <a:lnSpc>
                <a:spcPct val="120000"/>
              </a:lnSpc>
              <a:spcBef>
                <a:spcPts val="0"/>
              </a:spcBef>
            </a:pPr>
            <a:r>
              <a:rPr lang="en-GB" sz="1600" dirty="0">
                <a:latin typeface="Calibri" panose="020F0502020204030204" pitchFamily="34" charset="0"/>
                <a:ea typeface="Calibri" panose="020F0502020204030204" pitchFamily="34" charset="0"/>
                <a:cs typeface="Calibri" panose="020F0502020204030204" pitchFamily="34" charset="0"/>
              </a:rPr>
              <a:t>The proportion of the population </a:t>
            </a:r>
            <a:r>
              <a:rPr lang="en-GB" sz="1600" b="1" dirty="0">
                <a:solidFill>
                  <a:srgbClr val="AE2573"/>
                </a:solidFill>
                <a:latin typeface="Calibri" panose="020F0502020204030204" pitchFamily="34" charset="0"/>
                <a:ea typeface="Calibri" panose="020F0502020204030204" pitchFamily="34" charset="0"/>
                <a:cs typeface="Calibri" panose="020F0502020204030204" pitchFamily="34" charset="0"/>
              </a:rPr>
              <a:t>in employment</a:t>
            </a:r>
          </a:p>
          <a:p>
            <a:pPr lvl="1">
              <a:lnSpc>
                <a:spcPct val="120000"/>
              </a:lnSpc>
              <a:spcBef>
                <a:spcPts val="0"/>
              </a:spcBef>
            </a:pPr>
            <a:r>
              <a:rPr lang="en-GB" sz="1600" dirty="0">
                <a:latin typeface="Calibri" panose="020F0502020204030204" pitchFamily="34" charset="0"/>
                <a:ea typeface="Calibri" panose="020F0502020204030204" pitchFamily="34" charset="0"/>
                <a:cs typeface="Calibri" panose="020F0502020204030204" pitchFamily="34" charset="0"/>
              </a:rPr>
              <a:t>The</a:t>
            </a:r>
            <a:r>
              <a:rPr lang="en-GB" sz="1600" b="1" dirty="0">
                <a:latin typeface="Calibri" panose="020F0502020204030204" pitchFamily="34" charset="0"/>
                <a:ea typeface="Calibri" panose="020F0502020204030204" pitchFamily="34" charset="0"/>
                <a:cs typeface="Calibri" panose="020F0502020204030204" pitchFamily="34" charset="0"/>
              </a:rPr>
              <a:t> </a:t>
            </a:r>
            <a:r>
              <a:rPr lang="en-GB" sz="1600" b="1" dirty="0">
                <a:solidFill>
                  <a:srgbClr val="005E63"/>
                </a:solidFill>
                <a:latin typeface="Calibri" panose="020F0502020204030204" pitchFamily="34" charset="0"/>
                <a:ea typeface="Calibri" panose="020F0502020204030204" pitchFamily="34" charset="0"/>
                <a:cs typeface="Calibri" panose="020F0502020204030204" pitchFamily="34" charset="0"/>
              </a:rPr>
              <a:t>productivity of workers</a:t>
            </a:r>
          </a:p>
          <a:p>
            <a:pPr marL="342900" indent="-342900">
              <a:lnSpc>
                <a:spcPct val="120000"/>
              </a:lnSpc>
              <a:spcBef>
                <a:spcPts val="0"/>
              </a:spcBef>
              <a:buFont typeface="Arial" panose="020B0604020202020204" pitchFamily="34" charset="0"/>
              <a:buChar char="•"/>
            </a:pPr>
            <a:r>
              <a:rPr lang="en-GB" sz="1600" b="1" spc="25" dirty="0">
                <a:solidFill>
                  <a:srgbClr val="005E63"/>
                </a:solidFill>
                <a:ea typeface="Calibri" panose="020F0502020204030204" pitchFamily="34" charset="0"/>
              </a:rPr>
              <a:t>Productivity</a:t>
            </a:r>
            <a:r>
              <a:rPr lang="en-GB" sz="1600" spc="25" dirty="0">
                <a:solidFill>
                  <a:schemeClr val="tx1"/>
                </a:solidFill>
                <a:ea typeface="Calibri" panose="020F0502020204030204" pitchFamily="34" charset="0"/>
              </a:rPr>
              <a:t> measures how efficiently inputs (e.g. labour, skills, physical capital and intangible capital) are converted into outputs (goods and services). </a:t>
            </a:r>
          </a:p>
          <a:p>
            <a:pPr marL="342900" indent="-342900">
              <a:lnSpc>
                <a:spcPct val="120000"/>
              </a:lnSpc>
              <a:spcBef>
                <a:spcPts val="0"/>
              </a:spcBef>
              <a:buFont typeface="Arial" panose="020B0604020202020204" pitchFamily="34" charset="0"/>
              <a:buChar char="•"/>
            </a:pPr>
            <a:r>
              <a:rPr lang="en-GB" sz="1600" spc="25" dirty="0">
                <a:solidFill>
                  <a:schemeClr val="tx1"/>
                </a:solidFill>
                <a:ea typeface="Calibri" panose="020F0502020204030204" pitchFamily="34" charset="0"/>
              </a:rPr>
              <a:t>The productivity of a local economy is most commonly measured by dividing economic output (GVA) by the number of hours worked by those working within the geographic area in question.</a:t>
            </a:r>
          </a:p>
          <a:p>
            <a:pPr marL="285750" indent="-285750">
              <a:lnSpc>
                <a:spcPct val="120000"/>
              </a:lnSpc>
              <a:spcBef>
                <a:spcPts val="0"/>
              </a:spcBef>
              <a:buFont typeface="Arial" panose="020B0604020202020204" pitchFamily="34" charset="0"/>
              <a:buChar char="•"/>
            </a:pPr>
            <a:endParaRPr lang="en-GB" sz="1600" dirty="0">
              <a:solidFill>
                <a:schemeClr val="tx1"/>
              </a:solidFill>
              <a:ea typeface="Calibri" panose="020F0502020204030204" pitchFamily="34" charset="0"/>
            </a:endParaRPr>
          </a:p>
          <a:p>
            <a:endParaRPr lang="en-GB" sz="1800" dirty="0"/>
          </a:p>
        </p:txBody>
      </p:sp>
      <p:sp>
        <p:nvSpPr>
          <p:cNvPr id="6" name="Title 5">
            <a:extLst>
              <a:ext uri="{FF2B5EF4-FFF2-40B4-BE49-F238E27FC236}">
                <a16:creationId xmlns:a16="http://schemas.microsoft.com/office/drawing/2014/main" id="{8173294E-BC21-C2FE-A6A1-C4F987256EC3}"/>
              </a:ext>
            </a:extLst>
          </p:cNvPr>
          <p:cNvSpPr>
            <a:spLocks noGrp="1"/>
          </p:cNvSpPr>
          <p:nvPr>
            <p:ph type="ctrTitle"/>
          </p:nvPr>
        </p:nvSpPr>
        <p:spPr>
          <a:xfrm>
            <a:off x="258438" y="2515408"/>
            <a:ext cx="4133948" cy="1655763"/>
          </a:xfrm>
        </p:spPr>
        <p:txBody>
          <a:bodyPr/>
          <a:lstStyle/>
          <a:p>
            <a:r>
              <a:rPr lang="en-GB" sz="3600" dirty="0"/>
              <a:t>Measuring Economic Performance – Explainer</a:t>
            </a:r>
          </a:p>
        </p:txBody>
      </p:sp>
      <p:pic>
        <p:nvPicPr>
          <p:cNvPr id="11" name="Picture 10">
            <a:extLst>
              <a:ext uri="{FF2B5EF4-FFF2-40B4-BE49-F238E27FC236}">
                <a16:creationId xmlns:a16="http://schemas.microsoft.com/office/drawing/2014/main" id="{508A9BEB-778A-551C-7152-51587ECE6284}"/>
              </a:ext>
            </a:extLst>
          </p:cNvPr>
          <p:cNvPicPr>
            <a:picLocks noChangeAspect="1"/>
          </p:cNvPicPr>
          <p:nvPr/>
        </p:nvPicPr>
        <p:blipFill>
          <a:blip r:embed="rId2"/>
          <a:stretch>
            <a:fillRect/>
          </a:stretch>
        </p:blipFill>
        <p:spPr>
          <a:xfrm>
            <a:off x="401295" y="289729"/>
            <a:ext cx="2280125" cy="2018042"/>
          </a:xfrm>
          <a:prstGeom prst="rect">
            <a:avLst/>
          </a:prstGeom>
        </p:spPr>
      </p:pic>
      <p:pic>
        <p:nvPicPr>
          <p:cNvPr id="13" name="Picture 12">
            <a:extLst>
              <a:ext uri="{FF2B5EF4-FFF2-40B4-BE49-F238E27FC236}">
                <a16:creationId xmlns:a16="http://schemas.microsoft.com/office/drawing/2014/main" id="{9DCE240C-8AF8-AB40-57F8-061BBC5D1EBD}"/>
              </a:ext>
            </a:extLst>
          </p:cNvPr>
          <p:cNvPicPr>
            <a:picLocks noChangeAspect="1"/>
          </p:cNvPicPr>
          <p:nvPr/>
        </p:nvPicPr>
        <p:blipFill>
          <a:blip r:embed="rId2"/>
          <a:stretch>
            <a:fillRect/>
          </a:stretch>
        </p:blipFill>
        <p:spPr>
          <a:xfrm>
            <a:off x="401295" y="6386564"/>
            <a:ext cx="1657581" cy="363413"/>
          </a:xfrm>
          <a:prstGeom prst="rect">
            <a:avLst/>
          </a:prstGeom>
        </p:spPr>
      </p:pic>
    </p:spTree>
    <p:extLst>
      <p:ext uri="{BB962C8B-B14F-4D97-AF65-F5344CB8AC3E}">
        <p14:creationId xmlns:p14="http://schemas.microsoft.com/office/powerpoint/2010/main" val="1554142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7DBC-5A1F-6BE9-7AF7-EE3605FDD3C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0A286FD-32D2-B9C0-5DB1-2272C7504AAF}"/>
              </a:ext>
            </a:extLst>
          </p:cNvPr>
          <p:cNvSpPr/>
          <p:nvPr/>
        </p:nvSpPr>
        <p:spPr>
          <a:xfrm>
            <a:off x="0" y="356319"/>
            <a:ext cx="10297391" cy="677677"/>
          </a:xfrm>
          <a:prstGeom prst="rect">
            <a:avLst/>
          </a:prstGeom>
          <a:solidFill>
            <a:srgbClr val="2C2D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dirty="0">
                <a:latin typeface="Calibri" panose="020F0502020204030204" pitchFamily="34" charset="0"/>
                <a:ea typeface="Calibri" panose="020F0502020204030204" pitchFamily="34" charset="0"/>
                <a:cs typeface="Calibri" panose="020F0502020204030204" pitchFamily="34" charset="0"/>
              </a:rPr>
              <a:t>Economic Performance – Explainer</a:t>
            </a:r>
            <a:endParaRPr lang="en-GB"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3" name="Content Placeholder 3" descr="A diagram of a workflow&#10;&#10;Description automatically generated">
            <a:extLst>
              <a:ext uri="{FF2B5EF4-FFF2-40B4-BE49-F238E27FC236}">
                <a16:creationId xmlns:a16="http://schemas.microsoft.com/office/drawing/2014/main" id="{C2760D87-2B66-F31A-F550-E1D18ED99772}"/>
              </a:ext>
            </a:extLst>
          </p:cNvPr>
          <p:cNvPicPr>
            <a:picLocks noGrp="1" noChangeAspect="1"/>
          </p:cNvPicPr>
          <p:nvPr>
            <p:ph idx="1"/>
          </p:nvPr>
        </p:nvPicPr>
        <p:blipFill>
          <a:blip r:embed="rId2"/>
          <a:stretch>
            <a:fillRect/>
          </a:stretch>
        </p:blipFill>
        <p:spPr>
          <a:xfrm>
            <a:off x="2523621" y="2005782"/>
            <a:ext cx="6518240" cy="2831848"/>
          </a:xfrm>
          <a:prstGeom prst="rect">
            <a:avLst/>
          </a:prstGeom>
        </p:spPr>
      </p:pic>
      <p:sp>
        <p:nvSpPr>
          <p:cNvPr id="14" name="TextBox 13">
            <a:extLst>
              <a:ext uri="{FF2B5EF4-FFF2-40B4-BE49-F238E27FC236}">
                <a16:creationId xmlns:a16="http://schemas.microsoft.com/office/drawing/2014/main" id="{6BC622E4-B104-77D4-A6A1-2CAB25209902}"/>
              </a:ext>
            </a:extLst>
          </p:cNvPr>
          <p:cNvSpPr txBox="1"/>
          <p:nvPr/>
        </p:nvSpPr>
        <p:spPr>
          <a:xfrm>
            <a:off x="285162" y="1347562"/>
            <a:ext cx="10084008" cy="369332"/>
          </a:xfrm>
          <a:prstGeom prst="rect">
            <a:avLst/>
          </a:prstGeom>
          <a:noFill/>
        </p:spPr>
        <p:txBody>
          <a:bodyPr wrap="square" rtlCol="0">
            <a:spAutoFit/>
          </a:bodyPr>
          <a:lstStyle/>
          <a:p>
            <a:pPr marL="342900" indent="-342900">
              <a:buFont typeface="Arial" panose="020B0604020202020204" pitchFamily="34" charset="0"/>
              <a:buChar char="•"/>
            </a:pPr>
            <a:r>
              <a:rPr lang="en-GB" b="1">
                <a:solidFill>
                  <a:srgbClr val="0070C0"/>
                </a:solidFill>
                <a:effectLst/>
                <a:latin typeface="Calibri" panose="020F0502020204030204" pitchFamily="34" charset="0"/>
                <a:ea typeface="Calibri" panose="020F0502020204030204" pitchFamily="34" charset="0"/>
                <a:cs typeface="Arial" panose="020B0604020202020204" pitchFamily="34" charset="0"/>
              </a:rPr>
              <a:t>Economic growth </a:t>
            </a:r>
            <a:r>
              <a:rPr lang="en-GB">
                <a:effectLst/>
                <a:latin typeface="Calibri" panose="020F0502020204030204" pitchFamily="34" charset="0"/>
                <a:ea typeface="Calibri" panose="020F0502020204030204" pitchFamily="34" charset="0"/>
                <a:cs typeface="Arial" panose="020B0604020202020204" pitchFamily="34" charset="0"/>
              </a:rPr>
              <a:t>can be achieved by increasing </a:t>
            </a:r>
            <a:r>
              <a:rPr lang="en-GB" b="1">
                <a:solidFill>
                  <a:srgbClr val="006965"/>
                </a:solidFill>
                <a:effectLst/>
                <a:latin typeface="Calibri" panose="020F0502020204030204" pitchFamily="34" charset="0"/>
                <a:ea typeface="Calibri" panose="020F0502020204030204" pitchFamily="34" charset="0"/>
                <a:cs typeface="Arial" panose="020B0604020202020204" pitchFamily="34" charset="0"/>
              </a:rPr>
              <a:t>productivity</a:t>
            </a:r>
            <a:r>
              <a:rPr lang="en-GB">
                <a:effectLst/>
                <a:latin typeface="Calibri" panose="020F0502020204030204" pitchFamily="34" charset="0"/>
                <a:ea typeface="Calibri" panose="020F0502020204030204" pitchFamily="34" charset="0"/>
                <a:cs typeface="Arial" panose="020B0604020202020204" pitchFamily="34" charset="0"/>
              </a:rPr>
              <a:t> and / or increasing </a:t>
            </a:r>
            <a:r>
              <a:rPr lang="en-GB" b="1">
                <a:solidFill>
                  <a:srgbClr val="7030A0"/>
                </a:solidFill>
                <a:effectLst/>
                <a:latin typeface="Calibri" panose="020F0502020204030204" pitchFamily="34" charset="0"/>
                <a:ea typeface="Calibri" panose="020F0502020204030204" pitchFamily="34" charset="0"/>
                <a:cs typeface="Arial" panose="020B0604020202020204" pitchFamily="34" charset="0"/>
              </a:rPr>
              <a:t>employment</a:t>
            </a:r>
          </a:p>
        </p:txBody>
      </p:sp>
      <p:sp>
        <p:nvSpPr>
          <p:cNvPr id="15" name="TextBox 14">
            <a:extLst>
              <a:ext uri="{FF2B5EF4-FFF2-40B4-BE49-F238E27FC236}">
                <a16:creationId xmlns:a16="http://schemas.microsoft.com/office/drawing/2014/main" id="{B05F899C-354F-ECC2-CCDA-93F03574A9A6}"/>
              </a:ext>
            </a:extLst>
          </p:cNvPr>
          <p:cNvSpPr txBox="1"/>
          <p:nvPr/>
        </p:nvSpPr>
        <p:spPr>
          <a:xfrm>
            <a:off x="306183" y="5178242"/>
            <a:ext cx="10084008" cy="1200329"/>
          </a:xfrm>
          <a:prstGeom prst="rect">
            <a:avLst/>
          </a:prstGeom>
          <a:noFill/>
        </p:spPr>
        <p:txBody>
          <a:bodyPr wrap="square" rtlCol="0">
            <a:spAutoFit/>
          </a:bodyPr>
          <a:lstStyle/>
          <a:p>
            <a:pPr marL="342900" indent="-342900">
              <a:buFont typeface="Arial" panose="020B0604020202020204" pitchFamily="34" charset="0"/>
              <a:buChar char="•"/>
            </a:pPr>
            <a:r>
              <a:rPr lang="en-GB">
                <a:effectLst/>
                <a:latin typeface="Calibri" panose="020F0502020204030204" pitchFamily="34" charset="0"/>
                <a:ea typeface="Calibri" panose="020F0502020204030204" pitchFamily="34" charset="0"/>
                <a:cs typeface="Arial" panose="020B0604020202020204" pitchFamily="34" charset="0"/>
              </a:rPr>
              <a:t>In developed economies with high levels of employment, </a:t>
            </a:r>
            <a:r>
              <a:rPr lang="en-GB" b="1">
                <a:effectLst/>
                <a:latin typeface="Calibri" panose="020F0502020204030204" pitchFamily="34" charset="0"/>
                <a:ea typeface="Calibri" panose="020F0502020204030204" pitchFamily="34" charset="0"/>
                <a:cs typeface="Arial" panose="020B0604020202020204" pitchFamily="34" charset="0"/>
              </a:rPr>
              <a:t>raising productivity will be the most effective and sustainable way of achieving economic growth</a:t>
            </a:r>
            <a:r>
              <a:rPr lang="en-GB">
                <a:effectLst/>
                <a:latin typeface="Calibri" panose="020F0502020204030204" pitchFamily="34" charset="0"/>
                <a:ea typeface="Calibri" panose="020F0502020204030204" pitchFamily="34" charset="0"/>
                <a:cs typeface="Arial" panose="020B0604020202020204" pitchFamily="34" charset="0"/>
              </a:rPr>
              <a:t>. </a:t>
            </a:r>
          </a:p>
          <a:p>
            <a:pPr marL="342900" indent="-342900">
              <a:buFont typeface="Arial" panose="020B0604020202020204" pitchFamily="34" charset="0"/>
              <a:buChar char="•"/>
            </a:pPr>
            <a:r>
              <a:rPr lang="en-GB">
                <a:solidFill>
                  <a:srgbClr val="0F0F0F"/>
                </a:solidFill>
                <a:effectLst/>
                <a:latin typeface="Calibri" panose="020F0502020204030204" pitchFamily="34" charset="0"/>
                <a:ea typeface="Calibri" panose="020F0502020204030204" pitchFamily="34" charset="0"/>
              </a:rPr>
              <a:t>Simply adding more workers without improvements in productivity may not lead to long-term economic growth and can put a strain on local resources and infrastructure.</a:t>
            </a:r>
            <a:r>
              <a:rPr lang="en-GB">
                <a:effectLst/>
                <a:latin typeface="Calibri" panose="020F0502020204030204" pitchFamily="34" charset="0"/>
                <a:ea typeface="Calibri" panose="020F0502020204030204" pitchFamily="34" charset="0"/>
                <a:cs typeface="Arial" panose="020B0604020202020204" pitchFamily="34" charset="0"/>
              </a:rPr>
              <a:t> </a:t>
            </a:r>
            <a:endParaRPr lang="en-GB"/>
          </a:p>
        </p:txBody>
      </p:sp>
    </p:spTree>
    <p:extLst>
      <p:ext uri="{BB962C8B-B14F-4D97-AF65-F5344CB8AC3E}">
        <p14:creationId xmlns:p14="http://schemas.microsoft.com/office/powerpoint/2010/main" val="1647565948"/>
      </p:ext>
    </p:extLst>
  </p:cSld>
  <p:clrMapOvr>
    <a:masterClrMapping/>
  </p:clrMapOvr>
</p:sld>
</file>

<file path=ppt/theme/theme1.xml><?xml version="1.0" encoding="utf-8"?>
<a:theme xmlns:a="http://schemas.openxmlformats.org/drawingml/2006/main" name="1_Bucks 1">
  <a:themeElements>
    <a:clrScheme name="Buckinghamshire Council">
      <a:dk1>
        <a:sysClr val="windowText" lastClr="000000"/>
      </a:dk1>
      <a:lt1>
        <a:sysClr val="window" lastClr="FFFFFF"/>
      </a:lt1>
      <a:dk2>
        <a:srgbClr val="0E2841"/>
      </a:dk2>
      <a:lt2>
        <a:srgbClr val="E8E8E8"/>
      </a:lt2>
      <a:accent1>
        <a:srgbClr val="253993"/>
      </a:accent1>
      <a:accent2>
        <a:srgbClr val="F47721"/>
      </a:accent2>
      <a:accent3>
        <a:srgbClr val="005E63"/>
      </a:accent3>
      <a:accent4>
        <a:srgbClr val="0072BC"/>
      </a:accent4>
      <a:accent5>
        <a:srgbClr val="AE2573"/>
      </a:accent5>
      <a:accent6>
        <a:srgbClr val="00AA4F"/>
      </a:accent6>
      <a:hlink>
        <a:srgbClr val="000000"/>
      </a:hlink>
      <a:folHlink>
        <a:srgbClr val="59595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dirty="0"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Buckinghamshire-Council-Corporate-PowerPoint" id="{F14008BD-ED61-4EC3-B0E3-021E7F54943E}" vid="{6BFBB51F-E34E-4BE1-9373-AF484092782D}"/>
    </a:ext>
  </a:extLst>
</a:theme>
</file>

<file path=ppt/theme/theme2.xml><?xml version="1.0" encoding="utf-8"?>
<a:theme xmlns:a="http://schemas.openxmlformats.org/drawingml/2006/main" name="Magenta">
  <a:themeElements>
    <a:clrScheme name="Buckinghamshire Council">
      <a:dk1>
        <a:sysClr val="windowText" lastClr="000000"/>
      </a:dk1>
      <a:lt1>
        <a:sysClr val="window" lastClr="FFFFFF"/>
      </a:lt1>
      <a:dk2>
        <a:srgbClr val="0E2841"/>
      </a:dk2>
      <a:lt2>
        <a:srgbClr val="E8E8E8"/>
      </a:lt2>
      <a:accent1>
        <a:srgbClr val="253993"/>
      </a:accent1>
      <a:accent2>
        <a:srgbClr val="F47721"/>
      </a:accent2>
      <a:accent3>
        <a:srgbClr val="005E63"/>
      </a:accent3>
      <a:accent4>
        <a:srgbClr val="0072BC"/>
      </a:accent4>
      <a:accent5>
        <a:srgbClr val="AE2573"/>
      </a:accent5>
      <a:accent6>
        <a:srgbClr val="00AA4F"/>
      </a:accent6>
      <a:hlink>
        <a:srgbClr val="000000"/>
      </a:hlink>
      <a:folHlink>
        <a:srgbClr val="59595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dirty="0"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Buckinghamshire-Council-Corporate-PowerPoint" id="{F14008BD-ED61-4EC3-B0E3-021E7F54943E}" vid="{3D642D2F-AA85-45ED-BDC8-4A7962775173}"/>
    </a:ext>
  </a:extLst>
</a:theme>
</file>

<file path=ppt/theme/theme3.xml><?xml version="1.0" encoding="utf-8"?>
<a:theme xmlns:a="http://schemas.openxmlformats.org/drawingml/2006/main" name="Sky Blue">
  <a:themeElements>
    <a:clrScheme name="Buckinghamshire Council">
      <a:dk1>
        <a:sysClr val="windowText" lastClr="000000"/>
      </a:dk1>
      <a:lt1>
        <a:sysClr val="window" lastClr="FFFFFF"/>
      </a:lt1>
      <a:dk2>
        <a:srgbClr val="0E2841"/>
      </a:dk2>
      <a:lt2>
        <a:srgbClr val="E8E8E8"/>
      </a:lt2>
      <a:accent1>
        <a:srgbClr val="253993"/>
      </a:accent1>
      <a:accent2>
        <a:srgbClr val="F47721"/>
      </a:accent2>
      <a:accent3>
        <a:srgbClr val="005E63"/>
      </a:accent3>
      <a:accent4>
        <a:srgbClr val="0072BC"/>
      </a:accent4>
      <a:accent5>
        <a:srgbClr val="AE2573"/>
      </a:accent5>
      <a:accent6>
        <a:srgbClr val="00AA4F"/>
      </a:accent6>
      <a:hlink>
        <a:srgbClr val="000000"/>
      </a:hlink>
      <a:folHlink>
        <a:srgbClr val="59595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dirty="0"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Buckinghamshire-Council-Corporate-PowerPoint" id="{F14008BD-ED61-4EC3-B0E3-021E7F54943E}" vid="{8478ED5B-F307-41BA-919E-DED21B9EE61D}"/>
    </a:ext>
  </a:extLst>
</a:theme>
</file>

<file path=ppt/theme/theme4.xml><?xml version="1.0" encoding="utf-8"?>
<a:theme xmlns:a="http://schemas.openxmlformats.org/drawingml/2006/main" name="Teal">
  <a:themeElements>
    <a:clrScheme name="Buckinghamshire Council">
      <a:dk1>
        <a:sysClr val="windowText" lastClr="000000"/>
      </a:dk1>
      <a:lt1>
        <a:sysClr val="window" lastClr="FFFFFF"/>
      </a:lt1>
      <a:dk2>
        <a:srgbClr val="0E2841"/>
      </a:dk2>
      <a:lt2>
        <a:srgbClr val="E8E8E8"/>
      </a:lt2>
      <a:accent1>
        <a:srgbClr val="253993"/>
      </a:accent1>
      <a:accent2>
        <a:srgbClr val="F47721"/>
      </a:accent2>
      <a:accent3>
        <a:srgbClr val="005E63"/>
      </a:accent3>
      <a:accent4>
        <a:srgbClr val="0072BC"/>
      </a:accent4>
      <a:accent5>
        <a:srgbClr val="AE2573"/>
      </a:accent5>
      <a:accent6>
        <a:srgbClr val="00AA4F"/>
      </a:accent6>
      <a:hlink>
        <a:srgbClr val="000000"/>
      </a:hlink>
      <a:folHlink>
        <a:srgbClr val="59595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dirty="0"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Buckinghamshire-Council-Corporate-PowerPoint" id="{F14008BD-ED61-4EC3-B0E3-021E7F54943E}" vid="{16B90F4A-1806-45AB-A661-F9E82420CB2E}"/>
    </a:ext>
  </a:extLst>
</a:theme>
</file>

<file path=ppt/theme/theme5.xml><?xml version="1.0" encoding="utf-8"?>
<a:theme xmlns:a="http://schemas.openxmlformats.org/drawingml/2006/main" name="Orange">
  <a:themeElements>
    <a:clrScheme name="Buckinghamshire Council">
      <a:dk1>
        <a:sysClr val="windowText" lastClr="000000"/>
      </a:dk1>
      <a:lt1>
        <a:sysClr val="window" lastClr="FFFFFF"/>
      </a:lt1>
      <a:dk2>
        <a:srgbClr val="0E2841"/>
      </a:dk2>
      <a:lt2>
        <a:srgbClr val="E8E8E8"/>
      </a:lt2>
      <a:accent1>
        <a:srgbClr val="253993"/>
      </a:accent1>
      <a:accent2>
        <a:srgbClr val="F47721"/>
      </a:accent2>
      <a:accent3>
        <a:srgbClr val="005E63"/>
      </a:accent3>
      <a:accent4>
        <a:srgbClr val="0072BC"/>
      </a:accent4>
      <a:accent5>
        <a:srgbClr val="AE2573"/>
      </a:accent5>
      <a:accent6>
        <a:srgbClr val="00AA4F"/>
      </a:accent6>
      <a:hlink>
        <a:srgbClr val="000000"/>
      </a:hlink>
      <a:folHlink>
        <a:srgbClr val="59595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dirty="0"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Buckinghamshire-Council-Corporate-PowerPoint" id="{F14008BD-ED61-4EC3-B0E3-021E7F54943E}" vid="{95753EBB-91D0-404A-89BE-C159AA9FABFD}"/>
    </a:ext>
  </a:extLst>
</a:theme>
</file>

<file path=ppt/theme/theme6.xml><?xml version="1.0" encoding="utf-8"?>
<a:theme xmlns:a="http://schemas.openxmlformats.org/drawingml/2006/main" name="Forest Green">
  <a:themeElements>
    <a:clrScheme name="Buckinghamshire Council">
      <a:dk1>
        <a:sysClr val="windowText" lastClr="000000"/>
      </a:dk1>
      <a:lt1>
        <a:sysClr val="window" lastClr="FFFFFF"/>
      </a:lt1>
      <a:dk2>
        <a:srgbClr val="0E2841"/>
      </a:dk2>
      <a:lt2>
        <a:srgbClr val="E8E8E8"/>
      </a:lt2>
      <a:accent1>
        <a:srgbClr val="253993"/>
      </a:accent1>
      <a:accent2>
        <a:srgbClr val="F47721"/>
      </a:accent2>
      <a:accent3>
        <a:srgbClr val="005E63"/>
      </a:accent3>
      <a:accent4>
        <a:srgbClr val="0072BC"/>
      </a:accent4>
      <a:accent5>
        <a:srgbClr val="AE2573"/>
      </a:accent5>
      <a:accent6>
        <a:srgbClr val="00AA4F"/>
      </a:accent6>
      <a:hlink>
        <a:srgbClr val="000000"/>
      </a:hlink>
      <a:folHlink>
        <a:srgbClr val="59595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dirty="0"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Buckinghamshire-Council-Corporate-PowerPoint" id="{F14008BD-ED61-4EC3-B0E3-021E7F54943E}" vid="{444A5451-3DFC-4215-80C3-8B6A5E3969B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9dfb0d3-e2e1-4166-98fa-c802abafa574">
      <Terms xmlns="http://schemas.microsoft.com/office/infopath/2007/PartnerControls"/>
    </lcf76f155ced4ddcb4097134ff3c332f>
    <_Flow_SignoffStatus xmlns="29dfb0d3-e2e1-4166-98fa-c802abafa574" xsi:nil="true"/>
    <TaxCatchAll xmlns="82fd1257-f1fe-431c-98a0-c0f74ee7fa7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A45255B306514BAB1D0C65A056E32E" ma:contentTypeVersion="16" ma:contentTypeDescription="Create a new document." ma:contentTypeScope="" ma:versionID="9b143d5a496013e355eb049daf22f182">
  <xsd:schema xmlns:xsd="http://www.w3.org/2001/XMLSchema" xmlns:xs="http://www.w3.org/2001/XMLSchema" xmlns:p="http://schemas.microsoft.com/office/2006/metadata/properties" xmlns:ns2="82fd1257-f1fe-431c-98a0-c0f74ee7fa7f" xmlns:ns3="29dfb0d3-e2e1-4166-98fa-c802abafa574" targetNamespace="http://schemas.microsoft.com/office/2006/metadata/properties" ma:root="true" ma:fieldsID="1692cd47d281ed42795355f032b72a13" ns2:_="" ns3:_="">
    <xsd:import namespace="82fd1257-f1fe-431c-98a0-c0f74ee7fa7f"/>
    <xsd:import namespace="29dfb0d3-e2e1-4166-98fa-c802abafa57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ObjectDetectorVersions" minOccurs="0"/>
                <xsd:element ref="ns3:MediaServiceSearchProperties" minOccurs="0"/>
                <xsd:element ref="ns3:MediaServiceBillingMetadata"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fd1257-f1fe-431c-98a0-c0f74ee7fa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25a0364-4b33-4a50-bfb0-da1d8852eeaa}" ma:internalName="TaxCatchAll" ma:showField="CatchAllData" ma:web="82fd1257-f1fe-431c-98a0-c0f74ee7fa7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9dfb0d3-e2e1-4166-98fa-c802abafa57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b4d032c-db19-4194-870d-d175fb5cbb8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_Flow_SignoffStatus" ma:index="23" nillable="true" ma:displayName="Sign-off status" ma:internalName="_x0024_Resources_x003a_core_x002c_Signoff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39B9A8-57E4-4029-87D2-F9E94393FD18}">
  <ds:schemaRefs>
    <ds:schemaRef ds:uri="http://schemas.microsoft.com/sharepoint/v3/contenttype/forms"/>
  </ds:schemaRefs>
</ds:datastoreItem>
</file>

<file path=customXml/itemProps2.xml><?xml version="1.0" encoding="utf-8"?>
<ds:datastoreItem xmlns:ds="http://schemas.openxmlformats.org/officeDocument/2006/customXml" ds:itemID="{1E7D6FD9-62F4-469E-9545-C12399944D27}">
  <ds:schemaRefs>
    <ds:schemaRef ds:uri="82fd1257-f1fe-431c-98a0-c0f74ee7fa7f"/>
    <ds:schemaRef ds:uri="http://purl.org/dc/elements/1.1/"/>
    <ds:schemaRef ds:uri="http://purl.org/dc/terms/"/>
    <ds:schemaRef ds:uri="http://schemas.microsoft.com/office/2006/metadata/properties"/>
    <ds:schemaRef ds:uri="http://schemas.microsoft.com/office/2006/documentManagement/types"/>
    <ds:schemaRef ds:uri="29dfb0d3-e2e1-4166-98fa-c802abafa574"/>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82C001B6-E9DF-4FC6-AF46-4425C0818343}">
  <ds:schemaRefs>
    <ds:schemaRef ds:uri="29dfb0d3-e2e1-4166-98fa-c802abafa574"/>
    <ds:schemaRef ds:uri="82fd1257-f1fe-431c-98a0-c0f74ee7fa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Buckinghamshire-Council-Corporate-PowerPoint</Template>
  <TotalTime>0</TotalTime>
  <Words>7073</Words>
  <Application>Microsoft Office PowerPoint</Application>
  <PresentationFormat>Widescreen</PresentationFormat>
  <Paragraphs>602</Paragraphs>
  <Slides>51</Slides>
  <Notes>5</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51</vt:i4>
      </vt:variant>
    </vt:vector>
  </HeadingPairs>
  <TitlesOfParts>
    <vt:vector size="61" baseType="lpstr">
      <vt:lpstr>Aptos</vt:lpstr>
      <vt:lpstr>Arial</vt:lpstr>
      <vt:lpstr>Calibri</vt:lpstr>
      <vt:lpstr>Times New Roman</vt:lpstr>
      <vt:lpstr>1_Bucks 1</vt:lpstr>
      <vt:lpstr>Magenta</vt:lpstr>
      <vt:lpstr>Sky Blue</vt:lpstr>
      <vt:lpstr>Teal</vt:lpstr>
      <vt:lpstr>Orange</vt:lpstr>
      <vt:lpstr>Forest Green</vt:lpstr>
      <vt:lpstr>PowerPoint Presentation</vt:lpstr>
      <vt:lpstr>Executive Summary</vt:lpstr>
      <vt:lpstr>PowerPoint Presentation</vt:lpstr>
      <vt:lpstr>Background</vt:lpstr>
      <vt:lpstr>PowerPoint Presentation</vt:lpstr>
      <vt:lpstr>PowerPoint Presentation</vt:lpstr>
      <vt:lpstr>Economic performance</vt:lpstr>
      <vt:lpstr>Measuring Economic Performance – Explainer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Business Population</vt:lpstr>
      <vt:lpstr>Business Population Statistics - Explainer</vt:lpstr>
      <vt:lpstr>PowerPoint Presentation</vt:lpstr>
      <vt:lpstr>PowerPoint Presentation</vt:lpstr>
      <vt:lpstr>PowerPoint Presentation</vt:lpstr>
      <vt:lpstr>PowerPoint Presentation</vt:lpstr>
      <vt:lpstr>PowerPoint Presentation</vt:lpstr>
      <vt:lpstr>PowerPoint Presentation</vt:lpstr>
      <vt:lpstr>Business Dynamism</vt:lpstr>
      <vt:lpstr>Business Dynamism Statistics - Explainer</vt:lpstr>
      <vt:lpstr>PowerPoint Presentation</vt:lpstr>
      <vt:lpstr>PowerPoint Presentation</vt:lpstr>
      <vt:lpstr>PowerPoint Presentation</vt:lpstr>
      <vt:lpstr>PowerPoint Presentation</vt:lpstr>
      <vt:lpstr>PowerPoint Presentation</vt:lpstr>
      <vt:lpstr>Industrial structure and specialisms</vt:lpstr>
      <vt:lpstr>Industrial Structure and Specialisms Statistics – Explainer (1)</vt:lpstr>
      <vt:lpstr>Industrial Structure and Specialisms Statistics – Explainer (2)</vt:lpstr>
      <vt:lpstr>Industrial Structure and Specialisms Statistics – Explainer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Annex</vt:lpstr>
      <vt:lpstr>PowerPoint Presentation</vt:lpstr>
      <vt:lpstr>Business Demography – 2024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Caroline Hargrave</dc:creator>
  <cp:lastModifiedBy>Caroline Hargrave</cp:lastModifiedBy>
  <cp:revision>1</cp:revision>
  <dcterms:created xsi:type="dcterms:W3CDTF">2026-04-15T12:02:58Z</dcterms:created>
  <dcterms:modified xsi:type="dcterms:W3CDTF">2026-05-29T09:42:06Z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0x010100B0A45255B306514BAB1D0C65A056E32E</vt:lpwstr>
  </property>
  <property fmtid="{D5CDD505-2E9C-101B-9397-08002B2CF9AE}" pid="3" name="MediaServiceImageTags">
    <vt:lpwstr/>
  </property>
  <property fmtid="{D5CDD505-2E9C-101B-9397-08002B2CF9AE}" pid="4" name="_dlc_DocIdItemGuid">
    <vt:lpwstr>192d7dee-dbd8-4da2-a962-35fc9cc59d1a</vt:lpwstr>
  </property>
</Properties>
</file>