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2.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3.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6.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3"/>
  </p:notesMasterIdLst>
  <p:sldIdLst>
    <p:sldId id="256" r:id="rId5"/>
    <p:sldId id="496" r:id="rId6"/>
    <p:sldId id="571" r:id="rId7"/>
    <p:sldId id="540" r:id="rId8"/>
    <p:sldId id="539" r:id="rId9"/>
    <p:sldId id="538" r:id="rId10"/>
    <p:sldId id="542" r:id="rId11"/>
    <p:sldId id="566" r:id="rId12"/>
    <p:sldId id="516" r:id="rId13"/>
    <p:sldId id="273" r:id="rId14"/>
    <p:sldId id="259" r:id="rId15"/>
    <p:sldId id="261" r:id="rId16"/>
    <p:sldId id="265" r:id="rId17"/>
    <p:sldId id="267" r:id="rId18"/>
    <p:sldId id="269" r:id="rId19"/>
    <p:sldId id="271" r:id="rId20"/>
    <p:sldId id="440" r:id="rId21"/>
    <p:sldId id="281" r:id="rId22"/>
    <p:sldId id="280" r:id="rId23"/>
    <p:sldId id="441" r:id="rId24"/>
    <p:sldId id="275" r:id="rId25"/>
    <p:sldId id="268" r:id="rId26"/>
    <p:sldId id="444" r:id="rId27"/>
    <p:sldId id="447" r:id="rId28"/>
    <p:sldId id="445" r:id="rId29"/>
    <p:sldId id="486" r:id="rId30"/>
    <p:sldId id="446" r:id="rId31"/>
    <p:sldId id="449" r:id="rId32"/>
    <p:sldId id="497" r:id="rId33"/>
    <p:sldId id="462" r:id="rId34"/>
    <p:sldId id="501" r:id="rId35"/>
    <p:sldId id="351" r:id="rId36"/>
    <p:sldId id="352" r:id="rId37"/>
    <p:sldId id="482" r:id="rId38"/>
    <p:sldId id="498" r:id="rId39"/>
    <p:sldId id="403" r:id="rId40"/>
    <p:sldId id="559" r:id="rId41"/>
    <p:sldId id="494" r:id="rId42"/>
    <p:sldId id="567" r:id="rId43"/>
    <p:sldId id="568" r:id="rId44"/>
    <p:sldId id="502" r:id="rId45"/>
    <p:sldId id="507" r:id="rId46"/>
    <p:sldId id="535" r:id="rId47"/>
    <p:sldId id="503" r:id="rId48"/>
    <p:sldId id="489" r:id="rId49"/>
    <p:sldId id="504" r:id="rId50"/>
    <p:sldId id="569" r:id="rId51"/>
    <p:sldId id="509" r:id="rId52"/>
    <p:sldId id="526" r:id="rId53"/>
    <p:sldId id="527" r:id="rId54"/>
    <p:sldId id="528" r:id="rId55"/>
    <p:sldId id="529" r:id="rId56"/>
    <p:sldId id="530" r:id="rId57"/>
    <p:sldId id="531" r:id="rId58"/>
    <p:sldId id="373" r:id="rId59"/>
    <p:sldId id="490" r:id="rId60"/>
    <p:sldId id="414" r:id="rId61"/>
    <p:sldId id="508" r:id="rId62"/>
    <p:sldId id="438" r:id="rId63"/>
    <p:sldId id="430" r:id="rId64"/>
    <p:sldId id="433" r:id="rId65"/>
    <p:sldId id="543" r:id="rId66"/>
    <p:sldId id="549" r:id="rId67"/>
    <p:sldId id="431" r:id="rId68"/>
    <p:sldId id="432" r:id="rId69"/>
    <p:sldId id="434" r:id="rId70"/>
    <p:sldId id="483" r:id="rId71"/>
    <p:sldId id="464" r:id="rId72"/>
    <p:sldId id="465" r:id="rId73"/>
    <p:sldId id="467" r:id="rId74"/>
    <p:sldId id="468" r:id="rId75"/>
    <p:sldId id="466" r:id="rId76"/>
    <p:sldId id="469" r:id="rId77"/>
    <p:sldId id="470" r:id="rId78"/>
    <p:sldId id="471" r:id="rId79"/>
    <p:sldId id="460" r:id="rId80"/>
    <p:sldId id="459" r:id="rId81"/>
    <p:sldId id="480" r:id="rId82"/>
    <p:sldId id="463" r:id="rId83"/>
    <p:sldId id="260" r:id="rId84"/>
    <p:sldId id="495" r:id="rId85"/>
    <p:sldId id="458" r:id="rId86"/>
    <p:sldId id="479" r:id="rId87"/>
    <p:sldId id="436" r:id="rId88"/>
    <p:sldId id="258" r:id="rId89"/>
    <p:sldId id="270" r:id="rId90"/>
    <p:sldId id="277" r:id="rId91"/>
    <p:sldId id="264" r:id="rId92"/>
    <p:sldId id="451" r:id="rId93"/>
    <p:sldId id="450" r:id="rId94"/>
    <p:sldId id="362" r:id="rId95"/>
    <p:sldId id="472" r:id="rId96"/>
    <p:sldId id="365" r:id="rId97"/>
    <p:sldId id="454" r:id="rId98"/>
    <p:sldId id="455" r:id="rId99"/>
    <p:sldId id="456" r:id="rId100"/>
    <p:sldId id="457" r:id="rId101"/>
    <p:sldId id="545" r:id="rId102"/>
    <p:sldId id="413" r:id="rId103"/>
    <p:sldId id="476" r:id="rId104"/>
    <p:sldId id="474" r:id="rId105"/>
    <p:sldId id="512" r:id="rId106"/>
    <p:sldId id="519" r:id="rId107"/>
    <p:sldId id="524" r:id="rId108"/>
    <p:sldId id="520" r:id="rId109"/>
    <p:sldId id="521" r:id="rId110"/>
    <p:sldId id="523" r:id="rId111"/>
    <p:sldId id="491" r:id="rId112"/>
    <p:sldId id="550" r:id="rId113"/>
    <p:sldId id="555" r:id="rId114"/>
    <p:sldId id="557" r:id="rId115"/>
    <p:sldId id="493" r:id="rId116"/>
    <p:sldId id="570" r:id="rId117"/>
    <p:sldId id="551" r:id="rId118"/>
    <p:sldId id="561" r:id="rId119"/>
    <p:sldId id="562" r:id="rId120"/>
    <p:sldId id="564" r:id="rId121"/>
    <p:sldId id="552"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9D033A-CC68-493E-29C1-BFF0E3627D11}" name="James Moorhouse" initials="JM" userId="S::James.Moorhouse@buckscc.gov.uk::4268b724-a0f0-4655-9bd2-8f1ec8ffc880" providerId="AD"/>
  <p188:author id="{3AF70949-EBE9-7465-A36B-BC9DB55AD069}" name="Caroline Hargrave" initials="CH" userId="S::caroline.hargrave@buckscc.gov.uk::50b4ff11-047b-41ed-a730-cdb72edf0574" providerId="AD"/>
  <p188:author id="{F88C9952-4CA4-9FCC-2275-DE6C50D884FD}" name="Caroline Hargrave" initials="CH" userId="S::Caroline.Hargrave@buckscc.gov.uk::50b4ff11-047b-41ed-a730-cdb72edf05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63B"/>
    <a:srgbClr val="2C2D84"/>
    <a:srgbClr val="000000"/>
    <a:srgbClr val="ED7004"/>
    <a:srgbClr val="006AB4"/>
    <a:srgbClr val="FF00FF"/>
    <a:srgbClr val="BDBDE9"/>
    <a:srgbClr val="A32BD9"/>
    <a:srgbClr val="F0F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F55AB-4886-49CA-9436-D5683228FF01}" v="47" dt="2025-08-06T10:03:24.9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3" autoAdjust="0"/>
    <p:restoredTop sz="94660"/>
  </p:normalViewPr>
  <p:slideViewPr>
    <p:cSldViewPr snapToGrid="0">
      <p:cViewPr varScale="1">
        <p:scale>
          <a:sx n="135" d="100"/>
          <a:sy n="135" d="100"/>
        </p:scale>
        <p:origin x="156"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8/10/relationships/authors" Targe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Hargrave" userId="50b4ff11-047b-41ed-a730-cdb72edf0574" providerId="ADAL" clId="{163F55AB-4886-49CA-9436-D5683228FF01}"/>
    <pc:docChg chg="undo custSel addSld delSld modSld">
      <pc:chgData name="Caroline Hargrave" userId="50b4ff11-047b-41ed-a730-cdb72edf0574" providerId="ADAL" clId="{163F55AB-4886-49CA-9436-D5683228FF01}" dt="2025-08-06T10:18:38.542" v="5366" actId="20577"/>
      <pc:docMkLst>
        <pc:docMk/>
      </pc:docMkLst>
      <pc:sldChg chg="modSp mod">
        <pc:chgData name="Caroline Hargrave" userId="50b4ff11-047b-41ed-a730-cdb72edf0574" providerId="ADAL" clId="{163F55AB-4886-49CA-9436-D5683228FF01}" dt="2025-08-06T09:54:51.865" v="4368" actId="20577"/>
        <pc:sldMkLst>
          <pc:docMk/>
          <pc:sldMk cId="1775890208" sldId="256"/>
        </pc:sldMkLst>
        <pc:spChg chg="mod">
          <ac:chgData name="Caroline Hargrave" userId="50b4ff11-047b-41ed-a730-cdb72edf0574" providerId="ADAL" clId="{163F55AB-4886-49CA-9436-D5683228FF01}" dt="2025-08-06T09:54:51.865" v="4368" actId="20577"/>
          <ac:spMkLst>
            <pc:docMk/>
            <pc:sldMk cId="1775890208" sldId="256"/>
            <ac:spMk id="23" creationId="{00000000-0000-0000-0000-000000000000}"/>
          </ac:spMkLst>
        </pc:spChg>
      </pc:sldChg>
      <pc:sldChg chg="modSp mod">
        <pc:chgData name="Caroline Hargrave" userId="50b4ff11-047b-41ed-a730-cdb72edf0574" providerId="ADAL" clId="{163F55AB-4886-49CA-9436-D5683228FF01}" dt="2025-07-31T09:06:31.278" v="2993" actId="20577"/>
        <pc:sldMkLst>
          <pc:docMk/>
          <pc:sldMk cId="3874353052" sldId="275"/>
        </pc:sldMkLst>
        <pc:spChg chg="mod">
          <ac:chgData name="Caroline Hargrave" userId="50b4ff11-047b-41ed-a730-cdb72edf0574" providerId="ADAL" clId="{163F55AB-4886-49CA-9436-D5683228FF01}" dt="2025-07-31T09:06:31.278" v="2993" actId="20577"/>
          <ac:spMkLst>
            <pc:docMk/>
            <pc:sldMk cId="3874353052" sldId="275"/>
            <ac:spMk id="13" creationId="{FA5D555D-AE3B-2C23-82C8-6A9A9FC3BD24}"/>
          </ac:spMkLst>
        </pc:spChg>
      </pc:sldChg>
      <pc:sldChg chg="modSp mod">
        <pc:chgData name="Caroline Hargrave" userId="50b4ff11-047b-41ed-a730-cdb72edf0574" providerId="ADAL" clId="{163F55AB-4886-49CA-9436-D5683228FF01}" dt="2025-07-31T08:15:16.060" v="2991" actId="14100"/>
        <pc:sldMkLst>
          <pc:docMk/>
          <pc:sldMk cId="1380479632" sldId="440"/>
        </pc:sldMkLst>
        <pc:spChg chg="mod">
          <ac:chgData name="Caroline Hargrave" userId="50b4ff11-047b-41ed-a730-cdb72edf0574" providerId="ADAL" clId="{163F55AB-4886-49CA-9436-D5683228FF01}" dt="2025-07-31T08:15:16.060" v="2991" actId="14100"/>
          <ac:spMkLst>
            <pc:docMk/>
            <pc:sldMk cId="1380479632" sldId="440"/>
            <ac:spMk id="10" creationId="{21CBFF75-D997-1CF6-0E55-2C4CAF86B5D8}"/>
          </ac:spMkLst>
        </pc:spChg>
      </pc:sldChg>
      <pc:sldChg chg="modSp del mod">
        <pc:chgData name="Caroline Hargrave" userId="50b4ff11-047b-41ed-a730-cdb72edf0574" providerId="ADAL" clId="{163F55AB-4886-49CA-9436-D5683228FF01}" dt="2025-08-06T09:59:42.291" v="4538" actId="47"/>
        <pc:sldMkLst>
          <pc:docMk/>
          <pc:sldMk cId="2165964821" sldId="517"/>
        </pc:sldMkLst>
        <pc:spChg chg="mod">
          <ac:chgData name="Caroline Hargrave" userId="50b4ff11-047b-41ed-a730-cdb72edf0574" providerId="ADAL" clId="{163F55AB-4886-49CA-9436-D5683228FF01}" dt="2025-08-06T09:59:08.834" v="4533" actId="20577"/>
          <ac:spMkLst>
            <pc:docMk/>
            <pc:sldMk cId="2165964821" sldId="517"/>
            <ac:spMk id="3" creationId="{683AC762-FF80-9562-AF51-A144E283FE08}"/>
          </ac:spMkLst>
        </pc:spChg>
      </pc:sldChg>
      <pc:sldChg chg="modSp mod">
        <pc:chgData name="Caroline Hargrave" userId="50b4ff11-047b-41ed-a730-cdb72edf0574" providerId="ADAL" clId="{163F55AB-4886-49CA-9436-D5683228FF01}" dt="2025-08-06T10:18:38.542" v="5366" actId="20577"/>
        <pc:sldMkLst>
          <pc:docMk/>
          <pc:sldMk cId="4162103256" sldId="538"/>
        </pc:sldMkLst>
        <pc:spChg chg="mod">
          <ac:chgData name="Caroline Hargrave" userId="50b4ff11-047b-41ed-a730-cdb72edf0574" providerId="ADAL" clId="{163F55AB-4886-49CA-9436-D5683228FF01}" dt="2025-08-06T10:18:38.542" v="5366" actId="20577"/>
          <ac:spMkLst>
            <pc:docMk/>
            <pc:sldMk cId="4162103256" sldId="538"/>
            <ac:spMk id="4" creationId="{ED7F1805-8A45-818D-F63C-DA18AD0C515D}"/>
          </ac:spMkLst>
        </pc:spChg>
      </pc:sldChg>
      <pc:sldChg chg="modSp mod">
        <pc:chgData name="Caroline Hargrave" userId="50b4ff11-047b-41ed-a730-cdb72edf0574" providerId="ADAL" clId="{163F55AB-4886-49CA-9436-D5683228FF01}" dt="2025-08-06T10:18:00.673" v="5286" actId="20577"/>
        <pc:sldMkLst>
          <pc:docMk/>
          <pc:sldMk cId="1709397664" sldId="539"/>
        </pc:sldMkLst>
        <pc:spChg chg="mod">
          <ac:chgData name="Caroline Hargrave" userId="50b4ff11-047b-41ed-a730-cdb72edf0574" providerId="ADAL" clId="{163F55AB-4886-49CA-9436-D5683228FF01}" dt="2025-08-06T10:18:00.673" v="5286" actId="20577"/>
          <ac:spMkLst>
            <pc:docMk/>
            <pc:sldMk cId="1709397664" sldId="539"/>
            <ac:spMk id="4" creationId="{CA87CDC2-BF28-D4CA-FBB5-9CA1ED0552C5}"/>
          </ac:spMkLst>
        </pc:spChg>
      </pc:sldChg>
      <pc:sldChg chg="modSp mod">
        <pc:chgData name="Caroline Hargrave" userId="50b4ff11-047b-41ed-a730-cdb72edf0574" providerId="ADAL" clId="{163F55AB-4886-49CA-9436-D5683228FF01}" dt="2025-07-31T08:14:05.545" v="2971" actId="14100"/>
        <pc:sldMkLst>
          <pc:docMk/>
          <pc:sldMk cId="1804955748" sldId="561"/>
        </pc:sldMkLst>
        <pc:graphicFrameChg chg="modGraphic">
          <ac:chgData name="Caroline Hargrave" userId="50b4ff11-047b-41ed-a730-cdb72edf0574" providerId="ADAL" clId="{163F55AB-4886-49CA-9436-D5683228FF01}" dt="2025-07-31T08:14:05.545" v="2971" actId="14100"/>
          <ac:graphicFrameMkLst>
            <pc:docMk/>
            <pc:sldMk cId="1804955748" sldId="561"/>
            <ac:graphicFrameMk id="5" creationId="{195C6420-77C1-7094-9DBA-B01710B2CD2C}"/>
          </ac:graphicFrameMkLst>
        </pc:graphicFrameChg>
      </pc:sldChg>
      <pc:sldChg chg="addSp modSp mod">
        <pc:chgData name="Caroline Hargrave" userId="50b4ff11-047b-41ed-a730-cdb72edf0574" providerId="ADAL" clId="{163F55AB-4886-49CA-9436-D5683228FF01}" dt="2025-08-06T10:13:32.993" v="5257" actId="20577"/>
        <pc:sldMkLst>
          <pc:docMk/>
          <pc:sldMk cId="867536652" sldId="566"/>
        </pc:sldMkLst>
        <pc:spChg chg="add mod">
          <ac:chgData name="Caroline Hargrave" userId="50b4ff11-047b-41ed-a730-cdb72edf0574" providerId="ADAL" clId="{163F55AB-4886-49CA-9436-D5683228FF01}" dt="2025-08-06T10:12:56.694" v="5251" actId="114"/>
          <ac:spMkLst>
            <pc:docMk/>
            <pc:sldMk cId="867536652" sldId="566"/>
            <ac:spMk id="2" creationId="{77C1B5A7-E02C-4555-ACF4-BF4445BA1B70}"/>
          </ac:spMkLst>
        </pc:spChg>
        <pc:spChg chg="mod">
          <ac:chgData name="Caroline Hargrave" userId="50b4ff11-047b-41ed-a730-cdb72edf0574" providerId="ADAL" clId="{163F55AB-4886-49CA-9436-D5683228FF01}" dt="2025-08-06T10:13:32.993" v="5257" actId="20577"/>
          <ac:spMkLst>
            <pc:docMk/>
            <pc:sldMk cId="867536652" sldId="566"/>
            <ac:spMk id="3" creationId="{E5E0A6AE-7D65-917B-9E79-4FBA2E7DD64F}"/>
          </ac:spMkLst>
        </pc:spChg>
      </pc:sldChg>
      <pc:sldChg chg="addSp delSp modSp new mod">
        <pc:chgData name="Caroline Hargrave" userId="50b4ff11-047b-41ed-a730-cdb72edf0574" providerId="ADAL" clId="{163F55AB-4886-49CA-9436-D5683228FF01}" dt="2025-07-31T09:11:02.339" v="3011" actId="20577"/>
        <pc:sldMkLst>
          <pc:docMk/>
          <pc:sldMk cId="685450873" sldId="567"/>
        </pc:sldMkLst>
        <pc:spChg chg="add mod">
          <ac:chgData name="Caroline Hargrave" userId="50b4ff11-047b-41ed-a730-cdb72edf0574" providerId="ADAL" clId="{163F55AB-4886-49CA-9436-D5683228FF01}" dt="2025-07-31T09:11:02.339" v="3011" actId="20577"/>
          <ac:spMkLst>
            <pc:docMk/>
            <pc:sldMk cId="685450873" sldId="567"/>
            <ac:spMk id="3" creationId="{7DF3E0DA-1ACA-A758-60D8-3E8E9170A713}"/>
          </ac:spMkLst>
        </pc:spChg>
        <pc:spChg chg="add mod">
          <ac:chgData name="Caroline Hargrave" userId="50b4ff11-047b-41ed-a730-cdb72edf0574" providerId="ADAL" clId="{163F55AB-4886-49CA-9436-D5683228FF01}" dt="2025-07-31T07:46:54.807" v="1462" actId="1076"/>
          <ac:spMkLst>
            <pc:docMk/>
            <pc:sldMk cId="685450873" sldId="567"/>
            <ac:spMk id="6" creationId="{053D3F81-87B1-8DB3-ABA3-D036E4B2771E}"/>
          </ac:spMkLst>
        </pc:spChg>
        <pc:spChg chg="add mod">
          <ac:chgData name="Caroline Hargrave" userId="50b4ff11-047b-41ed-a730-cdb72edf0574" providerId="ADAL" clId="{163F55AB-4886-49CA-9436-D5683228FF01}" dt="2025-07-31T07:37:26.243" v="511" actId="1076"/>
          <ac:spMkLst>
            <pc:docMk/>
            <pc:sldMk cId="685450873" sldId="567"/>
            <ac:spMk id="9" creationId="{446F35FA-E040-FB68-27A0-CAE7A1D2948C}"/>
          </ac:spMkLst>
        </pc:spChg>
        <pc:spChg chg="add mod">
          <ac:chgData name="Caroline Hargrave" userId="50b4ff11-047b-41ed-a730-cdb72edf0574" providerId="ADAL" clId="{163F55AB-4886-49CA-9436-D5683228FF01}" dt="2025-07-31T07:50:49.034" v="1504" actId="14100"/>
          <ac:spMkLst>
            <pc:docMk/>
            <pc:sldMk cId="685450873" sldId="567"/>
            <ac:spMk id="11" creationId="{028B54C2-C116-C3CB-55CA-F761576DA113}"/>
          </ac:spMkLst>
        </pc:spChg>
        <pc:picChg chg="add mod">
          <ac:chgData name="Caroline Hargrave" userId="50b4ff11-047b-41ed-a730-cdb72edf0574" providerId="ADAL" clId="{163F55AB-4886-49CA-9436-D5683228FF01}" dt="2025-07-31T07:44:40.212" v="1108" actId="14100"/>
          <ac:picMkLst>
            <pc:docMk/>
            <pc:sldMk cId="685450873" sldId="567"/>
            <ac:picMk id="12" creationId="{8A841AAF-28EF-EE1B-DC10-CAC954F0193A}"/>
          </ac:picMkLst>
        </pc:picChg>
      </pc:sldChg>
      <pc:sldChg chg="addSp delSp modSp new mod">
        <pc:chgData name="Caroline Hargrave" userId="50b4ff11-047b-41ed-a730-cdb72edf0574" providerId="ADAL" clId="{163F55AB-4886-49CA-9436-D5683228FF01}" dt="2025-07-31T08:09:43.308" v="2895" actId="1076"/>
        <pc:sldMkLst>
          <pc:docMk/>
          <pc:sldMk cId="1482771421" sldId="568"/>
        </pc:sldMkLst>
        <pc:spChg chg="add mod">
          <ac:chgData name="Caroline Hargrave" userId="50b4ff11-047b-41ed-a730-cdb72edf0574" providerId="ADAL" clId="{163F55AB-4886-49CA-9436-D5683228FF01}" dt="2025-07-31T07:56:59.203" v="2387" actId="20577"/>
          <ac:spMkLst>
            <pc:docMk/>
            <pc:sldMk cId="1482771421" sldId="568"/>
            <ac:spMk id="4" creationId="{57F0E615-8C52-F5D6-F9E1-08882E287A5E}"/>
          </ac:spMkLst>
        </pc:spChg>
        <pc:spChg chg="add mod">
          <ac:chgData name="Caroline Hargrave" userId="50b4ff11-047b-41ed-a730-cdb72edf0574" providerId="ADAL" clId="{163F55AB-4886-49CA-9436-D5683228FF01}" dt="2025-07-31T07:50:39.863" v="1489" actId="14100"/>
          <ac:spMkLst>
            <pc:docMk/>
            <pc:sldMk cId="1482771421" sldId="568"/>
            <ac:spMk id="5" creationId="{9DD451E1-5F15-0DB3-6165-EC31233DA64C}"/>
          </ac:spMkLst>
        </pc:spChg>
        <pc:spChg chg="add mod">
          <ac:chgData name="Caroline Hargrave" userId="50b4ff11-047b-41ed-a730-cdb72edf0574" providerId="ADAL" clId="{163F55AB-4886-49CA-9436-D5683228FF01}" dt="2025-07-31T07:57:20.180" v="2435" actId="20577"/>
          <ac:spMkLst>
            <pc:docMk/>
            <pc:sldMk cId="1482771421" sldId="568"/>
            <ac:spMk id="6" creationId="{C82837C6-A297-A892-6AFB-01243864F090}"/>
          </ac:spMkLst>
        </pc:spChg>
        <pc:spChg chg="add mod">
          <ac:chgData name="Caroline Hargrave" userId="50b4ff11-047b-41ed-a730-cdb72edf0574" providerId="ADAL" clId="{163F55AB-4886-49CA-9436-D5683228FF01}" dt="2025-07-31T08:09:43.308" v="2895" actId="1076"/>
          <ac:spMkLst>
            <pc:docMk/>
            <pc:sldMk cId="1482771421" sldId="568"/>
            <ac:spMk id="7" creationId="{1E994E14-9C9D-AADA-7961-69DB001D14DF}"/>
          </ac:spMkLst>
        </pc:spChg>
        <pc:picChg chg="add mod">
          <ac:chgData name="Caroline Hargrave" userId="50b4ff11-047b-41ed-a730-cdb72edf0574" providerId="ADAL" clId="{163F55AB-4886-49CA-9436-D5683228FF01}" dt="2025-07-31T07:50:18.771" v="1468" actId="1076"/>
          <ac:picMkLst>
            <pc:docMk/>
            <pc:sldMk cId="1482771421" sldId="568"/>
            <ac:picMk id="3" creationId="{9D15D225-5578-EA66-AB5B-233F71C77658}"/>
          </ac:picMkLst>
        </pc:picChg>
      </pc:sldChg>
      <pc:sldChg chg="addSp delSp modSp new mod">
        <pc:chgData name="Caroline Hargrave" userId="50b4ff11-047b-41ed-a730-cdb72edf0574" providerId="ADAL" clId="{163F55AB-4886-49CA-9436-D5683228FF01}" dt="2025-07-31T08:10:03.366" v="2897" actId="1076"/>
        <pc:sldMkLst>
          <pc:docMk/>
          <pc:sldMk cId="918159066" sldId="569"/>
        </pc:sldMkLst>
        <pc:spChg chg="add mod">
          <ac:chgData name="Caroline Hargrave" userId="50b4ff11-047b-41ed-a730-cdb72edf0574" providerId="ADAL" clId="{163F55AB-4886-49CA-9436-D5683228FF01}" dt="2025-07-31T08:09:13.205" v="2893" actId="20577"/>
          <ac:spMkLst>
            <pc:docMk/>
            <pc:sldMk cId="918159066" sldId="569"/>
            <ac:spMk id="5" creationId="{987579D4-08A3-7605-883D-F5CC7222FBDA}"/>
          </ac:spMkLst>
        </pc:spChg>
        <pc:spChg chg="add mod">
          <ac:chgData name="Caroline Hargrave" userId="50b4ff11-047b-41ed-a730-cdb72edf0574" providerId="ADAL" clId="{163F55AB-4886-49CA-9436-D5683228FF01}" dt="2025-07-31T08:03:53.850" v="2751" actId="1076"/>
          <ac:spMkLst>
            <pc:docMk/>
            <pc:sldMk cId="918159066" sldId="569"/>
            <ac:spMk id="6" creationId="{46C08DAB-94C0-F96F-95FD-7B877801D53E}"/>
          </ac:spMkLst>
        </pc:spChg>
        <pc:spChg chg="add mod">
          <ac:chgData name="Caroline Hargrave" userId="50b4ff11-047b-41ed-a730-cdb72edf0574" providerId="ADAL" clId="{163F55AB-4886-49CA-9436-D5683228FF01}" dt="2025-07-31T08:06:56.708" v="2830" actId="1076"/>
          <ac:spMkLst>
            <pc:docMk/>
            <pc:sldMk cId="918159066" sldId="569"/>
            <ac:spMk id="7" creationId="{E08A33F6-A196-0D04-E975-F3A2F1D3C4C1}"/>
          </ac:spMkLst>
        </pc:spChg>
        <pc:spChg chg="add mod">
          <ac:chgData name="Caroline Hargrave" userId="50b4ff11-047b-41ed-a730-cdb72edf0574" providerId="ADAL" clId="{163F55AB-4886-49CA-9436-D5683228FF01}" dt="2025-07-31T08:04:41.106" v="2801" actId="20577"/>
          <ac:spMkLst>
            <pc:docMk/>
            <pc:sldMk cId="918159066" sldId="569"/>
            <ac:spMk id="8" creationId="{78522000-935C-BAF4-CC96-6F7C7195A899}"/>
          </ac:spMkLst>
        </pc:spChg>
        <pc:spChg chg="add mod">
          <ac:chgData name="Caroline Hargrave" userId="50b4ff11-047b-41ed-a730-cdb72edf0574" providerId="ADAL" clId="{163F55AB-4886-49CA-9436-D5683228FF01}" dt="2025-07-31T08:04:55.615" v="2806" actId="20577"/>
          <ac:spMkLst>
            <pc:docMk/>
            <pc:sldMk cId="918159066" sldId="569"/>
            <ac:spMk id="9" creationId="{65375821-D108-D6B2-DE83-66582A927C55}"/>
          </ac:spMkLst>
        </pc:spChg>
        <pc:spChg chg="add mod">
          <ac:chgData name="Caroline Hargrave" userId="50b4ff11-047b-41ed-a730-cdb72edf0574" providerId="ADAL" clId="{163F55AB-4886-49CA-9436-D5683228FF01}" dt="2025-07-31T08:10:03.366" v="2897" actId="1076"/>
          <ac:spMkLst>
            <pc:docMk/>
            <pc:sldMk cId="918159066" sldId="569"/>
            <ac:spMk id="13" creationId="{B5457D66-808D-CA62-B0FB-893B3F535C22}"/>
          </ac:spMkLst>
        </pc:spChg>
        <pc:graphicFrameChg chg="add mod ord">
          <ac:chgData name="Caroline Hargrave" userId="50b4ff11-047b-41ed-a730-cdb72edf0574" providerId="ADAL" clId="{163F55AB-4886-49CA-9436-D5683228FF01}" dt="2025-07-31T08:07:02.930" v="2831" actId="14100"/>
          <ac:graphicFrameMkLst>
            <pc:docMk/>
            <pc:sldMk cId="918159066" sldId="569"/>
            <ac:graphicFrameMk id="4" creationId="{84C0CB9F-4229-2D66-15E0-4FED2658B8C1}"/>
          </ac:graphicFrameMkLst>
        </pc:graphicFrameChg>
        <pc:graphicFrameChg chg="add mod">
          <ac:chgData name="Caroline Hargrave" userId="50b4ff11-047b-41ed-a730-cdb72edf0574" providerId="ADAL" clId="{163F55AB-4886-49CA-9436-D5683228FF01}" dt="2025-07-31T08:06:50.593" v="2829" actId="14100"/>
          <ac:graphicFrameMkLst>
            <pc:docMk/>
            <pc:sldMk cId="918159066" sldId="569"/>
            <ac:graphicFrameMk id="10" creationId="{7DB4F68C-7711-815D-B0BD-E9A6F2CBB208}"/>
          </ac:graphicFrameMkLst>
        </pc:graphicFrameChg>
        <pc:picChg chg="add mod">
          <ac:chgData name="Caroline Hargrave" userId="50b4ff11-047b-41ed-a730-cdb72edf0574" providerId="ADAL" clId="{163F55AB-4886-49CA-9436-D5683228FF01}" dt="2025-07-31T08:08:42.900" v="2837" actId="1076"/>
          <ac:picMkLst>
            <pc:docMk/>
            <pc:sldMk cId="918159066" sldId="569"/>
            <ac:picMk id="12" creationId="{5335D27A-B1B4-2A59-C7F5-56A124C3CDEF}"/>
          </ac:picMkLst>
        </pc:picChg>
      </pc:sldChg>
      <pc:sldChg chg="addSp delSp modSp new mod">
        <pc:chgData name="Caroline Hargrave" userId="50b4ff11-047b-41ed-a730-cdb72edf0574" providerId="ADAL" clId="{163F55AB-4886-49CA-9436-D5683228FF01}" dt="2025-08-06T09:04:51.766" v="4362" actId="20577"/>
        <pc:sldMkLst>
          <pc:docMk/>
          <pc:sldMk cId="2062419224" sldId="570"/>
        </pc:sldMkLst>
        <pc:spChg chg="del">
          <ac:chgData name="Caroline Hargrave" userId="50b4ff11-047b-41ed-a730-cdb72edf0574" providerId="ADAL" clId="{163F55AB-4886-49CA-9436-D5683228FF01}" dt="2025-08-06T07:50:52.784" v="3014" actId="478"/>
          <ac:spMkLst>
            <pc:docMk/>
            <pc:sldMk cId="2062419224" sldId="570"/>
            <ac:spMk id="2" creationId="{4A572212-B3B7-810C-2DEC-7909E03C6195}"/>
          </ac:spMkLst>
        </pc:spChg>
        <pc:spChg chg="del">
          <ac:chgData name="Caroline Hargrave" userId="50b4ff11-047b-41ed-a730-cdb72edf0574" providerId="ADAL" clId="{163F55AB-4886-49CA-9436-D5683228FF01}" dt="2025-08-06T07:50:53.979" v="3015" actId="478"/>
          <ac:spMkLst>
            <pc:docMk/>
            <pc:sldMk cId="2062419224" sldId="570"/>
            <ac:spMk id="3" creationId="{7BE90752-59E6-0765-9994-8909B43611A4}"/>
          </ac:spMkLst>
        </pc:spChg>
        <pc:spChg chg="add">
          <ac:chgData name="Caroline Hargrave" userId="50b4ff11-047b-41ed-a730-cdb72edf0574" providerId="ADAL" clId="{163F55AB-4886-49CA-9436-D5683228FF01}" dt="2025-08-06T07:50:45.343" v="3013"/>
          <ac:spMkLst>
            <pc:docMk/>
            <pc:sldMk cId="2062419224" sldId="570"/>
            <ac:spMk id="4" creationId="{D292C673-27E2-641D-3B23-674A6D79A37B}"/>
          </ac:spMkLst>
        </pc:spChg>
        <pc:spChg chg="add">
          <ac:chgData name="Caroline Hargrave" userId="50b4ff11-047b-41ed-a730-cdb72edf0574" providerId="ADAL" clId="{163F55AB-4886-49CA-9436-D5683228FF01}" dt="2025-08-06T07:50:45.343" v="3013"/>
          <ac:spMkLst>
            <pc:docMk/>
            <pc:sldMk cId="2062419224" sldId="570"/>
            <ac:spMk id="5" creationId="{407B329C-F752-88C7-7E8F-B69EF45D3D68}"/>
          </ac:spMkLst>
        </pc:spChg>
        <pc:spChg chg="add">
          <ac:chgData name="Caroline Hargrave" userId="50b4ff11-047b-41ed-a730-cdb72edf0574" providerId="ADAL" clId="{163F55AB-4886-49CA-9436-D5683228FF01}" dt="2025-08-06T07:50:45.343" v="3013"/>
          <ac:spMkLst>
            <pc:docMk/>
            <pc:sldMk cId="2062419224" sldId="570"/>
            <ac:spMk id="6" creationId="{61EE2476-6D7F-18D1-D3EF-59A6C9178000}"/>
          </ac:spMkLst>
        </pc:spChg>
        <pc:spChg chg="add">
          <ac:chgData name="Caroline Hargrave" userId="50b4ff11-047b-41ed-a730-cdb72edf0574" providerId="ADAL" clId="{163F55AB-4886-49CA-9436-D5683228FF01}" dt="2025-08-06T07:50:45.343" v="3013"/>
          <ac:spMkLst>
            <pc:docMk/>
            <pc:sldMk cId="2062419224" sldId="570"/>
            <ac:spMk id="7" creationId="{6F9726B2-7EB4-8A30-CFF6-7E95E37E4E0A}"/>
          </ac:spMkLst>
        </pc:spChg>
        <pc:spChg chg="add">
          <ac:chgData name="Caroline Hargrave" userId="50b4ff11-047b-41ed-a730-cdb72edf0574" providerId="ADAL" clId="{163F55AB-4886-49CA-9436-D5683228FF01}" dt="2025-08-06T07:50:45.343" v="3013"/>
          <ac:spMkLst>
            <pc:docMk/>
            <pc:sldMk cId="2062419224" sldId="570"/>
            <ac:spMk id="8" creationId="{E4E340AB-E773-ABC3-E46C-AC63D45C9010}"/>
          </ac:spMkLst>
        </pc:spChg>
        <pc:spChg chg="add">
          <ac:chgData name="Caroline Hargrave" userId="50b4ff11-047b-41ed-a730-cdb72edf0574" providerId="ADAL" clId="{163F55AB-4886-49CA-9436-D5683228FF01}" dt="2025-08-06T07:50:45.343" v="3013"/>
          <ac:spMkLst>
            <pc:docMk/>
            <pc:sldMk cId="2062419224" sldId="570"/>
            <ac:spMk id="9" creationId="{7D074418-468D-5818-B33D-408520046CE4}"/>
          </ac:spMkLst>
        </pc:spChg>
        <pc:spChg chg="add">
          <ac:chgData name="Caroline Hargrave" userId="50b4ff11-047b-41ed-a730-cdb72edf0574" providerId="ADAL" clId="{163F55AB-4886-49CA-9436-D5683228FF01}" dt="2025-08-06T07:50:45.343" v="3013"/>
          <ac:spMkLst>
            <pc:docMk/>
            <pc:sldMk cId="2062419224" sldId="570"/>
            <ac:spMk id="10" creationId="{6D534E7D-B9B8-57C0-DB82-A99278E9026B}"/>
          </ac:spMkLst>
        </pc:spChg>
        <pc:spChg chg="add">
          <ac:chgData name="Caroline Hargrave" userId="50b4ff11-047b-41ed-a730-cdb72edf0574" providerId="ADAL" clId="{163F55AB-4886-49CA-9436-D5683228FF01}" dt="2025-08-06T07:50:45.343" v="3013"/>
          <ac:spMkLst>
            <pc:docMk/>
            <pc:sldMk cId="2062419224" sldId="570"/>
            <ac:spMk id="11" creationId="{17F74C9A-D1C3-A736-7DFC-77D08FE13001}"/>
          </ac:spMkLst>
        </pc:spChg>
        <pc:spChg chg="add">
          <ac:chgData name="Caroline Hargrave" userId="50b4ff11-047b-41ed-a730-cdb72edf0574" providerId="ADAL" clId="{163F55AB-4886-49CA-9436-D5683228FF01}" dt="2025-08-06T07:50:45.343" v="3013"/>
          <ac:spMkLst>
            <pc:docMk/>
            <pc:sldMk cId="2062419224" sldId="570"/>
            <ac:spMk id="12" creationId="{38758CAA-5221-7602-ACCE-03A4FA1FA75C}"/>
          </ac:spMkLst>
        </pc:spChg>
        <pc:spChg chg="add mod">
          <ac:chgData name="Caroline Hargrave" userId="50b4ff11-047b-41ed-a730-cdb72edf0574" providerId="ADAL" clId="{163F55AB-4886-49CA-9436-D5683228FF01}" dt="2025-08-06T07:50:59.278" v="3016"/>
          <ac:spMkLst>
            <pc:docMk/>
            <pc:sldMk cId="2062419224" sldId="570"/>
            <ac:spMk id="13" creationId="{61B3498D-D587-7EB6-8758-CB8246F48F59}"/>
          </ac:spMkLst>
        </pc:spChg>
        <pc:spChg chg="add mod">
          <ac:chgData name="Caroline Hargrave" userId="50b4ff11-047b-41ed-a730-cdb72edf0574" providerId="ADAL" clId="{163F55AB-4886-49CA-9436-D5683228FF01}" dt="2025-08-06T07:51:06.816" v="3017"/>
          <ac:spMkLst>
            <pc:docMk/>
            <pc:sldMk cId="2062419224" sldId="570"/>
            <ac:spMk id="14" creationId="{BA1DFA3D-144F-B2D2-120E-580AA58F7766}"/>
          </ac:spMkLst>
        </pc:spChg>
        <pc:spChg chg="add mod">
          <ac:chgData name="Caroline Hargrave" userId="50b4ff11-047b-41ed-a730-cdb72edf0574" providerId="ADAL" clId="{163F55AB-4886-49CA-9436-D5683228FF01}" dt="2025-08-06T09:04:51.766" v="4362" actId="20577"/>
          <ac:spMkLst>
            <pc:docMk/>
            <pc:sldMk cId="2062419224" sldId="570"/>
            <ac:spMk id="15" creationId="{B70B0E2E-A5D0-C8E5-3CD5-AE63161FD6FE}"/>
          </ac:spMkLst>
        </pc:spChg>
        <pc:spChg chg="add mod">
          <ac:chgData name="Caroline Hargrave" userId="50b4ff11-047b-41ed-a730-cdb72edf0574" providerId="ADAL" clId="{163F55AB-4886-49CA-9436-D5683228FF01}" dt="2025-08-06T08:24:44.607" v="4356" actId="1076"/>
          <ac:spMkLst>
            <pc:docMk/>
            <pc:sldMk cId="2062419224" sldId="570"/>
            <ac:spMk id="16" creationId="{CD5D524C-A9DE-B7F0-8600-8E57A5664603}"/>
          </ac:spMkLst>
        </pc:spChg>
        <pc:spChg chg="add mod">
          <ac:chgData name="Caroline Hargrave" userId="50b4ff11-047b-41ed-a730-cdb72edf0574" providerId="ADAL" clId="{163F55AB-4886-49CA-9436-D5683228FF01}" dt="2025-08-06T08:25:45.600" v="4358" actId="20577"/>
          <ac:spMkLst>
            <pc:docMk/>
            <pc:sldMk cId="2062419224" sldId="570"/>
            <ac:spMk id="17" creationId="{4AAA88BB-B647-D247-38D9-5E96CB0DC0D8}"/>
          </ac:spMkLst>
        </pc:spChg>
      </pc:sldChg>
      <pc:sldChg chg="addSp delSp modSp new mod">
        <pc:chgData name="Caroline Hargrave" userId="50b4ff11-047b-41ed-a730-cdb72edf0574" providerId="ADAL" clId="{163F55AB-4886-49CA-9436-D5683228FF01}" dt="2025-08-06T09:59:58.371" v="4539" actId="20577"/>
        <pc:sldMkLst>
          <pc:docMk/>
          <pc:sldMk cId="4053274656" sldId="571"/>
        </pc:sldMkLst>
        <pc:spChg chg="del">
          <ac:chgData name="Caroline Hargrave" userId="50b4ff11-047b-41ed-a730-cdb72edf0574" providerId="ADAL" clId="{163F55AB-4886-49CA-9436-D5683228FF01}" dt="2025-08-06T09:59:33.685" v="4536" actId="478"/>
          <ac:spMkLst>
            <pc:docMk/>
            <pc:sldMk cId="4053274656" sldId="571"/>
            <ac:spMk id="2" creationId="{306ABDAA-AE70-341D-B916-4660A0E5FA47}"/>
          </ac:spMkLst>
        </pc:spChg>
        <pc:spChg chg="del">
          <ac:chgData name="Caroline Hargrave" userId="50b4ff11-047b-41ed-a730-cdb72edf0574" providerId="ADAL" clId="{163F55AB-4886-49CA-9436-D5683228FF01}" dt="2025-08-06T09:59:32.992" v="4535" actId="478"/>
          <ac:spMkLst>
            <pc:docMk/>
            <pc:sldMk cId="4053274656" sldId="571"/>
            <ac:spMk id="3" creationId="{426A7756-A797-0280-D3A5-4F7A5AAE9A8E}"/>
          </ac:spMkLst>
        </pc:spChg>
        <pc:spChg chg="add mod">
          <ac:chgData name="Caroline Hargrave" userId="50b4ff11-047b-41ed-a730-cdb72edf0574" providerId="ADAL" clId="{163F55AB-4886-49CA-9436-D5683228FF01}" dt="2025-08-06T09:59:58.371" v="4539" actId="20577"/>
          <ac:spMkLst>
            <pc:docMk/>
            <pc:sldMk cId="4053274656" sldId="571"/>
            <ac:spMk id="4" creationId="{F08E870F-F7DC-34AB-8968-306A033A7762}"/>
          </ac:spMkLst>
        </pc:spChg>
        <pc:spChg chg="add mod">
          <ac:chgData name="Caroline Hargrave" userId="50b4ff11-047b-41ed-a730-cdb72edf0574" providerId="ADAL" clId="{163F55AB-4886-49CA-9436-D5683228FF01}" dt="2025-08-06T09:59:40.293" v="4537"/>
          <ac:spMkLst>
            <pc:docMk/>
            <pc:sldMk cId="4053274656" sldId="571"/>
            <ac:spMk id="5" creationId="{DE4E2D73-ADF7-EC88-4125-1A6E3F10548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embeddings/oleObject7.bin"/></Relationships>
</file>

<file path=ppt/charts/_rels/chart21.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9.bin"/><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embeddings/oleObject10.bin"/></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1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embeddings/oleObject11.bin"/><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embeddings/oleObject12.bin"/><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embeddings/oleObject13.bin"/><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embeddings/oleObject14.bin"/><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embeddings/oleObject15.bin"/><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embeddings/oleObject16.bin"/><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embeddings/oleObject17.bin"/><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oleObject" Target="../embeddings/oleObject18.bin"/><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oleObject" Target="../embeddings/oleObject19.bin"/><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oleObject" Target="../embeddings/oleObject20.bin"/><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oleObject" Target="../embeddings/oleObject21.bin"/><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oleObject" Target="../embeddings/oleObject22.bin"/><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oleObject" Target="../embeddings/oleObject23.bin"/></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51.xml"/><Relationship Id="rId1" Type="http://schemas.microsoft.com/office/2011/relationships/chartStyle" Target="style5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rgbClr val="006AB4"/>
              </a:solidFill>
              <a:ln>
                <a:noFill/>
              </a:ln>
              <a:effectLst/>
            </c:spPr>
            <c:extLst>
              <c:ext xmlns:c16="http://schemas.microsoft.com/office/drawing/2014/chart" uri="{C3380CC4-5D6E-409C-BE32-E72D297353CC}">
                <c16:uniqueId val="{00000001-AF22-406C-8EE2-6CC26256F26A}"/>
              </c:ext>
            </c:extLst>
          </c:dPt>
          <c:dPt>
            <c:idx val="5"/>
            <c:invertIfNegative val="0"/>
            <c:bubble3D val="0"/>
            <c:spPr>
              <a:solidFill>
                <a:srgbClr val="2C2D84"/>
              </a:solidFill>
              <a:ln>
                <a:noFill/>
              </a:ln>
              <a:effectLst/>
            </c:spPr>
            <c:extLst>
              <c:ext xmlns:c16="http://schemas.microsoft.com/office/drawing/2014/chart" uri="{C3380CC4-5D6E-409C-BE32-E72D297353CC}">
                <c16:uniqueId val="{00000002-AF22-406C-8EE2-6CC26256F26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Sheet2!$B$3:$B$8</c:f>
              <c:strCache>
                <c:ptCount val="6"/>
                <c:pt idx="0">
                  <c:v>Berkshire</c:v>
                </c:pt>
                <c:pt idx="1">
                  <c:v>Milton Keynes</c:v>
                </c:pt>
                <c:pt idx="2">
                  <c:v>Oxfordshire</c:v>
                </c:pt>
                <c:pt idx="3">
                  <c:v>Hertfordshire</c:v>
                </c:pt>
                <c:pt idx="4">
                  <c:v>Buckinghamshire</c:v>
                </c:pt>
                <c:pt idx="5">
                  <c:v>England</c:v>
                </c:pt>
              </c:strCache>
            </c:strRef>
          </c:cat>
          <c:val>
            <c:numRef>
              <c:f>Sheet2!$C$3:$C$8</c:f>
              <c:numCache>
                <c:formatCode>0%</c:formatCode>
                <c:ptCount val="6"/>
                <c:pt idx="0">
                  <c:v>0.62</c:v>
                </c:pt>
                <c:pt idx="1">
                  <c:v>0.51</c:v>
                </c:pt>
                <c:pt idx="2">
                  <c:v>0.5</c:v>
                </c:pt>
                <c:pt idx="3">
                  <c:v>0.47</c:v>
                </c:pt>
                <c:pt idx="4">
                  <c:v>0.43</c:v>
                </c:pt>
                <c:pt idx="5">
                  <c:v>0.5</c:v>
                </c:pt>
              </c:numCache>
            </c:numRef>
          </c:val>
          <c:extLst>
            <c:ext xmlns:c16="http://schemas.microsoft.com/office/drawing/2014/chart" uri="{C3380CC4-5D6E-409C-BE32-E72D297353CC}">
              <c16:uniqueId val="{00000000-AF22-406C-8EE2-6CC26256F26A}"/>
            </c:ext>
          </c:extLst>
        </c:ser>
        <c:dLbls>
          <c:showLegendKey val="0"/>
          <c:showVal val="0"/>
          <c:showCatName val="0"/>
          <c:showSerName val="0"/>
          <c:showPercent val="0"/>
          <c:showBubbleSize val="0"/>
        </c:dLbls>
        <c:gapWidth val="135"/>
        <c:overlap val="-44"/>
        <c:axId val="1380796064"/>
        <c:axId val="1380797504"/>
      </c:barChart>
      <c:catAx>
        <c:axId val="138079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797504"/>
        <c:crosses val="autoZero"/>
        <c:auto val="1"/>
        <c:lblAlgn val="ctr"/>
        <c:lblOffset val="100"/>
        <c:noMultiLvlLbl val="0"/>
      </c:catAx>
      <c:valAx>
        <c:axId val="1380797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GVA generated</a:t>
                </a:r>
                <a:r>
                  <a:rPr lang="en-GB" baseline="0"/>
                  <a:t> by tradable sectors</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79606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Bucks</c:v>
                </c:pt>
              </c:strCache>
            </c:strRef>
          </c:tx>
          <c:spPr>
            <a:solidFill>
              <a:srgbClr val="2C2D84"/>
            </a:solidFill>
            <a:ln>
              <a:noFill/>
            </a:ln>
            <a:effectLst/>
          </c:spPr>
          <c:invertIfNegative val="0"/>
          <c:dLbls>
            <c:dLbl>
              <c:idx val="3"/>
              <c:layout>
                <c:manualLayout>
                  <c:x val="-2.2809742258076391E-2"/>
                  <c:y val="-3.09875787942926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04-4299-9125-90F44E37C6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Born in 2017 and surviving 5 years</c:v>
                </c:pt>
                <c:pt idx="1">
                  <c:v>Born in 2018 and surviving 4 years</c:v>
                </c:pt>
                <c:pt idx="2">
                  <c:v>Born in 2019 and surviving 3 years</c:v>
                </c:pt>
                <c:pt idx="3">
                  <c:v>Born in 2020 and surviving 2 years </c:v>
                </c:pt>
                <c:pt idx="4">
                  <c:v>Born in 2021 and surviving 1 year</c:v>
                </c:pt>
              </c:strCache>
            </c:strRef>
          </c:cat>
          <c:val>
            <c:numRef>
              <c:f>Sheet1!$B$2:$B$6</c:f>
              <c:numCache>
                <c:formatCode>0.0%</c:formatCode>
                <c:ptCount val="5"/>
                <c:pt idx="0">
                  <c:v>0.45600000000000002</c:v>
                </c:pt>
                <c:pt idx="1">
                  <c:v>0.52500000000000002</c:v>
                </c:pt>
                <c:pt idx="2">
                  <c:v>0.60899999999999999</c:v>
                </c:pt>
                <c:pt idx="3">
                  <c:v>0.77400000000000002</c:v>
                </c:pt>
                <c:pt idx="4">
                  <c:v>0.95299999999999996</c:v>
                </c:pt>
              </c:numCache>
            </c:numRef>
          </c:val>
          <c:extLst>
            <c:ext xmlns:c16="http://schemas.microsoft.com/office/drawing/2014/chart" uri="{C3380CC4-5D6E-409C-BE32-E72D297353CC}">
              <c16:uniqueId val="{00000001-D104-4299-9125-90F44E37C6C2}"/>
            </c:ext>
          </c:extLst>
        </c:ser>
        <c:ser>
          <c:idx val="1"/>
          <c:order val="1"/>
          <c:tx>
            <c:strRef>
              <c:f>Sheet1!$C$1</c:f>
              <c:strCache>
                <c:ptCount val="1"/>
                <c:pt idx="0">
                  <c:v>South East</c:v>
                </c:pt>
              </c:strCache>
            </c:strRef>
          </c:tx>
          <c:spPr>
            <a:solidFill>
              <a:srgbClr val="006AB4"/>
            </a:solidFill>
            <a:ln>
              <a:noFill/>
            </a:ln>
            <a:effectLst/>
          </c:spPr>
          <c:invertIfNegative val="0"/>
          <c:dLbls>
            <c:dLbl>
              <c:idx val="3"/>
              <c:layout>
                <c:manualLayout>
                  <c:x val="2.0736129325523924E-3"/>
                  <c:y val="-4.7889894500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04-4299-9125-90F44E37C6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Born in 2017 and surviving 5 years</c:v>
                </c:pt>
                <c:pt idx="1">
                  <c:v>Born in 2018 and surviving 4 years</c:v>
                </c:pt>
                <c:pt idx="2">
                  <c:v>Born in 2019 and surviving 3 years</c:v>
                </c:pt>
                <c:pt idx="3">
                  <c:v>Born in 2020 and surviving 2 years </c:v>
                </c:pt>
                <c:pt idx="4">
                  <c:v>Born in 2021 and surviving 1 year</c:v>
                </c:pt>
              </c:strCache>
            </c:strRef>
          </c:cat>
          <c:val>
            <c:numRef>
              <c:f>Sheet1!$C$2:$C$6</c:f>
              <c:numCache>
                <c:formatCode>0.0%</c:formatCode>
                <c:ptCount val="5"/>
                <c:pt idx="0">
                  <c:v>0.439</c:v>
                </c:pt>
                <c:pt idx="1">
                  <c:v>0.499</c:v>
                </c:pt>
                <c:pt idx="2">
                  <c:v>0.58399999999999996</c:v>
                </c:pt>
                <c:pt idx="3">
                  <c:v>0.72299999999999998</c:v>
                </c:pt>
                <c:pt idx="4">
                  <c:v>0.94</c:v>
                </c:pt>
              </c:numCache>
            </c:numRef>
          </c:val>
          <c:extLst>
            <c:ext xmlns:c16="http://schemas.microsoft.com/office/drawing/2014/chart" uri="{C3380CC4-5D6E-409C-BE32-E72D297353CC}">
              <c16:uniqueId val="{00000003-D104-4299-9125-90F44E37C6C2}"/>
            </c:ext>
          </c:extLst>
        </c:ser>
        <c:ser>
          <c:idx val="2"/>
          <c:order val="2"/>
          <c:tx>
            <c:strRef>
              <c:f>Sheet1!$D$1</c:f>
              <c:strCache>
                <c:ptCount val="1"/>
                <c:pt idx="0">
                  <c:v>England</c:v>
                </c:pt>
              </c:strCache>
            </c:strRef>
          </c:tx>
          <c:spPr>
            <a:solidFill>
              <a:srgbClr val="9FC63B"/>
            </a:solidFill>
            <a:ln>
              <a:noFill/>
            </a:ln>
            <a:effectLst/>
          </c:spPr>
          <c:invertIfNegative val="0"/>
          <c:dLbls>
            <c:dLbl>
              <c:idx val="3"/>
              <c:layout>
                <c:manualLayout>
                  <c:x val="3.1104193988285882E-2"/>
                  <c:y val="-1.40852630883148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04-4299-9125-90F44E37C6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Born in 2017 and surviving 5 years</c:v>
                </c:pt>
                <c:pt idx="1">
                  <c:v>Born in 2018 and surviving 4 years</c:v>
                </c:pt>
                <c:pt idx="2">
                  <c:v>Born in 2019 and surviving 3 years</c:v>
                </c:pt>
                <c:pt idx="3">
                  <c:v>Born in 2020 and surviving 2 years </c:v>
                </c:pt>
                <c:pt idx="4">
                  <c:v>Born in 2021 and surviving 1 year</c:v>
                </c:pt>
              </c:strCache>
            </c:strRef>
          </c:cat>
          <c:val>
            <c:numRef>
              <c:f>Sheet1!$D$2:$D$6</c:f>
              <c:numCache>
                <c:formatCode>0.0%</c:formatCode>
                <c:ptCount val="5"/>
                <c:pt idx="0">
                  <c:v>0.39400000000000002</c:v>
                </c:pt>
                <c:pt idx="1">
                  <c:v>0.47199999999999998</c:v>
                </c:pt>
                <c:pt idx="2">
                  <c:v>0.55900000000000005</c:v>
                </c:pt>
                <c:pt idx="3">
                  <c:v>0.71099999999999997</c:v>
                </c:pt>
                <c:pt idx="4">
                  <c:v>0.93500000000000005</c:v>
                </c:pt>
              </c:numCache>
            </c:numRef>
          </c:val>
          <c:extLst>
            <c:ext xmlns:c16="http://schemas.microsoft.com/office/drawing/2014/chart" uri="{C3380CC4-5D6E-409C-BE32-E72D297353CC}">
              <c16:uniqueId val="{00000005-D104-4299-9125-90F44E37C6C2}"/>
            </c:ext>
          </c:extLst>
        </c:ser>
        <c:dLbls>
          <c:showLegendKey val="0"/>
          <c:showVal val="0"/>
          <c:showCatName val="0"/>
          <c:showSerName val="0"/>
          <c:showPercent val="0"/>
          <c:showBubbleSize val="0"/>
        </c:dLbls>
        <c:gapWidth val="219"/>
        <c:overlap val="-27"/>
        <c:axId val="1077616176"/>
        <c:axId val="335727488"/>
      </c:barChart>
      <c:catAx>
        <c:axId val="107761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35727488"/>
        <c:crosses val="autoZero"/>
        <c:auto val="1"/>
        <c:lblAlgn val="ctr"/>
        <c:lblOffset val="100"/>
        <c:noMultiLvlLbl val="0"/>
      </c:catAx>
      <c:valAx>
        <c:axId val="3357274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77616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1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'Employees by industry'!$C$31</c:f>
              <c:strCache>
                <c:ptCount val="1"/>
                <c:pt idx="0">
                  <c:v>Buckinghamshire</c:v>
                </c:pt>
              </c:strCache>
            </c:strRef>
          </c:tx>
          <c:spPr>
            <a:solidFill>
              <a:srgbClr val="9FC63B"/>
            </a:solidFill>
            <a:ln>
              <a:noFill/>
            </a:ln>
            <a:effectLst/>
          </c:spPr>
          <c:invertIfNegative val="0"/>
          <c:cat>
            <c:strRef>
              <c:f>'Employees by industry'!$B$32:$B$49</c:f>
              <c:strCache>
                <c:ptCount val="18"/>
                <c:pt idx="0">
                  <c:v>Health </c:v>
                </c:pt>
                <c:pt idx="1">
                  <c:v>Education </c:v>
                </c:pt>
                <c:pt idx="2">
                  <c:v>Retail</c:v>
                </c:pt>
                <c:pt idx="3">
                  <c:v>Professional, scientific &amp; technical </c:v>
                </c:pt>
                <c:pt idx="4">
                  <c:v>Wholesale </c:v>
                </c:pt>
                <c:pt idx="5">
                  <c:v>Hospitality</c:v>
                </c:pt>
                <c:pt idx="6">
                  <c:v>Manufacturing </c:v>
                </c:pt>
                <c:pt idx="7">
                  <c:v>Business admin &amp; support services </c:v>
                </c:pt>
                <c:pt idx="8">
                  <c:v>Information &amp; communication</c:v>
                </c:pt>
                <c:pt idx="9">
                  <c:v>Construction </c:v>
                </c:pt>
                <c:pt idx="10">
                  <c:v>Arts, ent, recreation &amp; other services</c:v>
                </c:pt>
                <c:pt idx="11">
                  <c:v>Transport &amp; storage </c:v>
                </c:pt>
                <c:pt idx="12">
                  <c:v>Public admin &amp; defence</c:v>
                </c:pt>
                <c:pt idx="13">
                  <c:v>Motor trades</c:v>
                </c:pt>
                <c:pt idx="14">
                  <c:v>Property </c:v>
                </c:pt>
                <c:pt idx="15">
                  <c:v>Financial &amp; insurance </c:v>
                </c:pt>
                <c:pt idx="16">
                  <c:v>Mining, quarrying &amp; utilities</c:v>
                </c:pt>
                <c:pt idx="17">
                  <c:v>Agriculture etc</c:v>
                </c:pt>
              </c:strCache>
            </c:strRef>
          </c:cat>
          <c:val>
            <c:numRef>
              <c:f>'Employees by industry'!$C$32:$C$49</c:f>
              <c:numCache>
                <c:formatCode>0.0%</c:formatCode>
                <c:ptCount val="18"/>
                <c:pt idx="0">
                  <c:v>0.12981744421906694</c:v>
                </c:pt>
                <c:pt idx="1">
                  <c:v>9.330628803245436E-2</c:v>
                </c:pt>
                <c:pt idx="2">
                  <c:v>8.5192697768762676E-2</c:v>
                </c:pt>
                <c:pt idx="3">
                  <c:v>8.5192697768762676E-2</c:v>
                </c:pt>
                <c:pt idx="4">
                  <c:v>8.1135902636916835E-2</c:v>
                </c:pt>
                <c:pt idx="5">
                  <c:v>8.1135902636916835E-2</c:v>
                </c:pt>
                <c:pt idx="6">
                  <c:v>7.3022312373225151E-2</c:v>
                </c:pt>
                <c:pt idx="7">
                  <c:v>6.8965517241379309E-2</c:v>
                </c:pt>
                <c:pt idx="8">
                  <c:v>5.6795131845841784E-2</c:v>
                </c:pt>
                <c:pt idx="9">
                  <c:v>5.2738336713995942E-2</c:v>
                </c:pt>
                <c:pt idx="10">
                  <c:v>5.2738336713995942E-2</c:v>
                </c:pt>
                <c:pt idx="11">
                  <c:v>3.2454361054766734E-2</c:v>
                </c:pt>
                <c:pt idx="12">
                  <c:v>3.2454361054766734E-2</c:v>
                </c:pt>
                <c:pt idx="13">
                  <c:v>2.0283975659229209E-2</c:v>
                </c:pt>
                <c:pt idx="14">
                  <c:v>2.0283975659229209E-2</c:v>
                </c:pt>
                <c:pt idx="15">
                  <c:v>1.8255578093306288E-2</c:v>
                </c:pt>
                <c:pt idx="16">
                  <c:v>1.0141987829614604E-2</c:v>
                </c:pt>
                <c:pt idx="17">
                  <c:v>6.0851926977687626E-3</c:v>
                </c:pt>
              </c:numCache>
            </c:numRef>
          </c:val>
          <c:extLst>
            <c:ext xmlns:c16="http://schemas.microsoft.com/office/drawing/2014/chart" uri="{C3380CC4-5D6E-409C-BE32-E72D297353CC}">
              <c16:uniqueId val="{00000000-6D23-412D-A178-9AE375D0CB70}"/>
            </c:ext>
          </c:extLst>
        </c:ser>
        <c:ser>
          <c:idx val="1"/>
          <c:order val="1"/>
          <c:tx>
            <c:strRef>
              <c:f>'Employees by industry'!$D$31</c:f>
              <c:strCache>
                <c:ptCount val="1"/>
                <c:pt idx="0">
                  <c:v>England</c:v>
                </c:pt>
              </c:strCache>
            </c:strRef>
          </c:tx>
          <c:spPr>
            <a:solidFill>
              <a:srgbClr val="2C2D84"/>
            </a:solidFill>
            <a:ln>
              <a:noFill/>
            </a:ln>
            <a:effectLst/>
          </c:spPr>
          <c:invertIfNegative val="0"/>
          <c:cat>
            <c:strRef>
              <c:f>'Employees by industry'!$B$32:$B$49</c:f>
              <c:strCache>
                <c:ptCount val="18"/>
                <c:pt idx="0">
                  <c:v>Health </c:v>
                </c:pt>
                <c:pt idx="1">
                  <c:v>Education </c:v>
                </c:pt>
                <c:pt idx="2">
                  <c:v>Retail</c:v>
                </c:pt>
                <c:pt idx="3">
                  <c:v>Professional, scientific &amp; technical </c:v>
                </c:pt>
                <c:pt idx="4">
                  <c:v>Wholesale </c:v>
                </c:pt>
                <c:pt idx="5">
                  <c:v>Hospitality</c:v>
                </c:pt>
                <c:pt idx="6">
                  <c:v>Manufacturing </c:v>
                </c:pt>
                <c:pt idx="7">
                  <c:v>Business admin &amp; support services </c:v>
                </c:pt>
                <c:pt idx="8">
                  <c:v>Information &amp; communication</c:v>
                </c:pt>
                <c:pt idx="9">
                  <c:v>Construction </c:v>
                </c:pt>
                <c:pt idx="10">
                  <c:v>Arts, ent, recreation &amp; other services</c:v>
                </c:pt>
                <c:pt idx="11">
                  <c:v>Transport &amp; storage </c:v>
                </c:pt>
                <c:pt idx="12">
                  <c:v>Public admin &amp; defence</c:v>
                </c:pt>
                <c:pt idx="13">
                  <c:v>Motor trades</c:v>
                </c:pt>
                <c:pt idx="14">
                  <c:v>Property </c:v>
                </c:pt>
                <c:pt idx="15">
                  <c:v>Financial &amp; insurance </c:v>
                </c:pt>
                <c:pt idx="16">
                  <c:v>Mining, quarrying &amp; utilities</c:v>
                </c:pt>
                <c:pt idx="17">
                  <c:v>Agriculture etc</c:v>
                </c:pt>
              </c:strCache>
            </c:strRef>
          </c:cat>
          <c:val>
            <c:numRef>
              <c:f>'Employees by industry'!$D$32:$D$49</c:f>
              <c:numCache>
                <c:formatCode>0.0%</c:formatCode>
                <c:ptCount val="18"/>
                <c:pt idx="0">
                  <c:v>0.13504273504273503</c:v>
                </c:pt>
                <c:pt idx="1">
                  <c:v>8.5506455719221677E-2</c:v>
                </c:pt>
                <c:pt idx="2">
                  <c:v>8.1942171303873435E-2</c:v>
                </c:pt>
                <c:pt idx="3">
                  <c:v>9.61629387161302E-2</c:v>
                </c:pt>
                <c:pt idx="4">
                  <c:v>3.8116021094744497E-2</c:v>
                </c:pt>
                <c:pt idx="5">
                  <c:v>7.8414257137661397E-2</c:v>
                </c:pt>
                <c:pt idx="6">
                  <c:v>7.4049827241316604E-2</c:v>
                </c:pt>
                <c:pt idx="7">
                  <c:v>8.8816148390616481E-2</c:v>
                </c:pt>
                <c:pt idx="8">
                  <c:v>4.7645026368430626E-2</c:v>
                </c:pt>
                <c:pt idx="9">
                  <c:v>4.7208583378796146E-2</c:v>
                </c:pt>
                <c:pt idx="10">
                  <c:v>4.5244589925440989E-2</c:v>
                </c:pt>
                <c:pt idx="11">
                  <c:v>5.0918348790689218E-2</c:v>
                </c:pt>
                <c:pt idx="12">
                  <c:v>4.360792871431169E-2</c:v>
                </c:pt>
                <c:pt idx="13">
                  <c:v>1.7166757592289507E-2</c:v>
                </c:pt>
                <c:pt idx="14">
                  <c:v>1.9494453537006729E-2</c:v>
                </c:pt>
                <c:pt idx="15">
                  <c:v>3.4442625931987637E-2</c:v>
                </c:pt>
                <c:pt idx="16">
                  <c:v>1.1056555737406801E-2</c:v>
                </c:pt>
                <c:pt idx="17">
                  <c:v>5.1645753773413346E-3</c:v>
                </c:pt>
              </c:numCache>
            </c:numRef>
          </c:val>
          <c:extLst>
            <c:ext xmlns:c16="http://schemas.microsoft.com/office/drawing/2014/chart" uri="{C3380CC4-5D6E-409C-BE32-E72D297353CC}">
              <c16:uniqueId val="{00000001-6D23-412D-A178-9AE375D0CB70}"/>
            </c:ext>
          </c:extLst>
        </c:ser>
        <c:dLbls>
          <c:showLegendKey val="0"/>
          <c:showVal val="0"/>
          <c:showCatName val="0"/>
          <c:showSerName val="0"/>
          <c:showPercent val="0"/>
          <c:showBubbleSize val="0"/>
        </c:dLbls>
        <c:gapWidth val="182"/>
        <c:axId val="1271348463"/>
        <c:axId val="1271347983"/>
      </c:barChart>
      <c:catAx>
        <c:axId val="12713484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71347983"/>
        <c:crosses val="autoZero"/>
        <c:auto val="1"/>
        <c:lblAlgn val="ctr"/>
        <c:lblOffset val="100"/>
        <c:noMultiLvlLbl val="0"/>
      </c:catAx>
      <c:valAx>
        <c:axId val="1271347983"/>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713484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'Full and part-time'!$G$1</c:f>
              <c:strCache>
                <c:ptCount val="1"/>
                <c:pt idx="0">
                  <c:v>Full time</c:v>
                </c:pt>
              </c:strCache>
            </c:strRef>
          </c:tx>
          <c:spPr>
            <a:solidFill>
              <a:srgbClr val="9FC63B"/>
            </a:solidFill>
            <a:ln>
              <a:noFill/>
            </a:ln>
            <a:effectLst/>
          </c:spPr>
          <c:invertIfNegative val="0"/>
          <c:cat>
            <c:strRef>
              <c:f>'Full and part-time'!$F$2:$F$19</c:f>
              <c:strCache>
                <c:ptCount val="18"/>
                <c:pt idx="0">
                  <c:v>Health </c:v>
                </c:pt>
                <c:pt idx="1">
                  <c:v>Education </c:v>
                </c:pt>
                <c:pt idx="2">
                  <c:v>Retail</c:v>
                </c:pt>
                <c:pt idx="3">
                  <c:v>Professional, scientific &amp; technical </c:v>
                </c:pt>
                <c:pt idx="4">
                  <c:v>Hospitality</c:v>
                </c:pt>
                <c:pt idx="5">
                  <c:v>Wholesale </c:v>
                </c:pt>
                <c:pt idx="6">
                  <c:v>Manufacturing </c:v>
                </c:pt>
                <c:pt idx="7">
                  <c:v>Business admin &amp; support services</c:v>
                </c:pt>
                <c:pt idx="8">
                  <c:v>Information &amp; communication</c:v>
                </c:pt>
                <c:pt idx="9">
                  <c:v>Arts, ent, recreation &amp; other services</c:v>
                </c:pt>
                <c:pt idx="10">
                  <c:v>Construction </c:v>
                </c:pt>
                <c:pt idx="11">
                  <c:v>Transport &amp; storage </c:v>
                </c:pt>
                <c:pt idx="12">
                  <c:v>Public admin &amp; defence</c:v>
                </c:pt>
                <c:pt idx="13">
                  <c:v>Property </c:v>
                </c:pt>
                <c:pt idx="14">
                  <c:v>Motor trades</c:v>
                </c:pt>
                <c:pt idx="15">
                  <c:v>Financial &amp; insurance </c:v>
                </c:pt>
                <c:pt idx="16">
                  <c:v>Mining, quarrying &amp; utilities</c:v>
                </c:pt>
                <c:pt idx="17">
                  <c:v>Agriculture etc</c:v>
                </c:pt>
              </c:strCache>
            </c:strRef>
          </c:cat>
          <c:val>
            <c:numRef>
              <c:f>'Full and part-time'!$G$2:$G$19</c:f>
              <c:numCache>
                <c:formatCode>#,##0</c:formatCode>
                <c:ptCount val="18"/>
                <c:pt idx="0">
                  <c:v>20000</c:v>
                </c:pt>
                <c:pt idx="1">
                  <c:v>13000</c:v>
                </c:pt>
                <c:pt idx="2">
                  <c:v>9000</c:v>
                </c:pt>
                <c:pt idx="3">
                  <c:v>16000</c:v>
                </c:pt>
                <c:pt idx="4">
                  <c:v>9000</c:v>
                </c:pt>
                <c:pt idx="5">
                  <c:v>18000</c:v>
                </c:pt>
                <c:pt idx="6">
                  <c:v>17000</c:v>
                </c:pt>
                <c:pt idx="7">
                  <c:v>11000</c:v>
                </c:pt>
                <c:pt idx="8">
                  <c:v>11000</c:v>
                </c:pt>
                <c:pt idx="9">
                  <c:v>7000</c:v>
                </c:pt>
                <c:pt idx="10">
                  <c:v>11000</c:v>
                </c:pt>
                <c:pt idx="11">
                  <c:v>6000</c:v>
                </c:pt>
                <c:pt idx="12">
                  <c:v>6000</c:v>
                </c:pt>
                <c:pt idx="13">
                  <c:v>3500</c:v>
                </c:pt>
                <c:pt idx="14">
                  <c:v>4000</c:v>
                </c:pt>
                <c:pt idx="15">
                  <c:v>4000</c:v>
                </c:pt>
                <c:pt idx="16">
                  <c:v>2250</c:v>
                </c:pt>
                <c:pt idx="17">
                  <c:v>1000</c:v>
                </c:pt>
              </c:numCache>
            </c:numRef>
          </c:val>
          <c:extLst>
            <c:ext xmlns:c16="http://schemas.microsoft.com/office/drawing/2014/chart" uri="{C3380CC4-5D6E-409C-BE32-E72D297353CC}">
              <c16:uniqueId val="{00000000-2E82-49AB-85F8-277462915478}"/>
            </c:ext>
          </c:extLst>
        </c:ser>
        <c:ser>
          <c:idx val="1"/>
          <c:order val="1"/>
          <c:tx>
            <c:strRef>
              <c:f>'Full and part-time'!$H$1</c:f>
              <c:strCache>
                <c:ptCount val="1"/>
                <c:pt idx="0">
                  <c:v>Part time</c:v>
                </c:pt>
              </c:strCache>
            </c:strRef>
          </c:tx>
          <c:spPr>
            <a:solidFill>
              <a:srgbClr val="2C2D84"/>
            </a:solidFill>
            <a:ln>
              <a:noFill/>
            </a:ln>
            <a:effectLst/>
          </c:spPr>
          <c:invertIfNegative val="0"/>
          <c:cat>
            <c:strRef>
              <c:f>'Full and part-time'!$F$2:$F$19</c:f>
              <c:strCache>
                <c:ptCount val="18"/>
                <c:pt idx="0">
                  <c:v>Health </c:v>
                </c:pt>
                <c:pt idx="1">
                  <c:v>Education </c:v>
                </c:pt>
                <c:pt idx="2">
                  <c:v>Retail</c:v>
                </c:pt>
                <c:pt idx="3">
                  <c:v>Professional, scientific &amp; technical </c:v>
                </c:pt>
                <c:pt idx="4">
                  <c:v>Hospitality</c:v>
                </c:pt>
                <c:pt idx="5">
                  <c:v>Wholesale </c:v>
                </c:pt>
                <c:pt idx="6">
                  <c:v>Manufacturing </c:v>
                </c:pt>
                <c:pt idx="7">
                  <c:v>Business admin &amp; support services</c:v>
                </c:pt>
                <c:pt idx="8">
                  <c:v>Information &amp; communication</c:v>
                </c:pt>
                <c:pt idx="9">
                  <c:v>Arts, ent, recreation &amp; other services</c:v>
                </c:pt>
                <c:pt idx="10">
                  <c:v>Construction </c:v>
                </c:pt>
                <c:pt idx="11">
                  <c:v>Transport &amp; storage </c:v>
                </c:pt>
                <c:pt idx="12">
                  <c:v>Public admin &amp; defence</c:v>
                </c:pt>
                <c:pt idx="13">
                  <c:v>Property </c:v>
                </c:pt>
                <c:pt idx="14">
                  <c:v>Motor trades</c:v>
                </c:pt>
                <c:pt idx="15">
                  <c:v>Financial &amp; insurance </c:v>
                </c:pt>
                <c:pt idx="16">
                  <c:v>Mining, quarrying &amp; utilities</c:v>
                </c:pt>
                <c:pt idx="17">
                  <c:v>Agriculture etc</c:v>
                </c:pt>
              </c:strCache>
            </c:strRef>
          </c:cat>
          <c:val>
            <c:numRef>
              <c:f>'Full and part-time'!$H$2:$H$19</c:f>
              <c:numCache>
                <c:formatCode>#,##0</c:formatCode>
                <c:ptCount val="18"/>
                <c:pt idx="0">
                  <c:v>12000</c:v>
                </c:pt>
                <c:pt idx="1">
                  <c:v>10000</c:v>
                </c:pt>
                <c:pt idx="2">
                  <c:v>11000</c:v>
                </c:pt>
                <c:pt idx="3">
                  <c:v>5000</c:v>
                </c:pt>
                <c:pt idx="4">
                  <c:v>11000</c:v>
                </c:pt>
                <c:pt idx="5">
                  <c:v>2000</c:v>
                </c:pt>
                <c:pt idx="6">
                  <c:v>1750</c:v>
                </c:pt>
                <c:pt idx="7">
                  <c:v>6000</c:v>
                </c:pt>
                <c:pt idx="8">
                  <c:v>2500</c:v>
                </c:pt>
                <c:pt idx="9">
                  <c:v>6000</c:v>
                </c:pt>
                <c:pt idx="10">
                  <c:v>2000</c:v>
                </c:pt>
                <c:pt idx="11">
                  <c:v>1500</c:v>
                </c:pt>
                <c:pt idx="12">
                  <c:v>1500</c:v>
                </c:pt>
                <c:pt idx="13">
                  <c:v>1500</c:v>
                </c:pt>
                <c:pt idx="14">
                  <c:v>700</c:v>
                </c:pt>
                <c:pt idx="15">
                  <c:v>800</c:v>
                </c:pt>
                <c:pt idx="16">
                  <c:v>250</c:v>
                </c:pt>
                <c:pt idx="17">
                  <c:v>400</c:v>
                </c:pt>
              </c:numCache>
            </c:numRef>
          </c:val>
          <c:extLst>
            <c:ext xmlns:c16="http://schemas.microsoft.com/office/drawing/2014/chart" uri="{C3380CC4-5D6E-409C-BE32-E72D297353CC}">
              <c16:uniqueId val="{00000001-2E82-49AB-85F8-277462915478}"/>
            </c:ext>
          </c:extLst>
        </c:ser>
        <c:dLbls>
          <c:showLegendKey val="0"/>
          <c:showVal val="0"/>
          <c:showCatName val="0"/>
          <c:showSerName val="0"/>
          <c:showPercent val="0"/>
          <c:showBubbleSize val="0"/>
        </c:dLbls>
        <c:gapWidth val="150"/>
        <c:overlap val="100"/>
        <c:axId val="1535303456"/>
        <c:axId val="1535276576"/>
      </c:barChart>
      <c:catAx>
        <c:axId val="15353034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35276576"/>
        <c:crosses val="autoZero"/>
        <c:auto val="1"/>
        <c:lblAlgn val="ctr"/>
        <c:lblOffset val="100"/>
        <c:noMultiLvlLbl val="0"/>
      </c:catAx>
      <c:valAx>
        <c:axId val="153527657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3530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Data!$I$9</c:f>
              <c:strCache>
                <c:ptCount val="1"/>
                <c:pt idx="0">
                  <c:v>Public sector</c:v>
                </c:pt>
              </c:strCache>
            </c:strRef>
          </c:tx>
          <c:spPr>
            <a:solidFill>
              <a:srgbClr val="9FC6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Data!$H$10:$H$12</c:f>
              <c:strCache>
                <c:ptCount val="3"/>
                <c:pt idx="0">
                  <c:v>Buckinghamshire</c:v>
                </c:pt>
                <c:pt idx="1">
                  <c:v>South East</c:v>
                </c:pt>
                <c:pt idx="2">
                  <c:v>England</c:v>
                </c:pt>
              </c:strCache>
            </c:strRef>
          </c:cat>
          <c:val>
            <c:numRef>
              <c:f>Data!$I$10:$I$12</c:f>
              <c:numCache>
                <c:formatCode>0%</c:formatCode>
                <c:ptCount val="3"/>
                <c:pt idx="0">
                  <c:v>0.12691553667701355</c:v>
                </c:pt>
                <c:pt idx="1">
                  <c:v>0.15676460986867233</c:v>
                </c:pt>
                <c:pt idx="2">
                  <c:v>0.17541617693514175</c:v>
                </c:pt>
              </c:numCache>
            </c:numRef>
          </c:val>
          <c:extLst>
            <c:ext xmlns:c16="http://schemas.microsoft.com/office/drawing/2014/chart" uri="{C3380CC4-5D6E-409C-BE32-E72D297353CC}">
              <c16:uniqueId val="{00000000-06FE-408A-8A11-0A9E9C009EA5}"/>
            </c:ext>
          </c:extLst>
        </c:ser>
        <c:ser>
          <c:idx val="1"/>
          <c:order val="1"/>
          <c:tx>
            <c:strRef>
              <c:f>Data!$J$9</c:f>
              <c:strCache>
                <c:ptCount val="1"/>
                <c:pt idx="0">
                  <c:v>Private sector</c:v>
                </c:pt>
              </c:strCache>
            </c:strRef>
          </c:tx>
          <c:spPr>
            <a:solidFill>
              <a:srgbClr val="2C2D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Data!$H$10:$H$12</c:f>
              <c:strCache>
                <c:ptCount val="3"/>
                <c:pt idx="0">
                  <c:v>Buckinghamshire</c:v>
                </c:pt>
                <c:pt idx="1">
                  <c:v>South East</c:v>
                </c:pt>
                <c:pt idx="2">
                  <c:v>England</c:v>
                </c:pt>
              </c:strCache>
            </c:strRef>
          </c:cat>
          <c:val>
            <c:numRef>
              <c:f>Data!$J$10:$J$12</c:f>
              <c:numCache>
                <c:formatCode>0%</c:formatCode>
                <c:ptCount val="3"/>
                <c:pt idx="0">
                  <c:v>0.87308446332298639</c:v>
                </c:pt>
                <c:pt idx="1">
                  <c:v>0.84323539013132764</c:v>
                </c:pt>
                <c:pt idx="2">
                  <c:v>0.82458378669640542</c:v>
                </c:pt>
              </c:numCache>
            </c:numRef>
          </c:val>
          <c:extLst>
            <c:ext xmlns:c16="http://schemas.microsoft.com/office/drawing/2014/chart" uri="{C3380CC4-5D6E-409C-BE32-E72D297353CC}">
              <c16:uniqueId val="{00000001-06FE-408A-8A11-0A9E9C009EA5}"/>
            </c:ext>
          </c:extLst>
        </c:ser>
        <c:dLbls>
          <c:showLegendKey val="0"/>
          <c:showVal val="0"/>
          <c:showCatName val="0"/>
          <c:showSerName val="0"/>
          <c:showPercent val="0"/>
          <c:showBubbleSize val="0"/>
        </c:dLbls>
        <c:gapWidth val="219"/>
        <c:overlap val="-27"/>
        <c:axId val="2054914735"/>
        <c:axId val="2054896495"/>
      </c:barChart>
      <c:catAx>
        <c:axId val="2054914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54896495"/>
        <c:crosses val="autoZero"/>
        <c:auto val="1"/>
        <c:lblAlgn val="ctr"/>
        <c:lblOffset val="100"/>
        <c:noMultiLvlLbl val="0"/>
      </c:catAx>
      <c:valAx>
        <c:axId val="20548964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54914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'[Labour Market and Skills Analysis 2025 - Master.xlsx]Sheet10'!$J$30</c:f>
              <c:strCache>
                <c:ptCount val="1"/>
                <c:pt idx="0">
                  <c:v>Buckinghamshire</c:v>
                </c:pt>
              </c:strCache>
            </c:strRef>
          </c:tx>
          <c:spPr>
            <a:ln w="28575" cap="rnd">
              <a:solidFill>
                <a:srgbClr val="2C2D84"/>
              </a:solidFill>
              <a:round/>
            </a:ln>
            <a:effectLst/>
          </c:spPr>
          <c:marker>
            <c:symbol val="none"/>
          </c:marker>
          <c:cat>
            <c:numRef>
              <c:f>'[Labour Market and Skills Analysis 2025 - Master.xlsx]Sheet10'!$I$31:$I$39</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'[Labour Market and Skills Analysis 2025 - Master.xlsx]Sheet10'!$J$31:$J$39</c:f>
              <c:numCache>
                <c:formatCode>0%</c:formatCode>
                <c:ptCount val="9"/>
                <c:pt idx="0">
                  <c:v>0.12386496842031597</c:v>
                </c:pt>
                <c:pt idx="1">
                  <c:v>0.11726170700333086</c:v>
                </c:pt>
                <c:pt idx="2">
                  <c:v>0.11937124244156834</c:v>
                </c:pt>
                <c:pt idx="3">
                  <c:v>0.11784857536079356</c:v>
                </c:pt>
                <c:pt idx="4">
                  <c:v>0.12187966827425215</c:v>
                </c:pt>
                <c:pt idx="5">
                  <c:v>0.12393041451639754</c:v>
                </c:pt>
                <c:pt idx="6">
                  <c:v>0.12077308768656717</c:v>
                </c:pt>
                <c:pt idx="7">
                  <c:v>0.120945796125703</c:v>
                </c:pt>
                <c:pt idx="8">
                  <c:v>0.12691553667701355</c:v>
                </c:pt>
              </c:numCache>
            </c:numRef>
          </c:val>
          <c:smooth val="0"/>
          <c:extLst>
            <c:ext xmlns:c16="http://schemas.microsoft.com/office/drawing/2014/chart" uri="{C3380CC4-5D6E-409C-BE32-E72D297353CC}">
              <c16:uniqueId val="{00000000-5E64-4C6C-B12A-EDD22F43903E}"/>
            </c:ext>
          </c:extLst>
        </c:ser>
        <c:ser>
          <c:idx val="1"/>
          <c:order val="1"/>
          <c:tx>
            <c:strRef>
              <c:f>'[Labour Market and Skills Analysis 2025 - Master.xlsx]Sheet10'!$K$30</c:f>
              <c:strCache>
                <c:ptCount val="1"/>
                <c:pt idx="0">
                  <c:v>England</c:v>
                </c:pt>
              </c:strCache>
            </c:strRef>
          </c:tx>
          <c:spPr>
            <a:ln w="28575" cap="rnd">
              <a:solidFill>
                <a:srgbClr val="9FC63B"/>
              </a:solidFill>
              <a:round/>
            </a:ln>
            <a:effectLst/>
          </c:spPr>
          <c:marker>
            <c:symbol val="none"/>
          </c:marker>
          <c:cat>
            <c:numRef>
              <c:f>'[Labour Market and Skills Analysis 2025 - Master.xlsx]Sheet10'!$I$31:$I$39</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'[Labour Market and Skills Analysis 2025 - Master.xlsx]Sheet10'!$K$31:$K$39</c:f>
              <c:numCache>
                <c:formatCode>0%</c:formatCode>
                <c:ptCount val="9"/>
                <c:pt idx="0">
                  <c:v>0.16749187805446403</c:v>
                </c:pt>
                <c:pt idx="1">
                  <c:v>0.16479550033019427</c:v>
                </c:pt>
                <c:pt idx="2">
                  <c:v>0.16328643123666087</c:v>
                </c:pt>
                <c:pt idx="3">
                  <c:v>0.16312875232220311</c:v>
                </c:pt>
                <c:pt idx="4">
                  <c:v>0.16185900226437006</c:v>
                </c:pt>
                <c:pt idx="5">
                  <c:v>0.16847520392713755</c:v>
                </c:pt>
                <c:pt idx="6">
                  <c:v>0.17138543350143123</c:v>
                </c:pt>
                <c:pt idx="7">
                  <c:v>0.16858210647813893</c:v>
                </c:pt>
                <c:pt idx="8">
                  <c:v>0.17541617693514175</c:v>
                </c:pt>
              </c:numCache>
            </c:numRef>
          </c:val>
          <c:smooth val="0"/>
          <c:extLst>
            <c:ext xmlns:c16="http://schemas.microsoft.com/office/drawing/2014/chart" uri="{C3380CC4-5D6E-409C-BE32-E72D297353CC}">
              <c16:uniqueId val="{00000001-5E64-4C6C-B12A-EDD22F43903E}"/>
            </c:ext>
          </c:extLst>
        </c:ser>
        <c:dLbls>
          <c:showLegendKey val="0"/>
          <c:showVal val="0"/>
          <c:showCatName val="0"/>
          <c:showSerName val="0"/>
          <c:showPercent val="0"/>
          <c:showBubbleSize val="0"/>
        </c:dLbls>
        <c:smooth val="0"/>
        <c:axId val="58013455"/>
        <c:axId val="58014895"/>
      </c:lineChart>
      <c:catAx>
        <c:axId val="58013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014895"/>
        <c:crosses val="autoZero"/>
        <c:auto val="1"/>
        <c:lblAlgn val="ctr"/>
        <c:lblOffset val="100"/>
        <c:noMultiLvlLbl val="0"/>
      </c:catAx>
      <c:valAx>
        <c:axId val="580148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 employees in public sector</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013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'[Labour Market and Skills Analysis 2025 - Master.xlsx]Occupation 2'!$C$2</c:f>
              <c:strCache>
                <c:ptCount val="1"/>
                <c:pt idx="0">
                  <c:v>Buckinghamshire</c:v>
                </c:pt>
              </c:strCache>
            </c:strRef>
          </c:tx>
          <c:spPr>
            <a:solidFill>
              <a:srgbClr val="2C2D84"/>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C2-4CB5-B19B-2A9996012F97}"/>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C2-4CB5-B19B-2A9996012F9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Master.xlsx]Occupation 2'!$B$3:$B$11</c:f>
              <c:strCache>
                <c:ptCount val="9"/>
                <c:pt idx="0">
                  <c:v>Managers, directors and senior officials</c:v>
                </c:pt>
                <c:pt idx="1">
                  <c:v>Professional occupations</c:v>
                </c:pt>
                <c:pt idx="2">
                  <c:v>Associate professional and technical occupations</c:v>
                </c:pt>
                <c:pt idx="3">
                  <c:v>Administrative and secretarial occupations</c:v>
                </c:pt>
                <c:pt idx="4">
                  <c:v>Skilled trades occupations</c:v>
                </c:pt>
                <c:pt idx="5">
                  <c:v>Caring, leisure and other service occupations</c:v>
                </c:pt>
                <c:pt idx="6">
                  <c:v>Sales and customer service occupations</c:v>
                </c:pt>
                <c:pt idx="7">
                  <c:v>Process, plant and machine operatives</c:v>
                </c:pt>
                <c:pt idx="8">
                  <c:v>Elementary occupations</c:v>
                </c:pt>
              </c:strCache>
            </c:strRef>
          </c:cat>
          <c:val>
            <c:numRef>
              <c:f>'[Labour Market and Skills Analysis 2025 - Master.xlsx]Occupation 2'!$C$3:$C$11</c:f>
              <c:numCache>
                <c:formatCode>0%</c:formatCode>
                <c:ptCount val="9"/>
                <c:pt idx="0">
                  <c:v>0.185</c:v>
                </c:pt>
                <c:pt idx="1">
                  <c:v>0.22500000000000001</c:v>
                </c:pt>
                <c:pt idx="2">
                  <c:v>0.15</c:v>
                </c:pt>
                <c:pt idx="3">
                  <c:v>9.4E-2</c:v>
                </c:pt>
                <c:pt idx="4">
                  <c:v>9.3000000000000013E-2</c:v>
                </c:pt>
                <c:pt idx="5">
                  <c:v>7.9000000000000001E-2</c:v>
                </c:pt>
                <c:pt idx="6">
                  <c:v>6.0999999999999999E-2</c:v>
                </c:pt>
                <c:pt idx="7">
                  <c:v>4.7E-2</c:v>
                </c:pt>
                <c:pt idx="8">
                  <c:v>6.7000000000000004E-2</c:v>
                </c:pt>
              </c:numCache>
            </c:numRef>
          </c:val>
          <c:extLst>
            <c:ext xmlns:c16="http://schemas.microsoft.com/office/drawing/2014/chart" uri="{C3380CC4-5D6E-409C-BE32-E72D297353CC}">
              <c16:uniqueId val="{00000000-EEF0-4D60-B4DA-09CBD8250FFC}"/>
            </c:ext>
          </c:extLst>
        </c:ser>
        <c:ser>
          <c:idx val="1"/>
          <c:order val="1"/>
          <c:tx>
            <c:strRef>
              <c:f>'[Labour Market and Skills Analysis 2025 - Master.xlsx]Occupation 2'!$D$2</c:f>
              <c:strCache>
                <c:ptCount val="1"/>
                <c:pt idx="0">
                  <c:v>England</c:v>
                </c:pt>
              </c:strCache>
            </c:strRef>
          </c:tx>
          <c:spPr>
            <a:solidFill>
              <a:srgbClr val="9FC63B"/>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C2-4CB5-B19B-2A9996012F97}"/>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C2-4CB5-B19B-2A9996012F9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Master.xlsx]Occupation 2'!$B$3:$B$11</c:f>
              <c:strCache>
                <c:ptCount val="9"/>
                <c:pt idx="0">
                  <c:v>Managers, directors and senior officials</c:v>
                </c:pt>
                <c:pt idx="1">
                  <c:v>Professional occupations</c:v>
                </c:pt>
                <c:pt idx="2">
                  <c:v>Associate professional and technical occupations</c:v>
                </c:pt>
                <c:pt idx="3">
                  <c:v>Administrative and secretarial occupations</c:v>
                </c:pt>
                <c:pt idx="4">
                  <c:v>Skilled trades occupations</c:v>
                </c:pt>
                <c:pt idx="5">
                  <c:v>Caring, leisure and other service occupations</c:v>
                </c:pt>
                <c:pt idx="6">
                  <c:v>Sales and customer service occupations</c:v>
                </c:pt>
                <c:pt idx="7">
                  <c:v>Process, plant and machine operatives</c:v>
                </c:pt>
                <c:pt idx="8">
                  <c:v>Elementary occupations</c:v>
                </c:pt>
              </c:strCache>
            </c:strRef>
          </c:cat>
          <c:val>
            <c:numRef>
              <c:f>'[Labour Market and Skills Analysis 2025 - Master.xlsx]Occupation 2'!$D$3:$D$11</c:f>
              <c:numCache>
                <c:formatCode>0%</c:formatCode>
                <c:ptCount val="9"/>
                <c:pt idx="0">
                  <c:v>0.129</c:v>
                </c:pt>
                <c:pt idx="1">
                  <c:v>0.20300000000000001</c:v>
                </c:pt>
                <c:pt idx="2">
                  <c:v>0.13300000000000001</c:v>
                </c:pt>
                <c:pt idx="3">
                  <c:v>9.3000000000000013E-2</c:v>
                </c:pt>
                <c:pt idx="4">
                  <c:v>0.10199999999999999</c:v>
                </c:pt>
                <c:pt idx="5">
                  <c:v>9.3000000000000013E-2</c:v>
                </c:pt>
                <c:pt idx="6">
                  <c:v>7.4999999999999997E-2</c:v>
                </c:pt>
                <c:pt idx="7">
                  <c:v>6.9000000000000006E-2</c:v>
                </c:pt>
                <c:pt idx="8">
                  <c:v>0.105</c:v>
                </c:pt>
              </c:numCache>
            </c:numRef>
          </c:val>
          <c:extLst>
            <c:ext xmlns:c16="http://schemas.microsoft.com/office/drawing/2014/chart" uri="{C3380CC4-5D6E-409C-BE32-E72D297353CC}">
              <c16:uniqueId val="{00000001-EEF0-4D60-B4DA-09CBD8250FFC}"/>
            </c:ext>
          </c:extLst>
        </c:ser>
        <c:dLbls>
          <c:showLegendKey val="0"/>
          <c:showVal val="0"/>
          <c:showCatName val="0"/>
          <c:showSerName val="0"/>
          <c:showPercent val="0"/>
          <c:showBubbleSize val="0"/>
        </c:dLbls>
        <c:gapWidth val="182"/>
        <c:axId val="48643920"/>
        <c:axId val="48642480"/>
      </c:barChart>
      <c:catAx>
        <c:axId val="48643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642480"/>
        <c:crosses val="autoZero"/>
        <c:auto val="1"/>
        <c:lblAlgn val="ctr"/>
        <c:lblOffset val="100"/>
        <c:noMultiLvlLbl val="0"/>
      </c:catAx>
      <c:valAx>
        <c:axId val="4864248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643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'[Labour Market and Skills Analysis 2025 - Master.xlsx]Occupation 1'!$G$3</c:f>
              <c:strCache>
                <c:ptCount val="1"/>
                <c:pt idx="0">
                  <c:v>Workplace population</c:v>
                </c:pt>
              </c:strCache>
            </c:strRef>
          </c:tx>
          <c:spPr>
            <a:solidFill>
              <a:srgbClr val="2C2D84"/>
            </a:solidFill>
            <a:ln>
              <a:noFill/>
            </a:ln>
            <a:effectLst/>
          </c:spPr>
          <c:invertIfNegative val="0"/>
          <c:cat>
            <c:strRef>
              <c:f>'[Labour Market and Skills Analysis 2025 - Master.xlsx]Occupation 1'!$F$4:$F$12</c:f>
              <c:strCache>
                <c:ptCount val="9"/>
                <c:pt idx="0">
                  <c:v>Managers, directors and senior officials</c:v>
                </c:pt>
                <c:pt idx="1">
                  <c:v>Professional occupations</c:v>
                </c:pt>
                <c:pt idx="2">
                  <c:v>Associate professional and technical occupations</c:v>
                </c:pt>
                <c:pt idx="3">
                  <c:v>Administrative and secretarial occupations</c:v>
                </c:pt>
                <c:pt idx="4">
                  <c:v>Skilled trades occupations</c:v>
                </c:pt>
                <c:pt idx="5">
                  <c:v>Caring, leisure and other service occupations</c:v>
                </c:pt>
                <c:pt idx="6">
                  <c:v>Sales and customer service occupations</c:v>
                </c:pt>
                <c:pt idx="7">
                  <c:v>Process, plant and machine operatives</c:v>
                </c:pt>
                <c:pt idx="8">
                  <c:v>Elementary occupations</c:v>
                </c:pt>
              </c:strCache>
            </c:strRef>
          </c:cat>
          <c:val>
            <c:numRef>
              <c:f>'[Labour Market and Skills Analysis 2025 - Master.xlsx]Occupation 1'!$G$4:$G$12</c:f>
              <c:numCache>
                <c:formatCode>0%</c:formatCode>
                <c:ptCount val="9"/>
                <c:pt idx="0">
                  <c:v>0.18111255340808888</c:v>
                </c:pt>
                <c:pt idx="1">
                  <c:v>0.21553593527072082</c:v>
                </c:pt>
                <c:pt idx="2">
                  <c:v>0.14754445785822684</c:v>
                </c:pt>
                <c:pt idx="3">
                  <c:v>9.4100416668243522E-2</c:v>
                </c:pt>
                <c:pt idx="4">
                  <c:v>9.8838551462880189E-2</c:v>
                </c:pt>
                <c:pt idx="5">
                  <c:v>8.2633524952788959E-2</c:v>
                </c:pt>
                <c:pt idx="6">
                  <c:v>6.0172798110801208E-2</c:v>
                </c:pt>
                <c:pt idx="7">
                  <c:v>4.8005782643742972E-2</c:v>
                </c:pt>
                <c:pt idx="8">
                  <c:v>7.2055979624506605E-2</c:v>
                </c:pt>
              </c:numCache>
            </c:numRef>
          </c:val>
          <c:extLst>
            <c:ext xmlns:c16="http://schemas.microsoft.com/office/drawing/2014/chart" uri="{C3380CC4-5D6E-409C-BE32-E72D297353CC}">
              <c16:uniqueId val="{00000000-F035-4904-A27E-28946CCE1C89}"/>
            </c:ext>
          </c:extLst>
        </c:ser>
        <c:ser>
          <c:idx val="1"/>
          <c:order val="1"/>
          <c:tx>
            <c:strRef>
              <c:f>'[Labour Market and Skills Analysis 2025 - Master.xlsx]Occupation 1'!$H$3</c:f>
              <c:strCache>
                <c:ptCount val="1"/>
                <c:pt idx="0">
                  <c:v>Resident population</c:v>
                </c:pt>
              </c:strCache>
            </c:strRef>
          </c:tx>
          <c:spPr>
            <a:solidFill>
              <a:srgbClr val="9FC63B"/>
            </a:solidFill>
            <a:ln>
              <a:noFill/>
            </a:ln>
            <a:effectLst/>
          </c:spPr>
          <c:invertIfNegative val="0"/>
          <c:cat>
            <c:strRef>
              <c:f>'[Labour Market and Skills Analysis 2025 - Master.xlsx]Occupation 1'!$F$4:$F$12</c:f>
              <c:strCache>
                <c:ptCount val="9"/>
                <c:pt idx="0">
                  <c:v>Managers, directors and senior officials</c:v>
                </c:pt>
                <c:pt idx="1">
                  <c:v>Professional occupations</c:v>
                </c:pt>
                <c:pt idx="2">
                  <c:v>Associate professional and technical occupations</c:v>
                </c:pt>
                <c:pt idx="3">
                  <c:v>Administrative and secretarial occupations</c:v>
                </c:pt>
                <c:pt idx="4">
                  <c:v>Skilled trades occupations</c:v>
                </c:pt>
                <c:pt idx="5">
                  <c:v>Caring, leisure and other service occupations</c:v>
                </c:pt>
                <c:pt idx="6">
                  <c:v>Sales and customer service occupations</c:v>
                </c:pt>
                <c:pt idx="7">
                  <c:v>Process, plant and machine operatives</c:v>
                </c:pt>
                <c:pt idx="8">
                  <c:v>Elementary occupations</c:v>
                </c:pt>
              </c:strCache>
            </c:strRef>
          </c:cat>
          <c:val>
            <c:numRef>
              <c:f>'[Labour Market and Skills Analysis 2025 - Master.xlsx]Occupation 1'!$H$4:$H$12</c:f>
              <c:numCache>
                <c:formatCode>0%</c:formatCode>
                <c:ptCount val="9"/>
                <c:pt idx="0">
                  <c:v>0.185</c:v>
                </c:pt>
                <c:pt idx="1">
                  <c:v>0.22500000000000001</c:v>
                </c:pt>
                <c:pt idx="2">
                  <c:v>0.15</c:v>
                </c:pt>
                <c:pt idx="3">
                  <c:v>9.4E-2</c:v>
                </c:pt>
                <c:pt idx="4">
                  <c:v>9.3000000000000013E-2</c:v>
                </c:pt>
                <c:pt idx="5">
                  <c:v>7.9000000000000001E-2</c:v>
                </c:pt>
                <c:pt idx="6">
                  <c:v>6.0999999999999999E-2</c:v>
                </c:pt>
                <c:pt idx="7">
                  <c:v>4.7E-2</c:v>
                </c:pt>
                <c:pt idx="8">
                  <c:v>6.7000000000000004E-2</c:v>
                </c:pt>
              </c:numCache>
            </c:numRef>
          </c:val>
          <c:extLst>
            <c:ext xmlns:c16="http://schemas.microsoft.com/office/drawing/2014/chart" uri="{C3380CC4-5D6E-409C-BE32-E72D297353CC}">
              <c16:uniqueId val="{00000001-F035-4904-A27E-28946CCE1C89}"/>
            </c:ext>
          </c:extLst>
        </c:ser>
        <c:dLbls>
          <c:showLegendKey val="0"/>
          <c:showVal val="0"/>
          <c:showCatName val="0"/>
          <c:showSerName val="0"/>
          <c:showPercent val="0"/>
          <c:showBubbleSize val="0"/>
        </c:dLbls>
        <c:gapWidth val="182"/>
        <c:axId val="703001376"/>
        <c:axId val="702994176"/>
      </c:barChart>
      <c:catAx>
        <c:axId val="703001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02994176"/>
        <c:crosses val="autoZero"/>
        <c:auto val="1"/>
        <c:lblAlgn val="ctr"/>
        <c:lblOffset val="100"/>
        <c:noMultiLvlLbl val="0"/>
      </c:catAx>
      <c:valAx>
        <c:axId val="70299417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03001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'[Labour Market and Skills Analysis 2025 - Master.xlsx]Sheet9'!$A$2</c:f>
              <c:strCache>
                <c:ptCount val="1"/>
                <c:pt idx="0">
                  <c:v>Skills shortage vacancies</c:v>
                </c:pt>
              </c:strCache>
            </c:strRef>
          </c:tx>
          <c:spPr>
            <a:solidFill>
              <a:srgbClr val="2C2D8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Master.xlsx]Sheet9'!$B$1:$C$1</c:f>
              <c:strCache>
                <c:ptCount val="2"/>
                <c:pt idx="0">
                  <c:v>Buckinghamshire</c:v>
                </c:pt>
                <c:pt idx="1">
                  <c:v>England</c:v>
                </c:pt>
              </c:strCache>
            </c:strRef>
          </c:cat>
          <c:val>
            <c:numRef>
              <c:f>'[Labour Market and Skills Analysis 2025 - Master.xlsx]Sheet9'!$B$2:$C$2</c:f>
              <c:numCache>
                <c:formatCode>0%</c:formatCode>
                <c:ptCount val="2"/>
                <c:pt idx="0">
                  <c:v>0.35</c:v>
                </c:pt>
                <c:pt idx="1">
                  <c:v>0.36</c:v>
                </c:pt>
              </c:numCache>
            </c:numRef>
          </c:val>
          <c:extLst>
            <c:ext xmlns:c16="http://schemas.microsoft.com/office/drawing/2014/chart" uri="{C3380CC4-5D6E-409C-BE32-E72D297353CC}">
              <c16:uniqueId val="{00000000-C65D-4D29-B2E5-EF6D06E275BD}"/>
            </c:ext>
          </c:extLst>
        </c:ser>
        <c:ser>
          <c:idx val="1"/>
          <c:order val="1"/>
          <c:tx>
            <c:strRef>
              <c:f>'[Labour Market and Skills Analysis 2025 - Master.xlsx]Sheet9'!$A$3</c:f>
              <c:strCache>
                <c:ptCount val="1"/>
                <c:pt idx="0">
                  <c:v>Other hard to fill vacancies</c:v>
                </c:pt>
              </c:strCache>
            </c:strRef>
          </c:tx>
          <c:spPr>
            <a:solidFill>
              <a:srgbClr val="9FC63B"/>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Master.xlsx]Sheet9'!$B$1:$C$1</c:f>
              <c:strCache>
                <c:ptCount val="2"/>
                <c:pt idx="0">
                  <c:v>Buckinghamshire</c:v>
                </c:pt>
                <c:pt idx="1">
                  <c:v>England</c:v>
                </c:pt>
              </c:strCache>
            </c:strRef>
          </c:cat>
          <c:val>
            <c:numRef>
              <c:f>'[Labour Market and Skills Analysis 2025 - Master.xlsx]Sheet9'!$B$3:$C$3</c:f>
              <c:numCache>
                <c:formatCode>0%</c:formatCode>
                <c:ptCount val="2"/>
                <c:pt idx="0">
                  <c:v>0.26</c:v>
                </c:pt>
                <c:pt idx="1">
                  <c:v>0.21</c:v>
                </c:pt>
              </c:numCache>
            </c:numRef>
          </c:val>
          <c:extLst>
            <c:ext xmlns:c16="http://schemas.microsoft.com/office/drawing/2014/chart" uri="{C3380CC4-5D6E-409C-BE32-E72D297353CC}">
              <c16:uniqueId val="{00000001-C65D-4D29-B2E5-EF6D06E275BD}"/>
            </c:ext>
          </c:extLst>
        </c:ser>
        <c:dLbls>
          <c:showLegendKey val="0"/>
          <c:showVal val="0"/>
          <c:showCatName val="0"/>
          <c:showSerName val="0"/>
          <c:showPercent val="0"/>
          <c:showBubbleSize val="0"/>
        </c:dLbls>
        <c:gapWidth val="156"/>
        <c:overlap val="100"/>
        <c:axId val="113780543"/>
        <c:axId val="113776703"/>
      </c:barChart>
      <c:catAx>
        <c:axId val="113780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3776703"/>
        <c:crosses val="autoZero"/>
        <c:auto val="1"/>
        <c:lblAlgn val="ctr"/>
        <c:lblOffset val="100"/>
        <c:noMultiLvlLbl val="0"/>
      </c:catAx>
      <c:valAx>
        <c:axId val="113776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dirty="0"/>
                  <a:t>% of all vacancies that are hard to fill</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37805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4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331006050395672"/>
          <c:y val="0.14405169729781048"/>
          <c:w val="0.3902088884929088"/>
          <c:h val="0.77466411695417647"/>
        </c:manualLayout>
      </c:layout>
      <c:barChart>
        <c:barDir val="bar"/>
        <c:grouping val="stacked"/>
        <c:varyColors val="0"/>
        <c:ser>
          <c:idx val="0"/>
          <c:order val="0"/>
          <c:tx>
            <c:strRef>
              <c:f>'B. Barriers'!$C$68</c:f>
              <c:strCache>
                <c:ptCount val="1"/>
                <c:pt idx="0">
                  <c:v>To a large extent</c:v>
                </c:pt>
              </c:strCache>
            </c:strRef>
          </c:tx>
          <c:spPr>
            <a:solidFill>
              <a:srgbClr val="2C2D84"/>
            </a:solidFill>
            <a:ln>
              <a:noFill/>
            </a:ln>
            <a:effectLst/>
          </c:spPr>
          <c:invertIfNegative val="0"/>
          <c:dPt>
            <c:idx val="2"/>
            <c:invertIfNegative val="0"/>
            <c:bubble3D val="0"/>
            <c:spPr>
              <a:solidFill>
                <a:srgbClr val="2C2D84"/>
              </a:solidFill>
              <a:ln>
                <a:noFill/>
              </a:ln>
              <a:effectLst/>
            </c:spPr>
            <c:extLst>
              <c:ext xmlns:c16="http://schemas.microsoft.com/office/drawing/2014/chart" uri="{C3380CC4-5D6E-409C-BE32-E72D297353CC}">
                <c16:uniqueId val="{00000001-2A62-411C-84B2-4DC4F54649EE}"/>
              </c:ext>
            </c:extLst>
          </c:dPt>
          <c:dPt>
            <c:idx val="3"/>
            <c:invertIfNegative val="0"/>
            <c:bubble3D val="0"/>
            <c:spPr>
              <a:solidFill>
                <a:srgbClr val="2C2D84"/>
              </a:solidFill>
              <a:ln>
                <a:noFill/>
              </a:ln>
              <a:effectLst/>
            </c:spPr>
            <c:extLst>
              <c:ext xmlns:c16="http://schemas.microsoft.com/office/drawing/2014/chart" uri="{C3380CC4-5D6E-409C-BE32-E72D297353CC}">
                <c16:uniqueId val="{00000003-2A62-411C-84B2-4DC4F54649EE}"/>
              </c:ext>
            </c:extLst>
          </c:dPt>
          <c:dPt>
            <c:idx val="7"/>
            <c:invertIfNegative val="0"/>
            <c:bubble3D val="0"/>
            <c:spPr>
              <a:solidFill>
                <a:srgbClr val="2C2D84"/>
              </a:solidFill>
              <a:ln>
                <a:noFill/>
              </a:ln>
              <a:effectLst/>
            </c:spPr>
            <c:extLst>
              <c:ext xmlns:c16="http://schemas.microsoft.com/office/drawing/2014/chart" uri="{C3380CC4-5D6E-409C-BE32-E72D297353CC}">
                <c16:uniqueId val="{00000005-2A62-411C-84B2-4DC4F54649EE}"/>
              </c:ext>
            </c:extLst>
          </c:dPt>
          <c:dLbls>
            <c:delete val="1"/>
          </c:dLbls>
          <c:cat>
            <c:strRef>
              <c:f>'B. Barriers'!$B$69:$B$81</c:f>
              <c:strCache>
                <c:ptCount val="13"/>
                <c:pt idx="0">
                  <c:v>Cost of business premises
</c:v>
                </c:pt>
                <c:pt idx="1">
                  <c:v> Local road congestion
</c:v>
                </c:pt>
                <c:pt idx="2">
                  <c:v>Finding staff with the required skills
</c:v>
                </c:pt>
                <c:pt idx="3">
                  <c:v>Finding staff generally
</c:v>
                </c:pt>
                <c:pt idx="4">
                  <c:v>Availability of suitable premises / space
</c:v>
                </c:pt>
                <c:pt idx="5">
                  <c:v>Local public transport
</c:v>
                </c:pt>
                <c:pt idx="6">
                  <c:v>Planning application process
</c:v>
                </c:pt>
                <c:pt idx="7">
                  <c:v>Relevance of local education and training provision
</c:v>
                </c:pt>
                <c:pt idx="8">
                  <c:v>Lack of business support that meets your needs
</c:v>
                </c:pt>
                <c:pt idx="9">
                  <c:v>Lack of digital infrastructure that meets your needs
</c:v>
                </c:pt>
                <c:pt idx="10">
                  <c:v>Attractiveness of your business location
</c:v>
                </c:pt>
                <c:pt idx="11">
                  <c:v>Difficulty accessing finance
</c:v>
                </c:pt>
                <c:pt idx="12">
                  <c:v>Transport connections to the rest of the country / world
</c:v>
                </c:pt>
              </c:strCache>
            </c:strRef>
          </c:cat>
          <c:val>
            <c:numRef>
              <c:f>'B. Barriers'!$C$69:$C$81</c:f>
              <c:numCache>
                <c:formatCode>0%</c:formatCode>
                <c:ptCount val="13"/>
                <c:pt idx="0">
                  <c:v>0.38333333333333336</c:v>
                </c:pt>
                <c:pt idx="1">
                  <c:v>0.31404958677685951</c:v>
                </c:pt>
                <c:pt idx="2">
                  <c:v>0.29661016949152541</c:v>
                </c:pt>
                <c:pt idx="3">
                  <c:v>0.22222222222222221</c:v>
                </c:pt>
                <c:pt idx="4">
                  <c:v>0.29661016949152541</c:v>
                </c:pt>
                <c:pt idx="5">
                  <c:v>0.18965517241379309</c:v>
                </c:pt>
                <c:pt idx="6">
                  <c:v>0.26271186440677968</c:v>
                </c:pt>
                <c:pt idx="7">
                  <c:v>0.1440677966101695</c:v>
                </c:pt>
                <c:pt idx="8">
                  <c:v>0.11206896551724138</c:v>
                </c:pt>
                <c:pt idx="9">
                  <c:v>0.11016949152542373</c:v>
                </c:pt>
                <c:pt idx="10">
                  <c:v>0.13559322033898305</c:v>
                </c:pt>
                <c:pt idx="11">
                  <c:v>0.11764705882352941</c:v>
                </c:pt>
                <c:pt idx="12">
                  <c:v>0.10344827586206896</c:v>
                </c:pt>
              </c:numCache>
            </c:numRef>
          </c:val>
          <c:extLst>
            <c:ext xmlns:c16="http://schemas.microsoft.com/office/drawing/2014/chart" uri="{C3380CC4-5D6E-409C-BE32-E72D297353CC}">
              <c16:uniqueId val="{00000006-2A62-411C-84B2-4DC4F54649EE}"/>
            </c:ext>
          </c:extLst>
        </c:ser>
        <c:ser>
          <c:idx val="1"/>
          <c:order val="1"/>
          <c:tx>
            <c:strRef>
              <c:f>'B. Barriers'!$D$68</c:f>
              <c:strCache>
                <c:ptCount val="1"/>
                <c:pt idx="0">
                  <c:v>To some extent</c:v>
                </c:pt>
              </c:strCache>
            </c:strRef>
          </c:tx>
          <c:spPr>
            <a:solidFill>
              <a:srgbClr val="9FC63B"/>
            </a:solidFill>
            <a:ln>
              <a:noFill/>
            </a:ln>
            <a:effectLst/>
          </c:spPr>
          <c:invertIfNegative val="0"/>
          <c:dPt>
            <c:idx val="2"/>
            <c:invertIfNegative val="0"/>
            <c:bubble3D val="0"/>
            <c:spPr>
              <a:solidFill>
                <a:srgbClr val="9FC63B"/>
              </a:solidFill>
              <a:ln>
                <a:noFill/>
              </a:ln>
              <a:effectLst/>
            </c:spPr>
            <c:extLst>
              <c:ext xmlns:c16="http://schemas.microsoft.com/office/drawing/2014/chart" uri="{C3380CC4-5D6E-409C-BE32-E72D297353CC}">
                <c16:uniqueId val="{00000008-2A62-411C-84B2-4DC4F54649EE}"/>
              </c:ext>
            </c:extLst>
          </c:dPt>
          <c:dPt>
            <c:idx val="3"/>
            <c:invertIfNegative val="0"/>
            <c:bubble3D val="0"/>
            <c:spPr>
              <a:solidFill>
                <a:srgbClr val="9FC63B"/>
              </a:solidFill>
              <a:ln>
                <a:noFill/>
              </a:ln>
              <a:effectLst/>
            </c:spPr>
            <c:extLst>
              <c:ext xmlns:c16="http://schemas.microsoft.com/office/drawing/2014/chart" uri="{C3380CC4-5D6E-409C-BE32-E72D297353CC}">
                <c16:uniqueId val="{0000000A-2A62-411C-84B2-4DC4F54649EE}"/>
              </c:ext>
            </c:extLst>
          </c:dPt>
          <c:dPt>
            <c:idx val="7"/>
            <c:invertIfNegative val="0"/>
            <c:bubble3D val="0"/>
            <c:spPr>
              <a:solidFill>
                <a:srgbClr val="9FC63B"/>
              </a:solidFill>
              <a:ln>
                <a:noFill/>
              </a:ln>
              <a:effectLst/>
            </c:spPr>
            <c:extLst>
              <c:ext xmlns:c16="http://schemas.microsoft.com/office/drawing/2014/chart" uri="{C3380CC4-5D6E-409C-BE32-E72D297353CC}">
                <c16:uniqueId val="{0000000C-2A62-411C-84B2-4DC4F54649EE}"/>
              </c:ext>
            </c:extLst>
          </c:dPt>
          <c:dLbls>
            <c:delete val="1"/>
          </c:dLbls>
          <c:cat>
            <c:strRef>
              <c:f>'B. Barriers'!$B$69:$B$81</c:f>
              <c:strCache>
                <c:ptCount val="13"/>
                <c:pt idx="0">
                  <c:v>Cost of business premises
</c:v>
                </c:pt>
                <c:pt idx="1">
                  <c:v> Local road congestion
</c:v>
                </c:pt>
                <c:pt idx="2">
                  <c:v>Finding staff with the required skills
</c:v>
                </c:pt>
                <c:pt idx="3">
                  <c:v>Finding staff generally
</c:v>
                </c:pt>
                <c:pt idx="4">
                  <c:v>Availability of suitable premises / space
</c:v>
                </c:pt>
                <c:pt idx="5">
                  <c:v>Local public transport
</c:v>
                </c:pt>
                <c:pt idx="6">
                  <c:v>Planning application process
</c:v>
                </c:pt>
                <c:pt idx="7">
                  <c:v>Relevance of local education and training provision
</c:v>
                </c:pt>
                <c:pt idx="8">
                  <c:v>Lack of business support that meets your needs
</c:v>
                </c:pt>
                <c:pt idx="9">
                  <c:v>Lack of digital infrastructure that meets your needs
</c:v>
                </c:pt>
                <c:pt idx="10">
                  <c:v>Attractiveness of your business location
</c:v>
                </c:pt>
                <c:pt idx="11">
                  <c:v>Difficulty accessing finance
</c:v>
                </c:pt>
                <c:pt idx="12">
                  <c:v>Transport connections to the rest of the country / world
</c:v>
                </c:pt>
              </c:strCache>
            </c:strRef>
          </c:cat>
          <c:val>
            <c:numRef>
              <c:f>'B. Barriers'!$D$69:$D$81</c:f>
              <c:numCache>
                <c:formatCode>0%</c:formatCode>
                <c:ptCount val="13"/>
                <c:pt idx="0">
                  <c:v>0.36666666666666664</c:v>
                </c:pt>
                <c:pt idx="1">
                  <c:v>0.42975206611570249</c:v>
                </c:pt>
                <c:pt idx="2">
                  <c:v>0.39830508474576271</c:v>
                </c:pt>
                <c:pt idx="3">
                  <c:v>0.41880341880341881</c:v>
                </c:pt>
                <c:pt idx="4">
                  <c:v>0.27966101694915252</c:v>
                </c:pt>
                <c:pt idx="5">
                  <c:v>0.37068965517241381</c:v>
                </c:pt>
                <c:pt idx="6">
                  <c:v>0.20338983050847459</c:v>
                </c:pt>
                <c:pt idx="7">
                  <c:v>0.24576271186440679</c:v>
                </c:pt>
                <c:pt idx="8">
                  <c:v>0.26724137931034481</c:v>
                </c:pt>
                <c:pt idx="9">
                  <c:v>0.25423728813559321</c:v>
                </c:pt>
                <c:pt idx="10">
                  <c:v>0.2288135593220339</c:v>
                </c:pt>
                <c:pt idx="11">
                  <c:v>0.21848739495798319</c:v>
                </c:pt>
                <c:pt idx="12">
                  <c:v>0.23275862068965517</c:v>
                </c:pt>
              </c:numCache>
            </c:numRef>
          </c:val>
          <c:extLst>
            <c:ext xmlns:c16="http://schemas.microsoft.com/office/drawing/2014/chart" uri="{C3380CC4-5D6E-409C-BE32-E72D297353CC}">
              <c16:uniqueId val="{0000000D-2A62-411C-84B2-4DC4F54649EE}"/>
            </c:ext>
          </c:extLst>
        </c:ser>
        <c:dLbls>
          <c:dLblPos val="ctr"/>
          <c:showLegendKey val="0"/>
          <c:showVal val="1"/>
          <c:showCatName val="0"/>
          <c:showSerName val="0"/>
          <c:showPercent val="0"/>
          <c:showBubbleSize val="0"/>
        </c:dLbls>
        <c:gapWidth val="60"/>
        <c:overlap val="100"/>
        <c:axId val="896984431"/>
        <c:axId val="896984911"/>
        <c:extLst/>
      </c:barChart>
      <c:catAx>
        <c:axId val="8969844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6984911"/>
        <c:crosses val="autoZero"/>
        <c:auto val="1"/>
        <c:lblAlgn val="ctr"/>
        <c:lblOffset val="100"/>
        <c:noMultiLvlLbl val="0"/>
      </c:catAx>
      <c:valAx>
        <c:axId val="896984911"/>
        <c:scaling>
          <c:orientation val="minMax"/>
          <c:max val="0.8"/>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 of respondents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6984431"/>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 Vacancies'!$C$23</c:f>
              <c:strCache>
                <c:ptCount val="1"/>
                <c:pt idx="0">
                  <c:v> Ease of filling vacancies over last 12 months</c:v>
                </c:pt>
              </c:strCache>
            </c:strRef>
          </c:tx>
          <c:spPr>
            <a:solidFill>
              <a:srgbClr val="2C2D84"/>
            </a:solidFill>
            <a:ln>
              <a:solidFill>
                <a:srgbClr val="2C2D84"/>
              </a:solidFill>
            </a:ln>
            <a:effectLst/>
          </c:spPr>
          <c:invertIfNegative val="0"/>
          <c:dPt>
            <c:idx val="6"/>
            <c:invertIfNegative val="0"/>
            <c:bubble3D val="0"/>
            <c:spPr>
              <a:solidFill>
                <a:srgbClr val="2C2D84"/>
              </a:solidFill>
              <a:ln>
                <a:solidFill>
                  <a:srgbClr val="2C2D84"/>
                </a:solidFill>
              </a:ln>
              <a:effectLst/>
            </c:spPr>
            <c:extLst>
              <c:ext xmlns:c16="http://schemas.microsoft.com/office/drawing/2014/chart" uri="{C3380CC4-5D6E-409C-BE32-E72D297353CC}">
                <c16:uniqueId val="{00000001-7C1A-44B5-B5BC-6705ABF87D6D}"/>
              </c:ext>
            </c:extLst>
          </c:dPt>
          <c:cat>
            <c:strRef>
              <c:f>'C. Vacancies'!$B$24:$B$30</c:f>
              <c:strCache>
                <c:ptCount val="7"/>
                <c:pt idx="0">
                  <c:v>Very difficult</c:v>
                </c:pt>
                <c:pt idx="1">
                  <c:v>Difficult</c:v>
                </c:pt>
                <c:pt idx="2">
                  <c:v>Neither easy or difficult</c:v>
                </c:pt>
                <c:pt idx="3">
                  <c:v>Easy</c:v>
                </c:pt>
                <c:pt idx="4">
                  <c:v>Very easy</c:v>
                </c:pt>
                <c:pt idx="5">
                  <c:v>I don't know</c:v>
                </c:pt>
                <c:pt idx="6">
                  <c:v>Not applicable</c:v>
                </c:pt>
              </c:strCache>
              <c:extLst/>
            </c:strRef>
          </c:cat>
          <c:val>
            <c:numRef>
              <c:f>'C. Vacancies'!$C$24:$C$30</c:f>
              <c:numCache>
                <c:formatCode>0%</c:formatCode>
                <c:ptCount val="7"/>
                <c:pt idx="0">
                  <c:v>0.14583333333333334</c:v>
                </c:pt>
                <c:pt idx="1">
                  <c:v>0.34375</c:v>
                </c:pt>
                <c:pt idx="2">
                  <c:v>0.23958333333333334</c:v>
                </c:pt>
                <c:pt idx="3">
                  <c:v>8.3333333333333329E-2</c:v>
                </c:pt>
                <c:pt idx="4">
                  <c:v>4.1666666666666664E-2</c:v>
                </c:pt>
                <c:pt idx="5">
                  <c:v>1.0416666666666666E-2</c:v>
                </c:pt>
                <c:pt idx="6">
                  <c:v>0.13541666666666666</c:v>
                </c:pt>
              </c:numCache>
              <c:extLst/>
            </c:numRef>
          </c:val>
          <c:extLst>
            <c:ext xmlns:c16="http://schemas.microsoft.com/office/drawing/2014/chart" uri="{C3380CC4-5D6E-409C-BE32-E72D297353CC}">
              <c16:uniqueId val="{00000002-7C1A-44B5-B5BC-6705ABF87D6D}"/>
            </c:ext>
          </c:extLst>
        </c:ser>
        <c:ser>
          <c:idx val="1"/>
          <c:order val="1"/>
          <c:tx>
            <c:strRef>
              <c:f>'C. Vacancies'!$D$23</c:f>
              <c:strCache>
                <c:ptCount val="1"/>
                <c:pt idx="0">
                  <c:v>Ease of filling vacancies during next 12 months</c:v>
                </c:pt>
              </c:strCache>
            </c:strRef>
          </c:tx>
          <c:spPr>
            <a:solidFill>
              <a:srgbClr val="9FC63B"/>
            </a:solidFill>
            <a:ln>
              <a:noFill/>
            </a:ln>
            <a:effectLst/>
          </c:spPr>
          <c:invertIfNegative val="0"/>
          <c:dPt>
            <c:idx val="6"/>
            <c:invertIfNegative val="0"/>
            <c:bubble3D val="0"/>
            <c:spPr>
              <a:solidFill>
                <a:srgbClr val="9FC63B"/>
              </a:solidFill>
              <a:ln>
                <a:solidFill>
                  <a:schemeClr val="accent2"/>
                </a:solidFill>
              </a:ln>
              <a:effectLst/>
            </c:spPr>
            <c:extLst>
              <c:ext xmlns:c16="http://schemas.microsoft.com/office/drawing/2014/chart" uri="{C3380CC4-5D6E-409C-BE32-E72D297353CC}">
                <c16:uniqueId val="{00000004-7C1A-44B5-B5BC-6705ABF87D6D}"/>
              </c:ext>
            </c:extLst>
          </c:dPt>
          <c:cat>
            <c:strRef>
              <c:f>'C. Vacancies'!$B$24:$B$30</c:f>
              <c:strCache>
                <c:ptCount val="7"/>
                <c:pt idx="0">
                  <c:v>Very difficult</c:v>
                </c:pt>
                <c:pt idx="1">
                  <c:v>Difficult</c:v>
                </c:pt>
                <c:pt idx="2">
                  <c:v>Neither easy or difficult</c:v>
                </c:pt>
                <c:pt idx="3">
                  <c:v>Easy</c:v>
                </c:pt>
                <c:pt idx="4">
                  <c:v>Very easy</c:v>
                </c:pt>
                <c:pt idx="5">
                  <c:v>I don't know</c:v>
                </c:pt>
                <c:pt idx="6">
                  <c:v>Not applicable</c:v>
                </c:pt>
              </c:strCache>
              <c:extLst/>
            </c:strRef>
          </c:cat>
          <c:val>
            <c:numRef>
              <c:f>'C. Vacancies'!$D$24:$D$30</c:f>
              <c:numCache>
                <c:formatCode>0%</c:formatCode>
                <c:ptCount val="7"/>
                <c:pt idx="0">
                  <c:v>0.14583333333333334</c:v>
                </c:pt>
                <c:pt idx="1">
                  <c:v>0.36458333333333331</c:v>
                </c:pt>
                <c:pt idx="2">
                  <c:v>0.25</c:v>
                </c:pt>
                <c:pt idx="3">
                  <c:v>5.2083333333333336E-2</c:v>
                </c:pt>
                <c:pt idx="4">
                  <c:v>2.0833333333333332E-2</c:v>
                </c:pt>
                <c:pt idx="5">
                  <c:v>7.2916666666666671E-2</c:v>
                </c:pt>
                <c:pt idx="6">
                  <c:v>9.375E-2</c:v>
                </c:pt>
              </c:numCache>
              <c:extLst/>
            </c:numRef>
          </c:val>
          <c:extLst>
            <c:ext xmlns:c16="http://schemas.microsoft.com/office/drawing/2014/chart" uri="{C3380CC4-5D6E-409C-BE32-E72D297353CC}">
              <c16:uniqueId val="{00000005-7C1A-44B5-B5BC-6705ABF87D6D}"/>
            </c:ext>
          </c:extLst>
        </c:ser>
        <c:dLbls>
          <c:showLegendKey val="0"/>
          <c:showVal val="0"/>
          <c:showCatName val="0"/>
          <c:showSerName val="0"/>
          <c:showPercent val="0"/>
          <c:showBubbleSize val="0"/>
        </c:dLbls>
        <c:gapWidth val="80"/>
        <c:overlap val="-15"/>
        <c:axId val="1660941520"/>
        <c:axId val="1660935280"/>
        <c:extLst>
          <c:ext xmlns:c15="http://schemas.microsoft.com/office/drawing/2012/chart" uri="{02D57815-91ED-43cb-92C2-25804820EDAC}">
            <c15:filteredBarSeries>
              <c15:ser>
                <c:idx val="2"/>
                <c:order val="2"/>
                <c:tx>
                  <c:strRef>
                    <c:extLst>
                      <c:ext uri="{02D57815-91ED-43cb-92C2-25804820EDAC}">
                        <c15:formulaRef>
                          <c15:sqref>'C. Vacancies'!$E$23</c15:sqref>
                        </c15:formulaRef>
                      </c:ext>
                    </c:extLst>
                    <c:strCache>
                      <c:ptCount val="1"/>
                    </c:strCache>
                  </c:strRef>
                </c:tx>
                <c:spPr>
                  <a:solidFill>
                    <a:schemeClr val="accent3"/>
                  </a:solidFill>
                  <a:ln>
                    <a:noFill/>
                  </a:ln>
                  <a:effectLst/>
                </c:spPr>
                <c:invertIfNegative val="0"/>
                <c:cat>
                  <c:strRef>
                    <c:extLst>
                      <c:ext uri="{02D57815-91ED-43cb-92C2-25804820EDAC}">
                        <c15:formulaRef>
                          <c15:sqref>'C. Vacancies'!$B$24:$B$30</c15:sqref>
                        </c15:formulaRef>
                      </c:ext>
                    </c:extLst>
                    <c:strCache>
                      <c:ptCount val="7"/>
                      <c:pt idx="0">
                        <c:v>Very difficult</c:v>
                      </c:pt>
                      <c:pt idx="1">
                        <c:v>Difficult</c:v>
                      </c:pt>
                      <c:pt idx="2">
                        <c:v>Neither easy or difficult</c:v>
                      </c:pt>
                      <c:pt idx="3">
                        <c:v>Easy</c:v>
                      </c:pt>
                      <c:pt idx="4">
                        <c:v>Very easy</c:v>
                      </c:pt>
                      <c:pt idx="5">
                        <c:v>I don't know</c:v>
                      </c:pt>
                      <c:pt idx="6">
                        <c:v>Not applicable</c:v>
                      </c:pt>
                    </c:strCache>
                  </c:strRef>
                </c:cat>
                <c:val>
                  <c:numRef>
                    <c:extLst>
                      <c:ext uri="{02D57815-91ED-43cb-92C2-25804820EDAC}">
                        <c15:formulaRef>
                          <c15:sqref>'C. Vacancies'!$E$24:$E$30</c15:sqref>
                        </c15:formulaRef>
                      </c:ext>
                    </c:extLst>
                    <c:numCache>
                      <c:formatCode>General</c:formatCode>
                      <c:ptCount val="7"/>
                    </c:numCache>
                  </c:numRef>
                </c:val>
                <c:extLst>
                  <c:ext xmlns:c16="http://schemas.microsoft.com/office/drawing/2014/chart" uri="{C3380CC4-5D6E-409C-BE32-E72D297353CC}">
                    <c16:uniqueId val="{00000006-7C1A-44B5-B5BC-6705ABF87D6D}"/>
                  </c:ext>
                </c:extLst>
              </c15:ser>
            </c15:filteredBarSeries>
          </c:ext>
        </c:extLst>
      </c:barChart>
      <c:catAx>
        <c:axId val="166094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60935280"/>
        <c:crosses val="autoZero"/>
        <c:auto val="1"/>
        <c:lblAlgn val="ctr"/>
        <c:lblOffset val="100"/>
        <c:noMultiLvlLbl val="0"/>
      </c:catAx>
      <c:valAx>
        <c:axId val="1660935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 of respondents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60941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Sheet1!$E$2</c:f>
              <c:strCache>
                <c:ptCount val="1"/>
                <c:pt idx="0">
                  <c:v>%</c:v>
                </c:pt>
              </c:strCache>
            </c:strRef>
          </c:tx>
          <c:spPr>
            <a:solidFill>
              <a:srgbClr val="2C2D84"/>
            </a:solidFill>
            <a:ln w="19050">
              <a:solidFill>
                <a:schemeClr val="lt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Sheet1!$D$3:$D$4</c:f>
              <c:strCache>
                <c:ptCount val="2"/>
                <c:pt idx="0">
                  <c:v>90 large employers</c:v>
                </c:pt>
                <c:pt idx="1">
                  <c:v>31,090 SMEs </c:v>
                </c:pt>
              </c:strCache>
            </c:strRef>
          </c:cat>
          <c:val>
            <c:numRef>
              <c:f>Sheet1!$E$3:$E$4</c:f>
              <c:numCache>
                <c:formatCode>0%</c:formatCode>
                <c:ptCount val="2"/>
                <c:pt idx="0">
                  <c:v>0.47</c:v>
                </c:pt>
                <c:pt idx="1">
                  <c:v>0.53</c:v>
                </c:pt>
              </c:numCache>
            </c:numRef>
          </c:val>
          <c:extLst>
            <c:ext xmlns:c16="http://schemas.microsoft.com/office/drawing/2014/chart" uri="{C3380CC4-5D6E-409C-BE32-E72D297353CC}">
              <c16:uniqueId val="{00000000-3BD9-4612-B0D7-4CC2ED135377}"/>
            </c:ext>
          </c:extLst>
        </c:ser>
        <c:dLbls>
          <c:showLegendKey val="0"/>
          <c:showVal val="0"/>
          <c:showCatName val="0"/>
          <c:showSerName val="0"/>
          <c:showPercent val="0"/>
          <c:showBubbleSize val="0"/>
        </c:dLbls>
        <c:gapWidth val="56"/>
        <c:axId val="1022957583"/>
        <c:axId val="1022954703"/>
      </c:barChart>
      <c:catAx>
        <c:axId val="102295758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1022954703"/>
        <c:crosses val="autoZero"/>
        <c:auto val="1"/>
        <c:lblAlgn val="ctr"/>
        <c:lblOffset val="100"/>
        <c:noMultiLvlLbl val="0"/>
      </c:catAx>
      <c:valAx>
        <c:axId val="1022954703"/>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10229575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sz="1200">
          <a:solidFill>
            <a:srgbClr val="000000"/>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'[Labour Market and Skills Analysis 2025 - Master.xlsx]Sheet15'!$C$1</c:f>
              <c:strCache>
                <c:ptCount val="1"/>
                <c:pt idx="0">
                  <c:v>Vacancy density</c:v>
                </c:pt>
              </c:strCache>
            </c:strRef>
          </c:tx>
          <c:spPr>
            <a:solidFill>
              <a:srgbClr val="9FC63B"/>
            </a:solidFill>
            <a:ln>
              <a:noFill/>
            </a:ln>
            <a:effectLst/>
          </c:spPr>
          <c:invertIfNegative val="0"/>
          <c:cat>
            <c:strRef>
              <c:f>'[Labour Market and Skills Analysis 2025 - Master.xlsx]Sheet15'!$B$2:$B$10</c:f>
              <c:strCache>
                <c:ptCount val="9"/>
                <c:pt idx="0">
                  <c:v>Associate professionals</c:v>
                </c:pt>
                <c:pt idx="1">
                  <c:v>Skilled trades occupations</c:v>
                </c:pt>
                <c:pt idx="2">
                  <c:v>Process, plant and machine operatives</c:v>
                </c:pt>
                <c:pt idx="3">
                  <c:v>Managers</c:v>
                </c:pt>
                <c:pt idx="4">
                  <c:v>Professionals</c:v>
                </c:pt>
                <c:pt idx="5">
                  <c:v>Caring, leisure and other services occupations</c:v>
                </c:pt>
                <c:pt idx="6">
                  <c:v>Sales and customer services occupations</c:v>
                </c:pt>
                <c:pt idx="7">
                  <c:v>Administrative/secretarial occupations</c:v>
                </c:pt>
                <c:pt idx="8">
                  <c:v>Elementary occupations</c:v>
                </c:pt>
              </c:strCache>
            </c:strRef>
          </c:cat>
          <c:val>
            <c:numRef>
              <c:f>'[Labour Market and Skills Analysis 2025 - Master.xlsx]Sheet15'!$C$2:$C$10</c:f>
              <c:numCache>
                <c:formatCode>0.0%</c:formatCode>
                <c:ptCount val="9"/>
                <c:pt idx="0">
                  <c:v>0.10400000000000001</c:v>
                </c:pt>
                <c:pt idx="1">
                  <c:v>0.13400000000000001</c:v>
                </c:pt>
                <c:pt idx="2">
                  <c:v>8.5000000000000006E-2</c:v>
                </c:pt>
                <c:pt idx="3">
                  <c:v>9.0000000000000011E-3</c:v>
                </c:pt>
                <c:pt idx="4">
                  <c:v>6.4000000000000001E-2</c:v>
                </c:pt>
                <c:pt idx="5">
                  <c:v>0.10300000000000001</c:v>
                </c:pt>
                <c:pt idx="6">
                  <c:v>6.0999999999999999E-2</c:v>
                </c:pt>
                <c:pt idx="7">
                  <c:v>2.6000000000000002E-2</c:v>
                </c:pt>
                <c:pt idx="8">
                  <c:v>0.04</c:v>
                </c:pt>
              </c:numCache>
            </c:numRef>
          </c:val>
          <c:extLst>
            <c:ext xmlns:c16="http://schemas.microsoft.com/office/drawing/2014/chart" uri="{C3380CC4-5D6E-409C-BE32-E72D297353CC}">
              <c16:uniqueId val="{00000000-6BA3-46E3-A1F4-2522020443A6}"/>
            </c:ext>
          </c:extLst>
        </c:ser>
        <c:ser>
          <c:idx val="1"/>
          <c:order val="1"/>
          <c:tx>
            <c:strRef>
              <c:f>'[Labour Market and Skills Analysis 2025 - Master.xlsx]Sheet15'!$D$1</c:f>
              <c:strCache>
                <c:ptCount val="1"/>
                <c:pt idx="0">
                  <c:v>Skills shortage density</c:v>
                </c:pt>
              </c:strCache>
            </c:strRef>
          </c:tx>
          <c:spPr>
            <a:solidFill>
              <a:srgbClr val="2C2D84"/>
            </a:solidFill>
            <a:ln>
              <a:noFill/>
            </a:ln>
            <a:effectLst/>
          </c:spPr>
          <c:invertIfNegative val="0"/>
          <c:cat>
            <c:strRef>
              <c:f>'[Labour Market and Skills Analysis 2025 - Master.xlsx]Sheet15'!$B$2:$B$10</c:f>
              <c:strCache>
                <c:ptCount val="9"/>
                <c:pt idx="0">
                  <c:v>Associate professionals</c:v>
                </c:pt>
                <c:pt idx="1">
                  <c:v>Skilled trades occupations</c:v>
                </c:pt>
                <c:pt idx="2">
                  <c:v>Process, plant and machine operatives</c:v>
                </c:pt>
                <c:pt idx="3">
                  <c:v>Managers</c:v>
                </c:pt>
                <c:pt idx="4">
                  <c:v>Professionals</c:v>
                </c:pt>
                <c:pt idx="5">
                  <c:v>Caring, leisure and other services occupations</c:v>
                </c:pt>
                <c:pt idx="6">
                  <c:v>Sales and customer services occupations</c:v>
                </c:pt>
                <c:pt idx="7">
                  <c:v>Administrative/secretarial occupations</c:v>
                </c:pt>
                <c:pt idx="8">
                  <c:v>Elementary occupations</c:v>
                </c:pt>
              </c:strCache>
            </c:strRef>
          </c:cat>
          <c:val>
            <c:numRef>
              <c:f>'[Labour Market and Skills Analysis 2025 - Master.xlsx]Sheet15'!$D$2:$D$10</c:f>
              <c:numCache>
                <c:formatCode>0.0%</c:formatCode>
                <c:ptCount val="9"/>
                <c:pt idx="0">
                  <c:v>0.627</c:v>
                </c:pt>
                <c:pt idx="1">
                  <c:v>0.627</c:v>
                </c:pt>
                <c:pt idx="2">
                  <c:v>0.44600000000000001</c:v>
                </c:pt>
                <c:pt idx="3">
                  <c:v>0.39399999999999996</c:v>
                </c:pt>
                <c:pt idx="4">
                  <c:v>0.36899999999999999</c:v>
                </c:pt>
                <c:pt idx="5">
                  <c:v>0.34799999999999998</c:v>
                </c:pt>
                <c:pt idx="6">
                  <c:v>0.245</c:v>
                </c:pt>
                <c:pt idx="7">
                  <c:v>0.23699999999999999</c:v>
                </c:pt>
                <c:pt idx="8">
                  <c:v>0.124</c:v>
                </c:pt>
              </c:numCache>
            </c:numRef>
          </c:val>
          <c:extLst>
            <c:ext xmlns:c16="http://schemas.microsoft.com/office/drawing/2014/chart" uri="{C3380CC4-5D6E-409C-BE32-E72D297353CC}">
              <c16:uniqueId val="{00000001-6BA3-46E3-A1F4-2522020443A6}"/>
            </c:ext>
          </c:extLst>
        </c:ser>
        <c:dLbls>
          <c:showLegendKey val="0"/>
          <c:showVal val="0"/>
          <c:showCatName val="0"/>
          <c:showSerName val="0"/>
          <c:showPercent val="0"/>
          <c:showBubbleSize val="0"/>
        </c:dLbls>
        <c:gapWidth val="88"/>
        <c:axId val="1471084400"/>
        <c:axId val="1471078640"/>
      </c:barChart>
      <c:catAx>
        <c:axId val="14710844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71078640"/>
        <c:crosses val="autoZero"/>
        <c:auto val="1"/>
        <c:lblAlgn val="ctr"/>
        <c:lblOffset val="100"/>
        <c:noMultiLvlLbl val="0"/>
      </c:catAx>
      <c:valAx>
        <c:axId val="147107864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1084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'[Labour Market and Skills Analysis 2025 - Master.xlsx]Vacancies'!$B$15</c:f>
              <c:strCache>
                <c:ptCount val="1"/>
                <c:pt idx="0">
                  <c:v>Buckinghamshire</c:v>
                </c:pt>
              </c:strCache>
            </c:strRef>
          </c:tx>
          <c:spPr>
            <a:solidFill>
              <a:srgbClr val="2C2D84"/>
            </a:solidFill>
            <a:ln>
              <a:noFill/>
            </a:ln>
            <a:effectLst/>
          </c:spPr>
          <c:invertIfNegative val="0"/>
          <c:cat>
            <c:strRef>
              <c:f>'[Labour Market and Skills Analysis 2025 - Master.xlsx]Vacancies'!$A$16:$A$19</c:f>
              <c:strCache>
                <c:ptCount val="4"/>
                <c:pt idx="0">
                  <c:v>HIGH-SKILL</c:v>
                </c:pt>
                <c:pt idx="1">
                  <c:v>MIDDLE-SKILL</c:v>
                </c:pt>
                <c:pt idx="2">
                  <c:v>SERVICE-INTENSIVE</c:v>
                </c:pt>
                <c:pt idx="3">
                  <c:v>LABOUR-INTENSIVE</c:v>
                </c:pt>
              </c:strCache>
            </c:strRef>
          </c:cat>
          <c:val>
            <c:numRef>
              <c:f>'[Labour Market and Skills Analysis 2025 - Master.xlsx]Vacancies'!$B$16:$B$19</c:f>
              <c:numCache>
                <c:formatCode>0.0%</c:formatCode>
                <c:ptCount val="4"/>
                <c:pt idx="0">
                  <c:v>3.9E-2</c:v>
                </c:pt>
                <c:pt idx="1">
                  <c:v>7.0000000000000007E-2</c:v>
                </c:pt>
                <c:pt idx="2">
                  <c:v>8.4000000000000005E-2</c:v>
                </c:pt>
                <c:pt idx="3">
                  <c:v>5.0999999999999997E-2</c:v>
                </c:pt>
              </c:numCache>
            </c:numRef>
          </c:val>
          <c:extLst>
            <c:ext xmlns:c16="http://schemas.microsoft.com/office/drawing/2014/chart" uri="{C3380CC4-5D6E-409C-BE32-E72D297353CC}">
              <c16:uniqueId val="{00000000-4B9A-4C11-9971-7A5E36E9E316}"/>
            </c:ext>
          </c:extLst>
        </c:ser>
        <c:ser>
          <c:idx val="1"/>
          <c:order val="1"/>
          <c:tx>
            <c:strRef>
              <c:f>'[Labour Market and Skills Analysis 2025 - Master.xlsx]Vacancies'!$C$15</c:f>
              <c:strCache>
                <c:ptCount val="1"/>
                <c:pt idx="0">
                  <c:v>England</c:v>
                </c:pt>
              </c:strCache>
            </c:strRef>
          </c:tx>
          <c:spPr>
            <a:solidFill>
              <a:srgbClr val="9FC63B"/>
            </a:solidFill>
            <a:ln>
              <a:noFill/>
            </a:ln>
            <a:effectLst/>
          </c:spPr>
          <c:invertIfNegative val="0"/>
          <c:cat>
            <c:strRef>
              <c:f>'[Labour Market and Skills Analysis 2025 - Master.xlsx]Vacancies'!$A$16:$A$19</c:f>
              <c:strCache>
                <c:ptCount val="4"/>
                <c:pt idx="0">
                  <c:v>HIGH-SKILL</c:v>
                </c:pt>
                <c:pt idx="1">
                  <c:v>MIDDLE-SKILL</c:v>
                </c:pt>
                <c:pt idx="2">
                  <c:v>SERVICE-INTENSIVE</c:v>
                </c:pt>
                <c:pt idx="3">
                  <c:v>LABOUR-INTENSIVE</c:v>
                </c:pt>
              </c:strCache>
            </c:strRef>
          </c:cat>
          <c:val>
            <c:numRef>
              <c:f>'[Labour Market and Skills Analysis 2025 - Master.xlsx]Vacancies'!$C$16:$C$19</c:f>
              <c:numCache>
                <c:formatCode>0.0%</c:formatCode>
                <c:ptCount val="4"/>
                <c:pt idx="0">
                  <c:v>3.7000000000000005E-2</c:v>
                </c:pt>
                <c:pt idx="1">
                  <c:v>5.2000000000000005E-2</c:v>
                </c:pt>
                <c:pt idx="2">
                  <c:v>6.3E-2</c:v>
                </c:pt>
                <c:pt idx="3">
                  <c:v>5.0999999999999997E-2</c:v>
                </c:pt>
              </c:numCache>
            </c:numRef>
          </c:val>
          <c:extLst>
            <c:ext xmlns:c16="http://schemas.microsoft.com/office/drawing/2014/chart" uri="{C3380CC4-5D6E-409C-BE32-E72D297353CC}">
              <c16:uniqueId val="{00000001-4B9A-4C11-9971-7A5E36E9E316}"/>
            </c:ext>
          </c:extLst>
        </c:ser>
        <c:dLbls>
          <c:showLegendKey val="0"/>
          <c:showVal val="0"/>
          <c:showCatName val="0"/>
          <c:showSerName val="0"/>
          <c:showPercent val="0"/>
          <c:showBubbleSize val="0"/>
        </c:dLbls>
        <c:gapWidth val="219"/>
        <c:overlap val="-27"/>
        <c:axId val="1657333408"/>
        <c:axId val="1657332928"/>
      </c:barChart>
      <c:catAx>
        <c:axId val="165733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7332928"/>
        <c:crosses val="autoZero"/>
        <c:auto val="1"/>
        <c:lblAlgn val="ctr"/>
        <c:lblOffset val="100"/>
        <c:noMultiLvlLbl val="0"/>
      </c:catAx>
      <c:valAx>
        <c:axId val="16573329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733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'[Labour Market and Skills Analysis 2025 - Master.xlsx]Vacancies'!$B$21</c:f>
              <c:strCache>
                <c:ptCount val="1"/>
                <c:pt idx="0">
                  <c:v>Buckinghamshire</c:v>
                </c:pt>
              </c:strCache>
            </c:strRef>
          </c:tx>
          <c:spPr>
            <a:solidFill>
              <a:srgbClr val="2C2D84"/>
            </a:solidFill>
            <a:ln>
              <a:noFill/>
            </a:ln>
            <a:effectLst/>
          </c:spPr>
          <c:invertIfNegative val="0"/>
          <c:cat>
            <c:strRef>
              <c:f>'[Labour Market and Skills Analysis 2025 - Master.xlsx]Vacancies'!$A$22:$A$25</c:f>
              <c:strCache>
                <c:ptCount val="4"/>
                <c:pt idx="0">
                  <c:v>HIGH-SKILL</c:v>
                </c:pt>
                <c:pt idx="1">
                  <c:v>MIDDLE-SKILL</c:v>
                </c:pt>
                <c:pt idx="2">
                  <c:v>SERVICE-INTENSIVE</c:v>
                </c:pt>
                <c:pt idx="3">
                  <c:v>LABOUR-INTENSIVE</c:v>
                </c:pt>
              </c:strCache>
            </c:strRef>
          </c:cat>
          <c:val>
            <c:numRef>
              <c:f>'[Labour Market and Skills Analysis 2025 - Master.xlsx]Vacancies'!$B$22:$B$25</c:f>
              <c:numCache>
                <c:formatCode>0.0%</c:formatCode>
                <c:ptCount val="4"/>
                <c:pt idx="0">
                  <c:v>0.48100000000000004</c:v>
                </c:pt>
                <c:pt idx="1">
                  <c:v>0.54200000000000004</c:v>
                </c:pt>
                <c:pt idx="2">
                  <c:v>0.314</c:v>
                </c:pt>
                <c:pt idx="3">
                  <c:v>0.25800000000000001</c:v>
                </c:pt>
              </c:numCache>
            </c:numRef>
          </c:val>
          <c:extLst>
            <c:ext xmlns:c16="http://schemas.microsoft.com/office/drawing/2014/chart" uri="{C3380CC4-5D6E-409C-BE32-E72D297353CC}">
              <c16:uniqueId val="{00000000-47A0-418A-98FD-1234382744C9}"/>
            </c:ext>
          </c:extLst>
        </c:ser>
        <c:ser>
          <c:idx val="1"/>
          <c:order val="1"/>
          <c:tx>
            <c:strRef>
              <c:f>'[Labour Market and Skills Analysis 2025 - Master.xlsx]Vacancies'!$C$21</c:f>
              <c:strCache>
                <c:ptCount val="1"/>
                <c:pt idx="0">
                  <c:v>England</c:v>
                </c:pt>
              </c:strCache>
            </c:strRef>
          </c:tx>
          <c:spPr>
            <a:solidFill>
              <a:srgbClr val="9FC63B"/>
            </a:solidFill>
            <a:ln>
              <a:noFill/>
            </a:ln>
            <a:effectLst/>
          </c:spPr>
          <c:invertIfNegative val="0"/>
          <c:cat>
            <c:strRef>
              <c:f>'[Labour Market and Skills Analysis 2025 - Master.xlsx]Vacancies'!$A$22:$A$25</c:f>
              <c:strCache>
                <c:ptCount val="4"/>
                <c:pt idx="0">
                  <c:v>HIGH-SKILL</c:v>
                </c:pt>
                <c:pt idx="1">
                  <c:v>MIDDLE-SKILL</c:v>
                </c:pt>
                <c:pt idx="2">
                  <c:v>SERVICE-INTENSIVE</c:v>
                </c:pt>
                <c:pt idx="3">
                  <c:v>LABOUR-INTENSIVE</c:v>
                </c:pt>
              </c:strCache>
            </c:strRef>
          </c:cat>
          <c:val>
            <c:numRef>
              <c:f>'[Labour Market and Skills Analysis 2025 - Master.xlsx]Vacancies'!$C$22:$C$25</c:f>
              <c:numCache>
                <c:formatCode>0.0%</c:formatCode>
                <c:ptCount val="4"/>
                <c:pt idx="0">
                  <c:v>0.35200000000000004</c:v>
                </c:pt>
                <c:pt idx="1">
                  <c:v>0.46399999999999997</c:v>
                </c:pt>
                <c:pt idx="2">
                  <c:v>0.379</c:v>
                </c:pt>
                <c:pt idx="3">
                  <c:v>0.28600000000000003</c:v>
                </c:pt>
              </c:numCache>
            </c:numRef>
          </c:val>
          <c:extLst>
            <c:ext xmlns:c16="http://schemas.microsoft.com/office/drawing/2014/chart" uri="{C3380CC4-5D6E-409C-BE32-E72D297353CC}">
              <c16:uniqueId val="{00000001-47A0-418A-98FD-1234382744C9}"/>
            </c:ext>
          </c:extLst>
        </c:ser>
        <c:dLbls>
          <c:showLegendKey val="0"/>
          <c:showVal val="0"/>
          <c:showCatName val="0"/>
          <c:showSerName val="0"/>
          <c:showPercent val="0"/>
          <c:showBubbleSize val="0"/>
        </c:dLbls>
        <c:gapWidth val="219"/>
        <c:overlap val="-27"/>
        <c:axId val="1655799008"/>
        <c:axId val="1655797088"/>
      </c:barChart>
      <c:catAx>
        <c:axId val="165579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5797088"/>
        <c:crosses val="autoZero"/>
        <c:auto val="1"/>
        <c:lblAlgn val="ctr"/>
        <c:lblOffset val="100"/>
        <c:noMultiLvlLbl val="0"/>
      </c:catAx>
      <c:valAx>
        <c:axId val="16557970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5799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 Common Skills'!$I$3</c:f>
              <c:strCache>
                <c:ptCount val="1"/>
                <c:pt idx="0">
                  <c:v>% of Total Postings</c:v>
                </c:pt>
              </c:strCache>
            </c:strRef>
          </c:tx>
          <c:spPr>
            <a:solidFill>
              <a:srgbClr val="2C2D84"/>
            </a:solidFill>
            <a:ln>
              <a:noFill/>
            </a:ln>
            <a:effectLst/>
          </c:spPr>
          <c:invertIfNegative val="0"/>
          <c:cat>
            <c:strRef>
              <c:f>'Top Common Skills'!$H$4:$H$27</c:f>
              <c:strCache>
                <c:ptCount val="24"/>
                <c:pt idx="0">
                  <c:v>Communication</c:v>
                </c:pt>
                <c:pt idx="1">
                  <c:v>Management</c:v>
                </c:pt>
                <c:pt idx="2">
                  <c:v>Customer Service</c:v>
                </c:pt>
                <c:pt idx="3">
                  <c:v>Sales</c:v>
                </c:pt>
                <c:pt idx="4">
                  <c:v>Detail Oriented</c:v>
                </c:pt>
                <c:pt idx="5">
                  <c:v>Teaching</c:v>
                </c:pt>
                <c:pt idx="6">
                  <c:v>Planning</c:v>
                </c:pt>
                <c:pt idx="7">
                  <c:v>Leadership</c:v>
                </c:pt>
                <c:pt idx="8">
                  <c:v>English Language</c:v>
                </c:pt>
                <c:pt idx="9">
                  <c:v>Problem Solving</c:v>
                </c:pt>
                <c:pt idx="10">
                  <c:v>Operations</c:v>
                </c:pt>
                <c:pt idx="11">
                  <c:v>Interpersonal Communications</c:v>
                </c:pt>
                <c:pt idx="12">
                  <c:v>Organizational Skills</c:v>
                </c:pt>
                <c:pt idx="13">
                  <c:v>Enthusiasm</c:v>
                </c:pt>
                <c:pt idx="14">
                  <c:v>Time Management</c:v>
                </c:pt>
                <c:pt idx="15">
                  <c:v>Innovation</c:v>
                </c:pt>
                <c:pt idx="16">
                  <c:v>Microsoft Excel</c:v>
                </c:pt>
                <c:pt idx="17">
                  <c:v>Self-Motivation</c:v>
                </c:pt>
                <c:pt idx="18">
                  <c:v>Mathematics</c:v>
                </c:pt>
                <c:pt idx="19">
                  <c:v>Teamwork</c:v>
                </c:pt>
                <c:pt idx="20">
                  <c:v>Microsoft Office</c:v>
                </c:pt>
                <c:pt idx="21">
                  <c:v>Writing</c:v>
                </c:pt>
                <c:pt idx="22">
                  <c:v>Administrative Functions</c:v>
                </c:pt>
                <c:pt idx="23">
                  <c:v>Cleanliness</c:v>
                </c:pt>
              </c:strCache>
            </c:strRef>
          </c:cat>
          <c:val>
            <c:numRef>
              <c:f>'Top Common Skills'!$I$4:$I$27</c:f>
              <c:numCache>
                <c:formatCode>0%;[Red]\ \(0%\)</c:formatCode>
                <c:ptCount val="24"/>
                <c:pt idx="0">
                  <c:v>0.30590296546200002</c:v>
                </c:pt>
                <c:pt idx="1">
                  <c:v>0.177536299417</c:v>
                </c:pt>
                <c:pt idx="2">
                  <c:v>0.175225065702</c:v>
                </c:pt>
                <c:pt idx="3">
                  <c:v>0.124993010382</c:v>
                </c:pt>
                <c:pt idx="4">
                  <c:v>0.118394810908</c:v>
                </c:pt>
                <c:pt idx="5">
                  <c:v>9.5990755065100006E-2</c:v>
                </c:pt>
                <c:pt idx="6">
                  <c:v>8.3912695010300006E-2</c:v>
                </c:pt>
                <c:pt idx="7">
                  <c:v>7.6587575254899995E-2</c:v>
                </c:pt>
                <c:pt idx="8">
                  <c:v>7.3549421259599998E-2</c:v>
                </c:pt>
                <c:pt idx="9">
                  <c:v>6.9467484296699994E-2</c:v>
                </c:pt>
                <c:pt idx="10">
                  <c:v>6.6876665858999998E-2</c:v>
                </c:pt>
                <c:pt idx="11">
                  <c:v>6.3223425471999994E-2</c:v>
                </c:pt>
                <c:pt idx="12">
                  <c:v>5.9532907122000003E-2</c:v>
                </c:pt>
                <c:pt idx="13">
                  <c:v>5.6587948034499999E-2</c:v>
                </c:pt>
                <c:pt idx="14">
                  <c:v>4.5069057426699997E-2</c:v>
                </c:pt>
                <c:pt idx="15">
                  <c:v>4.0912564537500001E-2</c:v>
                </c:pt>
                <c:pt idx="16">
                  <c:v>4.0073810367000001E-2</c:v>
                </c:pt>
                <c:pt idx="17">
                  <c:v>3.9887420551299999E-2</c:v>
                </c:pt>
                <c:pt idx="18">
                  <c:v>3.80608003579E-2</c:v>
                </c:pt>
                <c:pt idx="19">
                  <c:v>3.7967605449999997E-2</c:v>
                </c:pt>
                <c:pt idx="20">
                  <c:v>3.62900971091E-2</c:v>
                </c:pt>
                <c:pt idx="21">
                  <c:v>3.5675010717400001E-2</c:v>
                </c:pt>
                <c:pt idx="22">
                  <c:v>3.2580939777499998E-2</c:v>
                </c:pt>
                <c:pt idx="23">
                  <c:v>3.1294850049399997E-2</c:v>
                </c:pt>
              </c:numCache>
            </c:numRef>
          </c:val>
          <c:extLst>
            <c:ext xmlns:c16="http://schemas.microsoft.com/office/drawing/2014/chart" uri="{C3380CC4-5D6E-409C-BE32-E72D297353CC}">
              <c16:uniqueId val="{00000000-AD23-4174-B315-4D7CD3702154}"/>
            </c:ext>
          </c:extLst>
        </c:ser>
        <c:ser>
          <c:idx val="1"/>
          <c:order val="1"/>
          <c:tx>
            <c:strRef>
              <c:f>'Top Common Skills'!$J$3</c:f>
              <c:strCache>
                <c:ptCount val="1"/>
                <c:pt idx="0">
                  <c:v>% of Total Profiles</c:v>
                </c:pt>
              </c:strCache>
            </c:strRef>
          </c:tx>
          <c:spPr>
            <a:solidFill>
              <a:srgbClr val="9FC63B"/>
            </a:solidFill>
            <a:ln>
              <a:noFill/>
            </a:ln>
            <a:effectLst/>
          </c:spPr>
          <c:invertIfNegative val="0"/>
          <c:cat>
            <c:strRef>
              <c:f>'Top Common Skills'!$H$4:$H$27</c:f>
              <c:strCache>
                <c:ptCount val="24"/>
                <c:pt idx="0">
                  <c:v>Communication</c:v>
                </c:pt>
                <c:pt idx="1">
                  <c:v>Management</c:v>
                </c:pt>
                <c:pt idx="2">
                  <c:v>Customer Service</c:v>
                </c:pt>
                <c:pt idx="3">
                  <c:v>Sales</c:v>
                </c:pt>
                <c:pt idx="4">
                  <c:v>Detail Oriented</c:v>
                </c:pt>
                <c:pt idx="5">
                  <c:v>Teaching</c:v>
                </c:pt>
                <c:pt idx="6">
                  <c:v>Planning</c:v>
                </c:pt>
                <c:pt idx="7">
                  <c:v>Leadership</c:v>
                </c:pt>
                <c:pt idx="8">
                  <c:v>English Language</c:v>
                </c:pt>
                <c:pt idx="9">
                  <c:v>Problem Solving</c:v>
                </c:pt>
                <c:pt idx="10">
                  <c:v>Operations</c:v>
                </c:pt>
                <c:pt idx="11">
                  <c:v>Interpersonal Communications</c:v>
                </c:pt>
                <c:pt idx="12">
                  <c:v>Organizational Skills</c:v>
                </c:pt>
                <c:pt idx="13">
                  <c:v>Enthusiasm</c:v>
                </c:pt>
                <c:pt idx="14">
                  <c:v>Time Management</c:v>
                </c:pt>
                <c:pt idx="15">
                  <c:v>Innovation</c:v>
                </c:pt>
                <c:pt idx="16">
                  <c:v>Microsoft Excel</c:v>
                </c:pt>
                <c:pt idx="17">
                  <c:v>Self-Motivation</c:v>
                </c:pt>
                <c:pt idx="18">
                  <c:v>Mathematics</c:v>
                </c:pt>
                <c:pt idx="19">
                  <c:v>Teamwork</c:v>
                </c:pt>
                <c:pt idx="20">
                  <c:v>Microsoft Office</c:v>
                </c:pt>
                <c:pt idx="21">
                  <c:v>Writing</c:v>
                </c:pt>
                <c:pt idx="22">
                  <c:v>Administrative Functions</c:v>
                </c:pt>
                <c:pt idx="23">
                  <c:v>Cleanliness</c:v>
                </c:pt>
              </c:strCache>
            </c:strRef>
          </c:cat>
          <c:val>
            <c:numRef>
              <c:f>'Top Common Skills'!$J$4:$J$27</c:f>
              <c:numCache>
                <c:formatCode>0%;[Red]\ \(0%\)</c:formatCode>
                <c:ptCount val="24"/>
                <c:pt idx="0">
                  <c:v>0.13422554804</c:v>
                </c:pt>
                <c:pt idx="1">
                  <c:v>0.29266561135899999</c:v>
                </c:pt>
                <c:pt idx="2">
                  <c:v>0.226257974769</c:v>
                </c:pt>
                <c:pt idx="3">
                  <c:v>0.23801985897299999</c:v>
                </c:pt>
                <c:pt idx="4">
                  <c:v>1.29802849331E-2</c:v>
                </c:pt>
                <c:pt idx="5">
                  <c:v>4.9887273948299997E-2</c:v>
                </c:pt>
                <c:pt idx="6">
                  <c:v>8.4367055211800004E-2</c:v>
                </c:pt>
                <c:pt idx="7">
                  <c:v>0.14770470571300001</c:v>
                </c:pt>
                <c:pt idx="8">
                  <c:v>3.3913752578299997E-2</c:v>
                </c:pt>
                <c:pt idx="9">
                  <c:v>4.1416031083600001E-2</c:v>
                </c:pt>
                <c:pt idx="10">
                  <c:v>0.102921283638</c:v>
                </c:pt>
                <c:pt idx="11">
                  <c:v>1.72015158056E-2</c:v>
                </c:pt>
                <c:pt idx="12">
                  <c:v>1.61270206744E-2</c:v>
                </c:pt>
                <c:pt idx="13">
                  <c:v>4.0773252746200001E-3</c:v>
                </c:pt>
                <c:pt idx="14">
                  <c:v>5.1652515949500002E-2</c:v>
                </c:pt>
                <c:pt idx="15">
                  <c:v>4.21643401928E-2</c:v>
                </c:pt>
                <c:pt idx="16">
                  <c:v>9.0219216194199994E-2</c:v>
                </c:pt>
                <c:pt idx="17">
                  <c:v>3.2042979805199999E-3</c:v>
                </c:pt>
                <c:pt idx="18">
                  <c:v>1.14932604212E-2</c:v>
                </c:pt>
                <c:pt idx="19">
                  <c:v>8.0232167697999998E-2</c:v>
                </c:pt>
                <c:pt idx="20">
                  <c:v>0.11036599990400001</c:v>
                </c:pt>
                <c:pt idx="21">
                  <c:v>3.29735693385E-2</c:v>
                </c:pt>
                <c:pt idx="22">
                  <c:v>1.0831294670700001E-2</c:v>
                </c:pt>
                <c:pt idx="23">
                  <c:v>2.7342063606300001E-3</c:v>
                </c:pt>
              </c:numCache>
            </c:numRef>
          </c:val>
          <c:extLst>
            <c:ext xmlns:c16="http://schemas.microsoft.com/office/drawing/2014/chart" uri="{C3380CC4-5D6E-409C-BE32-E72D297353CC}">
              <c16:uniqueId val="{00000001-AD23-4174-B315-4D7CD3702154}"/>
            </c:ext>
          </c:extLst>
        </c:ser>
        <c:dLbls>
          <c:showLegendKey val="0"/>
          <c:showVal val="0"/>
          <c:showCatName val="0"/>
          <c:showSerName val="0"/>
          <c:showPercent val="0"/>
          <c:showBubbleSize val="0"/>
        </c:dLbls>
        <c:gapWidth val="182"/>
        <c:axId val="1765945936"/>
        <c:axId val="1765950256"/>
      </c:barChart>
      <c:catAx>
        <c:axId val="17659459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5950256"/>
        <c:crosses val="autoZero"/>
        <c:auto val="1"/>
        <c:lblAlgn val="ctr"/>
        <c:lblOffset val="100"/>
        <c:noMultiLvlLbl val="0"/>
      </c:catAx>
      <c:valAx>
        <c:axId val="1765950256"/>
        <c:scaling>
          <c:orientation val="minMax"/>
        </c:scaling>
        <c:delete val="0"/>
        <c:axPos val="t"/>
        <c:majorGridlines>
          <c:spPr>
            <a:ln w="9525" cap="flat" cmpd="sng" algn="ctr">
              <a:solidFill>
                <a:schemeClr val="tx1">
                  <a:lumMod val="15000"/>
                  <a:lumOff val="85000"/>
                </a:schemeClr>
              </a:solidFill>
              <a:round/>
            </a:ln>
            <a:effectLst/>
          </c:spPr>
        </c:majorGridlines>
        <c:numFmt formatCode="0%;[Red]\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594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 Specialized Skills'!$I$3</c:f>
              <c:strCache>
                <c:ptCount val="1"/>
                <c:pt idx="0">
                  <c:v>% of Total Postings</c:v>
                </c:pt>
              </c:strCache>
            </c:strRef>
          </c:tx>
          <c:spPr>
            <a:solidFill>
              <a:srgbClr val="2C2D84"/>
            </a:solidFill>
            <a:ln>
              <a:noFill/>
            </a:ln>
            <a:effectLst/>
          </c:spPr>
          <c:invertIfNegative val="0"/>
          <c:cat>
            <c:strRef>
              <c:f>'Top Specialized Skills'!$H$4:$H$26</c:f>
              <c:strCache>
                <c:ptCount val="23"/>
                <c:pt idx="0">
                  <c:v>Marketing</c:v>
                </c:pt>
                <c:pt idx="1">
                  <c:v>Finance</c:v>
                </c:pt>
                <c:pt idx="2">
                  <c:v>Auditing</c:v>
                </c:pt>
                <c:pt idx="3">
                  <c:v>Project Management</c:v>
                </c:pt>
                <c:pt idx="4">
                  <c:v>Key Performance Indicators (KPIs)</c:v>
                </c:pt>
                <c:pt idx="5">
                  <c:v>Invoicing</c:v>
                </c:pt>
                <c:pt idx="6">
                  <c:v>Accounting</c:v>
                </c:pt>
                <c:pt idx="7">
                  <c:v>Risk Analysis</c:v>
                </c:pt>
                <c:pt idx="8">
                  <c:v>Warehousing</c:v>
                </c:pt>
                <c:pt idx="9">
                  <c:v>Customer Relationship Management</c:v>
                </c:pt>
                <c:pt idx="10">
                  <c:v>Continuous Improvement Process</c:v>
                </c:pt>
                <c:pt idx="11">
                  <c:v>Working With Children</c:v>
                </c:pt>
                <c:pt idx="12">
                  <c:v>Effective Communication</c:v>
                </c:pt>
                <c:pt idx="13">
                  <c:v>Mental Health</c:v>
                </c:pt>
                <c:pt idx="14">
                  <c:v>Personal Care</c:v>
                </c:pt>
                <c:pt idx="15">
                  <c:v>Food Safety And Sanitation</c:v>
                </c:pt>
                <c:pt idx="16">
                  <c:v>Housekeeping</c:v>
                </c:pt>
                <c:pt idx="17">
                  <c:v>Procurement</c:v>
                </c:pt>
                <c:pt idx="18">
                  <c:v>Machinery</c:v>
                </c:pt>
                <c:pt idx="19">
                  <c:v>Selling Techniques</c:v>
                </c:pt>
                <c:pt idx="20">
                  <c:v>Business Development</c:v>
                </c:pt>
                <c:pt idx="21">
                  <c:v>Data Analysis</c:v>
                </c:pt>
                <c:pt idx="22">
                  <c:v>Cooking</c:v>
                </c:pt>
              </c:strCache>
            </c:strRef>
          </c:cat>
          <c:val>
            <c:numRef>
              <c:f>'Top Specialized Skills'!$I$4:$I$26</c:f>
              <c:numCache>
                <c:formatCode>0%;[Red]\ \(0%\)</c:formatCode>
                <c:ptCount val="23"/>
                <c:pt idx="0">
                  <c:v>4.6094201412799997E-2</c:v>
                </c:pt>
                <c:pt idx="1">
                  <c:v>4.5385920113299998E-2</c:v>
                </c:pt>
                <c:pt idx="2">
                  <c:v>4.3223798251700002E-2</c:v>
                </c:pt>
                <c:pt idx="3">
                  <c:v>4.1210788242499997E-2</c:v>
                </c:pt>
                <c:pt idx="4">
                  <c:v>3.4239809136799998E-2</c:v>
                </c:pt>
                <c:pt idx="5">
                  <c:v>3.2823246537799999E-2</c:v>
                </c:pt>
                <c:pt idx="6">
                  <c:v>3.2133604219899997E-2</c:v>
                </c:pt>
                <c:pt idx="7">
                  <c:v>2.7790721514999998E-2</c:v>
                </c:pt>
                <c:pt idx="8">
                  <c:v>2.4752567519700001E-2</c:v>
                </c:pt>
                <c:pt idx="9">
                  <c:v>2.3839257422999999E-2</c:v>
                </c:pt>
                <c:pt idx="10">
                  <c:v>2.32614489944E-2</c:v>
                </c:pt>
                <c:pt idx="11">
                  <c:v>2.2478611768699999E-2</c:v>
                </c:pt>
                <c:pt idx="12">
                  <c:v>2.2441333805500001E-2</c:v>
                </c:pt>
                <c:pt idx="13">
                  <c:v>2.1416189819400001E-2</c:v>
                </c:pt>
                <c:pt idx="14">
                  <c:v>2.07638254646E-2</c:v>
                </c:pt>
                <c:pt idx="15">
                  <c:v>1.9309984902400001E-2</c:v>
                </c:pt>
                <c:pt idx="16">
                  <c:v>1.8471230732E-2</c:v>
                </c:pt>
                <c:pt idx="17">
                  <c:v>1.7334252856400001E-2</c:v>
                </c:pt>
                <c:pt idx="18">
                  <c:v>1.7222418967000001E-2</c:v>
                </c:pt>
                <c:pt idx="19">
                  <c:v>1.7185141003899999E-2</c:v>
                </c:pt>
                <c:pt idx="20">
                  <c:v>1.66818885016E-2</c:v>
                </c:pt>
                <c:pt idx="21">
                  <c:v>1.6346386833399999E-2</c:v>
                </c:pt>
                <c:pt idx="22">
                  <c:v>1.6029524146799999E-2</c:v>
                </c:pt>
              </c:numCache>
            </c:numRef>
          </c:val>
          <c:extLst>
            <c:ext xmlns:c16="http://schemas.microsoft.com/office/drawing/2014/chart" uri="{C3380CC4-5D6E-409C-BE32-E72D297353CC}">
              <c16:uniqueId val="{00000000-89C6-4489-9D4A-63CA5F1528A8}"/>
            </c:ext>
          </c:extLst>
        </c:ser>
        <c:ser>
          <c:idx val="1"/>
          <c:order val="1"/>
          <c:tx>
            <c:strRef>
              <c:f>'Top Specialized Skills'!$J$3</c:f>
              <c:strCache>
                <c:ptCount val="1"/>
                <c:pt idx="0">
                  <c:v>% of Total Profiles</c:v>
                </c:pt>
              </c:strCache>
            </c:strRef>
          </c:tx>
          <c:spPr>
            <a:solidFill>
              <a:srgbClr val="92D050"/>
            </a:solidFill>
            <a:ln>
              <a:noFill/>
            </a:ln>
            <a:effectLst/>
          </c:spPr>
          <c:invertIfNegative val="0"/>
          <c:cat>
            <c:strRef>
              <c:f>'Top Specialized Skills'!$H$4:$H$26</c:f>
              <c:strCache>
                <c:ptCount val="23"/>
                <c:pt idx="0">
                  <c:v>Marketing</c:v>
                </c:pt>
                <c:pt idx="1">
                  <c:v>Finance</c:v>
                </c:pt>
                <c:pt idx="2">
                  <c:v>Auditing</c:v>
                </c:pt>
                <c:pt idx="3">
                  <c:v>Project Management</c:v>
                </c:pt>
                <c:pt idx="4">
                  <c:v>Key Performance Indicators (KPIs)</c:v>
                </c:pt>
                <c:pt idx="5">
                  <c:v>Invoicing</c:v>
                </c:pt>
                <c:pt idx="6">
                  <c:v>Accounting</c:v>
                </c:pt>
                <c:pt idx="7">
                  <c:v>Risk Analysis</c:v>
                </c:pt>
                <c:pt idx="8">
                  <c:v>Warehousing</c:v>
                </c:pt>
                <c:pt idx="9">
                  <c:v>Customer Relationship Management</c:v>
                </c:pt>
                <c:pt idx="10">
                  <c:v>Continuous Improvement Process</c:v>
                </c:pt>
                <c:pt idx="11">
                  <c:v>Working With Children</c:v>
                </c:pt>
                <c:pt idx="12">
                  <c:v>Effective Communication</c:v>
                </c:pt>
                <c:pt idx="13">
                  <c:v>Mental Health</c:v>
                </c:pt>
                <c:pt idx="14">
                  <c:v>Personal Care</c:v>
                </c:pt>
                <c:pt idx="15">
                  <c:v>Food Safety And Sanitation</c:v>
                </c:pt>
                <c:pt idx="16">
                  <c:v>Housekeeping</c:v>
                </c:pt>
                <c:pt idx="17">
                  <c:v>Procurement</c:v>
                </c:pt>
                <c:pt idx="18">
                  <c:v>Machinery</c:v>
                </c:pt>
                <c:pt idx="19">
                  <c:v>Selling Techniques</c:v>
                </c:pt>
                <c:pt idx="20">
                  <c:v>Business Development</c:v>
                </c:pt>
                <c:pt idx="21">
                  <c:v>Data Analysis</c:v>
                </c:pt>
                <c:pt idx="22">
                  <c:v>Cooking</c:v>
                </c:pt>
              </c:strCache>
            </c:strRef>
          </c:cat>
          <c:val>
            <c:numRef>
              <c:f>'Top Specialized Skills'!$J$4:$J$26</c:f>
              <c:numCache>
                <c:formatCode>0%;[Red]\ \(0%\)</c:formatCode>
                <c:ptCount val="23"/>
                <c:pt idx="0">
                  <c:v>0.14606418189699999</c:v>
                </c:pt>
                <c:pt idx="1">
                  <c:v>7.8869861370900005E-2</c:v>
                </c:pt>
                <c:pt idx="2">
                  <c:v>4.7863001870799997E-2</c:v>
                </c:pt>
                <c:pt idx="3">
                  <c:v>0.17067203914199999</c:v>
                </c:pt>
                <c:pt idx="4">
                  <c:v>2.96541468796E-2</c:v>
                </c:pt>
                <c:pt idx="5">
                  <c:v>3.11603588046E-2</c:v>
                </c:pt>
                <c:pt idx="6">
                  <c:v>4.6433539598E-2</c:v>
                </c:pt>
                <c:pt idx="7">
                  <c:v>1.9436849426800001E-2</c:v>
                </c:pt>
                <c:pt idx="8">
                  <c:v>1.9427255720200001E-2</c:v>
                </c:pt>
                <c:pt idx="9">
                  <c:v>6.7990598167600003E-2</c:v>
                </c:pt>
                <c:pt idx="10">
                  <c:v>2.31496138533E-2</c:v>
                </c:pt>
                <c:pt idx="11">
                  <c:v>2.9644553173099998E-3</c:v>
                </c:pt>
                <c:pt idx="12">
                  <c:v>3.9813882093300001E-3</c:v>
                </c:pt>
                <c:pt idx="13">
                  <c:v>1.49278073584E-2</c:v>
                </c:pt>
                <c:pt idx="14">
                  <c:v>2.22573991462E-3</c:v>
                </c:pt>
                <c:pt idx="15">
                  <c:v>7.1473113637499997E-3</c:v>
                </c:pt>
                <c:pt idx="16">
                  <c:v>3.3098287523400001E-3</c:v>
                </c:pt>
                <c:pt idx="17">
                  <c:v>3.58708687101E-2</c:v>
                </c:pt>
                <c:pt idx="18">
                  <c:v>3.9142322636399997E-3</c:v>
                </c:pt>
                <c:pt idx="19">
                  <c:v>3.2992756751600003E-2</c:v>
                </c:pt>
                <c:pt idx="20">
                  <c:v>0.107996354392</c:v>
                </c:pt>
                <c:pt idx="21">
                  <c:v>4.4438048640100002E-2</c:v>
                </c:pt>
                <c:pt idx="22">
                  <c:v>4.8256343838400002E-3</c:v>
                </c:pt>
              </c:numCache>
            </c:numRef>
          </c:val>
          <c:extLst>
            <c:ext xmlns:c16="http://schemas.microsoft.com/office/drawing/2014/chart" uri="{C3380CC4-5D6E-409C-BE32-E72D297353CC}">
              <c16:uniqueId val="{00000001-89C6-4489-9D4A-63CA5F1528A8}"/>
            </c:ext>
          </c:extLst>
        </c:ser>
        <c:dLbls>
          <c:showLegendKey val="0"/>
          <c:showVal val="0"/>
          <c:showCatName val="0"/>
          <c:showSerName val="0"/>
          <c:showPercent val="0"/>
          <c:showBubbleSize val="0"/>
        </c:dLbls>
        <c:gapWidth val="182"/>
        <c:axId val="1898982928"/>
        <c:axId val="1898972368"/>
      </c:barChart>
      <c:catAx>
        <c:axId val="1898982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8972368"/>
        <c:crosses val="autoZero"/>
        <c:auto val="1"/>
        <c:lblAlgn val="ctr"/>
        <c:lblOffset val="100"/>
        <c:noMultiLvlLbl val="0"/>
      </c:catAx>
      <c:valAx>
        <c:axId val="1898972368"/>
        <c:scaling>
          <c:orientation val="minMax"/>
        </c:scaling>
        <c:delete val="0"/>
        <c:axPos val="t"/>
        <c:majorGridlines>
          <c:spPr>
            <a:ln w="9525" cap="flat" cmpd="sng" algn="ctr">
              <a:solidFill>
                <a:schemeClr val="tx1">
                  <a:lumMod val="15000"/>
                  <a:lumOff val="85000"/>
                </a:schemeClr>
              </a:solidFill>
              <a:round/>
            </a:ln>
            <a:effectLst/>
          </c:spPr>
        </c:majorGridlines>
        <c:numFmt formatCode="0%;[Red]\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8982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'[Labour Market and Skills Analysis 2025 - Master.xlsx]Skills gaps'!$B$12</c:f>
              <c:strCache>
                <c:ptCount val="1"/>
                <c:pt idx="0">
                  <c:v>Buckinghamshire</c:v>
                </c:pt>
              </c:strCache>
            </c:strRef>
          </c:tx>
          <c:spPr>
            <a:solidFill>
              <a:srgbClr val="2C2D8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'[Labour Market and Skills Analysis 2025 - Master.xlsx]Skills gaps'!$C$11:$D$11</c:f>
              <c:numCache>
                <c:formatCode>General</c:formatCode>
                <c:ptCount val="2"/>
                <c:pt idx="0">
                  <c:v>2019</c:v>
                </c:pt>
                <c:pt idx="1">
                  <c:v>2022</c:v>
                </c:pt>
              </c:numCache>
            </c:numRef>
          </c:cat>
          <c:val>
            <c:numRef>
              <c:f>'[Labour Market and Skills Analysis 2025 - Master.xlsx]Skills gaps'!$C$12:$D$12</c:f>
              <c:numCache>
                <c:formatCode>0.0%</c:formatCode>
                <c:ptCount val="2"/>
                <c:pt idx="0">
                  <c:v>3.9E-2</c:v>
                </c:pt>
                <c:pt idx="1">
                  <c:v>0.05</c:v>
                </c:pt>
              </c:numCache>
            </c:numRef>
          </c:val>
          <c:extLst>
            <c:ext xmlns:c16="http://schemas.microsoft.com/office/drawing/2014/chart" uri="{C3380CC4-5D6E-409C-BE32-E72D297353CC}">
              <c16:uniqueId val="{00000000-97EA-44FE-A063-63B00E0C9621}"/>
            </c:ext>
          </c:extLst>
        </c:ser>
        <c:ser>
          <c:idx val="1"/>
          <c:order val="1"/>
          <c:tx>
            <c:strRef>
              <c:f>'[Labour Market and Skills Analysis 2025 - Master.xlsx]Skills gaps'!$B$13</c:f>
              <c:strCache>
                <c:ptCount val="1"/>
                <c:pt idx="0">
                  <c:v>England</c:v>
                </c:pt>
              </c:strCache>
            </c:strRef>
          </c:tx>
          <c:spPr>
            <a:solidFill>
              <a:srgbClr val="9FC63B"/>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'[Labour Market and Skills Analysis 2025 - Master.xlsx]Skills gaps'!$C$11:$D$11</c:f>
              <c:numCache>
                <c:formatCode>General</c:formatCode>
                <c:ptCount val="2"/>
                <c:pt idx="0">
                  <c:v>2019</c:v>
                </c:pt>
                <c:pt idx="1">
                  <c:v>2022</c:v>
                </c:pt>
              </c:numCache>
            </c:numRef>
          </c:cat>
          <c:val>
            <c:numRef>
              <c:f>'[Labour Market and Skills Analysis 2025 - Master.xlsx]Skills gaps'!$C$13:$D$13</c:f>
              <c:numCache>
                <c:formatCode>0.0%</c:formatCode>
                <c:ptCount val="2"/>
                <c:pt idx="0">
                  <c:v>4.5999999999999999E-2</c:v>
                </c:pt>
                <c:pt idx="1">
                  <c:v>5.8999999999999997E-2</c:v>
                </c:pt>
              </c:numCache>
            </c:numRef>
          </c:val>
          <c:extLst>
            <c:ext xmlns:c16="http://schemas.microsoft.com/office/drawing/2014/chart" uri="{C3380CC4-5D6E-409C-BE32-E72D297353CC}">
              <c16:uniqueId val="{00000001-97EA-44FE-A063-63B00E0C9621}"/>
            </c:ext>
          </c:extLst>
        </c:ser>
        <c:dLbls>
          <c:showLegendKey val="0"/>
          <c:showVal val="0"/>
          <c:showCatName val="0"/>
          <c:showSerName val="0"/>
          <c:showPercent val="0"/>
          <c:showBubbleSize val="0"/>
        </c:dLbls>
        <c:gapWidth val="219"/>
        <c:overlap val="-27"/>
        <c:axId val="147896768"/>
        <c:axId val="147923168"/>
      </c:barChart>
      <c:catAx>
        <c:axId val="14789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923168"/>
        <c:crosses val="autoZero"/>
        <c:auto val="1"/>
        <c:lblAlgn val="ctr"/>
        <c:lblOffset val="100"/>
        <c:noMultiLvlLbl val="0"/>
      </c:catAx>
      <c:valAx>
        <c:axId val="1479231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896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Sheet101!$B$9:$C$9</c:f>
              <c:strCache>
                <c:ptCount val="2"/>
                <c:pt idx="0">
                  <c:v>Buckinghamshire</c:v>
                </c:pt>
                <c:pt idx="1">
                  <c:v>England</c:v>
                </c:pt>
              </c:strCache>
            </c:strRef>
          </c:tx>
          <c:spPr>
            <a:solidFill>
              <a:srgbClr val="2C2D8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Sheet101!$B$9:$C$9</c:f>
              <c:strCache>
                <c:ptCount val="2"/>
                <c:pt idx="0">
                  <c:v>Buckinghamshire</c:v>
                </c:pt>
                <c:pt idx="1">
                  <c:v>England</c:v>
                </c:pt>
              </c:strCache>
            </c:strRef>
          </c:cat>
          <c:val>
            <c:numRef>
              <c:f>Sheet101!$B$21:$C$21</c:f>
              <c:numCache>
                <c:formatCode>0%</c:formatCode>
                <c:ptCount val="2"/>
                <c:pt idx="0">
                  <c:v>0.57999999999999996</c:v>
                </c:pt>
                <c:pt idx="1">
                  <c:v>0.59606701436864273</c:v>
                </c:pt>
              </c:numCache>
            </c:numRef>
          </c:val>
          <c:extLst>
            <c:ext xmlns:c16="http://schemas.microsoft.com/office/drawing/2014/chart" uri="{C3380CC4-5D6E-409C-BE32-E72D297353CC}">
              <c16:uniqueId val="{00000000-1E83-4996-9D20-98FF0F7D499D}"/>
            </c:ext>
          </c:extLst>
        </c:ser>
        <c:dLbls>
          <c:showLegendKey val="0"/>
          <c:showVal val="0"/>
          <c:showCatName val="0"/>
          <c:showSerName val="0"/>
          <c:showPercent val="0"/>
          <c:showBubbleSize val="0"/>
        </c:dLbls>
        <c:gapWidth val="219"/>
        <c:overlap val="-27"/>
        <c:axId val="1509605487"/>
        <c:axId val="1509605967"/>
      </c:barChart>
      <c:catAx>
        <c:axId val="1509605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509605967"/>
        <c:crosses val="autoZero"/>
        <c:auto val="1"/>
        <c:lblAlgn val="ctr"/>
        <c:lblOffset val="100"/>
        <c:noMultiLvlLbl val="0"/>
      </c:catAx>
      <c:valAx>
        <c:axId val="1509605967"/>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5096054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1"/>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[Economic Strategy Survey Analysis DRAFT v2.xlsx]B. Barriers!PivotTable17</c:name>
    <c:fmtId val="-1"/>
  </c:pivotSource>
  <c:chart>
    <c:autoTitleDeleted val="1"/>
    <c:pivotFmts>
      <c:pivotFmt>
        <c:idx val="0"/>
        <c:spPr>
          <a:solidFill>
            <a:srgbClr val="C00000"/>
          </a:solidFill>
          <a:ln>
            <a:solidFill>
              <a:srgbClr val="C00000"/>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2"/>
          </a:solidFill>
          <a:ln>
            <a:solidFill>
              <a:schemeClr val="accent2"/>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6">
              <a:lumMod val="20000"/>
              <a:lumOff val="80000"/>
            </a:schemeClr>
          </a:solidFill>
          <a:ln>
            <a:solidFill>
              <a:schemeClr val="accent6">
                <a:lumMod val="20000"/>
                <a:lumOff val="80000"/>
              </a:schemeClr>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bg2"/>
          </a:solidFill>
          <a:ln>
            <a:solidFill>
              <a:schemeClr val="bg2"/>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noFill/>
          <a:ln>
            <a:solidFill>
              <a:schemeClr val="bg2">
                <a:lumMod val="90000"/>
              </a:schemeClr>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bg2"/>
          </a:solidFill>
          <a:ln>
            <a:solidFill>
              <a:schemeClr val="bg2"/>
            </a:solidFill>
          </a:ln>
          <a:effectLst/>
        </c:spP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C00000"/>
          </a:solidFill>
          <a:ln>
            <a:solidFill>
              <a:srgbClr val="C00000"/>
            </a:solidFill>
          </a:ln>
          <a:effectLst/>
        </c:spP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C00000"/>
          </a:solidFill>
          <a:ln>
            <a:solidFill>
              <a:srgbClr val="C00000"/>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C00000"/>
          </a:solidFill>
          <a:ln>
            <a:solidFill>
              <a:srgbClr val="C00000"/>
            </a:solidFill>
          </a:ln>
          <a:effectLst/>
        </c:spP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solidFill>
              <a:schemeClr val="accent2"/>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6">
              <a:lumMod val="20000"/>
              <a:lumOff val="80000"/>
            </a:schemeClr>
          </a:solidFill>
          <a:ln>
            <a:solidFill>
              <a:schemeClr val="accent6">
                <a:lumMod val="20000"/>
                <a:lumOff val="80000"/>
              </a:schemeClr>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bg2"/>
          </a:solidFill>
          <a:ln>
            <a:solidFill>
              <a:schemeClr val="bg2"/>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bg2"/>
          </a:solidFill>
          <a:ln>
            <a:solidFill>
              <a:schemeClr val="bg2"/>
            </a:solidFill>
          </a:ln>
          <a:effectLst/>
        </c:spP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noFill/>
          <a:ln>
            <a:solidFill>
              <a:schemeClr val="bg2">
                <a:lumMod val="90000"/>
              </a:schemeClr>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C00000"/>
          </a:solidFill>
          <a:ln>
            <a:solidFill>
              <a:srgbClr val="C00000"/>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C00000"/>
          </a:solidFill>
          <a:ln>
            <a:solidFill>
              <a:srgbClr val="C00000"/>
            </a:solidFill>
          </a:ln>
          <a:effectLst/>
        </c:spP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solidFill>
              <a:schemeClr val="accent2"/>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6">
              <a:lumMod val="20000"/>
              <a:lumOff val="80000"/>
            </a:schemeClr>
          </a:solidFill>
          <a:ln>
            <a:solidFill>
              <a:schemeClr val="accent6">
                <a:lumMod val="20000"/>
                <a:lumOff val="80000"/>
              </a:schemeClr>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bg2"/>
          </a:solidFill>
          <a:ln>
            <a:solidFill>
              <a:schemeClr val="bg2"/>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bg2"/>
          </a:solidFill>
          <a:ln>
            <a:solidFill>
              <a:schemeClr val="bg2"/>
            </a:solidFill>
          </a:ln>
          <a:effectLst/>
        </c:spP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noFill/>
          <a:ln>
            <a:solidFill>
              <a:schemeClr val="bg2">
                <a:lumMod val="90000"/>
              </a:schemeClr>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C00000"/>
          </a:solidFill>
          <a:ln>
            <a:solidFill>
              <a:srgbClr val="C00000"/>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C00000"/>
          </a:solidFill>
          <a:ln>
            <a:solidFill>
              <a:srgbClr val="C00000"/>
            </a:solidFill>
          </a:ln>
          <a:effectLst/>
        </c:spP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solidFill>
              <a:schemeClr val="accent2"/>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6">
              <a:lumMod val="20000"/>
              <a:lumOff val="80000"/>
            </a:schemeClr>
          </a:solidFill>
          <a:ln>
            <a:solidFill>
              <a:schemeClr val="accent6">
                <a:lumMod val="20000"/>
                <a:lumOff val="80000"/>
              </a:schemeClr>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bg2"/>
          </a:solidFill>
          <a:ln>
            <a:solidFill>
              <a:schemeClr val="bg2"/>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bg2"/>
          </a:solidFill>
          <a:ln>
            <a:solidFill>
              <a:schemeClr val="bg2"/>
            </a:solidFill>
          </a:ln>
          <a:effectLst/>
        </c:spP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noFill/>
          <a:ln>
            <a:solidFill>
              <a:schemeClr val="bg2">
                <a:lumMod val="90000"/>
              </a:schemeClr>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C00000"/>
          </a:solidFill>
          <a:ln>
            <a:solidFill>
              <a:srgbClr val="C00000"/>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C00000"/>
          </a:solidFill>
          <a:ln>
            <a:solidFill>
              <a:srgbClr val="C00000"/>
            </a:solidFill>
          </a:ln>
          <a:effectLst/>
        </c:spP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solidFill>
              <a:schemeClr val="accent2"/>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6">
              <a:lumMod val="20000"/>
              <a:lumOff val="80000"/>
            </a:schemeClr>
          </a:solidFill>
          <a:ln>
            <a:solidFill>
              <a:schemeClr val="accent6">
                <a:lumMod val="20000"/>
                <a:lumOff val="80000"/>
              </a:schemeClr>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bg2"/>
          </a:solidFill>
          <a:ln>
            <a:solidFill>
              <a:schemeClr val="bg2"/>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bg2"/>
          </a:solidFill>
          <a:ln>
            <a:solidFill>
              <a:schemeClr val="bg2"/>
            </a:solidFill>
          </a:ln>
          <a:effectLst/>
        </c:spP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noFill/>
          <a:ln>
            <a:solidFill>
              <a:schemeClr val="bg2">
                <a:lumMod val="90000"/>
              </a:schemeClr>
            </a:solid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percentStacked"/>
        <c:varyColors val="0"/>
        <c:ser>
          <c:idx val="0"/>
          <c:order val="0"/>
          <c:tx>
            <c:strRef>
              <c:f>'B. Barriers'!$AH$204:$AH$205</c:f>
              <c:strCache>
                <c:ptCount val="1"/>
                <c:pt idx="0">
                  <c:v>To a large extent</c:v>
                </c:pt>
              </c:strCache>
            </c:strRef>
          </c:tx>
          <c:spPr>
            <a:solidFill>
              <a:srgbClr val="2C2D84"/>
            </a:solidFill>
            <a:ln>
              <a:solidFill>
                <a:schemeClr val="tx2"/>
              </a:solidFill>
            </a:ln>
            <a:effectLst/>
          </c:spPr>
          <c:invertIfNegative val="0"/>
          <c:dPt>
            <c:idx val="3"/>
            <c:invertIfNegative val="0"/>
            <c:bubble3D val="0"/>
            <c:spPr>
              <a:solidFill>
                <a:srgbClr val="2C2D84"/>
              </a:solidFill>
              <a:ln>
                <a:solidFill>
                  <a:schemeClr val="tx2"/>
                </a:solidFill>
              </a:ln>
              <a:effectLst/>
            </c:spPr>
            <c:extLst>
              <c:ext xmlns:c16="http://schemas.microsoft.com/office/drawing/2014/chart" uri="{C3380CC4-5D6E-409C-BE32-E72D297353CC}">
                <c16:uniqueId val="{00000001-0337-4CF7-B8DC-BCEF8CEE2536}"/>
              </c:ext>
            </c:extLst>
          </c:dPt>
          <c:dLbls>
            <c:dLbl>
              <c:idx val="3"/>
              <c:delete val="1"/>
              <c:extLst>
                <c:ext xmlns:c15="http://schemas.microsoft.com/office/drawing/2012/chart" uri="{CE6537A1-D6FC-4f65-9D91-7224C49458BB}"/>
                <c:ext xmlns:c16="http://schemas.microsoft.com/office/drawing/2014/chart" uri="{C3380CC4-5D6E-409C-BE32-E72D297353CC}">
                  <c16:uniqueId val="{00000001-0337-4CF7-B8DC-BCEF8CEE2536}"/>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Barriers'!$AG$206:$AG$209</c:f>
              <c:strCache>
                <c:ptCount val="4"/>
                <c:pt idx="0">
                  <c:v>Production
36 respondents</c:v>
                </c:pt>
                <c:pt idx="1">
                  <c:v>Professional services
15 respondents</c:v>
                </c:pt>
                <c:pt idx="2">
                  <c:v>Consumer services
34 respondents</c:v>
                </c:pt>
                <c:pt idx="3">
                  <c:v>Foundation services
33 respondents</c:v>
                </c:pt>
              </c:strCache>
            </c:strRef>
          </c:cat>
          <c:val>
            <c:numRef>
              <c:f>'B. Barriers'!$AH$206:$AH$209</c:f>
              <c:numCache>
                <c:formatCode>0%</c:formatCode>
                <c:ptCount val="4"/>
                <c:pt idx="0">
                  <c:v>0.26470588235294118</c:v>
                </c:pt>
                <c:pt idx="1">
                  <c:v>0.15151515151515152</c:v>
                </c:pt>
                <c:pt idx="2">
                  <c:v>8.3333333333333329E-2</c:v>
                </c:pt>
                <c:pt idx="3">
                  <c:v>0</c:v>
                </c:pt>
              </c:numCache>
            </c:numRef>
          </c:val>
          <c:extLst>
            <c:ext xmlns:c16="http://schemas.microsoft.com/office/drawing/2014/chart" uri="{C3380CC4-5D6E-409C-BE32-E72D297353CC}">
              <c16:uniqueId val="{00000002-0337-4CF7-B8DC-BCEF8CEE2536}"/>
            </c:ext>
          </c:extLst>
        </c:ser>
        <c:ser>
          <c:idx val="1"/>
          <c:order val="1"/>
          <c:tx>
            <c:strRef>
              <c:f>'B. Barriers'!$AI$204:$AI$205</c:f>
              <c:strCache>
                <c:ptCount val="1"/>
                <c:pt idx="0">
                  <c:v>To some extent</c:v>
                </c:pt>
              </c:strCache>
            </c:strRef>
          </c:tx>
          <c:spPr>
            <a:solidFill>
              <a:srgbClr val="9FC63B"/>
            </a:solidFill>
            <a:ln>
              <a:solidFill>
                <a:schemeClr val="tx2">
                  <a:lumMod val="25000"/>
                  <a:lumOff val="75000"/>
                </a:schemeClr>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Barriers'!$AG$206:$AG$209</c:f>
              <c:strCache>
                <c:ptCount val="4"/>
                <c:pt idx="0">
                  <c:v>Production
36 respondents</c:v>
                </c:pt>
                <c:pt idx="1">
                  <c:v>Professional services
15 respondents</c:v>
                </c:pt>
                <c:pt idx="2">
                  <c:v>Consumer services
34 respondents</c:v>
                </c:pt>
                <c:pt idx="3">
                  <c:v>Foundation services
33 respondents</c:v>
                </c:pt>
              </c:strCache>
            </c:strRef>
          </c:cat>
          <c:val>
            <c:numRef>
              <c:f>'B. Barriers'!$AI$206:$AI$209</c:f>
              <c:numCache>
                <c:formatCode>0%</c:formatCode>
                <c:ptCount val="4"/>
                <c:pt idx="0">
                  <c:v>0.26470588235294118</c:v>
                </c:pt>
                <c:pt idx="1">
                  <c:v>0.30303030303030304</c:v>
                </c:pt>
                <c:pt idx="2">
                  <c:v>0.19444444444444445</c:v>
                </c:pt>
                <c:pt idx="3">
                  <c:v>0.2</c:v>
                </c:pt>
              </c:numCache>
            </c:numRef>
          </c:val>
          <c:extLst>
            <c:ext xmlns:c16="http://schemas.microsoft.com/office/drawing/2014/chart" uri="{C3380CC4-5D6E-409C-BE32-E72D297353CC}">
              <c16:uniqueId val="{00000003-0337-4CF7-B8DC-BCEF8CEE2536}"/>
            </c:ext>
          </c:extLst>
        </c:ser>
        <c:ser>
          <c:idx val="2"/>
          <c:order val="2"/>
          <c:tx>
            <c:strRef>
              <c:f>'B. Barriers'!$AJ$204:$AJ$205</c:f>
              <c:strCache>
                <c:ptCount val="1"/>
                <c:pt idx="0">
                  <c:v>Not at all</c:v>
                </c:pt>
              </c:strCache>
            </c:strRef>
          </c:tx>
          <c:spPr>
            <a:solidFill>
              <a:srgbClr val="BDBDE9"/>
            </a:solidFill>
            <a:ln>
              <a:solidFill>
                <a:schemeClr val="accent6">
                  <a:lumMod val="20000"/>
                  <a:lumOff val="80000"/>
                </a:schemeClr>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Barriers'!$AG$206:$AG$209</c:f>
              <c:strCache>
                <c:ptCount val="4"/>
                <c:pt idx="0">
                  <c:v>Production
36 respondents</c:v>
                </c:pt>
                <c:pt idx="1">
                  <c:v>Professional services
15 respondents</c:v>
                </c:pt>
                <c:pt idx="2">
                  <c:v>Consumer services
34 respondents</c:v>
                </c:pt>
                <c:pt idx="3">
                  <c:v>Foundation services
33 respondents</c:v>
                </c:pt>
              </c:strCache>
            </c:strRef>
          </c:cat>
          <c:val>
            <c:numRef>
              <c:f>'B. Barriers'!$AJ$206:$AJ$209</c:f>
              <c:numCache>
                <c:formatCode>0%</c:formatCode>
                <c:ptCount val="4"/>
                <c:pt idx="0">
                  <c:v>0.38235294117647056</c:v>
                </c:pt>
                <c:pt idx="1">
                  <c:v>0.33333333333333331</c:v>
                </c:pt>
                <c:pt idx="2">
                  <c:v>0.33333333333333331</c:v>
                </c:pt>
                <c:pt idx="3">
                  <c:v>0.66666666666666663</c:v>
                </c:pt>
              </c:numCache>
            </c:numRef>
          </c:val>
          <c:extLst>
            <c:ext xmlns:c16="http://schemas.microsoft.com/office/drawing/2014/chart" uri="{C3380CC4-5D6E-409C-BE32-E72D297353CC}">
              <c16:uniqueId val="{00000004-0337-4CF7-B8DC-BCEF8CEE2536}"/>
            </c:ext>
          </c:extLst>
        </c:ser>
        <c:ser>
          <c:idx val="3"/>
          <c:order val="3"/>
          <c:tx>
            <c:strRef>
              <c:f>'B. Barriers'!$AK$204:$AK$205</c:f>
              <c:strCache>
                <c:ptCount val="1"/>
                <c:pt idx="0">
                  <c:v>I don't know</c:v>
                </c:pt>
              </c:strCache>
            </c:strRef>
          </c:tx>
          <c:spPr>
            <a:solidFill>
              <a:schemeClr val="accent4"/>
            </a:solidFill>
            <a:ln>
              <a:solidFill>
                <a:schemeClr val="bg2"/>
              </a:solidFill>
            </a:ln>
            <a:effectLst/>
          </c:spPr>
          <c:invertIfNegative val="0"/>
          <c:dPt>
            <c:idx val="3"/>
            <c:invertIfNegative val="0"/>
            <c:bubble3D val="0"/>
            <c:spPr>
              <a:solidFill>
                <a:schemeClr val="accent4"/>
              </a:solidFill>
              <a:ln>
                <a:solidFill>
                  <a:schemeClr val="bg2"/>
                </a:solidFill>
              </a:ln>
              <a:effectLst/>
            </c:spPr>
            <c:extLst>
              <c:ext xmlns:c16="http://schemas.microsoft.com/office/drawing/2014/chart" uri="{C3380CC4-5D6E-409C-BE32-E72D297353CC}">
                <c16:uniqueId val="{00000006-0337-4CF7-B8DC-BCEF8CEE2536}"/>
              </c:ext>
            </c:extLst>
          </c:dPt>
          <c:dLbls>
            <c:dLbl>
              <c:idx val="3"/>
              <c:delete val="1"/>
              <c:extLst>
                <c:ext xmlns:c15="http://schemas.microsoft.com/office/drawing/2012/chart" uri="{CE6537A1-D6FC-4f65-9D91-7224C49458BB}"/>
                <c:ext xmlns:c16="http://schemas.microsoft.com/office/drawing/2014/chart" uri="{C3380CC4-5D6E-409C-BE32-E72D297353CC}">
                  <c16:uniqueId val="{00000006-0337-4CF7-B8DC-BCEF8CEE2536}"/>
                </c:ext>
              </c:extLst>
            </c:dLbl>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Barriers'!$AG$206:$AG$209</c:f>
              <c:strCache>
                <c:ptCount val="4"/>
                <c:pt idx="0">
                  <c:v>Production
36 respondents</c:v>
                </c:pt>
                <c:pt idx="1">
                  <c:v>Professional services
15 respondents</c:v>
                </c:pt>
                <c:pt idx="2">
                  <c:v>Consumer services
34 respondents</c:v>
                </c:pt>
                <c:pt idx="3">
                  <c:v>Foundation services
33 respondents</c:v>
                </c:pt>
              </c:strCache>
            </c:strRef>
          </c:cat>
          <c:val>
            <c:numRef>
              <c:f>'B. Barriers'!$AK$206:$AK$209</c:f>
              <c:numCache>
                <c:formatCode>0%</c:formatCode>
                <c:ptCount val="4"/>
                <c:pt idx="0">
                  <c:v>2.9411764705882353E-2</c:v>
                </c:pt>
                <c:pt idx="1">
                  <c:v>3.0303030303030304E-2</c:v>
                </c:pt>
                <c:pt idx="2">
                  <c:v>0.1388888888888889</c:v>
                </c:pt>
                <c:pt idx="3">
                  <c:v>0</c:v>
                </c:pt>
              </c:numCache>
            </c:numRef>
          </c:val>
          <c:extLst>
            <c:ext xmlns:c16="http://schemas.microsoft.com/office/drawing/2014/chart" uri="{C3380CC4-5D6E-409C-BE32-E72D297353CC}">
              <c16:uniqueId val="{00000007-0337-4CF7-B8DC-BCEF8CEE2536}"/>
            </c:ext>
          </c:extLst>
        </c:ser>
        <c:ser>
          <c:idx val="4"/>
          <c:order val="4"/>
          <c:tx>
            <c:strRef>
              <c:f>'B. Barriers'!$AL$204:$AL$205</c:f>
              <c:strCache>
                <c:ptCount val="1"/>
                <c:pt idx="0">
                  <c:v>Not applicable</c:v>
                </c:pt>
              </c:strCache>
            </c:strRef>
          </c:tx>
          <c:spPr>
            <a:noFill/>
            <a:ln>
              <a:solidFill>
                <a:schemeClr val="bg2">
                  <a:lumMod val="90000"/>
                </a:schemeClr>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Barriers'!$AG$206:$AG$209</c:f>
              <c:strCache>
                <c:ptCount val="4"/>
                <c:pt idx="0">
                  <c:v>Production
36 respondents</c:v>
                </c:pt>
                <c:pt idx="1">
                  <c:v>Professional services
15 respondents</c:v>
                </c:pt>
                <c:pt idx="2">
                  <c:v>Consumer services
34 respondents</c:v>
                </c:pt>
                <c:pt idx="3">
                  <c:v>Foundation services
33 respondents</c:v>
                </c:pt>
              </c:strCache>
            </c:strRef>
          </c:cat>
          <c:val>
            <c:numRef>
              <c:f>'B. Barriers'!$AL$206:$AL$209</c:f>
              <c:numCache>
                <c:formatCode>0%</c:formatCode>
                <c:ptCount val="4"/>
                <c:pt idx="0">
                  <c:v>5.8823529411764705E-2</c:v>
                </c:pt>
                <c:pt idx="1">
                  <c:v>0.18181818181818182</c:v>
                </c:pt>
                <c:pt idx="2">
                  <c:v>0.25</c:v>
                </c:pt>
                <c:pt idx="3">
                  <c:v>0.13333333333333333</c:v>
                </c:pt>
              </c:numCache>
            </c:numRef>
          </c:val>
          <c:extLst>
            <c:ext xmlns:c16="http://schemas.microsoft.com/office/drawing/2014/chart" uri="{C3380CC4-5D6E-409C-BE32-E72D297353CC}">
              <c16:uniqueId val="{00000008-0337-4CF7-B8DC-BCEF8CEE2536}"/>
            </c:ext>
          </c:extLst>
        </c:ser>
        <c:dLbls>
          <c:dLblPos val="ctr"/>
          <c:showLegendKey val="0"/>
          <c:showVal val="1"/>
          <c:showCatName val="0"/>
          <c:showSerName val="0"/>
          <c:showPercent val="0"/>
          <c:showBubbleSize val="0"/>
        </c:dLbls>
        <c:gapWidth val="150"/>
        <c:overlap val="100"/>
        <c:axId val="732555695"/>
        <c:axId val="732567695"/>
      </c:barChart>
      <c:catAx>
        <c:axId val="732555695"/>
        <c:scaling>
          <c:orientation val="maxMin"/>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GB"/>
                  <a:t>Sector group</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732567695"/>
        <c:crosses val="autoZero"/>
        <c:auto val="1"/>
        <c:lblAlgn val="ctr"/>
        <c:lblOffset val="100"/>
        <c:noMultiLvlLbl val="0"/>
      </c:catAx>
      <c:valAx>
        <c:axId val="732567695"/>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GB"/>
                  <a:t>% of respondents</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732555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100">
          <a:solidFill>
            <a:sysClr val="windowText" lastClr="000000"/>
          </a:solidFill>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99144886415806"/>
          <c:y val="0.12003934257697174"/>
          <c:w val="0.45783466182813654"/>
          <c:h val="0.75992131484605652"/>
        </c:manualLayout>
      </c:layout>
      <c:pieChart>
        <c:varyColors val="1"/>
        <c:ser>
          <c:idx val="0"/>
          <c:order val="0"/>
          <c:dPt>
            <c:idx val="0"/>
            <c:bubble3D val="0"/>
            <c:spPr>
              <a:solidFill>
                <a:srgbClr val="2C2D84"/>
              </a:solidFill>
              <a:ln w="19050">
                <a:solidFill>
                  <a:schemeClr val="lt1"/>
                </a:solidFill>
              </a:ln>
              <a:effectLst/>
            </c:spPr>
            <c:extLst>
              <c:ext xmlns:c16="http://schemas.microsoft.com/office/drawing/2014/chart" uri="{C3380CC4-5D6E-409C-BE32-E72D297353CC}">
                <c16:uniqueId val="{00000001-F4C3-47AE-B48D-F896B110941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C3-47AE-B48D-F896B1109411}"/>
              </c:ext>
            </c:extLst>
          </c:dPt>
          <c:dPt>
            <c:idx val="2"/>
            <c:bubble3D val="0"/>
            <c:spPr>
              <a:solidFill>
                <a:srgbClr val="005961"/>
              </a:solidFill>
              <a:ln w="19050">
                <a:solidFill>
                  <a:schemeClr val="lt1"/>
                </a:solidFill>
              </a:ln>
              <a:effectLst/>
            </c:spPr>
            <c:extLst>
              <c:ext xmlns:c16="http://schemas.microsoft.com/office/drawing/2014/chart" uri="{C3380CC4-5D6E-409C-BE32-E72D297353CC}">
                <c16:uniqueId val="{00000005-F4C3-47AE-B48D-F896B1109411}"/>
              </c:ext>
            </c:extLst>
          </c:dPt>
          <c:dPt>
            <c:idx val="3"/>
            <c:bubble3D val="0"/>
            <c:spPr>
              <a:solidFill>
                <a:srgbClr val="9FC63B"/>
              </a:solidFill>
              <a:ln w="19050">
                <a:solidFill>
                  <a:schemeClr val="lt1"/>
                </a:solidFill>
              </a:ln>
              <a:effectLst/>
            </c:spPr>
            <c:extLst>
              <c:ext xmlns:c16="http://schemas.microsoft.com/office/drawing/2014/chart" uri="{C3380CC4-5D6E-409C-BE32-E72D297353CC}">
                <c16:uniqueId val="{00000007-F4C3-47AE-B48D-F896B1109411}"/>
              </c:ext>
            </c:extLst>
          </c:dPt>
          <c:dPt>
            <c:idx val="4"/>
            <c:bubble3D val="0"/>
            <c:spPr>
              <a:solidFill>
                <a:srgbClr val="006AB4"/>
              </a:solidFill>
              <a:ln w="19050">
                <a:solidFill>
                  <a:schemeClr val="lt1"/>
                </a:solidFill>
              </a:ln>
              <a:effectLst/>
            </c:spPr>
            <c:extLst>
              <c:ext xmlns:c16="http://schemas.microsoft.com/office/drawing/2014/chart" uri="{C3380CC4-5D6E-409C-BE32-E72D297353CC}">
                <c16:uniqueId val="{00000009-F4C3-47AE-B48D-F896B1109411}"/>
              </c:ext>
            </c:extLst>
          </c:dPt>
          <c:dLbls>
            <c:dLbl>
              <c:idx val="1"/>
              <c:layout>
                <c:manualLayout>
                  <c:x val="0.24581413711694211"/>
                  <c:y val="0"/>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722820614242532"/>
                      <c:h val="0.20722030195592578"/>
                    </c:manualLayout>
                  </c15:layout>
                </c:ext>
                <c:ext xmlns:c16="http://schemas.microsoft.com/office/drawing/2014/chart" uri="{C3380CC4-5D6E-409C-BE32-E72D297353CC}">
                  <c16:uniqueId val="{00000003-F4C3-47AE-B48D-F896B110941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Data!$A$9:$A$13</c:f>
              <c:strCache>
                <c:ptCount val="5"/>
                <c:pt idx="0">
                  <c:v>Student</c:v>
                </c:pt>
                <c:pt idx="1">
                  <c:v>Looking after family/home</c:v>
                </c:pt>
                <c:pt idx="2">
                  <c:v>Long-term sick</c:v>
                </c:pt>
                <c:pt idx="3">
                  <c:v>Retired</c:v>
                </c:pt>
                <c:pt idx="4">
                  <c:v>Other</c:v>
                </c:pt>
              </c:strCache>
            </c:strRef>
          </c:cat>
          <c:val>
            <c:numRef>
              <c:f>Data!$B$9:$B$13</c:f>
              <c:numCache>
                <c:formatCode>0%</c:formatCode>
                <c:ptCount val="5"/>
                <c:pt idx="0">
                  <c:v>0.39700000000000002</c:v>
                </c:pt>
                <c:pt idx="1">
                  <c:v>0.215</c:v>
                </c:pt>
                <c:pt idx="2">
                  <c:v>0.156</c:v>
                </c:pt>
                <c:pt idx="3">
                  <c:v>0.14099999999999999</c:v>
                </c:pt>
                <c:pt idx="4">
                  <c:v>9.5000000000000001E-2</c:v>
                </c:pt>
              </c:numCache>
            </c:numRef>
          </c:val>
          <c:extLst>
            <c:ext xmlns:c16="http://schemas.microsoft.com/office/drawing/2014/chart" uri="{C3380CC4-5D6E-409C-BE32-E72D297353CC}">
              <c16:uniqueId val="{0000000A-F4C3-47AE-B48D-F896B110941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'Labour market participation'!$L$7</c:f>
              <c:strCache>
                <c:ptCount val="1"/>
                <c:pt idx="0">
                  <c:v>Buckinghamshire</c:v>
                </c:pt>
              </c:strCache>
            </c:strRef>
          </c:tx>
          <c:spPr>
            <a:solidFill>
              <a:srgbClr val="2C2D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'Labour market participation'!$N$8:$N$10</c:f>
                <c:numCache>
                  <c:formatCode>General</c:formatCode>
                  <c:ptCount val="3"/>
                  <c:pt idx="0">
                    <c:v>2.5999999999999999E-2</c:v>
                  </c:pt>
                  <c:pt idx="1">
                    <c:v>2.8000000000000001E-2</c:v>
                  </c:pt>
                  <c:pt idx="2">
                    <c:v>2.5999999999999999E-2</c:v>
                  </c:pt>
                </c:numCache>
              </c:numRef>
            </c:plus>
            <c:minus>
              <c:numRef>
                <c:f>'Labour market participation'!$N$8:$N$10</c:f>
                <c:numCache>
                  <c:formatCode>General</c:formatCode>
                  <c:ptCount val="3"/>
                  <c:pt idx="0">
                    <c:v>2.5999999999999999E-2</c:v>
                  </c:pt>
                  <c:pt idx="1">
                    <c:v>2.8000000000000001E-2</c:v>
                  </c:pt>
                  <c:pt idx="2">
                    <c:v>2.5999999999999999E-2</c:v>
                  </c:pt>
                </c:numCache>
              </c:numRef>
            </c:minus>
            <c:spPr>
              <a:noFill/>
              <a:ln w="9525" cap="flat" cmpd="sng" algn="ctr">
                <a:solidFill>
                  <a:schemeClr val="tx1">
                    <a:lumMod val="65000"/>
                    <a:lumOff val="35000"/>
                  </a:schemeClr>
                </a:solidFill>
                <a:round/>
              </a:ln>
              <a:effectLst/>
            </c:spPr>
          </c:errBars>
          <c:cat>
            <c:strRef>
              <c:f>'Labour market participation'!$K$8:$K$10</c:f>
              <c:strCache>
                <c:ptCount val="3"/>
                <c:pt idx="0">
                  <c:v>Economic activity rate</c:v>
                </c:pt>
                <c:pt idx="1">
                  <c:v>Employment rate</c:v>
                </c:pt>
                <c:pt idx="2">
                  <c:v>Economic inactivity rate</c:v>
                </c:pt>
              </c:strCache>
            </c:strRef>
          </c:cat>
          <c:val>
            <c:numRef>
              <c:f>'Labour market participation'!$L$8:$L$10</c:f>
              <c:numCache>
                <c:formatCode>0.0%</c:formatCode>
                <c:ptCount val="3"/>
                <c:pt idx="0">
                  <c:v>0.84399999999999997</c:v>
                </c:pt>
                <c:pt idx="1">
                  <c:v>0.80500000000000005</c:v>
                </c:pt>
                <c:pt idx="2">
                  <c:v>0.156</c:v>
                </c:pt>
              </c:numCache>
            </c:numRef>
          </c:val>
          <c:extLst>
            <c:ext xmlns:c16="http://schemas.microsoft.com/office/drawing/2014/chart" uri="{C3380CC4-5D6E-409C-BE32-E72D297353CC}">
              <c16:uniqueId val="{00000000-5CD3-46E3-845E-6D0BA422E272}"/>
            </c:ext>
          </c:extLst>
        </c:ser>
        <c:ser>
          <c:idx val="1"/>
          <c:order val="1"/>
          <c:tx>
            <c:strRef>
              <c:f>'Labour market participation'!$M$7</c:f>
              <c:strCache>
                <c:ptCount val="1"/>
                <c:pt idx="0">
                  <c:v>England</c:v>
                </c:pt>
              </c:strCache>
            </c:strRef>
          </c:tx>
          <c:spPr>
            <a:solidFill>
              <a:srgbClr val="9FC6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participation'!$K$8:$K$10</c:f>
              <c:strCache>
                <c:ptCount val="3"/>
                <c:pt idx="0">
                  <c:v>Economic activity rate</c:v>
                </c:pt>
                <c:pt idx="1">
                  <c:v>Employment rate</c:v>
                </c:pt>
                <c:pt idx="2">
                  <c:v>Economic inactivity rate</c:v>
                </c:pt>
              </c:strCache>
            </c:strRef>
          </c:cat>
          <c:val>
            <c:numRef>
              <c:f>'Labour market participation'!$M$8:$M$10</c:f>
              <c:numCache>
                <c:formatCode>0.0%</c:formatCode>
                <c:ptCount val="3"/>
                <c:pt idx="0">
                  <c:v>0.78900000000000003</c:v>
                </c:pt>
                <c:pt idx="1">
                  <c:v>0.75700000000000001</c:v>
                </c:pt>
                <c:pt idx="2">
                  <c:v>0.21099999999999999</c:v>
                </c:pt>
              </c:numCache>
            </c:numRef>
          </c:val>
          <c:extLst>
            <c:ext xmlns:c16="http://schemas.microsoft.com/office/drawing/2014/chart" uri="{C3380CC4-5D6E-409C-BE32-E72D297353CC}">
              <c16:uniqueId val="{00000001-5CD3-46E3-845E-6D0BA422E272}"/>
            </c:ext>
          </c:extLst>
        </c:ser>
        <c:dLbls>
          <c:showLegendKey val="0"/>
          <c:showVal val="0"/>
          <c:showCatName val="0"/>
          <c:showSerName val="0"/>
          <c:showPercent val="0"/>
          <c:showBubbleSize val="0"/>
        </c:dLbls>
        <c:gapWidth val="120"/>
        <c:overlap val="-27"/>
        <c:axId val="1356145711"/>
        <c:axId val="1356146191"/>
      </c:barChart>
      <c:catAx>
        <c:axId val="135614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6146191"/>
        <c:crosses val="autoZero"/>
        <c:auto val="1"/>
        <c:lblAlgn val="ctr"/>
        <c:lblOffset val="100"/>
        <c:noMultiLvlLbl val="0"/>
      </c:catAx>
      <c:valAx>
        <c:axId val="135614619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6145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2"/>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23214664373395"/>
          <c:y val="0.15667297355615772"/>
          <c:w val="0.83817900909851606"/>
          <c:h val="0.67380685563980891"/>
        </c:manualLayout>
      </c:layout>
      <c:lineChart>
        <c:grouping val="standard"/>
        <c:varyColors val="0"/>
        <c:ser>
          <c:idx val="0"/>
          <c:order val="0"/>
          <c:tx>
            <c:strRef>
              <c:f>'[ukgvaandproductivityestimatesforothergeographicareas1998to2022 (1).xlsx]Table 4'!$B$3</c:f>
              <c:strCache>
                <c:ptCount val="1"/>
                <c:pt idx="0">
                  <c:v>Ashington (Northumberland)</c:v>
                </c:pt>
              </c:strCache>
            </c:strRef>
          </c:tx>
          <c:spPr>
            <a:ln w="28575" cap="rnd">
              <a:solidFill>
                <a:schemeClr val="accent1"/>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4'!$C$3:$P$3</c:f>
            </c:numRef>
          </c:val>
          <c:smooth val="0"/>
          <c:extLst>
            <c:ext xmlns:c16="http://schemas.microsoft.com/office/drawing/2014/chart" uri="{C3380CC4-5D6E-409C-BE32-E72D297353CC}">
              <c16:uniqueId val="{00000000-AC7D-4150-876D-28D2A55B5DB1}"/>
            </c:ext>
          </c:extLst>
        </c:ser>
        <c:ser>
          <c:idx val="1"/>
          <c:order val="1"/>
          <c:tx>
            <c:strRef>
              <c:f>'[ukgvaandproductivityestimatesforothergeographicareas1998to2022 (1).xlsx]Table 4'!$B$4</c:f>
              <c:strCache>
                <c:ptCount val="1"/>
                <c:pt idx="0">
                  <c:v>Blyth (Northumberland)</c:v>
                </c:pt>
              </c:strCache>
            </c:strRef>
          </c:tx>
          <c:spPr>
            <a:ln w="28575" cap="rnd">
              <a:solidFill>
                <a:schemeClr val="accent2"/>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4'!$C$4:$P$4</c:f>
            </c:numRef>
          </c:val>
          <c:smooth val="0"/>
          <c:extLst>
            <c:ext xmlns:c16="http://schemas.microsoft.com/office/drawing/2014/chart" uri="{C3380CC4-5D6E-409C-BE32-E72D297353CC}">
              <c16:uniqueId val="{00000001-AC7D-4150-876D-28D2A55B5DB1}"/>
            </c:ext>
          </c:extLst>
        </c:ser>
        <c:ser>
          <c:idx val="2"/>
          <c:order val="2"/>
          <c:tx>
            <c:strRef>
              <c:f>'[ukgvaandproductivityestimatesforothergeographicareas1998to2022 (1).xlsx]Table 4'!$B$5</c:f>
              <c:strCache>
                <c:ptCount val="1"/>
                <c:pt idx="0">
                  <c:v>Cramlington</c:v>
                </c:pt>
              </c:strCache>
            </c:strRef>
          </c:tx>
          <c:spPr>
            <a:ln w="28575" cap="rnd">
              <a:solidFill>
                <a:schemeClr val="accent3"/>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4'!$C$5:$P$5</c:f>
            </c:numRef>
          </c:val>
          <c:smooth val="0"/>
          <c:extLst>
            <c:ext xmlns:c16="http://schemas.microsoft.com/office/drawing/2014/chart" uri="{C3380CC4-5D6E-409C-BE32-E72D297353CC}">
              <c16:uniqueId val="{00000002-AC7D-4150-876D-28D2A55B5DB1}"/>
            </c:ext>
          </c:extLst>
        </c:ser>
        <c:ser>
          <c:idx val="3"/>
          <c:order val="3"/>
          <c:tx>
            <c:strRef>
              <c:f>'[ukgvaandproductivityestimatesforothergeographicareas1998to2022 (1).xlsx]Table 4'!$B$6</c:f>
              <c:strCache>
                <c:ptCount val="1"/>
                <c:pt idx="0">
                  <c:v>Whitley Bay</c:v>
                </c:pt>
              </c:strCache>
            </c:strRef>
          </c:tx>
          <c:spPr>
            <a:ln w="28575" cap="rnd">
              <a:solidFill>
                <a:schemeClr val="accent4"/>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4'!$C$6:$P$6</c:f>
            </c:numRef>
          </c:val>
          <c:smooth val="0"/>
          <c:extLst>
            <c:ext xmlns:c16="http://schemas.microsoft.com/office/drawing/2014/chart" uri="{C3380CC4-5D6E-409C-BE32-E72D297353CC}">
              <c16:uniqueId val="{00000003-AC7D-4150-876D-28D2A55B5DB1}"/>
            </c:ext>
          </c:extLst>
        </c:ser>
        <c:ser>
          <c:idx val="4"/>
          <c:order val="4"/>
          <c:tx>
            <c:strRef>
              <c:f>'[ukgvaandproductivityestimatesforothergeographicareas1998to2022 (1).xlsx]Table 4'!$B$7</c:f>
              <c:strCache>
                <c:ptCount val="1"/>
                <c:pt idx="0">
                  <c:v>Longbenton</c:v>
                </c:pt>
              </c:strCache>
            </c:strRef>
          </c:tx>
          <c:spPr>
            <a:ln w="28575" cap="rnd">
              <a:solidFill>
                <a:schemeClr val="accent5"/>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4'!$C$7:$P$7</c:f>
            </c:numRef>
          </c:val>
          <c:smooth val="0"/>
          <c:extLst>
            <c:ext xmlns:c16="http://schemas.microsoft.com/office/drawing/2014/chart" uri="{C3380CC4-5D6E-409C-BE32-E72D297353CC}">
              <c16:uniqueId val="{00000004-AC7D-4150-876D-28D2A55B5DB1}"/>
            </c:ext>
          </c:extLst>
        </c:ser>
        <c:ser>
          <c:idx val="5"/>
          <c:order val="5"/>
          <c:tx>
            <c:strRef>
              <c:f>'[ukgvaandproductivityestimatesforothergeographicareas1998to2022 (1).xlsx]Table 4'!$B$8</c:f>
              <c:strCache>
                <c:ptCount val="1"/>
                <c:pt idx="0">
                  <c:v>Tynemouth</c:v>
                </c:pt>
              </c:strCache>
            </c:strRef>
          </c:tx>
          <c:spPr>
            <a:ln w="28575" cap="rnd">
              <a:solidFill>
                <a:schemeClr val="accent6"/>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4'!$C$8:$P$8</c:f>
            </c:numRef>
          </c:val>
          <c:smooth val="0"/>
          <c:extLst>
            <c:ext xmlns:c16="http://schemas.microsoft.com/office/drawing/2014/chart" uri="{C3380CC4-5D6E-409C-BE32-E72D297353CC}">
              <c16:uniqueId val="{00000005-AC7D-4150-876D-28D2A55B5DB1}"/>
            </c:ext>
          </c:extLst>
        </c:ser>
        <c:ser>
          <c:idx val="6"/>
          <c:order val="6"/>
          <c:tx>
            <c:strRef>
              <c:f>'[ukgvaandproductivityestimatesforothergeographicareas1998to2022 (1).xlsx]Table 4'!$B$9</c:f>
              <c:strCache>
                <c:ptCount val="1"/>
                <c:pt idx="0">
                  <c:v>Wallsend</c:v>
                </c:pt>
              </c:strCache>
            </c:strRef>
          </c:tx>
          <c:spPr>
            <a:ln w="28575" cap="rnd">
              <a:solidFill>
                <a:schemeClr val="accent1">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4'!$C$9:$P$9</c:f>
            </c:numRef>
          </c:val>
          <c:smooth val="0"/>
          <c:extLst>
            <c:ext xmlns:c16="http://schemas.microsoft.com/office/drawing/2014/chart" uri="{C3380CC4-5D6E-409C-BE32-E72D297353CC}">
              <c16:uniqueId val="{00000006-AC7D-4150-876D-28D2A55B5DB1}"/>
            </c:ext>
          </c:extLst>
        </c:ser>
        <c:ser>
          <c:idx val="7"/>
          <c:order val="7"/>
          <c:tx>
            <c:strRef>
              <c:f>'[ukgvaandproductivityestimatesforothergeographicareas1998to2022 (1).xlsx]Table 4'!$B$10</c:f>
              <c:strCache>
                <c:ptCount val="1"/>
                <c:pt idx="0">
                  <c:v>Newcastle upon Tyne</c:v>
                </c:pt>
              </c:strCache>
            </c:strRef>
          </c:tx>
          <c:spPr>
            <a:ln w="28575" cap="rnd">
              <a:solidFill>
                <a:schemeClr val="accent2">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4'!$C$10:$P$10</c:f>
            </c:numRef>
          </c:val>
          <c:smooth val="0"/>
          <c:extLst>
            <c:ext xmlns:c16="http://schemas.microsoft.com/office/drawing/2014/chart" uri="{C3380CC4-5D6E-409C-BE32-E72D297353CC}">
              <c16:uniqueId val="{00000007-AC7D-4150-876D-28D2A55B5DB1}"/>
            </c:ext>
          </c:extLst>
        </c:ser>
        <c:ser>
          <c:idx val="8"/>
          <c:order val="8"/>
          <c:tx>
            <c:strRef>
              <c:f>'[ukgvaandproductivityestimatesforothergeographicareas1998to2022 (1).xlsx]Table 4'!$B$11</c:f>
              <c:strCache>
                <c:ptCount val="1"/>
                <c:pt idx="0">
                  <c:v>South Shields</c:v>
                </c:pt>
              </c:strCache>
            </c:strRef>
          </c:tx>
          <c:spPr>
            <a:ln w="28575" cap="rnd">
              <a:solidFill>
                <a:schemeClr val="accent3">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4'!$C$11:$P$11</c:f>
            </c:numRef>
          </c:val>
          <c:smooth val="0"/>
          <c:extLst>
            <c:ext xmlns:c16="http://schemas.microsoft.com/office/drawing/2014/chart" uri="{C3380CC4-5D6E-409C-BE32-E72D297353CC}">
              <c16:uniqueId val="{00000008-AC7D-4150-876D-28D2A55B5DB1}"/>
            </c:ext>
          </c:extLst>
        </c:ser>
        <c:ser>
          <c:idx val="9"/>
          <c:order val="9"/>
          <c:tx>
            <c:strRef>
              <c:f>'[ukgvaandproductivityestimatesforothergeographicareas1998to2022 (1).xlsx]Table 4'!$B$12</c:f>
              <c:strCache>
                <c:ptCount val="1"/>
                <c:pt idx="0">
                  <c:v>Jarrow</c:v>
                </c:pt>
              </c:strCache>
            </c:strRef>
          </c:tx>
          <c:spPr>
            <a:ln w="28575" cap="rnd">
              <a:solidFill>
                <a:schemeClr val="accent4">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4'!$C$12:$P$12</c:f>
            </c:numRef>
          </c:val>
          <c:smooth val="0"/>
          <c:extLst>
            <c:ext xmlns:c16="http://schemas.microsoft.com/office/drawing/2014/chart" uri="{C3380CC4-5D6E-409C-BE32-E72D297353CC}">
              <c16:uniqueId val="{00000009-AC7D-4150-876D-28D2A55B5DB1}"/>
            </c:ext>
          </c:extLst>
        </c:ser>
        <c:ser>
          <c:idx val="10"/>
          <c:order val="10"/>
          <c:tx>
            <c:strRef>
              <c:f>'[ukgvaandproductivityestimatesforothergeographicareas1998to2022 (1).xlsx]Table 4'!$B$13</c:f>
              <c:strCache>
                <c:ptCount val="1"/>
                <c:pt idx="0">
                  <c:v>Gateshead</c:v>
                </c:pt>
              </c:strCache>
            </c:strRef>
          </c:tx>
          <c:spPr>
            <a:ln w="28575" cap="rnd">
              <a:solidFill>
                <a:schemeClr val="accent5">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4'!$C$13:$P$13</c:f>
            </c:numRef>
          </c:val>
          <c:smooth val="0"/>
          <c:extLst>
            <c:ext xmlns:c16="http://schemas.microsoft.com/office/drawing/2014/chart" uri="{C3380CC4-5D6E-409C-BE32-E72D297353CC}">
              <c16:uniqueId val="{0000000A-AC7D-4150-876D-28D2A55B5DB1}"/>
            </c:ext>
          </c:extLst>
        </c:ser>
        <c:ser>
          <c:idx val="11"/>
          <c:order val="11"/>
          <c:tx>
            <c:strRef>
              <c:f>'[ukgvaandproductivityestimatesforothergeographicareas1998to2022 (1).xlsx]Table 4'!$B$14</c:f>
              <c:strCache>
                <c:ptCount val="1"/>
                <c:pt idx="0">
                  <c:v>Washington</c:v>
                </c:pt>
              </c:strCache>
            </c:strRef>
          </c:tx>
          <c:spPr>
            <a:ln w="28575" cap="rnd">
              <a:solidFill>
                <a:schemeClr val="accent6">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4'!$C$14:$P$14</c:f>
            </c:numRef>
          </c:val>
          <c:smooth val="0"/>
          <c:extLst>
            <c:ext xmlns:c16="http://schemas.microsoft.com/office/drawing/2014/chart" uri="{C3380CC4-5D6E-409C-BE32-E72D297353CC}">
              <c16:uniqueId val="{0000000B-AC7D-4150-876D-28D2A55B5DB1}"/>
            </c:ext>
          </c:extLst>
        </c:ser>
        <c:ser>
          <c:idx val="12"/>
          <c:order val="12"/>
          <c:tx>
            <c:strRef>
              <c:f>'[ukgvaandproductivityestimatesforothergeographicareas1998to2022 (1).xlsx]Table 4'!$B$15</c:f>
              <c:strCache>
                <c:ptCount val="1"/>
                <c:pt idx="0">
                  <c:v>Sunderland</c:v>
                </c:pt>
              </c:strCache>
            </c:strRef>
          </c:tx>
          <c:spPr>
            <a:ln w="28575" cap="rnd">
              <a:solidFill>
                <a:schemeClr val="accent1">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4'!$C$15:$P$15</c:f>
            </c:numRef>
          </c:val>
          <c:smooth val="0"/>
          <c:extLst>
            <c:ext xmlns:c16="http://schemas.microsoft.com/office/drawing/2014/chart" uri="{C3380CC4-5D6E-409C-BE32-E72D297353CC}">
              <c16:uniqueId val="{0000000C-AC7D-4150-876D-28D2A55B5DB1}"/>
            </c:ext>
          </c:extLst>
        </c:ser>
        <c:ser>
          <c:idx val="13"/>
          <c:order val="13"/>
          <c:tx>
            <c:strRef>
              <c:f>'[ukgvaandproductivityestimatesforothergeographicareas1998to2022 (1).xlsx]Table 4'!$B$16</c:f>
              <c:strCache>
                <c:ptCount val="1"/>
                <c:pt idx="0">
                  <c:v>Carlisle</c:v>
                </c:pt>
              </c:strCache>
            </c:strRef>
          </c:tx>
          <c:spPr>
            <a:ln w="28575" cap="rnd">
              <a:solidFill>
                <a:schemeClr val="accent2">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4'!$C$16:$P$16</c:f>
            </c:numRef>
          </c:val>
          <c:smooth val="0"/>
          <c:extLst>
            <c:ext xmlns:c16="http://schemas.microsoft.com/office/drawing/2014/chart" uri="{C3380CC4-5D6E-409C-BE32-E72D297353CC}">
              <c16:uniqueId val="{0000000D-AC7D-4150-876D-28D2A55B5DB1}"/>
            </c:ext>
          </c:extLst>
        </c:ser>
        <c:ser>
          <c:idx val="14"/>
          <c:order val="14"/>
          <c:tx>
            <c:strRef>
              <c:f>'[ukgvaandproductivityestimatesforothergeographicareas1998to2022 (1).xlsx]Table 4'!$B$17</c:f>
              <c:strCache>
                <c:ptCount val="1"/>
                <c:pt idx="0">
                  <c:v>Consett</c:v>
                </c:pt>
              </c:strCache>
            </c:strRef>
          </c:tx>
          <c:spPr>
            <a:ln w="28575" cap="rnd">
              <a:solidFill>
                <a:schemeClr val="accent3">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4'!$C$17:$P$17</c:f>
            </c:numRef>
          </c:val>
          <c:smooth val="0"/>
          <c:extLst>
            <c:ext xmlns:c16="http://schemas.microsoft.com/office/drawing/2014/chart" uri="{C3380CC4-5D6E-409C-BE32-E72D297353CC}">
              <c16:uniqueId val="{0000000E-AC7D-4150-876D-28D2A55B5DB1}"/>
            </c:ext>
          </c:extLst>
        </c:ser>
        <c:ser>
          <c:idx val="15"/>
          <c:order val="15"/>
          <c:tx>
            <c:strRef>
              <c:f>'[ukgvaandproductivityestimatesforothergeographicareas1998to2022 (1).xlsx]Table 4'!$B$18</c:f>
              <c:strCache>
                <c:ptCount val="1"/>
                <c:pt idx="0">
                  <c:v>Durham</c:v>
                </c:pt>
              </c:strCache>
            </c:strRef>
          </c:tx>
          <c:spPr>
            <a:ln w="28575" cap="rnd">
              <a:solidFill>
                <a:schemeClr val="accent4">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4'!$C$18:$P$18</c:f>
            </c:numRef>
          </c:val>
          <c:smooth val="0"/>
          <c:extLst>
            <c:ext xmlns:c16="http://schemas.microsoft.com/office/drawing/2014/chart" uri="{C3380CC4-5D6E-409C-BE32-E72D297353CC}">
              <c16:uniqueId val="{0000000F-AC7D-4150-876D-28D2A55B5DB1}"/>
            </c:ext>
          </c:extLst>
        </c:ser>
        <c:ser>
          <c:idx val="16"/>
          <c:order val="16"/>
          <c:tx>
            <c:strRef>
              <c:f>'[ukgvaandproductivityestimatesforothergeographicareas1998to2022 (1).xlsx]Table 4'!$B$19</c:f>
              <c:strCache>
                <c:ptCount val="1"/>
                <c:pt idx="0">
                  <c:v>Hartlepool</c:v>
                </c:pt>
              </c:strCache>
            </c:strRef>
          </c:tx>
          <c:spPr>
            <a:ln w="28575" cap="rnd">
              <a:solidFill>
                <a:schemeClr val="accent5">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4'!$C$19:$P$19</c:f>
            </c:numRef>
          </c:val>
          <c:smooth val="0"/>
          <c:extLst>
            <c:ext xmlns:c16="http://schemas.microsoft.com/office/drawing/2014/chart" uri="{C3380CC4-5D6E-409C-BE32-E72D297353CC}">
              <c16:uniqueId val="{00000010-AC7D-4150-876D-28D2A55B5DB1}"/>
            </c:ext>
          </c:extLst>
        </c:ser>
        <c:ser>
          <c:idx val="17"/>
          <c:order val="17"/>
          <c:tx>
            <c:strRef>
              <c:f>'[ukgvaandproductivityestimatesforothergeographicareas1998to2022 (1).xlsx]Table 4'!$B$20</c:f>
              <c:strCache>
                <c:ptCount val="1"/>
                <c:pt idx="0">
                  <c:v>Billingham</c:v>
                </c:pt>
              </c:strCache>
            </c:strRef>
          </c:tx>
          <c:spPr>
            <a:ln w="28575" cap="rnd">
              <a:solidFill>
                <a:schemeClr val="accent6">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4'!$C$20:$P$20</c:f>
            </c:numRef>
          </c:val>
          <c:smooth val="0"/>
          <c:extLst>
            <c:ext xmlns:c16="http://schemas.microsoft.com/office/drawing/2014/chart" uri="{C3380CC4-5D6E-409C-BE32-E72D297353CC}">
              <c16:uniqueId val="{00000011-AC7D-4150-876D-28D2A55B5DB1}"/>
            </c:ext>
          </c:extLst>
        </c:ser>
        <c:ser>
          <c:idx val="18"/>
          <c:order val="18"/>
          <c:tx>
            <c:strRef>
              <c:f>'[ukgvaandproductivityestimatesforothergeographicareas1998to2022 (1).xlsx]Table 4'!$B$21</c:f>
              <c:strCache>
                <c:ptCount val="1"/>
                <c:pt idx="0">
                  <c:v>Redcar</c:v>
                </c:pt>
              </c:strCache>
            </c:strRef>
          </c:tx>
          <c:spPr>
            <a:ln w="28575" cap="rnd">
              <a:solidFill>
                <a:schemeClr val="accent1">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4'!$C$21:$P$21</c:f>
            </c:numRef>
          </c:val>
          <c:smooth val="0"/>
          <c:extLst>
            <c:ext xmlns:c16="http://schemas.microsoft.com/office/drawing/2014/chart" uri="{C3380CC4-5D6E-409C-BE32-E72D297353CC}">
              <c16:uniqueId val="{00000012-AC7D-4150-876D-28D2A55B5DB1}"/>
            </c:ext>
          </c:extLst>
        </c:ser>
        <c:ser>
          <c:idx val="19"/>
          <c:order val="19"/>
          <c:tx>
            <c:strRef>
              <c:f>'[ukgvaandproductivityestimatesforothergeographicareas1998to2022 (1).xlsx]Table 4'!$B$22</c:f>
              <c:strCache>
                <c:ptCount val="1"/>
                <c:pt idx="0">
                  <c:v>Newton Aycliffe</c:v>
                </c:pt>
              </c:strCache>
            </c:strRef>
          </c:tx>
          <c:spPr>
            <a:ln w="28575" cap="rnd">
              <a:solidFill>
                <a:schemeClr val="accent2">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4'!$C$22:$P$22</c:f>
            </c:numRef>
          </c:val>
          <c:smooth val="0"/>
          <c:extLst>
            <c:ext xmlns:c16="http://schemas.microsoft.com/office/drawing/2014/chart" uri="{C3380CC4-5D6E-409C-BE32-E72D297353CC}">
              <c16:uniqueId val="{00000013-AC7D-4150-876D-28D2A55B5DB1}"/>
            </c:ext>
          </c:extLst>
        </c:ser>
        <c:ser>
          <c:idx val="20"/>
          <c:order val="20"/>
          <c:tx>
            <c:strRef>
              <c:f>'[ukgvaandproductivityestimatesforothergeographicareas1998to2022 (1).xlsx]Table 4'!$B$23</c:f>
              <c:strCache>
                <c:ptCount val="1"/>
                <c:pt idx="0">
                  <c:v>Stockton-on-Tees</c:v>
                </c:pt>
              </c:strCache>
            </c:strRef>
          </c:tx>
          <c:spPr>
            <a:ln w="28575" cap="rnd">
              <a:solidFill>
                <a:schemeClr val="accent3">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4'!$C$23:$P$23</c:f>
            </c:numRef>
          </c:val>
          <c:smooth val="0"/>
          <c:extLst>
            <c:ext xmlns:c16="http://schemas.microsoft.com/office/drawing/2014/chart" uri="{C3380CC4-5D6E-409C-BE32-E72D297353CC}">
              <c16:uniqueId val="{00000014-AC7D-4150-876D-28D2A55B5DB1}"/>
            </c:ext>
          </c:extLst>
        </c:ser>
        <c:ser>
          <c:idx val="21"/>
          <c:order val="21"/>
          <c:tx>
            <c:strRef>
              <c:f>'[ukgvaandproductivityestimatesforothergeographicareas1998to2022 (1).xlsx]Table 4'!$B$24</c:f>
              <c:strCache>
                <c:ptCount val="1"/>
                <c:pt idx="0">
                  <c:v>Middlesbrough</c:v>
                </c:pt>
              </c:strCache>
            </c:strRef>
          </c:tx>
          <c:spPr>
            <a:ln w="28575" cap="rnd">
              <a:solidFill>
                <a:schemeClr val="accent4">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4'!$C$24:$P$24</c:f>
            </c:numRef>
          </c:val>
          <c:smooth val="0"/>
          <c:extLst>
            <c:ext xmlns:c16="http://schemas.microsoft.com/office/drawing/2014/chart" uri="{C3380CC4-5D6E-409C-BE32-E72D297353CC}">
              <c16:uniqueId val="{00000015-AC7D-4150-876D-28D2A55B5DB1}"/>
            </c:ext>
          </c:extLst>
        </c:ser>
        <c:ser>
          <c:idx val="22"/>
          <c:order val="22"/>
          <c:tx>
            <c:strRef>
              <c:f>'[ukgvaandproductivityestimatesforothergeographicareas1998to2022 (1).xlsx]Table 4'!$B$25</c:f>
              <c:strCache>
                <c:ptCount val="1"/>
                <c:pt idx="0">
                  <c:v>Eston</c:v>
                </c:pt>
              </c:strCache>
            </c:strRef>
          </c:tx>
          <c:spPr>
            <a:ln w="28575" cap="rnd">
              <a:solidFill>
                <a:schemeClr val="accent5">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4'!$C$25:$P$25</c:f>
            </c:numRef>
          </c:val>
          <c:smooth val="0"/>
          <c:extLst>
            <c:ext xmlns:c16="http://schemas.microsoft.com/office/drawing/2014/chart" uri="{C3380CC4-5D6E-409C-BE32-E72D297353CC}">
              <c16:uniqueId val="{00000016-AC7D-4150-876D-28D2A55B5DB1}"/>
            </c:ext>
          </c:extLst>
        </c:ser>
        <c:ser>
          <c:idx val="23"/>
          <c:order val="23"/>
          <c:tx>
            <c:strRef>
              <c:f>'[ukgvaandproductivityestimatesforothergeographicareas1998to2022 (1).xlsx]Table 4'!$B$26</c:f>
              <c:strCache>
                <c:ptCount val="1"/>
                <c:pt idx="0">
                  <c:v>Thornaby-on-Tees</c:v>
                </c:pt>
              </c:strCache>
            </c:strRef>
          </c:tx>
          <c:spPr>
            <a:ln w="28575" cap="rnd">
              <a:solidFill>
                <a:schemeClr val="accent6">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4'!$C$26:$P$26</c:f>
            </c:numRef>
          </c:val>
          <c:smooth val="0"/>
          <c:extLst>
            <c:ext xmlns:c16="http://schemas.microsoft.com/office/drawing/2014/chart" uri="{C3380CC4-5D6E-409C-BE32-E72D297353CC}">
              <c16:uniqueId val="{00000017-AC7D-4150-876D-28D2A55B5DB1}"/>
            </c:ext>
          </c:extLst>
        </c:ser>
        <c:ser>
          <c:idx val="24"/>
          <c:order val="24"/>
          <c:tx>
            <c:strRef>
              <c:f>'[ukgvaandproductivityestimatesforothergeographicareas1998to2022 (1).xlsx]Table 4'!$B$27</c:f>
              <c:strCache>
                <c:ptCount val="1"/>
                <c:pt idx="0">
                  <c:v>Darlington</c:v>
                </c:pt>
              </c:strCache>
            </c:strRef>
          </c:tx>
          <c:spPr>
            <a:ln w="28575" cap="rnd">
              <a:solidFill>
                <a:schemeClr val="accent1">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4'!$C$27:$P$27</c:f>
            </c:numRef>
          </c:val>
          <c:smooth val="0"/>
          <c:extLst>
            <c:ext xmlns:c16="http://schemas.microsoft.com/office/drawing/2014/chart" uri="{C3380CC4-5D6E-409C-BE32-E72D297353CC}">
              <c16:uniqueId val="{00000018-AC7D-4150-876D-28D2A55B5DB1}"/>
            </c:ext>
          </c:extLst>
        </c:ser>
        <c:ser>
          <c:idx val="25"/>
          <c:order val="25"/>
          <c:tx>
            <c:strRef>
              <c:f>'[ukgvaandproductivityestimatesforothergeographicareas1998to2022 (1).xlsx]Table 4'!$B$28</c:f>
              <c:strCache>
                <c:ptCount val="1"/>
                <c:pt idx="0">
                  <c:v>Kendal</c:v>
                </c:pt>
              </c:strCache>
            </c:strRef>
          </c:tx>
          <c:spPr>
            <a:ln w="28575" cap="rnd">
              <a:solidFill>
                <a:schemeClr val="accent2">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4'!$C$28:$P$28</c:f>
            </c:numRef>
          </c:val>
          <c:smooth val="0"/>
          <c:extLst>
            <c:ext xmlns:c16="http://schemas.microsoft.com/office/drawing/2014/chart" uri="{C3380CC4-5D6E-409C-BE32-E72D297353CC}">
              <c16:uniqueId val="{00000019-AC7D-4150-876D-28D2A55B5DB1}"/>
            </c:ext>
          </c:extLst>
        </c:ser>
        <c:ser>
          <c:idx val="26"/>
          <c:order val="26"/>
          <c:tx>
            <c:strRef>
              <c:f>'[ukgvaandproductivityestimatesforothergeographicareas1998to2022 (1).xlsx]Table 4'!$B$29</c:f>
              <c:strCache>
                <c:ptCount val="1"/>
                <c:pt idx="0">
                  <c:v>Scarborough</c:v>
                </c:pt>
              </c:strCache>
            </c:strRef>
          </c:tx>
          <c:spPr>
            <a:ln w="28575" cap="rnd">
              <a:solidFill>
                <a:schemeClr val="accent3">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4'!$C$29:$P$29</c:f>
            </c:numRef>
          </c:val>
          <c:smooth val="0"/>
          <c:extLst>
            <c:ext xmlns:c16="http://schemas.microsoft.com/office/drawing/2014/chart" uri="{C3380CC4-5D6E-409C-BE32-E72D297353CC}">
              <c16:uniqueId val="{0000001A-AC7D-4150-876D-28D2A55B5DB1}"/>
            </c:ext>
          </c:extLst>
        </c:ser>
        <c:ser>
          <c:idx val="27"/>
          <c:order val="27"/>
          <c:tx>
            <c:strRef>
              <c:f>'[ukgvaandproductivityestimatesforothergeographicareas1998to2022 (1).xlsx]Table 4'!$B$30</c:f>
              <c:strCache>
                <c:ptCount val="1"/>
                <c:pt idx="0">
                  <c:v>Barrow-in-Furness</c:v>
                </c:pt>
              </c:strCache>
            </c:strRef>
          </c:tx>
          <c:spPr>
            <a:ln w="28575" cap="rnd">
              <a:solidFill>
                <a:schemeClr val="accent4">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4'!$C$30:$P$30</c:f>
            </c:numRef>
          </c:val>
          <c:smooth val="0"/>
          <c:extLst>
            <c:ext xmlns:c16="http://schemas.microsoft.com/office/drawing/2014/chart" uri="{C3380CC4-5D6E-409C-BE32-E72D297353CC}">
              <c16:uniqueId val="{0000001B-AC7D-4150-876D-28D2A55B5DB1}"/>
            </c:ext>
          </c:extLst>
        </c:ser>
        <c:ser>
          <c:idx val="28"/>
          <c:order val="28"/>
          <c:tx>
            <c:strRef>
              <c:f>'[ukgvaandproductivityestimatesforothergeographicareas1998to2022 (1).xlsx]Table 4'!$B$31</c:f>
              <c:strCache>
                <c:ptCount val="1"/>
                <c:pt idx="0">
                  <c:v>Bridlington</c:v>
                </c:pt>
              </c:strCache>
            </c:strRef>
          </c:tx>
          <c:spPr>
            <a:ln w="28575" cap="rnd">
              <a:solidFill>
                <a:schemeClr val="accent5">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4'!$C$31:$P$31</c:f>
            </c:numRef>
          </c:val>
          <c:smooth val="0"/>
          <c:extLst>
            <c:ext xmlns:c16="http://schemas.microsoft.com/office/drawing/2014/chart" uri="{C3380CC4-5D6E-409C-BE32-E72D297353CC}">
              <c16:uniqueId val="{0000001C-AC7D-4150-876D-28D2A55B5DB1}"/>
            </c:ext>
          </c:extLst>
        </c:ser>
        <c:ser>
          <c:idx val="29"/>
          <c:order val="29"/>
          <c:tx>
            <c:strRef>
              <c:f>'[ukgvaandproductivityestimatesforothergeographicareas1998to2022 (1).xlsx]Table 4'!$B$32</c:f>
              <c:strCache>
                <c:ptCount val="1"/>
                <c:pt idx="0">
                  <c:v>Morecambe</c:v>
                </c:pt>
              </c:strCache>
            </c:strRef>
          </c:tx>
          <c:spPr>
            <a:ln w="28575" cap="rnd">
              <a:solidFill>
                <a:schemeClr val="accent6">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4'!$C$32:$P$32</c:f>
            </c:numRef>
          </c:val>
          <c:smooth val="0"/>
          <c:extLst>
            <c:ext xmlns:c16="http://schemas.microsoft.com/office/drawing/2014/chart" uri="{C3380CC4-5D6E-409C-BE32-E72D297353CC}">
              <c16:uniqueId val="{0000001D-AC7D-4150-876D-28D2A55B5DB1}"/>
            </c:ext>
          </c:extLst>
        </c:ser>
        <c:ser>
          <c:idx val="30"/>
          <c:order val="30"/>
          <c:tx>
            <c:strRef>
              <c:f>'[ukgvaandproductivityestimatesforothergeographicareas1998to2022 (1).xlsx]Table 4'!$B$33</c:f>
              <c:strCache>
                <c:ptCount val="1"/>
                <c:pt idx="0">
                  <c:v>Lancaster</c:v>
                </c:pt>
              </c:strCache>
            </c:strRef>
          </c:tx>
          <c:spPr>
            <a:ln w="28575" cap="rnd">
              <a:solidFill>
                <a:schemeClr val="accent1">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4'!$C$33:$P$33</c:f>
            </c:numRef>
          </c:val>
          <c:smooth val="0"/>
          <c:extLst>
            <c:ext xmlns:c16="http://schemas.microsoft.com/office/drawing/2014/chart" uri="{C3380CC4-5D6E-409C-BE32-E72D297353CC}">
              <c16:uniqueId val="{0000001E-AC7D-4150-876D-28D2A55B5DB1}"/>
            </c:ext>
          </c:extLst>
        </c:ser>
        <c:ser>
          <c:idx val="31"/>
          <c:order val="31"/>
          <c:tx>
            <c:strRef>
              <c:f>'[ukgvaandproductivityestimatesforothergeographicareas1998to2022 (1).xlsx]Table 4'!$B$34</c:f>
              <c:strCache>
                <c:ptCount val="1"/>
                <c:pt idx="0">
                  <c:v>Harrogate</c:v>
                </c:pt>
              </c:strCache>
            </c:strRef>
          </c:tx>
          <c:spPr>
            <a:ln w="28575" cap="rnd">
              <a:solidFill>
                <a:schemeClr val="accent2">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4'!$C$34:$P$34</c:f>
            </c:numRef>
          </c:val>
          <c:smooth val="0"/>
          <c:extLst>
            <c:ext xmlns:c16="http://schemas.microsoft.com/office/drawing/2014/chart" uri="{C3380CC4-5D6E-409C-BE32-E72D297353CC}">
              <c16:uniqueId val="{0000001F-AC7D-4150-876D-28D2A55B5DB1}"/>
            </c:ext>
          </c:extLst>
        </c:ser>
        <c:ser>
          <c:idx val="32"/>
          <c:order val="32"/>
          <c:tx>
            <c:strRef>
              <c:f>'[ukgvaandproductivityestimatesforothergeographicareas1998to2022 (1).xlsx]Table 4'!$B$35</c:f>
              <c:strCache>
                <c:ptCount val="1"/>
                <c:pt idx="0">
                  <c:v>York</c:v>
                </c:pt>
              </c:strCache>
            </c:strRef>
          </c:tx>
          <c:spPr>
            <a:ln w="28575" cap="rnd">
              <a:solidFill>
                <a:schemeClr val="accent3">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4'!$C$35:$P$35</c:f>
            </c:numRef>
          </c:val>
          <c:smooth val="0"/>
          <c:extLst>
            <c:ext xmlns:c16="http://schemas.microsoft.com/office/drawing/2014/chart" uri="{C3380CC4-5D6E-409C-BE32-E72D297353CC}">
              <c16:uniqueId val="{00000020-AC7D-4150-876D-28D2A55B5DB1}"/>
            </c:ext>
          </c:extLst>
        </c:ser>
        <c:ser>
          <c:idx val="33"/>
          <c:order val="33"/>
          <c:tx>
            <c:strRef>
              <c:f>'[ukgvaandproductivityestimatesforothergeographicareas1998to2022 (1).xlsx]Table 4'!$B$36</c:f>
              <c:strCache>
                <c:ptCount val="1"/>
                <c:pt idx="0">
                  <c:v>Fleetwood</c:v>
                </c:pt>
              </c:strCache>
            </c:strRef>
          </c:tx>
          <c:spPr>
            <a:ln w="28575" cap="rnd">
              <a:solidFill>
                <a:schemeClr val="accent4">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4'!$C$36:$P$36</c:f>
            </c:numRef>
          </c:val>
          <c:smooth val="0"/>
          <c:extLst>
            <c:ext xmlns:c16="http://schemas.microsoft.com/office/drawing/2014/chart" uri="{C3380CC4-5D6E-409C-BE32-E72D297353CC}">
              <c16:uniqueId val="{00000021-AC7D-4150-876D-28D2A55B5DB1}"/>
            </c:ext>
          </c:extLst>
        </c:ser>
        <c:ser>
          <c:idx val="34"/>
          <c:order val="34"/>
          <c:tx>
            <c:strRef>
              <c:f>'[ukgvaandproductivityestimatesforothergeographicareas1998to2022 (1).xlsx]Table 4'!$B$37</c:f>
              <c:strCache>
                <c:ptCount val="1"/>
                <c:pt idx="0">
                  <c:v>Keighley</c:v>
                </c:pt>
              </c:strCache>
            </c:strRef>
          </c:tx>
          <c:spPr>
            <a:ln w="28575" cap="rnd">
              <a:solidFill>
                <a:schemeClr val="accent5">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4'!$C$37:$P$37</c:f>
            </c:numRef>
          </c:val>
          <c:smooth val="0"/>
          <c:extLst>
            <c:ext xmlns:c16="http://schemas.microsoft.com/office/drawing/2014/chart" uri="{C3380CC4-5D6E-409C-BE32-E72D297353CC}">
              <c16:uniqueId val="{00000022-AC7D-4150-876D-28D2A55B5DB1}"/>
            </c:ext>
          </c:extLst>
        </c:ser>
        <c:ser>
          <c:idx val="35"/>
          <c:order val="35"/>
          <c:tx>
            <c:strRef>
              <c:f>'[ukgvaandproductivityestimatesforothergeographicareas1998to2022 (1).xlsx]Table 4'!$B$38</c:f>
              <c:strCache>
                <c:ptCount val="1"/>
                <c:pt idx="0">
                  <c:v>Beverley</c:v>
                </c:pt>
              </c:strCache>
            </c:strRef>
          </c:tx>
          <c:spPr>
            <a:ln w="28575" cap="rnd">
              <a:solidFill>
                <a:schemeClr val="accent6">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4'!$C$38:$P$38</c:f>
            </c:numRef>
          </c:val>
          <c:smooth val="0"/>
          <c:extLst>
            <c:ext xmlns:c16="http://schemas.microsoft.com/office/drawing/2014/chart" uri="{C3380CC4-5D6E-409C-BE32-E72D297353CC}">
              <c16:uniqueId val="{00000023-AC7D-4150-876D-28D2A55B5DB1}"/>
            </c:ext>
          </c:extLst>
        </c:ser>
        <c:ser>
          <c:idx val="36"/>
          <c:order val="36"/>
          <c:tx>
            <c:strRef>
              <c:f>'[ukgvaandproductivityestimatesforothergeographicareas1998to2022 (1).xlsx]Table 4'!$B$39</c:f>
              <c:strCache>
                <c:ptCount val="1"/>
                <c:pt idx="0">
                  <c:v>Nelson (Pendle)</c:v>
                </c:pt>
              </c:strCache>
            </c:strRef>
          </c:tx>
          <c:spPr>
            <a:ln w="28575" cap="rnd">
              <a:solidFill>
                <a:schemeClr val="accent1">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4'!$C$39:$P$39</c:f>
            </c:numRef>
          </c:val>
          <c:smooth val="0"/>
          <c:extLst>
            <c:ext xmlns:c16="http://schemas.microsoft.com/office/drawing/2014/chart" uri="{C3380CC4-5D6E-409C-BE32-E72D297353CC}">
              <c16:uniqueId val="{00000024-AC7D-4150-876D-28D2A55B5DB1}"/>
            </c:ext>
          </c:extLst>
        </c:ser>
        <c:ser>
          <c:idx val="37"/>
          <c:order val="37"/>
          <c:tx>
            <c:strRef>
              <c:f>'[ukgvaandproductivityestimatesforothergeographicareas1998to2022 (1).xlsx]Table 4'!$B$40</c:f>
              <c:strCache>
                <c:ptCount val="1"/>
                <c:pt idx="0">
                  <c:v>Shipley</c:v>
                </c:pt>
              </c:strCache>
            </c:strRef>
          </c:tx>
          <c:spPr>
            <a:ln w="28575" cap="rnd">
              <a:solidFill>
                <a:schemeClr val="accent2">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4'!$C$40:$P$40</c:f>
            </c:numRef>
          </c:val>
          <c:smooth val="0"/>
          <c:extLst>
            <c:ext xmlns:c16="http://schemas.microsoft.com/office/drawing/2014/chart" uri="{C3380CC4-5D6E-409C-BE32-E72D297353CC}">
              <c16:uniqueId val="{00000025-AC7D-4150-876D-28D2A55B5DB1}"/>
            </c:ext>
          </c:extLst>
        </c:ser>
        <c:ser>
          <c:idx val="38"/>
          <c:order val="38"/>
          <c:tx>
            <c:strRef>
              <c:f>'[ukgvaandproductivityestimatesforothergeographicareas1998to2022 (1).xlsx]Table 4'!$B$41</c:f>
              <c:strCache>
                <c:ptCount val="1"/>
                <c:pt idx="0">
                  <c:v>Leeds (Leeds)</c:v>
                </c:pt>
              </c:strCache>
            </c:strRef>
          </c:tx>
          <c:spPr>
            <a:ln w="28575" cap="rnd">
              <a:solidFill>
                <a:schemeClr val="accent3">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4'!$C$41:$P$41</c:f>
            </c:numRef>
          </c:val>
          <c:smooth val="0"/>
          <c:extLst>
            <c:ext xmlns:c16="http://schemas.microsoft.com/office/drawing/2014/chart" uri="{C3380CC4-5D6E-409C-BE32-E72D297353CC}">
              <c16:uniqueId val="{00000026-AC7D-4150-876D-28D2A55B5DB1}"/>
            </c:ext>
          </c:extLst>
        </c:ser>
        <c:ser>
          <c:idx val="39"/>
          <c:order val="39"/>
          <c:tx>
            <c:strRef>
              <c:f>'[ukgvaandproductivityestimatesforothergeographicareas1998to2022 (1).xlsx]Table 4'!$B$42</c:f>
              <c:strCache>
                <c:ptCount val="1"/>
                <c:pt idx="0">
                  <c:v>Pudsey</c:v>
                </c:pt>
              </c:strCache>
            </c:strRef>
          </c:tx>
          <c:spPr>
            <a:ln w="28575" cap="rnd">
              <a:solidFill>
                <a:schemeClr val="accent4">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4'!$C$42:$P$42</c:f>
            </c:numRef>
          </c:val>
          <c:smooth val="0"/>
          <c:extLst>
            <c:ext xmlns:c16="http://schemas.microsoft.com/office/drawing/2014/chart" uri="{C3380CC4-5D6E-409C-BE32-E72D297353CC}">
              <c16:uniqueId val="{00000027-AC7D-4150-876D-28D2A55B5DB1}"/>
            </c:ext>
          </c:extLst>
        </c:ser>
        <c:ser>
          <c:idx val="40"/>
          <c:order val="40"/>
          <c:tx>
            <c:strRef>
              <c:f>'[ukgvaandproductivityestimatesforothergeographicareas1998to2022 (1).xlsx]Table 4'!$B$43</c:f>
              <c:strCache>
                <c:ptCount val="1"/>
                <c:pt idx="0">
                  <c:v>Blackpool</c:v>
                </c:pt>
              </c:strCache>
            </c:strRef>
          </c:tx>
          <c:spPr>
            <a:ln w="28575" cap="rnd">
              <a:solidFill>
                <a:schemeClr val="accent5">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4'!$C$43:$P$43</c:f>
            </c:numRef>
          </c:val>
          <c:smooth val="0"/>
          <c:extLst>
            <c:ext xmlns:c16="http://schemas.microsoft.com/office/drawing/2014/chart" uri="{C3380CC4-5D6E-409C-BE32-E72D297353CC}">
              <c16:uniqueId val="{00000028-AC7D-4150-876D-28D2A55B5DB1}"/>
            </c:ext>
          </c:extLst>
        </c:ser>
        <c:ser>
          <c:idx val="41"/>
          <c:order val="41"/>
          <c:tx>
            <c:strRef>
              <c:f>'[ukgvaandproductivityestimatesforothergeographicareas1998to2022 (1).xlsx]Table 4'!$B$44</c:f>
              <c:strCache>
                <c:ptCount val="1"/>
                <c:pt idx="0">
                  <c:v>Fulwood</c:v>
                </c:pt>
              </c:strCache>
            </c:strRef>
          </c:tx>
          <c:spPr>
            <a:ln w="28575" cap="rnd">
              <a:solidFill>
                <a:schemeClr val="accent6">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4'!$C$44:$P$44</c:f>
            </c:numRef>
          </c:val>
          <c:smooth val="0"/>
          <c:extLst>
            <c:ext xmlns:c16="http://schemas.microsoft.com/office/drawing/2014/chart" uri="{C3380CC4-5D6E-409C-BE32-E72D297353CC}">
              <c16:uniqueId val="{00000029-AC7D-4150-876D-28D2A55B5DB1}"/>
            </c:ext>
          </c:extLst>
        </c:ser>
        <c:ser>
          <c:idx val="42"/>
          <c:order val="42"/>
          <c:tx>
            <c:strRef>
              <c:f>'[ukgvaandproductivityestimatesforothergeographicareas1998to2022 (1).xlsx]Table 4'!$B$45</c:f>
              <c:strCache>
                <c:ptCount val="1"/>
                <c:pt idx="0">
                  <c:v>Burnley</c:v>
                </c:pt>
              </c:strCache>
            </c:strRef>
          </c:tx>
          <c:spPr>
            <a:ln w="28575" cap="rnd">
              <a:solidFill>
                <a:schemeClr val="accent1">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4'!$C$45:$P$45</c:f>
            </c:numRef>
          </c:val>
          <c:smooth val="0"/>
          <c:extLst>
            <c:ext xmlns:c16="http://schemas.microsoft.com/office/drawing/2014/chart" uri="{C3380CC4-5D6E-409C-BE32-E72D297353CC}">
              <c16:uniqueId val="{0000002A-AC7D-4150-876D-28D2A55B5DB1}"/>
            </c:ext>
          </c:extLst>
        </c:ser>
        <c:ser>
          <c:idx val="43"/>
          <c:order val="43"/>
          <c:tx>
            <c:strRef>
              <c:f>'[ukgvaandproductivityestimatesforothergeographicareas1998to2022 (1).xlsx]Table 4'!$B$46</c:f>
              <c:strCache>
                <c:ptCount val="1"/>
                <c:pt idx="0">
                  <c:v>Bradford</c:v>
                </c:pt>
              </c:strCache>
            </c:strRef>
          </c:tx>
          <c:spPr>
            <a:ln w="28575" cap="rnd">
              <a:solidFill>
                <a:schemeClr val="accent2">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4'!$C$46:$P$46</c:f>
            </c:numRef>
          </c:val>
          <c:smooth val="0"/>
          <c:extLst>
            <c:ext xmlns:c16="http://schemas.microsoft.com/office/drawing/2014/chart" uri="{C3380CC4-5D6E-409C-BE32-E72D297353CC}">
              <c16:uniqueId val="{0000002B-AC7D-4150-876D-28D2A55B5DB1}"/>
            </c:ext>
          </c:extLst>
        </c:ser>
        <c:ser>
          <c:idx val="44"/>
          <c:order val="44"/>
          <c:tx>
            <c:strRef>
              <c:f>'[ukgvaandproductivityestimatesforothergeographicareas1998to2022 (1).xlsx]Table 4'!$B$47</c:f>
              <c:strCache>
                <c:ptCount val="1"/>
                <c:pt idx="0">
                  <c:v>Preston (Preston)</c:v>
                </c:pt>
              </c:strCache>
            </c:strRef>
          </c:tx>
          <c:spPr>
            <a:ln w="28575" cap="rnd">
              <a:solidFill>
                <a:schemeClr val="accent3">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4'!$C$47:$P$47</c:f>
            </c:numRef>
          </c:val>
          <c:smooth val="0"/>
          <c:extLst>
            <c:ext xmlns:c16="http://schemas.microsoft.com/office/drawing/2014/chart" uri="{C3380CC4-5D6E-409C-BE32-E72D297353CC}">
              <c16:uniqueId val="{0000002C-AC7D-4150-876D-28D2A55B5DB1}"/>
            </c:ext>
          </c:extLst>
        </c:ser>
        <c:ser>
          <c:idx val="45"/>
          <c:order val="45"/>
          <c:tx>
            <c:strRef>
              <c:f>'[ukgvaandproductivityestimatesforothergeographicareas1998to2022 (1).xlsx]Table 4'!$B$48</c:f>
              <c:strCache>
                <c:ptCount val="1"/>
                <c:pt idx="0">
                  <c:v>Kingston upon Hull</c:v>
                </c:pt>
              </c:strCache>
            </c:strRef>
          </c:tx>
          <c:spPr>
            <a:ln w="28575" cap="rnd">
              <a:solidFill>
                <a:schemeClr val="accent4">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4'!$C$48:$P$48</c:f>
            </c:numRef>
          </c:val>
          <c:smooth val="0"/>
          <c:extLst>
            <c:ext xmlns:c16="http://schemas.microsoft.com/office/drawing/2014/chart" uri="{C3380CC4-5D6E-409C-BE32-E72D297353CC}">
              <c16:uniqueId val="{0000002D-AC7D-4150-876D-28D2A55B5DB1}"/>
            </c:ext>
          </c:extLst>
        </c:ser>
        <c:ser>
          <c:idx val="46"/>
          <c:order val="46"/>
          <c:tx>
            <c:strRef>
              <c:f>'[ukgvaandproductivityestimatesforothergeographicareas1998to2022 (1).xlsx]Table 4'!$B$49</c:f>
              <c:strCache>
                <c:ptCount val="1"/>
                <c:pt idx="0">
                  <c:v>Lytham St Anne's</c:v>
                </c:pt>
              </c:strCache>
            </c:strRef>
          </c:tx>
          <c:spPr>
            <a:ln w="28575" cap="rnd">
              <a:solidFill>
                <a:schemeClr val="accent5">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4'!$C$49:$P$49</c:f>
            </c:numRef>
          </c:val>
          <c:smooth val="0"/>
          <c:extLst>
            <c:ext xmlns:c16="http://schemas.microsoft.com/office/drawing/2014/chart" uri="{C3380CC4-5D6E-409C-BE32-E72D297353CC}">
              <c16:uniqueId val="{0000002E-AC7D-4150-876D-28D2A55B5DB1}"/>
            </c:ext>
          </c:extLst>
        </c:ser>
        <c:ser>
          <c:idx val="47"/>
          <c:order val="47"/>
          <c:tx>
            <c:strRef>
              <c:f>'[ukgvaandproductivityestimatesforothergeographicareas1998to2022 (1).xlsx]Table 4'!$B$50</c:f>
              <c:strCache>
                <c:ptCount val="1"/>
                <c:pt idx="0">
                  <c:v>Accrington</c:v>
                </c:pt>
              </c:strCache>
            </c:strRef>
          </c:tx>
          <c:spPr>
            <a:ln w="28575" cap="rnd">
              <a:solidFill>
                <a:schemeClr val="accent6">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4'!$C$50:$P$50</c:f>
            </c:numRef>
          </c:val>
          <c:smooth val="0"/>
          <c:extLst>
            <c:ext xmlns:c16="http://schemas.microsoft.com/office/drawing/2014/chart" uri="{C3380CC4-5D6E-409C-BE32-E72D297353CC}">
              <c16:uniqueId val="{0000002F-AC7D-4150-876D-28D2A55B5DB1}"/>
            </c:ext>
          </c:extLst>
        </c:ser>
        <c:ser>
          <c:idx val="48"/>
          <c:order val="48"/>
          <c:tx>
            <c:strRef>
              <c:f>'[ukgvaandproductivityestimatesforothergeographicareas1998to2022 (1).xlsx]Table 4'!$B$51</c:f>
              <c:strCache>
                <c:ptCount val="1"/>
                <c:pt idx="0">
                  <c:v>Halifax</c:v>
                </c:pt>
              </c:strCache>
            </c:strRef>
          </c:tx>
          <c:spPr>
            <a:ln w="28575" cap="rnd">
              <a:solidFill>
                <a:schemeClr val="accent1">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4'!$C$51:$P$51</c:f>
            </c:numRef>
          </c:val>
          <c:smooth val="0"/>
          <c:extLst>
            <c:ext xmlns:c16="http://schemas.microsoft.com/office/drawing/2014/chart" uri="{C3380CC4-5D6E-409C-BE32-E72D297353CC}">
              <c16:uniqueId val="{00000030-AC7D-4150-876D-28D2A55B5DB1}"/>
            </c:ext>
          </c:extLst>
        </c:ser>
        <c:ser>
          <c:idx val="49"/>
          <c:order val="49"/>
          <c:tx>
            <c:strRef>
              <c:f>'[ukgvaandproductivityestimatesforothergeographicareas1998to2022 (1).xlsx]Table 4'!$B$52</c:f>
              <c:strCache>
                <c:ptCount val="1"/>
                <c:pt idx="0">
                  <c:v>Blackburn (Blackburn with Darwen)</c:v>
                </c:pt>
              </c:strCache>
            </c:strRef>
          </c:tx>
          <c:spPr>
            <a:ln w="28575" cap="rnd">
              <a:solidFill>
                <a:schemeClr val="accent2">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4'!$C$52:$P$52</c:f>
            </c:numRef>
          </c:val>
          <c:smooth val="0"/>
          <c:extLst>
            <c:ext xmlns:c16="http://schemas.microsoft.com/office/drawing/2014/chart" uri="{C3380CC4-5D6E-409C-BE32-E72D297353CC}">
              <c16:uniqueId val="{00000031-AC7D-4150-876D-28D2A55B5DB1}"/>
            </c:ext>
          </c:extLst>
        </c:ser>
        <c:ser>
          <c:idx val="50"/>
          <c:order val="50"/>
          <c:tx>
            <c:strRef>
              <c:f>'[ukgvaandproductivityestimatesforothergeographicareas1998to2022 (1).xlsx]Table 4'!$B$53</c:f>
              <c:strCache>
                <c:ptCount val="1"/>
                <c:pt idx="0">
                  <c:v>Morley (Leeds)</c:v>
                </c:pt>
              </c:strCache>
            </c:strRef>
          </c:tx>
          <c:spPr>
            <a:ln w="28575" cap="rnd">
              <a:solidFill>
                <a:schemeClr val="accent3">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4'!$C$53:$P$53</c:f>
            </c:numRef>
          </c:val>
          <c:smooth val="0"/>
          <c:extLst>
            <c:ext xmlns:c16="http://schemas.microsoft.com/office/drawing/2014/chart" uri="{C3380CC4-5D6E-409C-BE32-E72D297353CC}">
              <c16:uniqueId val="{00000032-AC7D-4150-876D-28D2A55B5DB1}"/>
            </c:ext>
          </c:extLst>
        </c:ser>
        <c:ser>
          <c:idx val="51"/>
          <c:order val="51"/>
          <c:tx>
            <c:strRef>
              <c:f>'[ukgvaandproductivityestimatesforothergeographicareas1998to2022 (1).xlsx]Table 4'!$B$54</c:f>
              <c:strCache>
                <c:ptCount val="1"/>
                <c:pt idx="0">
                  <c:v>Batley</c:v>
                </c:pt>
              </c:strCache>
            </c:strRef>
          </c:tx>
          <c:spPr>
            <a:ln w="28575" cap="rnd">
              <a:solidFill>
                <a:schemeClr val="accent4">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4'!$C$54:$P$54</c:f>
            </c:numRef>
          </c:val>
          <c:smooth val="0"/>
          <c:extLst>
            <c:ext xmlns:c16="http://schemas.microsoft.com/office/drawing/2014/chart" uri="{C3380CC4-5D6E-409C-BE32-E72D297353CC}">
              <c16:uniqueId val="{00000033-AC7D-4150-876D-28D2A55B5DB1}"/>
            </c:ext>
          </c:extLst>
        </c:ser>
        <c:ser>
          <c:idx val="52"/>
          <c:order val="52"/>
          <c:tx>
            <c:strRef>
              <c:f>'[ukgvaandproductivityestimatesforothergeographicareas1998to2022 (1).xlsx]Table 4'!$B$55</c:f>
              <c:strCache>
                <c:ptCount val="1"/>
                <c:pt idx="0">
                  <c:v>Bamber Bridge</c:v>
                </c:pt>
              </c:strCache>
            </c:strRef>
          </c:tx>
          <c:spPr>
            <a:ln w="28575" cap="rnd">
              <a:solidFill>
                <a:schemeClr val="accent5">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4'!$C$55:$P$55</c:f>
            </c:numRef>
          </c:val>
          <c:smooth val="0"/>
          <c:extLst>
            <c:ext xmlns:c16="http://schemas.microsoft.com/office/drawing/2014/chart" uri="{C3380CC4-5D6E-409C-BE32-E72D297353CC}">
              <c16:uniqueId val="{00000034-AC7D-4150-876D-28D2A55B5DB1}"/>
            </c:ext>
          </c:extLst>
        </c:ser>
        <c:ser>
          <c:idx val="53"/>
          <c:order val="53"/>
          <c:tx>
            <c:strRef>
              <c:f>'[ukgvaandproductivityestimatesforothergeographicareas1998to2022 (1).xlsx]Table 4'!$B$56</c:f>
              <c:strCache>
                <c:ptCount val="1"/>
                <c:pt idx="0">
                  <c:v>Castleford</c:v>
                </c:pt>
              </c:strCache>
            </c:strRef>
          </c:tx>
          <c:spPr>
            <a:ln w="28575" cap="rnd">
              <a:solidFill>
                <a:schemeClr val="accent6">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4'!$C$56:$P$56</c:f>
            </c:numRef>
          </c:val>
          <c:smooth val="0"/>
          <c:extLst>
            <c:ext xmlns:c16="http://schemas.microsoft.com/office/drawing/2014/chart" uri="{C3380CC4-5D6E-409C-BE32-E72D297353CC}">
              <c16:uniqueId val="{00000035-AC7D-4150-876D-28D2A55B5DB1}"/>
            </c:ext>
          </c:extLst>
        </c:ser>
        <c:ser>
          <c:idx val="54"/>
          <c:order val="54"/>
          <c:tx>
            <c:strRef>
              <c:f>'[ukgvaandproductivityestimatesforothergeographicareas1998to2022 (1).xlsx]Table 4'!$B$57</c:f>
              <c:strCache>
                <c:ptCount val="1"/>
                <c:pt idx="0">
                  <c:v>Leyland</c:v>
                </c:pt>
              </c:strCache>
            </c:strRef>
          </c:tx>
          <c:spPr>
            <a:ln w="28575" cap="rnd">
              <a:solidFill>
                <a:schemeClr val="accent1"/>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4'!$C$57:$P$57</c:f>
            </c:numRef>
          </c:val>
          <c:smooth val="0"/>
          <c:extLst>
            <c:ext xmlns:c16="http://schemas.microsoft.com/office/drawing/2014/chart" uri="{C3380CC4-5D6E-409C-BE32-E72D297353CC}">
              <c16:uniqueId val="{00000036-AC7D-4150-876D-28D2A55B5DB1}"/>
            </c:ext>
          </c:extLst>
        </c:ser>
        <c:ser>
          <c:idx val="55"/>
          <c:order val="55"/>
          <c:tx>
            <c:strRef>
              <c:f>'[ukgvaandproductivityestimatesforothergeographicareas1998to2022 (1).xlsx]Table 4'!$B$58</c:f>
              <c:strCache>
                <c:ptCount val="1"/>
                <c:pt idx="0">
                  <c:v>Darwen</c:v>
                </c:pt>
              </c:strCache>
            </c:strRef>
          </c:tx>
          <c:spPr>
            <a:ln w="28575" cap="rnd">
              <a:solidFill>
                <a:schemeClr val="accent2"/>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4'!$C$58:$P$58</c:f>
            </c:numRef>
          </c:val>
          <c:smooth val="0"/>
          <c:extLst>
            <c:ext xmlns:c16="http://schemas.microsoft.com/office/drawing/2014/chart" uri="{C3380CC4-5D6E-409C-BE32-E72D297353CC}">
              <c16:uniqueId val="{00000037-AC7D-4150-876D-28D2A55B5DB1}"/>
            </c:ext>
          </c:extLst>
        </c:ser>
        <c:ser>
          <c:idx val="56"/>
          <c:order val="56"/>
          <c:tx>
            <c:strRef>
              <c:f>'[ukgvaandproductivityestimatesforothergeographicareas1998to2022 (1).xlsx]Table 4'!$B$59</c:f>
              <c:strCache>
                <c:ptCount val="1"/>
                <c:pt idx="0">
                  <c:v>Brighouse</c:v>
                </c:pt>
              </c:strCache>
            </c:strRef>
          </c:tx>
          <c:spPr>
            <a:ln w="28575" cap="rnd">
              <a:solidFill>
                <a:schemeClr val="accent3"/>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4'!$C$59:$P$59</c:f>
            </c:numRef>
          </c:val>
          <c:smooth val="0"/>
          <c:extLst>
            <c:ext xmlns:c16="http://schemas.microsoft.com/office/drawing/2014/chart" uri="{C3380CC4-5D6E-409C-BE32-E72D297353CC}">
              <c16:uniqueId val="{00000038-AC7D-4150-876D-28D2A55B5DB1}"/>
            </c:ext>
          </c:extLst>
        </c:ser>
        <c:ser>
          <c:idx val="57"/>
          <c:order val="57"/>
          <c:tx>
            <c:strRef>
              <c:f>'[ukgvaandproductivityestimatesforothergeographicareas1998to2022 (1).xlsx]Table 4'!$B$60</c:f>
              <c:strCache>
                <c:ptCount val="1"/>
                <c:pt idx="0">
                  <c:v>Pontefract</c:v>
                </c:pt>
              </c:strCache>
            </c:strRef>
          </c:tx>
          <c:spPr>
            <a:ln w="28575" cap="rnd">
              <a:solidFill>
                <a:schemeClr val="accent4"/>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4'!$C$60:$P$60</c:f>
            </c:numRef>
          </c:val>
          <c:smooth val="0"/>
          <c:extLst>
            <c:ext xmlns:c16="http://schemas.microsoft.com/office/drawing/2014/chart" uri="{C3380CC4-5D6E-409C-BE32-E72D297353CC}">
              <c16:uniqueId val="{00000039-AC7D-4150-876D-28D2A55B5DB1}"/>
            </c:ext>
          </c:extLst>
        </c:ser>
        <c:ser>
          <c:idx val="58"/>
          <c:order val="58"/>
          <c:tx>
            <c:strRef>
              <c:f>'[ukgvaandproductivityestimatesforothergeographicareas1998to2022 (1).xlsx]Table 4'!$B$61</c:f>
              <c:strCache>
                <c:ptCount val="1"/>
                <c:pt idx="0">
                  <c:v>Wakefield</c:v>
                </c:pt>
              </c:strCache>
            </c:strRef>
          </c:tx>
          <c:spPr>
            <a:ln w="28575" cap="rnd">
              <a:solidFill>
                <a:schemeClr val="accent5"/>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4'!$C$61:$P$61</c:f>
            </c:numRef>
          </c:val>
          <c:smooth val="0"/>
          <c:extLst>
            <c:ext xmlns:c16="http://schemas.microsoft.com/office/drawing/2014/chart" uri="{C3380CC4-5D6E-409C-BE32-E72D297353CC}">
              <c16:uniqueId val="{0000003A-AC7D-4150-876D-28D2A55B5DB1}"/>
            </c:ext>
          </c:extLst>
        </c:ser>
        <c:ser>
          <c:idx val="59"/>
          <c:order val="59"/>
          <c:tx>
            <c:strRef>
              <c:f>'[ukgvaandproductivityestimatesforothergeographicareas1998to2022 (1).xlsx]Table 4'!$B$62</c:f>
              <c:strCache>
                <c:ptCount val="1"/>
                <c:pt idx="0">
                  <c:v>Dewsbury</c:v>
                </c:pt>
              </c:strCache>
            </c:strRef>
          </c:tx>
          <c:spPr>
            <a:ln w="28575" cap="rnd">
              <a:solidFill>
                <a:schemeClr val="accent6"/>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4'!$C$62:$P$62</c:f>
            </c:numRef>
          </c:val>
          <c:smooth val="0"/>
          <c:extLst>
            <c:ext xmlns:c16="http://schemas.microsoft.com/office/drawing/2014/chart" uri="{C3380CC4-5D6E-409C-BE32-E72D297353CC}">
              <c16:uniqueId val="{0000003B-AC7D-4150-876D-28D2A55B5DB1}"/>
            </c:ext>
          </c:extLst>
        </c:ser>
        <c:ser>
          <c:idx val="60"/>
          <c:order val="60"/>
          <c:tx>
            <c:strRef>
              <c:f>'[ukgvaandproductivityestimatesforothergeographicareas1998to2022 (1).xlsx]Table 4'!$B$63</c:f>
              <c:strCache>
                <c:ptCount val="1"/>
                <c:pt idx="0">
                  <c:v>Chorley</c:v>
                </c:pt>
              </c:strCache>
            </c:strRef>
          </c:tx>
          <c:spPr>
            <a:ln w="28575" cap="rnd">
              <a:solidFill>
                <a:schemeClr val="accent1">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4'!$C$63:$P$63</c:f>
            </c:numRef>
          </c:val>
          <c:smooth val="0"/>
          <c:extLst>
            <c:ext xmlns:c16="http://schemas.microsoft.com/office/drawing/2014/chart" uri="{C3380CC4-5D6E-409C-BE32-E72D297353CC}">
              <c16:uniqueId val="{0000003C-AC7D-4150-876D-28D2A55B5DB1}"/>
            </c:ext>
          </c:extLst>
        </c:ser>
        <c:ser>
          <c:idx val="61"/>
          <c:order val="61"/>
          <c:tx>
            <c:strRef>
              <c:f>'[ukgvaandproductivityestimatesforothergeographicareas1998to2022 (1).xlsx]Table 4'!$B$64</c:f>
              <c:strCache>
                <c:ptCount val="1"/>
                <c:pt idx="0">
                  <c:v>Huddersfield</c:v>
                </c:pt>
              </c:strCache>
            </c:strRef>
          </c:tx>
          <c:spPr>
            <a:ln w="28575" cap="rnd">
              <a:solidFill>
                <a:schemeClr val="accent2">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4'!$C$64:$P$64</c:f>
            </c:numRef>
          </c:val>
          <c:smooth val="0"/>
          <c:extLst>
            <c:ext xmlns:c16="http://schemas.microsoft.com/office/drawing/2014/chart" uri="{C3380CC4-5D6E-409C-BE32-E72D297353CC}">
              <c16:uniqueId val="{0000003D-AC7D-4150-876D-28D2A55B5DB1}"/>
            </c:ext>
          </c:extLst>
        </c:ser>
        <c:ser>
          <c:idx val="62"/>
          <c:order val="62"/>
          <c:tx>
            <c:strRef>
              <c:f>'[ukgvaandproductivityestimatesforothergeographicareas1998to2022 (1).xlsx]Table 4'!$B$65</c:f>
              <c:strCache>
                <c:ptCount val="1"/>
                <c:pt idx="0">
                  <c:v>Southport</c:v>
                </c:pt>
              </c:strCache>
            </c:strRef>
          </c:tx>
          <c:spPr>
            <a:ln w="28575" cap="rnd">
              <a:solidFill>
                <a:schemeClr val="accent3">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4'!$C$65:$P$65</c:f>
            </c:numRef>
          </c:val>
          <c:smooth val="0"/>
          <c:extLst>
            <c:ext xmlns:c16="http://schemas.microsoft.com/office/drawing/2014/chart" uri="{C3380CC4-5D6E-409C-BE32-E72D297353CC}">
              <c16:uniqueId val="{0000003E-AC7D-4150-876D-28D2A55B5DB1}"/>
            </c:ext>
          </c:extLst>
        </c:ser>
        <c:ser>
          <c:idx val="63"/>
          <c:order val="63"/>
          <c:tx>
            <c:strRef>
              <c:f>'[ukgvaandproductivityestimatesforothergeographicareas1998to2022 (1).xlsx]Table 4'!$B$66</c:f>
              <c:strCache>
                <c:ptCount val="1"/>
                <c:pt idx="0">
                  <c:v>Rochdale</c:v>
                </c:pt>
              </c:strCache>
            </c:strRef>
          </c:tx>
          <c:spPr>
            <a:ln w="28575" cap="rnd">
              <a:solidFill>
                <a:schemeClr val="accent4">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4'!$C$66:$P$66</c:f>
            </c:numRef>
          </c:val>
          <c:smooth val="0"/>
          <c:extLst>
            <c:ext xmlns:c16="http://schemas.microsoft.com/office/drawing/2014/chart" uri="{C3380CC4-5D6E-409C-BE32-E72D297353CC}">
              <c16:uniqueId val="{0000003F-AC7D-4150-876D-28D2A55B5DB1}"/>
            </c:ext>
          </c:extLst>
        </c:ser>
        <c:ser>
          <c:idx val="64"/>
          <c:order val="64"/>
          <c:tx>
            <c:strRef>
              <c:f>'[ukgvaandproductivityestimatesforothergeographicareas1998to2022 (1).xlsx]Table 4'!$B$67</c:f>
              <c:strCache>
                <c:ptCount val="1"/>
                <c:pt idx="0">
                  <c:v>Bury (Bury)</c:v>
                </c:pt>
              </c:strCache>
            </c:strRef>
          </c:tx>
          <c:spPr>
            <a:ln w="28575" cap="rnd">
              <a:solidFill>
                <a:schemeClr val="accent5">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4'!$C$67:$P$67</c:f>
            </c:numRef>
          </c:val>
          <c:smooth val="0"/>
          <c:extLst>
            <c:ext xmlns:c16="http://schemas.microsoft.com/office/drawing/2014/chart" uri="{C3380CC4-5D6E-409C-BE32-E72D297353CC}">
              <c16:uniqueId val="{00000040-AC7D-4150-876D-28D2A55B5DB1}"/>
            </c:ext>
          </c:extLst>
        </c:ser>
        <c:ser>
          <c:idx val="65"/>
          <c:order val="65"/>
          <c:tx>
            <c:strRef>
              <c:f>'[ukgvaandproductivityestimatesforothergeographicareas1998to2022 (1).xlsx]Table 4'!$B$68</c:f>
              <c:strCache>
                <c:ptCount val="1"/>
                <c:pt idx="0">
                  <c:v>Bolton (Bolton)</c:v>
                </c:pt>
              </c:strCache>
            </c:strRef>
          </c:tx>
          <c:spPr>
            <a:ln w="28575" cap="rnd">
              <a:solidFill>
                <a:schemeClr val="accent6">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4'!$C$68:$P$68</c:f>
            </c:numRef>
          </c:val>
          <c:smooth val="0"/>
          <c:extLst>
            <c:ext xmlns:c16="http://schemas.microsoft.com/office/drawing/2014/chart" uri="{C3380CC4-5D6E-409C-BE32-E72D297353CC}">
              <c16:uniqueId val="{00000041-AC7D-4150-876D-28D2A55B5DB1}"/>
            </c:ext>
          </c:extLst>
        </c:ser>
        <c:ser>
          <c:idx val="66"/>
          <c:order val="66"/>
          <c:tx>
            <c:strRef>
              <c:f>'[ukgvaandproductivityestimatesforothergeographicareas1998to2022 (1).xlsx]Table 4'!$B$69</c:f>
              <c:strCache>
                <c:ptCount val="1"/>
                <c:pt idx="0">
                  <c:v>Heywood</c:v>
                </c:pt>
              </c:strCache>
            </c:strRef>
          </c:tx>
          <c:spPr>
            <a:ln w="28575" cap="rnd">
              <a:solidFill>
                <a:schemeClr val="accent1">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4'!$C$69:$P$69</c:f>
            </c:numRef>
          </c:val>
          <c:smooth val="0"/>
          <c:extLst>
            <c:ext xmlns:c16="http://schemas.microsoft.com/office/drawing/2014/chart" uri="{C3380CC4-5D6E-409C-BE32-E72D297353CC}">
              <c16:uniqueId val="{00000042-AC7D-4150-876D-28D2A55B5DB1}"/>
            </c:ext>
          </c:extLst>
        </c:ser>
        <c:ser>
          <c:idx val="67"/>
          <c:order val="67"/>
          <c:tx>
            <c:strRef>
              <c:f>'[ukgvaandproductivityestimatesforothergeographicareas1998to2022 (1).xlsx]Table 4'!$B$70</c:f>
              <c:strCache>
                <c:ptCount val="1"/>
                <c:pt idx="0">
                  <c:v>Scunthorpe</c:v>
                </c:pt>
              </c:strCache>
            </c:strRef>
          </c:tx>
          <c:spPr>
            <a:ln w="28575" cap="rnd">
              <a:solidFill>
                <a:schemeClr val="accent2">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4'!$C$70:$P$70</c:f>
            </c:numRef>
          </c:val>
          <c:smooth val="0"/>
          <c:extLst>
            <c:ext xmlns:c16="http://schemas.microsoft.com/office/drawing/2014/chart" uri="{C3380CC4-5D6E-409C-BE32-E72D297353CC}">
              <c16:uniqueId val="{00000043-AC7D-4150-876D-28D2A55B5DB1}"/>
            </c:ext>
          </c:extLst>
        </c:ser>
        <c:ser>
          <c:idx val="68"/>
          <c:order val="68"/>
          <c:tx>
            <c:strRef>
              <c:f>'[ukgvaandproductivityestimatesforothergeographicareas1998to2022 (1).xlsx]Table 4'!$B$71</c:f>
              <c:strCache>
                <c:ptCount val="1"/>
                <c:pt idx="0">
                  <c:v>Ormskirk</c:v>
                </c:pt>
              </c:strCache>
            </c:strRef>
          </c:tx>
          <c:spPr>
            <a:ln w="28575" cap="rnd">
              <a:solidFill>
                <a:schemeClr val="accent3">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4'!$C$71:$P$71</c:f>
            </c:numRef>
          </c:val>
          <c:smooth val="0"/>
          <c:extLst>
            <c:ext xmlns:c16="http://schemas.microsoft.com/office/drawing/2014/chart" uri="{C3380CC4-5D6E-409C-BE32-E72D297353CC}">
              <c16:uniqueId val="{00000044-AC7D-4150-876D-28D2A55B5DB1}"/>
            </c:ext>
          </c:extLst>
        </c:ser>
        <c:ser>
          <c:idx val="69"/>
          <c:order val="69"/>
          <c:tx>
            <c:strRef>
              <c:f>'[ukgvaandproductivityestimatesforothergeographicareas1998to2022 (1).xlsx]Table 4'!$B$72</c:f>
              <c:strCache>
                <c:ptCount val="1"/>
                <c:pt idx="0">
                  <c:v>Cleethorpes</c:v>
                </c:pt>
              </c:strCache>
            </c:strRef>
          </c:tx>
          <c:spPr>
            <a:ln w="28575" cap="rnd">
              <a:solidFill>
                <a:schemeClr val="accent4">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4'!$C$72:$P$72</c:f>
            </c:numRef>
          </c:val>
          <c:smooth val="0"/>
          <c:extLst>
            <c:ext xmlns:c16="http://schemas.microsoft.com/office/drawing/2014/chart" uri="{C3380CC4-5D6E-409C-BE32-E72D297353CC}">
              <c16:uniqueId val="{00000045-AC7D-4150-876D-28D2A55B5DB1}"/>
            </c:ext>
          </c:extLst>
        </c:ser>
        <c:ser>
          <c:idx val="70"/>
          <c:order val="70"/>
          <c:tx>
            <c:strRef>
              <c:f>'[ukgvaandproductivityestimatesforothergeographicareas1998to2022 (1).xlsx]Table 4'!$B$73</c:f>
              <c:strCache>
                <c:ptCount val="1"/>
                <c:pt idx="0">
                  <c:v>Grimsby</c:v>
                </c:pt>
              </c:strCache>
            </c:strRef>
          </c:tx>
          <c:spPr>
            <a:ln w="28575" cap="rnd">
              <a:solidFill>
                <a:schemeClr val="accent5">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4'!$C$73:$P$73</c:f>
            </c:numRef>
          </c:val>
          <c:smooth val="0"/>
          <c:extLst>
            <c:ext xmlns:c16="http://schemas.microsoft.com/office/drawing/2014/chart" uri="{C3380CC4-5D6E-409C-BE32-E72D297353CC}">
              <c16:uniqueId val="{00000046-AC7D-4150-876D-28D2A55B5DB1}"/>
            </c:ext>
          </c:extLst>
        </c:ser>
        <c:ser>
          <c:idx val="71"/>
          <c:order val="71"/>
          <c:tx>
            <c:strRef>
              <c:f>'[ukgvaandproductivityestimatesforothergeographicareas1998to2022 (1).xlsx]Table 4'!$B$74</c:f>
              <c:strCache>
                <c:ptCount val="1"/>
                <c:pt idx="0">
                  <c:v>Radcliffe</c:v>
                </c:pt>
              </c:strCache>
            </c:strRef>
          </c:tx>
          <c:spPr>
            <a:ln w="28575" cap="rnd">
              <a:solidFill>
                <a:schemeClr val="accent6">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4'!$C$74:$P$74</c:f>
            </c:numRef>
          </c:val>
          <c:smooth val="0"/>
          <c:extLst>
            <c:ext xmlns:c16="http://schemas.microsoft.com/office/drawing/2014/chart" uri="{C3380CC4-5D6E-409C-BE32-E72D297353CC}">
              <c16:uniqueId val="{00000047-AC7D-4150-876D-28D2A55B5DB1}"/>
            </c:ext>
          </c:extLst>
        </c:ser>
        <c:ser>
          <c:idx val="72"/>
          <c:order val="72"/>
          <c:tx>
            <c:strRef>
              <c:f>'[ukgvaandproductivityestimatesforothergeographicareas1998to2022 (1).xlsx]Table 4'!$B$75</c:f>
              <c:strCache>
                <c:ptCount val="1"/>
                <c:pt idx="0">
                  <c:v>Skelmersdale</c:v>
                </c:pt>
              </c:strCache>
            </c:strRef>
          </c:tx>
          <c:spPr>
            <a:ln w="28575" cap="rnd">
              <a:solidFill>
                <a:schemeClr val="accent1">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4'!$C$75:$P$75</c:f>
            </c:numRef>
          </c:val>
          <c:smooth val="0"/>
          <c:extLst>
            <c:ext xmlns:c16="http://schemas.microsoft.com/office/drawing/2014/chart" uri="{C3380CC4-5D6E-409C-BE32-E72D297353CC}">
              <c16:uniqueId val="{00000048-AC7D-4150-876D-28D2A55B5DB1}"/>
            </c:ext>
          </c:extLst>
        </c:ser>
        <c:ser>
          <c:idx val="73"/>
          <c:order val="73"/>
          <c:tx>
            <c:strRef>
              <c:f>'[ukgvaandproductivityestimatesforothergeographicareas1998to2022 (1).xlsx]Table 4'!$B$76</c:f>
              <c:strCache>
                <c:ptCount val="1"/>
                <c:pt idx="0">
                  <c:v>Barnsley</c:v>
                </c:pt>
              </c:strCache>
            </c:strRef>
          </c:tx>
          <c:spPr>
            <a:ln w="28575" cap="rnd">
              <a:solidFill>
                <a:schemeClr val="accent2">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4'!$C$76:$P$76</c:f>
            </c:numRef>
          </c:val>
          <c:smooth val="0"/>
          <c:extLst>
            <c:ext xmlns:c16="http://schemas.microsoft.com/office/drawing/2014/chart" uri="{C3380CC4-5D6E-409C-BE32-E72D297353CC}">
              <c16:uniqueId val="{00000049-AC7D-4150-876D-28D2A55B5DB1}"/>
            </c:ext>
          </c:extLst>
        </c:ser>
        <c:ser>
          <c:idx val="74"/>
          <c:order val="74"/>
          <c:tx>
            <c:strRef>
              <c:f>'[ukgvaandproductivityestimatesforothergeographicareas1998to2022 (1).xlsx]Table 4'!$B$77</c:f>
              <c:strCache>
                <c:ptCount val="1"/>
                <c:pt idx="0">
                  <c:v>Middleton (Rochdale)</c:v>
                </c:pt>
              </c:strCache>
            </c:strRef>
          </c:tx>
          <c:spPr>
            <a:ln w="28575" cap="rnd">
              <a:solidFill>
                <a:schemeClr val="accent3">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4'!$C$77:$P$77</c:f>
            </c:numRef>
          </c:val>
          <c:smooth val="0"/>
          <c:extLst>
            <c:ext xmlns:c16="http://schemas.microsoft.com/office/drawing/2014/chart" uri="{C3380CC4-5D6E-409C-BE32-E72D297353CC}">
              <c16:uniqueId val="{0000004A-AC7D-4150-876D-28D2A55B5DB1}"/>
            </c:ext>
          </c:extLst>
        </c:ser>
        <c:ser>
          <c:idx val="75"/>
          <c:order val="75"/>
          <c:tx>
            <c:strRef>
              <c:f>'[ukgvaandproductivityestimatesforothergeographicareas1998to2022 (1).xlsx]Table 4'!$B$78</c:f>
              <c:strCache>
                <c:ptCount val="1"/>
                <c:pt idx="0">
                  <c:v>Farnworth</c:v>
                </c:pt>
              </c:strCache>
            </c:strRef>
          </c:tx>
          <c:spPr>
            <a:ln w="28575" cap="rnd">
              <a:solidFill>
                <a:schemeClr val="accent4">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4'!$C$78:$P$78</c:f>
            </c:numRef>
          </c:val>
          <c:smooth val="0"/>
          <c:extLst>
            <c:ext xmlns:c16="http://schemas.microsoft.com/office/drawing/2014/chart" uri="{C3380CC4-5D6E-409C-BE32-E72D297353CC}">
              <c16:uniqueId val="{0000004B-AC7D-4150-876D-28D2A55B5DB1}"/>
            </c:ext>
          </c:extLst>
        </c:ser>
        <c:ser>
          <c:idx val="76"/>
          <c:order val="76"/>
          <c:tx>
            <c:strRef>
              <c:f>'[ukgvaandproductivityestimatesforothergeographicareas1998to2022 (1).xlsx]Table 4'!$B$79</c:f>
              <c:strCache>
                <c:ptCount val="1"/>
                <c:pt idx="0">
                  <c:v>Wigan</c:v>
                </c:pt>
              </c:strCache>
            </c:strRef>
          </c:tx>
          <c:spPr>
            <a:ln w="28575" cap="rnd">
              <a:solidFill>
                <a:schemeClr val="accent5">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4'!$C$79:$P$79</c:f>
            </c:numRef>
          </c:val>
          <c:smooth val="0"/>
          <c:extLst>
            <c:ext xmlns:c16="http://schemas.microsoft.com/office/drawing/2014/chart" uri="{C3380CC4-5D6E-409C-BE32-E72D297353CC}">
              <c16:uniqueId val="{0000004C-AC7D-4150-876D-28D2A55B5DB1}"/>
            </c:ext>
          </c:extLst>
        </c:ser>
        <c:ser>
          <c:idx val="77"/>
          <c:order val="77"/>
          <c:tx>
            <c:strRef>
              <c:f>'[ukgvaandproductivityestimatesforothergeographicareas1998to2022 (1).xlsx]Table 4'!$B$80</c:f>
              <c:strCache>
                <c:ptCount val="1"/>
                <c:pt idx="0">
                  <c:v>Oldham</c:v>
                </c:pt>
              </c:strCache>
            </c:strRef>
          </c:tx>
          <c:spPr>
            <a:ln w="28575" cap="rnd">
              <a:solidFill>
                <a:schemeClr val="accent6">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4'!$C$80:$P$80</c:f>
            </c:numRef>
          </c:val>
          <c:smooth val="0"/>
          <c:extLst>
            <c:ext xmlns:c16="http://schemas.microsoft.com/office/drawing/2014/chart" uri="{C3380CC4-5D6E-409C-BE32-E72D297353CC}">
              <c16:uniqueId val="{0000004D-AC7D-4150-876D-28D2A55B5DB1}"/>
            </c:ext>
          </c:extLst>
        </c:ser>
        <c:ser>
          <c:idx val="78"/>
          <c:order val="78"/>
          <c:tx>
            <c:strRef>
              <c:f>'[ukgvaandproductivityestimatesforothergeographicareas1998to2022 (1).xlsx]Table 4'!$B$81</c:f>
              <c:strCache>
                <c:ptCount val="1"/>
                <c:pt idx="0">
                  <c:v>Chadderton</c:v>
                </c:pt>
              </c:strCache>
            </c:strRef>
          </c:tx>
          <c:spPr>
            <a:ln w="28575" cap="rnd">
              <a:solidFill>
                <a:schemeClr val="accent1">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4'!$C$81:$P$81</c:f>
            </c:numRef>
          </c:val>
          <c:smooth val="0"/>
          <c:extLst>
            <c:ext xmlns:c16="http://schemas.microsoft.com/office/drawing/2014/chart" uri="{C3380CC4-5D6E-409C-BE32-E72D297353CC}">
              <c16:uniqueId val="{0000004E-AC7D-4150-876D-28D2A55B5DB1}"/>
            </c:ext>
          </c:extLst>
        </c:ser>
        <c:ser>
          <c:idx val="79"/>
          <c:order val="79"/>
          <c:tx>
            <c:strRef>
              <c:f>'[ukgvaandproductivityestimatesforothergeographicareas1998to2022 (1).xlsx]Table 4'!$B$82</c:f>
              <c:strCache>
                <c:ptCount val="1"/>
                <c:pt idx="0">
                  <c:v>Hindley</c:v>
                </c:pt>
              </c:strCache>
            </c:strRef>
          </c:tx>
          <c:spPr>
            <a:ln w="28575" cap="rnd">
              <a:solidFill>
                <a:schemeClr val="accent2">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4'!$C$82:$P$82</c:f>
            </c:numRef>
          </c:val>
          <c:smooth val="0"/>
          <c:extLst>
            <c:ext xmlns:c16="http://schemas.microsoft.com/office/drawing/2014/chart" uri="{C3380CC4-5D6E-409C-BE32-E72D297353CC}">
              <c16:uniqueId val="{0000004F-AC7D-4150-876D-28D2A55B5DB1}"/>
            </c:ext>
          </c:extLst>
        </c:ser>
        <c:ser>
          <c:idx val="80"/>
          <c:order val="80"/>
          <c:tx>
            <c:strRef>
              <c:f>'[ukgvaandproductivityestimatesforothergeographicareas1998to2022 (1).xlsx]Table 4'!$B$83</c:f>
              <c:strCache>
                <c:ptCount val="1"/>
                <c:pt idx="0">
                  <c:v>Little Hulton</c:v>
                </c:pt>
              </c:strCache>
            </c:strRef>
          </c:tx>
          <c:spPr>
            <a:ln w="28575" cap="rnd">
              <a:solidFill>
                <a:schemeClr val="accent3">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4'!$C$83:$P$83</c:f>
            </c:numRef>
          </c:val>
          <c:smooth val="0"/>
          <c:extLst>
            <c:ext xmlns:c16="http://schemas.microsoft.com/office/drawing/2014/chart" uri="{C3380CC4-5D6E-409C-BE32-E72D297353CC}">
              <c16:uniqueId val="{00000050-AC7D-4150-876D-28D2A55B5DB1}"/>
            </c:ext>
          </c:extLst>
        </c:ser>
        <c:ser>
          <c:idx val="81"/>
          <c:order val="81"/>
          <c:tx>
            <c:strRef>
              <c:f>'[ukgvaandproductivityestimatesforothergeographicareas1998to2022 (1).xlsx]Table 4'!$B$84</c:f>
              <c:strCache>
                <c:ptCount val="1"/>
                <c:pt idx="0">
                  <c:v>Atherton</c:v>
                </c:pt>
              </c:strCache>
            </c:strRef>
          </c:tx>
          <c:spPr>
            <a:ln w="28575" cap="rnd">
              <a:solidFill>
                <a:schemeClr val="accent4">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4'!$C$84:$P$84</c:f>
            </c:numRef>
          </c:val>
          <c:smooth val="0"/>
          <c:extLst>
            <c:ext xmlns:c16="http://schemas.microsoft.com/office/drawing/2014/chart" uri="{C3380CC4-5D6E-409C-BE32-E72D297353CC}">
              <c16:uniqueId val="{00000051-AC7D-4150-876D-28D2A55B5DB1}"/>
            </c:ext>
          </c:extLst>
        </c:ser>
        <c:ser>
          <c:idx val="82"/>
          <c:order val="82"/>
          <c:tx>
            <c:strRef>
              <c:f>'[ukgvaandproductivityestimatesforothergeographicareas1998to2022 (1).xlsx]Table 4'!$B$85</c:f>
              <c:strCache>
                <c:ptCount val="1"/>
                <c:pt idx="0">
                  <c:v>Prestwich</c:v>
                </c:pt>
              </c:strCache>
            </c:strRef>
          </c:tx>
          <c:spPr>
            <a:ln w="28575" cap="rnd">
              <a:solidFill>
                <a:schemeClr val="accent5">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4'!$C$85:$P$85</c:f>
            </c:numRef>
          </c:val>
          <c:smooth val="0"/>
          <c:extLst>
            <c:ext xmlns:c16="http://schemas.microsoft.com/office/drawing/2014/chart" uri="{C3380CC4-5D6E-409C-BE32-E72D297353CC}">
              <c16:uniqueId val="{00000052-AC7D-4150-876D-28D2A55B5DB1}"/>
            </c:ext>
          </c:extLst>
        </c:ser>
        <c:ser>
          <c:idx val="83"/>
          <c:order val="83"/>
          <c:tx>
            <c:strRef>
              <c:f>'[ukgvaandproductivityestimatesforothergeographicareas1998to2022 (1).xlsx]Table 4'!$B$86</c:f>
              <c:strCache>
                <c:ptCount val="1"/>
                <c:pt idx="0">
                  <c:v>Doncaster</c:v>
                </c:pt>
              </c:strCache>
            </c:strRef>
          </c:tx>
          <c:spPr>
            <a:ln w="28575" cap="rnd">
              <a:solidFill>
                <a:schemeClr val="accent6">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4'!$C$86:$P$86</c:f>
            </c:numRef>
          </c:val>
          <c:smooth val="0"/>
          <c:extLst>
            <c:ext xmlns:c16="http://schemas.microsoft.com/office/drawing/2014/chart" uri="{C3380CC4-5D6E-409C-BE32-E72D297353CC}">
              <c16:uniqueId val="{00000053-AC7D-4150-876D-28D2A55B5DB1}"/>
            </c:ext>
          </c:extLst>
        </c:ser>
        <c:ser>
          <c:idx val="84"/>
          <c:order val="84"/>
          <c:tx>
            <c:strRef>
              <c:f>'[ukgvaandproductivityestimatesforothergeographicareas1998to2022 (1).xlsx]Table 4'!$B$87</c:f>
              <c:strCache>
                <c:ptCount val="1"/>
                <c:pt idx="0">
                  <c:v>Swinton (Salford)</c:v>
                </c:pt>
              </c:strCache>
            </c:strRef>
          </c:tx>
          <c:spPr>
            <a:ln w="28575" cap="rnd">
              <a:solidFill>
                <a:schemeClr val="accent1">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4'!$C$87:$P$87</c:f>
            </c:numRef>
          </c:val>
          <c:smooth val="0"/>
          <c:extLst>
            <c:ext xmlns:c16="http://schemas.microsoft.com/office/drawing/2014/chart" uri="{C3380CC4-5D6E-409C-BE32-E72D297353CC}">
              <c16:uniqueId val="{00000054-AC7D-4150-876D-28D2A55B5DB1}"/>
            </c:ext>
          </c:extLst>
        </c:ser>
        <c:ser>
          <c:idx val="85"/>
          <c:order val="85"/>
          <c:tx>
            <c:strRef>
              <c:f>'[ukgvaandproductivityestimatesforothergeographicareas1998to2022 (1).xlsx]Table 4'!$B$88</c:f>
              <c:strCache>
                <c:ptCount val="1"/>
                <c:pt idx="0">
                  <c:v>Leigh (Wigan)</c:v>
                </c:pt>
              </c:strCache>
            </c:strRef>
          </c:tx>
          <c:spPr>
            <a:ln w="28575" cap="rnd">
              <a:solidFill>
                <a:schemeClr val="accent2">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4'!$C$88:$P$88</c:f>
            </c:numRef>
          </c:val>
          <c:smooth val="0"/>
          <c:extLst>
            <c:ext xmlns:c16="http://schemas.microsoft.com/office/drawing/2014/chart" uri="{C3380CC4-5D6E-409C-BE32-E72D297353CC}">
              <c16:uniqueId val="{00000055-AC7D-4150-876D-28D2A55B5DB1}"/>
            </c:ext>
          </c:extLst>
        </c:ser>
        <c:ser>
          <c:idx val="86"/>
          <c:order val="86"/>
          <c:tx>
            <c:strRef>
              <c:f>'[ukgvaandproductivityestimatesforothergeographicareas1998to2022 (1).xlsx]Table 4'!$B$89</c:f>
              <c:strCache>
                <c:ptCount val="1"/>
                <c:pt idx="0">
                  <c:v>Ashton-under-Lyne</c:v>
                </c:pt>
              </c:strCache>
            </c:strRef>
          </c:tx>
          <c:spPr>
            <a:ln w="28575" cap="rnd">
              <a:solidFill>
                <a:schemeClr val="accent3">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4'!$C$89:$P$89</c:f>
            </c:numRef>
          </c:val>
          <c:smooth val="0"/>
          <c:extLst>
            <c:ext xmlns:c16="http://schemas.microsoft.com/office/drawing/2014/chart" uri="{C3380CC4-5D6E-409C-BE32-E72D297353CC}">
              <c16:uniqueId val="{00000056-AC7D-4150-876D-28D2A55B5DB1}"/>
            </c:ext>
          </c:extLst>
        </c:ser>
        <c:ser>
          <c:idx val="87"/>
          <c:order val="87"/>
          <c:tx>
            <c:strRef>
              <c:f>'[ukgvaandproductivityestimatesforothergeographicareas1998to2022 (1).xlsx]Table 4'!$B$90</c:f>
              <c:strCache>
                <c:ptCount val="1"/>
                <c:pt idx="0">
                  <c:v>Salford</c:v>
                </c:pt>
              </c:strCache>
            </c:strRef>
          </c:tx>
          <c:spPr>
            <a:ln w="28575" cap="rnd">
              <a:solidFill>
                <a:schemeClr val="accent4">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4'!$C$90:$P$90</c:f>
            </c:numRef>
          </c:val>
          <c:smooth val="0"/>
          <c:extLst>
            <c:ext xmlns:c16="http://schemas.microsoft.com/office/drawing/2014/chart" uri="{C3380CC4-5D6E-409C-BE32-E72D297353CC}">
              <c16:uniqueId val="{00000057-AC7D-4150-876D-28D2A55B5DB1}"/>
            </c:ext>
          </c:extLst>
        </c:ser>
        <c:ser>
          <c:idx val="88"/>
          <c:order val="88"/>
          <c:tx>
            <c:strRef>
              <c:f>'[ukgvaandproductivityestimatesforothergeographicareas1998to2022 (1).xlsx]Table 4'!$B$91</c:f>
              <c:strCache>
                <c:ptCount val="1"/>
                <c:pt idx="0">
                  <c:v>Eccles (Salford)</c:v>
                </c:pt>
              </c:strCache>
            </c:strRef>
          </c:tx>
          <c:spPr>
            <a:ln w="28575" cap="rnd">
              <a:solidFill>
                <a:schemeClr val="accent5">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4'!$C$91:$P$91</c:f>
            </c:numRef>
          </c:val>
          <c:smooth val="0"/>
          <c:extLst>
            <c:ext xmlns:c16="http://schemas.microsoft.com/office/drawing/2014/chart" uri="{C3380CC4-5D6E-409C-BE32-E72D297353CC}">
              <c16:uniqueId val="{00000058-AC7D-4150-876D-28D2A55B5DB1}"/>
            </c:ext>
          </c:extLst>
        </c:ser>
        <c:ser>
          <c:idx val="89"/>
          <c:order val="89"/>
          <c:tx>
            <c:strRef>
              <c:f>'[ukgvaandproductivityestimatesforothergeographicareas1998to2022 (1).xlsx]Table 4'!$B$92</c:f>
              <c:strCache>
                <c:ptCount val="1"/>
                <c:pt idx="0">
                  <c:v>Stalybridge</c:v>
                </c:pt>
              </c:strCache>
            </c:strRef>
          </c:tx>
          <c:spPr>
            <a:ln w="28575" cap="rnd">
              <a:solidFill>
                <a:schemeClr val="accent6">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4'!$C$92:$P$92</c:f>
            </c:numRef>
          </c:val>
          <c:smooth val="0"/>
          <c:extLst>
            <c:ext xmlns:c16="http://schemas.microsoft.com/office/drawing/2014/chart" uri="{C3380CC4-5D6E-409C-BE32-E72D297353CC}">
              <c16:uniqueId val="{00000059-AC7D-4150-876D-28D2A55B5DB1}"/>
            </c:ext>
          </c:extLst>
        </c:ser>
        <c:ser>
          <c:idx val="90"/>
          <c:order val="90"/>
          <c:tx>
            <c:strRef>
              <c:f>'[ukgvaandproductivityestimatesforothergeographicareas1998to2022 (1).xlsx]Table 4'!$B$93</c:f>
              <c:strCache>
                <c:ptCount val="1"/>
                <c:pt idx="0">
                  <c:v>Crosby (Sefton)</c:v>
                </c:pt>
              </c:strCache>
            </c:strRef>
          </c:tx>
          <c:spPr>
            <a:ln w="28575" cap="rnd">
              <a:solidFill>
                <a:schemeClr val="accent1">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4'!$C$93:$P$93</c:f>
            </c:numRef>
          </c:val>
          <c:smooth val="0"/>
          <c:extLst>
            <c:ext xmlns:c16="http://schemas.microsoft.com/office/drawing/2014/chart" uri="{C3380CC4-5D6E-409C-BE32-E72D297353CC}">
              <c16:uniqueId val="{0000005A-AC7D-4150-876D-28D2A55B5DB1}"/>
            </c:ext>
          </c:extLst>
        </c:ser>
        <c:ser>
          <c:idx val="91"/>
          <c:order val="91"/>
          <c:tx>
            <c:strRef>
              <c:f>'[ukgvaandproductivityestimatesforothergeographicareas1998to2022 (1).xlsx]Table 4'!$B$94</c:f>
              <c:strCache>
                <c:ptCount val="1"/>
                <c:pt idx="0">
                  <c:v>Kirkby</c:v>
                </c:pt>
              </c:strCache>
            </c:strRef>
          </c:tx>
          <c:spPr>
            <a:ln w="28575" cap="rnd">
              <a:solidFill>
                <a:schemeClr val="accent2">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4'!$C$94:$P$94</c:f>
            </c:numRef>
          </c:val>
          <c:smooth val="0"/>
          <c:extLst>
            <c:ext xmlns:c16="http://schemas.microsoft.com/office/drawing/2014/chart" uri="{C3380CC4-5D6E-409C-BE32-E72D297353CC}">
              <c16:uniqueId val="{0000005B-AC7D-4150-876D-28D2A55B5DB1}"/>
            </c:ext>
          </c:extLst>
        </c:ser>
        <c:ser>
          <c:idx val="92"/>
          <c:order val="92"/>
          <c:tx>
            <c:strRef>
              <c:f>'[ukgvaandproductivityestimatesforothergeographicareas1998to2022 (1).xlsx]Table 4'!$B$95</c:f>
              <c:strCache>
                <c:ptCount val="1"/>
                <c:pt idx="0">
                  <c:v>Manchester</c:v>
                </c:pt>
              </c:strCache>
            </c:strRef>
          </c:tx>
          <c:spPr>
            <a:ln w="28575" cap="rnd">
              <a:solidFill>
                <a:schemeClr val="accent3">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4'!$C$95:$P$95</c:f>
            </c:numRef>
          </c:val>
          <c:smooth val="0"/>
          <c:extLst>
            <c:ext xmlns:c16="http://schemas.microsoft.com/office/drawing/2014/chart" uri="{C3380CC4-5D6E-409C-BE32-E72D297353CC}">
              <c16:uniqueId val="{0000005C-AC7D-4150-876D-28D2A55B5DB1}"/>
            </c:ext>
          </c:extLst>
        </c:ser>
        <c:ser>
          <c:idx val="93"/>
          <c:order val="93"/>
          <c:tx>
            <c:strRef>
              <c:f>'[ukgvaandproductivityestimatesforothergeographicareas1998to2022 (1).xlsx]Table 4'!$B$96</c:f>
              <c:strCache>
                <c:ptCount val="1"/>
                <c:pt idx="0">
                  <c:v>Bootle (Sefton)</c:v>
                </c:pt>
              </c:strCache>
            </c:strRef>
          </c:tx>
          <c:spPr>
            <a:ln w="28575" cap="rnd">
              <a:solidFill>
                <a:schemeClr val="accent4">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4'!$C$96:$P$96</c:f>
            </c:numRef>
          </c:val>
          <c:smooth val="0"/>
          <c:extLst>
            <c:ext xmlns:c16="http://schemas.microsoft.com/office/drawing/2014/chart" uri="{C3380CC4-5D6E-409C-BE32-E72D297353CC}">
              <c16:uniqueId val="{0000005D-AC7D-4150-876D-28D2A55B5DB1}"/>
            </c:ext>
          </c:extLst>
        </c:ser>
        <c:ser>
          <c:idx val="94"/>
          <c:order val="94"/>
          <c:tx>
            <c:strRef>
              <c:f>'[ukgvaandproductivityestimatesforothergeographicareas1998to2022 (1).xlsx]Table 4'!$B$97</c:f>
              <c:strCache>
                <c:ptCount val="1"/>
                <c:pt idx="0">
                  <c:v>Urmston</c:v>
                </c:pt>
              </c:strCache>
            </c:strRef>
          </c:tx>
          <c:spPr>
            <a:ln w="28575" cap="rnd">
              <a:solidFill>
                <a:schemeClr val="accent5">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4'!$C$97:$P$97</c:f>
            </c:numRef>
          </c:val>
          <c:smooth val="0"/>
          <c:extLst>
            <c:ext xmlns:c16="http://schemas.microsoft.com/office/drawing/2014/chart" uri="{C3380CC4-5D6E-409C-BE32-E72D297353CC}">
              <c16:uniqueId val="{0000005E-AC7D-4150-876D-28D2A55B5DB1}"/>
            </c:ext>
          </c:extLst>
        </c:ser>
        <c:ser>
          <c:idx val="95"/>
          <c:order val="95"/>
          <c:tx>
            <c:strRef>
              <c:f>'[ukgvaandproductivityestimatesforothergeographicareas1998to2022 (1).xlsx]Table 4'!$B$98</c:f>
              <c:strCache>
                <c:ptCount val="1"/>
                <c:pt idx="0">
                  <c:v>Stretford</c:v>
                </c:pt>
              </c:strCache>
            </c:strRef>
          </c:tx>
          <c:spPr>
            <a:ln w="28575" cap="rnd">
              <a:solidFill>
                <a:schemeClr val="accent6">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4'!$C$98:$P$98</c:f>
            </c:numRef>
          </c:val>
          <c:smooth val="0"/>
          <c:extLst>
            <c:ext xmlns:c16="http://schemas.microsoft.com/office/drawing/2014/chart" uri="{C3380CC4-5D6E-409C-BE32-E72D297353CC}">
              <c16:uniqueId val="{0000005F-AC7D-4150-876D-28D2A55B5DB1}"/>
            </c:ext>
          </c:extLst>
        </c:ser>
        <c:ser>
          <c:idx val="96"/>
          <c:order val="96"/>
          <c:tx>
            <c:strRef>
              <c:f>'[ukgvaandproductivityestimatesforothergeographicareas1998to2022 (1).xlsx]Table 4'!$B$99</c:f>
              <c:strCache>
                <c:ptCount val="1"/>
                <c:pt idx="0">
                  <c:v>Denton (Tameside)</c:v>
                </c:pt>
              </c:strCache>
            </c:strRef>
          </c:tx>
          <c:spPr>
            <a:ln w="28575" cap="rnd">
              <a:solidFill>
                <a:schemeClr val="accent1">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4'!$C$99:$P$99</c:f>
            </c:numRef>
          </c:val>
          <c:smooth val="0"/>
          <c:extLst>
            <c:ext xmlns:c16="http://schemas.microsoft.com/office/drawing/2014/chart" uri="{C3380CC4-5D6E-409C-BE32-E72D297353CC}">
              <c16:uniqueId val="{00000060-AC7D-4150-876D-28D2A55B5DB1}"/>
            </c:ext>
          </c:extLst>
        </c:ser>
        <c:ser>
          <c:idx val="97"/>
          <c:order val="97"/>
          <c:tx>
            <c:strRef>
              <c:f>'[ukgvaandproductivityestimatesforothergeographicareas1998to2022 (1).xlsx]Table 4'!$B$100</c:f>
              <c:strCache>
                <c:ptCount val="1"/>
                <c:pt idx="0">
                  <c:v>Hyde (Tameside)</c:v>
                </c:pt>
              </c:strCache>
            </c:strRef>
          </c:tx>
          <c:spPr>
            <a:ln w="28575" cap="rnd">
              <a:solidFill>
                <a:schemeClr val="accent2">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4'!$C$100:$P$100</c:f>
            </c:numRef>
          </c:val>
          <c:smooth val="0"/>
          <c:extLst>
            <c:ext xmlns:c16="http://schemas.microsoft.com/office/drawing/2014/chart" uri="{C3380CC4-5D6E-409C-BE32-E72D297353CC}">
              <c16:uniqueId val="{00000061-AC7D-4150-876D-28D2A55B5DB1}"/>
            </c:ext>
          </c:extLst>
        </c:ser>
        <c:ser>
          <c:idx val="98"/>
          <c:order val="98"/>
          <c:tx>
            <c:strRef>
              <c:f>'[ukgvaandproductivityestimatesforothergeographicareas1998to2022 (1).xlsx]Table 4'!$B$101</c:f>
              <c:strCache>
                <c:ptCount val="1"/>
                <c:pt idx="0">
                  <c:v>St Helens (St. Helens)</c:v>
                </c:pt>
              </c:strCache>
            </c:strRef>
          </c:tx>
          <c:spPr>
            <a:ln w="28575" cap="rnd">
              <a:solidFill>
                <a:schemeClr val="accent3">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4'!$C$101:$P$101</c:f>
            </c:numRef>
          </c:val>
          <c:smooth val="0"/>
          <c:extLst>
            <c:ext xmlns:c16="http://schemas.microsoft.com/office/drawing/2014/chart" uri="{C3380CC4-5D6E-409C-BE32-E72D297353CC}">
              <c16:uniqueId val="{00000062-AC7D-4150-876D-28D2A55B5DB1}"/>
            </c:ext>
          </c:extLst>
        </c:ser>
        <c:ser>
          <c:idx val="99"/>
          <c:order val="99"/>
          <c:tx>
            <c:strRef>
              <c:f>'[ukgvaandproductivityestimatesforothergeographicareas1998to2022 (1).xlsx]Table 4'!$B$102</c:f>
              <c:strCache>
                <c:ptCount val="1"/>
                <c:pt idx="0">
                  <c:v>Wallasey</c:v>
                </c:pt>
              </c:strCache>
            </c:strRef>
          </c:tx>
          <c:spPr>
            <a:ln w="28575" cap="rnd">
              <a:solidFill>
                <a:schemeClr val="accent4">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4'!$C$102:$P$102</c:f>
            </c:numRef>
          </c:val>
          <c:smooth val="0"/>
          <c:extLst>
            <c:ext xmlns:c16="http://schemas.microsoft.com/office/drawing/2014/chart" uri="{C3380CC4-5D6E-409C-BE32-E72D297353CC}">
              <c16:uniqueId val="{00000063-AC7D-4150-876D-28D2A55B5DB1}"/>
            </c:ext>
          </c:extLst>
        </c:ser>
        <c:ser>
          <c:idx val="100"/>
          <c:order val="100"/>
          <c:tx>
            <c:strRef>
              <c:f>'[ukgvaandproductivityestimatesforothergeographicareas1998to2022 (1).xlsx]Table 4'!$B$103</c:f>
              <c:strCache>
                <c:ptCount val="1"/>
                <c:pt idx="0">
                  <c:v>Rotherham</c:v>
                </c:pt>
              </c:strCache>
            </c:strRef>
          </c:tx>
          <c:spPr>
            <a:ln w="28575" cap="rnd">
              <a:solidFill>
                <a:schemeClr val="accent5">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4'!$C$103:$P$103</c:f>
            </c:numRef>
          </c:val>
          <c:smooth val="0"/>
          <c:extLst>
            <c:ext xmlns:c16="http://schemas.microsoft.com/office/drawing/2014/chart" uri="{C3380CC4-5D6E-409C-BE32-E72D297353CC}">
              <c16:uniqueId val="{00000064-AC7D-4150-876D-28D2A55B5DB1}"/>
            </c:ext>
          </c:extLst>
        </c:ser>
        <c:ser>
          <c:idx val="101"/>
          <c:order val="101"/>
          <c:tx>
            <c:strRef>
              <c:f>'[ukgvaandproductivityestimatesforothergeographicareas1998to2022 (1).xlsx]Table 4'!$B$104</c:f>
              <c:strCache>
                <c:ptCount val="1"/>
                <c:pt idx="0">
                  <c:v>Prescot</c:v>
                </c:pt>
              </c:strCache>
            </c:strRef>
          </c:tx>
          <c:spPr>
            <a:ln w="28575" cap="rnd">
              <a:solidFill>
                <a:schemeClr val="accent6">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4'!$C$104:$P$104</c:f>
            </c:numRef>
          </c:val>
          <c:smooth val="0"/>
          <c:extLst>
            <c:ext xmlns:c16="http://schemas.microsoft.com/office/drawing/2014/chart" uri="{C3380CC4-5D6E-409C-BE32-E72D297353CC}">
              <c16:uniqueId val="{00000065-AC7D-4150-876D-28D2A55B5DB1}"/>
            </c:ext>
          </c:extLst>
        </c:ser>
        <c:ser>
          <c:idx val="102"/>
          <c:order val="102"/>
          <c:tx>
            <c:strRef>
              <c:f>'[ukgvaandproductivityestimatesforothergeographicareas1998to2022 (1).xlsx]Table 4'!$B$105</c:f>
              <c:strCache>
                <c:ptCount val="1"/>
                <c:pt idx="0">
                  <c:v>Sale</c:v>
                </c:pt>
              </c:strCache>
            </c:strRef>
          </c:tx>
          <c:spPr>
            <a:ln w="28575" cap="rnd">
              <a:solidFill>
                <a:schemeClr val="accent1">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4'!$C$105:$P$105</c:f>
            </c:numRef>
          </c:val>
          <c:smooth val="0"/>
          <c:extLst>
            <c:ext xmlns:c16="http://schemas.microsoft.com/office/drawing/2014/chart" uri="{C3380CC4-5D6E-409C-BE32-E72D297353CC}">
              <c16:uniqueId val="{00000066-AC7D-4150-876D-28D2A55B5DB1}"/>
            </c:ext>
          </c:extLst>
        </c:ser>
        <c:ser>
          <c:idx val="103"/>
          <c:order val="103"/>
          <c:tx>
            <c:strRef>
              <c:f>'[ukgvaandproductivityestimatesforothergeographicareas1998to2022 (1).xlsx]Table 4'!$B$106</c:f>
              <c:strCache>
                <c:ptCount val="1"/>
                <c:pt idx="0">
                  <c:v>Huyton with Roby</c:v>
                </c:pt>
              </c:strCache>
            </c:strRef>
          </c:tx>
          <c:spPr>
            <a:ln w="28575" cap="rnd">
              <a:solidFill>
                <a:schemeClr val="accent2">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4'!$C$106:$P$106</c:f>
            </c:numRef>
          </c:val>
          <c:smooth val="0"/>
          <c:extLst>
            <c:ext xmlns:c16="http://schemas.microsoft.com/office/drawing/2014/chart" uri="{C3380CC4-5D6E-409C-BE32-E72D297353CC}">
              <c16:uniqueId val="{00000067-AC7D-4150-876D-28D2A55B5DB1}"/>
            </c:ext>
          </c:extLst>
        </c:ser>
        <c:ser>
          <c:idx val="104"/>
          <c:order val="104"/>
          <c:tx>
            <c:strRef>
              <c:f>'[ukgvaandproductivityestimatesforothergeographicareas1998to2022 (1).xlsx]Table 4'!$B$107</c:f>
              <c:strCache>
                <c:ptCount val="1"/>
                <c:pt idx="0">
                  <c:v>Liverpool</c:v>
                </c:pt>
              </c:strCache>
            </c:strRef>
          </c:tx>
          <c:spPr>
            <a:ln w="28575" cap="rnd">
              <a:solidFill>
                <a:schemeClr val="accent3">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4'!$C$107:$P$107</c:f>
            </c:numRef>
          </c:val>
          <c:smooth val="0"/>
          <c:extLst>
            <c:ext xmlns:c16="http://schemas.microsoft.com/office/drawing/2014/chart" uri="{C3380CC4-5D6E-409C-BE32-E72D297353CC}">
              <c16:uniqueId val="{00000068-AC7D-4150-876D-28D2A55B5DB1}"/>
            </c:ext>
          </c:extLst>
        </c:ser>
        <c:ser>
          <c:idx val="105"/>
          <c:order val="105"/>
          <c:tx>
            <c:strRef>
              <c:f>'[ukgvaandproductivityestimatesforothergeographicareas1998to2022 (1).xlsx]Table 4'!$B$108</c:f>
              <c:strCache>
                <c:ptCount val="1"/>
                <c:pt idx="0">
                  <c:v>Stockport</c:v>
                </c:pt>
              </c:strCache>
            </c:strRef>
          </c:tx>
          <c:spPr>
            <a:ln w="28575" cap="rnd">
              <a:solidFill>
                <a:schemeClr val="accent4">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4'!$C$108:$P$108</c:f>
            </c:numRef>
          </c:val>
          <c:smooth val="0"/>
          <c:extLst>
            <c:ext xmlns:c16="http://schemas.microsoft.com/office/drawing/2014/chart" uri="{C3380CC4-5D6E-409C-BE32-E72D297353CC}">
              <c16:uniqueId val="{00000069-AC7D-4150-876D-28D2A55B5DB1}"/>
            </c:ext>
          </c:extLst>
        </c:ser>
        <c:ser>
          <c:idx val="106"/>
          <c:order val="106"/>
          <c:tx>
            <c:strRef>
              <c:f>'[ukgvaandproductivityestimatesforothergeographicareas1998to2022 (1).xlsx]Table 4'!$B$109</c:f>
              <c:strCache>
                <c:ptCount val="1"/>
                <c:pt idx="0">
                  <c:v>Warrington</c:v>
                </c:pt>
              </c:strCache>
            </c:strRef>
          </c:tx>
          <c:spPr>
            <a:ln w="28575" cap="rnd">
              <a:solidFill>
                <a:schemeClr val="accent5">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4'!$C$109:$P$109</c:f>
            </c:numRef>
          </c:val>
          <c:smooth val="0"/>
          <c:extLst>
            <c:ext xmlns:c16="http://schemas.microsoft.com/office/drawing/2014/chart" uri="{C3380CC4-5D6E-409C-BE32-E72D297353CC}">
              <c16:uniqueId val="{0000006A-AC7D-4150-876D-28D2A55B5DB1}"/>
            </c:ext>
          </c:extLst>
        </c:ser>
        <c:ser>
          <c:idx val="107"/>
          <c:order val="107"/>
          <c:tx>
            <c:strRef>
              <c:f>'[ukgvaandproductivityestimatesforothergeographicareas1998to2022 (1).xlsx]Table 4'!$B$110</c:f>
              <c:strCache>
                <c:ptCount val="1"/>
                <c:pt idx="0">
                  <c:v>Sheffield</c:v>
                </c:pt>
              </c:strCache>
            </c:strRef>
          </c:tx>
          <c:spPr>
            <a:ln w="28575" cap="rnd">
              <a:solidFill>
                <a:schemeClr val="accent6">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4'!$C$110:$P$110</c:f>
            </c:numRef>
          </c:val>
          <c:smooth val="0"/>
          <c:extLst>
            <c:ext xmlns:c16="http://schemas.microsoft.com/office/drawing/2014/chart" uri="{C3380CC4-5D6E-409C-BE32-E72D297353CC}">
              <c16:uniqueId val="{0000006B-AC7D-4150-876D-28D2A55B5DB1}"/>
            </c:ext>
          </c:extLst>
        </c:ser>
        <c:ser>
          <c:idx val="108"/>
          <c:order val="108"/>
          <c:tx>
            <c:strRef>
              <c:f>'[ukgvaandproductivityestimatesforothergeographicareas1998to2022 (1).xlsx]Table 4'!$B$111</c:f>
              <c:strCache>
                <c:ptCount val="1"/>
                <c:pt idx="0">
                  <c:v>Altrincham</c:v>
                </c:pt>
              </c:strCache>
            </c:strRef>
          </c:tx>
          <c:spPr>
            <a:ln w="28575" cap="rnd">
              <a:solidFill>
                <a:schemeClr val="accent1"/>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4'!$C$111:$P$111</c:f>
            </c:numRef>
          </c:val>
          <c:smooth val="0"/>
          <c:extLst>
            <c:ext xmlns:c16="http://schemas.microsoft.com/office/drawing/2014/chart" uri="{C3380CC4-5D6E-409C-BE32-E72D297353CC}">
              <c16:uniqueId val="{0000006C-AC7D-4150-876D-28D2A55B5DB1}"/>
            </c:ext>
          </c:extLst>
        </c:ser>
        <c:ser>
          <c:idx val="109"/>
          <c:order val="109"/>
          <c:tx>
            <c:strRef>
              <c:f>'[ukgvaandproductivityestimatesforothergeographicareas1998to2022 (1).xlsx]Table 4'!$B$112</c:f>
              <c:strCache>
                <c:ptCount val="1"/>
                <c:pt idx="0">
                  <c:v>Birkenhead</c:v>
                </c:pt>
              </c:strCache>
            </c:strRef>
          </c:tx>
          <c:spPr>
            <a:ln w="28575" cap="rnd">
              <a:solidFill>
                <a:schemeClr val="accent2"/>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4'!$C$112:$P$112</c:f>
            </c:numRef>
          </c:val>
          <c:smooth val="0"/>
          <c:extLst>
            <c:ext xmlns:c16="http://schemas.microsoft.com/office/drawing/2014/chart" uri="{C3380CC4-5D6E-409C-BE32-E72D297353CC}">
              <c16:uniqueId val="{0000006D-AC7D-4150-876D-28D2A55B5DB1}"/>
            </c:ext>
          </c:extLst>
        </c:ser>
        <c:ser>
          <c:idx val="110"/>
          <c:order val="110"/>
          <c:tx>
            <c:strRef>
              <c:f>'[ukgvaandproductivityestimatesforothergeographicareas1998to2022 (1).xlsx]Table 4'!$B$113</c:f>
              <c:strCache>
                <c:ptCount val="1"/>
                <c:pt idx="0">
                  <c:v>Wythenshawe</c:v>
                </c:pt>
              </c:strCache>
            </c:strRef>
          </c:tx>
          <c:spPr>
            <a:ln w="28575" cap="rnd">
              <a:solidFill>
                <a:schemeClr val="accent3"/>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4'!$C$113:$P$113</c:f>
            </c:numRef>
          </c:val>
          <c:smooth val="0"/>
          <c:extLst>
            <c:ext xmlns:c16="http://schemas.microsoft.com/office/drawing/2014/chart" uri="{C3380CC4-5D6E-409C-BE32-E72D297353CC}">
              <c16:uniqueId val="{0000006E-AC7D-4150-876D-28D2A55B5DB1}"/>
            </c:ext>
          </c:extLst>
        </c:ser>
        <c:ser>
          <c:idx val="111"/>
          <c:order val="111"/>
          <c:tx>
            <c:strRef>
              <c:f>'[ukgvaandproductivityestimatesforothergeographicareas1998to2022 (1).xlsx]Table 4'!$B$114</c:f>
              <c:strCache>
                <c:ptCount val="1"/>
                <c:pt idx="0">
                  <c:v>Widnes</c:v>
                </c:pt>
              </c:strCache>
            </c:strRef>
          </c:tx>
          <c:spPr>
            <a:ln w="28575" cap="rnd">
              <a:solidFill>
                <a:schemeClr val="accent4"/>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4'!$C$114:$P$114</c:f>
            </c:numRef>
          </c:val>
          <c:smooth val="0"/>
          <c:extLst>
            <c:ext xmlns:c16="http://schemas.microsoft.com/office/drawing/2014/chart" uri="{C3380CC4-5D6E-409C-BE32-E72D297353CC}">
              <c16:uniqueId val="{0000006F-AC7D-4150-876D-28D2A55B5DB1}"/>
            </c:ext>
          </c:extLst>
        </c:ser>
        <c:ser>
          <c:idx val="112"/>
          <c:order val="112"/>
          <c:tx>
            <c:strRef>
              <c:f>'[ukgvaandproductivityestimatesforothergeographicareas1998to2022 (1).xlsx]Table 4'!$B$115</c:f>
              <c:strCache>
                <c:ptCount val="1"/>
                <c:pt idx="0">
                  <c:v>Heswall</c:v>
                </c:pt>
              </c:strCache>
            </c:strRef>
          </c:tx>
          <c:spPr>
            <a:ln w="28575" cap="rnd">
              <a:solidFill>
                <a:schemeClr val="accent5"/>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4'!$C$115:$P$115</c:f>
            </c:numRef>
          </c:val>
          <c:smooth val="0"/>
          <c:extLst>
            <c:ext xmlns:c16="http://schemas.microsoft.com/office/drawing/2014/chart" uri="{C3380CC4-5D6E-409C-BE32-E72D297353CC}">
              <c16:uniqueId val="{00000070-AC7D-4150-876D-28D2A55B5DB1}"/>
            </c:ext>
          </c:extLst>
        </c:ser>
        <c:ser>
          <c:idx val="113"/>
          <c:order val="113"/>
          <c:tx>
            <c:strRef>
              <c:f>'[ukgvaandproductivityestimatesforothergeographicareas1998to2022 (1).xlsx]Table 4'!$B$116</c:f>
              <c:strCache>
                <c:ptCount val="1"/>
                <c:pt idx="0">
                  <c:v>Runcorn</c:v>
                </c:pt>
              </c:strCache>
            </c:strRef>
          </c:tx>
          <c:spPr>
            <a:ln w="28575" cap="rnd">
              <a:solidFill>
                <a:schemeClr val="accent6"/>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4'!$C$116:$P$116</c:f>
            </c:numRef>
          </c:val>
          <c:smooth val="0"/>
          <c:extLst>
            <c:ext xmlns:c16="http://schemas.microsoft.com/office/drawing/2014/chart" uri="{C3380CC4-5D6E-409C-BE32-E72D297353CC}">
              <c16:uniqueId val="{00000071-AC7D-4150-876D-28D2A55B5DB1}"/>
            </c:ext>
          </c:extLst>
        </c:ser>
        <c:ser>
          <c:idx val="114"/>
          <c:order val="114"/>
          <c:tx>
            <c:strRef>
              <c:f>'[ukgvaandproductivityestimatesforothergeographicareas1998to2022 (1).xlsx]Table 4'!$B$117</c:f>
              <c:strCache>
                <c:ptCount val="1"/>
                <c:pt idx="0">
                  <c:v>Bebington</c:v>
                </c:pt>
              </c:strCache>
            </c:strRef>
          </c:tx>
          <c:spPr>
            <a:ln w="28575" cap="rnd">
              <a:solidFill>
                <a:schemeClr val="accent1">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4'!$C$117:$P$117</c:f>
            </c:numRef>
          </c:val>
          <c:smooth val="0"/>
          <c:extLst>
            <c:ext xmlns:c16="http://schemas.microsoft.com/office/drawing/2014/chart" uri="{C3380CC4-5D6E-409C-BE32-E72D297353CC}">
              <c16:uniqueId val="{00000072-AC7D-4150-876D-28D2A55B5DB1}"/>
            </c:ext>
          </c:extLst>
        </c:ser>
        <c:ser>
          <c:idx val="115"/>
          <c:order val="115"/>
          <c:tx>
            <c:strRef>
              <c:f>'[ukgvaandproductivityestimatesforothergeographicareas1998to2022 (1).xlsx]Table 4'!$B$118</c:f>
              <c:strCache>
                <c:ptCount val="1"/>
                <c:pt idx="0">
                  <c:v>Wilmslow</c:v>
                </c:pt>
              </c:strCache>
            </c:strRef>
          </c:tx>
          <c:spPr>
            <a:ln w="28575" cap="rnd">
              <a:solidFill>
                <a:schemeClr val="accent2">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4'!$C$118:$P$118</c:f>
            </c:numRef>
          </c:val>
          <c:smooth val="0"/>
          <c:extLst>
            <c:ext xmlns:c16="http://schemas.microsoft.com/office/drawing/2014/chart" uri="{C3380CC4-5D6E-409C-BE32-E72D297353CC}">
              <c16:uniqueId val="{00000073-AC7D-4150-876D-28D2A55B5DB1}"/>
            </c:ext>
          </c:extLst>
        </c:ser>
        <c:ser>
          <c:idx val="116"/>
          <c:order val="116"/>
          <c:tx>
            <c:strRef>
              <c:f>'[ukgvaandproductivityestimatesforothergeographicareas1998to2022 (1).xlsx]Table 4'!$B$119</c:f>
              <c:strCache>
                <c:ptCount val="1"/>
                <c:pt idx="0">
                  <c:v>Worksop</c:v>
                </c:pt>
              </c:strCache>
            </c:strRef>
          </c:tx>
          <c:spPr>
            <a:ln w="28575" cap="rnd">
              <a:solidFill>
                <a:schemeClr val="accent3">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4'!$C$119:$P$119</c:f>
            </c:numRef>
          </c:val>
          <c:smooth val="0"/>
          <c:extLst>
            <c:ext xmlns:c16="http://schemas.microsoft.com/office/drawing/2014/chart" uri="{C3380CC4-5D6E-409C-BE32-E72D297353CC}">
              <c16:uniqueId val="{00000074-AC7D-4150-876D-28D2A55B5DB1}"/>
            </c:ext>
          </c:extLst>
        </c:ser>
        <c:ser>
          <c:idx val="117"/>
          <c:order val="117"/>
          <c:tx>
            <c:strRef>
              <c:f>'[ukgvaandproductivityestimatesforothergeographicareas1998to2022 (1).xlsx]Table 4'!$B$120</c:f>
              <c:strCache>
                <c:ptCount val="1"/>
                <c:pt idx="0">
                  <c:v>Ellesmere Port</c:v>
                </c:pt>
              </c:strCache>
            </c:strRef>
          </c:tx>
          <c:spPr>
            <a:ln w="28575" cap="rnd">
              <a:solidFill>
                <a:schemeClr val="accent4">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4'!$C$120:$P$120</c:f>
            </c:numRef>
          </c:val>
          <c:smooth val="0"/>
          <c:extLst>
            <c:ext xmlns:c16="http://schemas.microsoft.com/office/drawing/2014/chart" uri="{C3380CC4-5D6E-409C-BE32-E72D297353CC}">
              <c16:uniqueId val="{00000075-AC7D-4150-876D-28D2A55B5DB1}"/>
            </c:ext>
          </c:extLst>
        </c:ser>
        <c:ser>
          <c:idx val="118"/>
          <c:order val="118"/>
          <c:tx>
            <c:strRef>
              <c:f>'[ukgvaandproductivityestimatesforothergeographicareas1998to2022 (1).xlsx]Table 4'!$B$121</c:f>
              <c:strCache>
                <c:ptCount val="1"/>
                <c:pt idx="0">
                  <c:v>Macclesfield</c:v>
                </c:pt>
              </c:strCache>
            </c:strRef>
          </c:tx>
          <c:spPr>
            <a:ln w="28575" cap="rnd">
              <a:solidFill>
                <a:schemeClr val="accent5">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4'!$C$121:$P$121</c:f>
            </c:numRef>
          </c:val>
          <c:smooth val="0"/>
          <c:extLst>
            <c:ext xmlns:c16="http://schemas.microsoft.com/office/drawing/2014/chart" uri="{C3380CC4-5D6E-409C-BE32-E72D297353CC}">
              <c16:uniqueId val="{00000076-AC7D-4150-876D-28D2A55B5DB1}"/>
            </c:ext>
          </c:extLst>
        </c:ser>
        <c:ser>
          <c:idx val="119"/>
          <c:order val="119"/>
          <c:tx>
            <c:strRef>
              <c:f>'[ukgvaandproductivityestimatesforothergeographicareas1998to2022 (1).xlsx]Table 4'!$B$122</c:f>
              <c:strCache>
                <c:ptCount val="1"/>
                <c:pt idx="0">
                  <c:v>Chesterfield</c:v>
                </c:pt>
              </c:strCache>
            </c:strRef>
          </c:tx>
          <c:spPr>
            <a:ln w="28575" cap="rnd">
              <a:solidFill>
                <a:schemeClr val="accent6">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4'!$C$122:$P$122</c:f>
            </c:numRef>
          </c:val>
          <c:smooth val="0"/>
          <c:extLst>
            <c:ext xmlns:c16="http://schemas.microsoft.com/office/drawing/2014/chart" uri="{C3380CC4-5D6E-409C-BE32-E72D297353CC}">
              <c16:uniqueId val="{00000077-AC7D-4150-876D-28D2A55B5DB1}"/>
            </c:ext>
          </c:extLst>
        </c:ser>
        <c:ser>
          <c:idx val="120"/>
          <c:order val="120"/>
          <c:tx>
            <c:strRef>
              <c:f>'[ukgvaandproductivityestimatesforothergeographicareas1998to2022 (1).xlsx]Table 4'!$B$123</c:f>
              <c:strCache>
                <c:ptCount val="1"/>
                <c:pt idx="0">
                  <c:v>Lincoln</c:v>
                </c:pt>
              </c:strCache>
            </c:strRef>
          </c:tx>
          <c:spPr>
            <a:ln w="28575" cap="rnd">
              <a:solidFill>
                <a:schemeClr val="accent1">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4'!$C$123:$P$123</c:f>
            </c:numRef>
          </c:val>
          <c:smooth val="0"/>
          <c:extLst>
            <c:ext xmlns:c16="http://schemas.microsoft.com/office/drawing/2014/chart" uri="{C3380CC4-5D6E-409C-BE32-E72D297353CC}">
              <c16:uniqueId val="{00000078-AC7D-4150-876D-28D2A55B5DB1}"/>
            </c:ext>
          </c:extLst>
        </c:ser>
        <c:ser>
          <c:idx val="121"/>
          <c:order val="121"/>
          <c:tx>
            <c:strRef>
              <c:f>'[ukgvaandproductivityestimatesforothergeographicareas1998to2022 (1).xlsx]Table 4'!$B$124</c:f>
              <c:strCache>
                <c:ptCount val="1"/>
                <c:pt idx="0">
                  <c:v>Winsford</c:v>
                </c:pt>
              </c:strCache>
            </c:strRef>
          </c:tx>
          <c:spPr>
            <a:ln w="28575" cap="rnd">
              <a:solidFill>
                <a:schemeClr val="accent2">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4'!$C$124:$P$124</c:f>
            </c:numRef>
          </c:val>
          <c:smooth val="0"/>
          <c:extLst>
            <c:ext xmlns:c16="http://schemas.microsoft.com/office/drawing/2014/chart" uri="{C3380CC4-5D6E-409C-BE32-E72D297353CC}">
              <c16:uniqueId val="{00000079-AC7D-4150-876D-28D2A55B5DB1}"/>
            </c:ext>
          </c:extLst>
        </c:ser>
        <c:ser>
          <c:idx val="122"/>
          <c:order val="122"/>
          <c:tx>
            <c:strRef>
              <c:f>'[ukgvaandproductivityestimatesforothergeographicareas1998to2022 (1).xlsx]Table 4'!$B$125</c:f>
              <c:strCache>
                <c:ptCount val="1"/>
                <c:pt idx="0">
                  <c:v>Congleton</c:v>
                </c:pt>
              </c:strCache>
            </c:strRef>
          </c:tx>
          <c:spPr>
            <a:ln w="28575" cap="rnd">
              <a:solidFill>
                <a:schemeClr val="accent3">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4'!$C$125:$P$125</c:f>
            </c:numRef>
          </c:val>
          <c:smooth val="0"/>
          <c:extLst>
            <c:ext xmlns:c16="http://schemas.microsoft.com/office/drawing/2014/chart" uri="{C3380CC4-5D6E-409C-BE32-E72D297353CC}">
              <c16:uniqueId val="{0000007A-AC7D-4150-876D-28D2A55B5DB1}"/>
            </c:ext>
          </c:extLst>
        </c:ser>
        <c:ser>
          <c:idx val="123"/>
          <c:order val="123"/>
          <c:tx>
            <c:strRef>
              <c:f>'[ukgvaandproductivityestimatesforothergeographicareas1998to2022 (1).xlsx]Table 4'!$B$126</c:f>
              <c:strCache>
                <c:ptCount val="1"/>
                <c:pt idx="0">
                  <c:v>Mansfield (Mansfield)</c:v>
                </c:pt>
              </c:strCache>
            </c:strRef>
          </c:tx>
          <c:spPr>
            <a:ln w="28575" cap="rnd">
              <a:solidFill>
                <a:schemeClr val="accent4">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4'!$C$126:$P$126</c:f>
            </c:numRef>
          </c:val>
          <c:smooth val="0"/>
          <c:extLst>
            <c:ext xmlns:c16="http://schemas.microsoft.com/office/drawing/2014/chart" uri="{C3380CC4-5D6E-409C-BE32-E72D297353CC}">
              <c16:uniqueId val="{0000007B-AC7D-4150-876D-28D2A55B5DB1}"/>
            </c:ext>
          </c:extLst>
        </c:ser>
        <c:ser>
          <c:idx val="124"/>
          <c:order val="124"/>
          <c:tx>
            <c:strRef>
              <c:f>'[ukgvaandproductivityestimatesforothergeographicareas1998to2022 (1).xlsx]Table 4'!$B$127</c:f>
              <c:strCache>
                <c:ptCount val="1"/>
                <c:pt idx="0">
                  <c:v>Sutton in Ashfield</c:v>
                </c:pt>
              </c:strCache>
            </c:strRef>
          </c:tx>
          <c:spPr>
            <a:ln w="28575" cap="rnd">
              <a:solidFill>
                <a:schemeClr val="accent5">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4'!$C$127:$P$127</c:f>
            </c:numRef>
          </c:val>
          <c:smooth val="0"/>
          <c:extLst>
            <c:ext xmlns:c16="http://schemas.microsoft.com/office/drawing/2014/chart" uri="{C3380CC4-5D6E-409C-BE32-E72D297353CC}">
              <c16:uniqueId val="{0000007C-AC7D-4150-876D-28D2A55B5DB1}"/>
            </c:ext>
          </c:extLst>
        </c:ser>
        <c:ser>
          <c:idx val="125"/>
          <c:order val="125"/>
          <c:tx>
            <c:strRef>
              <c:f>'[ukgvaandproductivityestimatesforothergeographicareas1998to2022 (1).xlsx]Table 4'!$B$128</c:f>
              <c:strCache>
                <c:ptCount val="1"/>
                <c:pt idx="0">
                  <c:v>Crewe</c:v>
                </c:pt>
              </c:strCache>
            </c:strRef>
          </c:tx>
          <c:spPr>
            <a:ln w="28575" cap="rnd">
              <a:solidFill>
                <a:schemeClr val="accent6">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4'!$C$128:$P$128</c:f>
            </c:numRef>
          </c:val>
          <c:smooth val="0"/>
          <c:extLst>
            <c:ext xmlns:c16="http://schemas.microsoft.com/office/drawing/2014/chart" uri="{C3380CC4-5D6E-409C-BE32-E72D297353CC}">
              <c16:uniqueId val="{0000007D-AC7D-4150-876D-28D2A55B5DB1}"/>
            </c:ext>
          </c:extLst>
        </c:ser>
        <c:ser>
          <c:idx val="126"/>
          <c:order val="126"/>
          <c:tx>
            <c:strRef>
              <c:f>'[ukgvaandproductivityestimatesforothergeographicareas1998to2022 (1).xlsx]Table 4'!$B$129</c:f>
              <c:strCache>
                <c:ptCount val="1"/>
                <c:pt idx="0">
                  <c:v>Newark-on-Trent</c:v>
                </c:pt>
              </c:strCache>
            </c:strRef>
          </c:tx>
          <c:spPr>
            <a:ln w="28575" cap="rnd">
              <a:solidFill>
                <a:schemeClr val="accent1">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4'!$C$129:$P$129</c:f>
            </c:numRef>
          </c:val>
          <c:smooth val="0"/>
          <c:extLst>
            <c:ext xmlns:c16="http://schemas.microsoft.com/office/drawing/2014/chart" uri="{C3380CC4-5D6E-409C-BE32-E72D297353CC}">
              <c16:uniqueId val="{0000007E-AC7D-4150-876D-28D2A55B5DB1}"/>
            </c:ext>
          </c:extLst>
        </c:ser>
        <c:ser>
          <c:idx val="127"/>
          <c:order val="127"/>
          <c:tx>
            <c:strRef>
              <c:f>'[ukgvaandproductivityestimatesforothergeographicareas1998to2022 (1).xlsx]Table 4'!$B$130</c:f>
              <c:strCache>
                <c:ptCount val="1"/>
                <c:pt idx="0">
                  <c:v>Newcastle-under-Lyme</c:v>
                </c:pt>
              </c:strCache>
            </c:strRef>
          </c:tx>
          <c:spPr>
            <a:ln w="28575" cap="rnd">
              <a:solidFill>
                <a:schemeClr val="accent2">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4'!$C$130:$P$130</c:f>
            </c:numRef>
          </c:val>
          <c:smooth val="0"/>
          <c:extLst>
            <c:ext xmlns:c16="http://schemas.microsoft.com/office/drawing/2014/chart" uri="{C3380CC4-5D6E-409C-BE32-E72D297353CC}">
              <c16:uniqueId val="{0000007F-AC7D-4150-876D-28D2A55B5DB1}"/>
            </c:ext>
          </c:extLst>
        </c:ser>
        <c:ser>
          <c:idx val="128"/>
          <c:order val="128"/>
          <c:tx>
            <c:strRef>
              <c:f>'[ukgvaandproductivityestimatesforothergeographicareas1998to2022 (1).xlsx]Table 4'!$B$131</c:f>
              <c:strCache>
                <c:ptCount val="1"/>
                <c:pt idx="0">
                  <c:v>Hucknall</c:v>
                </c:pt>
              </c:strCache>
            </c:strRef>
          </c:tx>
          <c:spPr>
            <a:ln w="28575" cap="rnd">
              <a:solidFill>
                <a:schemeClr val="accent3">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4'!$C$131:$P$131</c:f>
            </c:numRef>
          </c:val>
          <c:smooth val="0"/>
          <c:extLst>
            <c:ext xmlns:c16="http://schemas.microsoft.com/office/drawing/2014/chart" uri="{C3380CC4-5D6E-409C-BE32-E72D297353CC}">
              <c16:uniqueId val="{00000080-AC7D-4150-876D-28D2A55B5DB1}"/>
            </c:ext>
          </c:extLst>
        </c:ser>
        <c:ser>
          <c:idx val="129"/>
          <c:order val="129"/>
          <c:tx>
            <c:strRef>
              <c:f>'[ukgvaandproductivityestimatesforothergeographicareas1998to2022 (1).xlsx]Table 4'!$B$132</c:f>
              <c:strCache>
                <c:ptCount val="1"/>
                <c:pt idx="0">
                  <c:v>Stoke-on-Trent</c:v>
                </c:pt>
              </c:strCache>
            </c:strRef>
          </c:tx>
          <c:spPr>
            <a:ln w="28575" cap="rnd">
              <a:solidFill>
                <a:schemeClr val="accent4">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4'!$C$132:$P$132</c:f>
            </c:numRef>
          </c:val>
          <c:smooth val="0"/>
          <c:extLst>
            <c:ext xmlns:c16="http://schemas.microsoft.com/office/drawing/2014/chart" uri="{C3380CC4-5D6E-409C-BE32-E72D297353CC}">
              <c16:uniqueId val="{00000081-AC7D-4150-876D-28D2A55B5DB1}"/>
            </c:ext>
          </c:extLst>
        </c:ser>
        <c:ser>
          <c:idx val="130"/>
          <c:order val="130"/>
          <c:tx>
            <c:strRef>
              <c:f>'[ukgvaandproductivityestimatesforothergeographicareas1998to2022 (1).xlsx]Table 4'!$B$133</c:f>
              <c:strCache>
                <c:ptCount val="1"/>
                <c:pt idx="0">
                  <c:v>Arnold</c:v>
                </c:pt>
              </c:strCache>
            </c:strRef>
          </c:tx>
          <c:spPr>
            <a:ln w="28575" cap="rnd">
              <a:solidFill>
                <a:schemeClr val="accent5">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4'!$C$133:$P$133</c:f>
            </c:numRef>
          </c:val>
          <c:smooth val="0"/>
          <c:extLst>
            <c:ext xmlns:c16="http://schemas.microsoft.com/office/drawing/2014/chart" uri="{C3380CC4-5D6E-409C-BE32-E72D297353CC}">
              <c16:uniqueId val="{00000082-AC7D-4150-876D-28D2A55B5DB1}"/>
            </c:ext>
          </c:extLst>
        </c:ser>
        <c:ser>
          <c:idx val="131"/>
          <c:order val="131"/>
          <c:tx>
            <c:strRef>
              <c:f>'[ukgvaandproductivityestimatesforothergeographicareas1998to2022 (1).xlsx]Table 4'!$B$134</c:f>
              <c:strCache>
                <c:ptCount val="1"/>
                <c:pt idx="0">
                  <c:v>Boston</c:v>
                </c:pt>
              </c:strCache>
            </c:strRef>
          </c:tx>
          <c:spPr>
            <a:ln w="28575" cap="rnd">
              <a:solidFill>
                <a:schemeClr val="accent6">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4'!$C$134:$P$134</c:f>
            </c:numRef>
          </c:val>
          <c:smooth val="0"/>
          <c:extLst>
            <c:ext xmlns:c16="http://schemas.microsoft.com/office/drawing/2014/chart" uri="{C3380CC4-5D6E-409C-BE32-E72D297353CC}">
              <c16:uniqueId val="{00000083-AC7D-4150-876D-28D2A55B5DB1}"/>
            </c:ext>
          </c:extLst>
        </c:ser>
        <c:ser>
          <c:idx val="132"/>
          <c:order val="132"/>
          <c:tx>
            <c:strRef>
              <c:f>'[ukgvaandproductivityestimatesforothergeographicareas1998to2022 (1).xlsx]Table 4'!$B$135</c:f>
              <c:strCache>
                <c:ptCount val="1"/>
                <c:pt idx="0">
                  <c:v>Ilkeston</c:v>
                </c:pt>
              </c:strCache>
            </c:strRef>
          </c:tx>
          <c:spPr>
            <a:ln w="28575" cap="rnd">
              <a:solidFill>
                <a:schemeClr val="accent1">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4'!$C$135:$P$135</c:f>
            </c:numRef>
          </c:val>
          <c:smooth val="0"/>
          <c:extLst>
            <c:ext xmlns:c16="http://schemas.microsoft.com/office/drawing/2014/chart" uri="{C3380CC4-5D6E-409C-BE32-E72D297353CC}">
              <c16:uniqueId val="{00000084-AC7D-4150-876D-28D2A55B5DB1}"/>
            </c:ext>
          </c:extLst>
        </c:ser>
        <c:ser>
          <c:idx val="133"/>
          <c:order val="133"/>
          <c:tx>
            <c:strRef>
              <c:f>'[ukgvaandproductivityestimatesforothergeographicareas1998to2022 (1).xlsx]Table 4'!$B$136</c:f>
              <c:strCache>
                <c:ptCount val="1"/>
                <c:pt idx="0">
                  <c:v>Nottingham</c:v>
                </c:pt>
              </c:strCache>
            </c:strRef>
          </c:tx>
          <c:spPr>
            <a:ln w="28575" cap="rnd">
              <a:solidFill>
                <a:schemeClr val="accent2">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4'!$C$136:$P$136</c:f>
            </c:numRef>
          </c:val>
          <c:smooth val="0"/>
          <c:extLst>
            <c:ext xmlns:c16="http://schemas.microsoft.com/office/drawing/2014/chart" uri="{C3380CC4-5D6E-409C-BE32-E72D297353CC}">
              <c16:uniqueId val="{00000085-AC7D-4150-876D-28D2A55B5DB1}"/>
            </c:ext>
          </c:extLst>
        </c:ser>
        <c:ser>
          <c:idx val="134"/>
          <c:order val="134"/>
          <c:tx>
            <c:strRef>
              <c:f>'[ukgvaandproductivityestimatesforothergeographicareas1998to2022 (1).xlsx]Table 4'!$B$137</c:f>
              <c:strCache>
                <c:ptCount val="1"/>
                <c:pt idx="0">
                  <c:v>Carlton (Gedling)</c:v>
                </c:pt>
              </c:strCache>
            </c:strRef>
          </c:tx>
          <c:spPr>
            <a:ln w="28575" cap="rnd">
              <a:solidFill>
                <a:schemeClr val="accent3">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4'!$C$137:$P$137</c:f>
            </c:numRef>
          </c:val>
          <c:smooth val="0"/>
          <c:extLst>
            <c:ext xmlns:c16="http://schemas.microsoft.com/office/drawing/2014/chart" uri="{C3380CC4-5D6E-409C-BE32-E72D297353CC}">
              <c16:uniqueId val="{00000086-AC7D-4150-876D-28D2A55B5DB1}"/>
            </c:ext>
          </c:extLst>
        </c:ser>
        <c:ser>
          <c:idx val="135"/>
          <c:order val="135"/>
          <c:tx>
            <c:strRef>
              <c:f>'[ukgvaandproductivityestimatesforothergeographicareas1998to2022 (1).xlsx]Table 4'!$B$138</c:f>
              <c:strCache>
                <c:ptCount val="1"/>
                <c:pt idx="0">
                  <c:v>West Bridgford</c:v>
                </c:pt>
              </c:strCache>
            </c:strRef>
          </c:tx>
          <c:spPr>
            <a:ln w="28575" cap="rnd">
              <a:solidFill>
                <a:schemeClr val="accent4">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4'!$C$138:$P$138</c:f>
            </c:numRef>
          </c:val>
          <c:smooth val="0"/>
          <c:extLst>
            <c:ext xmlns:c16="http://schemas.microsoft.com/office/drawing/2014/chart" uri="{C3380CC4-5D6E-409C-BE32-E72D297353CC}">
              <c16:uniqueId val="{00000087-AC7D-4150-876D-28D2A55B5DB1}"/>
            </c:ext>
          </c:extLst>
        </c:ser>
        <c:ser>
          <c:idx val="136"/>
          <c:order val="136"/>
          <c:tx>
            <c:strRef>
              <c:f>'[ukgvaandproductivityestimatesforothergeographicareas1998to2022 (1).xlsx]Table 4'!$B$139</c:f>
              <c:strCache>
                <c:ptCount val="1"/>
                <c:pt idx="0">
                  <c:v>Beeston (Broxtowe)</c:v>
                </c:pt>
              </c:strCache>
            </c:strRef>
          </c:tx>
          <c:spPr>
            <a:ln w="28575" cap="rnd">
              <a:solidFill>
                <a:schemeClr val="accent5">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4'!$C$139:$P$139</c:f>
            </c:numRef>
          </c:val>
          <c:smooth val="0"/>
          <c:extLst>
            <c:ext xmlns:c16="http://schemas.microsoft.com/office/drawing/2014/chart" uri="{C3380CC4-5D6E-409C-BE32-E72D297353CC}">
              <c16:uniqueId val="{00000088-AC7D-4150-876D-28D2A55B5DB1}"/>
            </c:ext>
          </c:extLst>
        </c:ser>
        <c:ser>
          <c:idx val="137"/>
          <c:order val="137"/>
          <c:tx>
            <c:strRef>
              <c:f>'[ukgvaandproductivityestimatesforothergeographicareas1998to2022 (1).xlsx]Table 4'!$B$140</c:f>
              <c:strCache>
                <c:ptCount val="1"/>
                <c:pt idx="0">
                  <c:v>Grantham</c:v>
                </c:pt>
              </c:strCache>
            </c:strRef>
          </c:tx>
          <c:spPr>
            <a:ln w="28575" cap="rnd">
              <a:solidFill>
                <a:schemeClr val="accent6">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4'!$C$140:$P$140</c:f>
            </c:numRef>
          </c:val>
          <c:smooth val="0"/>
          <c:extLst>
            <c:ext xmlns:c16="http://schemas.microsoft.com/office/drawing/2014/chart" uri="{C3380CC4-5D6E-409C-BE32-E72D297353CC}">
              <c16:uniqueId val="{00000089-AC7D-4150-876D-28D2A55B5DB1}"/>
            </c:ext>
          </c:extLst>
        </c:ser>
        <c:ser>
          <c:idx val="138"/>
          <c:order val="138"/>
          <c:tx>
            <c:strRef>
              <c:f>'[ukgvaandproductivityestimatesforothergeographicareas1998to2022 (1).xlsx]Table 4'!$B$141</c:f>
              <c:strCache>
                <c:ptCount val="1"/>
                <c:pt idx="0">
                  <c:v>Derby</c:v>
                </c:pt>
              </c:strCache>
            </c:strRef>
          </c:tx>
          <c:spPr>
            <a:ln w="28575" cap="rnd">
              <a:solidFill>
                <a:schemeClr val="accent1">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4'!$C$141:$P$141</c:f>
            </c:numRef>
          </c:val>
          <c:smooth val="0"/>
          <c:extLst>
            <c:ext xmlns:c16="http://schemas.microsoft.com/office/drawing/2014/chart" uri="{C3380CC4-5D6E-409C-BE32-E72D297353CC}">
              <c16:uniqueId val="{0000008A-AC7D-4150-876D-28D2A55B5DB1}"/>
            </c:ext>
          </c:extLst>
        </c:ser>
        <c:ser>
          <c:idx val="139"/>
          <c:order val="139"/>
          <c:tx>
            <c:strRef>
              <c:f>'[ukgvaandproductivityestimatesforothergeographicareas1998to2022 (1).xlsx]Table 4'!$B$142</c:f>
              <c:strCache>
                <c:ptCount val="1"/>
                <c:pt idx="0">
                  <c:v>Long Eaton</c:v>
                </c:pt>
              </c:strCache>
            </c:strRef>
          </c:tx>
          <c:spPr>
            <a:ln w="28575" cap="rnd">
              <a:solidFill>
                <a:schemeClr val="accent2">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4'!$C$142:$P$142</c:f>
            </c:numRef>
          </c:val>
          <c:smooth val="0"/>
          <c:extLst>
            <c:ext xmlns:c16="http://schemas.microsoft.com/office/drawing/2014/chart" uri="{C3380CC4-5D6E-409C-BE32-E72D297353CC}">
              <c16:uniqueId val="{0000008B-AC7D-4150-876D-28D2A55B5DB1}"/>
            </c:ext>
          </c:extLst>
        </c:ser>
        <c:ser>
          <c:idx val="140"/>
          <c:order val="140"/>
          <c:tx>
            <c:strRef>
              <c:f>'[ukgvaandproductivityestimatesforothergeographicareas1998to2022 (1).xlsx]Table 4'!$B$143</c:f>
              <c:strCache>
                <c:ptCount val="1"/>
                <c:pt idx="0">
                  <c:v>Stafford</c:v>
                </c:pt>
              </c:strCache>
            </c:strRef>
          </c:tx>
          <c:spPr>
            <a:ln w="28575" cap="rnd">
              <a:solidFill>
                <a:schemeClr val="accent3">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4'!$C$143:$P$143</c:f>
            </c:numRef>
          </c:val>
          <c:smooth val="0"/>
          <c:extLst>
            <c:ext xmlns:c16="http://schemas.microsoft.com/office/drawing/2014/chart" uri="{C3380CC4-5D6E-409C-BE32-E72D297353CC}">
              <c16:uniqueId val="{0000008C-AC7D-4150-876D-28D2A55B5DB1}"/>
            </c:ext>
          </c:extLst>
        </c:ser>
        <c:ser>
          <c:idx val="141"/>
          <c:order val="141"/>
          <c:tx>
            <c:strRef>
              <c:f>'[ukgvaandproductivityestimatesforothergeographicareas1998to2022 (1).xlsx]Table 4'!$B$144</c:f>
              <c:strCache>
                <c:ptCount val="1"/>
                <c:pt idx="0">
                  <c:v>Burton upon Trent</c:v>
                </c:pt>
              </c:strCache>
            </c:strRef>
          </c:tx>
          <c:spPr>
            <a:ln w="28575" cap="rnd">
              <a:solidFill>
                <a:schemeClr val="accent4">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4'!$C$144:$P$144</c:f>
            </c:numRef>
          </c:val>
          <c:smooth val="0"/>
          <c:extLst>
            <c:ext xmlns:c16="http://schemas.microsoft.com/office/drawing/2014/chart" uri="{C3380CC4-5D6E-409C-BE32-E72D297353CC}">
              <c16:uniqueId val="{0000008D-AC7D-4150-876D-28D2A55B5DB1}"/>
            </c:ext>
          </c:extLst>
        </c:ser>
        <c:ser>
          <c:idx val="142"/>
          <c:order val="142"/>
          <c:tx>
            <c:strRef>
              <c:f>'[ukgvaandproductivityestimatesforothergeographicareas1998to2022 (1).xlsx]Table 4'!$B$145</c:f>
              <c:strCache>
                <c:ptCount val="1"/>
                <c:pt idx="0">
                  <c:v>Spalding</c:v>
                </c:pt>
              </c:strCache>
            </c:strRef>
          </c:tx>
          <c:spPr>
            <a:ln w="28575" cap="rnd">
              <a:solidFill>
                <a:schemeClr val="accent5">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4'!$C$145:$P$145</c:f>
            </c:numRef>
          </c:val>
          <c:smooth val="0"/>
          <c:extLst>
            <c:ext xmlns:c16="http://schemas.microsoft.com/office/drawing/2014/chart" uri="{C3380CC4-5D6E-409C-BE32-E72D297353CC}">
              <c16:uniqueId val="{0000008E-AC7D-4150-876D-28D2A55B5DB1}"/>
            </c:ext>
          </c:extLst>
        </c:ser>
        <c:ser>
          <c:idx val="143"/>
          <c:order val="143"/>
          <c:tx>
            <c:strRef>
              <c:f>'[ukgvaandproductivityestimatesforothergeographicareas1998to2022 (1).xlsx]Table 4'!$B$146</c:f>
              <c:strCache>
                <c:ptCount val="1"/>
                <c:pt idx="0">
                  <c:v>King's Lynn</c:v>
                </c:pt>
              </c:strCache>
            </c:strRef>
          </c:tx>
          <c:spPr>
            <a:ln w="28575" cap="rnd">
              <a:solidFill>
                <a:schemeClr val="accent6">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4'!$C$146:$P$146</c:f>
            </c:numRef>
          </c:val>
          <c:smooth val="0"/>
          <c:extLst>
            <c:ext xmlns:c16="http://schemas.microsoft.com/office/drawing/2014/chart" uri="{C3380CC4-5D6E-409C-BE32-E72D297353CC}">
              <c16:uniqueId val="{0000008F-AC7D-4150-876D-28D2A55B5DB1}"/>
            </c:ext>
          </c:extLst>
        </c:ser>
        <c:ser>
          <c:idx val="144"/>
          <c:order val="144"/>
          <c:tx>
            <c:strRef>
              <c:f>'[ukgvaandproductivityestimatesforothergeographicareas1998to2022 (1).xlsx]Table 4'!$B$147</c:f>
              <c:strCache>
                <c:ptCount val="1"/>
                <c:pt idx="0">
                  <c:v>Swadlincote</c:v>
                </c:pt>
              </c:strCache>
            </c:strRef>
          </c:tx>
          <c:spPr>
            <a:ln w="28575" cap="rnd">
              <a:solidFill>
                <a:schemeClr val="accent1">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4'!$C$147:$P$147</c:f>
            </c:numRef>
          </c:val>
          <c:smooth val="0"/>
          <c:extLst>
            <c:ext xmlns:c16="http://schemas.microsoft.com/office/drawing/2014/chart" uri="{C3380CC4-5D6E-409C-BE32-E72D297353CC}">
              <c16:uniqueId val="{00000090-AC7D-4150-876D-28D2A55B5DB1}"/>
            </c:ext>
          </c:extLst>
        </c:ser>
        <c:ser>
          <c:idx val="145"/>
          <c:order val="145"/>
          <c:tx>
            <c:strRef>
              <c:f>'[ukgvaandproductivityestimatesforothergeographicareas1998to2022 (1).xlsx]Table 4'!$B$148</c:f>
              <c:strCache>
                <c:ptCount val="1"/>
                <c:pt idx="0">
                  <c:v>Melton Mowbray</c:v>
                </c:pt>
              </c:strCache>
            </c:strRef>
          </c:tx>
          <c:spPr>
            <a:ln w="28575" cap="rnd">
              <a:solidFill>
                <a:schemeClr val="accent2">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4'!$C$148:$P$148</c:f>
            </c:numRef>
          </c:val>
          <c:smooth val="0"/>
          <c:extLst>
            <c:ext xmlns:c16="http://schemas.microsoft.com/office/drawing/2014/chart" uri="{C3380CC4-5D6E-409C-BE32-E72D297353CC}">
              <c16:uniqueId val="{00000091-AC7D-4150-876D-28D2A55B5DB1}"/>
            </c:ext>
          </c:extLst>
        </c:ser>
        <c:ser>
          <c:idx val="146"/>
          <c:order val="146"/>
          <c:tx>
            <c:strRef>
              <c:f>'[ukgvaandproductivityestimatesforothergeographicareas1998to2022 (1).xlsx]Table 4'!$B$149</c:f>
              <c:strCache>
                <c:ptCount val="1"/>
                <c:pt idx="0">
                  <c:v>Loughborough</c:v>
                </c:pt>
              </c:strCache>
            </c:strRef>
          </c:tx>
          <c:spPr>
            <a:ln w="28575" cap="rnd">
              <a:solidFill>
                <a:schemeClr val="accent3">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4'!$C$149:$P$149</c:f>
            </c:numRef>
          </c:val>
          <c:smooth val="0"/>
          <c:extLst>
            <c:ext xmlns:c16="http://schemas.microsoft.com/office/drawing/2014/chart" uri="{C3380CC4-5D6E-409C-BE32-E72D297353CC}">
              <c16:uniqueId val="{00000092-AC7D-4150-876D-28D2A55B5DB1}"/>
            </c:ext>
          </c:extLst>
        </c:ser>
        <c:ser>
          <c:idx val="147"/>
          <c:order val="147"/>
          <c:tx>
            <c:strRef>
              <c:f>'[ukgvaandproductivityestimatesforothergeographicareas1998to2022 (1).xlsx]Table 4'!$B$150</c:f>
              <c:strCache>
                <c:ptCount val="1"/>
                <c:pt idx="0">
                  <c:v>Rugeley</c:v>
                </c:pt>
              </c:strCache>
            </c:strRef>
          </c:tx>
          <c:spPr>
            <a:ln w="28575" cap="rnd">
              <a:solidFill>
                <a:schemeClr val="accent4">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4'!$C$150:$P$150</c:f>
            </c:numRef>
          </c:val>
          <c:smooth val="0"/>
          <c:extLst>
            <c:ext xmlns:c16="http://schemas.microsoft.com/office/drawing/2014/chart" uri="{C3380CC4-5D6E-409C-BE32-E72D297353CC}">
              <c16:uniqueId val="{00000093-AC7D-4150-876D-28D2A55B5DB1}"/>
            </c:ext>
          </c:extLst>
        </c:ser>
        <c:ser>
          <c:idx val="148"/>
          <c:order val="148"/>
          <c:tx>
            <c:strRef>
              <c:f>'[ukgvaandproductivityestimatesforothergeographicareas1998to2022 (1).xlsx]Table 4'!$B$151</c:f>
              <c:strCache>
                <c:ptCount val="1"/>
                <c:pt idx="0">
                  <c:v>Telford</c:v>
                </c:pt>
              </c:strCache>
            </c:strRef>
          </c:tx>
          <c:spPr>
            <a:ln w="28575" cap="rnd">
              <a:solidFill>
                <a:schemeClr val="accent5">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4'!$C$151:$P$151</c:f>
            </c:numRef>
          </c:val>
          <c:smooth val="0"/>
          <c:extLst>
            <c:ext xmlns:c16="http://schemas.microsoft.com/office/drawing/2014/chart" uri="{C3380CC4-5D6E-409C-BE32-E72D297353CC}">
              <c16:uniqueId val="{00000094-AC7D-4150-876D-28D2A55B5DB1}"/>
            </c:ext>
          </c:extLst>
        </c:ser>
        <c:ser>
          <c:idx val="149"/>
          <c:order val="149"/>
          <c:tx>
            <c:strRef>
              <c:f>'[ukgvaandproductivityestimatesforothergeographicareas1998to2022 (1).xlsx]Table 4'!$B$152</c:f>
              <c:strCache>
                <c:ptCount val="1"/>
                <c:pt idx="0">
                  <c:v>Shrewsbury</c:v>
                </c:pt>
              </c:strCache>
            </c:strRef>
          </c:tx>
          <c:spPr>
            <a:ln w="28575" cap="rnd">
              <a:solidFill>
                <a:schemeClr val="accent6">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4'!$C$152:$P$152</c:f>
            </c:numRef>
          </c:val>
          <c:smooth val="0"/>
          <c:extLst>
            <c:ext xmlns:c16="http://schemas.microsoft.com/office/drawing/2014/chart" uri="{C3380CC4-5D6E-409C-BE32-E72D297353CC}">
              <c16:uniqueId val="{00000095-AC7D-4150-876D-28D2A55B5DB1}"/>
            </c:ext>
          </c:extLst>
        </c:ser>
        <c:ser>
          <c:idx val="150"/>
          <c:order val="150"/>
          <c:tx>
            <c:strRef>
              <c:f>'[ukgvaandproductivityestimatesforothergeographicareas1998to2022 (1).xlsx]Table 4'!$B$153</c:f>
              <c:strCache>
                <c:ptCount val="1"/>
                <c:pt idx="0">
                  <c:v>Cannock</c:v>
                </c:pt>
              </c:strCache>
            </c:strRef>
          </c:tx>
          <c:spPr>
            <a:ln w="28575" cap="rnd">
              <a:solidFill>
                <a:schemeClr val="accent1">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4'!$C$153:$P$153</c:f>
            </c:numRef>
          </c:val>
          <c:smooth val="0"/>
          <c:extLst>
            <c:ext xmlns:c16="http://schemas.microsoft.com/office/drawing/2014/chart" uri="{C3380CC4-5D6E-409C-BE32-E72D297353CC}">
              <c16:uniqueId val="{00000096-AC7D-4150-876D-28D2A55B5DB1}"/>
            </c:ext>
          </c:extLst>
        </c:ser>
        <c:ser>
          <c:idx val="151"/>
          <c:order val="151"/>
          <c:tx>
            <c:strRef>
              <c:f>'[ukgvaandproductivityestimatesforothergeographicareas1998to2022 (1).xlsx]Table 4'!$B$154</c:f>
              <c:strCache>
                <c:ptCount val="1"/>
                <c:pt idx="0">
                  <c:v>Norwich</c:v>
                </c:pt>
              </c:strCache>
            </c:strRef>
          </c:tx>
          <c:spPr>
            <a:ln w="28575" cap="rnd">
              <a:solidFill>
                <a:schemeClr val="accent2">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4'!$C$154:$P$154</c:f>
            </c:numRef>
          </c:val>
          <c:smooth val="0"/>
          <c:extLst>
            <c:ext xmlns:c16="http://schemas.microsoft.com/office/drawing/2014/chart" uri="{C3380CC4-5D6E-409C-BE32-E72D297353CC}">
              <c16:uniqueId val="{00000097-AC7D-4150-876D-28D2A55B5DB1}"/>
            </c:ext>
          </c:extLst>
        </c:ser>
        <c:ser>
          <c:idx val="152"/>
          <c:order val="152"/>
          <c:tx>
            <c:strRef>
              <c:f>'[ukgvaandproductivityestimatesforothergeographicareas1998to2022 (1).xlsx]Table 4'!$B$155</c:f>
              <c:strCache>
                <c:ptCount val="1"/>
                <c:pt idx="0">
                  <c:v>Lichfield</c:v>
                </c:pt>
              </c:strCache>
            </c:strRef>
          </c:tx>
          <c:spPr>
            <a:ln w="28575" cap="rnd">
              <a:solidFill>
                <a:schemeClr val="accent3">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4'!$C$155:$P$155</c:f>
            </c:numRef>
          </c:val>
          <c:smooth val="0"/>
          <c:extLst>
            <c:ext xmlns:c16="http://schemas.microsoft.com/office/drawing/2014/chart" uri="{C3380CC4-5D6E-409C-BE32-E72D297353CC}">
              <c16:uniqueId val="{00000098-AC7D-4150-876D-28D2A55B5DB1}"/>
            </c:ext>
          </c:extLst>
        </c:ser>
        <c:ser>
          <c:idx val="153"/>
          <c:order val="153"/>
          <c:tx>
            <c:strRef>
              <c:f>'[ukgvaandproductivityestimatesforothergeographicareas1998to2022 (1).xlsx]Table 4'!$B$156</c:f>
              <c:strCache>
                <c:ptCount val="1"/>
                <c:pt idx="0">
                  <c:v>Wisbech</c:v>
                </c:pt>
              </c:strCache>
            </c:strRef>
          </c:tx>
          <c:spPr>
            <a:ln w="28575" cap="rnd">
              <a:solidFill>
                <a:schemeClr val="accent4">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4'!$C$156:$P$156</c:f>
            </c:numRef>
          </c:val>
          <c:smooth val="0"/>
          <c:extLst>
            <c:ext xmlns:c16="http://schemas.microsoft.com/office/drawing/2014/chart" uri="{C3380CC4-5D6E-409C-BE32-E72D297353CC}">
              <c16:uniqueId val="{00000099-AC7D-4150-876D-28D2A55B5DB1}"/>
            </c:ext>
          </c:extLst>
        </c:ser>
        <c:ser>
          <c:idx val="154"/>
          <c:order val="154"/>
          <c:tx>
            <c:strRef>
              <c:f>'[ukgvaandproductivityestimatesforothergeographicareas1998to2022 (1).xlsx]Table 4'!$B$157</c:f>
              <c:strCache>
                <c:ptCount val="1"/>
                <c:pt idx="0">
                  <c:v>Burntwood</c:v>
                </c:pt>
              </c:strCache>
            </c:strRef>
          </c:tx>
          <c:spPr>
            <a:ln w="28575" cap="rnd">
              <a:solidFill>
                <a:schemeClr val="accent5">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4'!$C$157:$P$157</c:f>
            </c:numRef>
          </c:val>
          <c:smooth val="0"/>
          <c:extLst>
            <c:ext xmlns:c16="http://schemas.microsoft.com/office/drawing/2014/chart" uri="{C3380CC4-5D6E-409C-BE32-E72D297353CC}">
              <c16:uniqueId val="{0000009A-AC7D-4150-876D-28D2A55B5DB1}"/>
            </c:ext>
          </c:extLst>
        </c:ser>
        <c:ser>
          <c:idx val="155"/>
          <c:order val="155"/>
          <c:tx>
            <c:strRef>
              <c:f>'[ukgvaandproductivityestimatesforothergeographicareas1998to2022 (1).xlsx]Table 4'!$B$158</c:f>
              <c:strCache>
                <c:ptCount val="1"/>
                <c:pt idx="0">
                  <c:v>Great Yarmouth</c:v>
                </c:pt>
              </c:strCache>
            </c:strRef>
          </c:tx>
          <c:spPr>
            <a:ln w="28575" cap="rnd">
              <a:solidFill>
                <a:schemeClr val="accent6">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4'!$C$158:$P$158</c:f>
            </c:numRef>
          </c:val>
          <c:smooth val="0"/>
          <c:extLst>
            <c:ext xmlns:c16="http://schemas.microsoft.com/office/drawing/2014/chart" uri="{C3380CC4-5D6E-409C-BE32-E72D297353CC}">
              <c16:uniqueId val="{0000009B-AC7D-4150-876D-28D2A55B5DB1}"/>
            </c:ext>
          </c:extLst>
        </c:ser>
        <c:ser>
          <c:idx val="156"/>
          <c:order val="156"/>
          <c:tx>
            <c:strRef>
              <c:f>'[ukgvaandproductivityestimatesforothergeographicareas1998to2022 (1).xlsx]Table 4'!$B$159</c:f>
              <c:strCache>
                <c:ptCount val="1"/>
                <c:pt idx="0">
                  <c:v>Leicester</c:v>
                </c:pt>
              </c:strCache>
            </c:strRef>
          </c:tx>
          <c:spPr>
            <a:ln w="28575" cap="rnd">
              <a:solidFill>
                <a:schemeClr val="accent1">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4'!$C$159:$P$159</c:f>
            </c:numRef>
          </c:val>
          <c:smooth val="0"/>
          <c:extLst>
            <c:ext xmlns:c16="http://schemas.microsoft.com/office/drawing/2014/chart" uri="{C3380CC4-5D6E-409C-BE32-E72D297353CC}">
              <c16:uniqueId val="{0000009C-AC7D-4150-876D-28D2A55B5DB1}"/>
            </c:ext>
          </c:extLst>
        </c:ser>
        <c:ser>
          <c:idx val="157"/>
          <c:order val="157"/>
          <c:tx>
            <c:strRef>
              <c:f>'[ukgvaandproductivityestimatesforothergeographicareas1998to2022 (1).xlsx]Table 4'!$B$160</c:f>
              <c:strCache>
                <c:ptCount val="1"/>
                <c:pt idx="0">
                  <c:v>Tamworth</c:v>
                </c:pt>
              </c:strCache>
            </c:strRef>
          </c:tx>
          <c:spPr>
            <a:ln w="28575" cap="rnd">
              <a:solidFill>
                <a:schemeClr val="accent2">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4'!$C$160:$P$160</c:f>
            </c:numRef>
          </c:val>
          <c:smooth val="0"/>
          <c:extLst>
            <c:ext xmlns:c16="http://schemas.microsoft.com/office/drawing/2014/chart" uri="{C3380CC4-5D6E-409C-BE32-E72D297353CC}">
              <c16:uniqueId val="{0000009D-AC7D-4150-876D-28D2A55B5DB1}"/>
            </c:ext>
          </c:extLst>
        </c:ser>
        <c:ser>
          <c:idx val="158"/>
          <c:order val="158"/>
          <c:tx>
            <c:strRef>
              <c:f>'[ukgvaandproductivityestimatesforothergeographicareas1998to2022 (1).xlsx]Table 4'!$B$161</c:f>
              <c:strCache>
                <c:ptCount val="1"/>
                <c:pt idx="0">
                  <c:v>Bloxwich</c:v>
                </c:pt>
              </c:strCache>
            </c:strRef>
          </c:tx>
          <c:spPr>
            <a:ln w="28575" cap="rnd">
              <a:solidFill>
                <a:schemeClr val="accent3">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4'!$C$161:$P$161</c:f>
            </c:numRef>
          </c:val>
          <c:smooth val="0"/>
          <c:extLst>
            <c:ext xmlns:c16="http://schemas.microsoft.com/office/drawing/2014/chart" uri="{C3380CC4-5D6E-409C-BE32-E72D297353CC}">
              <c16:uniqueId val="{0000009E-AC7D-4150-876D-28D2A55B5DB1}"/>
            </c:ext>
          </c:extLst>
        </c:ser>
        <c:ser>
          <c:idx val="159"/>
          <c:order val="159"/>
          <c:tx>
            <c:strRef>
              <c:f>'[ukgvaandproductivityestimatesforothergeographicareas1998to2022 (1).xlsx]Table 4'!$B$162</c:f>
              <c:strCache>
                <c:ptCount val="1"/>
                <c:pt idx="0">
                  <c:v>Willenhall</c:v>
                </c:pt>
              </c:strCache>
            </c:strRef>
          </c:tx>
          <c:spPr>
            <a:ln w="28575" cap="rnd">
              <a:solidFill>
                <a:schemeClr val="accent4">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4'!$C$162:$P$162</c:f>
            </c:numRef>
          </c:val>
          <c:smooth val="0"/>
          <c:extLst>
            <c:ext xmlns:c16="http://schemas.microsoft.com/office/drawing/2014/chart" uri="{C3380CC4-5D6E-409C-BE32-E72D297353CC}">
              <c16:uniqueId val="{0000009F-AC7D-4150-876D-28D2A55B5DB1}"/>
            </c:ext>
          </c:extLst>
        </c:ser>
        <c:ser>
          <c:idx val="160"/>
          <c:order val="160"/>
          <c:tx>
            <c:strRef>
              <c:f>'[ukgvaandproductivityestimatesforothergeographicareas1998to2022 (1).xlsx]Table 4'!$B$163</c:f>
              <c:strCache>
                <c:ptCount val="1"/>
                <c:pt idx="0">
                  <c:v>Wolverhampton</c:v>
                </c:pt>
              </c:strCache>
            </c:strRef>
          </c:tx>
          <c:spPr>
            <a:ln w="28575" cap="rnd">
              <a:solidFill>
                <a:schemeClr val="accent5">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4'!$C$163:$P$163</c:f>
            </c:numRef>
          </c:val>
          <c:smooth val="0"/>
          <c:extLst>
            <c:ext xmlns:c16="http://schemas.microsoft.com/office/drawing/2014/chart" uri="{C3380CC4-5D6E-409C-BE32-E72D297353CC}">
              <c16:uniqueId val="{000000A0-AC7D-4150-876D-28D2A55B5DB1}"/>
            </c:ext>
          </c:extLst>
        </c:ser>
        <c:ser>
          <c:idx val="161"/>
          <c:order val="161"/>
          <c:tx>
            <c:strRef>
              <c:f>'[ukgvaandproductivityestimatesforothergeographicareas1998to2022 (1).xlsx]Table 4'!$B$164</c:f>
              <c:strCache>
                <c:ptCount val="1"/>
                <c:pt idx="0">
                  <c:v>Peterborough</c:v>
                </c:pt>
              </c:strCache>
            </c:strRef>
          </c:tx>
          <c:spPr>
            <a:ln w="28575" cap="rnd">
              <a:solidFill>
                <a:schemeClr val="accent6">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4'!$C$164:$P$164</c:f>
            </c:numRef>
          </c:val>
          <c:smooth val="0"/>
          <c:extLst>
            <c:ext xmlns:c16="http://schemas.microsoft.com/office/drawing/2014/chart" uri="{C3380CC4-5D6E-409C-BE32-E72D297353CC}">
              <c16:uniqueId val="{000000A1-AC7D-4150-876D-28D2A55B5DB1}"/>
            </c:ext>
          </c:extLst>
        </c:ser>
        <c:ser>
          <c:idx val="162"/>
          <c:order val="162"/>
          <c:tx>
            <c:strRef>
              <c:f>'[ukgvaandproductivityestimatesforothergeographicareas1998to2022 (1).xlsx]Table 4'!$B$165</c:f>
              <c:strCache>
                <c:ptCount val="1"/>
                <c:pt idx="0">
                  <c:v>Wigston</c:v>
                </c:pt>
              </c:strCache>
            </c:strRef>
          </c:tx>
          <c:spPr>
            <a:ln w="28575" cap="rnd">
              <a:solidFill>
                <a:schemeClr val="accent1"/>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4'!$C$165:$P$165</c:f>
            </c:numRef>
          </c:val>
          <c:smooth val="0"/>
          <c:extLst>
            <c:ext xmlns:c16="http://schemas.microsoft.com/office/drawing/2014/chart" uri="{C3380CC4-5D6E-409C-BE32-E72D297353CC}">
              <c16:uniqueId val="{000000A2-AC7D-4150-876D-28D2A55B5DB1}"/>
            </c:ext>
          </c:extLst>
        </c:ser>
        <c:ser>
          <c:idx val="163"/>
          <c:order val="163"/>
          <c:tx>
            <c:strRef>
              <c:f>'[ukgvaandproductivityestimatesforothergeographicareas1998to2022 (1).xlsx]Table 4'!$B$166</c:f>
              <c:strCache>
                <c:ptCount val="1"/>
                <c:pt idx="0">
                  <c:v>Walsall</c:v>
                </c:pt>
              </c:strCache>
            </c:strRef>
          </c:tx>
          <c:spPr>
            <a:ln w="28575" cap="rnd">
              <a:solidFill>
                <a:schemeClr val="accent2"/>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4'!$C$166:$P$166</c:f>
            </c:numRef>
          </c:val>
          <c:smooth val="0"/>
          <c:extLst>
            <c:ext xmlns:c16="http://schemas.microsoft.com/office/drawing/2014/chart" uri="{C3380CC4-5D6E-409C-BE32-E72D297353CC}">
              <c16:uniqueId val="{000000A3-AC7D-4150-876D-28D2A55B5DB1}"/>
            </c:ext>
          </c:extLst>
        </c:ser>
        <c:ser>
          <c:idx val="164"/>
          <c:order val="164"/>
          <c:tx>
            <c:strRef>
              <c:f>'[ukgvaandproductivityestimatesforothergeographicareas1998to2022 (1).xlsx]Table 4'!$B$167</c:f>
              <c:strCache>
                <c:ptCount val="1"/>
                <c:pt idx="0">
                  <c:v>Royal Sutton Coldfield</c:v>
                </c:pt>
              </c:strCache>
            </c:strRef>
          </c:tx>
          <c:spPr>
            <a:ln w="28575" cap="rnd">
              <a:solidFill>
                <a:schemeClr val="accent3"/>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4'!$C$167:$P$167</c:f>
            </c:numRef>
          </c:val>
          <c:smooth val="0"/>
          <c:extLst>
            <c:ext xmlns:c16="http://schemas.microsoft.com/office/drawing/2014/chart" uri="{C3380CC4-5D6E-409C-BE32-E72D297353CC}">
              <c16:uniqueId val="{000000A4-AC7D-4150-876D-28D2A55B5DB1}"/>
            </c:ext>
          </c:extLst>
        </c:ser>
        <c:ser>
          <c:idx val="165"/>
          <c:order val="165"/>
          <c:tx>
            <c:strRef>
              <c:f>'[ukgvaandproductivityestimatesforothergeographicareas1998to2022 (1).xlsx]Table 4'!$B$168</c:f>
              <c:strCache>
                <c:ptCount val="1"/>
                <c:pt idx="0">
                  <c:v>Bilston (Wolverhampton)</c:v>
                </c:pt>
              </c:strCache>
            </c:strRef>
          </c:tx>
          <c:spPr>
            <a:ln w="28575" cap="rnd">
              <a:solidFill>
                <a:schemeClr val="accent4"/>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4'!$C$168:$P$168</c:f>
            </c:numRef>
          </c:val>
          <c:smooth val="0"/>
          <c:extLst>
            <c:ext xmlns:c16="http://schemas.microsoft.com/office/drawing/2014/chart" uri="{C3380CC4-5D6E-409C-BE32-E72D297353CC}">
              <c16:uniqueId val="{000000A5-AC7D-4150-876D-28D2A55B5DB1}"/>
            </c:ext>
          </c:extLst>
        </c:ser>
        <c:ser>
          <c:idx val="166"/>
          <c:order val="166"/>
          <c:tx>
            <c:strRef>
              <c:f>'[ukgvaandproductivityestimatesforothergeographicareas1998to2022 (1).xlsx]Table 4'!$B$169</c:f>
              <c:strCache>
                <c:ptCount val="1"/>
                <c:pt idx="0">
                  <c:v>Sedgley</c:v>
                </c:pt>
              </c:strCache>
            </c:strRef>
          </c:tx>
          <c:spPr>
            <a:ln w="28575" cap="rnd">
              <a:solidFill>
                <a:schemeClr val="accent5"/>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4'!$C$169:$P$169</c:f>
            </c:numRef>
          </c:val>
          <c:smooth val="0"/>
          <c:extLst>
            <c:ext xmlns:c16="http://schemas.microsoft.com/office/drawing/2014/chart" uri="{C3380CC4-5D6E-409C-BE32-E72D297353CC}">
              <c16:uniqueId val="{000000A6-AC7D-4150-876D-28D2A55B5DB1}"/>
            </c:ext>
          </c:extLst>
        </c:ser>
        <c:ser>
          <c:idx val="167"/>
          <c:order val="167"/>
          <c:tx>
            <c:strRef>
              <c:f>'[ukgvaandproductivityestimatesforothergeographicareas1998to2022 (1).xlsx]Table 4'!$B$170</c:f>
              <c:strCache>
                <c:ptCount val="1"/>
                <c:pt idx="0">
                  <c:v>Hinckley</c:v>
                </c:pt>
              </c:strCache>
            </c:strRef>
          </c:tx>
          <c:spPr>
            <a:ln w="28575" cap="rnd">
              <a:solidFill>
                <a:schemeClr val="accent6"/>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4'!$C$170:$P$170</c:f>
            </c:numRef>
          </c:val>
          <c:smooth val="0"/>
          <c:extLst>
            <c:ext xmlns:c16="http://schemas.microsoft.com/office/drawing/2014/chart" uri="{C3380CC4-5D6E-409C-BE32-E72D297353CC}">
              <c16:uniqueId val="{000000A7-AC7D-4150-876D-28D2A55B5DB1}"/>
            </c:ext>
          </c:extLst>
        </c:ser>
        <c:ser>
          <c:idx val="168"/>
          <c:order val="168"/>
          <c:tx>
            <c:strRef>
              <c:f>'[ukgvaandproductivityestimatesforothergeographicareas1998to2022 (1).xlsx]Table 4'!$B$171</c:f>
              <c:strCache>
                <c:ptCount val="1"/>
                <c:pt idx="0">
                  <c:v>Tipton</c:v>
                </c:pt>
              </c:strCache>
            </c:strRef>
          </c:tx>
          <c:spPr>
            <a:ln w="28575" cap="rnd">
              <a:solidFill>
                <a:schemeClr val="accent1">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4'!$C$171:$P$171</c:f>
            </c:numRef>
          </c:val>
          <c:smooth val="0"/>
          <c:extLst>
            <c:ext xmlns:c16="http://schemas.microsoft.com/office/drawing/2014/chart" uri="{C3380CC4-5D6E-409C-BE32-E72D297353CC}">
              <c16:uniqueId val="{000000A8-AC7D-4150-876D-28D2A55B5DB1}"/>
            </c:ext>
          </c:extLst>
        </c:ser>
        <c:ser>
          <c:idx val="169"/>
          <c:order val="169"/>
          <c:tx>
            <c:strRef>
              <c:f>'[ukgvaandproductivityestimatesforothergeographicareas1998to2022 (1).xlsx]Table 4'!$B$172</c:f>
              <c:strCache>
                <c:ptCount val="1"/>
                <c:pt idx="0">
                  <c:v>Lowestoft</c:v>
                </c:pt>
              </c:strCache>
            </c:strRef>
          </c:tx>
          <c:spPr>
            <a:ln w="28575" cap="rnd">
              <a:solidFill>
                <a:schemeClr val="accent2">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4'!$C$172:$P$172</c:f>
            </c:numRef>
          </c:val>
          <c:smooth val="0"/>
          <c:extLst>
            <c:ext xmlns:c16="http://schemas.microsoft.com/office/drawing/2014/chart" uri="{C3380CC4-5D6E-409C-BE32-E72D297353CC}">
              <c16:uniqueId val="{000000A9-AC7D-4150-876D-28D2A55B5DB1}"/>
            </c:ext>
          </c:extLst>
        </c:ser>
        <c:ser>
          <c:idx val="170"/>
          <c:order val="170"/>
          <c:tx>
            <c:strRef>
              <c:f>'[ukgvaandproductivityestimatesforothergeographicareas1998to2022 (1).xlsx]Table 4'!$B$173</c:f>
              <c:strCache>
                <c:ptCount val="1"/>
                <c:pt idx="0">
                  <c:v>West Bromwich</c:v>
                </c:pt>
              </c:strCache>
            </c:strRef>
          </c:tx>
          <c:spPr>
            <a:ln w="28575" cap="rnd">
              <a:solidFill>
                <a:schemeClr val="accent3">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4'!$C$173:$P$173</c:f>
            </c:numRef>
          </c:val>
          <c:smooth val="0"/>
          <c:extLst>
            <c:ext xmlns:c16="http://schemas.microsoft.com/office/drawing/2014/chart" uri="{C3380CC4-5D6E-409C-BE32-E72D297353CC}">
              <c16:uniqueId val="{000000AA-AC7D-4150-876D-28D2A55B5DB1}"/>
            </c:ext>
          </c:extLst>
        </c:ser>
        <c:ser>
          <c:idx val="171"/>
          <c:order val="171"/>
          <c:tx>
            <c:strRef>
              <c:f>'[ukgvaandproductivityestimatesforothergeographicareas1998to2022 (1).xlsx]Table 4'!$B$174</c:f>
              <c:strCache>
                <c:ptCount val="1"/>
                <c:pt idx="0">
                  <c:v>Nuneaton</c:v>
                </c:pt>
              </c:strCache>
            </c:strRef>
          </c:tx>
          <c:spPr>
            <a:ln w="28575" cap="rnd">
              <a:solidFill>
                <a:schemeClr val="accent4">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4'!$C$174:$P$174</c:f>
            </c:numRef>
          </c:val>
          <c:smooth val="0"/>
          <c:extLst>
            <c:ext xmlns:c16="http://schemas.microsoft.com/office/drawing/2014/chart" uri="{C3380CC4-5D6E-409C-BE32-E72D297353CC}">
              <c16:uniqueId val="{000000AB-AC7D-4150-876D-28D2A55B5DB1}"/>
            </c:ext>
          </c:extLst>
        </c:ser>
        <c:ser>
          <c:idx val="172"/>
          <c:order val="172"/>
          <c:tx>
            <c:strRef>
              <c:f>'[ukgvaandproductivityestimatesforothergeographicareas1998to2022 (1).xlsx]Table 4'!$B$175</c:f>
              <c:strCache>
                <c:ptCount val="1"/>
                <c:pt idx="0">
                  <c:v>Rowley Regis</c:v>
                </c:pt>
              </c:strCache>
            </c:strRef>
          </c:tx>
          <c:spPr>
            <a:ln w="28575" cap="rnd">
              <a:solidFill>
                <a:schemeClr val="accent5">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4'!$C$175:$P$175</c:f>
            </c:numRef>
          </c:val>
          <c:smooth val="0"/>
          <c:extLst>
            <c:ext xmlns:c16="http://schemas.microsoft.com/office/drawing/2014/chart" uri="{C3380CC4-5D6E-409C-BE32-E72D297353CC}">
              <c16:uniqueId val="{000000AC-AC7D-4150-876D-28D2A55B5DB1}"/>
            </c:ext>
          </c:extLst>
        </c:ser>
        <c:ser>
          <c:idx val="173"/>
          <c:order val="173"/>
          <c:tx>
            <c:strRef>
              <c:f>'[ukgvaandproductivityestimatesforothergeographicareas1998to2022 (1).xlsx]Table 4'!$B$176</c:f>
              <c:strCache>
                <c:ptCount val="1"/>
                <c:pt idx="0">
                  <c:v>Dudley (Dudley)</c:v>
                </c:pt>
              </c:strCache>
            </c:strRef>
          </c:tx>
          <c:spPr>
            <a:ln w="28575" cap="rnd">
              <a:solidFill>
                <a:schemeClr val="accent6">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4'!$C$176:$P$176</c:f>
            </c:numRef>
          </c:val>
          <c:smooth val="0"/>
          <c:extLst>
            <c:ext xmlns:c16="http://schemas.microsoft.com/office/drawing/2014/chart" uri="{C3380CC4-5D6E-409C-BE32-E72D297353CC}">
              <c16:uniqueId val="{000000AD-AC7D-4150-876D-28D2A55B5DB1}"/>
            </c:ext>
          </c:extLst>
        </c:ser>
        <c:ser>
          <c:idx val="174"/>
          <c:order val="174"/>
          <c:tx>
            <c:strRef>
              <c:f>'[ukgvaandproductivityestimatesforothergeographicareas1998to2022 (1).xlsx]Table 4'!$B$177</c:f>
              <c:strCache>
                <c:ptCount val="1"/>
                <c:pt idx="0">
                  <c:v>Corby</c:v>
                </c:pt>
              </c:strCache>
            </c:strRef>
          </c:tx>
          <c:spPr>
            <a:ln w="28575" cap="rnd">
              <a:solidFill>
                <a:schemeClr val="accent1">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4'!$C$177:$P$177</c:f>
            </c:numRef>
          </c:val>
          <c:smooth val="0"/>
          <c:extLst>
            <c:ext xmlns:c16="http://schemas.microsoft.com/office/drawing/2014/chart" uri="{C3380CC4-5D6E-409C-BE32-E72D297353CC}">
              <c16:uniqueId val="{000000AE-AC7D-4150-876D-28D2A55B5DB1}"/>
            </c:ext>
          </c:extLst>
        </c:ser>
        <c:ser>
          <c:idx val="175"/>
          <c:order val="175"/>
          <c:tx>
            <c:strRef>
              <c:f>'[ukgvaandproductivityestimatesforothergeographicareas1998to2022 (1).xlsx]Table 4'!$B$178</c:f>
              <c:strCache>
                <c:ptCount val="1"/>
                <c:pt idx="0">
                  <c:v>Oldbury (Sandwell)</c:v>
                </c:pt>
              </c:strCache>
            </c:strRef>
          </c:tx>
          <c:spPr>
            <a:ln w="28575" cap="rnd">
              <a:solidFill>
                <a:schemeClr val="accent2">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4'!$C$178:$P$178</c:f>
            </c:numRef>
          </c:val>
          <c:smooth val="0"/>
          <c:extLst>
            <c:ext xmlns:c16="http://schemas.microsoft.com/office/drawing/2014/chart" uri="{C3380CC4-5D6E-409C-BE32-E72D297353CC}">
              <c16:uniqueId val="{000000AF-AC7D-4150-876D-28D2A55B5DB1}"/>
            </c:ext>
          </c:extLst>
        </c:ser>
        <c:ser>
          <c:idx val="176"/>
          <c:order val="176"/>
          <c:tx>
            <c:strRef>
              <c:f>'[ukgvaandproductivityestimatesforothergeographicareas1998to2022 (1).xlsx]Table 4'!$B$179</c:f>
              <c:strCache>
                <c:ptCount val="1"/>
                <c:pt idx="0">
                  <c:v>Kingswinford</c:v>
                </c:pt>
              </c:strCache>
            </c:strRef>
          </c:tx>
          <c:spPr>
            <a:ln w="28575" cap="rnd">
              <a:solidFill>
                <a:schemeClr val="accent3">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4'!$C$179:$P$179</c:f>
            </c:numRef>
          </c:val>
          <c:smooth val="0"/>
          <c:extLst>
            <c:ext xmlns:c16="http://schemas.microsoft.com/office/drawing/2014/chart" uri="{C3380CC4-5D6E-409C-BE32-E72D297353CC}">
              <c16:uniqueId val="{000000B0-AC7D-4150-876D-28D2A55B5DB1}"/>
            </c:ext>
          </c:extLst>
        </c:ser>
        <c:ser>
          <c:idx val="177"/>
          <c:order val="177"/>
          <c:tx>
            <c:strRef>
              <c:f>'[ukgvaandproductivityestimatesforothergeographicareas1998to2022 (1).xlsx]Table 4'!$B$180</c:f>
              <c:strCache>
                <c:ptCount val="1"/>
                <c:pt idx="0">
                  <c:v>Smethwick</c:v>
                </c:pt>
              </c:strCache>
            </c:strRef>
          </c:tx>
          <c:spPr>
            <a:ln w="28575" cap="rnd">
              <a:solidFill>
                <a:schemeClr val="accent4">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4'!$C$180:$P$180</c:f>
            </c:numRef>
          </c:val>
          <c:smooth val="0"/>
          <c:extLst>
            <c:ext xmlns:c16="http://schemas.microsoft.com/office/drawing/2014/chart" uri="{C3380CC4-5D6E-409C-BE32-E72D297353CC}">
              <c16:uniqueId val="{000000B1-AC7D-4150-876D-28D2A55B5DB1}"/>
            </c:ext>
          </c:extLst>
        </c:ser>
        <c:ser>
          <c:idx val="178"/>
          <c:order val="178"/>
          <c:tx>
            <c:strRef>
              <c:f>'[ukgvaandproductivityestimatesforothergeographicareas1998to2022 (1).xlsx]Table 4'!$B$181</c:f>
              <c:strCache>
                <c:ptCount val="1"/>
                <c:pt idx="0">
                  <c:v>Bedworth</c:v>
                </c:pt>
              </c:strCache>
            </c:strRef>
          </c:tx>
          <c:spPr>
            <a:ln w="28575" cap="rnd">
              <a:solidFill>
                <a:schemeClr val="accent5">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4'!$C$181:$P$181</c:f>
            </c:numRef>
          </c:val>
          <c:smooth val="0"/>
          <c:extLst>
            <c:ext xmlns:c16="http://schemas.microsoft.com/office/drawing/2014/chart" uri="{C3380CC4-5D6E-409C-BE32-E72D297353CC}">
              <c16:uniqueId val="{000000B2-AC7D-4150-876D-28D2A55B5DB1}"/>
            </c:ext>
          </c:extLst>
        </c:ser>
        <c:ser>
          <c:idx val="179"/>
          <c:order val="179"/>
          <c:tx>
            <c:strRef>
              <c:f>'[ukgvaandproductivityestimatesforothergeographicareas1998to2022 (1).xlsx]Table 4'!$B$182</c:f>
              <c:strCache>
                <c:ptCount val="1"/>
                <c:pt idx="0">
                  <c:v>Brierley Hill</c:v>
                </c:pt>
              </c:strCache>
            </c:strRef>
          </c:tx>
          <c:spPr>
            <a:ln w="28575" cap="rnd">
              <a:solidFill>
                <a:schemeClr val="accent6">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4'!$C$182:$P$182</c:f>
            </c:numRef>
          </c:val>
          <c:smooth val="0"/>
          <c:extLst>
            <c:ext xmlns:c16="http://schemas.microsoft.com/office/drawing/2014/chart" uri="{C3380CC4-5D6E-409C-BE32-E72D297353CC}">
              <c16:uniqueId val="{000000B3-AC7D-4150-876D-28D2A55B5DB1}"/>
            </c:ext>
          </c:extLst>
        </c:ser>
        <c:ser>
          <c:idx val="180"/>
          <c:order val="180"/>
          <c:tx>
            <c:strRef>
              <c:f>'[ukgvaandproductivityestimatesforothergeographicareas1998to2022 (1).xlsx]Table 4'!$B$183</c:f>
              <c:strCache>
                <c:ptCount val="1"/>
                <c:pt idx="0">
                  <c:v>Birmingham</c:v>
                </c:pt>
              </c:strCache>
            </c:strRef>
          </c:tx>
          <c:spPr>
            <a:ln w="28575" cap="rnd">
              <a:solidFill>
                <a:schemeClr val="accent1">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4'!$C$183:$P$183</c:f>
            </c:numRef>
          </c:val>
          <c:smooth val="0"/>
          <c:extLst>
            <c:ext xmlns:c16="http://schemas.microsoft.com/office/drawing/2014/chart" uri="{C3380CC4-5D6E-409C-BE32-E72D297353CC}">
              <c16:uniqueId val="{000000B4-AC7D-4150-876D-28D2A55B5DB1}"/>
            </c:ext>
          </c:extLst>
        </c:ser>
        <c:ser>
          <c:idx val="181"/>
          <c:order val="181"/>
          <c:tx>
            <c:strRef>
              <c:f>'[ukgvaandproductivityestimatesforothergeographicareas1998to2022 (1).xlsx]Table 4'!$B$184</c:f>
              <c:strCache>
                <c:ptCount val="1"/>
                <c:pt idx="0">
                  <c:v>Halesowen</c:v>
                </c:pt>
              </c:strCache>
            </c:strRef>
          </c:tx>
          <c:spPr>
            <a:ln w="28575" cap="rnd">
              <a:solidFill>
                <a:schemeClr val="accent2">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4'!$C$184:$P$184</c:f>
            </c:numRef>
          </c:val>
          <c:smooth val="0"/>
          <c:extLst>
            <c:ext xmlns:c16="http://schemas.microsoft.com/office/drawing/2014/chart" uri="{C3380CC4-5D6E-409C-BE32-E72D297353CC}">
              <c16:uniqueId val="{000000B5-AC7D-4150-876D-28D2A55B5DB1}"/>
            </c:ext>
          </c:extLst>
        </c:ser>
        <c:ser>
          <c:idx val="182"/>
          <c:order val="182"/>
          <c:tx>
            <c:strRef>
              <c:f>'[ukgvaandproductivityestimatesforothergeographicareas1998to2022 (1).xlsx]Table 4'!$B$185</c:f>
              <c:strCache>
                <c:ptCount val="1"/>
                <c:pt idx="0">
                  <c:v>Stourbridge</c:v>
                </c:pt>
              </c:strCache>
            </c:strRef>
          </c:tx>
          <c:spPr>
            <a:ln w="28575" cap="rnd">
              <a:solidFill>
                <a:schemeClr val="accent3">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4'!$C$185:$P$185</c:f>
            </c:numRef>
          </c:val>
          <c:smooth val="0"/>
          <c:extLst>
            <c:ext xmlns:c16="http://schemas.microsoft.com/office/drawing/2014/chart" uri="{C3380CC4-5D6E-409C-BE32-E72D297353CC}">
              <c16:uniqueId val="{000000B6-AC7D-4150-876D-28D2A55B5DB1}"/>
            </c:ext>
          </c:extLst>
        </c:ser>
        <c:ser>
          <c:idx val="183"/>
          <c:order val="183"/>
          <c:tx>
            <c:strRef>
              <c:f>'[ukgvaandproductivityestimatesforothergeographicareas1998to2022 (1).xlsx]Table 4'!$B$186</c:f>
              <c:strCache>
                <c:ptCount val="1"/>
                <c:pt idx="0">
                  <c:v>Thetford</c:v>
                </c:pt>
              </c:strCache>
            </c:strRef>
          </c:tx>
          <c:spPr>
            <a:ln w="28575" cap="rnd">
              <a:solidFill>
                <a:schemeClr val="accent4">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4'!$C$186:$P$186</c:f>
            </c:numRef>
          </c:val>
          <c:smooth val="0"/>
          <c:extLst>
            <c:ext xmlns:c16="http://schemas.microsoft.com/office/drawing/2014/chart" uri="{C3380CC4-5D6E-409C-BE32-E72D297353CC}">
              <c16:uniqueId val="{000000B7-AC7D-4150-876D-28D2A55B5DB1}"/>
            </c:ext>
          </c:extLst>
        </c:ser>
        <c:ser>
          <c:idx val="184"/>
          <c:order val="184"/>
          <c:tx>
            <c:strRef>
              <c:f>'[ukgvaandproductivityestimatesforothergeographicareas1998to2022 (1).xlsx]Table 4'!$B$187</c:f>
              <c:strCache>
                <c:ptCount val="1"/>
                <c:pt idx="0">
                  <c:v>Solihull</c:v>
                </c:pt>
              </c:strCache>
            </c:strRef>
          </c:tx>
          <c:spPr>
            <a:ln w="28575" cap="rnd">
              <a:solidFill>
                <a:schemeClr val="accent5">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4'!$C$187:$P$187</c:f>
            </c:numRef>
          </c:val>
          <c:smooth val="0"/>
          <c:extLst>
            <c:ext xmlns:c16="http://schemas.microsoft.com/office/drawing/2014/chart" uri="{C3380CC4-5D6E-409C-BE32-E72D297353CC}">
              <c16:uniqueId val="{000000B8-AC7D-4150-876D-28D2A55B5DB1}"/>
            </c:ext>
          </c:extLst>
        </c:ser>
        <c:ser>
          <c:idx val="185"/>
          <c:order val="185"/>
          <c:tx>
            <c:strRef>
              <c:f>'[ukgvaandproductivityestimatesforothergeographicareas1998to2022 (1).xlsx]Table 4'!$B$188</c:f>
              <c:strCache>
                <c:ptCount val="1"/>
                <c:pt idx="0">
                  <c:v>Coventry</c:v>
                </c:pt>
              </c:strCache>
            </c:strRef>
          </c:tx>
          <c:spPr>
            <a:ln w="28575" cap="rnd">
              <a:solidFill>
                <a:schemeClr val="accent6">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4'!$C$188:$P$188</c:f>
            </c:numRef>
          </c:val>
          <c:smooth val="0"/>
          <c:extLst>
            <c:ext xmlns:c16="http://schemas.microsoft.com/office/drawing/2014/chart" uri="{C3380CC4-5D6E-409C-BE32-E72D297353CC}">
              <c16:uniqueId val="{000000B9-AC7D-4150-876D-28D2A55B5DB1}"/>
            </c:ext>
          </c:extLst>
        </c:ser>
        <c:ser>
          <c:idx val="186"/>
          <c:order val="186"/>
          <c:tx>
            <c:strRef>
              <c:f>'[ukgvaandproductivityestimatesforothergeographicareas1998to2022 (1).xlsx]Table 4'!$B$189</c:f>
              <c:strCache>
                <c:ptCount val="1"/>
                <c:pt idx="0">
                  <c:v>Kettering</c:v>
                </c:pt>
              </c:strCache>
            </c:strRef>
          </c:tx>
          <c:spPr>
            <a:ln w="28575" cap="rnd">
              <a:solidFill>
                <a:schemeClr val="accent1">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4'!$C$189:$P$189</c:f>
            </c:numRef>
          </c:val>
          <c:smooth val="0"/>
          <c:extLst>
            <c:ext xmlns:c16="http://schemas.microsoft.com/office/drawing/2014/chart" uri="{C3380CC4-5D6E-409C-BE32-E72D297353CC}">
              <c16:uniqueId val="{000000BA-AC7D-4150-876D-28D2A55B5DB1}"/>
            </c:ext>
          </c:extLst>
        </c:ser>
        <c:ser>
          <c:idx val="187"/>
          <c:order val="187"/>
          <c:tx>
            <c:strRef>
              <c:f>'[ukgvaandproductivityestimatesforothergeographicareas1998to2022 (1).xlsx]Table 4'!$B$190</c:f>
              <c:strCache>
                <c:ptCount val="1"/>
                <c:pt idx="0">
                  <c:v>Kidderminster</c:v>
                </c:pt>
              </c:strCache>
            </c:strRef>
          </c:tx>
          <c:spPr>
            <a:ln w="28575" cap="rnd">
              <a:solidFill>
                <a:schemeClr val="accent2">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4'!$C$190:$P$190</c:f>
            </c:numRef>
          </c:val>
          <c:smooth val="0"/>
          <c:extLst>
            <c:ext xmlns:c16="http://schemas.microsoft.com/office/drawing/2014/chart" uri="{C3380CC4-5D6E-409C-BE32-E72D297353CC}">
              <c16:uniqueId val="{000000BB-AC7D-4150-876D-28D2A55B5DB1}"/>
            </c:ext>
          </c:extLst>
        </c:ser>
        <c:ser>
          <c:idx val="188"/>
          <c:order val="188"/>
          <c:tx>
            <c:strRef>
              <c:f>'[ukgvaandproductivityestimatesforothergeographicareas1998to2022 (1).xlsx]Table 4'!$B$191</c:f>
              <c:strCache>
                <c:ptCount val="1"/>
                <c:pt idx="0">
                  <c:v>Rugby</c:v>
                </c:pt>
              </c:strCache>
            </c:strRef>
          </c:tx>
          <c:spPr>
            <a:ln w="28575" cap="rnd">
              <a:solidFill>
                <a:schemeClr val="accent3">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4'!$C$191:$P$191</c:f>
            </c:numRef>
          </c:val>
          <c:smooth val="0"/>
          <c:extLst>
            <c:ext xmlns:c16="http://schemas.microsoft.com/office/drawing/2014/chart" uri="{C3380CC4-5D6E-409C-BE32-E72D297353CC}">
              <c16:uniqueId val="{000000BC-AC7D-4150-876D-28D2A55B5DB1}"/>
            </c:ext>
          </c:extLst>
        </c:ser>
        <c:ser>
          <c:idx val="189"/>
          <c:order val="189"/>
          <c:tx>
            <c:strRef>
              <c:f>'[ukgvaandproductivityestimatesforothergeographicareas1998to2022 (1).xlsx]Table 4'!$B$192</c:f>
              <c:strCache>
                <c:ptCount val="1"/>
                <c:pt idx="0">
                  <c:v>Huntingdon</c:v>
                </c:pt>
              </c:strCache>
            </c:strRef>
          </c:tx>
          <c:spPr>
            <a:ln w="28575" cap="rnd">
              <a:solidFill>
                <a:schemeClr val="accent4">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4'!$C$192:$P$192</c:f>
            </c:numRef>
          </c:val>
          <c:smooth val="0"/>
          <c:extLst>
            <c:ext xmlns:c16="http://schemas.microsoft.com/office/drawing/2014/chart" uri="{C3380CC4-5D6E-409C-BE32-E72D297353CC}">
              <c16:uniqueId val="{000000BD-AC7D-4150-876D-28D2A55B5DB1}"/>
            </c:ext>
          </c:extLst>
        </c:ser>
        <c:ser>
          <c:idx val="190"/>
          <c:order val="190"/>
          <c:tx>
            <c:strRef>
              <c:f>'[ukgvaandproductivityestimatesforothergeographicareas1998to2022 (1).xlsx]Table 4'!$B$193</c:f>
              <c:strCache>
                <c:ptCount val="1"/>
                <c:pt idx="0">
                  <c:v>Bromsgrove</c:v>
                </c:pt>
              </c:strCache>
            </c:strRef>
          </c:tx>
          <c:spPr>
            <a:ln w="28575" cap="rnd">
              <a:solidFill>
                <a:schemeClr val="accent5">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4'!$C$193:$P$193</c:f>
            </c:numRef>
          </c:val>
          <c:smooth val="0"/>
          <c:extLst>
            <c:ext xmlns:c16="http://schemas.microsoft.com/office/drawing/2014/chart" uri="{C3380CC4-5D6E-409C-BE32-E72D297353CC}">
              <c16:uniqueId val="{000000BE-AC7D-4150-876D-28D2A55B5DB1}"/>
            </c:ext>
          </c:extLst>
        </c:ser>
        <c:ser>
          <c:idx val="191"/>
          <c:order val="191"/>
          <c:tx>
            <c:strRef>
              <c:f>'[ukgvaandproductivityestimatesforothergeographicareas1998to2022 (1).xlsx]Table 4'!$B$194</c:f>
              <c:strCache>
                <c:ptCount val="1"/>
                <c:pt idx="0">
                  <c:v>Wellingborough</c:v>
                </c:pt>
              </c:strCache>
            </c:strRef>
          </c:tx>
          <c:spPr>
            <a:ln w="28575" cap="rnd">
              <a:solidFill>
                <a:schemeClr val="accent6">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4'!$C$194:$P$194</c:f>
            </c:numRef>
          </c:val>
          <c:smooth val="0"/>
          <c:extLst>
            <c:ext xmlns:c16="http://schemas.microsoft.com/office/drawing/2014/chart" uri="{C3380CC4-5D6E-409C-BE32-E72D297353CC}">
              <c16:uniqueId val="{000000BF-AC7D-4150-876D-28D2A55B5DB1}"/>
            </c:ext>
          </c:extLst>
        </c:ser>
        <c:ser>
          <c:idx val="192"/>
          <c:order val="192"/>
          <c:tx>
            <c:strRef>
              <c:f>'[ukgvaandproductivityestimatesforothergeographicareas1998to2022 (1).xlsx]Table 4'!$B$195</c:f>
              <c:strCache>
                <c:ptCount val="1"/>
                <c:pt idx="0">
                  <c:v>Royal Leamington Spa</c:v>
                </c:pt>
              </c:strCache>
            </c:strRef>
          </c:tx>
          <c:spPr>
            <a:ln w="28575" cap="rnd">
              <a:solidFill>
                <a:schemeClr val="accent1">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4'!$C$195:$P$195</c:f>
            </c:numRef>
          </c:val>
          <c:smooth val="0"/>
          <c:extLst>
            <c:ext xmlns:c16="http://schemas.microsoft.com/office/drawing/2014/chart" uri="{C3380CC4-5D6E-409C-BE32-E72D297353CC}">
              <c16:uniqueId val="{000000C0-AC7D-4150-876D-28D2A55B5DB1}"/>
            </c:ext>
          </c:extLst>
        </c:ser>
        <c:ser>
          <c:idx val="193"/>
          <c:order val="193"/>
          <c:tx>
            <c:strRef>
              <c:f>'[ukgvaandproductivityestimatesforothergeographicareas1998to2022 (1).xlsx]Table 4'!$B$196</c:f>
              <c:strCache>
                <c:ptCount val="1"/>
                <c:pt idx="0">
                  <c:v>Rushden</c:v>
                </c:pt>
              </c:strCache>
            </c:strRef>
          </c:tx>
          <c:spPr>
            <a:ln w="28575" cap="rnd">
              <a:solidFill>
                <a:schemeClr val="accent2">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4'!$C$196:$P$196</c:f>
            </c:numRef>
          </c:val>
          <c:smooth val="0"/>
          <c:extLst>
            <c:ext xmlns:c16="http://schemas.microsoft.com/office/drawing/2014/chart" uri="{C3380CC4-5D6E-409C-BE32-E72D297353CC}">
              <c16:uniqueId val="{000000C1-AC7D-4150-876D-28D2A55B5DB1}"/>
            </c:ext>
          </c:extLst>
        </c:ser>
        <c:ser>
          <c:idx val="194"/>
          <c:order val="194"/>
          <c:tx>
            <c:strRef>
              <c:f>'[ukgvaandproductivityestimatesforothergeographicareas1998to2022 (1).xlsx]Table 4'!$B$197</c:f>
              <c:strCache>
                <c:ptCount val="1"/>
                <c:pt idx="0">
                  <c:v>Redditch</c:v>
                </c:pt>
              </c:strCache>
            </c:strRef>
          </c:tx>
          <c:spPr>
            <a:ln w="28575" cap="rnd">
              <a:solidFill>
                <a:schemeClr val="accent3">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4'!$C$197:$P$197</c:f>
            </c:numRef>
          </c:val>
          <c:smooth val="0"/>
          <c:extLst>
            <c:ext xmlns:c16="http://schemas.microsoft.com/office/drawing/2014/chart" uri="{C3380CC4-5D6E-409C-BE32-E72D297353CC}">
              <c16:uniqueId val="{000000C2-AC7D-4150-876D-28D2A55B5DB1}"/>
            </c:ext>
          </c:extLst>
        </c:ser>
        <c:ser>
          <c:idx val="195"/>
          <c:order val="195"/>
          <c:tx>
            <c:strRef>
              <c:f>'[ukgvaandproductivityestimatesforothergeographicareas1998to2022 (1).xlsx]Table 4'!$B$198</c:f>
              <c:strCache>
                <c:ptCount val="1"/>
                <c:pt idx="0">
                  <c:v>Warwick</c:v>
                </c:pt>
              </c:strCache>
            </c:strRef>
          </c:tx>
          <c:spPr>
            <a:ln w="28575" cap="rnd">
              <a:solidFill>
                <a:schemeClr val="accent4">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4'!$C$198:$P$198</c:f>
            </c:numRef>
          </c:val>
          <c:smooth val="0"/>
          <c:extLst>
            <c:ext xmlns:c16="http://schemas.microsoft.com/office/drawing/2014/chart" uri="{C3380CC4-5D6E-409C-BE32-E72D297353CC}">
              <c16:uniqueId val="{000000C3-AC7D-4150-876D-28D2A55B5DB1}"/>
            </c:ext>
          </c:extLst>
        </c:ser>
        <c:ser>
          <c:idx val="196"/>
          <c:order val="196"/>
          <c:tx>
            <c:strRef>
              <c:f>'[ukgvaandproductivityestimatesforothergeographicareas1998to2022 (1).xlsx]Table 4'!$B$199</c:f>
              <c:strCache>
                <c:ptCount val="1"/>
                <c:pt idx="0">
                  <c:v>Bury St Edmunds</c:v>
                </c:pt>
              </c:strCache>
            </c:strRef>
          </c:tx>
          <c:spPr>
            <a:ln w="28575" cap="rnd">
              <a:solidFill>
                <a:schemeClr val="accent5">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4'!$C$199:$P$199</c:f>
            </c:numRef>
          </c:val>
          <c:smooth val="0"/>
          <c:extLst>
            <c:ext xmlns:c16="http://schemas.microsoft.com/office/drawing/2014/chart" uri="{C3380CC4-5D6E-409C-BE32-E72D297353CC}">
              <c16:uniqueId val="{000000C4-AC7D-4150-876D-28D2A55B5DB1}"/>
            </c:ext>
          </c:extLst>
        </c:ser>
        <c:ser>
          <c:idx val="197"/>
          <c:order val="197"/>
          <c:tx>
            <c:strRef>
              <c:f>'[ukgvaandproductivityestimatesforothergeographicareas1998to2022 (1).xlsx]Table 4'!$B$200</c:f>
              <c:strCache>
                <c:ptCount val="1"/>
                <c:pt idx="0">
                  <c:v>Daventry</c:v>
                </c:pt>
              </c:strCache>
            </c:strRef>
          </c:tx>
          <c:spPr>
            <a:ln w="28575" cap="rnd">
              <a:solidFill>
                <a:schemeClr val="accent6">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4'!$C$200:$P$200</c:f>
            </c:numRef>
          </c:val>
          <c:smooth val="0"/>
          <c:extLst>
            <c:ext xmlns:c16="http://schemas.microsoft.com/office/drawing/2014/chart" uri="{C3380CC4-5D6E-409C-BE32-E72D297353CC}">
              <c16:uniqueId val="{000000C5-AC7D-4150-876D-28D2A55B5DB1}"/>
            </c:ext>
          </c:extLst>
        </c:ser>
        <c:ser>
          <c:idx val="198"/>
          <c:order val="198"/>
          <c:tx>
            <c:strRef>
              <c:f>'[ukgvaandproductivityestimatesforothergeographicareas1998to2022 (1).xlsx]Table 4'!$B$201</c:f>
              <c:strCache>
                <c:ptCount val="1"/>
                <c:pt idx="0">
                  <c:v>Northampton</c:v>
                </c:pt>
              </c:strCache>
            </c:strRef>
          </c:tx>
          <c:spPr>
            <a:ln w="28575" cap="rnd">
              <a:solidFill>
                <a:schemeClr val="accent1">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4'!$C$201:$P$201</c:f>
            </c:numRef>
          </c:val>
          <c:smooth val="0"/>
          <c:extLst>
            <c:ext xmlns:c16="http://schemas.microsoft.com/office/drawing/2014/chart" uri="{C3380CC4-5D6E-409C-BE32-E72D297353CC}">
              <c16:uniqueId val="{000000C6-AC7D-4150-876D-28D2A55B5DB1}"/>
            </c:ext>
          </c:extLst>
        </c:ser>
        <c:ser>
          <c:idx val="199"/>
          <c:order val="199"/>
          <c:tx>
            <c:strRef>
              <c:f>'[ukgvaandproductivityestimatesforothergeographicareas1998to2022 (1).xlsx]Table 4'!$B$202</c:f>
              <c:strCache>
                <c:ptCount val="1"/>
                <c:pt idx="0">
                  <c:v>St Neots</c:v>
                </c:pt>
              </c:strCache>
            </c:strRef>
          </c:tx>
          <c:spPr>
            <a:ln w="28575" cap="rnd">
              <a:solidFill>
                <a:schemeClr val="accent2">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4'!$C$202:$P$202</c:f>
            </c:numRef>
          </c:val>
          <c:smooth val="0"/>
          <c:extLst>
            <c:ext xmlns:c16="http://schemas.microsoft.com/office/drawing/2014/chart" uri="{C3380CC4-5D6E-409C-BE32-E72D297353CC}">
              <c16:uniqueId val="{000000C7-AC7D-4150-876D-28D2A55B5DB1}"/>
            </c:ext>
          </c:extLst>
        </c:ser>
        <c:ser>
          <c:idx val="200"/>
          <c:order val="200"/>
          <c:tx>
            <c:strRef>
              <c:f>'[ukgvaandproductivityestimatesforothergeographicareas1998to2022 (1).xlsx]Table 4'!$B$203</c:f>
              <c:strCache>
                <c:ptCount val="1"/>
                <c:pt idx="0">
                  <c:v>Cambridge (Cambridge)</c:v>
                </c:pt>
              </c:strCache>
            </c:strRef>
          </c:tx>
          <c:spPr>
            <a:ln w="28575" cap="rnd">
              <a:solidFill>
                <a:schemeClr val="accent3">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4'!$C$203:$P$203</c:f>
            </c:numRef>
          </c:val>
          <c:smooth val="0"/>
          <c:extLst>
            <c:ext xmlns:c16="http://schemas.microsoft.com/office/drawing/2014/chart" uri="{C3380CC4-5D6E-409C-BE32-E72D297353CC}">
              <c16:uniqueId val="{000000C8-AC7D-4150-876D-28D2A55B5DB1}"/>
            </c:ext>
          </c:extLst>
        </c:ser>
        <c:ser>
          <c:idx val="201"/>
          <c:order val="201"/>
          <c:tx>
            <c:strRef>
              <c:f>'[ukgvaandproductivityestimatesforothergeographicareas1998to2022 (1).xlsx]Table 4'!$B$204</c:f>
              <c:strCache>
                <c:ptCount val="1"/>
                <c:pt idx="0">
                  <c:v>Worcester</c:v>
                </c:pt>
              </c:strCache>
            </c:strRef>
          </c:tx>
          <c:spPr>
            <a:ln w="28575" cap="rnd">
              <a:solidFill>
                <a:schemeClr val="accent4">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4'!$C$204:$P$204</c:f>
            </c:numRef>
          </c:val>
          <c:smooth val="0"/>
          <c:extLst>
            <c:ext xmlns:c16="http://schemas.microsoft.com/office/drawing/2014/chart" uri="{C3380CC4-5D6E-409C-BE32-E72D297353CC}">
              <c16:uniqueId val="{000000C9-AC7D-4150-876D-28D2A55B5DB1}"/>
            </c:ext>
          </c:extLst>
        </c:ser>
        <c:ser>
          <c:idx val="202"/>
          <c:order val="202"/>
          <c:tx>
            <c:strRef>
              <c:f>'[ukgvaandproductivityestimatesforothergeographicareas1998to2022 (1).xlsx]Table 4'!$B$205</c:f>
              <c:strCache>
                <c:ptCount val="1"/>
                <c:pt idx="0">
                  <c:v>Stratford-upon-Avon</c:v>
                </c:pt>
              </c:strCache>
            </c:strRef>
          </c:tx>
          <c:spPr>
            <a:ln w="28575" cap="rnd">
              <a:solidFill>
                <a:schemeClr val="accent5">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4'!$C$205:$P$205</c:f>
            </c:numRef>
          </c:val>
          <c:smooth val="0"/>
          <c:extLst>
            <c:ext xmlns:c16="http://schemas.microsoft.com/office/drawing/2014/chart" uri="{C3380CC4-5D6E-409C-BE32-E72D297353CC}">
              <c16:uniqueId val="{000000CA-AC7D-4150-876D-28D2A55B5DB1}"/>
            </c:ext>
          </c:extLst>
        </c:ser>
        <c:ser>
          <c:idx val="203"/>
          <c:order val="203"/>
          <c:tx>
            <c:strRef>
              <c:f>'[ukgvaandproductivityestimatesforothergeographicareas1998to2022 (1).xlsx]Table 4'!$B$206</c:f>
              <c:strCache>
                <c:ptCount val="1"/>
                <c:pt idx="0">
                  <c:v>Bedford</c:v>
                </c:pt>
              </c:strCache>
            </c:strRef>
          </c:tx>
          <c:spPr>
            <a:ln w="28575" cap="rnd">
              <a:solidFill>
                <a:schemeClr val="accent6">
                  <a:lumMod val="70000"/>
                  <a:lumOff val="3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4'!$C$206:$P$206</c:f>
            </c:numRef>
          </c:val>
          <c:smooth val="0"/>
          <c:extLst>
            <c:ext xmlns:c16="http://schemas.microsoft.com/office/drawing/2014/chart" uri="{C3380CC4-5D6E-409C-BE32-E72D297353CC}">
              <c16:uniqueId val="{000000CB-AC7D-4150-876D-28D2A55B5DB1}"/>
            </c:ext>
          </c:extLst>
        </c:ser>
        <c:ser>
          <c:idx val="204"/>
          <c:order val="204"/>
          <c:tx>
            <c:strRef>
              <c:f>'[ukgvaandproductivityestimatesforothergeographicareas1998to2022 (1).xlsx]Table 4'!$B$207</c:f>
              <c:strCache>
                <c:ptCount val="1"/>
                <c:pt idx="0">
                  <c:v>Great Malvern</c:v>
                </c:pt>
              </c:strCache>
            </c:strRef>
          </c:tx>
          <c:spPr>
            <a:ln w="28575" cap="rnd">
              <a:solidFill>
                <a:schemeClr val="accent1">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4'!$C$207:$P$207</c:f>
            </c:numRef>
          </c:val>
          <c:smooth val="0"/>
          <c:extLst>
            <c:ext xmlns:c16="http://schemas.microsoft.com/office/drawing/2014/chart" uri="{C3380CC4-5D6E-409C-BE32-E72D297353CC}">
              <c16:uniqueId val="{000000CC-AC7D-4150-876D-28D2A55B5DB1}"/>
            </c:ext>
          </c:extLst>
        </c:ser>
        <c:ser>
          <c:idx val="205"/>
          <c:order val="205"/>
          <c:tx>
            <c:strRef>
              <c:f>'[ukgvaandproductivityestimatesforothergeographicareas1998to2022 (1).xlsx]Table 4'!$B$208</c:f>
              <c:strCache>
                <c:ptCount val="1"/>
                <c:pt idx="0">
                  <c:v>Haverhill</c:v>
                </c:pt>
              </c:strCache>
            </c:strRef>
          </c:tx>
          <c:spPr>
            <a:ln w="28575" cap="rnd">
              <a:solidFill>
                <a:schemeClr val="accent2">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4'!$C$208:$P$208</c:f>
            </c:numRef>
          </c:val>
          <c:smooth val="0"/>
          <c:extLst>
            <c:ext xmlns:c16="http://schemas.microsoft.com/office/drawing/2014/chart" uri="{C3380CC4-5D6E-409C-BE32-E72D297353CC}">
              <c16:uniqueId val="{000000CD-AC7D-4150-876D-28D2A55B5DB1}"/>
            </c:ext>
          </c:extLst>
        </c:ser>
        <c:ser>
          <c:idx val="206"/>
          <c:order val="206"/>
          <c:tx>
            <c:strRef>
              <c:f>'[ukgvaandproductivityestimatesforothergeographicareas1998to2022 (1).xlsx]Table 4'!$B$209</c:f>
              <c:strCache>
                <c:ptCount val="1"/>
                <c:pt idx="0">
                  <c:v>Ipswich</c:v>
                </c:pt>
              </c:strCache>
            </c:strRef>
          </c:tx>
          <c:spPr>
            <a:ln w="28575" cap="rnd">
              <a:solidFill>
                <a:schemeClr val="accent3">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4'!$C$209:$P$209</c:f>
            </c:numRef>
          </c:val>
          <c:smooth val="0"/>
          <c:extLst>
            <c:ext xmlns:c16="http://schemas.microsoft.com/office/drawing/2014/chart" uri="{C3380CC4-5D6E-409C-BE32-E72D297353CC}">
              <c16:uniqueId val="{000000CE-AC7D-4150-876D-28D2A55B5DB1}"/>
            </c:ext>
          </c:extLst>
        </c:ser>
        <c:ser>
          <c:idx val="207"/>
          <c:order val="207"/>
          <c:tx>
            <c:strRef>
              <c:f>'[ukgvaandproductivityestimatesforothergeographicareas1998to2022 (1).xlsx]Table 4'!$B$210</c:f>
              <c:strCache>
                <c:ptCount val="1"/>
                <c:pt idx="0">
                  <c:v>Evesham</c:v>
                </c:pt>
              </c:strCache>
            </c:strRef>
          </c:tx>
          <c:spPr>
            <a:ln w="28575" cap="rnd">
              <a:solidFill>
                <a:schemeClr val="accent4">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4'!$C$210:$P$210</c:f>
            </c:numRef>
          </c:val>
          <c:smooth val="0"/>
          <c:extLst>
            <c:ext xmlns:c16="http://schemas.microsoft.com/office/drawing/2014/chart" uri="{C3380CC4-5D6E-409C-BE32-E72D297353CC}">
              <c16:uniqueId val="{000000CF-AC7D-4150-876D-28D2A55B5DB1}"/>
            </c:ext>
          </c:extLst>
        </c:ser>
        <c:ser>
          <c:idx val="208"/>
          <c:order val="208"/>
          <c:tx>
            <c:strRef>
              <c:f>'[ukgvaandproductivityestimatesforothergeographicareas1998to2022 (1).xlsx]Table 4'!$B$211</c:f>
              <c:strCache>
                <c:ptCount val="1"/>
                <c:pt idx="0">
                  <c:v>Milton Keynes</c:v>
                </c:pt>
              </c:strCache>
            </c:strRef>
          </c:tx>
          <c:spPr>
            <a:ln w="28575" cap="rnd">
              <a:solidFill>
                <a:schemeClr val="accent5">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4'!$C$211:$P$211</c:f>
            </c:numRef>
          </c:val>
          <c:smooth val="0"/>
          <c:extLst>
            <c:ext xmlns:c16="http://schemas.microsoft.com/office/drawing/2014/chart" uri="{C3380CC4-5D6E-409C-BE32-E72D297353CC}">
              <c16:uniqueId val="{000000D0-AC7D-4150-876D-28D2A55B5DB1}"/>
            </c:ext>
          </c:extLst>
        </c:ser>
        <c:ser>
          <c:idx val="209"/>
          <c:order val="209"/>
          <c:tx>
            <c:strRef>
              <c:f>'[ukgvaandproductivityestimatesforothergeographicareas1998to2022 (1).xlsx]Table 4'!$B$212</c:f>
              <c:strCache>
                <c:ptCount val="1"/>
                <c:pt idx="0">
                  <c:v>Hereford</c:v>
                </c:pt>
              </c:strCache>
            </c:strRef>
          </c:tx>
          <c:spPr>
            <a:ln w="28575" cap="rnd">
              <a:solidFill>
                <a:schemeClr val="accent6">
                  <a:lumMod val="7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4'!$C$212:$P$212</c:f>
            </c:numRef>
          </c:val>
          <c:smooth val="0"/>
          <c:extLst>
            <c:ext xmlns:c16="http://schemas.microsoft.com/office/drawing/2014/chart" uri="{C3380CC4-5D6E-409C-BE32-E72D297353CC}">
              <c16:uniqueId val="{000000D1-AC7D-4150-876D-28D2A55B5DB1}"/>
            </c:ext>
          </c:extLst>
        </c:ser>
        <c:ser>
          <c:idx val="210"/>
          <c:order val="210"/>
          <c:tx>
            <c:strRef>
              <c:f>'[ukgvaandproductivityestimatesforothergeographicareas1998to2022 (1).xlsx]Table 4'!$B$213</c:f>
              <c:strCache>
                <c:ptCount val="1"/>
                <c:pt idx="0">
                  <c:v>Banbury</c:v>
                </c:pt>
              </c:strCache>
            </c:strRef>
          </c:tx>
          <c:spPr>
            <a:ln w="28575" cap="rnd">
              <a:solidFill>
                <a:schemeClr val="accent1">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4'!$C$213:$P$213</c:f>
            </c:numRef>
          </c:val>
          <c:smooth val="0"/>
          <c:extLst>
            <c:ext xmlns:c16="http://schemas.microsoft.com/office/drawing/2014/chart" uri="{C3380CC4-5D6E-409C-BE32-E72D297353CC}">
              <c16:uniqueId val="{000000D2-AC7D-4150-876D-28D2A55B5DB1}"/>
            </c:ext>
          </c:extLst>
        </c:ser>
        <c:ser>
          <c:idx val="211"/>
          <c:order val="211"/>
          <c:tx>
            <c:strRef>
              <c:f>'[ukgvaandproductivityestimatesforothergeographicareas1998to2022 (1).xlsx]Table 4'!$B$214</c:f>
              <c:strCache>
                <c:ptCount val="1"/>
                <c:pt idx="0">
                  <c:v>Bletchley</c:v>
                </c:pt>
              </c:strCache>
            </c:strRef>
          </c:tx>
          <c:spPr>
            <a:ln w="28575" cap="rnd">
              <a:solidFill>
                <a:schemeClr val="accent2">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4'!$C$214:$P$214</c:f>
            </c:numRef>
          </c:val>
          <c:smooth val="0"/>
          <c:extLst>
            <c:ext xmlns:c16="http://schemas.microsoft.com/office/drawing/2014/chart" uri="{C3380CC4-5D6E-409C-BE32-E72D297353CC}">
              <c16:uniqueId val="{000000D3-AC7D-4150-876D-28D2A55B5DB1}"/>
            </c:ext>
          </c:extLst>
        </c:ser>
        <c:ser>
          <c:idx val="212"/>
          <c:order val="212"/>
          <c:tx>
            <c:strRef>
              <c:f>'[ukgvaandproductivityestimatesforothergeographicareas1998to2022 (1).xlsx]Table 4'!$B$215</c:f>
              <c:strCache>
                <c:ptCount val="1"/>
                <c:pt idx="0">
                  <c:v>Letchworth</c:v>
                </c:pt>
              </c:strCache>
            </c:strRef>
          </c:tx>
          <c:spPr>
            <a:ln w="28575" cap="rnd">
              <a:solidFill>
                <a:schemeClr val="accent3">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4'!$C$215:$P$215</c:f>
            </c:numRef>
          </c:val>
          <c:smooth val="0"/>
          <c:extLst>
            <c:ext xmlns:c16="http://schemas.microsoft.com/office/drawing/2014/chart" uri="{C3380CC4-5D6E-409C-BE32-E72D297353CC}">
              <c16:uniqueId val="{000000D4-AC7D-4150-876D-28D2A55B5DB1}"/>
            </c:ext>
          </c:extLst>
        </c:ser>
        <c:ser>
          <c:idx val="213"/>
          <c:order val="213"/>
          <c:tx>
            <c:strRef>
              <c:f>'[ukgvaandproductivityestimatesforothergeographicareas1998to2022 (1).xlsx]Table 4'!$B$216</c:f>
              <c:strCache>
                <c:ptCount val="1"/>
                <c:pt idx="0">
                  <c:v>Hitchin</c:v>
                </c:pt>
              </c:strCache>
            </c:strRef>
          </c:tx>
          <c:spPr>
            <a:ln w="28575" cap="rnd">
              <a:solidFill>
                <a:schemeClr val="accent4">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4'!$C$216:$P$216</c:f>
            </c:numRef>
          </c:val>
          <c:smooth val="0"/>
          <c:extLst>
            <c:ext xmlns:c16="http://schemas.microsoft.com/office/drawing/2014/chart" uri="{C3380CC4-5D6E-409C-BE32-E72D297353CC}">
              <c16:uniqueId val="{000000D5-AC7D-4150-876D-28D2A55B5DB1}"/>
            </c:ext>
          </c:extLst>
        </c:ser>
        <c:ser>
          <c:idx val="214"/>
          <c:order val="214"/>
          <c:tx>
            <c:strRef>
              <c:f>'[ukgvaandproductivityestimatesforothergeographicareas1998to2022 (1).xlsx]Table 4'!$B$217</c:f>
              <c:strCache>
                <c:ptCount val="1"/>
                <c:pt idx="0">
                  <c:v>Leighton Buzzard</c:v>
                </c:pt>
              </c:strCache>
            </c:strRef>
          </c:tx>
          <c:spPr>
            <a:ln w="28575" cap="rnd">
              <a:solidFill>
                <a:schemeClr val="accent5">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4'!$C$217:$P$217</c:f>
            </c:numRef>
          </c:val>
          <c:smooth val="0"/>
          <c:extLst>
            <c:ext xmlns:c16="http://schemas.microsoft.com/office/drawing/2014/chart" uri="{C3380CC4-5D6E-409C-BE32-E72D297353CC}">
              <c16:uniqueId val="{000000D6-AC7D-4150-876D-28D2A55B5DB1}"/>
            </c:ext>
          </c:extLst>
        </c:ser>
        <c:ser>
          <c:idx val="215"/>
          <c:order val="215"/>
          <c:tx>
            <c:strRef>
              <c:f>'[ukgvaandproductivityestimatesforothergeographicareas1998to2022 (1).xlsx]Table 4'!$B$218</c:f>
              <c:strCache>
                <c:ptCount val="1"/>
                <c:pt idx="0">
                  <c:v>Colchester</c:v>
                </c:pt>
              </c:strCache>
            </c:strRef>
          </c:tx>
          <c:spPr>
            <a:ln w="28575" cap="rnd">
              <a:solidFill>
                <a:schemeClr val="accent6">
                  <a:lumMod val="50000"/>
                  <a:lumOff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4'!$C$218:$P$218</c:f>
            </c:numRef>
          </c:val>
          <c:smooth val="0"/>
          <c:extLst>
            <c:ext xmlns:c16="http://schemas.microsoft.com/office/drawing/2014/chart" uri="{C3380CC4-5D6E-409C-BE32-E72D297353CC}">
              <c16:uniqueId val="{000000D7-AC7D-4150-876D-28D2A55B5DB1}"/>
            </c:ext>
          </c:extLst>
        </c:ser>
        <c:ser>
          <c:idx val="216"/>
          <c:order val="216"/>
          <c:tx>
            <c:strRef>
              <c:f>'[ukgvaandproductivityestimatesforothergeographicareas1998to2022 (1).xlsx]Table 4'!$B$219</c:f>
              <c:strCache>
                <c:ptCount val="1"/>
                <c:pt idx="0">
                  <c:v>Stevenage</c:v>
                </c:pt>
              </c:strCache>
            </c:strRef>
          </c:tx>
          <c:spPr>
            <a:ln w="28575" cap="rnd">
              <a:solidFill>
                <a:schemeClr val="accent1"/>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4'!$C$219:$P$219</c:f>
            </c:numRef>
          </c:val>
          <c:smooth val="0"/>
          <c:extLst>
            <c:ext xmlns:c16="http://schemas.microsoft.com/office/drawing/2014/chart" uri="{C3380CC4-5D6E-409C-BE32-E72D297353CC}">
              <c16:uniqueId val="{000000D8-AC7D-4150-876D-28D2A55B5DB1}"/>
            </c:ext>
          </c:extLst>
        </c:ser>
        <c:ser>
          <c:idx val="217"/>
          <c:order val="217"/>
          <c:tx>
            <c:strRef>
              <c:f>'[ukgvaandproductivityestimatesforothergeographicareas1998to2022 (1).xlsx]Table 4'!$B$220</c:f>
              <c:strCache>
                <c:ptCount val="1"/>
                <c:pt idx="0">
                  <c:v>Bicester</c:v>
                </c:pt>
              </c:strCache>
            </c:strRef>
          </c:tx>
          <c:spPr>
            <a:ln w="28575" cap="rnd">
              <a:solidFill>
                <a:schemeClr val="accent2"/>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4'!$C$220:$P$220</c:f>
            </c:numRef>
          </c:val>
          <c:smooth val="0"/>
          <c:extLst>
            <c:ext xmlns:c16="http://schemas.microsoft.com/office/drawing/2014/chart" uri="{C3380CC4-5D6E-409C-BE32-E72D297353CC}">
              <c16:uniqueId val="{000000D9-AC7D-4150-876D-28D2A55B5DB1}"/>
            </c:ext>
          </c:extLst>
        </c:ser>
        <c:ser>
          <c:idx val="218"/>
          <c:order val="218"/>
          <c:tx>
            <c:strRef>
              <c:f>'[ukgvaandproductivityestimatesforothergeographicareas1998to2022 (1).xlsx]Table 4'!$B$221</c:f>
              <c:strCache>
                <c:ptCount val="1"/>
                <c:pt idx="0">
                  <c:v>Braintree</c:v>
                </c:pt>
              </c:strCache>
            </c:strRef>
          </c:tx>
          <c:spPr>
            <a:ln w="28575" cap="rnd">
              <a:solidFill>
                <a:schemeClr val="accent3"/>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4'!$C$221:$P$221</c:f>
            </c:numRef>
          </c:val>
          <c:smooth val="0"/>
          <c:extLst>
            <c:ext xmlns:c16="http://schemas.microsoft.com/office/drawing/2014/chart" uri="{C3380CC4-5D6E-409C-BE32-E72D297353CC}">
              <c16:uniqueId val="{000000DA-AC7D-4150-876D-28D2A55B5DB1}"/>
            </c:ext>
          </c:extLst>
        </c:ser>
        <c:ser>
          <c:idx val="219"/>
          <c:order val="219"/>
          <c:tx>
            <c:strRef>
              <c:f>'[ukgvaandproductivityestimatesforothergeographicareas1998to2022 (1).xlsx]Table 4'!$B$222</c:f>
              <c:strCache>
                <c:ptCount val="1"/>
                <c:pt idx="0">
                  <c:v>Luton</c:v>
                </c:pt>
              </c:strCache>
            </c:strRef>
          </c:tx>
          <c:spPr>
            <a:ln w="28575" cap="rnd">
              <a:solidFill>
                <a:schemeClr val="accent4"/>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4'!$C$222:$P$222</c:f>
            </c:numRef>
          </c:val>
          <c:smooth val="0"/>
          <c:extLst>
            <c:ext xmlns:c16="http://schemas.microsoft.com/office/drawing/2014/chart" uri="{C3380CC4-5D6E-409C-BE32-E72D297353CC}">
              <c16:uniqueId val="{000000DB-AC7D-4150-876D-28D2A55B5DB1}"/>
            </c:ext>
          </c:extLst>
        </c:ser>
        <c:ser>
          <c:idx val="220"/>
          <c:order val="220"/>
          <c:tx>
            <c:strRef>
              <c:f>'[ukgvaandproductivityestimatesforothergeographicareas1998to2022 (1).xlsx]Table 4'!$B$223</c:f>
              <c:strCache>
                <c:ptCount val="1"/>
                <c:pt idx="0">
                  <c:v>Cheltenham</c:v>
                </c:pt>
              </c:strCache>
            </c:strRef>
          </c:tx>
          <c:spPr>
            <a:ln w="28575" cap="rnd">
              <a:solidFill>
                <a:schemeClr val="accent5"/>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4'!$C$223:$P$223</c:f>
            </c:numRef>
          </c:val>
          <c:smooth val="0"/>
          <c:extLst>
            <c:ext xmlns:c16="http://schemas.microsoft.com/office/drawing/2014/chart" uri="{C3380CC4-5D6E-409C-BE32-E72D297353CC}">
              <c16:uniqueId val="{000000DC-AC7D-4150-876D-28D2A55B5DB1}"/>
            </c:ext>
          </c:extLst>
        </c:ser>
        <c:ser>
          <c:idx val="221"/>
          <c:order val="221"/>
          <c:tx>
            <c:strRef>
              <c:f>'[ukgvaandproductivityestimatesforothergeographicareas1998to2022 (1).xlsx]Table 4'!$B$224</c:f>
              <c:strCache>
                <c:ptCount val="1"/>
                <c:pt idx="0">
                  <c:v>Dunstable</c:v>
                </c:pt>
              </c:strCache>
            </c:strRef>
          </c:tx>
          <c:spPr>
            <a:ln w="28575" cap="rnd">
              <a:solidFill>
                <a:schemeClr val="accent6"/>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4'!$C$224:$P$224</c:f>
            </c:numRef>
          </c:val>
          <c:smooth val="0"/>
          <c:extLst>
            <c:ext xmlns:c16="http://schemas.microsoft.com/office/drawing/2014/chart" uri="{C3380CC4-5D6E-409C-BE32-E72D297353CC}">
              <c16:uniqueId val="{000000DD-AC7D-4150-876D-28D2A55B5DB1}"/>
            </c:ext>
          </c:extLst>
        </c:ser>
        <c:ser>
          <c:idx val="222"/>
          <c:order val="222"/>
          <c:tx>
            <c:strRef>
              <c:f>'[ukgvaandproductivityestimatesforothergeographicareas1998to2022 (1).xlsx]Table 4'!$B$225</c:f>
              <c:strCache>
                <c:ptCount val="1"/>
                <c:pt idx="0">
                  <c:v>Bishop's Stortford</c:v>
                </c:pt>
              </c:strCache>
            </c:strRef>
          </c:tx>
          <c:spPr>
            <a:ln w="28575" cap="rnd">
              <a:solidFill>
                <a:schemeClr val="accent1">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4'!$C$225:$P$225</c:f>
            </c:numRef>
          </c:val>
          <c:smooth val="0"/>
          <c:extLst>
            <c:ext xmlns:c16="http://schemas.microsoft.com/office/drawing/2014/chart" uri="{C3380CC4-5D6E-409C-BE32-E72D297353CC}">
              <c16:uniqueId val="{000000DE-AC7D-4150-876D-28D2A55B5DB1}"/>
            </c:ext>
          </c:extLst>
        </c:ser>
        <c:ser>
          <c:idx val="223"/>
          <c:order val="223"/>
          <c:tx>
            <c:strRef>
              <c:f>'[ukgvaandproductivityestimatesforothergeographicareas1998to2022 (1).xlsx]Table 4'!$B$226</c:f>
              <c:strCache>
                <c:ptCount val="1"/>
                <c:pt idx="0">
                  <c:v>Gloucester</c:v>
                </c:pt>
              </c:strCache>
            </c:strRef>
          </c:tx>
          <c:spPr>
            <a:ln w="28575" cap="rnd">
              <a:solidFill>
                <a:schemeClr val="accent2">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4'!$C$226:$P$226</c:f>
            </c:numRef>
          </c:val>
          <c:smooth val="0"/>
          <c:extLst>
            <c:ext xmlns:c16="http://schemas.microsoft.com/office/drawing/2014/chart" uri="{C3380CC4-5D6E-409C-BE32-E72D297353CC}">
              <c16:uniqueId val="{000000DF-AC7D-4150-876D-28D2A55B5DB1}"/>
            </c:ext>
          </c:extLst>
        </c:ser>
        <c:ser>
          <c:idx val="224"/>
          <c:order val="224"/>
          <c:tx>
            <c:strRef>
              <c:f>'[ukgvaandproductivityestimatesforothergeographicareas1998to2022 (1).xlsx]Table 4'!$B$227</c:f>
              <c:strCache>
                <c:ptCount val="1"/>
                <c:pt idx="0">
                  <c:v>Clacton-on-Sea</c:v>
                </c:pt>
              </c:strCache>
            </c:strRef>
          </c:tx>
          <c:spPr>
            <a:ln w="28575" cap="rnd">
              <a:solidFill>
                <a:schemeClr val="accent3">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4'!$C$227:$P$227</c:f>
            </c:numRef>
          </c:val>
          <c:smooth val="0"/>
          <c:extLst>
            <c:ext xmlns:c16="http://schemas.microsoft.com/office/drawing/2014/chart" uri="{C3380CC4-5D6E-409C-BE32-E72D297353CC}">
              <c16:uniqueId val="{000000E0-AC7D-4150-876D-28D2A55B5DB1}"/>
            </c:ext>
          </c:extLst>
        </c:ser>
        <c:ser>
          <c:idx val="225"/>
          <c:order val="225"/>
          <c:tx>
            <c:strRef>
              <c:f>'[ukgvaandproductivityestimatesforothergeographicareas1998to2022 (1).xlsx]Table 4'!$B$228</c:f>
              <c:strCache>
                <c:ptCount val="1"/>
                <c:pt idx="0">
                  <c:v>Witham</c:v>
                </c:pt>
              </c:strCache>
            </c:strRef>
          </c:tx>
          <c:spPr>
            <a:ln w="28575" cap="rnd">
              <a:solidFill>
                <a:schemeClr val="accent4">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4'!$C$228:$P$228</c:f>
            </c:numRef>
          </c:val>
          <c:smooth val="0"/>
          <c:extLst>
            <c:ext xmlns:c16="http://schemas.microsoft.com/office/drawing/2014/chart" uri="{C3380CC4-5D6E-409C-BE32-E72D297353CC}">
              <c16:uniqueId val="{000000E1-AC7D-4150-876D-28D2A55B5DB1}"/>
            </c:ext>
          </c:extLst>
        </c:ser>
        <c:ser>
          <c:idx val="226"/>
          <c:order val="226"/>
          <c:tx>
            <c:strRef>
              <c:f>'[ukgvaandproductivityestimatesforothergeographicareas1998to2022 (1).xlsx]Table 4'!$B$229</c:f>
              <c:strCache>
                <c:ptCount val="1"/>
                <c:pt idx="0">
                  <c:v>Harpenden</c:v>
                </c:pt>
              </c:strCache>
            </c:strRef>
          </c:tx>
          <c:spPr>
            <a:ln w="28575" cap="rnd">
              <a:solidFill>
                <a:schemeClr val="accent5">
                  <a:lumMod val="6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4'!$C$229:$P$229</c:f>
            </c:numRef>
          </c:val>
          <c:smooth val="0"/>
          <c:extLst>
            <c:ext xmlns:c16="http://schemas.microsoft.com/office/drawing/2014/chart" uri="{C3380CC4-5D6E-409C-BE32-E72D297353CC}">
              <c16:uniqueId val="{000000E2-AC7D-4150-876D-28D2A55B5DB1}"/>
            </c:ext>
          </c:extLst>
        </c:ser>
        <c:ser>
          <c:idx val="227"/>
          <c:order val="227"/>
          <c:tx>
            <c:strRef>
              <c:f>'[ukgvaandproductivityestimatesforothergeographicareas1998to2022 (1).xlsx]Table 4'!$B$230</c:f>
              <c:strCache>
                <c:ptCount val="1"/>
                <c:pt idx="0">
                  <c:v>Aylesbury</c:v>
                </c:pt>
              </c:strCache>
            </c:strRef>
          </c:tx>
          <c:spPr>
            <a:ln w="28575" cap="rnd">
              <a:solidFill>
                <a:srgbClr val="2C2D84"/>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4'!$C$230:$P$230</c:f>
              <c:numCache>
                <c:formatCode>0</c:formatCode>
                <c:ptCount val="14"/>
                <c:pt idx="0">
                  <c:v>52389</c:v>
                </c:pt>
                <c:pt idx="1">
                  <c:v>55156</c:v>
                </c:pt>
                <c:pt idx="2">
                  <c:v>56097</c:v>
                </c:pt>
                <c:pt idx="3">
                  <c:v>53300</c:v>
                </c:pt>
                <c:pt idx="4">
                  <c:v>58948</c:v>
                </c:pt>
                <c:pt idx="5">
                  <c:v>57351</c:v>
                </c:pt>
                <c:pt idx="6">
                  <c:v>54870</c:v>
                </c:pt>
                <c:pt idx="7">
                  <c:v>51179</c:v>
                </c:pt>
                <c:pt idx="8">
                  <c:v>51154</c:v>
                </c:pt>
                <c:pt idx="9">
                  <c:v>53424</c:v>
                </c:pt>
                <c:pt idx="10">
                  <c:v>50687</c:v>
                </c:pt>
                <c:pt idx="11">
                  <c:v>46892</c:v>
                </c:pt>
                <c:pt idx="12">
                  <c:v>45789</c:v>
                </c:pt>
                <c:pt idx="13">
                  <c:v>47431</c:v>
                </c:pt>
              </c:numCache>
            </c:numRef>
          </c:val>
          <c:smooth val="0"/>
          <c:extLst>
            <c:ext xmlns:c16="http://schemas.microsoft.com/office/drawing/2014/chart" uri="{C3380CC4-5D6E-409C-BE32-E72D297353CC}">
              <c16:uniqueId val="{000000E3-AC7D-4150-876D-28D2A55B5DB1}"/>
            </c:ext>
          </c:extLst>
        </c:ser>
        <c:ser>
          <c:idx val="228"/>
          <c:order val="228"/>
          <c:tx>
            <c:strRef>
              <c:f>'[ukgvaandproductivityestimatesforothergeographicareas1998to2022 (1).xlsx]Table 4'!$B$231</c:f>
              <c:strCache>
                <c:ptCount val="1"/>
                <c:pt idx="0">
                  <c:v>Welwyn Garden City</c:v>
                </c:pt>
              </c:strCache>
            </c:strRef>
          </c:tx>
          <c:spPr>
            <a:ln w="28575" cap="rnd">
              <a:solidFill>
                <a:schemeClr val="accent1">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4'!$C$231:$P$231</c:f>
            </c:numRef>
          </c:val>
          <c:smooth val="0"/>
          <c:extLst>
            <c:ext xmlns:c16="http://schemas.microsoft.com/office/drawing/2014/chart" uri="{C3380CC4-5D6E-409C-BE32-E72D297353CC}">
              <c16:uniqueId val="{000000E4-AC7D-4150-876D-28D2A55B5DB1}"/>
            </c:ext>
          </c:extLst>
        </c:ser>
        <c:ser>
          <c:idx val="229"/>
          <c:order val="229"/>
          <c:tx>
            <c:strRef>
              <c:f>'[ukgvaandproductivityestimatesforothergeographicareas1998to2022 (1).xlsx]Table 4'!$B$232</c:f>
              <c:strCache>
                <c:ptCount val="1"/>
                <c:pt idx="0">
                  <c:v>Hertford</c:v>
                </c:pt>
              </c:strCache>
            </c:strRef>
          </c:tx>
          <c:spPr>
            <a:ln w="28575" cap="rnd">
              <a:solidFill>
                <a:schemeClr val="accent2">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4'!$C$232:$P$232</c:f>
            </c:numRef>
          </c:val>
          <c:smooth val="0"/>
          <c:extLst>
            <c:ext xmlns:c16="http://schemas.microsoft.com/office/drawing/2014/chart" uri="{C3380CC4-5D6E-409C-BE32-E72D297353CC}">
              <c16:uniqueId val="{000000E5-AC7D-4150-876D-28D2A55B5DB1}"/>
            </c:ext>
          </c:extLst>
        </c:ser>
        <c:ser>
          <c:idx val="230"/>
          <c:order val="230"/>
          <c:tx>
            <c:strRef>
              <c:f>'[ukgvaandproductivityestimatesforothergeographicareas1998to2022 (1).xlsx]Table 4'!$B$233</c:f>
              <c:strCache>
                <c:ptCount val="1"/>
                <c:pt idx="0">
                  <c:v>Witney</c:v>
                </c:pt>
              </c:strCache>
            </c:strRef>
          </c:tx>
          <c:spPr>
            <a:ln w="28575" cap="rnd">
              <a:solidFill>
                <a:schemeClr val="accent3">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4'!$C$233:$P$233</c:f>
            </c:numRef>
          </c:val>
          <c:smooth val="0"/>
          <c:extLst>
            <c:ext xmlns:c16="http://schemas.microsoft.com/office/drawing/2014/chart" uri="{C3380CC4-5D6E-409C-BE32-E72D297353CC}">
              <c16:uniqueId val="{000000E6-AC7D-4150-876D-28D2A55B5DB1}"/>
            </c:ext>
          </c:extLst>
        </c:ser>
        <c:ser>
          <c:idx val="231"/>
          <c:order val="231"/>
          <c:tx>
            <c:strRef>
              <c:f>'[ukgvaandproductivityestimatesforothergeographicareas1998to2022 (1).xlsx]Table 4'!$B$234</c:f>
              <c:strCache>
                <c:ptCount val="1"/>
                <c:pt idx="0">
                  <c:v>Hoddesdon</c:v>
                </c:pt>
              </c:strCache>
            </c:strRef>
          </c:tx>
          <c:spPr>
            <a:ln w="28575" cap="rnd">
              <a:solidFill>
                <a:schemeClr val="accent4">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4'!$C$234:$P$234</c:f>
            </c:numRef>
          </c:val>
          <c:smooth val="0"/>
          <c:extLst>
            <c:ext xmlns:c16="http://schemas.microsoft.com/office/drawing/2014/chart" uri="{C3380CC4-5D6E-409C-BE32-E72D297353CC}">
              <c16:uniqueId val="{000000E7-AC7D-4150-876D-28D2A55B5DB1}"/>
            </c:ext>
          </c:extLst>
        </c:ser>
        <c:ser>
          <c:idx val="232"/>
          <c:order val="232"/>
          <c:tx>
            <c:strRef>
              <c:f>'[ukgvaandproductivityestimatesforothergeographicareas1998to2022 (1).xlsx]Table 4'!$B$235</c:f>
              <c:strCache>
                <c:ptCount val="1"/>
                <c:pt idx="0">
                  <c:v>Harlow</c:v>
                </c:pt>
              </c:strCache>
            </c:strRef>
          </c:tx>
          <c:spPr>
            <a:ln w="28575" cap="rnd">
              <a:solidFill>
                <a:schemeClr val="accent5">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4'!$C$235:$P$235</c:f>
            </c:numRef>
          </c:val>
          <c:smooth val="0"/>
          <c:extLst>
            <c:ext xmlns:c16="http://schemas.microsoft.com/office/drawing/2014/chart" uri="{C3380CC4-5D6E-409C-BE32-E72D297353CC}">
              <c16:uniqueId val="{000000E8-AC7D-4150-876D-28D2A55B5DB1}"/>
            </c:ext>
          </c:extLst>
        </c:ser>
        <c:ser>
          <c:idx val="233"/>
          <c:order val="233"/>
          <c:tx>
            <c:strRef>
              <c:f>'[ukgvaandproductivityestimatesforothergeographicareas1998to2022 (1).xlsx]Table 4'!$B$236</c:f>
              <c:strCache>
                <c:ptCount val="1"/>
                <c:pt idx="0">
                  <c:v>Hatfield</c:v>
                </c:pt>
              </c:strCache>
            </c:strRef>
          </c:tx>
          <c:spPr>
            <a:ln w="28575" cap="rnd">
              <a:solidFill>
                <a:schemeClr val="accent6">
                  <a:lumMod val="80000"/>
                  <a:lumOff val="2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4'!$C$236:$P$236</c:f>
            </c:numRef>
          </c:val>
          <c:smooth val="0"/>
          <c:extLst>
            <c:ext xmlns:c16="http://schemas.microsoft.com/office/drawing/2014/chart" uri="{C3380CC4-5D6E-409C-BE32-E72D297353CC}">
              <c16:uniqueId val="{000000E9-AC7D-4150-876D-28D2A55B5DB1}"/>
            </c:ext>
          </c:extLst>
        </c:ser>
        <c:ser>
          <c:idx val="234"/>
          <c:order val="234"/>
          <c:tx>
            <c:strRef>
              <c:f>'[ukgvaandproductivityestimatesforothergeographicareas1998to2022 (1).xlsx]Table 4'!$B$237</c:f>
              <c:strCache>
                <c:ptCount val="1"/>
                <c:pt idx="0">
                  <c:v>St Albans</c:v>
                </c:pt>
              </c:strCache>
            </c:strRef>
          </c:tx>
          <c:spPr>
            <a:ln w="28575" cap="rnd">
              <a:solidFill>
                <a:schemeClr val="accent1">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4'!$C$237:$P$237</c:f>
            </c:numRef>
          </c:val>
          <c:smooth val="0"/>
          <c:extLst>
            <c:ext xmlns:c16="http://schemas.microsoft.com/office/drawing/2014/chart" uri="{C3380CC4-5D6E-409C-BE32-E72D297353CC}">
              <c16:uniqueId val="{000000EA-AC7D-4150-876D-28D2A55B5DB1}"/>
            </c:ext>
          </c:extLst>
        </c:ser>
        <c:ser>
          <c:idx val="235"/>
          <c:order val="235"/>
          <c:tx>
            <c:strRef>
              <c:f>'[ukgvaandproductivityestimatesforothergeographicareas1998to2022 (1).xlsx]Table 4'!$B$238</c:f>
              <c:strCache>
                <c:ptCount val="1"/>
                <c:pt idx="0">
                  <c:v>Chelmsford</c:v>
                </c:pt>
              </c:strCache>
            </c:strRef>
          </c:tx>
          <c:spPr>
            <a:ln w="28575" cap="rnd">
              <a:solidFill>
                <a:schemeClr val="accent2">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4'!$C$238:$P$238</c:f>
            </c:numRef>
          </c:val>
          <c:smooth val="0"/>
          <c:extLst>
            <c:ext xmlns:c16="http://schemas.microsoft.com/office/drawing/2014/chart" uri="{C3380CC4-5D6E-409C-BE32-E72D297353CC}">
              <c16:uniqueId val="{000000EB-AC7D-4150-876D-28D2A55B5DB1}"/>
            </c:ext>
          </c:extLst>
        </c:ser>
        <c:ser>
          <c:idx val="236"/>
          <c:order val="236"/>
          <c:tx>
            <c:strRef>
              <c:f>'[ukgvaandproductivityestimatesforothergeographicareas1998to2022 (1).xlsx]Table 4'!$B$239</c:f>
              <c:strCache>
                <c:ptCount val="1"/>
                <c:pt idx="0">
                  <c:v>Hemel Hempstead</c:v>
                </c:pt>
              </c:strCache>
            </c:strRef>
          </c:tx>
          <c:spPr>
            <a:ln w="28575" cap="rnd">
              <a:solidFill>
                <a:schemeClr val="accent3">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4'!$C$239:$P$239</c:f>
            </c:numRef>
          </c:val>
          <c:smooth val="0"/>
          <c:extLst>
            <c:ext xmlns:c16="http://schemas.microsoft.com/office/drawing/2014/chart" uri="{C3380CC4-5D6E-409C-BE32-E72D297353CC}">
              <c16:uniqueId val="{000000EC-AC7D-4150-876D-28D2A55B5DB1}"/>
            </c:ext>
          </c:extLst>
        </c:ser>
        <c:ser>
          <c:idx val="237"/>
          <c:order val="237"/>
          <c:tx>
            <c:strRef>
              <c:f>'[ukgvaandproductivityestimatesforothergeographicareas1998to2022 (1).xlsx]Table 4'!$B$240</c:f>
              <c:strCache>
                <c:ptCount val="1"/>
                <c:pt idx="0">
                  <c:v>Oxford</c:v>
                </c:pt>
              </c:strCache>
            </c:strRef>
          </c:tx>
          <c:spPr>
            <a:ln w="28575" cap="rnd">
              <a:solidFill>
                <a:schemeClr val="accent4">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4'!$C$240:$P$240</c:f>
            </c:numRef>
          </c:val>
          <c:smooth val="0"/>
          <c:extLst>
            <c:ext xmlns:c16="http://schemas.microsoft.com/office/drawing/2014/chart" uri="{C3380CC4-5D6E-409C-BE32-E72D297353CC}">
              <c16:uniqueId val="{000000ED-AC7D-4150-876D-28D2A55B5DB1}"/>
            </c:ext>
          </c:extLst>
        </c:ser>
        <c:ser>
          <c:idx val="238"/>
          <c:order val="238"/>
          <c:tx>
            <c:strRef>
              <c:f>'[ukgvaandproductivityestimatesforothergeographicareas1998to2022 (1).xlsx]Table 4'!$B$241</c:f>
              <c:strCache>
                <c:ptCount val="1"/>
                <c:pt idx="0">
                  <c:v>Stroud</c:v>
                </c:pt>
              </c:strCache>
            </c:strRef>
          </c:tx>
          <c:spPr>
            <a:ln w="28575" cap="rnd">
              <a:solidFill>
                <a:schemeClr val="accent5">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4'!$C$241:$P$241</c:f>
            </c:numRef>
          </c:val>
          <c:smooth val="0"/>
          <c:extLst>
            <c:ext xmlns:c16="http://schemas.microsoft.com/office/drawing/2014/chart" uri="{C3380CC4-5D6E-409C-BE32-E72D297353CC}">
              <c16:uniqueId val="{000000EE-AC7D-4150-876D-28D2A55B5DB1}"/>
            </c:ext>
          </c:extLst>
        </c:ser>
        <c:ser>
          <c:idx val="239"/>
          <c:order val="239"/>
          <c:tx>
            <c:strRef>
              <c:f>'[ukgvaandproductivityestimatesforothergeographicareas1998to2022 (1).xlsx]Table 4'!$B$242</c:f>
              <c:strCache>
                <c:ptCount val="1"/>
                <c:pt idx="0">
                  <c:v>Cheshunt</c:v>
                </c:pt>
              </c:strCache>
            </c:strRef>
          </c:tx>
          <c:spPr>
            <a:ln w="28575" cap="rnd">
              <a:solidFill>
                <a:schemeClr val="accent6">
                  <a:lumMod val="8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4'!$C$242:$P$242</c:f>
            </c:numRef>
          </c:val>
          <c:smooth val="0"/>
          <c:extLst>
            <c:ext xmlns:c16="http://schemas.microsoft.com/office/drawing/2014/chart" uri="{C3380CC4-5D6E-409C-BE32-E72D297353CC}">
              <c16:uniqueId val="{000000EF-AC7D-4150-876D-28D2A55B5DB1}"/>
            </c:ext>
          </c:extLst>
        </c:ser>
        <c:ser>
          <c:idx val="240"/>
          <c:order val="240"/>
          <c:tx>
            <c:strRef>
              <c:f>'[ukgvaandproductivityestimatesforothergeographicareas1998to2022 (1).xlsx]Table 4'!$B$243</c:f>
              <c:strCache>
                <c:ptCount val="1"/>
                <c:pt idx="0">
                  <c:v>Watford (Watford)</c:v>
                </c:pt>
              </c:strCache>
            </c:strRef>
          </c:tx>
          <c:spPr>
            <a:ln w="28575" cap="rnd">
              <a:solidFill>
                <a:schemeClr val="accent1">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4'!$C$243:$P$243</c:f>
            </c:numRef>
          </c:val>
          <c:smooth val="0"/>
          <c:extLst>
            <c:ext xmlns:c16="http://schemas.microsoft.com/office/drawing/2014/chart" uri="{C3380CC4-5D6E-409C-BE32-E72D297353CC}">
              <c16:uniqueId val="{000000F0-AC7D-4150-876D-28D2A55B5DB1}"/>
            </c:ext>
          </c:extLst>
        </c:ser>
        <c:ser>
          <c:idx val="241"/>
          <c:order val="241"/>
          <c:tx>
            <c:strRef>
              <c:f>'[ukgvaandproductivityestimatesforothergeographicareas1998to2022 (1).xlsx]Table 4'!$B$244</c:f>
              <c:strCache>
                <c:ptCount val="1"/>
                <c:pt idx="0">
                  <c:v>Abingdon-on-Thames</c:v>
                </c:pt>
              </c:strCache>
            </c:strRef>
          </c:tx>
          <c:spPr>
            <a:ln w="28575" cap="rnd">
              <a:solidFill>
                <a:schemeClr val="accent2">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4'!$C$244:$P$244</c:f>
            </c:numRef>
          </c:val>
          <c:smooth val="0"/>
          <c:extLst>
            <c:ext xmlns:c16="http://schemas.microsoft.com/office/drawing/2014/chart" uri="{C3380CC4-5D6E-409C-BE32-E72D297353CC}">
              <c16:uniqueId val="{000000F1-AC7D-4150-876D-28D2A55B5DB1}"/>
            </c:ext>
          </c:extLst>
        </c:ser>
        <c:ser>
          <c:idx val="242"/>
          <c:order val="242"/>
          <c:tx>
            <c:strRef>
              <c:f>'[ukgvaandproductivityestimatesforothergeographicareas1998to2022 (1).xlsx]Table 4'!$B$245</c:f>
              <c:strCache>
                <c:ptCount val="1"/>
                <c:pt idx="0">
                  <c:v>Borehamwood</c:v>
                </c:pt>
              </c:strCache>
            </c:strRef>
          </c:tx>
          <c:spPr>
            <a:ln w="28575" cap="rnd">
              <a:solidFill>
                <a:schemeClr val="accent3">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4'!$C$245:$P$245</c:f>
            </c:numRef>
          </c:val>
          <c:smooth val="0"/>
          <c:extLst>
            <c:ext xmlns:c16="http://schemas.microsoft.com/office/drawing/2014/chart" uri="{C3380CC4-5D6E-409C-BE32-E72D297353CC}">
              <c16:uniqueId val="{000000F2-AC7D-4150-876D-28D2A55B5DB1}"/>
            </c:ext>
          </c:extLst>
        </c:ser>
        <c:ser>
          <c:idx val="243"/>
          <c:order val="243"/>
          <c:tx>
            <c:strRef>
              <c:f>'[ukgvaandproductivityestimatesforothergeographicareas1998to2022 (1).xlsx]Table 4'!$B$246</c:f>
              <c:strCache>
                <c:ptCount val="1"/>
                <c:pt idx="0">
                  <c:v>Loughton</c:v>
                </c:pt>
              </c:strCache>
            </c:strRef>
          </c:tx>
          <c:spPr>
            <a:ln w="28575" cap="rnd">
              <a:solidFill>
                <a:schemeClr val="accent4">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4'!$C$246:$P$246</c:f>
            </c:numRef>
          </c:val>
          <c:smooth val="0"/>
          <c:extLst>
            <c:ext xmlns:c16="http://schemas.microsoft.com/office/drawing/2014/chart" uri="{C3380CC4-5D6E-409C-BE32-E72D297353CC}">
              <c16:uniqueId val="{000000F3-AC7D-4150-876D-28D2A55B5DB1}"/>
            </c:ext>
          </c:extLst>
        </c:ser>
        <c:ser>
          <c:idx val="244"/>
          <c:order val="244"/>
          <c:tx>
            <c:strRef>
              <c:f>'[ukgvaandproductivityestimatesforothergeographicareas1998to2022 (1).xlsx]Table 4'!$B$247</c:f>
              <c:strCache>
                <c:ptCount val="1"/>
                <c:pt idx="0">
                  <c:v>Bushey</c:v>
                </c:pt>
              </c:strCache>
            </c:strRef>
          </c:tx>
          <c:spPr>
            <a:ln w="28575" cap="rnd">
              <a:solidFill>
                <a:schemeClr val="accent5">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4'!$C$247:$P$247</c:f>
            </c:numRef>
          </c:val>
          <c:smooth val="0"/>
          <c:extLst>
            <c:ext xmlns:c16="http://schemas.microsoft.com/office/drawing/2014/chart" uri="{C3380CC4-5D6E-409C-BE32-E72D297353CC}">
              <c16:uniqueId val="{000000F4-AC7D-4150-876D-28D2A55B5DB1}"/>
            </c:ext>
          </c:extLst>
        </c:ser>
        <c:ser>
          <c:idx val="245"/>
          <c:order val="245"/>
          <c:tx>
            <c:strRef>
              <c:f>'[ukgvaandproductivityestimatesforothergeographicareas1998to2022 (1).xlsx]Table 4'!$B$248</c:f>
              <c:strCache>
                <c:ptCount val="1"/>
                <c:pt idx="0">
                  <c:v>Billericay</c:v>
                </c:pt>
              </c:strCache>
            </c:strRef>
          </c:tx>
          <c:spPr>
            <a:ln w="28575" cap="rnd">
              <a:solidFill>
                <a:schemeClr val="accent6">
                  <a:lumMod val="60000"/>
                  <a:lumOff val="4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4'!$C$248:$P$248</c:f>
            </c:numRef>
          </c:val>
          <c:smooth val="0"/>
          <c:extLst>
            <c:ext xmlns:c16="http://schemas.microsoft.com/office/drawing/2014/chart" uri="{C3380CC4-5D6E-409C-BE32-E72D297353CC}">
              <c16:uniqueId val="{000000F5-AC7D-4150-876D-28D2A55B5DB1}"/>
            </c:ext>
          </c:extLst>
        </c:ser>
        <c:ser>
          <c:idx val="246"/>
          <c:order val="246"/>
          <c:tx>
            <c:strRef>
              <c:f>'[ukgvaandproductivityestimatesforothergeographicareas1998to2022 (1).xlsx]Table 4'!$B$249</c:f>
              <c:strCache>
                <c:ptCount val="1"/>
                <c:pt idx="0">
                  <c:v>Brentwood</c:v>
                </c:pt>
              </c:strCache>
            </c:strRef>
          </c:tx>
          <c:spPr>
            <a:ln w="28575" cap="rnd">
              <a:solidFill>
                <a:schemeClr val="accent1">
                  <a:lumMod val="50000"/>
                </a:schemeClr>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4'!$C$249:$P$249</c:f>
            </c:numRef>
          </c:val>
          <c:smooth val="0"/>
          <c:extLst>
            <c:ext xmlns:c16="http://schemas.microsoft.com/office/drawing/2014/chart" uri="{C3380CC4-5D6E-409C-BE32-E72D297353CC}">
              <c16:uniqueId val="{000000F6-AC7D-4150-876D-28D2A55B5DB1}"/>
            </c:ext>
          </c:extLst>
        </c:ser>
        <c:ser>
          <c:idx val="247"/>
          <c:order val="247"/>
          <c:tx>
            <c:strRef>
              <c:f>'[ukgvaandproductivityestimatesforothergeographicareas1998to2022 (1).xlsx]Table 4'!$B$250</c:f>
              <c:strCache>
                <c:ptCount val="1"/>
                <c:pt idx="0">
                  <c:v>High Wycombe</c:v>
                </c:pt>
              </c:strCache>
            </c:strRef>
          </c:tx>
          <c:spPr>
            <a:ln w="28575" cap="rnd">
              <a:solidFill>
                <a:srgbClr val="9FC63B"/>
              </a:solidFill>
              <a:round/>
            </a:ln>
            <a:effectLst/>
          </c:spPr>
          <c:marker>
            <c:symbol val="none"/>
          </c:marker>
          <c:cat>
            <c:strRef>
              <c:f>'[ukgvaandproductivityestimatesforothergeographicareas1998to2022 (1).xlsx]Table 4'!$C$2:$P$2</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strCache>
            </c:strRef>
          </c:cat>
          <c:val>
            <c:numRef>
              <c:f>'[ukgvaandproductivityestimatesforothergeographicareas1998to2022 (1).xlsx]Table 4'!$C$250:$P$250</c:f>
              <c:numCache>
                <c:formatCode>0</c:formatCode>
                <c:ptCount val="14"/>
                <c:pt idx="0">
                  <c:v>48602</c:v>
                </c:pt>
                <c:pt idx="1">
                  <c:v>49361</c:v>
                </c:pt>
                <c:pt idx="2">
                  <c:v>48839</c:v>
                </c:pt>
                <c:pt idx="3">
                  <c:v>50445</c:v>
                </c:pt>
                <c:pt idx="4">
                  <c:v>52263</c:v>
                </c:pt>
                <c:pt idx="5">
                  <c:v>50640</c:v>
                </c:pt>
                <c:pt idx="6">
                  <c:v>52522</c:v>
                </c:pt>
                <c:pt idx="7">
                  <c:v>50130</c:v>
                </c:pt>
                <c:pt idx="8">
                  <c:v>52545</c:v>
                </c:pt>
                <c:pt idx="9">
                  <c:v>53800</c:v>
                </c:pt>
                <c:pt idx="10">
                  <c:v>53086</c:v>
                </c:pt>
                <c:pt idx="11">
                  <c:v>58926</c:v>
                </c:pt>
                <c:pt idx="12">
                  <c:v>61403</c:v>
                </c:pt>
                <c:pt idx="13">
                  <c:v>59135</c:v>
                </c:pt>
              </c:numCache>
            </c:numRef>
          </c:val>
          <c:smooth val="0"/>
          <c:extLst>
            <c:ext xmlns:c16="http://schemas.microsoft.com/office/drawing/2014/chart" uri="{C3380CC4-5D6E-409C-BE32-E72D297353CC}">
              <c16:uniqueId val="{000000F7-AC7D-4150-876D-28D2A55B5DB1}"/>
            </c:ext>
          </c:extLst>
        </c:ser>
        <c:dLbls>
          <c:showLegendKey val="0"/>
          <c:showVal val="0"/>
          <c:showCatName val="0"/>
          <c:showSerName val="0"/>
          <c:showPercent val="0"/>
          <c:showBubbleSize val="0"/>
        </c:dLbls>
        <c:smooth val="0"/>
        <c:axId val="1073790223"/>
        <c:axId val="1073774863"/>
      </c:lineChart>
      <c:catAx>
        <c:axId val="107379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73774863"/>
        <c:crosses val="autoZero"/>
        <c:auto val="1"/>
        <c:lblAlgn val="ctr"/>
        <c:lblOffset val="100"/>
        <c:noMultiLvlLbl val="0"/>
      </c:catAx>
      <c:valAx>
        <c:axId val="10737748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73790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sz="1000"/>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Data!$I$4</c:f>
              <c:strCache>
                <c:ptCount val="1"/>
                <c:pt idx="0">
                  <c:v>Unemployment rate</c:v>
                </c:pt>
              </c:strCache>
            </c:strRef>
          </c:tx>
          <c:spPr>
            <a:solidFill>
              <a:schemeClr val="accent1"/>
            </a:solidFill>
            <a:ln>
              <a:noFill/>
            </a:ln>
            <a:effectLst/>
          </c:spPr>
          <c:invertIfNegative val="0"/>
          <c:dPt>
            <c:idx val="0"/>
            <c:invertIfNegative val="0"/>
            <c:bubble3D val="0"/>
            <c:spPr>
              <a:solidFill>
                <a:srgbClr val="2C2D84"/>
              </a:solidFill>
              <a:ln>
                <a:noFill/>
              </a:ln>
              <a:effectLst/>
            </c:spPr>
            <c:extLst>
              <c:ext xmlns:c16="http://schemas.microsoft.com/office/drawing/2014/chart" uri="{C3380CC4-5D6E-409C-BE32-E72D297353CC}">
                <c16:uniqueId val="{00000001-A972-4A83-A9BD-3DCA0F4736D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Data!$H$5:$H$7</c:f>
              <c:strCache>
                <c:ptCount val="3"/>
                <c:pt idx="0">
                  <c:v>Buckinghamshire</c:v>
                </c:pt>
                <c:pt idx="1">
                  <c:v>South East</c:v>
                </c:pt>
                <c:pt idx="2">
                  <c:v>England</c:v>
                </c:pt>
              </c:strCache>
            </c:strRef>
          </c:cat>
          <c:val>
            <c:numRef>
              <c:f>Data!$I$5:$I$7</c:f>
              <c:numCache>
                <c:formatCode>0.0%</c:formatCode>
                <c:ptCount val="3"/>
                <c:pt idx="0">
                  <c:v>3.4000000000000002E-2</c:v>
                </c:pt>
                <c:pt idx="1">
                  <c:v>3.5000000000000003E-2</c:v>
                </c:pt>
                <c:pt idx="2">
                  <c:v>3.9E-2</c:v>
                </c:pt>
              </c:numCache>
            </c:numRef>
          </c:val>
          <c:extLst>
            <c:ext xmlns:c16="http://schemas.microsoft.com/office/drawing/2014/chart" uri="{C3380CC4-5D6E-409C-BE32-E72D297353CC}">
              <c16:uniqueId val="{00000000-A972-4A83-A9BD-3DCA0F4736DF}"/>
            </c:ext>
          </c:extLst>
        </c:ser>
        <c:dLbls>
          <c:showLegendKey val="0"/>
          <c:showVal val="0"/>
          <c:showCatName val="0"/>
          <c:showSerName val="0"/>
          <c:showPercent val="0"/>
          <c:showBubbleSize val="0"/>
        </c:dLbls>
        <c:gapWidth val="139"/>
        <c:overlap val="-27"/>
        <c:axId val="1762755200"/>
        <c:axId val="1762760000"/>
      </c:barChart>
      <c:catAx>
        <c:axId val="176275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2760000"/>
        <c:crosses val="autoZero"/>
        <c:auto val="1"/>
        <c:lblAlgn val="ctr"/>
        <c:lblOffset val="100"/>
        <c:noMultiLvlLbl val="0"/>
      </c:catAx>
      <c:valAx>
        <c:axId val="176276000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2755200"/>
        <c:crosses val="autoZero"/>
        <c:crossBetween val="between"/>
      </c:valAx>
      <c:spPr>
        <a:noFill/>
        <a:ln>
          <a:noFill/>
        </a:ln>
        <a:effectLst/>
      </c:spPr>
    </c:plotArea>
    <c:plotVisOnly val="1"/>
    <c:dispBlanksAs val="gap"/>
    <c:showDLblsOverMax val="0"/>
  </c:chart>
  <c:spPr>
    <a:noFill/>
    <a:ln>
      <a:solidFill>
        <a:srgbClr val="2C2D84"/>
      </a:solid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58576647723649E-2"/>
          <c:y val="3.1087343707294511E-2"/>
          <c:w val="0.92316929522353219"/>
          <c:h val="0.80302989346716769"/>
        </c:manualLayout>
      </c:layout>
      <c:areaChart>
        <c:grouping val="stacked"/>
        <c:varyColors val="0"/>
        <c:ser>
          <c:idx val="4"/>
          <c:order val="4"/>
          <c:tx>
            <c:strRef>
              <c:f>'[Labour Market and Skills Analysis 2025 - Master.xlsx]Payrolled employees'!$F$1</c:f>
              <c:strCache>
                <c:ptCount val="1"/>
                <c:pt idx="0">
                  <c:v>Shaded area</c:v>
                </c:pt>
              </c:strCache>
            </c:strRef>
          </c:tx>
          <c:spPr>
            <a:solidFill>
              <a:schemeClr val="accent5"/>
            </a:solidFill>
            <a:ln>
              <a:noFill/>
            </a:ln>
            <a:effectLst/>
          </c:spPr>
          <c:cat>
            <c:strRef>
              <c:f>'[Labour Market and Skills Analysis 2025 - Master.xlsx]Payrolled employees'!$A$2:$A$126</c:f>
              <c:strCache>
                <c:ptCount val="125"/>
                <c:pt idx="0">
                  <c:v>January 2015</c:v>
                </c:pt>
                <c:pt idx="1">
                  <c:v>February 2015</c:v>
                </c:pt>
                <c:pt idx="2">
                  <c:v>March 2015</c:v>
                </c:pt>
                <c:pt idx="3">
                  <c:v>April 2015</c:v>
                </c:pt>
                <c:pt idx="4">
                  <c:v>May 2015</c:v>
                </c:pt>
                <c:pt idx="5">
                  <c:v>June 2015</c:v>
                </c:pt>
                <c:pt idx="6">
                  <c:v>July 2015</c:v>
                </c:pt>
                <c:pt idx="7">
                  <c:v>August 2015</c:v>
                </c:pt>
                <c:pt idx="8">
                  <c:v>September 2015</c:v>
                </c:pt>
                <c:pt idx="9">
                  <c:v>October 2015</c:v>
                </c:pt>
                <c:pt idx="10">
                  <c:v>November 2015</c:v>
                </c:pt>
                <c:pt idx="11">
                  <c:v>December 2015</c:v>
                </c:pt>
                <c:pt idx="12">
                  <c:v>January 2016</c:v>
                </c:pt>
                <c:pt idx="13">
                  <c:v>February 2016</c:v>
                </c:pt>
                <c:pt idx="14">
                  <c:v>March 2016</c:v>
                </c:pt>
                <c:pt idx="15">
                  <c:v>April 2016</c:v>
                </c:pt>
                <c:pt idx="16">
                  <c:v>May 2016</c:v>
                </c:pt>
                <c:pt idx="17">
                  <c:v>June 2016</c:v>
                </c:pt>
                <c:pt idx="18">
                  <c:v>July 2016</c:v>
                </c:pt>
                <c:pt idx="19">
                  <c:v>August 2016</c:v>
                </c:pt>
                <c:pt idx="20">
                  <c:v>September 2016</c:v>
                </c:pt>
                <c:pt idx="21">
                  <c:v>October 2016</c:v>
                </c:pt>
                <c:pt idx="22">
                  <c:v>November 2016</c:v>
                </c:pt>
                <c:pt idx="23">
                  <c:v>December 2016</c:v>
                </c:pt>
                <c:pt idx="24">
                  <c:v>January 2017</c:v>
                </c:pt>
                <c:pt idx="25">
                  <c:v>February 2017</c:v>
                </c:pt>
                <c:pt idx="26">
                  <c:v>March 2017</c:v>
                </c:pt>
                <c:pt idx="27">
                  <c:v>April 2017</c:v>
                </c:pt>
                <c:pt idx="28">
                  <c:v>May 2017</c:v>
                </c:pt>
                <c:pt idx="29">
                  <c:v>June 2017</c:v>
                </c:pt>
                <c:pt idx="30">
                  <c:v>July 2017</c:v>
                </c:pt>
                <c:pt idx="31">
                  <c:v>August 2017</c:v>
                </c:pt>
                <c:pt idx="32">
                  <c:v>September 2017</c:v>
                </c:pt>
                <c:pt idx="33">
                  <c:v>October 2017</c:v>
                </c:pt>
                <c:pt idx="34">
                  <c:v>November 2017</c:v>
                </c:pt>
                <c:pt idx="35">
                  <c:v>December 2017</c:v>
                </c:pt>
                <c:pt idx="36">
                  <c:v>January 2018</c:v>
                </c:pt>
                <c:pt idx="37">
                  <c:v>February 2018</c:v>
                </c:pt>
                <c:pt idx="38">
                  <c:v>March 2018</c:v>
                </c:pt>
                <c:pt idx="39">
                  <c:v>April 2018</c:v>
                </c:pt>
                <c:pt idx="40">
                  <c:v>May 2018</c:v>
                </c:pt>
                <c:pt idx="41">
                  <c:v>June 2018</c:v>
                </c:pt>
                <c:pt idx="42">
                  <c:v>July 2018</c:v>
                </c:pt>
                <c:pt idx="43">
                  <c:v>August 2018</c:v>
                </c:pt>
                <c:pt idx="44">
                  <c:v>September 2018</c:v>
                </c:pt>
                <c:pt idx="45">
                  <c:v>October 2018</c:v>
                </c:pt>
                <c:pt idx="46">
                  <c:v>November 2018</c:v>
                </c:pt>
                <c:pt idx="47">
                  <c:v>December 2018</c:v>
                </c:pt>
                <c:pt idx="48">
                  <c:v>January 2019</c:v>
                </c:pt>
                <c:pt idx="49">
                  <c:v>February 2019</c:v>
                </c:pt>
                <c:pt idx="50">
                  <c:v>March 2019</c:v>
                </c:pt>
                <c:pt idx="51">
                  <c:v>April 2019</c:v>
                </c:pt>
                <c:pt idx="52">
                  <c:v>May 2019</c:v>
                </c:pt>
                <c:pt idx="53">
                  <c:v>June 2019</c:v>
                </c:pt>
                <c:pt idx="54">
                  <c:v>July 2019</c:v>
                </c:pt>
                <c:pt idx="55">
                  <c:v>August 2019</c:v>
                </c:pt>
                <c:pt idx="56">
                  <c:v>September 2019</c:v>
                </c:pt>
                <c:pt idx="57">
                  <c:v>October 2019</c:v>
                </c:pt>
                <c:pt idx="58">
                  <c:v>November 2019</c:v>
                </c:pt>
                <c:pt idx="59">
                  <c:v>December 2019</c:v>
                </c:pt>
                <c:pt idx="60">
                  <c:v>January 2020</c:v>
                </c:pt>
                <c:pt idx="61">
                  <c:v>February 2020</c:v>
                </c:pt>
                <c:pt idx="62">
                  <c:v>March 2020</c:v>
                </c:pt>
                <c:pt idx="63">
                  <c:v>April 2020</c:v>
                </c:pt>
                <c:pt idx="64">
                  <c:v>May 2020</c:v>
                </c:pt>
                <c:pt idx="65">
                  <c:v>June 2020</c:v>
                </c:pt>
                <c:pt idx="66">
                  <c:v>July 2020</c:v>
                </c:pt>
                <c:pt idx="67">
                  <c:v>August 2020</c:v>
                </c:pt>
                <c:pt idx="68">
                  <c:v>September 2020</c:v>
                </c:pt>
                <c:pt idx="69">
                  <c:v>October 2020</c:v>
                </c:pt>
                <c:pt idx="70">
                  <c:v>November 2020</c:v>
                </c:pt>
                <c:pt idx="71">
                  <c:v>December 2020</c:v>
                </c:pt>
                <c:pt idx="72">
                  <c:v>January 2021</c:v>
                </c:pt>
                <c:pt idx="73">
                  <c:v>February 2021</c:v>
                </c:pt>
                <c:pt idx="74">
                  <c:v>March 2021</c:v>
                </c:pt>
                <c:pt idx="75">
                  <c:v>April 2021</c:v>
                </c:pt>
                <c:pt idx="76">
                  <c:v>May 2021</c:v>
                </c:pt>
                <c:pt idx="77">
                  <c:v>June 2021</c:v>
                </c:pt>
                <c:pt idx="78">
                  <c:v>July 2021</c:v>
                </c:pt>
                <c:pt idx="79">
                  <c:v>August 2021</c:v>
                </c:pt>
                <c:pt idx="80">
                  <c:v>September 2021</c:v>
                </c:pt>
                <c:pt idx="81">
                  <c:v>October 2021</c:v>
                </c:pt>
                <c:pt idx="82">
                  <c:v>November 2021</c:v>
                </c:pt>
                <c:pt idx="83">
                  <c:v>December 2021</c:v>
                </c:pt>
                <c:pt idx="84">
                  <c:v>January 2022</c:v>
                </c:pt>
                <c:pt idx="85">
                  <c:v>February 2022</c:v>
                </c:pt>
                <c:pt idx="86">
                  <c:v>March 2022</c:v>
                </c:pt>
                <c:pt idx="87">
                  <c:v>April 2022</c:v>
                </c:pt>
                <c:pt idx="88">
                  <c:v>May 2022</c:v>
                </c:pt>
                <c:pt idx="89">
                  <c:v>June 2022</c:v>
                </c:pt>
                <c:pt idx="90">
                  <c:v>July 2022</c:v>
                </c:pt>
                <c:pt idx="91">
                  <c:v>August 2022</c:v>
                </c:pt>
                <c:pt idx="92">
                  <c:v>September 2022</c:v>
                </c:pt>
                <c:pt idx="93">
                  <c:v>October 2022</c:v>
                </c:pt>
                <c:pt idx="94">
                  <c:v>November 2022</c:v>
                </c:pt>
                <c:pt idx="95">
                  <c:v>December 2022</c:v>
                </c:pt>
                <c:pt idx="96">
                  <c:v>January 2023</c:v>
                </c:pt>
                <c:pt idx="97">
                  <c:v>February 2023</c:v>
                </c:pt>
                <c:pt idx="98">
                  <c:v>March 2023</c:v>
                </c:pt>
                <c:pt idx="99">
                  <c:v>April 2023</c:v>
                </c:pt>
                <c:pt idx="100">
                  <c:v>May 2023</c:v>
                </c:pt>
                <c:pt idx="101">
                  <c:v>June 2023</c:v>
                </c:pt>
                <c:pt idx="102">
                  <c:v>July 2023</c:v>
                </c:pt>
                <c:pt idx="103">
                  <c:v>August 2023</c:v>
                </c:pt>
                <c:pt idx="104">
                  <c:v>September 2023</c:v>
                </c:pt>
                <c:pt idx="105">
                  <c:v>October 2023</c:v>
                </c:pt>
                <c:pt idx="106">
                  <c:v>November 2023</c:v>
                </c:pt>
                <c:pt idx="107">
                  <c:v>December 2023</c:v>
                </c:pt>
                <c:pt idx="108">
                  <c:v>January 2024</c:v>
                </c:pt>
                <c:pt idx="109">
                  <c:v>February 2024</c:v>
                </c:pt>
                <c:pt idx="110">
                  <c:v>March 2024</c:v>
                </c:pt>
                <c:pt idx="111">
                  <c:v>April 2024</c:v>
                </c:pt>
                <c:pt idx="112">
                  <c:v>May 2024</c:v>
                </c:pt>
                <c:pt idx="113">
                  <c:v>June 2024</c:v>
                </c:pt>
                <c:pt idx="114">
                  <c:v>July 2024</c:v>
                </c:pt>
                <c:pt idx="115">
                  <c:v>August 2024</c:v>
                </c:pt>
                <c:pt idx="116">
                  <c:v>September 2024</c:v>
                </c:pt>
                <c:pt idx="117">
                  <c:v>October 2024</c:v>
                </c:pt>
                <c:pt idx="118">
                  <c:v>November 2024</c:v>
                </c:pt>
                <c:pt idx="119">
                  <c:v>December 2024</c:v>
                </c:pt>
                <c:pt idx="120">
                  <c:v>January 2025</c:v>
                </c:pt>
                <c:pt idx="121">
                  <c:v>February 2025</c:v>
                </c:pt>
                <c:pt idx="122">
                  <c:v>March 2025</c:v>
                </c:pt>
                <c:pt idx="123">
                  <c:v>April 2025</c:v>
                </c:pt>
                <c:pt idx="124">
                  <c:v>May 2025</c:v>
                </c:pt>
              </c:strCache>
            </c:strRef>
          </c:cat>
          <c:val>
            <c:numRef>
              <c:f>'[Labour Market and Skills Analysis 2025 - Master.xlsx]Payrolled employees'!$F$2:$F$126</c:f>
              <c:numCache>
                <c:formatCode>General</c:formatCode>
                <c:ptCount val="1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90</c:v>
                </c:pt>
                <c:pt idx="64">
                  <c:v>90</c:v>
                </c:pt>
                <c:pt idx="65">
                  <c:v>90</c:v>
                </c:pt>
                <c:pt idx="66">
                  <c:v>90</c:v>
                </c:pt>
                <c:pt idx="67">
                  <c:v>90</c:v>
                </c:pt>
                <c:pt idx="68">
                  <c:v>90</c:v>
                </c:pt>
                <c:pt idx="69">
                  <c:v>90</c:v>
                </c:pt>
                <c:pt idx="70">
                  <c:v>90</c:v>
                </c:pt>
                <c:pt idx="71">
                  <c:v>90</c:v>
                </c:pt>
                <c:pt idx="72">
                  <c:v>90</c:v>
                </c:pt>
                <c:pt idx="73">
                  <c:v>90</c:v>
                </c:pt>
                <c:pt idx="74">
                  <c:v>90</c:v>
                </c:pt>
                <c:pt idx="75">
                  <c:v>90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numCache>
            </c:numRef>
          </c:val>
          <c:extLst>
            <c:ext xmlns:c16="http://schemas.microsoft.com/office/drawing/2014/chart" uri="{C3380CC4-5D6E-409C-BE32-E72D297353CC}">
              <c16:uniqueId val="{00000000-246D-4936-A0CE-C68D9735601A}"/>
            </c:ext>
          </c:extLst>
        </c:ser>
        <c:ser>
          <c:idx val="5"/>
          <c:order val="5"/>
          <c:tx>
            <c:strRef>
              <c:f>'[Labour Market and Skills Analysis 2025 - Master.xlsx]Payrolled employees'!$G$1</c:f>
              <c:strCache>
                <c:ptCount val="1"/>
                <c:pt idx="0">
                  <c:v>Shaded area max</c:v>
                </c:pt>
              </c:strCache>
            </c:strRef>
          </c:tx>
          <c:spPr>
            <a:solidFill>
              <a:schemeClr val="bg1">
                <a:lumMod val="85000"/>
              </a:schemeClr>
            </a:solidFill>
            <a:ln>
              <a:noFill/>
            </a:ln>
            <a:effectLst/>
          </c:spPr>
          <c:cat>
            <c:strRef>
              <c:f>'[Labour Market and Skills Analysis 2025 - Master.xlsx]Payrolled employees'!$A$2:$A$126</c:f>
              <c:strCache>
                <c:ptCount val="125"/>
                <c:pt idx="0">
                  <c:v>January 2015</c:v>
                </c:pt>
                <c:pt idx="1">
                  <c:v>February 2015</c:v>
                </c:pt>
                <c:pt idx="2">
                  <c:v>March 2015</c:v>
                </c:pt>
                <c:pt idx="3">
                  <c:v>April 2015</c:v>
                </c:pt>
                <c:pt idx="4">
                  <c:v>May 2015</c:v>
                </c:pt>
                <c:pt idx="5">
                  <c:v>June 2015</c:v>
                </c:pt>
                <c:pt idx="6">
                  <c:v>July 2015</c:v>
                </c:pt>
                <c:pt idx="7">
                  <c:v>August 2015</c:v>
                </c:pt>
                <c:pt idx="8">
                  <c:v>September 2015</c:v>
                </c:pt>
                <c:pt idx="9">
                  <c:v>October 2015</c:v>
                </c:pt>
                <c:pt idx="10">
                  <c:v>November 2015</c:v>
                </c:pt>
                <c:pt idx="11">
                  <c:v>December 2015</c:v>
                </c:pt>
                <c:pt idx="12">
                  <c:v>January 2016</c:v>
                </c:pt>
                <c:pt idx="13">
                  <c:v>February 2016</c:v>
                </c:pt>
                <c:pt idx="14">
                  <c:v>March 2016</c:v>
                </c:pt>
                <c:pt idx="15">
                  <c:v>April 2016</c:v>
                </c:pt>
                <c:pt idx="16">
                  <c:v>May 2016</c:v>
                </c:pt>
                <c:pt idx="17">
                  <c:v>June 2016</c:v>
                </c:pt>
                <c:pt idx="18">
                  <c:v>July 2016</c:v>
                </c:pt>
                <c:pt idx="19">
                  <c:v>August 2016</c:v>
                </c:pt>
                <c:pt idx="20">
                  <c:v>September 2016</c:v>
                </c:pt>
                <c:pt idx="21">
                  <c:v>October 2016</c:v>
                </c:pt>
                <c:pt idx="22">
                  <c:v>November 2016</c:v>
                </c:pt>
                <c:pt idx="23">
                  <c:v>December 2016</c:v>
                </c:pt>
                <c:pt idx="24">
                  <c:v>January 2017</c:v>
                </c:pt>
                <c:pt idx="25">
                  <c:v>February 2017</c:v>
                </c:pt>
                <c:pt idx="26">
                  <c:v>March 2017</c:v>
                </c:pt>
                <c:pt idx="27">
                  <c:v>April 2017</c:v>
                </c:pt>
                <c:pt idx="28">
                  <c:v>May 2017</c:v>
                </c:pt>
                <c:pt idx="29">
                  <c:v>June 2017</c:v>
                </c:pt>
                <c:pt idx="30">
                  <c:v>July 2017</c:v>
                </c:pt>
                <c:pt idx="31">
                  <c:v>August 2017</c:v>
                </c:pt>
                <c:pt idx="32">
                  <c:v>September 2017</c:v>
                </c:pt>
                <c:pt idx="33">
                  <c:v>October 2017</c:v>
                </c:pt>
                <c:pt idx="34">
                  <c:v>November 2017</c:v>
                </c:pt>
                <c:pt idx="35">
                  <c:v>December 2017</c:v>
                </c:pt>
                <c:pt idx="36">
                  <c:v>January 2018</c:v>
                </c:pt>
                <c:pt idx="37">
                  <c:v>February 2018</c:v>
                </c:pt>
                <c:pt idx="38">
                  <c:v>March 2018</c:v>
                </c:pt>
                <c:pt idx="39">
                  <c:v>April 2018</c:v>
                </c:pt>
                <c:pt idx="40">
                  <c:v>May 2018</c:v>
                </c:pt>
                <c:pt idx="41">
                  <c:v>June 2018</c:v>
                </c:pt>
                <c:pt idx="42">
                  <c:v>July 2018</c:v>
                </c:pt>
                <c:pt idx="43">
                  <c:v>August 2018</c:v>
                </c:pt>
                <c:pt idx="44">
                  <c:v>September 2018</c:v>
                </c:pt>
                <c:pt idx="45">
                  <c:v>October 2018</c:v>
                </c:pt>
                <c:pt idx="46">
                  <c:v>November 2018</c:v>
                </c:pt>
                <c:pt idx="47">
                  <c:v>December 2018</c:v>
                </c:pt>
                <c:pt idx="48">
                  <c:v>January 2019</c:v>
                </c:pt>
                <c:pt idx="49">
                  <c:v>February 2019</c:v>
                </c:pt>
                <c:pt idx="50">
                  <c:v>March 2019</c:v>
                </c:pt>
                <c:pt idx="51">
                  <c:v>April 2019</c:v>
                </c:pt>
                <c:pt idx="52">
                  <c:v>May 2019</c:v>
                </c:pt>
                <c:pt idx="53">
                  <c:v>June 2019</c:v>
                </c:pt>
                <c:pt idx="54">
                  <c:v>July 2019</c:v>
                </c:pt>
                <c:pt idx="55">
                  <c:v>August 2019</c:v>
                </c:pt>
                <c:pt idx="56">
                  <c:v>September 2019</c:v>
                </c:pt>
                <c:pt idx="57">
                  <c:v>October 2019</c:v>
                </c:pt>
                <c:pt idx="58">
                  <c:v>November 2019</c:v>
                </c:pt>
                <c:pt idx="59">
                  <c:v>December 2019</c:v>
                </c:pt>
                <c:pt idx="60">
                  <c:v>January 2020</c:v>
                </c:pt>
                <c:pt idx="61">
                  <c:v>February 2020</c:v>
                </c:pt>
                <c:pt idx="62">
                  <c:v>March 2020</c:v>
                </c:pt>
                <c:pt idx="63">
                  <c:v>April 2020</c:v>
                </c:pt>
                <c:pt idx="64">
                  <c:v>May 2020</c:v>
                </c:pt>
                <c:pt idx="65">
                  <c:v>June 2020</c:v>
                </c:pt>
                <c:pt idx="66">
                  <c:v>July 2020</c:v>
                </c:pt>
                <c:pt idx="67">
                  <c:v>August 2020</c:v>
                </c:pt>
                <c:pt idx="68">
                  <c:v>September 2020</c:v>
                </c:pt>
                <c:pt idx="69">
                  <c:v>October 2020</c:v>
                </c:pt>
                <c:pt idx="70">
                  <c:v>November 2020</c:v>
                </c:pt>
                <c:pt idx="71">
                  <c:v>December 2020</c:v>
                </c:pt>
                <c:pt idx="72">
                  <c:v>January 2021</c:v>
                </c:pt>
                <c:pt idx="73">
                  <c:v>February 2021</c:v>
                </c:pt>
                <c:pt idx="74">
                  <c:v>March 2021</c:v>
                </c:pt>
                <c:pt idx="75">
                  <c:v>April 2021</c:v>
                </c:pt>
                <c:pt idx="76">
                  <c:v>May 2021</c:v>
                </c:pt>
                <c:pt idx="77">
                  <c:v>June 2021</c:v>
                </c:pt>
                <c:pt idx="78">
                  <c:v>July 2021</c:v>
                </c:pt>
                <c:pt idx="79">
                  <c:v>August 2021</c:v>
                </c:pt>
                <c:pt idx="80">
                  <c:v>September 2021</c:v>
                </c:pt>
                <c:pt idx="81">
                  <c:v>October 2021</c:v>
                </c:pt>
                <c:pt idx="82">
                  <c:v>November 2021</c:v>
                </c:pt>
                <c:pt idx="83">
                  <c:v>December 2021</c:v>
                </c:pt>
                <c:pt idx="84">
                  <c:v>January 2022</c:v>
                </c:pt>
                <c:pt idx="85">
                  <c:v>February 2022</c:v>
                </c:pt>
                <c:pt idx="86">
                  <c:v>March 2022</c:v>
                </c:pt>
                <c:pt idx="87">
                  <c:v>April 2022</c:v>
                </c:pt>
                <c:pt idx="88">
                  <c:v>May 2022</c:v>
                </c:pt>
                <c:pt idx="89">
                  <c:v>June 2022</c:v>
                </c:pt>
                <c:pt idx="90">
                  <c:v>July 2022</c:v>
                </c:pt>
                <c:pt idx="91">
                  <c:v>August 2022</c:v>
                </c:pt>
                <c:pt idx="92">
                  <c:v>September 2022</c:v>
                </c:pt>
                <c:pt idx="93">
                  <c:v>October 2022</c:v>
                </c:pt>
                <c:pt idx="94">
                  <c:v>November 2022</c:v>
                </c:pt>
                <c:pt idx="95">
                  <c:v>December 2022</c:v>
                </c:pt>
                <c:pt idx="96">
                  <c:v>January 2023</c:v>
                </c:pt>
                <c:pt idx="97">
                  <c:v>February 2023</c:v>
                </c:pt>
                <c:pt idx="98">
                  <c:v>March 2023</c:v>
                </c:pt>
                <c:pt idx="99">
                  <c:v>April 2023</c:v>
                </c:pt>
                <c:pt idx="100">
                  <c:v>May 2023</c:v>
                </c:pt>
                <c:pt idx="101">
                  <c:v>June 2023</c:v>
                </c:pt>
                <c:pt idx="102">
                  <c:v>July 2023</c:v>
                </c:pt>
                <c:pt idx="103">
                  <c:v>August 2023</c:v>
                </c:pt>
                <c:pt idx="104">
                  <c:v>September 2023</c:v>
                </c:pt>
                <c:pt idx="105">
                  <c:v>October 2023</c:v>
                </c:pt>
                <c:pt idx="106">
                  <c:v>November 2023</c:v>
                </c:pt>
                <c:pt idx="107">
                  <c:v>December 2023</c:v>
                </c:pt>
                <c:pt idx="108">
                  <c:v>January 2024</c:v>
                </c:pt>
                <c:pt idx="109">
                  <c:v>February 2024</c:v>
                </c:pt>
                <c:pt idx="110">
                  <c:v>March 2024</c:v>
                </c:pt>
                <c:pt idx="111">
                  <c:v>April 2024</c:v>
                </c:pt>
                <c:pt idx="112">
                  <c:v>May 2024</c:v>
                </c:pt>
                <c:pt idx="113">
                  <c:v>June 2024</c:v>
                </c:pt>
                <c:pt idx="114">
                  <c:v>July 2024</c:v>
                </c:pt>
                <c:pt idx="115">
                  <c:v>August 2024</c:v>
                </c:pt>
                <c:pt idx="116">
                  <c:v>September 2024</c:v>
                </c:pt>
                <c:pt idx="117">
                  <c:v>October 2024</c:v>
                </c:pt>
                <c:pt idx="118">
                  <c:v>November 2024</c:v>
                </c:pt>
                <c:pt idx="119">
                  <c:v>December 2024</c:v>
                </c:pt>
                <c:pt idx="120">
                  <c:v>January 2025</c:v>
                </c:pt>
                <c:pt idx="121">
                  <c:v>February 2025</c:v>
                </c:pt>
                <c:pt idx="122">
                  <c:v>March 2025</c:v>
                </c:pt>
                <c:pt idx="123">
                  <c:v>April 2025</c:v>
                </c:pt>
                <c:pt idx="124">
                  <c:v>May 2025</c:v>
                </c:pt>
              </c:strCache>
            </c:strRef>
          </c:cat>
          <c:val>
            <c:numRef>
              <c:f>'[Labour Market and Skills Analysis 2025 - Master.xlsx]Payrolled employees'!$G$2:$G$126</c:f>
              <c:numCache>
                <c:formatCode>General</c:formatCode>
                <c:ptCount val="1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125</c:v>
                </c:pt>
                <c:pt idx="64">
                  <c:v>125</c:v>
                </c:pt>
                <c:pt idx="65">
                  <c:v>125</c:v>
                </c:pt>
                <c:pt idx="66">
                  <c:v>125</c:v>
                </c:pt>
                <c:pt idx="67">
                  <c:v>125</c:v>
                </c:pt>
                <c:pt idx="68">
                  <c:v>125</c:v>
                </c:pt>
                <c:pt idx="69">
                  <c:v>125</c:v>
                </c:pt>
                <c:pt idx="70">
                  <c:v>125</c:v>
                </c:pt>
                <c:pt idx="71">
                  <c:v>125</c:v>
                </c:pt>
                <c:pt idx="72">
                  <c:v>125</c:v>
                </c:pt>
                <c:pt idx="73">
                  <c:v>125</c:v>
                </c:pt>
                <c:pt idx="74">
                  <c:v>125</c:v>
                </c:pt>
                <c:pt idx="75">
                  <c:v>125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numCache>
            </c:numRef>
          </c:val>
          <c:extLst>
            <c:ext xmlns:c16="http://schemas.microsoft.com/office/drawing/2014/chart" uri="{C3380CC4-5D6E-409C-BE32-E72D297353CC}">
              <c16:uniqueId val="{00000001-246D-4936-A0CE-C68D9735601A}"/>
            </c:ext>
          </c:extLst>
        </c:ser>
        <c:dLbls>
          <c:showLegendKey val="0"/>
          <c:showVal val="0"/>
          <c:showCatName val="0"/>
          <c:showSerName val="0"/>
          <c:showPercent val="0"/>
          <c:showBubbleSize val="0"/>
        </c:dLbls>
        <c:axId val="1371814000"/>
        <c:axId val="1371823600"/>
      </c:areaChart>
      <c:lineChart>
        <c:grouping val="standard"/>
        <c:varyColors val="0"/>
        <c:ser>
          <c:idx val="0"/>
          <c:order val="0"/>
          <c:tx>
            <c:strRef>
              <c:f>'[Labour Market and Skills Analysis 2025 - Master.xlsx]Payrolled employees'!$B$1</c:f>
              <c:strCache>
                <c:ptCount val="1"/>
                <c:pt idx="0">
                  <c:v>Central Bedfordshire</c:v>
                </c:pt>
              </c:strCache>
            </c:strRef>
          </c:tx>
          <c:spPr>
            <a:ln w="28575" cap="rnd">
              <a:solidFill>
                <a:srgbClr val="2C2D84">
                  <a:alpha val="50196"/>
                </a:srgbClr>
              </a:solidFill>
              <a:round/>
            </a:ln>
            <a:effectLst/>
          </c:spPr>
          <c:marker>
            <c:symbol val="none"/>
          </c:marker>
          <c:cat>
            <c:strRef>
              <c:f>'[Labour Market and Skills Analysis 2025 - Master.xlsx]Payrolled employees'!$A$2:$A$126</c:f>
              <c:strCache>
                <c:ptCount val="125"/>
                <c:pt idx="0">
                  <c:v>January 2015</c:v>
                </c:pt>
                <c:pt idx="1">
                  <c:v>February 2015</c:v>
                </c:pt>
                <c:pt idx="2">
                  <c:v>March 2015</c:v>
                </c:pt>
                <c:pt idx="3">
                  <c:v>April 2015</c:v>
                </c:pt>
                <c:pt idx="4">
                  <c:v>May 2015</c:v>
                </c:pt>
                <c:pt idx="5">
                  <c:v>June 2015</c:v>
                </c:pt>
                <c:pt idx="6">
                  <c:v>July 2015</c:v>
                </c:pt>
                <c:pt idx="7">
                  <c:v>August 2015</c:v>
                </c:pt>
                <c:pt idx="8">
                  <c:v>September 2015</c:v>
                </c:pt>
                <c:pt idx="9">
                  <c:v>October 2015</c:v>
                </c:pt>
                <c:pt idx="10">
                  <c:v>November 2015</c:v>
                </c:pt>
                <c:pt idx="11">
                  <c:v>December 2015</c:v>
                </c:pt>
                <c:pt idx="12">
                  <c:v>January 2016</c:v>
                </c:pt>
                <c:pt idx="13">
                  <c:v>February 2016</c:v>
                </c:pt>
                <c:pt idx="14">
                  <c:v>March 2016</c:v>
                </c:pt>
                <c:pt idx="15">
                  <c:v>April 2016</c:v>
                </c:pt>
                <c:pt idx="16">
                  <c:v>May 2016</c:v>
                </c:pt>
                <c:pt idx="17">
                  <c:v>June 2016</c:v>
                </c:pt>
                <c:pt idx="18">
                  <c:v>July 2016</c:v>
                </c:pt>
                <c:pt idx="19">
                  <c:v>August 2016</c:v>
                </c:pt>
                <c:pt idx="20">
                  <c:v>September 2016</c:v>
                </c:pt>
                <c:pt idx="21">
                  <c:v>October 2016</c:v>
                </c:pt>
                <c:pt idx="22">
                  <c:v>November 2016</c:v>
                </c:pt>
                <c:pt idx="23">
                  <c:v>December 2016</c:v>
                </c:pt>
                <c:pt idx="24">
                  <c:v>January 2017</c:v>
                </c:pt>
                <c:pt idx="25">
                  <c:v>February 2017</c:v>
                </c:pt>
                <c:pt idx="26">
                  <c:v>March 2017</c:v>
                </c:pt>
                <c:pt idx="27">
                  <c:v>April 2017</c:v>
                </c:pt>
                <c:pt idx="28">
                  <c:v>May 2017</c:v>
                </c:pt>
                <c:pt idx="29">
                  <c:v>June 2017</c:v>
                </c:pt>
                <c:pt idx="30">
                  <c:v>July 2017</c:v>
                </c:pt>
                <c:pt idx="31">
                  <c:v>August 2017</c:v>
                </c:pt>
                <c:pt idx="32">
                  <c:v>September 2017</c:v>
                </c:pt>
                <c:pt idx="33">
                  <c:v>October 2017</c:v>
                </c:pt>
                <c:pt idx="34">
                  <c:v>November 2017</c:v>
                </c:pt>
                <c:pt idx="35">
                  <c:v>December 2017</c:v>
                </c:pt>
                <c:pt idx="36">
                  <c:v>January 2018</c:v>
                </c:pt>
                <c:pt idx="37">
                  <c:v>February 2018</c:v>
                </c:pt>
                <c:pt idx="38">
                  <c:v>March 2018</c:v>
                </c:pt>
                <c:pt idx="39">
                  <c:v>April 2018</c:v>
                </c:pt>
                <c:pt idx="40">
                  <c:v>May 2018</c:v>
                </c:pt>
                <c:pt idx="41">
                  <c:v>June 2018</c:v>
                </c:pt>
                <c:pt idx="42">
                  <c:v>July 2018</c:v>
                </c:pt>
                <c:pt idx="43">
                  <c:v>August 2018</c:v>
                </c:pt>
                <c:pt idx="44">
                  <c:v>September 2018</c:v>
                </c:pt>
                <c:pt idx="45">
                  <c:v>October 2018</c:v>
                </c:pt>
                <c:pt idx="46">
                  <c:v>November 2018</c:v>
                </c:pt>
                <c:pt idx="47">
                  <c:v>December 2018</c:v>
                </c:pt>
                <c:pt idx="48">
                  <c:v>January 2019</c:v>
                </c:pt>
                <c:pt idx="49">
                  <c:v>February 2019</c:v>
                </c:pt>
                <c:pt idx="50">
                  <c:v>March 2019</c:v>
                </c:pt>
                <c:pt idx="51">
                  <c:v>April 2019</c:v>
                </c:pt>
                <c:pt idx="52">
                  <c:v>May 2019</c:v>
                </c:pt>
                <c:pt idx="53">
                  <c:v>June 2019</c:v>
                </c:pt>
                <c:pt idx="54">
                  <c:v>July 2019</c:v>
                </c:pt>
                <c:pt idx="55">
                  <c:v>August 2019</c:v>
                </c:pt>
                <c:pt idx="56">
                  <c:v>September 2019</c:v>
                </c:pt>
                <c:pt idx="57">
                  <c:v>October 2019</c:v>
                </c:pt>
                <c:pt idx="58">
                  <c:v>November 2019</c:v>
                </c:pt>
                <c:pt idx="59">
                  <c:v>December 2019</c:v>
                </c:pt>
                <c:pt idx="60">
                  <c:v>January 2020</c:v>
                </c:pt>
                <c:pt idx="61">
                  <c:v>February 2020</c:v>
                </c:pt>
                <c:pt idx="62">
                  <c:v>March 2020</c:v>
                </c:pt>
                <c:pt idx="63">
                  <c:v>April 2020</c:v>
                </c:pt>
                <c:pt idx="64">
                  <c:v>May 2020</c:v>
                </c:pt>
                <c:pt idx="65">
                  <c:v>June 2020</c:v>
                </c:pt>
                <c:pt idx="66">
                  <c:v>July 2020</c:v>
                </c:pt>
                <c:pt idx="67">
                  <c:v>August 2020</c:v>
                </c:pt>
                <c:pt idx="68">
                  <c:v>September 2020</c:v>
                </c:pt>
                <c:pt idx="69">
                  <c:v>October 2020</c:v>
                </c:pt>
                <c:pt idx="70">
                  <c:v>November 2020</c:v>
                </c:pt>
                <c:pt idx="71">
                  <c:v>December 2020</c:v>
                </c:pt>
                <c:pt idx="72">
                  <c:v>January 2021</c:v>
                </c:pt>
                <c:pt idx="73">
                  <c:v>February 2021</c:v>
                </c:pt>
                <c:pt idx="74">
                  <c:v>March 2021</c:v>
                </c:pt>
                <c:pt idx="75">
                  <c:v>April 2021</c:v>
                </c:pt>
                <c:pt idx="76">
                  <c:v>May 2021</c:v>
                </c:pt>
                <c:pt idx="77">
                  <c:v>June 2021</c:v>
                </c:pt>
                <c:pt idx="78">
                  <c:v>July 2021</c:v>
                </c:pt>
                <c:pt idx="79">
                  <c:v>August 2021</c:v>
                </c:pt>
                <c:pt idx="80">
                  <c:v>September 2021</c:v>
                </c:pt>
                <c:pt idx="81">
                  <c:v>October 2021</c:v>
                </c:pt>
                <c:pt idx="82">
                  <c:v>November 2021</c:v>
                </c:pt>
                <c:pt idx="83">
                  <c:v>December 2021</c:v>
                </c:pt>
                <c:pt idx="84">
                  <c:v>January 2022</c:v>
                </c:pt>
                <c:pt idx="85">
                  <c:v>February 2022</c:v>
                </c:pt>
                <c:pt idx="86">
                  <c:v>March 2022</c:v>
                </c:pt>
                <c:pt idx="87">
                  <c:v>April 2022</c:v>
                </c:pt>
                <c:pt idx="88">
                  <c:v>May 2022</c:v>
                </c:pt>
                <c:pt idx="89">
                  <c:v>June 2022</c:v>
                </c:pt>
                <c:pt idx="90">
                  <c:v>July 2022</c:v>
                </c:pt>
                <c:pt idx="91">
                  <c:v>August 2022</c:v>
                </c:pt>
                <c:pt idx="92">
                  <c:v>September 2022</c:v>
                </c:pt>
                <c:pt idx="93">
                  <c:v>October 2022</c:v>
                </c:pt>
                <c:pt idx="94">
                  <c:v>November 2022</c:v>
                </c:pt>
                <c:pt idx="95">
                  <c:v>December 2022</c:v>
                </c:pt>
                <c:pt idx="96">
                  <c:v>January 2023</c:v>
                </c:pt>
                <c:pt idx="97">
                  <c:v>February 2023</c:v>
                </c:pt>
                <c:pt idx="98">
                  <c:v>March 2023</c:v>
                </c:pt>
                <c:pt idx="99">
                  <c:v>April 2023</c:v>
                </c:pt>
                <c:pt idx="100">
                  <c:v>May 2023</c:v>
                </c:pt>
                <c:pt idx="101">
                  <c:v>June 2023</c:v>
                </c:pt>
                <c:pt idx="102">
                  <c:v>July 2023</c:v>
                </c:pt>
                <c:pt idx="103">
                  <c:v>August 2023</c:v>
                </c:pt>
                <c:pt idx="104">
                  <c:v>September 2023</c:v>
                </c:pt>
                <c:pt idx="105">
                  <c:v>October 2023</c:v>
                </c:pt>
                <c:pt idx="106">
                  <c:v>November 2023</c:v>
                </c:pt>
                <c:pt idx="107">
                  <c:v>December 2023</c:v>
                </c:pt>
                <c:pt idx="108">
                  <c:v>January 2024</c:v>
                </c:pt>
                <c:pt idx="109">
                  <c:v>February 2024</c:v>
                </c:pt>
                <c:pt idx="110">
                  <c:v>March 2024</c:v>
                </c:pt>
                <c:pt idx="111">
                  <c:v>April 2024</c:v>
                </c:pt>
                <c:pt idx="112">
                  <c:v>May 2024</c:v>
                </c:pt>
                <c:pt idx="113">
                  <c:v>June 2024</c:v>
                </c:pt>
                <c:pt idx="114">
                  <c:v>July 2024</c:v>
                </c:pt>
                <c:pt idx="115">
                  <c:v>August 2024</c:v>
                </c:pt>
                <c:pt idx="116">
                  <c:v>September 2024</c:v>
                </c:pt>
                <c:pt idx="117">
                  <c:v>October 2024</c:v>
                </c:pt>
                <c:pt idx="118">
                  <c:v>November 2024</c:v>
                </c:pt>
                <c:pt idx="119">
                  <c:v>December 2024</c:v>
                </c:pt>
                <c:pt idx="120">
                  <c:v>January 2025</c:v>
                </c:pt>
                <c:pt idx="121">
                  <c:v>February 2025</c:v>
                </c:pt>
                <c:pt idx="122">
                  <c:v>March 2025</c:v>
                </c:pt>
                <c:pt idx="123">
                  <c:v>April 2025</c:v>
                </c:pt>
                <c:pt idx="124">
                  <c:v>May 2025</c:v>
                </c:pt>
              </c:strCache>
            </c:strRef>
          </c:cat>
          <c:val>
            <c:numRef>
              <c:f>'[Labour Market and Skills Analysis 2025 - Master.xlsx]Payrolled employees'!$B$2:$B$126</c:f>
              <c:numCache>
                <c:formatCode>General</c:formatCode>
                <c:ptCount val="125"/>
                <c:pt idx="0">
                  <c:v>100</c:v>
                </c:pt>
                <c:pt idx="1">
                  <c:v>100.24147422901318</c:v>
                </c:pt>
                <c:pt idx="2">
                  <c:v>100.37745800985675</c:v>
                </c:pt>
                <c:pt idx="3">
                  <c:v>100.71618124577626</c:v>
                </c:pt>
                <c:pt idx="4">
                  <c:v>101.10105655276995</c:v>
                </c:pt>
                <c:pt idx="5">
                  <c:v>101.74553725955595</c:v>
                </c:pt>
                <c:pt idx="6">
                  <c:v>102.28452751817238</c:v>
                </c:pt>
                <c:pt idx="7">
                  <c:v>102.08673292785441</c:v>
                </c:pt>
                <c:pt idx="8">
                  <c:v>102.46007021707956</c:v>
                </c:pt>
                <c:pt idx="9">
                  <c:v>102.76830012032505</c:v>
                </c:pt>
                <c:pt idx="10">
                  <c:v>103.14905470668711</c:v>
                </c:pt>
                <c:pt idx="11">
                  <c:v>103.02131236710676</c:v>
                </c:pt>
                <c:pt idx="12">
                  <c:v>102.68918228419786</c:v>
                </c:pt>
                <c:pt idx="13">
                  <c:v>102.79632102062008</c:v>
                </c:pt>
                <c:pt idx="14">
                  <c:v>103.03779524963326</c:v>
                </c:pt>
                <c:pt idx="15">
                  <c:v>103.39547380045822</c:v>
                </c:pt>
                <c:pt idx="16">
                  <c:v>103.70123127132473</c:v>
                </c:pt>
                <c:pt idx="17">
                  <c:v>104.42647810249058</c:v>
                </c:pt>
                <c:pt idx="18">
                  <c:v>105.22342547264665</c:v>
                </c:pt>
                <c:pt idx="19">
                  <c:v>104.88470223672716</c:v>
                </c:pt>
                <c:pt idx="20">
                  <c:v>105.09403484481365</c:v>
                </c:pt>
                <c:pt idx="21">
                  <c:v>105.04870691786579</c:v>
                </c:pt>
                <c:pt idx="22">
                  <c:v>105.34539880334273</c:v>
                </c:pt>
                <c:pt idx="23">
                  <c:v>105.28029141736306</c:v>
                </c:pt>
                <c:pt idx="24">
                  <c:v>104.91684385765383</c:v>
                </c:pt>
                <c:pt idx="25">
                  <c:v>104.95310619921212</c:v>
                </c:pt>
                <c:pt idx="26">
                  <c:v>105.10639700670853</c:v>
                </c:pt>
                <c:pt idx="27">
                  <c:v>105.93795843017027</c:v>
                </c:pt>
                <c:pt idx="28">
                  <c:v>106.2511331981737</c:v>
                </c:pt>
                <c:pt idx="29">
                  <c:v>106.70935733241029</c:v>
                </c:pt>
                <c:pt idx="30">
                  <c:v>107.254116599911</c:v>
                </c:pt>
                <c:pt idx="31">
                  <c:v>106.92116237287577</c:v>
                </c:pt>
                <c:pt idx="32">
                  <c:v>107.11895696319374</c:v>
                </c:pt>
                <c:pt idx="33">
                  <c:v>106.98544561472912</c:v>
                </c:pt>
                <c:pt idx="34">
                  <c:v>107.37444164235441</c:v>
                </c:pt>
                <c:pt idx="35">
                  <c:v>107.09340849527766</c:v>
                </c:pt>
                <c:pt idx="36">
                  <c:v>106.8890207519491</c:v>
                </c:pt>
                <c:pt idx="37">
                  <c:v>106.96484201157099</c:v>
                </c:pt>
                <c:pt idx="38">
                  <c:v>106.99780777662397</c:v>
                </c:pt>
                <c:pt idx="39">
                  <c:v>107.54916019713528</c:v>
                </c:pt>
                <c:pt idx="40">
                  <c:v>107.73788920206367</c:v>
                </c:pt>
                <c:pt idx="41">
                  <c:v>108.39473207074452</c:v>
                </c:pt>
                <c:pt idx="42">
                  <c:v>108.87932881702352</c:v>
                </c:pt>
                <c:pt idx="43">
                  <c:v>108.58428521979924</c:v>
                </c:pt>
                <c:pt idx="44">
                  <c:v>108.66340305592641</c:v>
                </c:pt>
                <c:pt idx="45">
                  <c:v>108.68483080321087</c:v>
                </c:pt>
                <c:pt idx="46">
                  <c:v>109.18343799963736</c:v>
                </c:pt>
                <c:pt idx="47">
                  <c:v>108.97080881504557</c:v>
                </c:pt>
                <c:pt idx="48">
                  <c:v>108.70873098287429</c:v>
                </c:pt>
                <c:pt idx="49">
                  <c:v>108.67411692956865</c:v>
                </c:pt>
                <c:pt idx="50">
                  <c:v>108.994708994709</c:v>
                </c:pt>
                <c:pt idx="51">
                  <c:v>109.3639255633025</c:v>
                </c:pt>
                <c:pt idx="52">
                  <c:v>109.60457564818935</c:v>
                </c:pt>
                <c:pt idx="53">
                  <c:v>110.02241672023602</c:v>
                </c:pt>
                <c:pt idx="54">
                  <c:v>110.4262473421352</c:v>
                </c:pt>
                <c:pt idx="55">
                  <c:v>110.21279401341705</c:v>
                </c:pt>
                <c:pt idx="56">
                  <c:v>110.48146499859897</c:v>
                </c:pt>
                <c:pt idx="57">
                  <c:v>110.44767508941963</c:v>
                </c:pt>
                <c:pt idx="58">
                  <c:v>110.81359508150786</c:v>
                </c:pt>
                <c:pt idx="59">
                  <c:v>110.74024625426495</c:v>
                </c:pt>
                <c:pt idx="60">
                  <c:v>110.47569598971467</c:v>
                </c:pt>
                <c:pt idx="61">
                  <c:v>110.32735004697622</c:v>
                </c:pt>
                <c:pt idx="62">
                  <c:v>110.46168553956717</c:v>
                </c:pt>
                <c:pt idx="63">
                  <c:v>109.35321168966028</c:v>
                </c:pt>
                <c:pt idx="64">
                  <c:v>108.93124989698197</c:v>
                </c:pt>
                <c:pt idx="65">
                  <c:v>109.20239331454285</c:v>
                </c:pt>
                <c:pt idx="66">
                  <c:v>109.44798826418764</c:v>
                </c:pt>
                <c:pt idx="67">
                  <c:v>108.92877746460302</c:v>
                </c:pt>
                <c:pt idx="68">
                  <c:v>108.90899800557121</c:v>
                </c:pt>
                <c:pt idx="69">
                  <c:v>108.71779656826386</c:v>
                </c:pt>
                <c:pt idx="70">
                  <c:v>108.90405314081326</c:v>
                </c:pt>
                <c:pt idx="71">
                  <c:v>109.09690286637328</c:v>
                </c:pt>
                <c:pt idx="72">
                  <c:v>108.65186503815787</c:v>
                </c:pt>
                <c:pt idx="73">
                  <c:v>108.55544017537785</c:v>
                </c:pt>
                <c:pt idx="74">
                  <c:v>108.87191151988659</c:v>
                </c:pt>
                <c:pt idx="75">
                  <c:v>109.30953205096507</c:v>
                </c:pt>
                <c:pt idx="76">
                  <c:v>110.23587004895417</c:v>
                </c:pt>
                <c:pt idx="77">
                  <c:v>111.19599795612257</c:v>
                </c:pt>
                <c:pt idx="78">
                  <c:v>111.76960226804465</c:v>
                </c:pt>
                <c:pt idx="79">
                  <c:v>111.78773343882378</c:v>
                </c:pt>
                <c:pt idx="80">
                  <c:v>112.1371705483855</c:v>
                </c:pt>
                <c:pt idx="81">
                  <c:v>112.19898135785986</c:v>
                </c:pt>
                <c:pt idx="82">
                  <c:v>113.00334602515288</c:v>
                </c:pt>
                <c:pt idx="83">
                  <c:v>113.16158169740724</c:v>
                </c:pt>
                <c:pt idx="84">
                  <c:v>112.91763503601511</c:v>
                </c:pt>
                <c:pt idx="85">
                  <c:v>113.23080980401852</c:v>
                </c:pt>
                <c:pt idx="86">
                  <c:v>113.64288186718092</c:v>
                </c:pt>
                <c:pt idx="87">
                  <c:v>113.92885987901565</c:v>
                </c:pt>
                <c:pt idx="88">
                  <c:v>114.22555176449258</c:v>
                </c:pt>
                <c:pt idx="89">
                  <c:v>114.7043795018873</c:v>
                </c:pt>
                <c:pt idx="90">
                  <c:v>115.09584796189158</c:v>
                </c:pt>
                <c:pt idx="91">
                  <c:v>115.0076645403748</c:v>
                </c:pt>
                <c:pt idx="92">
                  <c:v>115.25738021065123</c:v>
                </c:pt>
                <c:pt idx="93">
                  <c:v>115.35380507343125</c:v>
                </c:pt>
                <c:pt idx="94">
                  <c:v>116.03702055415451</c:v>
                </c:pt>
                <c:pt idx="95">
                  <c:v>116.14086271407145</c:v>
                </c:pt>
                <c:pt idx="96">
                  <c:v>115.72219749789842</c:v>
                </c:pt>
                <c:pt idx="97">
                  <c:v>115.8441708285945</c:v>
                </c:pt>
                <c:pt idx="98">
                  <c:v>116.28508793617829</c:v>
                </c:pt>
                <c:pt idx="99">
                  <c:v>116.67738054030889</c:v>
                </c:pt>
                <c:pt idx="100">
                  <c:v>116.90896503980616</c:v>
                </c:pt>
                <c:pt idx="101">
                  <c:v>117.40839638035901</c:v>
                </c:pt>
                <c:pt idx="102">
                  <c:v>117.61525655606653</c:v>
                </c:pt>
                <c:pt idx="103">
                  <c:v>117.32186124709489</c:v>
                </c:pt>
                <c:pt idx="104">
                  <c:v>117.49822809012839</c:v>
                </c:pt>
                <c:pt idx="105">
                  <c:v>117.58146664688721</c:v>
                </c:pt>
                <c:pt idx="106">
                  <c:v>118.06853582554517</c:v>
                </c:pt>
                <c:pt idx="107">
                  <c:v>117.83118231716362</c:v>
                </c:pt>
                <c:pt idx="108">
                  <c:v>117.44548286604362</c:v>
                </c:pt>
                <c:pt idx="109">
                  <c:v>117.26746773475745</c:v>
                </c:pt>
                <c:pt idx="110">
                  <c:v>117.53284214343405</c:v>
                </c:pt>
                <c:pt idx="111">
                  <c:v>117.80728213750021</c:v>
                </c:pt>
                <c:pt idx="112">
                  <c:v>118.00342843956551</c:v>
                </c:pt>
                <c:pt idx="113">
                  <c:v>118.36770014340108</c:v>
                </c:pt>
                <c:pt idx="114">
                  <c:v>118.60917437241424</c:v>
                </c:pt>
                <c:pt idx="115">
                  <c:v>118.23006807430482</c:v>
                </c:pt>
                <c:pt idx="116">
                  <c:v>118.2885823072739</c:v>
                </c:pt>
                <c:pt idx="117">
                  <c:v>118.42703852049648</c:v>
                </c:pt>
                <c:pt idx="118">
                  <c:v>118.88279022235409</c:v>
                </c:pt>
                <c:pt idx="119">
                  <c:v>118.62895383144605</c:v>
                </c:pt>
                <c:pt idx="120">
                  <c:v>117.99683528655491</c:v>
                </c:pt>
                <c:pt idx="121">
                  <c:v>117.89134483838532</c:v>
                </c:pt>
                <c:pt idx="122">
                  <c:v>118.01166988082876</c:v>
                </c:pt>
                <c:pt idx="123">
                  <c:v>117.93502447708055</c:v>
                </c:pt>
                <c:pt idx="124">
                  <c:v>117.62597042970874</c:v>
                </c:pt>
              </c:numCache>
            </c:numRef>
          </c:val>
          <c:smooth val="0"/>
          <c:extLst>
            <c:ext xmlns:c16="http://schemas.microsoft.com/office/drawing/2014/chart" uri="{C3380CC4-5D6E-409C-BE32-E72D297353CC}">
              <c16:uniqueId val="{00000002-246D-4936-A0CE-C68D9735601A}"/>
            </c:ext>
          </c:extLst>
        </c:ser>
        <c:ser>
          <c:idx val="1"/>
          <c:order val="1"/>
          <c:tx>
            <c:strRef>
              <c:f>'[Labour Market and Skills Analysis 2025 - Master.xlsx]Payrolled employees'!$C$1</c:f>
              <c:strCache>
                <c:ptCount val="1"/>
                <c:pt idx="0">
                  <c:v>Buckinghamshire</c:v>
                </c:pt>
              </c:strCache>
            </c:strRef>
          </c:tx>
          <c:spPr>
            <a:ln w="28575" cap="rnd">
              <a:solidFill>
                <a:srgbClr val="2C2D84"/>
              </a:solidFill>
              <a:round/>
            </a:ln>
            <a:effectLst/>
          </c:spPr>
          <c:marker>
            <c:symbol val="none"/>
          </c:marker>
          <c:cat>
            <c:strRef>
              <c:f>'[Labour Market and Skills Analysis 2025 - Master.xlsx]Payrolled employees'!$A$2:$A$126</c:f>
              <c:strCache>
                <c:ptCount val="125"/>
                <c:pt idx="0">
                  <c:v>January 2015</c:v>
                </c:pt>
                <c:pt idx="1">
                  <c:v>February 2015</c:v>
                </c:pt>
                <c:pt idx="2">
                  <c:v>March 2015</c:v>
                </c:pt>
                <c:pt idx="3">
                  <c:v>April 2015</c:v>
                </c:pt>
                <c:pt idx="4">
                  <c:v>May 2015</c:v>
                </c:pt>
                <c:pt idx="5">
                  <c:v>June 2015</c:v>
                </c:pt>
                <c:pt idx="6">
                  <c:v>July 2015</c:v>
                </c:pt>
                <c:pt idx="7">
                  <c:v>August 2015</c:v>
                </c:pt>
                <c:pt idx="8">
                  <c:v>September 2015</c:v>
                </c:pt>
                <c:pt idx="9">
                  <c:v>October 2015</c:v>
                </c:pt>
                <c:pt idx="10">
                  <c:v>November 2015</c:v>
                </c:pt>
                <c:pt idx="11">
                  <c:v>December 2015</c:v>
                </c:pt>
                <c:pt idx="12">
                  <c:v>January 2016</c:v>
                </c:pt>
                <c:pt idx="13">
                  <c:v>February 2016</c:v>
                </c:pt>
                <c:pt idx="14">
                  <c:v>March 2016</c:v>
                </c:pt>
                <c:pt idx="15">
                  <c:v>April 2016</c:v>
                </c:pt>
                <c:pt idx="16">
                  <c:v>May 2016</c:v>
                </c:pt>
                <c:pt idx="17">
                  <c:v>June 2016</c:v>
                </c:pt>
                <c:pt idx="18">
                  <c:v>July 2016</c:v>
                </c:pt>
                <c:pt idx="19">
                  <c:v>August 2016</c:v>
                </c:pt>
                <c:pt idx="20">
                  <c:v>September 2016</c:v>
                </c:pt>
                <c:pt idx="21">
                  <c:v>October 2016</c:v>
                </c:pt>
                <c:pt idx="22">
                  <c:v>November 2016</c:v>
                </c:pt>
                <c:pt idx="23">
                  <c:v>December 2016</c:v>
                </c:pt>
                <c:pt idx="24">
                  <c:v>January 2017</c:v>
                </c:pt>
                <c:pt idx="25">
                  <c:v>February 2017</c:v>
                </c:pt>
                <c:pt idx="26">
                  <c:v>March 2017</c:v>
                </c:pt>
                <c:pt idx="27">
                  <c:v>April 2017</c:v>
                </c:pt>
                <c:pt idx="28">
                  <c:v>May 2017</c:v>
                </c:pt>
                <c:pt idx="29">
                  <c:v>June 2017</c:v>
                </c:pt>
                <c:pt idx="30">
                  <c:v>July 2017</c:v>
                </c:pt>
                <c:pt idx="31">
                  <c:v>August 2017</c:v>
                </c:pt>
                <c:pt idx="32">
                  <c:v>September 2017</c:v>
                </c:pt>
                <c:pt idx="33">
                  <c:v>October 2017</c:v>
                </c:pt>
                <c:pt idx="34">
                  <c:v>November 2017</c:v>
                </c:pt>
                <c:pt idx="35">
                  <c:v>December 2017</c:v>
                </c:pt>
                <c:pt idx="36">
                  <c:v>January 2018</c:v>
                </c:pt>
                <c:pt idx="37">
                  <c:v>February 2018</c:v>
                </c:pt>
                <c:pt idx="38">
                  <c:v>March 2018</c:v>
                </c:pt>
                <c:pt idx="39">
                  <c:v>April 2018</c:v>
                </c:pt>
                <c:pt idx="40">
                  <c:v>May 2018</c:v>
                </c:pt>
                <c:pt idx="41">
                  <c:v>June 2018</c:v>
                </c:pt>
                <c:pt idx="42">
                  <c:v>July 2018</c:v>
                </c:pt>
                <c:pt idx="43">
                  <c:v>August 2018</c:v>
                </c:pt>
                <c:pt idx="44">
                  <c:v>September 2018</c:v>
                </c:pt>
                <c:pt idx="45">
                  <c:v>October 2018</c:v>
                </c:pt>
                <c:pt idx="46">
                  <c:v>November 2018</c:v>
                </c:pt>
                <c:pt idx="47">
                  <c:v>December 2018</c:v>
                </c:pt>
                <c:pt idx="48">
                  <c:v>January 2019</c:v>
                </c:pt>
                <c:pt idx="49">
                  <c:v>February 2019</c:v>
                </c:pt>
                <c:pt idx="50">
                  <c:v>March 2019</c:v>
                </c:pt>
                <c:pt idx="51">
                  <c:v>April 2019</c:v>
                </c:pt>
                <c:pt idx="52">
                  <c:v>May 2019</c:v>
                </c:pt>
                <c:pt idx="53">
                  <c:v>June 2019</c:v>
                </c:pt>
                <c:pt idx="54">
                  <c:v>July 2019</c:v>
                </c:pt>
                <c:pt idx="55">
                  <c:v>August 2019</c:v>
                </c:pt>
                <c:pt idx="56">
                  <c:v>September 2019</c:v>
                </c:pt>
                <c:pt idx="57">
                  <c:v>October 2019</c:v>
                </c:pt>
                <c:pt idx="58">
                  <c:v>November 2019</c:v>
                </c:pt>
                <c:pt idx="59">
                  <c:v>December 2019</c:v>
                </c:pt>
                <c:pt idx="60">
                  <c:v>January 2020</c:v>
                </c:pt>
                <c:pt idx="61">
                  <c:v>February 2020</c:v>
                </c:pt>
                <c:pt idx="62">
                  <c:v>March 2020</c:v>
                </c:pt>
                <c:pt idx="63">
                  <c:v>April 2020</c:v>
                </c:pt>
                <c:pt idx="64">
                  <c:v>May 2020</c:v>
                </c:pt>
                <c:pt idx="65">
                  <c:v>June 2020</c:v>
                </c:pt>
                <c:pt idx="66">
                  <c:v>July 2020</c:v>
                </c:pt>
                <c:pt idx="67">
                  <c:v>August 2020</c:v>
                </c:pt>
                <c:pt idx="68">
                  <c:v>September 2020</c:v>
                </c:pt>
                <c:pt idx="69">
                  <c:v>October 2020</c:v>
                </c:pt>
                <c:pt idx="70">
                  <c:v>November 2020</c:v>
                </c:pt>
                <c:pt idx="71">
                  <c:v>December 2020</c:v>
                </c:pt>
                <c:pt idx="72">
                  <c:v>January 2021</c:v>
                </c:pt>
                <c:pt idx="73">
                  <c:v>February 2021</c:v>
                </c:pt>
                <c:pt idx="74">
                  <c:v>March 2021</c:v>
                </c:pt>
                <c:pt idx="75">
                  <c:v>April 2021</c:v>
                </c:pt>
                <c:pt idx="76">
                  <c:v>May 2021</c:v>
                </c:pt>
                <c:pt idx="77">
                  <c:v>June 2021</c:v>
                </c:pt>
                <c:pt idx="78">
                  <c:v>July 2021</c:v>
                </c:pt>
                <c:pt idx="79">
                  <c:v>August 2021</c:v>
                </c:pt>
                <c:pt idx="80">
                  <c:v>September 2021</c:v>
                </c:pt>
                <c:pt idx="81">
                  <c:v>October 2021</c:v>
                </c:pt>
                <c:pt idx="82">
                  <c:v>November 2021</c:v>
                </c:pt>
                <c:pt idx="83">
                  <c:v>December 2021</c:v>
                </c:pt>
                <c:pt idx="84">
                  <c:v>January 2022</c:v>
                </c:pt>
                <c:pt idx="85">
                  <c:v>February 2022</c:v>
                </c:pt>
                <c:pt idx="86">
                  <c:v>March 2022</c:v>
                </c:pt>
                <c:pt idx="87">
                  <c:v>April 2022</c:v>
                </c:pt>
                <c:pt idx="88">
                  <c:v>May 2022</c:v>
                </c:pt>
                <c:pt idx="89">
                  <c:v>June 2022</c:v>
                </c:pt>
                <c:pt idx="90">
                  <c:v>July 2022</c:v>
                </c:pt>
                <c:pt idx="91">
                  <c:v>August 2022</c:v>
                </c:pt>
                <c:pt idx="92">
                  <c:v>September 2022</c:v>
                </c:pt>
                <c:pt idx="93">
                  <c:v>October 2022</c:v>
                </c:pt>
                <c:pt idx="94">
                  <c:v>November 2022</c:v>
                </c:pt>
                <c:pt idx="95">
                  <c:v>December 2022</c:v>
                </c:pt>
                <c:pt idx="96">
                  <c:v>January 2023</c:v>
                </c:pt>
                <c:pt idx="97">
                  <c:v>February 2023</c:v>
                </c:pt>
                <c:pt idx="98">
                  <c:v>March 2023</c:v>
                </c:pt>
                <c:pt idx="99">
                  <c:v>April 2023</c:v>
                </c:pt>
                <c:pt idx="100">
                  <c:v>May 2023</c:v>
                </c:pt>
                <c:pt idx="101">
                  <c:v>June 2023</c:v>
                </c:pt>
                <c:pt idx="102">
                  <c:v>July 2023</c:v>
                </c:pt>
                <c:pt idx="103">
                  <c:v>August 2023</c:v>
                </c:pt>
                <c:pt idx="104">
                  <c:v>September 2023</c:v>
                </c:pt>
                <c:pt idx="105">
                  <c:v>October 2023</c:v>
                </c:pt>
                <c:pt idx="106">
                  <c:v>November 2023</c:v>
                </c:pt>
                <c:pt idx="107">
                  <c:v>December 2023</c:v>
                </c:pt>
                <c:pt idx="108">
                  <c:v>January 2024</c:v>
                </c:pt>
                <c:pt idx="109">
                  <c:v>February 2024</c:v>
                </c:pt>
                <c:pt idx="110">
                  <c:v>March 2024</c:v>
                </c:pt>
                <c:pt idx="111">
                  <c:v>April 2024</c:v>
                </c:pt>
                <c:pt idx="112">
                  <c:v>May 2024</c:v>
                </c:pt>
                <c:pt idx="113">
                  <c:v>June 2024</c:v>
                </c:pt>
                <c:pt idx="114">
                  <c:v>July 2024</c:v>
                </c:pt>
                <c:pt idx="115">
                  <c:v>August 2024</c:v>
                </c:pt>
                <c:pt idx="116">
                  <c:v>September 2024</c:v>
                </c:pt>
                <c:pt idx="117">
                  <c:v>October 2024</c:v>
                </c:pt>
                <c:pt idx="118">
                  <c:v>November 2024</c:v>
                </c:pt>
                <c:pt idx="119">
                  <c:v>December 2024</c:v>
                </c:pt>
                <c:pt idx="120">
                  <c:v>January 2025</c:v>
                </c:pt>
                <c:pt idx="121">
                  <c:v>February 2025</c:v>
                </c:pt>
                <c:pt idx="122">
                  <c:v>March 2025</c:v>
                </c:pt>
                <c:pt idx="123">
                  <c:v>April 2025</c:v>
                </c:pt>
                <c:pt idx="124">
                  <c:v>May 2025</c:v>
                </c:pt>
              </c:strCache>
            </c:strRef>
          </c:cat>
          <c:val>
            <c:numRef>
              <c:f>'[Labour Market and Skills Analysis 2025 - Master.xlsx]Payrolled employees'!$C$2:$C$126</c:f>
              <c:numCache>
                <c:formatCode>General</c:formatCode>
                <c:ptCount val="125"/>
                <c:pt idx="0">
                  <c:v>100</c:v>
                </c:pt>
                <c:pt idx="1">
                  <c:v>99.971895186611576</c:v>
                </c:pt>
                <c:pt idx="2">
                  <c:v>100.58405315322831</c:v>
                </c:pt>
                <c:pt idx="3">
                  <c:v>100.38512377096333</c:v>
                </c:pt>
                <c:pt idx="4">
                  <c:v>100.76278220087036</c:v>
                </c:pt>
                <c:pt idx="5">
                  <c:v>101.55279093971079</c:v>
                </c:pt>
                <c:pt idx="6">
                  <c:v>102.13640495522991</c:v>
                </c:pt>
                <c:pt idx="7">
                  <c:v>101.86018733614675</c:v>
                </c:pt>
                <c:pt idx="8">
                  <c:v>102.27956384842723</c:v>
                </c:pt>
                <c:pt idx="9">
                  <c:v>102.37661328215914</c:v>
                </c:pt>
                <c:pt idx="10">
                  <c:v>102.93695299909098</c:v>
                </c:pt>
                <c:pt idx="11">
                  <c:v>102.96286212393343</c:v>
                </c:pt>
                <c:pt idx="12">
                  <c:v>102.72792344951453</c:v>
                </c:pt>
                <c:pt idx="13">
                  <c:v>102.73187568889728</c:v>
                </c:pt>
                <c:pt idx="14">
                  <c:v>103.09811653836528</c:v>
                </c:pt>
                <c:pt idx="15">
                  <c:v>103.12270825008014</c:v>
                </c:pt>
                <c:pt idx="16">
                  <c:v>103.31197660274285</c:v>
                </c:pt>
                <c:pt idx="17">
                  <c:v>104.1296510172625</c:v>
                </c:pt>
                <c:pt idx="18">
                  <c:v>104.73785674449651</c:v>
                </c:pt>
                <c:pt idx="19">
                  <c:v>104.25656181521963</c:v>
                </c:pt>
                <c:pt idx="20">
                  <c:v>104.3123323042873</c:v>
                </c:pt>
                <c:pt idx="21">
                  <c:v>104.25875750376561</c:v>
                </c:pt>
                <c:pt idx="22">
                  <c:v>104.59381957588081</c:v>
                </c:pt>
                <c:pt idx="23">
                  <c:v>104.57888889376821</c:v>
                </c:pt>
                <c:pt idx="24">
                  <c:v>104.09978965303731</c:v>
                </c:pt>
                <c:pt idx="25">
                  <c:v>103.94126094001818</c:v>
                </c:pt>
                <c:pt idx="26">
                  <c:v>104.22230907390248</c:v>
                </c:pt>
                <c:pt idx="27">
                  <c:v>104.87925908685705</c:v>
                </c:pt>
                <c:pt idx="28">
                  <c:v>105.13000671880694</c:v>
                </c:pt>
                <c:pt idx="29">
                  <c:v>105.59549269055285</c:v>
                </c:pt>
                <c:pt idx="30">
                  <c:v>106.10137933154458</c:v>
                </c:pt>
                <c:pt idx="31">
                  <c:v>105.61437561204818</c:v>
                </c:pt>
                <c:pt idx="32">
                  <c:v>105.71537728516284</c:v>
                </c:pt>
                <c:pt idx="33">
                  <c:v>105.45013810880954</c:v>
                </c:pt>
                <c:pt idx="34">
                  <c:v>105.83701843060966</c:v>
                </c:pt>
                <c:pt idx="35">
                  <c:v>105.66136334693196</c:v>
                </c:pt>
                <c:pt idx="36">
                  <c:v>105.34123195692938</c:v>
                </c:pt>
                <c:pt idx="37">
                  <c:v>105.10892810876562</c:v>
                </c:pt>
                <c:pt idx="38">
                  <c:v>105.40929830185448</c:v>
                </c:pt>
                <c:pt idx="39">
                  <c:v>105.69034643573877</c:v>
                </c:pt>
                <c:pt idx="40">
                  <c:v>105.83833584373723</c:v>
                </c:pt>
                <c:pt idx="41">
                  <c:v>106.42151072154718</c:v>
                </c:pt>
                <c:pt idx="42">
                  <c:v>107.08768262639481</c:v>
                </c:pt>
                <c:pt idx="43">
                  <c:v>106.78511674475999</c:v>
                </c:pt>
                <c:pt idx="44">
                  <c:v>106.86064843074139</c:v>
                </c:pt>
                <c:pt idx="45">
                  <c:v>106.74383780009573</c:v>
                </c:pt>
                <c:pt idx="46">
                  <c:v>107.25323754276104</c:v>
                </c:pt>
                <c:pt idx="47">
                  <c:v>107.25762891985298</c:v>
                </c:pt>
                <c:pt idx="48">
                  <c:v>106.95638045134575</c:v>
                </c:pt>
                <c:pt idx="49">
                  <c:v>106.83210447964377</c:v>
                </c:pt>
                <c:pt idx="50">
                  <c:v>107.26114202152652</c:v>
                </c:pt>
                <c:pt idx="51">
                  <c:v>107.22030221457146</c:v>
                </c:pt>
                <c:pt idx="52">
                  <c:v>107.42230556080081</c:v>
                </c:pt>
                <c:pt idx="53">
                  <c:v>107.98264527773264</c:v>
                </c:pt>
                <c:pt idx="54">
                  <c:v>108.35415577971096</c:v>
                </c:pt>
                <c:pt idx="55">
                  <c:v>108.07354678353585</c:v>
                </c:pt>
                <c:pt idx="56">
                  <c:v>108.28696771020425</c:v>
                </c:pt>
                <c:pt idx="57">
                  <c:v>108.03665921596352</c:v>
                </c:pt>
                <c:pt idx="58">
                  <c:v>108.42441781318203</c:v>
                </c:pt>
                <c:pt idx="59">
                  <c:v>108.5403501684093</c:v>
                </c:pt>
                <c:pt idx="60">
                  <c:v>108.30672890711799</c:v>
                </c:pt>
                <c:pt idx="61">
                  <c:v>108.08276867542892</c:v>
                </c:pt>
                <c:pt idx="62">
                  <c:v>108.05334644891292</c:v>
                </c:pt>
                <c:pt idx="63">
                  <c:v>106.42326727238394</c:v>
                </c:pt>
                <c:pt idx="64">
                  <c:v>106.0614178000079</c:v>
                </c:pt>
                <c:pt idx="65">
                  <c:v>106.33631800596348</c:v>
                </c:pt>
                <c:pt idx="66">
                  <c:v>106.62307493006733</c:v>
                </c:pt>
                <c:pt idx="67">
                  <c:v>106.11587087594798</c:v>
                </c:pt>
                <c:pt idx="68">
                  <c:v>106.09742709216184</c:v>
                </c:pt>
                <c:pt idx="69">
                  <c:v>105.83614015519127</c:v>
                </c:pt>
                <c:pt idx="70">
                  <c:v>105.95822043834727</c:v>
                </c:pt>
                <c:pt idx="71">
                  <c:v>106.09435312819745</c:v>
                </c:pt>
                <c:pt idx="72">
                  <c:v>105.51556962747948</c:v>
                </c:pt>
                <c:pt idx="73">
                  <c:v>105.37987607533847</c:v>
                </c:pt>
                <c:pt idx="74">
                  <c:v>105.77817397757762</c:v>
                </c:pt>
                <c:pt idx="75">
                  <c:v>106.56818271641804</c:v>
                </c:pt>
                <c:pt idx="76">
                  <c:v>107.22776755562778</c:v>
                </c:pt>
                <c:pt idx="77">
                  <c:v>108.23866256219287</c:v>
                </c:pt>
                <c:pt idx="78">
                  <c:v>109.05721525213093</c:v>
                </c:pt>
                <c:pt idx="79">
                  <c:v>109.3325545957957</c:v>
                </c:pt>
                <c:pt idx="80">
                  <c:v>109.72997422261648</c:v>
                </c:pt>
                <c:pt idx="81">
                  <c:v>109.43487368203795</c:v>
                </c:pt>
                <c:pt idx="82">
                  <c:v>110.07250163578797</c:v>
                </c:pt>
                <c:pt idx="83">
                  <c:v>110.20556036167382</c:v>
                </c:pt>
                <c:pt idx="84">
                  <c:v>109.88498983396202</c:v>
                </c:pt>
                <c:pt idx="85">
                  <c:v>110.12915040027403</c:v>
                </c:pt>
                <c:pt idx="86">
                  <c:v>110.55291828964644</c:v>
                </c:pt>
                <c:pt idx="87">
                  <c:v>110.90686328325701</c:v>
                </c:pt>
                <c:pt idx="88">
                  <c:v>111.05836579292901</c:v>
                </c:pt>
                <c:pt idx="89">
                  <c:v>111.66964548412737</c:v>
                </c:pt>
                <c:pt idx="90">
                  <c:v>112.41705786517595</c:v>
                </c:pt>
                <c:pt idx="91">
                  <c:v>112.21110227956386</c:v>
                </c:pt>
                <c:pt idx="92">
                  <c:v>112.56856037484795</c:v>
                </c:pt>
                <c:pt idx="93">
                  <c:v>112.49522437741251</c:v>
                </c:pt>
                <c:pt idx="94">
                  <c:v>113.04370737619611</c:v>
                </c:pt>
                <c:pt idx="95">
                  <c:v>113.16710507247967</c:v>
                </c:pt>
                <c:pt idx="96">
                  <c:v>112.89308314194248</c:v>
                </c:pt>
                <c:pt idx="97">
                  <c:v>112.83204300036449</c:v>
                </c:pt>
                <c:pt idx="98">
                  <c:v>113.23824538136915</c:v>
                </c:pt>
                <c:pt idx="99">
                  <c:v>113.45342285887432</c:v>
                </c:pt>
                <c:pt idx="100">
                  <c:v>113.67650481514498</c:v>
                </c:pt>
                <c:pt idx="101">
                  <c:v>114.30622829012951</c:v>
                </c:pt>
                <c:pt idx="102">
                  <c:v>114.68213016919977</c:v>
                </c:pt>
                <c:pt idx="103">
                  <c:v>114.34618982166617</c:v>
                </c:pt>
                <c:pt idx="104">
                  <c:v>114.54468006622196</c:v>
                </c:pt>
                <c:pt idx="105">
                  <c:v>114.3136936311858</c:v>
                </c:pt>
                <c:pt idx="106">
                  <c:v>114.66280810999521</c:v>
                </c:pt>
                <c:pt idx="107">
                  <c:v>114.62021175220339</c:v>
                </c:pt>
                <c:pt idx="108">
                  <c:v>114.16394767235056</c:v>
                </c:pt>
                <c:pt idx="109">
                  <c:v>113.99268396576483</c:v>
                </c:pt>
                <c:pt idx="110">
                  <c:v>114.22059643683662</c:v>
                </c:pt>
                <c:pt idx="111">
                  <c:v>114.4739788950417</c:v>
                </c:pt>
                <c:pt idx="112">
                  <c:v>114.50120543301175</c:v>
                </c:pt>
                <c:pt idx="113">
                  <c:v>114.94868675868067</c:v>
                </c:pt>
                <c:pt idx="114">
                  <c:v>115.33732363131755</c:v>
                </c:pt>
                <c:pt idx="115">
                  <c:v>114.77698391438571</c:v>
                </c:pt>
                <c:pt idx="116">
                  <c:v>114.86700714477054</c:v>
                </c:pt>
                <c:pt idx="117">
                  <c:v>114.75678357976278</c:v>
                </c:pt>
                <c:pt idx="118">
                  <c:v>114.90916436485317</c:v>
                </c:pt>
                <c:pt idx="119">
                  <c:v>114.7620532322731</c:v>
                </c:pt>
                <c:pt idx="120">
                  <c:v>114.14901699023797</c:v>
                </c:pt>
                <c:pt idx="121">
                  <c:v>113.81790715750553</c:v>
                </c:pt>
                <c:pt idx="122">
                  <c:v>114.00849292329582</c:v>
                </c:pt>
                <c:pt idx="123">
                  <c:v>113.70197480227824</c:v>
                </c:pt>
                <c:pt idx="124">
                  <c:v>113.3164118936057</c:v>
                </c:pt>
              </c:numCache>
            </c:numRef>
          </c:val>
          <c:smooth val="0"/>
          <c:extLst>
            <c:ext xmlns:c16="http://schemas.microsoft.com/office/drawing/2014/chart" uri="{C3380CC4-5D6E-409C-BE32-E72D297353CC}">
              <c16:uniqueId val="{00000003-246D-4936-A0CE-C68D9735601A}"/>
            </c:ext>
          </c:extLst>
        </c:ser>
        <c:ser>
          <c:idx val="2"/>
          <c:order val="2"/>
          <c:tx>
            <c:strRef>
              <c:f>'[Labour Market and Skills Analysis 2025 - Master.xlsx]Payrolled employees'!$D$1</c:f>
              <c:strCache>
                <c:ptCount val="1"/>
                <c:pt idx="0">
                  <c:v>Hertfordshire</c:v>
                </c:pt>
              </c:strCache>
            </c:strRef>
          </c:tx>
          <c:spPr>
            <a:ln w="28575" cap="rnd">
              <a:solidFill>
                <a:schemeClr val="accent4"/>
              </a:solidFill>
              <a:round/>
            </a:ln>
            <a:effectLst/>
          </c:spPr>
          <c:marker>
            <c:symbol val="none"/>
          </c:marker>
          <c:cat>
            <c:strRef>
              <c:f>'[Labour Market and Skills Analysis 2025 - Master.xlsx]Payrolled employees'!$A$2:$A$126</c:f>
              <c:strCache>
                <c:ptCount val="125"/>
                <c:pt idx="0">
                  <c:v>January 2015</c:v>
                </c:pt>
                <c:pt idx="1">
                  <c:v>February 2015</c:v>
                </c:pt>
                <c:pt idx="2">
                  <c:v>March 2015</c:v>
                </c:pt>
                <c:pt idx="3">
                  <c:v>April 2015</c:v>
                </c:pt>
                <c:pt idx="4">
                  <c:v>May 2015</c:v>
                </c:pt>
                <c:pt idx="5">
                  <c:v>June 2015</c:v>
                </c:pt>
                <c:pt idx="6">
                  <c:v>July 2015</c:v>
                </c:pt>
                <c:pt idx="7">
                  <c:v>August 2015</c:v>
                </c:pt>
                <c:pt idx="8">
                  <c:v>September 2015</c:v>
                </c:pt>
                <c:pt idx="9">
                  <c:v>October 2015</c:v>
                </c:pt>
                <c:pt idx="10">
                  <c:v>November 2015</c:v>
                </c:pt>
                <c:pt idx="11">
                  <c:v>December 2015</c:v>
                </c:pt>
                <c:pt idx="12">
                  <c:v>January 2016</c:v>
                </c:pt>
                <c:pt idx="13">
                  <c:v>February 2016</c:v>
                </c:pt>
                <c:pt idx="14">
                  <c:v>March 2016</c:v>
                </c:pt>
                <c:pt idx="15">
                  <c:v>April 2016</c:v>
                </c:pt>
                <c:pt idx="16">
                  <c:v>May 2016</c:v>
                </c:pt>
                <c:pt idx="17">
                  <c:v>June 2016</c:v>
                </c:pt>
                <c:pt idx="18">
                  <c:v>July 2016</c:v>
                </c:pt>
                <c:pt idx="19">
                  <c:v>August 2016</c:v>
                </c:pt>
                <c:pt idx="20">
                  <c:v>September 2016</c:v>
                </c:pt>
                <c:pt idx="21">
                  <c:v>October 2016</c:v>
                </c:pt>
                <c:pt idx="22">
                  <c:v>November 2016</c:v>
                </c:pt>
                <c:pt idx="23">
                  <c:v>December 2016</c:v>
                </c:pt>
                <c:pt idx="24">
                  <c:v>January 2017</c:v>
                </c:pt>
                <c:pt idx="25">
                  <c:v>February 2017</c:v>
                </c:pt>
                <c:pt idx="26">
                  <c:v>March 2017</c:v>
                </c:pt>
                <c:pt idx="27">
                  <c:v>April 2017</c:v>
                </c:pt>
                <c:pt idx="28">
                  <c:v>May 2017</c:v>
                </c:pt>
                <c:pt idx="29">
                  <c:v>June 2017</c:v>
                </c:pt>
                <c:pt idx="30">
                  <c:v>July 2017</c:v>
                </c:pt>
                <c:pt idx="31">
                  <c:v>August 2017</c:v>
                </c:pt>
                <c:pt idx="32">
                  <c:v>September 2017</c:v>
                </c:pt>
                <c:pt idx="33">
                  <c:v>October 2017</c:v>
                </c:pt>
                <c:pt idx="34">
                  <c:v>November 2017</c:v>
                </c:pt>
                <c:pt idx="35">
                  <c:v>December 2017</c:v>
                </c:pt>
                <c:pt idx="36">
                  <c:v>January 2018</c:v>
                </c:pt>
                <c:pt idx="37">
                  <c:v>February 2018</c:v>
                </c:pt>
                <c:pt idx="38">
                  <c:v>March 2018</c:v>
                </c:pt>
                <c:pt idx="39">
                  <c:v>April 2018</c:v>
                </c:pt>
                <c:pt idx="40">
                  <c:v>May 2018</c:v>
                </c:pt>
                <c:pt idx="41">
                  <c:v>June 2018</c:v>
                </c:pt>
                <c:pt idx="42">
                  <c:v>July 2018</c:v>
                </c:pt>
                <c:pt idx="43">
                  <c:v>August 2018</c:v>
                </c:pt>
                <c:pt idx="44">
                  <c:v>September 2018</c:v>
                </c:pt>
                <c:pt idx="45">
                  <c:v>October 2018</c:v>
                </c:pt>
                <c:pt idx="46">
                  <c:v>November 2018</c:v>
                </c:pt>
                <c:pt idx="47">
                  <c:v>December 2018</c:v>
                </c:pt>
                <c:pt idx="48">
                  <c:v>January 2019</c:v>
                </c:pt>
                <c:pt idx="49">
                  <c:v>February 2019</c:v>
                </c:pt>
                <c:pt idx="50">
                  <c:v>March 2019</c:v>
                </c:pt>
                <c:pt idx="51">
                  <c:v>April 2019</c:v>
                </c:pt>
                <c:pt idx="52">
                  <c:v>May 2019</c:v>
                </c:pt>
                <c:pt idx="53">
                  <c:v>June 2019</c:v>
                </c:pt>
                <c:pt idx="54">
                  <c:v>July 2019</c:v>
                </c:pt>
                <c:pt idx="55">
                  <c:v>August 2019</c:v>
                </c:pt>
                <c:pt idx="56">
                  <c:v>September 2019</c:v>
                </c:pt>
                <c:pt idx="57">
                  <c:v>October 2019</c:v>
                </c:pt>
                <c:pt idx="58">
                  <c:v>November 2019</c:v>
                </c:pt>
                <c:pt idx="59">
                  <c:v>December 2019</c:v>
                </c:pt>
                <c:pt idx="60">
                  <c:v>January 2020</c:v>
                </c:pt>
                <c:pt idx="61">
                  <c:v>February 2020</c:v>
                </c:pt>
                <c:pt idx="62">
                  <c:v>March 2020</c:v>
                </c:pt>
                <c:pt idx="63">
                  <c:v>April 2020</c:v>
                </c:pt>
                <c:pt idx="64">
                  <c:v>May 2020</c:v>
                </c:pt>
                <c:pt idx="65">
                  <c:v>June 2020</c:v>
                </c:pt>
                <c:pt idx="66">
                  <c:v>July 2020</c:v>
                </c:pt>
                <c:pt idx="67">
                  <c:v>August 2020</c:v>
                </c:pt>
                <c:pt idx="68">
                  <c:v>September 2020</c:v>
                </c:pt>
                <c:pt idx="69">
                  <c:v>October 2020</c:v>
                </c:pt>
                <c:pt idx="70">
                  <c:v>November 2020</c:v>
                </c:pt>
                <c:pt idx="71">
                  <c:v>December 2020</c:v>
                </c:pt>
                <c:pt idx="72">
                  <c:v>January 2021</c:v>
                </c:pt>
                <c:pt idx="73">
                  <c:v>February 2021</c:v>
                </c:pt>
                <c:pt idx="74">
                  <c:v>March 2021</c:v>
                </c:pt>
                <c:pt idx="75">
                  <c:v>April 2021</c:v>
                </c:pt>
                <c:pt idx="76">
                  <c:v>May 2021</c:v>
                </c:pt>
                <c:pt idx="77">
                  <c:v>June 2021</c:v>
                </c:pt>
                <c:pt idx="78">
                  <c:v>July 2021</c:v>
                </c:pt>
                <c:pt idx="79">
                  <c:v>August 2021</c:v>
                </c:pt>
                <c:pt idx="80">
                  <c:v>September 2021</c:v>
                </c:pt>
                <c:pt idx="81">
                  <c:v>October 2021</c:v>
                </c:pt>
                <c:pt idx="82">
                  <c:v>November 2021</c:v>
                </c:pt>
                <c:pt idx="83">
                  <c:v>December 2021</c:v>
                </c:pt>
                <c:pt idx="84">
                  <c:v>January 2022</c:v>
                </c:pt>
                <c:pt idx="85">
                  <c:v>February 2022</c:v>
                </c:pt>
                <c:pt idx="86">
                  <c:v>March 2022</c:v>
                </c:pt>
                <c:pt idx="87">
                  <c:v>April 2022</c:v>
                </c:pt>
                <c:pt idx="88">
                  <c:v>May 2022</c:v>
                </c:pt>
                <c:pt idx="89">
                  <c:v>June 2022</c:v>
                </c:pt>
                <c:pt idx="90">
                  <c:v>July 2022</c:v>
                </c:pt>
                <c:pt idx="91">
                  <c:v>August 2022</c:v>
                </c:pt>
                <c:pt idx="92">
                  <c:v>September 2022</c:v>
                </c:pt>
                <c:pt idx="93">
                  <c:v>October 2022</c:v>
                </c:pt>
                <c:pt idx="94">
                  <c:v>November 2022</c:v>
                </c:pt>
                <c:pt idx="95">
                  <c:v>December 2022</c:v>
                </c:pt>
                <c:pt idx="96">
                  <c:v>January 2023</c:v>
                </c:pt>
                <c:pt idx="97">
                  <c:v>February 2023</c:v>
                </c:pt>
                <c:pt idx="98">
                  <c:v>March 2023</c:v>
                </c:pt>
                <c:pt idx="99">
                  <c:v>April 2023</c:v>
                </c:pt>
                <c:pt idx="100">
                  <c:v>May 2023</c:v>
                </c:pt>
                <c:pt idx="101">
                  <c:v>June 2023</c:v>
                </c:pt>
                <c:pt idx="102">
                  <c:v>July 2023</c:v>
                </c:pt>
                <c:pt idx="103">
                  <c:v>August 2023</c:v>
                </c:pt>
                <c:pt idx="104">
                  <c:v>September 2023</c:v>
                </c:pt>
                <c:pt idx="105">
                  <c:v>October 2023</c:v>
                </c:pt>
                <c:pt idx="106">
                  <c:v>November 2023</c:v>
                </c:pt>
                <c:pt idx="107">
                  <c:v>December 2023</c:v>
                </c:pt>
                <c:pt idx="108">
                  <c:v>January 2024</c:v>
                </c:pt>
                <c:pt idx="109">
                  <c:v>February 2024</c:v>
                </c:pt>
                <c:pt idx="110">
                  <c:v>March 2024</c:v>
                </c:pt>
                <c:pt idx="111">
                  <c:v>April 2024</c:v>
                </c:pt>
                <c:pt idx="112">
                  <c:v>May 2024</c:v>
                </c:pt>
                <c:pt idx="113">
                  <c:v>June 2024</c:v>
                </c:pt>
                <c:pt idx="114">
                  <c:v>July 2024</c:v>
                </c:pt>
                <c:pt idx="115">
                  <c:v>August 2024</c:v>
                </c:pt>
                <c:pt idx="116">
                  <c:v>September 2024</c:v>
                </c:pt>
                <c:pt idx="117">
                  <c:v>October 2024</c:v>
                </c:pt>
                <c:pt idx="118">
                  <c:v>November 2024</c:v>
                </c:pt>
                <c:pt idx="119">
                  <c:v>December 2024</c:v>
                </c:pt>
                <c:pt idx="120">
                  <c:v>January 2025</c:v>
                </c:pt>
                <c:pt idx="121">
                  <c:v>February 2025</c:v>
                </c:pt>
                <c:pt idx="122">
                  <c:v>March 2025</c:v>
                </c:pt>
                <c:pt idx="123">
                  <c:v>April 2025</c:v>
                </c:pt>
                <c:pt idx="124">
                  <c:v>May 2025</c:v>
                </c:pt>
              </c:strCache>
            </c:strRef>
          </c:cat>
          <c:val>
            <c:numRef>
              <c:f>'[Labour Market and Skills Analysis 2025 - Master.xlsx]Payrolled employees'!$D$2:$D$126</c:f>
              <c:numCache>
                <c:formatCode>General</c:formatCode>
                <c:ptCount val="125"/>
                <c:pt idx="0">
                  <c:v>100</c:v>
                </c:pt>
                <c:pt idx="1">
                  <c:v>99.964142144416058</c:v>
                </c:pt>
                <c:pt idx="2">
                  <c:v>100.29345293704912</c:v>
                </c:pt>
                <c:pt idx="3">
                  <c:v>99.699569318080506</c:v>
                </c:pt>
                <c:pt idx="4">
                  <c:v>100.13354628376938</c:v>
                </c:pt>
                <c:pt idx="5">
                  <c:v>100.75417792474116</c:v>
                </c:pt>
                <c:pt idx="6">
                  <c:v>101.61302202253812</c:v>
                </c:pt>
                <c:pt idx="7">
                  <c:v>101.28991366978985</c:v>
                </c:pt>
                <c:pt idx="8">
                  <c:v>101.85104065311693</c:v>
                </c:pt>
                <c:pt idx="9">
                  <c:v>102.09293580862371</c:v>
                </c:pt>
                <c:pt idx="10">
                  <c:v>102.63099746862923</c:v>
                </c:pt>
                <c:pt idx="11">
                  <c:v>102.66045905808197</c:v>
                </c:pt>
                <c:pt idx="12">
                  <c:v>102.36836290475766</c:v>
                </c:pt>
                <c:pt idx="13">
                  <c:v>102.32940382923132</c:v>
                </c:pt>
                <c:pt idx="14">
                  <c:v>102.35750863495927</c:v>
                </c:pt>
                <c:pt idx="15">
                  <c:v>102.38057395828083</c:v>
                </c:pt>
                <c:pt idx="16">
                  <c:v>102.66704915045956</c:v>
                </c:pt>
                <c:pt idx="17">
                  <c:v>103.37529025480399</c:v>
                </c:pt>
                <c:pt idx="18">
                  <c:v>104.28414152417207</c:v>
                </c:pt>
                <c:pt idx="19">
                  <c:v>103.89803964134391</c:v>
                </c:pt>
                <c:pt idx="20">
                  <c:v>104.11590034229714</c:v>
                </c:pt>
                <c:pt idx="21">
                  <c:v>104.04166488992608</c:v>
                </c:pt>
                <c:pt idx="22">
                  <c:v>104.34151409310637</c:v>
                </c:pt>
                <c:pt idx="23">
                  <c:v>104.27580699557689</c:v>
                </c:pt>
                <c:pt idx="24">
                  <c:v>103.71719975345302</c:v>
                </c:pt>
                <c:pt idx="25">
                  <c:v>103.61466566910758</c:v>
                </c:pt>
                <c:pt idx="26">
                  <c:v>103.88544093532795</c:v>
                </c:pt>
                <c:pt idx="27">
                  <c:v>104.04011427995488</c:v>
                </c:pt>
                <c:pt idx="28">
                  <c:v>104.38086082112552</c:v>
                </c:pt>
                <c:pt idx="29">
                  <c:v>104.8032082120304</c:v>
                </c:pt>
                <c:pt idx="30">
                  <c:v>105.33312916968714</c:v>
                </c:pt>
                <c:pt idx="31">
                  <c:v>104.92609405224781</c:v>
                </c:pt>
                <c:pt idx="32">
                  <c:v>105.18775948488737</c:v>
                </c:pt>
                <c:pt idx="33">
                  <c:v>105.11158577005229</c:v>
                </c:pt>
                <c:pt idx="34">
                  <c:v>105.55040839190117</c:v>
                </c:pt>
                <c:pt idx="35">
                  <c:v>105.41763741311738</c:v>
                </c:pt>
                <c:pt idx="36">
                  <c:v>105.02727135286844</c:v>
                </c:pt>
                <c:pt idx="37">
                  <c:v>104.89934603024464</c:v>
                </c:pt>
                <c:pt idx="38">
                  <c:v>105.05750824730677</c:v>
                </c:pt>
                <c:pt idx="39">
                  <c:v>105.31200210882956</c:v>
                </c:pt>
                <c:pt idx="40">
                  <c:v>105.40406957586941</c:v>
                </c:pt>
                <c:pt idx="41">
                  <c:v>105.93573496974373</c:v>
                </c:pt>
                <c:pt idx="42">
                  <c:v>106.57284184165947</c:v>
                </c:pt>
                <c:pt idx="43">
                  <c:v>106.24895818392561</c:v>
                </c:pt>
                <c:pt idx="44">
                  <c:v>106.38928838631895</c:v>
                </c:pt>
                <c:pt idx="45">
                  <c:v>106.33501703732706</c:v>
                </c:pt>
                <c:pt idx="46">
                  <c:v>106.84129119292302</c:v>
                </c:pt>
                <c:pt idx="47">
                  <c:v>106.67886479844009</c:v>
                </c:pt>
                <c:pt idx="48">
                  <c:v>106.28578517074155</c:v>
                </c:pt>
                <c:pt idx="49">
                  <c:v>106.17375360032253</c:v>
                </c:pt>
                <c:pt idx="50">
                  <c:v>106.56179374561468</c:v>
                </c:pt>
                <c:pt idx="51">
                  <c:v>106.63699832921776</c:v>
                </c:pt>
                <c:pt idx="52">
                  <c:v>106.89226749572613</c:v>
                </c:pt>
                <c:pt idx="53">
                  <c:v>107.20917340858959</c:v>
                </c:pt>
                <c:pt idx="54">
                  <c:v>107.55825447835544</c:v>
                </c:pt>
                <c:pt idx="55">
                  <c:v>107.22119063586639</c:v>
                </c:pt>
                <c:pt idx="56">
                  <c:v>107.47103266747557</c:v>
                </c:pt>
                <c:pt idx="57">
                  <c:v>107.33050863883579</c:v>
                </c:pt>
                <c:pt idx="58">
                  <c:v>107.61717765726092</c:v>
                </c:pt>
                <c:pt idx="59">
                  <c:v>107.71021425553278</c:v>
                </c:pt>
                <c:pt idx="60">
                  <c:v>107.34892213224376</c:v>
                </c:pt>
                <c:pt idx="61">
                  <c:v>107.01631629342192</c:v>
                </c:pt>
                <c:pt idx="62">
                  <c:v>107.1438539635529</c:v>
                </c:pt>
                <c:pt idx="63">
                  <c:v>105.62483767051864</c:v>
                </c:pt>
                <c:pt idx="64">
                  <c:v>105.18931009485857</c:v>
                </c:pt>
                <c:pt idx="65">
                  <c:v>105.39340913231743</c:v>
                </c:pt>
                <c:pt idx="66">
                  <c:v>105.53936029585638</c:v>
                </c:pt>
                <c:pt idx="67">
                  <c:v>104.83460806394716</c:v>
                </c:pt>
                <c:pt idx="68">
                  <c:v>104.72955423839853</c:v>
                </c:pt>
                <c:pt idx="69">
                  <c:v>104.53979834317325</c:v>
                </c:pt>
                <c:pt idx="70">
                  <c:v>104.51130588495249</c:v>
                </c:pt>
                <c:pt idx="71">
                  <c:v>104.53417738202766</c:v>
                </c:pt>
                <c:pt idx="72">
                  <c:v>103.95153568535022</c:v>
                </c:pt>
                <c:pt idx="73">
                  <c:v>103.87361753429755</c:v>
                </c:pt>
                <c:pt idx="74">
                  <c:v>104.09593623891797</c:v>
                </c:pt>
                <c:pt idx="75">
                  <c:v>104.58263394362757</c:v>
                </c:pt>
                <c:pt idx="76">
                  <c:v>105.33623038962952</c:v>
                </c:pt>
                <c:pt idx="77">
                  <c:v>106.27047289727597</c:v>
                </c:pt>
                <c:pt idx="78">
                  <c:v>106.70057333803685</c:v>
                </c:pt>
                <c:pt idx="79">
                  <c:v>106.71821152645921</c:v>
                </c:pt>
                <c:pt idx="80">
                  <c:v>107.13920213363932</c:v>
                </c:pt>
                <c:pt idx="81">
                  <c:v>106.89459341068293</c:v>
                </c:pt>
                <c:pt idx="82">
                  <c:v>107.53266941383066</c:v>
                </c:pt>
                <c:pt idx="83">
                  <c:v>107.5727914468354</c:v>
                </c:pt>
                <c:pt idx="84">
                  <c:v>107.07388268860262</c:v>
                </c:pt>
                <c:pt idx="85">
                  <c:v>107.32353089396543</c:v>
                </c:pt>
                <c:pt idx="86">
                  <c:v>107.73386105759353</c:v>
                </c:pt>
                <c:pt idx="87">
                  <c:v>107.8681826463485</c:v>
                </c:pt>
                <c:pt idx="88">
                  <c:v>108.15291340230964</c:v>
                </c:pt>
                <c:pt idx="89">
                  <c:v>108.52544744788982</c:v>
                </c:pt>
                <c:pt idx="90">
                  <c:v>108.96582067970988</c:v>
                </c:pt>
                <c:pt idx="91">
                  <c:v>108.71074533944791</c:v>
                </c:pt>
                <c:pt idx="92">
                  <c:v>109.10944592829203</c:v>
                </c:pt>
                <c:pt idx="93">
                  <c:v>109.03230308222498</c:v>
                </c:pt>
                <c:pt idx="94">
                  <c:v>109.52714148928335</c:v>
                </c:pt>
                <c:pt idx="95">
                  <c:v>109.59594980675521</c:v>
                </c:pt>
                <c:pt idx="96">
                  <c:v>109.2532650031206</c:v>
                </c:pt>
                <c:pt idx="97">
                  <c:v>109.26198718420859</c:v>
                </c:pt>
                <c:pt idx="98">
                  <c:v>109.65196559196472</c:v>
                </c:pt>
                <c:pt idx="99">
                  <c:v>109.79307109934371</c:v>
                </c:pt>
                <c:pt idx="100">
                  <c:v>110.0276008574873</c:v>
                </c:pt>
                <c:pt idx="101">
                  <c:v>110.60655985548316</c:v>
                </c:pt>
                <c:pt idx="102">
                  <c:v>110.84322170233716</c:v>
                </c:pt>
                <c:pt idx="103">
                  <c:v>110.42223109515706</c:v>
                </c:pt>
                <c:pt idx="104">
                  <c:v>110.59628706442398</c:v>
                </c:pt>
                <c:pt idx="105">
                  <c:v>110.53077379314087</c:v>
                </c:pt>
                <c:pt idx="106">
                  <c:v>110.88431286657389</c:v>
                </c:pt>
                <c:pt idx="107">
                  <c:v>110.9283114245066</c:v>
                </c:pt>
                <c:pt idx="108">
                  <c:v>110.48735671394736</c:v>
                </c:pt>
                <c:pt idx="109">
                  <c:v>110.33675372049481</c:v>
                </c:pt>
                <c:pt idx="110">
                  <c:v>110.53193675061928</c:v>
                </c:pt>
                <c:pt idx="111">
                  <c:v>110.96087423390175</c:v>
                </c:pt>
                <c:pt idx="112">
                  <c:v>111.12504506460228</c:v>
                </c:pt>
                <c:pt idx="113">
                  <c:v>111.63422661389424</c:v>
                </c:pt>
                <c:pt idx="114">
                  <c:v>111.94667452309052</c:v>
                </c:pt>
                <c:pt idx="115">
                  <c:v>111.42722018273939</c:v>
                </c:pt>
                <c:pt idx="116">
                  <c:v>111.43981888875535</c:v>
                </c:pt>
                <c:pt idx="117">
                  <c:v>111.412489388013</c:v>
                </c:pt>
                <c:pt idx="118">
                  <c:v>111.61213042180466</c:v>
                </c:pt>
                <c:pt idx="119">
                  <c:v>111.56251090272636</c:v>
                </c:pt>
                <c:pt idx="120">
                  <c:v>110.90815349488106</c:v>
                </c:pt>
                <c:pt idx="121">
                  <c:v>110.5722526098704</c:v>
                </c:pt>
                <c:pt idx="122">
                  <c:v>110.6298190050511</c:v>
                </c:pt>
                <c:pt idx="123">
                  <c:v>110.53872066924326</c:v>
                </c:pt>
                <c:pt idx="124">
                  <c:v>110.14874226148712</c:v>
                </c:pt>
              </c:numCache>
            </c:numRef>
          </c:val>
          <c:smooth val="0"/>
          <c:extLst>
            <c:ext xmlns:c16="http://schemas.microsoft.com/office/drawing/2014/chart" uri="{C3380CC4-5D6E-409C-BE32-E72D297353CC}">
              <c16:uniqueId val="{00000004-246D-4936-A0CE-C68D9735601A}"/>
            </c:ext>
          </c:extLst>
        </c:ser>
        <c:ser>
          <c:idx val="3"/>
          <c:order val="3"/>
          <c:tx>
            <c:strRef>
              <c:f>'[Labour Market and Skills Analysis 2025 - Master.xlsx]Payrolled employees'!$E$1</c:f>
              <c:strCache>
                <c:ptCount val="1"/>
                <c:pt idx="0">
                  <c:v>England</c:v>
                </c:pt>
              </c:strCache>
            </c:strRef>
          </c:tx>
          <c:spPr>
            <a:ln w="28575" cap="rnd">
              <a:solidFill>
                <a:srgbClr val="9FC63B"/>
              </a:solidFill>
              <a:round/>
            </a:ln>
            <a:effectLst/>
          </c:spPr>
          <c:marker>
            <c:symbol val="none"/>
          </c:marker>
          <c:cat>
            <c:strRef>
              <c:f>'[Labour Market and Skills Analysis 2025 - Master.xlsx]Payrolled employees'!$A$2:$A$126</c:f>
              <c:strCache>
                <c:ptCount val="125"/>
                <c:pt idx="0">
                  <c:v>January 2015</c:v>
                </c:pt>
                <c:pt idx="1">
                  <c:v>February 2015</c:v>
                </c:pt>
                <c:pt idx="2">
                  <c:v>March 2015</c:v>
                </c:pt>
                <c:pt idx="3">
                  <c:v>April 2015</c:v>
                </c:pt>
                <c:pt idx="4">
                  <c:v>May 2015</c:v>
                </c:pt>
                <c:pt idx="5">
                  <c:v>June 2015</c:v>
                </c:pt>
                <c:pt idx="6">
                  <c:v>July 2015</c:v>
                </c:pt>
                <c:pt idx="7">
                  <c:v>August 2015</c:v>
                </c:pt>
                <c:pt idx="8">
                  <c:v>September 2015</c:v>
                </c:pt>
                <c:pt idx="9">
                  <c:v>October 2015</c:v>
                </c:pt>
                <c:pt idx="10">
                  <c:v>November 2015</c:v>
                </c:pt>
                <c:pt idx="11">
                  <c:v>December 2015</c:v>
                </c:pt>
                <c:pt idx="12">
                  <c:v>January 2016</c:v>
                </c:pt>
                <c:pt idx="13">
                  <c:v>February 2016</c:v>
                </c:pt>
                <c:pt idx="14">
                  <c:v>March 2016</c:v>
                </c:pt>
                <c:pt idx="15">
                  <c:v>April 2016</c:v>
                </c:pt>
                <c:pt idx="16">
                  <c:v>May 2016</c:v>
                </c:pt>
                <c:pt idx="17">
                  <c:v>June 2016</c:v>
                </c:pt>
                <c:pt idx="18">
                  <c:v>July 2016</c:v>
                </c:pt>
                <c:pt idx="19">
                  <c:v>August 2016</c:v>
                </c:pt>
                <c:pt idx="20">
                  <c:v>September 2016</c:v>
                </c:pt>
                <c:pt idx="21">
                  <c:v>October 2016</c:v>
                </c:pt>
                <c:pt idx="22">
                  <c:v>November 2016</c:v>
                </c:pt>
                <c:pt idx="23">
                  <c:v>December 2016</c:v>
                </c:pt>
                <c:pt idx="24">
                  <c:v>January 2017</c:v>
                </c:pt>
                <c:pt idx="25">
                  <c:v>February 2017</c:v>
                </c:pt>
                <c:pt idx="26">
                  <c:v>March 2017</c:v>
                </c:pt>
                <c:pt idx="27">
                  <c:v>April 2017</c:v>
                </c:pt>
                <c:pt idx="28">
                  <c:v>May 2017</c:v>
                </c:pt>
                <c:pt idx="29">
                  <c:v>June 2017</c:v>
                </c:pt>
                <c:pt idx="30">
                  <c:v>July 2017</c:v>
                </c:pt>
                <c:pt idx="31">
                  <c:v>August 2017</c:v>
                </c:pt>
                <c:pt idx="32">
                  <c:v>September 2017</c:v>
                </c:pt>
                <c:pt idx="33">
                  <c:v>October 2017</c:v>
                </c:pt>
                <c:pt idx="34">
                  <c:v>November 2017</c:v>
                </c:pt>
                <c:pt idx="35">
                  <c:v>December 2017</c:v>
                </c:pt>
                <c:pt idx="36">
                  <c:v>January 2018</c:v>
                </c:pt>
                <c:pt idx="37">
                  <c:v>February 2018</c:v>
                </c:pt>
                <c:pt idx="38">
                  <c:v>March 2018</c:v>
                </c:pt>
                <c:pt idx="39">
                  <c:v>April 2018</c:v>
                </c:pt>
                <c:pt idx="40">
                  <c:v>May 2018</c:v>
                </c:pt>
                <c:pt idx="41">
                  <c:v>June 2018</c:v>
                </c:pt>
                <c:pt idx="42">
                  <c:v>July 2018</c:v>
                </c:pt>
                <c:pt idx="43">
                  <c:v>August 2018</c:v>
                </c:pt>
                <c:pt idx="44">
                  <c:v>September 2018</c:v>
                </c:pt>
                <c:pt idx="45">
                  <c:v>October 2018</c:v>
                </c:pt>
                <c:pt idx="46">
                  <c:v>November 2018</c:v>
                </c:pt>
                <c:pt idx="47">
                  <c:v>December 2018</c:v>
                </c:pt>
                <c:pt idx="48">
                  <c:v>January 2019</c:v>
                </c:pt>
                <c:pt idx="49">
                  <c:v>February 2019</c:v>
                </c:pt>
                <c:pt idx="50">
                  <c:v>March 2019</c:v>
                </c:pt>
                <c:pt idx="51">
                  <c:v>April 2019</c:v>
                </c:pt>
                <c:pt idx="52">
                  <c:v>May 2019</c:v>
                </c:pt>
                <c:pt idx="53">
                  <c:v>June 2019</c:v>
                </c:pt>
                <c:pt idx="54">
                  <c:v>July 2019</c:v>
                </c:pt>
                <c:pt idx="55">
                  <c:v>August 2019</c:v>
                </c:pt>
                <c:pt idx="56">
                  <c:v>September 2019</c:v>
                </c:pt>
                <c:pt idx="57">
                  <c:v>October 2019</c:v>
                </c:pt>
                <c:pt idx="58">
                  <c:v>November 2019</c:v>
                </c:pt>
                <c:pt idx="59">
                  <c:v>December 2019</c:v>
                </c:pt>
                <c:pt idx="60">
                  <c:v>January 2020</c:v>
                </c:pt>
                <c:pt idx="61">
                  <c:v>February 2020</c:v>
                </c:pt>
                <c:pt idx="62">
                  <c:v>March 2020</c:v>
                </c:pt>
                <c:pt idx="63">
                  <c:v>April 2020</c:v>
                </c:pt>
                <c:pt idx="64">
                  <c:v>May 2020</c:v>
                </c:pt>
                <c:pt idx="65">
                  <c:v>June 2020</c:v>
                </c:pt>
                <c:pt idx="66">
                  <c:v>July 2020</c:v>
                </c:pt>
                <c:pt idx="67">
                  <c:v>August 2020</c:v>
                </c:pt>
                <c:pt idx="68">
                  <c:v>September 2020</c:v>
                </c:pt>
                <c:pt idx="69">
                  <c:v>October 2020</c:v>
                </c:pt>
                <c:pt idx="70">
                  <c:v>November 2020</c:v>
                </c:pt>
                <c:pt idx="71">
                  <c:v>December 2020</c:v>
                </c:pt>
                <c:pt idx="72">
                  <c:v>January 2021</c:v>
                </c:pt>
                <c:pt idx="73">
                  <c:v>February 2021</c:v>
                </c:pt>
                <c:pt idx="74">
                  <c:v>March 2021</c:v>
                </c:pt>
                <c:pt idx="75">
                  <c:v>April 2021</c:v>
                </c:pt>
                <c:pt idx="76">
                  <c:v>May 2021</c:v>
                </c:pt>
                <c:pt idx="77">
                  <c:v>June 2021</c:v>
                </c:pt>
                <c:pt idx="78">
                  <c:v>July 2021</c:v>
                </c:pt>
                <c:pt idx="79">
                  <c:v>August 2021</c:v>
                </c:pt>
                <c:pt idx="80">
                  <c:v>September 2021</c:v>
                </c:pt>
                <c:pt idx="81">
                  <c:v>October 2021</c:v>
                </c:pt>
                <c:pt idx="82">
                  <c:v>November 2021</c:v>
                </c:pt>
                <c:pt idx="83">
                  <c:v>December 2021</c:v>
                </c:pt>
                <c:pt idx="84">
                  <c:v>January 2022</c:v>
                </c:pt>
                <c:pt idx="85">
                  <c:v>February 2022</c:v>
                </c:pt>
                <c:pt idx="86">
                  <c:v>March 2022</c:v>
                </c:pt>
                <c:pt idx="87">
                  <c:v>April 2022</c:v>
                </c:pt>
                <c:pt idx="88">
                  <c:v>May 2022</c:v>
                </c:pt>
                <c:pt idx="89">
                  <c:v>June 2022</c:v>
                </c:pt>
                <c:pt idx="90">
                  <c:v>July 2022</c:v>
                </c:pt>
                <c:pt idx="91">
                  <c:v>August 2022</c:v>
                </c:pt>
                <c:pt idx="92">
                  <c:v>September 2022</c:v>
                </c:pt>
                <c:pt idx="93">
                  <c:v>October 2022</c:v>
                </c:pt>
                <c:pt idx="94">
                  <c:v>November 2022</c:v>
                </c:pt>
                <c:pt idx="95">
                  <c:v>December 2022</c:v>
                </c:pt>
                <c:pt idx="96">
                  <c:v>January 2023</c:v>
                </c:pt>
                <c:pt idx="97">
                  <c:v>February 2023</c:v>
                </c:pt>
                <c:pt idx="98">
                  <c:v>March 2023</c:v>
                </c:pt>
                <c:pt idx="99">
                  <c:v>April 2023</c:v>
                </c:pt>
                <c:pt idx="100">
                  <c:v>May 2023</c:v>
                </c:pt>
                <c:pt idx="101">
                  <c:v>June 2023</c:v>
                </c:pt>
                <c:pt idx="102">
                  <c:v>July 2023</c:v>
                </c:pt>
                <c:pt idx="103">
                  <c:v>August 2023</c:v>
                </c:pt>
                <c:pt idx="104">
                  <c:v>September 2023</c:v>
                </c:pt>
                <c:pt idx="105">
                  <c:v>October 2023</c:v>
                </c:pt>
                <c:pt idx="106">
                  <c:v>November 2023</c:v>
                </c:pt>
                <c:pt idx="107">
                  <c:v>December 2023</c:v>
                </c:pt>
                <c:pt idx="108">
                  <c:v>January 2024</c:v>
                </c:pt>
                <c:pt idx="109">
                  <c:v>February 2024</c:v>
                </c:pt>
                <c:pt idx="110">
                  <c:v>March 2024</c:v>
                </c:pt>
                <c:pt idx="111">
                  <c:v>April 2024</c:v>
                </c:pt>
                <c:pt idx="112">
                  <c:v>May 2024</c:v>
                </c:pt>
                <c:pt idx="113">
                  <c:v>June 2024</c:v>
                </c:pt>
                <c:pt idx="114">
                  <c:v>July 2024</c:v>
                </c:pt>
                <c:pt idx="115">
                  <c:v>August 2024</c:v>
                </c:pt>
                <c:pt idx="116">
                  <c:v>September 2024</c:v>
                </c:pt>
                <c:pt idx="117">
                  <c:v>October 2024</c:v>
                </c:pt>
                <c:pt idx="118">
                  <c:v>November 2024</c:v>
                </c:pt>
                <c:pt idx="119">
                  <c:v>December 2024</c:v>
                </c:pt>
                <c:pt idx="120">
                  <c:v>January 2025</c:v>
                </c:pt>
                <c:pt idx="121">
                  <c:v>February 2025</c:v>
                </c:pt>
                <c:pt idx="122">
                  <c:v>March 2025</c:v>
                </c:pt>
                <c:pt idx="123">
                  <c:v>April 2025</c:v>
                </c:pt>
                <c:pt idx="124">
                  <c:v>May 2025</c:v>
                </c:pt>
              </c:strCache>
            </c:strRef>
          </c:cat>
          <c:val>
            <c:numRef>
              <c:f>'[Labour Market and Skills Analysis 2025 - Master.xlsx]Payrolled employees'!$E$2:$E$126</c:f>
              <c:numCache>
                <c:formatCode>General</c:formatCode>
                <c:ptCount val="125"/>
                <c:pt idx="0">
                  <c:v>100</c:v>
                </c:pt>
                <c:pt idx="1">
                  <c:v>100.13108369897184</c:v>
                </c:pt>
                <c:pt idx="2">
                  <c:v>100.61324956660565</c:v>
                </c:pt>
                <c:pt idx="3">
                  <c:v>100.92293365572328</c:v>
                </c:pt>
                <c:pt idx="4">
                  <c:v>101.37477801418598</c:v>
                </c:pt>
                <c:pt idx="5">
                  <c:v>101.99974798502996</c:v>
                </c:pt>
                <c:pt idx="6">
                  <c:v>102.478545769383</c:v>
                </c:pt>
                <c:pt idx="7">
                  <c:v>102.18144052965717</c:v>
                </c:pt>
                <c:pt idx="8">
                  <c:v>102.4898851290889</c:v>
                </c:pt>
                <c:pt idx="9">
                  <c:v>102.75461910284859</c:v>
                </c:pt>
                <c:pt idx="10">
                  <c:v>103.3056620545825</c:v>
                </c:pt>
                <c:pt idx="11">
                  <c:v>102.84291631863505</c:v>
                </c:pt>
                <c:pt idx="12">
                  <c:v>102.37849311078055</c:v>
                </c:pt>
                <c:pt idx="13">
                  <c:v>102.42098176605556</c:v>
                </c:pt>
                <c:pt idx="14">
                  <c:v>102.64457606978144</c:v>
                </c:pt>
                <c:pt idx="15">
                  <c:v>102.84518944636287</c:v>
                </c:pt>
                <c:pt idx="16">
                  <c:v>103.25157563009108</c:v>
                </c:pt>
                <c:pt idx="17">
                  <c:v>103.79538749535355</c:v>
                </c:pt>
                <c:pt idx="18">
                  <c:v>104.2072528366685</c:v>
                </c:pt>
                <c:pt idx="19">
                  <c:v>103.76929251461667</c:v>
                </c:pt>
                <c:pt idx="20">
                  <c:v>103.98698281800127</c:v>
                </c:pt>
                <c:pt idx="21">
                  <c:v>104.13492007284346</c:v>
                </c:pt>
                <c:pt idx="22">
                  <c:v>104.65202378225942</c:v>
                </c:pt>
                <c:pt idx="23">
                  <c:v>104.40202353041963</c:v>
                </c:pt>
                <c:pt idx="24">
                  <c:v>103.7094159651615</c:v>
                </c:pt>
                <c:pt idx="25">
                  <c:v>103.75266670950131</c:v>
                </c:pt>
                <c:pt idx="26">
                  <c:v>104.08682086531533</c:v>
                </c:pt>
                <c:pt idx="27">
                  <c:v>104.2914680581537</c:v>
                </c:pt>
                <c:pt idx="28">
                  <c:v>104.70028942303156</c:v>
                </c:pt>
                <c:pt idx="29">
                  <c:v>105.20233968350617</c:v>
                </c:pt>
                <c:pt idx="30">
                  <c:v>105.55219988177107</c:v>
                </c:pt>
                <c:pt idx="31">
                  <c:v>105.23305099685412</c:v>
                </c:pt>
                <c:pt idx="32">
                  <c:v>105.45805560333213</c:v>
                </c:pt>
                <c:pt idx="33">
                  <c:v>105.62638969021386</c:v>
                </c:pt>
                <c:pt idx="34">
                  <c:v>106.13681855057931</c:v>
                </c:pt>
                <c:pt idx="35">
                  <c:v>105.85703550770045</c:v>
                </c:pt>
                <c:pt idx="36">
                  <c:v>105.18835053136222</c:v>
                </c:pt>
                <c:pt idx="37">
                  <c:v>105.11609222451477</c:v>
                </c:pt>
                <c:pt idx="38">
                  <c:v>105.26278998967106</c:v>
                </c:pt>
                <c:pt idx="39">
                  <c:v>105.63270977366524</c:v>
                </c:pt>
                <c:pt idx="40">
                  <c:v>105.92801490646211</c:v>
                </c:pt>
                <c:pt idx="41">
                  <c:v>106.36602340655827</c:v>
                </c:pt>
                <c:pt idx="42">
                  <c:v>106.77643026707675</c:v>
                </c:pt>
                <c:pt idx="43">
                  <c:v>106.49342367505012</c:v>
                </c:pt>
                <c:pt idx="44">
                  <c:v>106.60845094579415</c:v>
                </c:pt>
                <c:pt idx="45">
                  <c:v>106.76260316835462</c:v>
                </c:pt>
                <c:pt idx="46">
                  <c:v>107.359104294823</c:v>
                </c:pt>
                <c:pt idx="47">
                  <c:v>106.9995690692926</c:v>
                </c:pt>
                <c:pt idx="48">
                  <c:v>106.36763080130993</c:v>
                </c:pt>
                <c:pt idx="49">
                  <c:v>106.39111102818649</c:v>
                </c:pt>
                <c:pt idx="50">
                  <c:v>106.75357197495426</c:v>
                </c:pt>
                <c:pt idx="51">
                  <c:v>106.94452784355906</c:v>
                </c:pt>
                <c:pt idx="52">
                  <c:v>107.2375642284503</c:v>
                </c:pt>
                <c:pt idx="53">
                  <c:v>107.62943130154694</c:v>
                </c:pt>
                <c:pt idx="54">
                  <c:v>107.86602053777472</c:v>
                </c:pt>
                <c:pt idx="55">
                  <c:v>107.58183139375097</c:v>
                </c:pt>
                <c:pt idx="56">
                  <c:v>107.77589255630382</c:v>
                </c:pt>
                <c:pt idx="57">
                  <c:v>107.84382359880618</c:v>
                </c:pt>
                <c:pt idx="58">
                  <c:v>108.25441003203534</c:v>
                </c:pt>
                <c:pt idx="59">
                  <c:v>107.95717339764315</c:v>
                </c:pt>
                <c:pt idx="60">
                  <c:v>107.37329053896647</c:v>
                </c:pt>
                <c:pt idx="61">
                  <c:v>107.25582370725057</c:v>
                </c:pt>
                <c:pt idx="62">
                  <c:v>107.31265190044648</c:v>
                </c:pt>
                <c:pt idx="63">
                  <c:v>105.76241820846263</c:v>
                </c:pt>
                <c:pt idx="64">
                  <c:v>105.41369676397274</c:v>
                </c:pt>
                <c:pt idx="65">
                  <c:v>105.6032773684031</c:v>
                </c:pt>
                <c:pt idx="66">
                  <c:v>105.69534561111375</c:v>
                </c:pt>
                <c:pt idx="67">
                  <c:v>105.0922659916835</c:v>
                </c:pt>
                <c:pt idx="68">
                  <c:v>104.90790613532941</c:v>
                </c:pt>
                <c:pt idx="69">
                  <c:v>104.83134684307014</c:v>
                </c:pt>
                <c:pt idx="70">
                  <c:v>104.91583361353246</c:v>
                </c:pt>
                <c:pt idx="71">
                  <c:v>104.69406569566884</c:v>
                </c:pt>
                <c:pt idx="72">
                  <c:v>104.04592646532535</c:v>
                </c:pt>
                <c:pt idx="73">
                  <c:v>103.96959492382109</c:v>
                </c:pt>
                <c:pt idx="74">
                  <c:v>104.24320241738154</c:v>
                </c:pt>
                <c:pt idx="75">
                  <c:v>104.90185322103294</c:v>
                </c:pt>
                <c:pt idx="76">
                  <c:v>105.81592211659989</c:v>
                </c:pt>
                <c:pt idx="77">
                  <c:v>106.81700056022305</c:v>
                </c:pt>
                <c:pt idx="78">
                  <c:v>107.44878553442831</c:v>
                </c:pt>
                <c:pt idx="79">
                  <c:v>107.6305043579888</c:v>
                </c:pt>
                <c:pt idx="80">
                  <c:v>108.12570895634661</c:v>
                </c:pt>
                <c:pt idx="81">
                  <c:v>108.22077737727223</c:v>
                </c:pt>
                <c:pt idx="82">
                  <c:v>108.97557841793551</c:v>
                </c:pt>
                <c:pt idx="83">
                  <c:v>108.90396832477538</c:v>
                </c:pt>
                <c:pt idx="84">
                  <c:v>108.28664552351293</c:v>
                </c:pt>
                <c:pt idx="85">
                  <c:v>108.65017514690034</c:v>
                </c:pt>
                <c:pt idx="86">
                  <c:v>109.12452303188638</c:v>
                </c:pt>
                <c:pt idx="87">
                  <c:v>109.36414748490681</c:v>
                </c:pt>
                <c:pt idx="88">
                  <c:v>109.73759302578134</c:v>
                </c:pt>
                <c:pt idx="89">
                  <c:v>110.20457842962963</c:v>
                </c:pt>
                <c:pt idx="90">
                  <c:v>110.70836747952224</c:v>
                </c:pt>
                <c:pt idx="91">
                  <c:v>110.49961639327159</c:v>
                </c:pt>
                <c:pt idx="92">
                  <c:v>110.89660347853363</c:v>
                </c:pt>
                <c:pt idx="93">
                  <c:v>111.08233859906218</c:v>
                </c:pt>
                <c:pt idx="94">
                  <c:v>111.72661044639281</c:v>
                </c:pt>
                <c:pt idx="95">
                  <c:v>111.51730750254347</c:v>
                </c:pt>
                <c:pt idx="96">
                  <c:v>110.80185478462947</c:v>
                </c:pt>
                <c:pt idx="97">
                  <c:v>110.92660964050552</c:v>
                </c:pt>
                <c:pt idx="98">
                  <c:v>111.29545198823563</c:v>
                </c:pt>
                <c:pt idx="99">
                  <c:v>111.57379406960686</c:v>
                </c:pt>
                <c:pt idx="100">
                  <c:v>111.98011017617966</c:v>
                </c:pt>
                <c:pt idx="101">
                  <c:v>112.53064068871478</c:v>
                </c:pt>
                <c:pt idx="102">
                  <c:v>112.77305946830623</c:v>
                </c:pt>
                <c:pt idx="103">
                  <c:v>112.40933275291928</c:v>
                </c:pt>
                <c:pt idx="104">
                  <c:v>112.6811138606175</c:v>
                </c:pt>
                <c:pt idx="105">
                  <c:v>112.83510402975617</c:v>
                </c:pt>
                <c:pt idx="106">
                  <c:v>113.34261592852866</c:v>
                </c:pt>
                <c:pt idx="107">
                  <c:v>113.14852848704253</c:v>
                </c:pt>
                <c:pt idx="108">
                  <c:v>112.34665749707089</c:v>
                </c:pt>
                <c:pt idx="109">
                  <c:v>112.28742916130304</c:v>
                </c:pt>
                <c:pt idx="110">
                  <c:v>112.48546720242405</c:v>
                </c:pt>
                <c:pt idx="111">
                  <c:v>112.77596329043253</c:v>
                </c:pt>
                <c:pt idx="112">
                  <c:v>113.15199292641194</c:v>
                </c:pt>
                <c:pt idx="113">
                  <c:v>113.53614275277168</c:v>
                </c:pt>
                <c:pt idx="114">
                  <c:v>113.77295098011004</c:v>
                </c:pt>
                <c:pt idx="115">
                  <c:v>113.23152611795291</c:v>
                </c:pt>
                <c:pt idx="116">
                  <c:v>113.37426014400769</c:v>
                </c:pt>
                <c:pt idx="117">
                  <c:v>113.51073978394423</c:v>
                </c:pt>
                <c:pt idx="118">
                  <c:v>113.80891808011194</c:v>
                </c:pt>
                <c:pt idx="119">
                  <c:v>113.40909724987898</c:v>
                </c:pt>
                <c:pt idx="120">
                  <c:v>112.51083075285158</c:v>
                </c:pt>
                <c:pt idx="121">
                  <c:v>112.32946231506804</c:v>
                </c:pt>
                <c:pt idx="122">
                  <c:v>112.37857326152702</c:v>
                </c:pt>
                <c:pt idx="123">
                  <c:v>112.26199115389788</c:v>
                </c:pt>
                <c:pt idx="124">
                  <c:v>112.09167738737649</c:v>
                </c:pt>
              </c:numCache>
            </c:numRef>
          </c:val>
          <c:smooth val="0"/>
          <c:extLst>
            <c:ext xmlns:c16="http://schemas.microsoft.com/office/drawing/2014/chart" uri="{C3380CC4-5D6E-409C-BE32-E72D297353CC}">
              <c16:uniqueId val="{00000005-246D-4936-A0CE-C68D9735601A}"/>
            </c:ext>
          </c:extLst>
        </c:ser>
        <c:dLbls>
          <c:showLegendKey val="0"/>
          <c:showVal val="0"/>
          <c:showCatName val="0"/>
          <c:showSerName val="0"/>
          <c:showPercent val="0"/>
          <c:showBubbleSize val="0"/>
        </c:dLbls>
        <c:marker val="1"/>
        <c:smooth val="0"/>
        <c:axId val="1371814000"/>
        <c:axId val="1371823600"/>
      </c:lineChart>
      <c:catAx>
        <c:axId val="137181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1823600"/>
        <c:crosses val="autoZero"/>
        <c:auto val="1"/>
        <c:lblAlgn val="ctr"/>
        <c:lblOffset val="100"/>
        <c:noMultiLvlLbl val="0"/>
      </c:catAx>
      <c:valAx>
        <c:axId val="1371823600"/>
        <c:scaling>
          <c:orientation val="minMax"/>
          <c:max val="125"/>
          <c:min val="9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71814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Data!$A$43</c:f>
              <c:strCache>
                <c:ptCount val="1"/>
                <c:pt idx="0">
                  <c:v>Self-employed</c:v>
                </c:pt>
              </c:strCache>
            </c:strRef>
          </c:tx>
          <c:spPr>
            <a:solidFill>
              <a:schemeClr val="accent1"/>
            </a:solidFill>
            <a:ln>
              <a:noFill/>
            </a:ln>
            <a:effectLst/>
          </c:spPr>
          <c:invertIfNegative val="0"/>
          <c:dPt>
            <c:idx val="0"/>
            <c:invertIfNegative val="0"/>
            <c:bubble3D val="0"/>
            <c:spPr>
              <a:solidFill>
                <a:srgbClr val="2C2D84"/>
              </a:solidFill>
              <a:ln>
                <a:noFill/>
              </a:ln>
              <a:effectLst/>
            </c:spPr>
            <c:extLst>
              <c:ext xmlns:c16="http://schemas.microsoft.com/office/drawing/2014/chart" uri="{C3380CC4-5D6E-409C-BE32-E72D297353CC}">
                <c16:uniqueId val="{00000001-4899-4B07-ABBA-19123D3A3489}"/>
              </c:ext>
            </c:extLst>
          </c:dPt>
          <c:dPt>
            <c:idx val="1"/>
            <c:invertIfNegative val="0"/>
            <c:bubble3D val="0"/>
            <c:spPr>
              <a:solidFill>
                <a:srgbClr val="2C2D84"/>
              </a:solidFill>
              <a:ln>
                <a:noFill/>
              </a:ln>
              <a:effectLst/>
            </c:spPr>
            <c:extLst>
              <c:ext xmlns:c16="http://schemas.microsoft.com/office/drawing/2014/chart" uri="{C3380CC4-5D6E-409C-BE32-E72D297353CC}">
                <c16:uniqueId val="{00000002-4899-4B07-ABBA-19123D3A348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Data!$B$42:$C$42</c:f>
              <c:strCache>
                <c:ptCount val="2"/>
                <c:pt idx="0">
                  <c:v>Buckinghamshire</c:v>
                </c:pt>
                <c:pt idx="1">
                  <c:v>England</c:v>
                </c:pt>
              </c:strCache>
            </c:strRef>
          </c:cat>
          <c:val>
            <c:numRef>
              <c:f>Data!$B$43:$C$43</c:f>
              <c:numCache>
                <c:formatCode>0%</c:formatCode>
                <c:ptCount val="2"/>
                <c:pt idx="0">
                  <c:v>0.19771625157831171</c:v>
                </c:pt>
                <c:pt idx="1">
                  <c:v>0.16859976972729704</c:v>
                </c:pt>
              </c:numCache>
            </c:numRef>
          </c:val>
          <c:extLst>
            <c:ext xmlns:c16="http://schemas.microsoft.com/office/drawing/2014/chart" uri="{C3380CC4-5D6E-409C-BE32-E72D297353CC}">
              <c16:uniqueId val="{00000000-4899-4B07-ABBA-19123D3A3489}"/>
            </c:ext>
          </c:extLst>
        </c:ser>
        <c:dLbls>
          <c:showLegendKey val="0"/>
          <c:showVal val="0"/>
          <c:showCatName val="0"/>
          <c:showSerName val="0"/>
          <c:showPercent val="0"/>
          <c:showBubbleSize val="0"/>
        </c:dLbls>
        <c:gapWidth val="129"/>
        <c:overlap val="-27"/>
        <c:axId val="2051150815"/>
        <c:axId val="2051148895"/>
      </c:barChart>
      <c:catAx>
        <c:axId val="2051150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1148895"/>
        <c:crosses val="autoZero"/>
        <c:auto val="1"/>
        <c:lblAlgn val="ctr"/>
        <c:lblOffset val="100"/>
        <c:noMultiLvlLbl val="0"/>
      </c:catAx>
      <c:valAx>
        <c:axId val="205114889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11508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DBDE9"/>
              </a:solidFill>
              <a:ln w="19050">
                <a:solidFill>
                  <a:schemeClr val="lt1"/>
                </a:solidFill>
              </a:ln>
              <a:effectLst/>
            </c:spPr>
            <c:extLst>
              <c:ext xmlns:c16="http://schemas.microsoft.com/office/drawing/2014/chart" uri="{C3380CC4-5D6E-409C-BE32-E72D297353CC}">
                <c16:uniqueId val="{00000001-5932-4600-8937-96F847CA250D}"/>
              </c:ext>
            </c:extLst>
          </c:dPt>
          <c:dPt>
            <c:idx val="1"/>
            <c:bubble3D val="0"/>
            <c:spPr>
              <a:solidFill>
                <a:srgbClr val="2C2D84"/>
              </a:solidFill>
              <a:ln w="19050">
                <a:solidFill>
                  <a:schemeClr val="lt1"/>
                </a:solidFill>
              </a:ln>
              <a:effectLst/>
            </c:spPr>
            <c:extLst>
              <c:ext xmlns:c16="http://schemas.microsoft.com/office/drawing/2014/chart" uri="{C3380CC4-5D6E-409C-BE32-E72D297353CC}">
                <c16:uniqueId val="{00000003-5932-4600-8937-96F847CA250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Data!$A$37:$A$38</c:f>
              <c:strCache>
                <c:ptCount val="2"/>
                <c:pt idx="0">
                  <c:v>With employees</c:v>
                </c:pt>
                <c:pt idx="1">
                  <c:v>Without employees</c:v>
                </c:pt>
              </c:strCache>
            </c:strRef>
          </c:cat>
          <c:val>
            <c:numRef>
              <c:f>Data!$B$37:$B$38</c:f>
              <c:numCache>
                <c:formatCode>0%</c:formatCode>
                <c:ptCount val="2"/>
                <c:pt idx="0">
                  <c:v>0.15535975417877571</c:v>
                </c:pt>
                <c:pt idx="1">
                  <c:v>0.84464024582122432</c:v>
                </c:pt>
              </c:numCache>
            </c:numRef>
          </c:val>
          <c:extLst>
            <c:ext xmlns:c16="http://schemas.microsoft.com/office/drawing/2014/chart" uri="{C3380CC4-5D6E-409C-BE32-E72D297353CC}">
              <c16:uniqueId val="{00000004-5932-4600-8937-96F847CA250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Data!$B$39</c:f>
              <c:strCache>
                <c:ptCount val="1"/>
                <c:pt idx="0">
                  <c:v>Buckinghamshire</c:v>
                </c:pt>
              </c:strCache>
            </c:strRef>
          </c:tx>
          <c:spPr>
            <a:solidFill>
              <a:srgbClr val="2C2D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Data!$A$40:$A$41</c:f>
              <c:strCache>
                <c:ptCount val="2"/>
                <c:pt idx="0">
                  <c:v>Part-time</c:v>
                </c:pt>
                <c:pt idx="1">
                  <c:v>Full-time</c:v>
                </c:pt>
              </c:strCache>
            </c:strRef>
          </c:cat>
          <c:val>
            <c:numRef>
              <c:f>Data!$B$40:$B$41</c:f>
              <c:numCache>
                <c:formatCode>0%</c:formatCode>
                <c:ptCount val="2"/>
                <c:pt idx="0">
                  <c:v>0.46046460661845279</c:v>
                </c:pt>
                <c:pt idx="1">
                  <c:v>0.53087880780188468</c:v>
                </c:pt>
              </c:numCache>
            </c:numRef>
          </c:val>
          <c:extLst>
            <c:ext xmlns:c16="http://schemas.microsoft.com/office/drawing/2014/chart" uri="{C3380CC4-5D6E-409C-BE32-E72D297353CC}">
              <c16:uniqueId val="{00000000-087E-4CFE-BA94-38431751CF8F}"/>
            </c:ext>
          </c:extLst>
        </c:ser>
        <c:ser>
          <c:idx val="1"/>
          <c:order val="1"/>
          <c:tx>
            <c:strRef>
              <c:f>Data!$C$39</c:f>
              <c:strCache>
                <c:ptCount val="1"/>
                <c:pt idx="0">
                  <c:v>England</c:v>
                </c:pt>
              </c:strCache>
            </c:strRef>
          </c:tx>
          <c:spPr>
            <a:solidFill>
              <a:srgbClr val="9FC63B"/>
            </a:solidFill>
            <a:ln>
              <a:noFill/>
            </a:ln>
            <a:effectLst/>
          </c:spPr>
          <c:invertIfNegative val="0"/>
          <c:dPt>
            <c:idx val="0"/>
            <c:invertIfNegative val="0"/>
            <c:bubble3D val="0"/>
            <c:spPr>
              <a:solidFill>
                <a:srgbClr val="9FC63B"/>
              </a:solidFill>
              <a:ln>
                <a:noFill/>
              </a:ln>
              <a:effectLst/>
            </c:spPr>
            <c:extLst>
              <c:ext xmlns:c16="http://schemas.microsoft.com/office/drawing/2014/chart" uri="{C3380CC4-5D6E-409C-BE32-E72D297353CC}">
                <c16:uniqueId val="{00000002-087E-4CFE-BA94-38431751CF8F}"/>
              </c:ext>
            </c:extLst>
          </c:dPt>
          <c:dPt>
            <c:idx val="1"/>
            <c:invertIfNegative val="0"/>
            <c:bubble3D val="0"/>
            <c:spPr>
              <a:solidFill>
                <a:srgbClr val="9FC63B"/>
              </a:solidFill>
              <a:ln>
                <a:noFill/>
              </a:ln>
              <a:effectLst/>
            </c:spPr>
            <c:extLst>
              <c:ext xmlns:c16="http://schemas.microsoft.com/office/drawing/2014/chart" uri="{C3380CC4-5D6E-409C-BE32-E72D297353CC}">
                <c16:uniqueId val="{00000003-087E-4CFE-BA94-38431751CF8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Data!$A$40:$A$41</c:f>
              <c:strCache>
                <c:ptCount val="2"/>
                <c:pt idx="0">
                  <c:v>Part-time</c:v>
                </c:pt>
                <c:pt idx="1">
                  <c:v>Full-time</c:v>
                </c:pt>
              </c:strCache>
            </c:strRef>
          </c:cat>
          <c:val>
            <c:numRef>
              <c:f>Data!$C$40:$C$41</c:f>
              <c:numCache>
                <c:formatCode>0%</c:formatCode>
                <c:ptCount val="2"/>
                <c:pt idx="0">
                  <c:v>0.43065329920705808</c:v>
                </c:pt>
                <c:pt idx="1">
                  <c:v>0.55391831323274365</c:v>
                </c:pt>
              </c:numCache>
            </c:numRef>
          </c:val>
          <c:extLst>
            <c:ext xmlns:c16="http://schemas.microsoft.com/office/drawing/2014/chart" uri="{C3380CC4-5D6E-409C-BE32-E72D297353CC}">
              <c16:uniqueId val="{00000001-087E-4CFE-BA94-38431751CF8F}"/>
            </c:ext>
          </c:extLst>
        </c:ser>
        <c:dLbls>
          <c:showLegendKey val="0"/>
          <c:showVal val="0"/>
          <c:showCatName val="0"/>
          <c:showSerName val="0"/>
          <c:showPercent val="0"/>
          <c:showBubbleSize val="0"/>
        </c:dLbls>
        <c:gapWidth val="219"/>
        <c:overlap val="-27"/>
        <c:axId val="1196504879"/>
        <c:axId val="1196505839"/>
      </c:barChart>
      <c:catAx>
        <c:axId val="1196504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6505839"/>
        <c:crosses val="autoZero"/>
        <c:auto val="1"/>
        <c:lblAlgn val="ctr"/>
        <c:lblOffset val="100"/>
        <c:noMultiLvlLbl val="0"/>
      </c:catAx>
      <c:valAx>
        <c:axId val="11965058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6504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'[Labour Market and Skills Analysis 2025 - Master.xlsx]Employees'!$A$47</c:f>
              <c:strCache>
                <c:ptCount val="1"/>
                <c:pt idx="0">
                  <c:v>Employees</c:v>
                </c:pt>
              </c:strCache>
            </c:strRef>
          </c:tx>
          <c:spPr>
            <a:ln w="28575" cap="rnd">
              <a:solidFill>
                <a:srgbClr val="2C2D84"/>
              </a:solidFill>
              <a:round/>
            </a:ln>
            <a:effectLst/>
          </c:spPr>
          <c:marker>
            <c:symbol val="none"/>
          </c:marker>
          <c:cat>
            <c:numRef>
              <c:f>'[Labour Market and Skills Analysis 2025 - Master.xlsx]Employees'!$B$46:$J$46</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'[Labour Market and Skills Analysis 2025 - Master.xlsx]Employees'!$B$47:$J$47</c:f>
              <c:numCache>
                <c:formatCode>General</c:formatCode>
                <c:ptCount val="9"/>
                <c:pt idx="0">
                  <c:v>225500</c:v>
                </c:pt>
                <c:pt idx="1">
                  <c:v>231500</c:v>
                </c:pt>
                <c:pt idx="2">
                  <c:v>226500</c:v>
                </c:pt>
                <c:pt idx="3">
                  <c:v>230500</c:v>
                </c:pt>
                <c:pt idx="4">
                  <c:v>235500</c:v>
                </c:pt>
                <c:pt idx="5">
                  <c:v>234500</c:v>
                </c:pt>
                <c:pt idx="6">
                  <c:v>232500</c:v>
                </c:pt>
                <c:pt idx="7">
                  <c:v>240500</c:v>
                </c:pt>
                <c:pt idx="8">
                  <c:v>245000</c:v>
                </c:pt>
              </c:numCache>
            </c:numRef>
          </c:val>
          <c:smooth val="0"/>
          <c:extLst>
            <c:ext xmlns:c16="http://schemas.microsoft.com/office/drawing/2014/chart" uri="{C3380CC4-5D6E-409C-BE32-E72D297353CC}">
              <c16:uniqueId val="{00000000-7512-4371-A178-81DE8E686374}"/>
            </c:ext>
          </c:extLst>
        </c:ser>
        <c:ser>
          <c:idx val="1"/>
          <c:order val="1"/>
          <c:tx>
            <c:strRef>
              <c:f>'[Labour Market and Skills Analysis 2025 - Master.xlsx]Employees'!$A$48</c:f>
              <c:strCache>
                <c:ptCount val="1"/>
                <c:pt idx="0">
                  <c:v>Working age population</c:v>
                </c:pt>
              </c:strCache>
            </c:strRef>
          </c:tx>
          <c:spPr>
            <a:ln w="28575" cap="rnd">
              <a:solidFill>
                <a:srgbClr val="9FC63B"/>
              </a:solidFill>
              <a:round/>
            </a:ln>
            <a:effectLst/>
          </c:spPr>
          <c:marker>
            <c:symbol val="none"/>
          </c:marker>
          <c:cat>
            <c:numRef>
              <c:f>'[Labour Market and Skills Analysis 2025 - Master.xlsx]Employees'!$B$46:$J$46</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'[Labour Market and Skills Analysis 2025 - Master.xlsx]Employees'!$B$48:$J$48</c:f>
              <c:numCache>
                <c:formatCode>General</c:formatCode>
                <c:ptCount val="9"/>
                <c:pt idx="0">
                  <c:v>314939</c:v>
                </c:pt>
                <c:pt idx="1">
                  <c:v>317553</c:v>
                </c:pt>
                <c:pt idx="2">
                  <c:v>319112</c:v>
                </c:pt>
                <c:pt idx="3">
                  <c:v>320458</c:v>
                </c:pt>
                <c:pt idx="4">
                  <c:v>321910</c:v>
                </c:pt>
                <c:pt idx="5">
                  <c:v>323627</c:v>
                </c:pt>
                <c:pt idx="6">
                  <c:v>327178</c:v>
                </c:pt>
                <c:pt idx="7">
                  <c:v>328516</c:v>
                </c:pt>
                <c:pt idx="8">
                  <c:v>331050</c:v>
                </c:pt>
              </c:numCache>
            </c:numRef>
          </c:val>
          <c:smooth val="0"/>
          <c:extLst>
            <c:ext xmlns:c16="http://schemas.microsoft.com/office/drawing/2014/chart" uri="{C3380CC4-5D6E-409C-BE32-E72D297353CC}">
              <c16:uniqueId val="{00000001-7512-4371-A178-81DE8E686374}"/>
            </c:ext>
          </c:extLst>
        </c:ser>
        <c:dLbls>
          <c:showLegendKey val="0"/>
          <c:showVal val="0"/>
          <c:showCatName val="0"/>
          <c:showSerName val="0"/>
          <c:showPercent val="0"/>
          <c:showBubbleSize val="0"/>
        </c:dLbls>
        <c:smooth val="0"/>
        <c:axId val="1683894223"/>
        <c:axId val="1683894703"/>
      </c:lineChart>
      <c:catAx>
        <c:axId val="1683894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894703"/>
        <c:crosses val="autoZero"/>
        <c:auto val="1"/>
        <c:lblAlgn val="ctr"/>
        <c:lblOffset val="100"/>
        <c:noMultiLvlLbl val="0"/>
      </c:catAx>
      <c:valAx>
        <c:axId val="16838947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894223"/>
        <c:crosses val="autoZero"/>
        <c:crossBetween val="between"/>
      </c:valAx>
      <c:spPr>
        <a:noFill/>
        <a:ln>
          <a:noFill/>
        </a:ln>
        <a:effectLst/>
      </c:spPr>
    </c:plotArea>
    <c:legend>
      <c:legendPos val="t"/>
      <c:layout>
        <c:manualLayout>
          <c:xMode val="edge"/>
          <c:yMode val="edge"/>
          <c:x val="0.25724890638670167"/>
          <c:y val="0.79629629629629628"/>
          <c:w val="0.58550196850393699"/>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'[Labour Market and Skills Analysis 2025 - Master.xlsx]Employees'!$B$32</c:f>
              <c:strCache>
                <c:ptCount val="1"/>
                <c:pt idx="0">
                  <c:v>CAGR</c:v>
                </c:pt>
              </c:strCache>
            </c:strRef>
          </c:tx>
          <c:spPr>
            <a:solidFill>
              <a:srgbClr val="9FC63B"/>
            </a:solidFill>
            <a:ln>
              <a:noFill/>
            </a:ln>
            <a:effectLst/>
          </c:spPr>
          <c:invertIfNegative val="0"/>
          <c:dPt>
            <c:idx val="7"/>
            <c:invertIfNegative val="0"/>
            <c:bubble3D val="0"/>
            <c:spPr>
              <a:solidFill>
                <a:srgbClr val="2C2D84"/>
              </a:solidFill>
              <a:ln>
                <a:noFill/>
              </a:ln>
              <a:effectLst/>
            </c:spPr>
            <c:extLst>
              <c:ext xmlns:c16="http://schemas.microsoft.com/office/drawing/2014/chart" uri="{C3380CC4-5D6E-409C-BE32-E72D297353CC}">
                <c16:uniqueId val="{00000002-DFDC-4E55-86F5-F2B4346E28DC}"/>
              </c:ext>
            </c:extLst>
          </c:dPt>
          <c:cat>
            <c:strRef>
              <c:f>'[Labour Market and Skills Analysis 2025 - Master.xlsx]Employees'!$A$33:$A$41</c:f>
              <c:strCache>
                <c:ptCount val="9"/>
                <c:pt idx="0">
                  <c:v>Central Bedfordshire</c:v>
                </c:pt>
                <c:pt idx="1">
                  <c:v>Berkshire West</c:v>
                </c:pt>
                <c:pt idx="2">
                  <c:v>West Northamptonshire</c:v>
                </c:pt>
                <c:pt idx="3">
                  <c:v>Oxfordshire</c:v>
                </c:pt>
                <c:pt idx="4">
                  <c:v>Milton Keynes</c:v>
                </c:pt>
                <c:pt idx="5">
                  <c:v>Hertfordshire</c:v>
                </c:pt>
                <c:pt idx="6">
                  <c:v>Berkshire East</c:v>
                </c:pt>
                <c:pt idx="7">
                  <c:v>Buckinghamshire</c:v>
                </c:pt>
                <c:pt idx="8">
                  <c:v>Hillingdon</c:v>
                </c:pt>
              </c:strCache>
            </c:strRef>
          </c:cat>
          <c:val>
            <c:numRef>
              <c:f>'[Labour Market and Skills Analysis 2025 - Master.xlsx]Employees'!$B$33:$B$41</c:f>
              <c:numCache>
                <c:formatCode>0.0%</c:formatCode>
                <c:ptCount val="9"/>
                <c:pt idx="0">
                  <c:v>1.8678946623440718E-2</c:v>
                </c:pt>
                <c:pt idx="1">
                  <c:v>1.7120089952999518E-2</c:v>
                </c:pt>
                <c:pt idx="2">
                  <c:v>1.286693181557852E-2</c:v>
                </c:pt>
                <c:pt idx="3">
                  <c:v>1.2049254729434633E-2</c:v>
                </c:pt>
                <c:pt idx="4">
                  <c:v>1.1243369410640414E-2</c:v>
                </c:pt>
                <c:pt idx="5">
                  <c:v>1.1043200382331309E-2</c:v>
                </c:pt>
                <c:pt idx="6">
                  <c:v>1.0935785427717892E-2</c:v>
                </c:pt>
                <c:pt idx="7">
                  <c:v>1.0421182647864402E-2</c:v>
                </c:pt>
                <c:pt idx="8">
                  <c:v>8.7078355071632529E-3</c:v>
                </c:pt>
              </c:numCache>
            </c:numRef>
          </c:val>
          <c:extLst>
            <c:ext xmlns:c16="http://schemas.microsoft.com/office/drawing/2014/chart" uri="{C3380CC4-5D6E-409C-BE32-E72D297353CC}">
              <c16:uniqueId val="{00000000-DFDC-4E55-86F5-F2B4346E28DC}"/>
            </c:ext>
          </c:extLst>
        </c:ser>
        <c:dLbls>
          <c:showLegendKey val="0"/>
          <c:showVal val="0"/>
          <c:showCatName val="0"/>
          <c:showSerName val="0"/>
          <c:showPercent val="0"/>
          <c:showBubbleSize val="0"/>
        </c:dLbls>
        <c:gapWidth val="219"/>
        <c:overlap val="-27"/>
        <c:axId val="2038195391"/>
        <c:axId val="2038199231"/>
      </c:barChart>
      <c:lineChart>
        <c:grouping val="standard"/>
        <c:varyColors val="0"/>
        <c:ser>
          <c:idx val="1"/>
          <c:order val="1"/>
          <c:tx>
            <c:strRef>
              <c:f>'[Labour Market and Skills Analysis 2025 - Master.xlsx]Employees'!$C$32</c:f>
              <c:strCache>
                <c:ptCount val="1"/>
                <c:pt idx="0">
                  <c:v>England</c:v>
                </c:pt>
              </c:strCache>
            </c:strRef>
          </c:tx>
          <c:spPr>
            <a:ln w="28575" cap="rnd">
              <a:solidFill>
                <a:srgbClr val="2C2D84"/>
              </a:solidFill>
              <a:round/>
            </a:ln>
            <a:effectLst/>
          </c:spPr>
          <c:marker>
            <c:symbol val="none"/>
          </c:marker>
          <c:cat>
            <c:strRef>
              <c:f>'[Labour Market and Skills Analysis 2025 - Master.xlsx]Employees'!$A$33:$A$41</c:f>
              <c:strCache>
                <c:ptCount val="9"/>
                <c:pt idx="0">
                  <c:v>Central Bedfordshire</c:v>
                </c:pt>
                <c:pt idx="1">
                  <c:v>Berkshire West</c:v>
                </c:pt>
                <c:pt idx="2">
                  <c:v>West Northamptonshire</c:v>
                </c:pt>
                <c:pt idx="3">
                  <c:v>Oxfordshire</c:v>
                </c:pt>
                <c:pt idx="4">
                  <c:v>Milton Keynes</c:v>
                </c:pt>
                <c:pt idx="5">
                  <c:v>Hertfordshire</c:v>
                </c:pt>
                <c:pt idx="6">
                  <c:v>Berkshire East</c:v>
                </c:pt>
                <c:pt idx="7">
                  <c:v>Buckinghamshire</c:v>
                </c:pt>
                <c:pt idx="8">
                  <c:v>Hillingdon</c:v>
                </c:pt>
              </c:strCache>
            </c:strRef>
          </c:cat>
          <c:val>
            <c:numRef>
              <c:f>'[Labour Market and Skills Analysis 2025 - Master.xlsx]Employees'!$C$33:$C$41</c:f>
              <c:numCache>
                <c:formatCode>0.0%</c:formatCode>
                <c:ptCount val="9"/>
                <c:pt idx="0">
                  <c:v>1.2E-2</c:v>
                </c:pt>
                <c:pt idx="1">
                  <c:v>1.2E-2</c:v>
                </c:pt>
                <c:pt idx="2">
                  <c:v>1.2E-2</c:v>
                </c:pt>
                <c:pt idx="3">
                  <c:v>1.2E-2</c:v>
                </c:pt>
                <c:pt idx="4">
                  <c:v>1.2E-2</c:v>
                </c:pt>
                <c:pt idx="5">
                  <c:v>1.2E-2</c:v>
                </c:pt>
                <c:pt idx="6">
                  <c:v>1.2E-2</c:v>
                </c:pt>
                <c:pt idx="7">
                  <c:v>1.2E-2</c:v>
                </c:pt>
                <c:pt idx="8">
                  <c:v>1.2E-2</c:v>
                </c:pt>
              </c:numCache>
            </c:numRef>
          </c:val>
          <c:smooth val="0"/>
          <c:extLst>
            <c:ext xmlns:c16="http://schemas.microsoft.com/office/drawing/2014/chart" uri="{C3380CC4-5D6E-409C-BE32-E72D297353CC}">
              <c16:uniqueId val="{00000001-DFDC-4E55-86F5-F2B4346E28DC}"/>
            </c:ext>
          </c:extLst>
        </c:ser>
        <c:dLbls>
          <c:showLegendKey val="0"/>
          <c:showVal val="0"/>
          <c:showCatName val="0"/>
          <c:showSerName val="0"/>
          <c:showPercent val="0"/>
          <c:showBubbleSize val="0"/>
        </c:dLbls>
        <c:marker val="1"/>
        <c:smooth val="0"/>
        <c:axId val="2038195391"/>
        <c:axId val="2038199231"/>
      </c:lineChart>
      <c:catAx>
        <c:axId val="203819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199231"/>
        <c:crosses val="autoZero"/>
        <c:auto val="1"/>
        <c:lblAlgn val="ctr"/>
        <c:lblOffset val="100"/>
        <c:noMultiLvlLbl val="0"/>
      </c:catAx>
      <c:valAx>
        <c:axId val="203819923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1953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Sheet1!$K$3</c:f>
              <c:strCache>
                <c:ptCount val="1"/>
                <c:pt idx="0">
                  <c:v>Buckinghamshire</c:v>
                </c:pt>
              </c:strCache>
            </c:strRef>
          </c:tx>
          <c:spPr>
            <a:ln w="28575" cap="rnd">
              <a:solidFill>
                <a:schemeClr val="accent1"/>
              </a:solidFill>
              <a:round/>
            </a:ln>
            <a:effectLst/>
          </c:spPr>
          <c:marker>
            <c:symbol val="none"/>
          </c:marker>
          <c:cat>
            <c:strRef>
              <c:f>Sheet1!$J$4:$J$94</c:f>
              <c:strCach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 and over</c:v>
                </c:pt>
              </c:strCache>
            </c:strRef>
          </c:cat>
          <c:val>
            <c:numRef>
              <c:f>Sheet1!$K$4:$K$94</c:f>
              <c:numCache>
                <c:formatCode>0.0</c:formatCode>
                <c:ptCount val="91"/>
                <c:pt idx="0">
                  <c:v>99.643053863034069</c:v>
                </c:pt>
                <c:pt idx="1">
                  <c:v>104.07552701432894</c:v>
                </c:pt>
                <c:pt idx="2">
                  <c:v>102.71907658116251</c:v>
                </c:pt>
                <c:pt idx="3">
                  <c:v>105.6417767300952</c:v>
                </c:pt>
                <c:pt idx="4">
                  <c:v>107.89438360961164</c:v>
                </c:pt>
                <c:pt idx="5">
                  <c:v>105.91612495009993</c:v>
                </c:pt>
                <c:pt idx="6">
                  <c:v>106.29162428486936</c:v>
                </c:pt>
                <c:pt idx="7">
                  <c:v>109.63976074791077</c:v>
                </c:pt>
                <c:pt idx="8">
                  <c:v>106.91383023630172</c:v>
                </c:pt>
                <c:pt idx="9">
                  <c:v>106.9578616418996</c:v>
                </c:pt>
                <c:pt idx="10">
                  <c:v>112.20502760109538</c:v>
                </c:pt>
                <c:pt idx="11">
                  <c:v>112.947209815664</c:v>
                </c:pt>
                <c:pt idx="12">
                  <c:v>112.23650302219215</c:v>
                </c:pt>
                <c:pt idx="13">
                  <c:v>109.97399951017179</c:v>
                </c:pt>
                <c:pt idx="14">
                  <c:v>109.20693860691584</c:v>
                </c:pt>
                <c:pt idx="15">
                  <c:v>110.1986199491338</c:v>
                </c:pt>
                <c:pt idx="16">
                  <c:v>107.95403635514893</c:v>
                </c:pt>
                <c:pt idx="17">
                  <c:v>109.25232739382335</c:v>
                </c:pt>
                <c:pt idx="18">
                  <c:v>101.30466213480884</c:v>
                </c:pt>
                <c:pt idx="19">
                  <c:v>65.77920160112329</c:v>
                </c:pt>
                <c:pt idx="20">
                  <c:v>63.377441156708784</c:v>
                </c:pt>
                <c:pt idx="21">
                  <c:v>69.330732036878828</c:v>
                </c:pt>
                <c:pt idx="22">
                  <c:v>74.657849626161081</c:v>
                </c:pt>
                <c:pt idx="23">
                  <c:v>81.996083925466152</c:v>
                </c:pt>
                <c:pt idx="24">
                  <c:v>82.785015536904993</c:v>
                </c:pt>
                <c:pt idx="25">
                  <c:v>80.921117507985784</c:v>
                </c:pt>
                <c:pt idx="26">
                  <c:v>80.293708780214786</c:v>
                </c:pt>
                <c:pt idx="27">
                  <c:v>79.757464357965745</c:v>
                </c:pt>
                <c:pt idx="28">
                  <c:v>81.126678783195629</c:v>
                </c:pt>
                <c:pt idx="29">
                  <c:v>82.175336412917275</c:v>
                </c:pt>
                <c:pt idx="30">
                  <c:v>84.826892021931471</c:v>
                </c:pt>
                <c:pt idx="31">
                  <c:v>88.393820822716393</c:v>
                </c:pt>
                <c:pt idx="32">
                  <c:v>88.129158399636381</c:v>
                </c:pt>
                <c:pt idx="33">
                  <c:v>90.728377941725171</c:v>
                </c:pt>
                <c:pt idx="34">
                  <c:v>93.956036137655445</c:v>
                </c:pt>
                <c:pt idx="35">
                  <c:v>93.205605389972732</c:v>
                </c:pt>
                <c:pt idx="36">
                  <c:v>94.930079527106997</c:v>
                </c:pt>
                <c:pt idx="37">
                  <c:v>96.246504847303342</c:v>
                </c:pt>
                <c:pt idx="38">
                  <c:v>99.883830037490455</c:v>
                </c:pt>
                <c:pt idx="39">
                  <c:v>102.68631792439629</c:v>
                </c:pt>
                <c:pt idx="40">
                  <c:v>105.85483823932258</c:v>
                </c:pt>
                <c:pt idx="41">
                  <c:v>109.14162343291108</c:v>
                </c:pt>
                <c:pt idx="42">
                  <c:v>107.78906866209972</c:v>
                </c:pt>
                <c:pt idx="43">
                  <c:v>110.25502009929875</c:v>
                </c:pt>
                <c:pt idx="44">
                  <c:v>113.72822577750856</c:v>
                </c:pt>
                <c:pt idx="45">
                  <c:v>112.73488640961264</c:v>
                </c:pt>
                <c:pt idx="46">
                  <c:v>111.59399276449153</c:v>
                </c:pt>
                <c:pt idx="47">
                  <c:v>108.39885905406715</c:v>
                </c:pt>
                <c:pt idx="48">
                  <c:v>108.99113330287737</c:v>
                </c:pt>
                <c:pt idx="49">
                  <c:v>110.74800592000489</c:v>
                </c:pt>
                <c:pt idx="50">
                  <c:v>109.35186509486175</c:v>
                </c:pt>
                <c:pt idx="51">
                  <c:v>105.70350886179649</c:v>
                </c:pt>
                <c:pt idx="52">
                  <c:v>103.10085256931588</c:v>
                </c:pt>
                <c:pt idx="53">
                  <c:v>103.17799635131841</c:v>
                </c:pt>
                <c:pt idx="54">
                  <c:v>105.38425205271619</c:v>
                </c:pt>
                <c:pt idx="55">
                  <c:v>108.51598726595242</c:v>
                </c:pt>
                <c:pt idx="56">
                  <c:v>105.25152169679981</c:v>
                </c:pt>
                <c:pt idx="57">
                  <c:v>105.13259131904454</c:v>
                </c:pt>
                <c:pt idx="58">
                  <c:v>106.22035916003816</c:v>
                </c:pt>
                <c:pt idx="59">
                  <c:v>104.47428047009903</c:v>
                </c:pt>
                <c:pt idx="60">
                  <c:v>102.00046433314695</c:v>
                </c:pt>
                <c:pt idx="61">
                  <c:v>102.13542147467022</c:v>
                </c:pt>
                <c:pt idx="62">
                  <c:v>101.99102142801325</c:v>
                </c:pt>
                <c:pt idx="63">
                  <c:v>102.5712250335671</c:v>
                </c:pt>
                <c:pt idx="64">
                  <c:v>99.814548568177841</c:v>
                </c:pt>
                <c:pt idx="65">
                  <c:v>100.78009843308794</c:v>
                </c:pt>
                <c:pt idx="66">
                  <c:v>99.764216054091378</c:v>
                </c:pt>
                <c:pt idx="67">
                  <c:v>99.846569772489133</c:v>
                </c:pt>
                <c:pt idx="68">
                  <c:v>96.494187231793262</c:v>
                </c:pt>
                <c:pt idx="69">
                  <c:v>98.493494835517453</c:v>
                </c:pt>
                <c:pt idx="70">
                  <c:v>97.264266351392777</c:v>
                </c:pt>
                <c:pt idx="71">
                  <c:v>96.017520700008902</c:v>
                </c:pt>
                <c:pt idx="72">
                  <c:v>97.304421667173742</c:v>
                </c:pt>
                <c:pt idx="73">
                  <c:v>100.15985226697272</c:v>
                </c:pt>
                <c:pt idx="74">
                  <c:v>97.81839000701062</c:v>
                </c:pt>
                <c:pt idx="75">
                  <c:v>101.18729583518966</c:v>
                </c:pt>
                <c:pt idx="76">
                  <c:v>100.44791836249787</c:v>
                </c:pt>
                <c:pt idx="77">
                  <c:v>99.882567309929527</c:v>
                </c:pt>
                <c:pt idx="78">
                  <c:v>103.81690555252798</c:v>
                </c:pt>
                <c:pt idx="79">
                  <c:v>104.26093095254878</c:v>
                </c:pt>
                <c:pt idx="80">
                  <c:v>105.4719597953589</c:v>
                </c:pt>
                <c:pt idx="81">
                  <c:v>101.58980300505631</c:v>
                </c:pt>
                <c:pt idx="82">
                  <c:v>108.47332970021257</c:v>
                </c:pt>
                <c:pt idx="83">
                  <c:v>104.84235733407128</c:v>
                </c:pt>
                <c:pt idx="84">
                  <c:v>108.74358430134646</c:v>
                </c:pt>
                <c:pt idx="85">
                  <c:v>107.26223109555484</c:v>
                </c:pt>
                <c:pt idx="86">
                  <c:v>110.53160959236456</c:v>
                </c:pt>
                <c:pt idx="87">
                  <c:v>110.9793886523611</c:v>
                </c:pt>
                <c:pt idx="88">
                  <c:v>106.96566776506596</c:v>
                </c:pt>
                <c:pt idx="89">
                  <c:v>112.27750621194549</c:v>
                </c:pt>
                <c:pt idx="90">
                  <c:v>113.46530330224513</c:v>
                </c:pt>
              </c:numCache>
            </c:numRef>
          </c:val>
          <c:smooth val="0"/>
          <c:extLst>
            <c:ext xmlns:c16="http://schemas.microsoft.com/office/drawing/2014/chart" uri="{C3380CC4-5D6E-409C-BE32-E72D297353CC}">
              <c16:uniqueId val="{00000000-9D38-4E41-97C1-258AC928AABD}"/>
            </c:ext>
          </c:extLst>
        </c:ser>
        <c:ser>
          <c:idx val="1"/>
          <c:order val="1"/>
          <c:tx>
            <c:strRef>
              <c:f>Sheet1!$L$3</c:f>
              <c:strCache>
                <c:ptCount val="1"/>
                <c:pt idx="0">
                  <c:v>England</c:v>
                </c:pt>
              </c:strCache>
            </c:strRef>
          </c:tx>
          <c:spPr>
            <a:ln w="28575" cap="rnd">
              <a:solidFill>
                <a:schemeClr val="accent2"/>
              </a:solidFill>
              <a:round/>
            </a:ln>
            <a:effectLst/>
          </c:spPr>
          <c:marker>
            <c:symbol val="none"/>
          </c:marker>
          <c:cat>
            <c:strRef>
              <c:f>Sheet1!$J$4:$J$94</c:f>
              <c:strCach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 and over</c:v>
                </c:pt>
              </c:strCache>
            </c:strRef>
          </c:cat>
          <c:val>
            <c:numRef>
              <c:f>Sheet1!$L$4:$L$94</c:f>
              <c:numCache>
                <c:formatCode>General</c:formatCode>
                <c:ptCount val="91"/>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pt idx="52">
                  <c:v>100</c:v>
                </c:pt>
                <c:pt idx="53">
                  <c:v>100</c:v>
                </c:pt>
                <c:pt idx="54">
                  <c:v>100</c:v>
                </c:pt>
                <c:pt idx="55">
                  <c:v>100</c:v>
                </c:pt>
                <c:pt idx="56">
                  <c:v>100</c:v>
                </c:pt>
                <c:pt idx="57">
                  <c:v>100</c:v>
                </c:pt>
                <c:pt idx="58">
                  <c:v>100</c:v>
                </c:pt>
                <c:pt idx="59">
                  <c:v>100</c:v>
                </c:pt>
                <c:pt idx="60">
                  <c:v>100</c:v>
                </c:pt>
                <c:pt idx="61">
                  <c:v>100</c:v>
                </c:pt>
                <c:pt idx="62">
                  <c:v>100</c:v>
                </c:pt>
                <c:pt idx="63">
                  <c:v>100</c:v>
                </c:pt>
                <c:pt idx="64">
                  <c:v>100</c:v>
                </c:pt>
                <c:pt idx="65">
                  <c:v>100</c:v>
                </c:pt>
                <c:pt idx="66">
                  <c:v>100</c:v>
                </c:pt>
                <c:pt idx="67">
                  <c:v>100</c:v>
                </c:pt>
                <c:pt idx="68">
                  <c:v>100</c:v>
                </c:pt>
                <c:pt idx="69">
                  <c:v>100</c:v>
                </c:pt>
                <c:pt idx="70">
                  <c:v>100</c:v>
                </c:pt>
                <c:pt idx="71">
                  <c:v>100</c:v>
                </c:pt>
                <c:pt idx="72">
                  <c:v>100</c:v>
                </c:pt>
                <c:pt idx="73">
                  <c:v>100</c:v>
                </c:pt>
                <c:pt idx="74">
                  <c:v>100</c:v>
                </c:pt>
                <c:pt idx="75">
                  <c:v>100</c:v>
                </c:pt>
                <c:pt idx="76">
                  <c:v>100</c:v>
                </c:pt>
                <c:pt idx="77">
                  <c:v>100</c:v>
                </c:pt>
                <c:pt idx="78">
                  <c:v>100</c:v>
                </c:pt>
                <c:pt idx="79">
                  <c:v>100</c:v>
                </c:pt>
                <c:pt idx="80">
                  <c:v>100</c:v>
                </c:pt>
                <c:pt idx="81">
                  <c:v>100</c:v>
                </c:pt>
                <c:pt idx="82">
                  <c:v>100</c:v>
                </c:pt>
                <c:pt idx="83">
                  <c:v>100</c:v>
                </c:pt>
                <c:pt idx="84">
                  <c:v>100</c:v>
                </c:pt>
                <c:pt idx="85">
                  <c:v>100</c:v>
                </c:pt>
                <c:pt idx="86">
                  <c:v>100</c:v>
                </c:pt>
                <c:pt idx="87">
                  <c:v>100</c:v>
                </c:pt>
                <c:pt idx="88">
                  <c:v>100</c:v>
                </c:pt>
                <c:pt idx="89">
                  <c:v>100</c:v>
                </c:pt>
                <c:pt idx="90">
                  <c:v>100</c:v>
                </c:pt>
              </c:numCache>
            </c:numRef>
          </c:val>
          <c:smooth val="0"/>
          <c:extLst>
            <c:ext xmlns:c16="http://schemas.microsoft.com/office/drawing/2014/chart" uri="{C3380CC4-5D6E-409C-BE32-E72D297353CC}">
              <c16:uniqueId val="{00000001-9D38-4E41-97C1-258AC928AABD}"/>
            </c:ext>
          </c:extLst>
        </c:ser>
        <c:dLbls>
          <c:showLegendKey val="0"/>
          <c:showVal val="0"/>
          <c:showCatName val="0"/>
          <c:showSerName val="0"/>
          <c:showPercent val="0"/>
          <c:showBubbleSize val="0"/>
        </c:dLbls>
        <c:smooth val="0"/>
        <c:axId val="111215295"/>
        <c:axId val="111212415"/>
      </c:lineChart>
      <c:catAx>
        <c:axId val="111215295"/>
        <c:scaling>
          <c:orientation val="minMax"/>
        </c:scaling>
        <c:delete val="1"/>
        <c:axPos val="b"/>
        <c:numFmt formatCode="General" sourceLinked="1"/>
        <c:majorTickMark val="none"/>
        <c:minorTickMark val="none"/>
        <c:tickLblPos val="nextTo"/>
        <c:crossAx val="111212415"/>
        <c:crosses val="autoZero"/>
        <c:auto val="1"/>
        <c:lblAlgn val="ctr"/>
        <c:lblOffset val="100"/>
        <c:noMultiLvlLbl val="0"/>
      </c:catAx>
      <c:valAx>
        <c:axId val="1112124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215295"/>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989199072064396E-2"/>
          <c:y val="2.1670281645416335E-2"/>
          <c:w val="0.90303505935930195"/>
          <c:h val="0.77869396325459306"/>
        </c:manualLayout>
      </c:layout>
      <c:lineChart>
        <c:grouping val="standard"/>
        <c:varyColors val="0"/>
        <c:ser>
          <c:idx val="0"/>
          <c:order val="0"/>
          <c:tx>
            <c:strRef>
              <c:f>'Bucks age profile by PCON (%)'!$B$14</c:f>
              <c:strCache>
                <c:ptCount val="1"/>
                <c:pt idx="0">
                  <c:v>Bucks</c:v>
                </c:pt>
              </c:strCache>
            </c:strRef>
          </c:tx>
          <c:spPr>
            <a:ln w="28575" cap="rnd">
              <a:solidFill>
                <a:schemeClr val="accent1"/>
              </a:solidFill>
              <a:round/>
            </a:ln>
            <a:effectLst/>
          </c:spPr>
          <c:marker>
            <c:symbol val="none"/>
          </c:marker>
          <c:cat>
            <c:numRef>
              <c:f>'Bucks age profile by PCON (%)'!$C$4:$CO$4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cat>
          <c:val>
            <c:numRef>
              <c:f>'Bucks age profile by PCON (%)'!$C$14:$CO$14</c:f>
              <c:numCache>
                <c:formatCode>0.00</c:formatCode>
                <c:ptCount val="9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numCache>
            </c:numRef>
          </c:val>
          <c:smooth val="0"/>
          <c:extLst>
            <c:ext xmlns:c16="http://schemas.microsoft.com/office/drawing/2014/chart" uri="{C3380CC4-5D6E-409C-BE32-E72D297353CC}">
              <c16:uniqueId val="{00000000-B08B-4C89-B67B-A5BA2AA0694D}"/>
            </c:ext>
          </c:extLst>
        </c:ser>
        <c:ser>
          <c:idx val="1"/>
          <c:order val="1"/>
          <c:tx>
            <c:strRef>
              <c:f>'Bucks age profile by PCON (%)'!$B$15</c:f>
              <c:strCache>
                <c:ptCount val="1"/>
                <c:pt idx="0">
                  <c:v>Aylesbury</c:v>
                </c:pt>
              </c:strCache>
            </c:strRef>
          </c:tx>
          <c:spPr>
            <a:ln w="28575" cap="rnd">
              <a:solidFill>
                <a:schemeClr val="tx2">
                  <a:lumMod val="60000"/>
                  <a:lumOff val="40000"/>
                </a:schemeClr>
              </a:solidFill>
              <a:round/>
            </a:ln>
            <a:effectLst/>
          </c:spPr>
          <c:marker>
            <c:symbol val="none"/>
          </c:marker>
          <c:dLbls>
            <c:dLbl>
              <c:idx val="34"/>
              <c:layout>
                <c:manualLayout>
                  <c:x val="2.700763630283529E-2"/>
                  <c:y val="-0.10936431989063571"/>
                </c:manualLayout>
              </c:layout>
              <c:spPr>
                <a:solidFill>
                  <a:srgbClr val="A32BD9"/>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B08B-4C89-B67B-A5BA2AA069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'Bucks age profile by PCON (%)'!$C$4:$CO$4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cat>
          <c:val>
            <c:numRef>
              <c:f>'Bucks age profile by PCON (%)'!$C$15:$CO$15</c:f>
              <c:numCache>
                <c:formatCode>0.00</c:formatCode>
                <c:ptCount val="91"/>
                <c:pt idx="0">
                  <c:v>1.1508163506092162</c:v>
                </c:pt>
                <c:pt idx="1">
                  <c:v>1.1308049898838526</c:v>
                </c:pt>
                <c:pt idx="2">
                  <c:v>1.1090525830534834</c:v>
                </c:pt>
                <c:pt idx="3">
                  <c:v>1.121393152155854</c:v>
                </c:pt>
                <c:pt idx="4">
                  <c:v>1.098264237404859</c:v>
                </c:pt>
                <c:pt idx="5">
                  <c:v>1.0935950519567723</c:v>
                </c:pt>
                <c:pt idx="6">
                  <c:v>1.0682797563336033</c:v>
                </c:pt>
                <c:pt idx="7">
                  <c:v>0.99374325438534417</c:v>
                </c:pt>
                <c:pt idx="8">
                  <c:v>1.0478782150514512</c:v>
                </c:pt>
                <c:pt idx="9">
                  <c:v>1.0143241558757699</c:v>
                </c:pt>
                <c:pt idx="10">
                  <c:v>1.0174959599019573</c:v>
                </c:pt>
                <c:pt idx="11">
                  <c:v>0.97968839636818872</c:v>
                </c:pt>
                <c:pt idx="12">
                  <c:v>0.95102905894233924</c:v>
                </c:pt>
                <c:pt idx="13">
                  <c:v>0.94857912647224185</c:v>
                </c:pt>
                <c:pt idx="14">
                  <c:v>0.96261385050695469</c:v>
                </c:pt>
                <c:pt idx="15">
                  <c:v>0.93686653539173503</c:v>
                </c:pt>
                <c:pt idx="16">
                  <c:v>0.91561407641332138</c:v>
                </c:pt>
                <c:pt idx="17">
                  <c:v>0.92618582870137423</c:v>
                </c:pt>
                <c:pt idx="18">
                  <c:v>0.94665807633992394</c:v>
                </c:pt>
                <c:pt idx="19">
                  <c:v>0.99441111129512694</c:v>
                </c:pt>
                <c:pt idx="20">
                  <c:v>1.1382578654139079</c:v>
                </c:pt>
                <c:pt idx="21">
                  <c:v>1.134052312117493</c:v>
                </c:pt>
                <c:pt idx="22">
                  <c:v>1.0402810012120689</c:v>
                </c:pt>
                <c:pt idx="23">
                  <c:v>1.0694761690414307</c:v>
                </c:pt>
                <c:pt idx="24">
                  <c:v>1.0683310197941809</c:v>
                </c:pt>
                <c:pt idx="25">
                  <c:v>1.1591743458929076</c:v>
                </c:pt>
                <c:pt idx="26">
                  <c:v>1.164949888988126</c:v>
                </c:pt>
                <c:pt idx="27">
                  <c:v>1.2577916313672748</c:v>
                </c:pt>
                <c:pt idx="28">
                  <c:v>1.2281415039194197</c:v>
                </c:pt>
                <c:pt idx="29">
                  <c:v>1.2230184730693199</c:v>
                </c:pt>
                <c:pt idx="30">
                  <c:v>1.1988957512802179</c:v>
                </c:pt>
                <c:pt idx="31">
                  <c:v>1.2197929603542186</c:v>
                </c:pt>
                <c:pt idx="32">
                  <c:v>1.1879796342038877</c:v>
                </c:pt>
                <c:pt idx="33">
                  <c:v>1.1960984424717691</c:v>
                </c:pt>
                <c:pt idx="34">
                  <c:v>1.1821704318121975</c:v>
                </c:pt>
                <c:pt idx="35">
                  <c:v>1.1085189542101357</c:v>
                </c:pt>
                <c:pt idx="36">
                  <c:v>1.1458157251145913</c:v>
                </c:pt>
                <c:pt idx="37">
                  <c:v>1.1414668822404221</c:v>
                </c:pt>
                <c:pt idx="38">
                  <c:v>1.0806044080132744</c:v>
                </c:pt>
                <c:pt idx="39">
                  <c:v>1.1024508247438842</c:v>
                </c:pt>
                <c:pt idx="40">
                  <c:v>1.0589245268666703</c:v>
                </c:pt>
                <c:pt idx="41">
                  <c:v>1.0615241621333031</c:v>
                </c:pt>
                <c:pt idx="42">
                  <c:v>1.0915051141192282</c:v>
                </c:pt>
                <c:pt idx="43">
                  <c:v>1.016069951810826</c:v>
                </c:pt>
                <c:pt idx="44">
                  <c:v>0.99600927980109144</c:v>
                </c:pt>
                <c:pt idx="45">
                  <c:v>1.0218591391084126</c:v>
                </c:pt>
                <c:pt idx="46">
                  <c:v>0.97996241909663284</c:v>
                </c:pt>
                <c:pt idx="47">
                  <c:v>0.98311139202217135</c:v>
                </c:pt>
                <c:pt idx="48">
                  <c:v>1.020560887823871</c:v>
                </c:pt>
                <c:pt idx="49">
                  <c:v>0.97906745721548305</c:v>
                </c:pt>
                <c:pt idx="50">
                  <c:v>0.95457364895355834</c:v>
                </c:pt>
                <c:pt idx="51">
                  <c:v>0.92876917867299524</c:v>
                </c:pt>
                <c:pt idx="52">
                  <c:v>0.96561892725685294</c:v>
                </c:pt>
                <c:pt idx="53">
                  <c:v>0.9845514584758136</c:v>
                </c:pt>
                <c:pt idx="54">
                  <c:v>0.96629701212136809</c:v>
                </c:pt>
                <c:pt idx="55">
                  <c:v>0.9830348218152275</c:v>
                </c:pt>
                <c:pt idx="56">
                  <c:v>0.98408331385260717</c:v>
                </c:pt>
                <c:pt idx="57">
                  <c:v>0.98607412389469551</c:v>
                </c:pt>
                <c:pt idx="58">
                  <c:v>0.98860510916600441</c:v>
                </c:pt>
                <c:pt idx="59">
                  <c:v>0.95362340130641166</c:v>
                </c:pt>
                <c:pt idx="60">
                  <c:v>0.95796533220271596</c:v>
                </c:pt>
                <c:pt idx="61">
                  <c:v>0.93163984555629553</c:v>
                </c:pt>
                <c:pt idx="62">
                  <c:v>0.95361085064723283</c:v>
                </c:pt>
                <c:pt idx="63">
                  <c:v>0.89971829822780336</c:v>
                </c:pt>
                <c:pt idx="64">
                  <c:v>0.93166659051234046</c:v>
                </c:pt>
                <c:pt idx="65">
                  <c:v>0.91701644217036249</c:v>
                </c:pt>
                <c:pt idx="66">
                  <c:v>0.90238368753315723</c:v>
                </c:pt>
                <c:pt idx="67">
                  <c:v>0.9053509800617151</c:v>
                </c:pt>
                <c:pt idx="68">
                  <c:v>0.90374133874704565</c:v>
                </c:pt>
                <c:pt idx="69">
                  <c:v>0.92130460935021929</c:v>
                </c:pt>
                <c:pt idx="70">
                  <c:v>0.94075780801294451</c:v>
                </c:pt>
                <c:pt idx="71">
                  <c:v>0.91245496811767135</c:v>
                </c:pt>
                <c:pt idx="72">
                  <c:v>0.87420350050169648</c:v>
                </c:pt>
                <c:pt idx="73">
                  <c:v>0.8809375347139986</c:v>
                </c:pt>
                <c:pt idx="74">
                  <c:v>0.84522516332122533</c:v>
                </c:pt>
                <c:pt idx="75">
                  <c:v>0.85090857847961865</c:v>
                </c:pt>
                <c:pt idx="76">
                  <c:v>0.79523559004200328</c:v>
                </c:pt>
                <c:pt idx="77">
                  <c:v>0.83413316959679673</c:v>
                </c:pt>
                <c:pt idx="78">
                  <c:v>0.78228861369422431</c:v>
                </c:pt>
                <c:pt idx="79">
                  <c:v>0.80568236392641046</c:v>
                </c:pt>
                <c:pt idx="80">
                  <c:v>0.69228932007876465</c:v>
                </c:pt>
                <c:pt idx="81">
                  <c:v>0.75540805978384784</c:v>
                </c:pt>
                <c:pt idx="82">
                  <c:v>0.70610367319679701</c:v>
                </c:pt>
                <c:pt idx="83">
                  <c:v>0.70815384018490501</c:v>
                </c:pt>
                <c:pt idx="84">
                  <c:v>0.6714396251976823</c:v>
                </c:pt>
                <c:pt idx="85">
                  <c:v>0.707443887994751</c:v>
                </c:pt>
                <c:pt idx="86">
                  <c:v>0.6967989232285583</c:v>
                </c:pt>
                <c:pt idx="87">
                  <c:v>0.67508841748714188</c:v>
                </c:pt>
                <c:pt idx="88">
                  <c:v>0.56986495922337999</c:v>
                </c:pt>
                <c:pt idx="89">
                  <c:v>0.72992919570830161</c:v>
                </c:pt>
                <c:pt idx="90">
                  <c:v>0.69324791049157208</c:v>
                </c:pt>
              </c:numCache>
            </c:numRef>
          </c:val>
          <c:smooth val="0"/>
          <c:extLst>
            <c:ext xmlns:c16="http://schemas.microsoft.com/office/drawing/2014/chart" uri="{C3380CC4-5D6E-409C-BE32-E72D297353CC}">
              <c16:uniqueId val="{00000001-B08B-4C89-B67B-A5BA2AA0694D}"/>
            </c:ext>
          </c:extLst>
        </c:ser>
        <c:ser>
          <c:idx val="2"/>
          <c:order val="2"/>
          <c:tx>
            <c:strRef>
              <c:f>'Bucks age profile by PCON (%)'!$B$16</c:f>
              <c:strCache>
                <c:ptCount val="1"/>
                <c:pt idx="0">
                  <c:v>Mid Buckinghamshire</c:v>
                </c:pt>
              </c:strCache>
            </c:strRef>
          </c:tx>
          <c:spPr>
            <a:ln w="28575" cap="rnd">
              <a:solidFill>
                <a:schemeClr val="accent3"/>
              </a:solidFill>
              <a:round/>
            </a:ln>
            <a:effectLst/>
          </c:spPr>
          <c:marker>
            <c:symbol val="none"/>
          </c:marker>
          <c:dLbls>
            <c:dLbl>
              <c:idx val="35"/>
              <c:layout>
                <c:manualLayout>
                  <c:x val="-6.1891784881483958E-17"/>
                  <c:y val="0.19685577580314423"/>
                </c:manualLayout>
              </c:layout>
              <c:spPr>
                <a:solidFill>
                  <a:srgbClr val="00B050"/>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0668-4B29-BE2A-A34B20744DB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'Bucks age profile by PCON (%)'!$C$4:$CO$4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cat>
          <c:val>
            <c:numRef>
              <c:f>'Bucks age profile by PCON (%)'!$C$16:$CO$16</c:f>
              <c:numCache>
                <c:formatCode>0.00</c:formatCode>
                <c:ptCount val="91"/>
                <c:pt idx="0">
                  <c:v>0.99951652108174682</c:v>
                </c:pt>
                <c:pt idx="1">
                  <c:v>0.93178337880775541</c:v>
                </c:pt>
                <c:pt idx="2">
                  <c:v>0.99489535344442226</c:v>
                </c:pt>
                <c:pt idx="3">
                  <c:v>1.029644412899265</c:v>
                </c:pt>
                <c:pt idx="4">
                  <c:v>0.98383914237885017</c:v>
                </c:pt>
                <c:pt idx="5">
                  <c:v>0.98245666320720326</c:v>
                </c:pt>
                <c:pt idx="6">
                  <c:v>0.97851531408781955</c:v>
                </c:pt>
                <c:pt idx="7">
                  <c:v>0.97379641837971553</c:v>
                </c:pt>
                <c:pt idx="8">
                  <c:v>0.98497454488132319</c:v>
                </c:pt>
                <c:pt idx="9">
                  <c:v>1.0071168568059417</c:v>
                </c:pt>
                <c:pt idx="10">
                  <c:v>1.0082801992533024</c:v>
                </c:pt>
                <c:pt idx="11">
                  <c:v>1.0093159418883693</c:v>
                </c:pt>
                <c:pt idx="12">
                  <c:v>0.92943790164539286</c:v>
                </c:pt>
                <c:pt idx="13">
                  <c:v>0.93669231883361992</c:v>
                </c:pt>
                <c:pt idx="14">
                  <c:v>0.88663795042861893</c:v>
                </c:pt>
                <c:pt idx="15">
                  <c:v>0.98061801069958188</c:v>
                </c:pt>
                <c:pt idx="16">
                  <c:v>0.93849347802104133</c:v>
                </c:pt>
                <c:pt idx="17">
                  <c:v>0.96534994101280758</c:v>
                </c:pt>
                <c:pt idx="18">
                  <c:v>1.0244955889851002</c:v>
                </c:pt>
                <c:pt idx="19">
                  <c:v>1.039512333853817</c:v>
                </c:pt>
                <c:pt idx="20">
                  <c:v>0.96054698530925831</c:v>
                </c:pt>
                <c:pt idx="21">
                  <c:v>0.89230755085833979</c:v>
                </c:pt>
                <c:pt idx="22">
                  <c:v>0.90703977353211329</c:v>
                </c:pt>
                <c:pt idx="23">
                  <c:v>0.86858928167943195</c:v>
                </c:pt>
                <c:pt idx="24">
                  <c:v>0.8597768251519895</c:v>
                </c:pt>
                <c:pt idx="25">
                  <c:v>0.8817765787452202</c:v>
                </c:pt>
                <c:pt idx="26">
                  <c:v>0.87627748091498325</c:v>
                </c:pt>
                <c:pt idx="27">
                  <c:v>0.85431453728188633</c:v>
                </c:pt>
                <c:pt idx="28">
                  <c:v>0.89068800562776018</c:v>
                </c:pt>
                <c:pt idx="29">
                  <c:v>0.88995803687442587</c:v>
                </c:pt>
                <c:pt idx="30">
                  <c:v>0.84857097172628371</c:v>
                </c:pt>
                <c:pt idx="31">
                  <c:v>0.93286431670719794</c:v>
                </c:pt>
                <c:pt idx="32">
                  <c:v>0.89726229496211474</c:v>
                </c:pt>
                <c:pt idx="33">
                  <c:v>0.92313871871914566</c:v>
                </c:pt>
                <c:pt idx="34">
                  <c:v>0.96409170640037256</c:v>
                </c:pt>
                <c:pt idx="35">
                  <c:v>0.96333227765735485</c:v>
                </c:pt>
                <c:pt idx="36">
                  <c:v>0.91536651694116011</c:v>
                </c:pt>
                <c:pt idx="37">
                  <c:v>0.94751241712424528</c:v>
                </c:pt>
                <c:pt idx="38">
                  <c:v>0.94983392009352385</c:v>
                </c:pt>
                <c:pt idx="39">
                  <c:v>0.95612734233656638</c:v>
                </c:pt>
                <c:pt idx="40">
                  <c:v>0.98044006345100998</c:v>
                </c:pt>
                <c:pt idx="41">
                  <c:v>0.92097685864040102</c:v>
                </c:pt>
                <c:pt idx="42">
                  <c:v>0.93463466417110408</c:v>
                </c:pt>
                <c:pt idx="43">
                  <c:v>0.97713236769716494</c:v>
                </c:pt>
                <c:pt idx="44">
                  <c:v>0.94193108621337929</c:v>
                </c:pt>
                <c:pt idx="45">
                  <c:v>0.96149089128350107</c:v>
                </c:pt>
                <c:pt idx="46">
                  <c:v>0.96182469815321459</c:v>
                </c:pt>
                <c:pt idx="47">
                  <c:v>0.9755664725104003</c:v>
                </c:pt>
                <c:pt idx="48">
                  <c:v>0.98703890883203305</c:v>
                </c:pt>
                <c:pt idx="49">
                  <c:v>1.0092902813212326</c:v>
                </c:pt>
                <c:pt idx="50">
                  <c:v>0.93704078738252772</c:v>
                </c:pt>
                <c:pt idx="51">
                  <c:v>1.0674913381423166</c:v>
                </c:pt>
                <c:pt idx="52">
                  <c:v>0.99666941782864549</c:v>
                </c:pt>
                <c:pt idx="53">
                  <c:v>1.0462114528751996</c:v>
                </c:pt>
                <c:pt idx="54">
                  <c:v>1.0149204486001369</c:v>
                </c:pt>
                <c:pt idx="55">
                  <c:v>1.0166434201462586</c:v>
                </c:pt>
                <c:pt idx="56">
                  <c:v>1.0171971770046535</c:v>
                </c:pt>
                <c:pt idx="57">
                  <c:v>1.0507263972820211</c:v>
                </c:pt>
                <c:pt idx="58">
                  <c:v>1.0343890897932768</c:v>
                </c:pt>
                <c:pt idx="59">
                  <c:v>1.035979653570348</c:v>
                </c:pt>
                <c:pt idx="60">
                  <c:v>1.0189137499857781</c:v>
                </c:pt>
                <c:pt idx="61">
                  <c:v>1.0174655623106974</c:v>
                </c:pt>
                <c:pt idx="62">
                  <c:v>1.0719719836000725</c:v>
                </c:pt>
                <c:pt idx="63">
                  <c:v>1.0629218135004563</c:v>
                </c:pt>
                <c:pt idx="64">
                  <c:v>1.1176464294373758</c:v>
                </c:pt>
                <c:pt idx="65">
                  <c:v>1.0151728987875037</c:v>
                </c:pt>
                <c:pt idx="66">
                  <c:v>1.044310546306269</c:v>
                </c:pt>
                <c:pt idx="67">
                  <c:v>1.0546208635106427</c:v>
                </c:pt>
                <c:pt idx="68">
                  <c:v>1.0772111547832102</c:v>
                </c:pt>
                <c:pt idx="69">
                  <c:v>1.0216762394437895</c:v>
                </c:pt>
                <c:pt idx="70">
                  <c:v>1.0342064914662075</c:v>
                </c:pt>
                <c:pt idx="71">
                  <c:v>1.1316912437915911</c:v>
                </c:pt>
                <c:pt idx="72">
                  <c:v>1.1102187184163337</c:v>
                </c:pt>
                <c:pt idx="73">
                  <c:v>1.1681824122771303</c:v>
                </c:pt>
                <c:pt idx="74">
                  <c:v>1.1441334460164687</c:v>
                </c:pt>
                <c:pt idx="75">
                  <c:v>1.2193283503068579</c:v>
                </c:pt>
                <c:pt idx="76">
                  <c:v>1.1544306751689668</c:v>
                </c:pt>
                <c:pt idx="77">
                  <c:v>1.1899778912573356</c:v>
                </c:pt>
                <c:pt idx="78">
                  <c:v>1.2053510363775886</c:v>
                </c:pt>
                <c:pt idx="79">
                  <c:v>1.1906120951432431</c:v>
                </c:pt>
                <c:pt idx="80">
                  <c:v>1.2672373283379232</c:v>
                </c:pt>
                <c:pt idx="81">
                  <c:v>1.2186941058701317</c:v>
                </c:pt>
                <c:pt idx="82">
                  <c:v>1.1101554328483911</c:v>
                </c:pt>
                <c:pt idx="83">
                  <c:v>1.1061118635359366</c:v>
                </c:pt>
                <c:pt idx="84">
                  <c:v>1.1683664830448595</c:v>
                </c:pt>
                <c:pt idx="85">
                  <c:v>1.1110270658973829</c:v>
                </c:pt>
                <c:pt idx="86">
                  <c:v>1.1489481201216134</c:v>
                </c:pt>
                <c:pt idx="87">
                  <c:v>1.1496833292850253</c:v>
                </c:pt>
                <c:pt idx="88">
                  <c:v>1.1131231524920326</c:v>
                </c:pt>
                <c:pt idx="89">
                  <c:v>1.1260542741102098</c:v>
                </c:pt>
                <c:pt idx="90">
                  <c:v>1.1485725241359575</c:v>
                </c:pt>
              </c:numCache>
            </c:numRef>
          </c:val>
          <c:smooth val="0"/>
          <c:extLst>
            <c:ext xmlns:c16="http://schemas.microsoft.com/office/drawing/2014/chart" uri="{C3380CC4-5D6E-409C-BE32-E72D297353CC}">
              <c16:uniqueId val="{00000002-B08B-4C89-B67B-A5BA2AA0694D}"/>
            </c:ext>
          </c:extLst>
        </c:ser>
        <c:ser>
          <c:idx val="3"/>
          <c:order val="3"/>
          <c:tx>
            <c:strRef>
              <c:f>'Bucks age profile by PCON (%)'!$B$17</c:f>
              <c:strCache>
                <c:ptCount val="1"/>
                <c:pt idx="0">
                  <c:v>Buckingham and Bletchley</c:v>
                </c:pt>
              </c:strCache>
            </c:strRef>
          </c:tx>
          <c:spPr>
            <a:ln w="28575" cap="rnd">
              <a:solidFill>
                <a:schemeClr val="accent4"/>
              </a:solidFill>
              <a:round/>
            </a:ln>
            <a:effectLst/>
          </c:spPr>
          <c:marker>
            <c:symbol val="none"/>
          </c:marker>
          <c:dLbls>
            <c:dLbl>
              <c:idx val="39"/>
              <c:layout>
                <c:manualLayout>
                  <c:x val="2.7007769214431265E-2"/>
                  <c:y val="-0.14900867056689687"/>
                </c:manualLayout>
              </c:layout>
              <c:spPr>
                <a:solidFill>
                  <a:schemeClr val="accent4"/>
                </a:solid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2408153435272983"/>
                      <c:h val="6.3704716336295278E-2"/>
                    </c:manualLayout>
                  </c15:layout>
                </c:ext>
                <c:ext xmlns:c16="http://schemas.microsoft.com/office/drawing/2014/chart" uri="{C3380CC4-5D6E-409C-BE32-E72D297353CC}">
                  <c16:uniqueId val="{00000004-0668-4B29-BE2A-A34B20744DB7}"/>
                </c:ext>
              </c:extLst>
            </c:dLbl>
            <c:spPr>
              <a:solidFill>
                <a:schemeClr val="accent4"/>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'Bucks age profile by PCON (%)'!$C$4:$CO$4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cat>
          <c:val>
            <c:numRef>
              <c:f>'Bucks age profile by PCON (%)'!$C$17:$CO$17</c:f>
              <c:numCache>
                <c:formatCode>0.00</c:formatCode>
                <c:ptCount val="91"/>
                <c:pt idx="0">
                  <c:v>0.99046712827763683</c:v>
                </c:pt>
                <c:pt idx="1">
                  <c:v>0.98632124965275059</c:v>
                </c:pt>
                <c:pt idx="2">
                  <c:v>1.0158726648355632</c:v>
                </c:pt>
                <c:pt idx="3">
                  <c:v>0.95159441057031102</c:v>
                </c:pt>
                <c:pt idx="4">
                  <c:v>1.004801291131038</c:v>
                </c:pt>
                <c:pt idx="5">
                  <c:v>1.0231401423190203</c:v>
                </c:pt>
                <c:pt idx="6">
                  <c:v>1.054332014840865</c:v>
                </c:pt>
                <c:pt idx="7">
                  <c:v>1.076343644833214</c:v>
                </c:pt>
                <c:pt idx="8">
                  <c:v>1.1184696682618629</c:v>
                </c:pt>
                <c:pt idx="9">
                  <c:v>1.0566169868271769</c:v>
                </c:pt>
                <c:pt idx="10">
                  <c:v>1.0657253117840293</c:v>
                </c:pt>
                <c:pt idx="11">
                  <c:v>1.0586485909598151</c:v>
                </c:pt>
                <c:pt idx="12">
                  <c:v>1.1006147550570473</c:v>
                </c:pt>
                <c:pt idx="13">
                  <c:v>1.1208967449264913</c:v>
                </c:pt>
                <c:pt idx="14">
                  <c:v>1.1708714198622803</c:v>
                </c:pt>
                <c:pt idx="15">
                  <c:v>1.0310147110387837</c:v>
                </c:pt>
                <c:pt idx="16">
                  <c:v>1.0932757817379144</c:v>
                </c:pt>
                <c:pt idx="17">
                  <c:v>1.0499753482580032</c:v>
                </c:pt>
                <c:pt idx="18">
                  <c:v>1.0368925832728524</c:v>
                </c:pt>
                <c:pt idx="19">
                  <c:v>1.0888428491761009</c:v>
                </c:pt>
                <c:pt idx="20">
                  <c:v>1.0690432896860727</c:v>
                </c:pt>
                <c:pt idx="21">
                  <c:v>1.1028962360039545</c:v>
                </c:pt>
                <c:pt idx="22">
                  <c:v>1.126698259474656</c:v>
                </c:pt>
                <c:pt idx="23">
                  <c:v>1.088886825498169</c:v>
                </c:pt>
                <c:pt idx="24">
                  <c:v>1.0653423979928469</c:v>
                </c:pt>
                <c:pt idx="25">
                  <c:v>1.0330000355465208</c:v>
                </c:pt>
                <c:pt idx="26">
                  <c:v>1.0756947882076522</c:v>
                </c:pt>
                <c:pt idx="27">
                  <c:v>1.0691520315325664</c:v>
                </c:pt>
                <c:pt idx="28">
                  <c:v>1.0218669184442315</c:v>
                </c:pt>
                <c:pt idx="29">
                  <c:v>1.0492333094679718</c:v>
                </c:pt>
                <c:pt idx="30">
                  <c:v>1.0466049796466117</c:v>
                </c:pt>
                <c:pt idx="31">
                  <c:v>1.0474382550788457</c:v>
                </c:pt>
                <c:pt idx="32">
                  <c:v>1.02443605386463</c:v>
                </c:pt>
                <c:pt idx="33">
                  <c:v>1.0273472021052739</c:v>
                </c:pt>
                <c:pt idx="34">
                  <c:v>1.0763788552004498</c:v>
                </c:pt>
                <c:pt idx="35">
                  <c:v>1.0410676120327824</c:v>
                </c:pt>
                <c:pt idx="36">
                  <c:v>1.0601165132943471</c:v>
                </c:pt>
                <c:pt idx="37">
                  <c:v>1.0590020679358751</c:v>
                </c:pt>
                <c:pt idx="38">
                  <c:v>0.99085545127239683</c:v>
                </c:pt>
                <c:pt idx="39">
                  <c:v>1.0220438123839037</c:v>
                </c:pt>
                <c:pt idx="40">
                  <c:v>1.012762939006733</c:v>
                </c:pt>
                <c:pt idx="41">
                  <c:v>1.0002808100915266</c:v>
                </c:pt>
                <c:pt idx="42">
                  <c:v>1.0396004878486937</c:v>
                </c:pt>
                <c:pt idx="43">
                  <c:v>1.0051350165649675</c:v>
                </c:pt>
                <c:pt idx="44">
                  <c:v>1.0070694156887499</c:v>
                </c:pt>
                <c:pt idx="45">
                  <c:v>0.97500521183825983</c:v>
                </c:pt>
                <c:pt idx="46">
                  <c:v>0.96469253119356546</c:v>
                </c:pt>
                <c:pt idx="47">
                  <c:v>0.97457711171577888</c:v>
                </c:pt>
                <c:pt idx="48">
                  <c:v>0.98427958273552518</c:v>
                </c:pt>
                <c:pt idx="49">
                  <c:v>0.98340501645062051</c:v>
                </c:pt>
                <c:pt idx="50">
                  <c:v>0.9967545316794556</c:v>
                </c:pt>
                <c:pt idx="51">
                  <c:v>0.98796640456918317</c:v>
                </c:pt>
                <c:pt idx="52">
                  <c:v>0.99294598550678592</c:v>
                </c:pt>
                <c:pt idx="53">
                  <c:v>0.99756743814205928</c:v>
                </c:pt>
                <c:pt idx="54">
                  <c:v>0.95820979738394463</c:v>
                </c:pt>
                <c:pt idx="55">
                  <c:v>0.96139678776326254</c:v>
                </c:pt>
                <c:pt idx="56">
                  <c:v>0.94210411704279795</c:v>
                </c:pt>
                <c:pt idx="57">
                  <c:v>0.89847071605985696</c:v>
                </c:pt>
                <c:pt idx="58">
                  <c:v>0.92404900694287895</c:v>
                </c:pt>
                <c:pt idx="59">
                  <c:v>0.94761030422921266</c:v>
                </c:pt>
                <c:pt idx="60">
                  <c:v>0.92698148668285707</c:v>
                </c:pt>
                <c:pt idx="61">
                  <c:v>0.90744733019128909</c:v>
                </c:pt>
                <c:pt idx="62">
                  <c:v>0.96106947259309949</c:v>
                </c:pt>
                <c:pt idx="63">
                  <c:v>0.97319324926486728</c:v>
                </c:pt>
                <c:pt idx="64">
                  <c:v>0.93835527033223809</c:v>
                </c:pt>
                <c:pt idx="65">
                  <c:v>0.95635805333734092</c:v>
                </c:pt>
                <c:pt idx="66">
                  <c:v>0.93862793977312409</c:v>
                </c:pt>
                <c:pt idx="67">
                  <c:v>0.97366479411594364</c:v>
                </c:pt>
                <c:pt idx="68">
                  <c:v>1.043431222733479</c:v>
                </c:pt>
                <c:pt idx="69">
                  <c:v>0.92527478008386022</c:v>
                </c:pt>
                <c:pt idx="70">
                  <c:v>0.99557665637797688</c:v>
                </c:pt>
                <c:pt idx="71">
                  <c:v>0.97606516896501128</c:v>
                </c:pt>
                <c:pt idx="72">
                  <c:v>0.96084453975629047</c:v>
                </c:pt>
                <c:pt idx="73">
                  <c:v>0.97947847279316758</c:v>
                </c:pt>
                <c:pt idx="74">
                  <c:v>0.98785234711305714</c:v>
                </c:pt>
                <c:pt idx="75">
                  <c:v>0.93436918046825745</c:v>
                </c:pt>
                <c:pt idx="76">
                  <c:v>0.92432785591170319</c:v>
                </c:pt>
                <c:pt idx="77">
                  <c:v>0.89817990447846952</c:v>
                </c:pt>
                <c:pt idx="78">
                  <c:v>0.93666766235915255</c:v>
                </c:pt>
                <c:pt idx="79">
                  <c:v>0.88076403343224474</c:v>
                </c:pt>
                <c:pt idx="80">
                  <c:v>0.93580636580665</c:v>
                </c:pt>
                <c:pt idx="81">
                  <c:v>0.87397905197360992</c:v>
                </c:pt>
                <c:pt idx="82">
                  <c:v>0.86768601274779267</c:v>
                </c:pt>
                <c:pt idx="83">
                  <c:v>0.88106453600441459</c:v>
                </c:pt>
                <c:pt idx="84">
                  <c:v>0.83144406601282983</c:v>
                </c:pt>
                <c:pt idx="85">
                  <c:v>0.77544737377172201</c:v>
                </c:pt>
                <c:pt idx="86">
                  <c:v>0.78226153928742115</c:v>
                </c:pt>
                <c:pt idx="87">
                  <c:v>0.84416754091338209</c:v>
                </c:pt>
                <c:pt idx="88">
                  <c:v>0.86959681932158384</c:v>
                </c:pt>
                <c:pt idx="89">
                  <c:v>0.73640423265091204</c:v>
                </c:pt>
                <c:pt idx="90">
                  <c:v>0.69706724956882293</c:v>
                </c:pt>
              </c:numCache>
            </c:numRef>
          </c:val>
          <c:smooth val="0"/>
          <c:extLst>
            <c:ext xmlns:c16="http://schemas.microsoft.com/office/drawing/2014/chart" uri="{C3380CC4-5D6E-409C-BE32-E72D297353CC}">
              <c16:uniqueId val="{00000003-B08B-4C89-B67B-A5BA2AA0694D}"/>
            </c:ext>
          </c:extLst>
        </c:ser>
        <c:ser>
          <c:idx val="4"/>
          <c:order val="4"/>
          <c:tx>
            <c:strRef>
              <c:f>'Bucks age profile by PCON (%)'!$B$18</c:f>
              <c:strCache>
                <c:ptCount val="1"/>
                <c:pt idx="0">
                  <c:v>Chesham and Amersham</c:v>
                </c:pt>
              </c:strCache>
            </c:strRef>
          </c:tx>
          <c:spPr>
            <a:ln w="28575" cap="rnd">
              <a:solidFill>
                <a:srgbClr val="C00000"/>
              </a:solidFill>
              <a:round/>
            </a:ln>
            <a:effectLst/>
          </c:spPr>
          <c:marker>
            <c:symbol val="none"/>
          </c:marker>
          <c:dLbls>
            <c:dLbl>
              <c:idx val="28"/>
              <c:layout>
                <c:manualLayout>
                  <c:x val="-0.18567749958199306"/>
                  <c:y val="7.3821023568226216E-2"/>
                </c:manualLayout>
              </c:layout>
              <c:spPr>
                <a:solidFill>
                  <a:srgbClr val="C00000"/>
                </a:solid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2215638963193855"/>
                      <c:h val="6.0970608339029377E-2"/>
                    </c:manualLayout>
                  </c15:layout>
                </c:ext>
                <c:ext xmlns:c16="http://schemas.microsoft.com/office/drawing/2014/chart" uri="{C3380CC4-5D6E-409C-BE32-E72D297353CC}">
                  <c16:uniqueId val="{0000000C-B08B-4C89-B67B-A5BA2AA069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'Bucks age profile by PCON (%)'!$C$4:$CO$4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cat>
          <c:val>
            <c:numRef>
              <c:f>'Bucks age profile by PCON (%)'!$C$18:$CO$18</c:f>
              <c:numCache>
                <c:formatCode>0.00</c:formatCode>
                <c:ptCount val="91"/>
                <c:pt idx="0">
                  <c:v>0.87151501492935357</c:v>
                </c:pt>
                <c:pt idx="1">
                  <c:v>0.92997731302750086</c:v>
                </c:pt>
                <c:pt idx="2">
                  <c:v>0.9025908232161356</c:v>
                </c:pt>
                <c:pt idx="3">
                  <c:v>0.94195057305712526</c:v>
                </c:pt>
                <c:pt idx="4">
                  <c:v>0.96321797064095149</c:v>
                </c:pt>
                <c:pt idx="5">
                  <c:v>0.98182371073869634</c:v>
                </c:pt>
                <c:pt idx="6">
                  <c:v>1.0180099131233433</c:v>
                </c:pt>
                <c:pt idx="7">
                  <c:v>1.0289662587067214</c:v>
                </c:pt>
                <c:pt idx="8">
                  <c:v>1.0084089914504542</c:v>
                </c:pt>
                <c:pt idx="9">
                  <c:v>1.0486163402485578</c:v>
                </c:pt>
                <c:pt idx="10">
                  <c:v>1.0375072434297359</c:v>
                </c:pt>
                <c:pt idx="11">
                  <c:v>1.0628252199744346</c:v>
                </c:pt>
                <c:pt idx="12">
                  <c:v>1.0948525985597639</c:v>
                </c:pt>
                <c:pt idx="13">
                  <c:v>1.0338384318541298</c:v>
                </c:pt>
                <c:pt idx="14">
                  <c:v>1.0697208288284965</c:v>
                </c:pt>
                <c:pt idx="15">
                  <c:v>1.082042490654721</c:v>
                </c:pt>
                <c:pt idx="16">
                  <c:v>1.0094481281324594</c:v>
                </c:pt>
                <c:pt idx="17">
                  <c:v>1.0284435680645927</c:v>
                </c:pt>
                <c:pt idx="18">
                  <c:v>1.0886473704726143</c:v>
                </c:pt>
                <c:pt idx="19">
                  <c:v>0.92482668680882996</c:v>
                </c:pt>
                <c:pt idx="20">
                  <c:v>0.85455789126851966</c:v>
                </c:pt>
                <c:pt idx="21">
                  <c:v>0.84845021413504396</c:v>
                </c:pt>
                <c:pt idx="22">
                  <c:v>0.86360884339432387</c:v>
                </c:pt>
                <c:pt idx="23">
                  <c:v>0.87644943042575074</c:v>
                </c:pt>
                <c:pt idx="24">
                  <c:v>0.8899132515607685</c:v>
                </c:pt>
                <c:pt idx="25">
                  <c:v>0.85359468866698573</c:v>
                </c:pt>
                <c:pt idx="26">
                  <c:v>0.83081407755667069</c:v>
                </c:pt>
                <c:pt idx="27">
                  <c:v>0.79676169970541055</c:v>
                </c:pt>
                <c:pt idx="28">
                  <c:v>0.73574491419139143</c:v>
                </c:pt>
                <c:pt idx="29">
                  <c:v>0.73420541205754342</c:v>
                </c:pt>
                <c:pt idx="30">
                  <c:v>0.79305193314649702</c:v>
                </c:pt>
                <c:pt idx="31">
                  <c:v>0.77469565339177227</c:v>
                </c:pt>
                <c:pt idx="32">
                  <c:v>0.77994867420399006</c:v>
                </c:pt>
                <c:pt idx="33">
                  <c:v>0.74687510447264926</c:v>
                </c:pt>
                <c:pt idx="34">
                  <c:v>0.7583430819979432</c:v>
                </c:pt>
                <c:pt idx="35">
                  <c:v>0.81424101283912154</c:v>
                </c:pt>
                <c:pt idx="36">
                  <c:v>0.8324581064287222</c:v>
                </c:pt>
                <c:pt idx="37">
                  <c:v>0.87612336826104653</c:v>
                </c:pt>
                <c:pt idx="38">
                  <c:v>0.94703455836241368</c:v>
                </c:pt>
                <c:pt idx="39">
                  <c:v>0.90043155827809684</c:v>
                </c:pt>
                <c:pt idx="40">
                  <c:v>0.96279356250604198</c:v>
                </c:pt>
                <c:pt idx="41">
                  <c:v>0.96258895826567648</c:v>
                </c:pt>
                <c:pt idx="42">
                  <c:v>1.0016423312848735</c:v>
                </c:pt>
                <c:pt idx="43">
                  <c:v>1.0440683366873746</c:v>
                </c:pt>
                <c:pt idx="44">
                  <c:v>1.0721281873800113</c:v>
                </c:pt>
                <c:pt idx="45">
                  <c:v>1.0831828094889904</c:v>
                </c:pt>
                <c:pt idx="46">
                  <c:v>1.0461907630012723</c:v>
                </c:pt>
                <c:pt idx="47">
                  <c:v>1.0682549818328027</c:v>
                </c:pt>
                <c:pt idx="48">
                  <c:v>1.0677972652364762</c:v>
                </c:pt>
                <c:pt idx="49">
                  <c:v>1.0823568687614118</c:v>
                </c:pt>
                <c:pt idx="50">
                  <c:v>1.0449225096003636</c:v>
                </c:pt>
                <c:pt idx="51">
                  <c:v>1.0451924875252281</c:v>
                </c:pt>
                <c:pt idx="52">
                  <c:v>1.0165452802657486</c:v>
                </c:pt>
                <c:pt idx="53">
                  <c:v>0.994120096665571</c:v>
                </c:pt>
                <c:pt idx="54">
                  <c:v>1.0403660022938792</c:v>
                </c:pt>
                <c:pt idx="55">
                  <c:v>1.039913489736324</c:v>
                </c:pt>
                <c:pt idx="56">
                  <c:v>0.99524070149491972</c:v>
                </c:pt>
                <c:pt idx="57">
                  <c:v>1.0148285168244531</c:v>
                </c:pt>
                <c:pt idx="58">
                  <c:v>1.0256443960088628</c:v>
                </c:pt>
                <c:pt idx="59">
                  <c:v>1.0648495097666641</c:v>
                </c:pt>
                <c:pt idx="60">
                  <c:v>1.0345784433187404</c:v>
                </c:pt>
                <c:pt idx="61">
                  <c:v>1.1127882097488611</c:v>
                </c:pt>
                <c:pt idx="62">
                  <c:v>1.018764919865383</c:v>
                </c:pt>
                <c:pt idx="63">
                  <c:v>1.041771889507747</c:v>
                </c:pt>
                <c:pt idx="64">
                  <c:v>1.0217193397282227</c:v>
                </c:pt>
                <c:pt idx="65">
                  <c:v>1.0792152522731524</c:v>
                </c:pt>
                <c:pt idx="66">
                  <c:v>1.0523339607931406</c:v>
                </c:pt>
                <c:pt idx="67">
                  <c:v>0.99161043634146839</c:v>
                </c:pt>
                <c:pt idx="68">
                  <c:v>0.98498434166271676</c:v>
                </c:pt>
                <c:pt idx="69">
                  <c:v>1.0248906761073453</c:v>
                </c:pt>
                <c:pt idx="70">
                  <c:v>1.055582768384066</c:v>
                </c:pt>
                <c:pt idx="71">
                  <c:v>1.0174104005547384</c:v>
                </c:pt>
                <c:pt idx="72">
                  <c:v>1.1192089178156921</c:v>
                </c:pt>
                <c:pt idx="73">
                  <c:v>1.0485000179611681</c:v>
                </c:pt>
                <c:pt idx="74">
                  <c:v>1.1306810700868397</c:v>
                </c:pt>
                <c:pt idx="75">
                  <c:v>1.1320666664712697</c:v>
                </c:pt>
                <c:pt idx="76">
                  <c:v>1.1480792835808191</c:v>
                </c:pt>
                <c:pt idx="77">
                  <c:v>1.1792646508830293</c:v>
                </c:pt>
                <c:pt idx="78">
                  <c:v>1.115097240029524</c:v>
                </c:pt>
                <c:pt idx="79">
                  <c:v>1.1371530217892933</c:v>
                </c:pt>
                <c:pt idx="80">
                  <c:v>1.1752562354812472</c:v>
                </c:pt>
                <c:pt idx="81">
                  <c:v>1.2297695402971467</c:v>
                </c:pt>
                <c:pt idx="82">
                  <c:v>1.2153254437207019</c:v>
                </c:pt>
                <c:pt idx="83">
                  <c:v>1.2555575206269221</c:v>
                </c:pt>
                <c:pt idx="84">
                  <c:v>1.3052461289917838</c:v>
                </c:pt>
                <c:pt idx="85">
                  <c:v>1.2786643561990989</c:v>
                </c:pt>
                <c:pt idx="86">
                  <c:v>1.3519238540941751</c:v>
                </c:pt>
                <c:pt idx="87">
                  <c:v>1.2901224385136174</c:v>
                </c:pt>
                <c:pt idx="88">
                  <c:v>1.1904129753582564</c:v>
                </c:pt>
                <c:pt idx="89">
                  <c:v>1.2567052150104834</c:v>
                </c:pt>
                <c:pt idx="90">
                  <c:v>1.2833271182571293</c:v>
                </c:pt>
              </c:numCache>
            </c:numRef>
          </c:val>
          <c:smooth val="0"/>
          <c:extLst>
            <c:ext xmlns:c16="http://schemas.microsoft.com/office/drawing/2014/chart" uri="{C3380CC4-5D6E-409C-BE32-E72D297353CC}">
              <c16:uniqueId val="{00000004-B08B-4C89-B67B-A5BA2AA0694D}"/>
            </c:ext>
          </c:extLst>
        </c:ser>
        <c:ser>
          <c:idx val="5"/>
          <c:order val="5"/>
          <c:tx>
            <c:strRef>
              <c:f>'Bucks age profile by PCON (%)'!$B$19</c:f>
              <c:strCache>
                <c:ptCount val="1"/>
                <c:pt idx="0">
                  <c:v>Beaconsfield</c:v>
                </c:pt>
              </c:strCache>
            </c:strRef>
          </c:tx>
          <c:spPr>
            <a:ln w="38100" cap="rnd">
              <a:solidFill>
                <a:schemeClr val="accent6"/>
              </a:solidFill>
              <a:round/>
            </a:ln>
            <a:effectLst/>
          </c:spPr>
          <c:marker>
            <c:symbol val="none"/>
          </c:marker>
          <c:dLbls>
            <c:dLbl>
              <c:idx val="40"/>
              <c:layout>
                <c:manualLayout>
                  <c:x val="-1.6879772689272093E-3"/>
                  <c:y val="9.022556390977443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0668-4B29-BE2A-A34B20744DB7}"/>
                </c:ext>
              </c:extLst>
            </c:dLbl>
            <c:spPr>
              <a:solidFill>
                <a:srgbClr val="FFC000"/>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'Bucks age profile by PCON (%)'!$C$4:$CO$4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cat>
          <c:val>
            <c:numRef>
              <c:f>'Bucks age profile by PCON (%)'!$C$19:$CO$19</c:f>
              <c:numCache>
                <c:formatCode>0.00</c:formatCode>
                <c:ptCount val="91"/>
                <c:pt idx="0">
                  <c:v>0.93678144817052789</c:v>
                </c:pt>
                <c:pt idx="1">
                  <c:v>0.97524933064401953</c:v>
                </c:pt>
                <c:pt idx="2">
                  <c:v>0.93087975045647497</c:v>
                </c:pt>
                <c:pt idx="3">
                  <c:v>0.87994665561432284</c:v>
                </c:pt>
                <c:pt idx="4">
                  <c:v>0.93983349290632434</c:v>
                </c:pt>
                <c:pt idx="5">
                  <c:v>0.92946062592545153</c:v>
                </c:pt>
                <c:pt idx="6">
                  <c:v>0.93620457417907776</c:v>
                </c:pt>
                <c:pt idx="7">
                  <c:v>0.91991159825472057</c:v>
                </c:pt>
                <c:pt idx="8">
                  <c:v>0.94049003134433795</c:v>
                </c:pt>
                <c:pt idx="9">
                  <c:v>0.95809355716757327</c:v>
                </c:pt>
                <c:pt idx="10">
                  <c:v>0.918054376048138</c:v>
                </c:pt>
                <c:pt idx="11">
                  <c:v>0.96478662202287147</c:v>
                </c:pt>
                <c:pt idx="12">
                  <c:v>0.95798017670298907</c:v>
                </c:pt>
                <c:pt idx="13">
                  <c:v>0.98788460203813855</c:v>
                </c:pt>
                <c:pt idx="14">
                  <c:v>0.96484945959146773</c:v>
                </c:pt>
                <c:pt idx="15">
                  <c:v>0.93933367147259905</c:v>
                </c:pt>
                <c:pt idx="16">
                  <c:v>0.9642133610216449</c:v>
                </c:pt>
                <c:pt idx="17">
                  <c:v>0.93950693315866229</c:v>
                </c:pt>
                <c:pt idx="18">
                  <c:v>0.8940958532047748</c:v>
                </c:pt>
                <c:pt idx="19">
                  <c:v>0.81891657296606524</c:v>
                </c:pt>
                <c:pt idx="20">
                  <c:v>0.84303724459857599</c:v>
                </c:pt>
                <c:pt idx="21">
                  <c:v>0.82170318393753561</c:v>
                </c:pt>
                <c:pt idx="22">
                  <c:v>0.89646363440866528</c:v>
                </c:pt>
                <c:pt idx="23">
                  <c:v>0.90030336014121559</c:v>
                </c:pt>
                <c:pt idx="24">
                  <c:v>0.9281510030385427</c:v>
                </c:pt>
                <c:pt idx="25">
                  <c:v>0.90173643750123644</c:v>
                </c:pt>
                <c:pt idx="26">
                  <c:v>0.91525374261372017</c:v>
                </c:pt>
                <c:pt idx="27">
                  <c:v>0.86046974536898757</c:v>
                </c:pt>
                <c:pt idx="28">
                  <c:v>0.89682088350336941</c:v>
                </c:pt>
                <c:pt idx="29">
                  <c:v>0.91980986995535008</c:v>
                </c:pt>
                <c:pt idx="30">
                  <c:v>0.91470989836216565</c:v>
                </c:pt>
                <c:pt idx="31">
                  <c:v>0.87461139411191857</c:v>
                </c:pt>
                <c:pt idx="32">
                  <c:v>0.93096173668918925</c:v>
                </c:pt>
                <c:pt idx="33">
                  <c:v>0.89967492813052441</c:v>
                </c:pt>
                <c:pt idx="34">
                  <c:v>0.91230097340842187</c:v>
                </c:pt>
                <c:pt idx="35">
                  <c:v>0.87235034737495265</c:v>
                </c:pt>
                <c:pt idx="36">
                  <c:v>0.92387165972782936</c:v>
                </c:pt>
                <c:pt idx="37">
                  <c:v>0.91875037340109078</c:v>
                </c:pt>
                <c:pt idx="38">
                  <c:v>0.93000595058266733</c:v>
                </c:pt>
                <c:pt idx="39">
                  <c:v>0.91813162167807516</c:v>
                </c:pt>
                <c:pt idx="40">
                  <c:v>0.92262181170002588</c:v>
                </c:pt>
                <c:pt idx="41">
                  <c:v>0.97746261515841137</c:v>
                </c:pt>
                <c:pt idx="42">
                  <c:v>0.90252194650948381</c:v>
                </c:pt>
                <c:pt idx="43">
                  <c:v>0.9363304666096407</c:v>
                </c:pt>
                <c:pt idx="44">
                  <c:v>0.97540072564811064</c:v>
                </c:pt>
                <c:pt idx="45">
                  <c:v>0.93098808017033063</c:v>
                </c:pt>
                <c:pt idx="46">
                  <c:v>1.047662846422833</c:v>
                </c:pt>
                <c:pt idx="47">
                  <c:v>1.0350693843305001</c:v>
                </c:pt>
                <c:pt idx="48">
                  <c:v>0.96520532297629613</c:v>
                </c:pt>
                <c:pt idx="49">
                  <c:v>0.99214792403843854</c:v>
                </c:pt>
                <c:pt idx="50">
                  <c:v>1.0641513309109827</c:v>
                </c:pt>
                <c:pt idx="51">
                  <c:v>1.0142281661638497</c:v>
                </c:pt>
                <c:pt idx="52">
                  <c:v>1.0062543174890448</c:v>
                </c:pt>
                <c:pt idx="53">
                  <c:v>1.0575951828508081</c:v>
                </c:pt>
                <c:pt idx="54">
                  <c:v>1.0250177116057431</c:v>
                </c:pt>
                <c:pt idx="55">
                  <c:v>1.0405602605309574</c:v>
                </c:pt>
                <c:pt idx="56">
                  <c:v>1.0581485929274999</c:v>
                </c:pt>
                <c:pt idx="57">
                  <c:v>1.0575046462119237</c:v>
                </c:pt>
                <c:pt idx="58">
                  <c:v>1.0506763838750246</c:v>
                </c:pt>
                <c:pt idx="59">
                  <c:v>1.0502580998885478</c:v>
                </c:pt>
                <c:pt idx="60">
                  <c:v>1.1077405254072061</c:v>
                </c:pt>
                <c:pt idx="61">
                  <c:v>1.1118922476454234</c:v>
                </c:pt>
                <c:pt idx="62">
                  <c:v>1.0507846069902431</c:v>
                </c:pt>
                <c:pt idx="63">
                  <c:v>1.1052978923766603</c:v>
                </c:pt>
                <c:pt idx="64">
                  <c:v>1.0495270151887097</c:v>
                </c:pt>
                <c:pt idx="65">
                  <c:v>1.1085877681102341</c:v>
                </c:pt>
                <c:pt idx="66">
                  <c:v>1.1308503485367816</c:v>
                </c:pt>
                <c:pt idx="67">
                  <c:v>1.1279997577798648</c:v>
                </c:pt>
                <c:pt idx="68">
                  <c:v>1.1176005536534313</c:v>
                </c:pt>
                <c:pt idx="69">
                  <c:v>1.1488940723808674</c:v>
                </c:pt>
                <c:pt idx="70">
                  <c:v>1.0831536364554519</c:v>
                </c:pt>
                <c:pt idx="71">
                  <c:v>1.1202541176239258</c:v>
                </c:pt>
                <c:pt idx="72">
                  <c:v>1.0887374173171041</c:v>
                </c:pt>
                <c:pt idx="73">
                  <c:v>1.0781355879981678</c:v>
                </c:pt>
                <c:pt idx="74">
                  <c:v>1.0529373004324201</c:v>
                </c:pt>
                <c:pt idx="75">
                  <c:v>1.1028955753981131</c:v>
                </c:pt>
                <c:pt idx="76">
                  <c:v>1.1314805763936002</c:v>
                </c:pt>
                <c:pt idx="77">
                  <c:v>1.1117776299929802</c:v>
                </c:pt>
                <c:pt idx="78">
                  <c:v>1.1561890956036645</c:v>
                </c:pt>
                <c:pt idx="79">
                  <c:v>1.1503590761722611</c:v>
                </c:pt>
                <c:pt idx="80">
                  <c:v>1.1652077441320767</c:v>
                </c:pt>
                <c:pt idx="81">
                  <c:v>1.1826501747119285</c:v>
                </c:pt>
                <c:pt idx="82">
                  <c:v>1.2465279312919686</c:v>
                </c:pt>
                <c:pt idx="83">
                  <c:v>1.3059780248059034</c:v>
                </c:pt>
                <c:pt idx="84">
                  <c:v>1.2710925923437155</c:v>
                </c:pt>
                <c:pt idx="85">
                  <c:v>1.346717471792912</c:v>
                </c:pt>
                <c:pt idx="86">
                  <c:v>1.2850828439934749</c:v>
                </c:pt>
                <c:pt idx="87">
                  <c:v>1.196798236415141</c:v>
                </c:pt>
                <c:pt idx="88">
                  <c:v>1.5249602011935068</c:v>
                </c:pt>
                <c:pt idx="89">
                  <c:v>1.3222031442634394</c:v>
                </c:pt>
                <c:pt idx="90">
                  <c:v>1.3291906040666497</c:v>
                </c:pt>
              </c:numCache>
            </c:numRef>
          </c:val>
          <c:smooth val="0"/>
          <c:extLst>
            <c:ext xmlns:c16="http://schemas.microsoft.com/office/drawing/2014/chart" uri="{C3380CC4-5D6E-409C-BE32-E72D297353CC}">
              <c16:uniqueId val="{00000005-B08B-4C89-B67B-A5BA2AA0694D}"/>
            </c:ext>
          </c:extLst>
        </c:ser>
        <c:ser>
          <c:idx val="6"/>
          <c:order val="6"/>
          <c:tx>
            <c:strRef>
              <c:f>'Bucks age profile by PCON (%)'!$B$20</c:f>
              <c:strCache>
                <c:ptCount val="1"/>
                <c:pt idx="0">
                  <c:v>Wycombe</c:v>
                </c:pt>
              </c:strCache>
            </c:strRef>
          </c:tx>
          <c:spPr>
            <a:ln w="28575" cap="rnd">
              <a:solidFill>
                <a:srgbClr val="FF00FF"/>
              </a:solidFill>
              <a:round/>
            </a:ln>
            <a:effectLst/>
          </c:spPr>
          <c:marker>
            <c:symbol val="none"/>
          </c:marker>
          <c:dLbls>
            <c:dLbl>
              <c:idx val="23"/>
              <c:layout>
                <c:manualLayout>
                  <c:x val="-0.12828627243846791"/>
                  <c:y val="-0.12576896787423103"/>
                </c:manualLayout>
              </c:layout>
              <c:spPr>
                <a:solidFill>
                  <a:srgbClr val="FF00FF"/>
                </a:solidFill>
                <a:ln>
                  <a:solidFill>
                    <a:srgbClr val="FF00FF"/>
                  </a:solid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highlight>
                        <a:srgbClr val="FF00FF"/>
                      </a:highlight>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B08B-4C89-B67B-A5BA2AA0694D}"/>
                </c:ext>
              </c:extLst>
            </c:dLbl>
            <c:spPr>
              <a:solidFill>
                <a:srgbClr val="FF00FF"/>
              </a:solidFill>
              <a:ln>
                <a:solidFill>
                  <a:srgbClr val="FF00FF"/>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'Bucks age profile by PCON (%)'!$C$4:$CO$4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cat>
          <c:val>
            <c:numRef>
              <c:f>'Bucks age profile by PCON (%)'!$C$20:$CO$20</c:f>
              <c:numCache>
                <c:formatCode>0.00</c:formatCode>
                <c:ptCount val="91"/>
                <c:pt idx="0">
                  <c:v>1.084217611140496</c:v>
                </c:pt>
                <c:pt idx="1">
                  <c:v>1.0959388650778945</c:v>
                </c:pt>
                <c:pt idx="2">
                  <c:v>1.1178561438380008</c:v>
                </c:pt>
                <c:pt idx="3">
                  <c:v>1.0854683435593497</c:v>
                </c:pt>
                <c:pt idx="4">
                  <c:v>1.064031584763337</c:v>
                </c:pt>
                <c:pt idx="5">
                  <c:v>1.0519173952438523</c:v>
                </c:pt>
                <c:pt idx="6">
                  <c:v>1.0364032457932855</c:v>
                </c:pt>
                <c:pt idx="7">
                  <c:v>1.0847321239146062</c:v>
                </c:pt>
                <c:pt idx="8">
                  <c:v>1.0176913737577</c:v>
                </c:pt>
                <c:pt idx="9">
                  <c:v>1.0202303819122132</c:v>
                </c:pt>
                <c:pt idx="10">
                  <c:v>1.0126118531711263</c:v>
                </c:pt>
                <c:pt idx="11">
                  <c:v>0.99649158750891353</c:v>
                </c:pt>
                <c:pt idx="12">
                  <c:v>1.0433488398555317</c:v>
                </c:pt>
                <c:pt idx="13">
                  <c:v>1.0802269755344713</c:v>
                </c:pt>
                <c:pt idx="14">
                  <c:v>1.0353299373409477</c:v>
                </c:pt>
                <c:pt idx="15">
                  <c:v>1.0616725790519985</c:v>
                </c:pt>
                <c:pt idx="16">
                  <c:v>1.1138801541588503</c:v>
                </c:pt>
                <c:pt idx="17">
                  <c:v>1.1008637800642922</c:v>
                </c:pt>
                <c:pt idx="18">
                  <c:v>1.0666343969254415</c:v>
                </c:pt>
                <c:pt idx="19">
                  <c:v>1.1673263324533936</c:v>
                </c:pt>
                <c:pt idx="20">
                  <c:v>1.1853679601982996</c:v>
                </c:pt>
                <c:pt idx="21">
                  <c:v>1.2655575672952262</c:v>
                </c:pt>
                <c:pt idx="22">
                  <c:v>1.2514774172460057</c:v>
                </c:pt>
                <c:pt idx="23">
                  <c:v>1.2599065659320121</c:v>
                </c:pt>
                <c:pt idx="24">
                  <c:v>1.2132073592183772</c:v>
                </c:pt>
                <c:pt idx="25">
                  <c:v>1.2019313403647749</c:v>
                </c:pt>
                <c:pt idx="26">
                  <c:v>1.2363882970554374</c:v>
                </c:pt>
                <c:pt idx="27">
                  <c:v>1.2069402572199155</c:v>
                </c:pt>
                <c:pt idx="28">
                  <c:v>1.2719321316032344</c:v>
                </c:pt>
                <c:pt idx="29">
                  <c:v>1.2521805686350547</c:v>
                </c:pt>
                <c:pt idx="30">
                  <c:v>1.2524636889399299</c:v>
                </c:pt>
                <c:pt idx="31">
                  <c:v>1.2131664495278569</c:v>
                </c:pt>
                <c:pt idx="32">
                  <c:v>1.2403751107960628</c:v>
                </c:pt>
                <c:pt idx="33">
                  <c:v>1.2557450108739356</c:v>
                </c:pt>
                <c:pt idx="34">
                  <c:v>1.205340917479871</c:v>
                </c:pt>
                <c:pt idx="35">
                  <c:v>1.2624827808700878</c:v>
                </c:pt>
                <c:pt idx="36">
                  <c:v>1.2018453953807438</c:v>
                </c:pt>
                <c:pt idx="37">
                  <c:v>1.1582723340253969</c:v>
                </c:pt>
                <c:pt idx="38">
                  <c:v>1.1645161302465963</c:v>
                </c:pt>
                <c:pt idx="39">
                  <c:v>1.1753901840202106</c:v>
                </c:pt>
                <c:pt idx="40">
                  <c:v>1.1168832456487081</c:v>
                </c:pt>
                <c:pt idx="41">
                  <c:v>1.1192107685679058</c:v>
                </c:pt>
                <c:pt idx="42">
                  <c:v>1.0942181125354291</c:v>
                </c:pt>
                <c:pt idx="43">
                  <c:v>1.084208349808286</c:v>
                </c:pt>
                <c:pt idx="44">
                  <c:v>1.0588585396023236</c:v>
                </c:pt>
                <c:pt idx="45">
                  <c:v>1.039904614232446</c:v>
                </c:pt>
                <c:pt idx="46">
                  <c:v>1.0059015047302593</c:v>
                </c:pt>
                <c:pt idx="47">
                  <c:v>0.98027505166893436</c:v>
                </c:pt>
                <c:pt idx="48">
                  <c:v>0.99317645581331837</c:v>
                </c:pt>
                <c:pt idx="49">
                  <c:v>0.95743191589013321</c:v>
                </c:pt>
                <c:pt idx="50">
                  <c:v>0.96730911060076263</c:v>
                </c:pt>
                <c:pt idx="51">
                  <c:v>0.9439182113260286</c:v>
                </c:pt>
                <c:pt idx="52">
                  <c:v>0.98657142633936656</c:v>
                </c:pt>
                <c:pt idx="53">
                  <c:v>0.9095534901545006</c:v>
                </c:pt>
                <c:pt idx="54">
                  <c:v>0.92748064874185165</c:v>
                </c:pt>
                <c:pt idx="55">
                  <c:v>0.88150565718481078</c:v>
                </c:pt>
                <c:pt idx="56">
                  <c:v>0.90109950833843511</c:v>
                </c:pt>
                <c:pt idx="57">
                  <c:v>0.86484620397281242</c:v>
                </c:pt>
                <c:pt idx="58">
                  <c:v>0.85756011861089176</c:v>
                </c:pt>
                <c:pt idx="59">
                  <c:v>0.83766695218987297</c:v>
                </c:pt>
                <c:pt idx="60">
                  <c:v>0.835419527005689</c:v>
                </c:pt>
                <c:pt idx="61">
                  <c:v>0.81857755894292217</c:v>
                </c:pt>
                <c:pt idx="62">
                  <c:v>0.84940293540506528</c:v>
                </c:pt>
                <c:pt idx="63">
                  <c:v>0.83187505183284882</c:v>
                </c:pt>
                <c:pt idx="64">
                  <c:v>0.83968760755285721</c:v>
                </c:pt>
                <c:pt idx="65">
                  <c:v>0.82369711071505536</c:v>
                </c:pt>
                <c:pt idx="66">
                  <c:v>0.80567991555397256</c:v>
                </c:pt>
                <c:pt idx="67">
                  <c:v>0.86280277923405158</c:v>
                </c:pt>
                <c:pt idx="68">
                  <c:v>0.81564261624225287</c:v>
                </c:pt>
                <c:pt idx="69">
                  <c:v>0.8474648490367781</c:v>
                </c:pt>
                <c:pt idx="70">
                  <c:v>0.81542357416553723</c:v>
                </c:pt>
                <c:pt idx="71">
                  <c:v>0.79790900927739528</c:v>
                </c:pt>
                <c:pt idx="72">
                  <c:v>0.77184365364440899</c:v>
                </c:pt>
                <c:pt idx="73">
                  <c:v>0.71996226571599764</c:v>
                </c:pt>
                <c:pt idx="74">
                  <c:v>0.73491932705595164</c:v>
                </c:pt>
                <c:pt idx="75">
                  <c:v>0.68010582427871125</c:v>
                </c:pt>
                <c:pt idx="76">
                  <c:v>0.73728561952052363</c:v>
                </c:pt>
                <c:pt idx="77">
                  <c:v>0.67177552793109707</c:v>
                </c:pt>
                <c:pt idx="78">
                  <c:v>0.72195484846186186</c:v>
                </c:pt>
                <c:pt idx="79">
                  <c:v>0.73883304540517769</c:v>
                </c:pt>
                <c:pt idx="80">
                  <c:v>0.70342609085496544</c:v>
                </c:pt>
                <c:pt idx="81">
                  <c:v>0.66447465063389255</c:v>
                </c:pt>
                <c:pt idx="82">
                  <c:v>0.74524727975480654</c:v>
                </c:pt>
                <c:pt idx="83">
                  <c:v>0.67169688731346866</c:v>
                </c:pt>
                <c:pt idx="84">
                  <c:v>0.65439831217098532</c:v>
                </c:pt>
                <c:pt idx="85">
                  <c:v>0.62667683456320944</c:v>
                </c:pt>
                <c:pt idx="86">
                  <c:v>0.62975131531324402</c:v>
                </c:pt>
                <c:pt idx="87">
                  <c:v>0.69368161817851426</c:v>
                </c:pt>
                <c:pt idx="88">
                  <c:v>0.64560164563291633</c:v>
                </c:pt>
                <c:pt idx="89">
                  <c:v>0.66451790708149672</c:v>
                </c:pt>
                <c:pt idx="90">
                  <c:v>0.66115155496862188</c:v>
                </c:pt>
              </c:numCache>
            </c:numRef>
          </c:val>
          <c:smooth val="0"/>
          <c:extLst>
            <c:ext xmlns:c16="http://schemas.microsoft.com/office/drawing/2014/chart" uri="{C3380CC4-5D6E-409C-BE32-E72D297353CC}">
              <c16:uniqueId val="{00000006-B08B-4C89-B67B-A5BA2AA0694D}"/>
            </c:ext>
          </c:extLst>
        </c:ser>
        <c:dLbls>
          <c:showLegendKey val="0"/>
          <c:showVal val="0"/>
          <c:showCatName val="0"/>
          <c:showSerName val="0"/>
          <c:showPercent val="0"/>
          <c:showBubbleSize val="0"/>
        </c:dLbls>
        <c:smooth val="0"/>
        <c:axId val="1402082048"/>
        <c:axId val="1402083008"/>
      </c:lineChart>
      <c:catAx>
        <c:axId val="140208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083008"/>
        <c:crosses val="autoZero"/>
        <c:auto val="1"/>
        <c:lblAlgn val="ctr"/>
        <c:lblOffset val="100"/>
        <c:noMultiLvlLbl val="0"/>
      </c:catAx>
      <c:valAx>
        <c:axId val="1402083008"/>
        <c:scaling>
          <c:orientation val="minMax"/>
          <c:min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082048"/>
        <c:crosses val="autoZero"/>
        <c:crossBetween val="between"/>
      </c:valAx>
      <c:spPr>
        <a:noFill/>
        <a:ln>
          <a:noFill/>
        </a:ln>
        <a:effectLst/>
      </c:spPr>
    </c:plotArea>
    <c:legend>
      <c:legendPos val="b"/>
      <c:layout>
        <c:manualLayout>
          <c:xMode val="edge"/>
          <c:yMode val="edge"/>
          <c:x val="5.4082551224907738E-2"/>
          <c:y val="0.86592522601341504"/>
          <c:w val="0.89183475153227543"/>
          <c:h val="0.116296996208807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Sheet1!$P$2</c:f>
              <c:strCache>
                <c:ptCount val="1"/>
                <c:pt idx="0">
                  <c:v>2022</c:v>
                </c:pt>
              </c:strCache>
            </c:strRef>
          </c:tx>
          <c:spPr>
            <a:solidFill>
              <a:srgbClr val="2C2D84"/>
            </a:solidFill>
            <a:ln>
              <a:noFill/>
            </a:ln>
            <a:effectLst/>
          </c:spPr>
          <c:invertIfNegative val="0"/>
          <c:cat>
            <c:strRef>
              <c:f>Sheet1!$O$3:$O$8</c:f>
              <c:strCache>
                <c:ptCount val="6"/>
                <c:pt idx="0">
                  <c:v>18-24</c:v>
                </c:pt>
                <c:pt idx="1">
                  <c:v>25-34</c:v>
                </c:pt>
                <c:pt idx="2">
                  <c:v>35-44</c:v>
                </c:pt>
                <c:pt idx="3">
                  <c:v>45-54</c:v>
                </c:pt>
                <c:pt idx="4">
                  <c:v>55-64</c:v>
                </c:pt>
                <c:pt idx="5">
                  <c:v>65-67</c:v>
                </c:pt>
              </c:strCache>
            </c:strRef>
          </c:cat>
          <c:val>
            <c:numRef>
              <c:f>Sheet1!$P$3:$P$8</c:f>
              <c:numCache>
                <c:formatCode>0%</c:formatCode>
                <c:ptCount val="6"/>
                <c:pt idx="0">
                  <c:v>0.10426571827912805</c:v>
                </c:pt>
                <c:pt idx="1">
                  <c:v>0.18668051821777995</c:v>
                </c:pt>
                <c:pt idx="2">
                  <c:v>0.22113673390842351</c:v>
                </c:pt>
                <c:pt idx="3">
                  <c:v>0.22488417653203846</c:v>
                </c:pt>
                <c:pt idx="4">
                  <c:v>0.21368525533250957</c:v>
                </c:pt>
                <c:pt idx="5">
                  <c:v>4.9347597730120471E-2</c:v>
                </c:pt>
              </c:numCache>
            </c:numRef>
          </c:val>
          <c:extLst>
            <c:ext xmlns:c16="http://schemas.microsoft.com/office/drawing/2014/chart" uri="{C3380CC4-5D6E-409C-BE32-E72D297353CC}">
              <c16:uniqueId val="{00000000-F62E-4CCC-B0B4-1F16194116C1}"/>
            </c:ext>
          </c:extLst>
        </c:ser>
        <c:ser>
          <c:idx val="1"/>
          <c:order val="1"/>
          <c:tx>
            <c:strRef>
              <c:f>Sheet1!$Q$2</c:f>
              <c:strCache>
                <c:ptCount val="1"/>
                <c:pt idx="0">
                  <c:v>2047</c:v>
                </c:pt>
              </c:strCache>
            </c:strRef>
          </c:tx>
          <c:spPr>
            <a:solidFill>
              <a:srgbClr val="9FC63B"/>
            </a:solidFill>
            <a:ln>
              <a:noFill/>
            </a:ln>
            <a:effectLst/>
          </c:spPr>
          <c:invertIfNegative val="0"/>
          <c:cat>
            <c:strRef>
              <c:f>Sheet1!$O$3:$O$8</c:f>
              <c:strCache>
                <c:ptCount val="6"/>
                <c:pt idx="0">
                  <c:v>18-24</c:v>
                </c:pt>
                <c:pt idx="1">
                  <c:v>25-34</c:v>
                </c:pt>
                <c:pt idx="2">
                  <c:v>35-44</c:v>
                </c:pt>
                <c:pt idx="3">
                  <c:v>45-54</c:v>
                </c:pt>
                <c:pt idx="4">
                  <c:v>55-64</c:v>
                </c:pt>
                <c:pt idx="5">
                  <c:v>65-67</c:v>
                </c:pt>
              </c:strCache>
            </c:strRef>
          </c:cat>
          <c:val>
            <c:numRef>
              <c:f>Sheet1!$Q$3:$Q$8</c:f>
              <c:numCache>
                <c:formatCode>0%</c:formatCode>
                <c:ptCount val="6"/>
                <c:pt idx="0">
                  <c:v>8.5458109419777217E-2</c:v>
                </c:pt>
                <c:pt idx="1">
                  <c:v>0.17350054232326981</c:v>
                </c:pt>
                <c:pt idx="2">
                  <c:v>0.23302766896578511</c:v>
                </c:pt>
                <c:pt idx="3">
                  <c:v>0.23833376535488823</c:v>
                </c:pt>
                <c:pt idx="4">
                  <c:v>0.21379172400667992</c:v>
                </c:pt>
                <c:pt idx="5">
                  <c:v>5.5888189929599957E-2</c:v>
                </c:pt>
              </c:numCache>
            </c:numRef>
          </c:val>
          <c:extLst>
            <c:ext xmlns:c16="http://schemas.microsoft.com/office/drawing/2014/chart" uri="{C3380CC4-5D6E-409C-BE32-E72D297353CC}">
              <c16:uniqueId val="{00000001-F62E-4CCC-B0B4-1F16194116C1}"/>
            </c:ext>
          </c:extLst>
        </c:ser>
        <c:dLbls>
          <c:showLegendKey val="0"/>
          <c:showVal val="0"/>
          <c:showCatName val="0"/>
          <c:showSerName val="0"/>
          <c:showPercent val="0"/>
          <c:showBubbleSize val="0"/>
        </c:dLbls>
        <c:gapWidth val="219"/>
        <c:overlap val="-27"/>
        <c:axId val="1534098639"/>
        <c:axId val="1534097199"/>
      </c:barChart>
      <c:catAx>
        <c:axId val="1534098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34097199"/>
        <c:crosses val="autoZero"/>
        <c:auto val="1"/>
        <c:lblAlgn val="ctr"/>
        <c:lblOffset val="100"/>
        <c:noMultiLvlLbl val="0"/>
      </c:catAx>
      <c:valAx>
        <c:axId val="15340971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34098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Inds!$O$1:$AD$1</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Inds!$O$2:$AD$2</c:f>
              <c:numCache>
                <c:formatCode>#,##0;[Red]\ \(#,##0\)</c:formatCode>
                <c:ptCount val="16"/>
                <c:pt idx="0">
                  <c:v>2268.0498980100001</c:v>
                </c:pt>
                <c:pt idx="1">
                  <c:v>3213.1814289499998</c:v>
                </c:pt>
                <c:pt idx="2">
                  <c:v>2996.0835785099998</c:v>
                </c:pt>
                <c:pt idx="3">
                  <c:v>1776.58068751</c:v>
                </c:pt>
                <c:pt idx="4">
                  <c:v>1217.1175282300001</c:v>
                </c:pt>
                <c:pt idx="5">
                  <c:v>1165.9057054800001</c:v>
                </c:pt>
                <c:pt idx="6">
                  <c:v>1755.64543529</c:v>
                </c:pt>
                <c:pt idx="7">
                  <c:v>1520.5398041200001</c:v>
                </c:pt>
                <c:pt idx="8">
                  <c:v>1506.36955205</c:v>
                </c:pt>
                <c:pt idx="9">
                  <c:v>1741.9822184899999</c:v>
                </c:pt>
                <c:pt idx="10">
                  <c:v>1224.1751916000001</c:v>
                </c:pt>
                <c:pt idx="11">
                  <c:v>1371.58227388</c:v>
                </c:pt>
                <c:pt idx="12">
                  <c:v>1251.04471528</c:v>
                </c:pt>
                <c:pt idx="13">
                  <c:v>1289.2994044100001</c:v>
                </c:pt>
                <c:pt idx="14">
                  <c:v>1506.2352876099999</c:v>
                </c:pt>
                <c:pt idx="15">
                  <c:v>1144.7737147</c:v>
                </c:pt>
              </c:numCache>
            </c:numRef>
          </c:val>
          <c:smooth val="0"/>
          <c:extLst>
            <c:ext xmlns:c16="http://schemas.microsoft.com/office/drawing/2014/chart" uri="{C3380CC4-5D6E-409C-BE32-E72D297353CC}">
              <c16:uniqueId val="{00000000-2F08-402C-80BE-75796AD56628}"/>
            </c:ext>
          </c:extLst>
        </c:ser>
        <c:dLbls>
          <c:showLegendKey val="0"/>
          <c:showVal val="0"/>
          <c:showCatName val="0"/>
          <c:showSerName val="0"/>
          <c:showPercent val="0"/>
          <c:showBubbleSize val="0"/>
        </c:dLbls>
        <c:smooth val="0"/>
        <c:axId val="2079880080"/>
        <c:axId val="2079876720"/>
      </c:lineChart>
      <c:catAx>
        <c:axId val="207988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79876720"/>
        <c:crosses val="autoZero"/>
        <c:auto val="1"/>
        <c:lblAlgn val="ctr"/>
        <c:lblOffset val="100"/>
        <c:noMultiLvlLbl val="0"/>
      </c:catAx>
      <c:valAx>
        <c:axId val="2079876720"/>
        <c:scaling>
          <c:orientation val="minMax"/>
        </c:scaling>
        <c:delete val="0"/>
        <c:axPos val="l"/>
        <c:majorGridlines>
          <c:spPr>
            <a:ln w="9525" cap="flat" cmpd="sng" algn="ctr">
              <a:solidFill>
                <a:schemeClr val="tx1">
                  <a:lumMod val="15000"/>
                  <a:lumOff val="85000"/>
                </a:schemeClr>
              </a:solidFill>
              <a:round/>
            </a:ln>
            <a:effectLst/>
          </c:spPr>
        </c:majorGridlines>
        <c:numFmt formatCode="#,##0;[Red]\ \(#,##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79880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sz="1000"/>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'[Labour Market and Skills Analysis 2025 - Master.xlsx]Sheet8'!$J$4</c:f>
              <c:strCache>
                <c:ptCount val="1"/>
                <c:pt idx="0">
                  <c:v>Buckinghamshire</c:v>
                </c:pt>
              </c:strCache>
            </c:strRef>
          </c:tx>
          <c:spPr>
            <a:solidFill>
              <a:srgbClr val="2C2D84"/>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'[Labour Market and Skills Analysis 2025 - Master.xlsx]Sheet8'!$K$3:$M$3</c:f>
              <c:numCache>
                <c:formatCode>General</c:formatCode>
                <c:ptCount val="3"/>
                <c:pt idx="0">
                  <c:v>2022</c:v>
                </c:pt>
                <c:pt idx="1">
                  <c:v>2032</c:v>
                </c:pt>
                <c:pt idx="2">
                  <c:v>2047</c:v>
                </c:pt>
              </c:numCache>
            </c:numRef>
          </c:cat>
          <c:val>
            <c:numRef>
              <c:f>'[Labour Market and Skills Analysis 2025 - Master.xlsx]Sheet8'!$K$4:$M$4</c:f>
              <c:numCache>
                <c:formatCode>General</c:formatCode>
                <c:ptCount val="3"/>
                <c:pt idx="0">
                  <c:v>290</c:v>
                </c:pt>
                <c:pt idx="1">
                  <c:v>304</c:v>
                </c:pt>
                <c:pt idx="2">
                  <c:v>320</c:v>
                </c:pt>
              </c:numCache>
            </c:numRef>
          </c:val>
          <c:extLst>
            <c:ext xmlns:c16="http://schemas.microsoft.com/office/drawing/2014/chart" uri="{C3380CC4-5D6E-409C-BE32-E72D297353CC}">
              <c16:uniqueId val="{00000000-C19E-419A-AB55-EF3F06E12DD3}"/>
            </c:ext>
          </c:extLst>
        </c:ser>
        <c:ser>
          <c:idx val="1"/>
          <c:order val="1"/>
          <c:tx>
            <c:strRef>
              <c:f>'[Labour Market and Skills Analysis 2025 - Master.xlsx]Sheet8'!$J$5</c:f>
              <c:strCache>
                <c:ptCount val="1"/>
                <c:pt idx="0">
                  <c:v>England</c:v>
                </c:pt>
              </c:strCache>
            </c:strRef>
          </c:tx>
          <c:spPr>
            <a:solidFill>
              <a:srgbClr val="9FC6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'[Labour Market and Skills Analysis 2025 - Master.xlsx]Sheet8'!$K$3:$M$3</c:f>
              <c:numCache>
                <c:formatCode>General</c:formatCode>
                <c:ptCount val="3"/>
                <c:pt idx="0">
                  <c:v>2022</c:v>
                </c:pt>
                <c:pt idx="1">
                  <c:v>2032</c:v>
                </c:pt>
                <c:pt idx="2">
                  <c:v>2047</c:v>
                </c:pt>
              </c:numCache>
            </c:numRef>
          </c:cat>
          <c:val>
            <c:numRef>
              <c:f>'[Labour Market and Skills Analysis 2025 - Master.xlsx]Sheet8'!$K$5:$M$5</c:f>
              <c:numCache>
                <c:formatCode>General</c:formatCode>
                <c:ptCount val="3"/>
                <c:pt idx="0">
                  <c:v>278</c:v>
                </c:pt>
                <c:pt idx="1">
                  <c:v>292</c:v>
                </c:pt>
                <c:pt idx="2">
                  <c:v>302</c:v>
                </c:pt>
              </c:numCache>
            </c:numRef>
          </c:val>
          <c:extLst>
            <c:ext xmlns:c16="http://schemas.microsoft.com/office/drawing/2014/chart" uri="{C3380CC4-5D6E-409C-BE32-E72D297353CC}">
              <c16:uniqueId val="{00000001-C19E-419A-AB55-EF3F06E12DD3}"/>
            </c:ext>
          </c:extLst>
        </c:ser>
        <c:dLbls>
          <c:showLegendKey val="0"/>
          <c:showVal val="0"/>
          <c:showCatName val="0"/>
          <c:showSerName val="0"/>
          <c:showPercent val="0"/>
          <c:showBubbleSize val="0"/>
        </c:dLbls>
        <c:gapWidth val="219"/>
        <c:overlap val="-27"/>
        <c:axId val="1106447775"/>
        <c:axId val="1106436255"/>
      </c:barChart>
      <c:catAx>
        <c:axId val="110644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106436255"/>
        <c:crosses val="autoZero"/>
        <c:auto val="1"/>
        <c:lblAlgn val="ctr"/>
        <c:lblOffset val="100"/>
        <c:noMultiLvlLbl val="0"/>
      </c:catAx>
      <c:valAx>
        <c:axId val="1106436255"/>
        <c:scaling>
          <c:orientation val="minMax"/>
          <c:min val="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1064477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'[Labour Market and Skills Analysis 2025 - Master.xlsx]Highest quals'!$F$2</c:f>
              <c:strCache>
                <c:ptCount val="1"/>
                <c:pt idx="0">
                  <c:v>Buckinghamshire</c:v>
                </c:pt>
              </c:strCache>
            </c:strRef>
          </c:tx>
          <c:spPr>
            <a:solidFill>
              <a:srgbClr val="2C2D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Master.xlsx]Highest quals'!$E$3:$E$8</c:f>
              <c:strCache>
                <c:ptCount val="6"/>
                <c:pt idx="0">
                  <c:v>No qualifications</c:v>
                </c:pt>
                <c:pt idx="1">
                  <c:v>Level 1 and entry </c:v>
                </c:pt>
                <c:pt idx="2">
                  <c:v>Level 2</c:v>
                </c:pt>
                <c:pt idx="3">
                  <c:v>Level 3  </c:v>
                </c:pt>
                <c:pt idx="4">
                  <c:v>Level 4 +</c:v>
                </c:pt>
                <c:pt idx="5">
                  <c:v>Other</c:v>
                </c:pt>
              </c:strCache>
            </c:strRef>
          </c:cat>
          <c:val>
            <c:numRef>
              <c:f>'[Labour Market and Skills Analysis 2025 - Master.xlsx]Highest quals'!$F$3:$F$8</c:f>
              <c:numCache>
                <c:formatCode>0%</c:formatCode>
                <c:ptCount val="6"/>
                <c:pt idx="0">
                  <c:v>9.0572947639262602E-2</c:v>
                </c:pt>
                <c:pt idx="1">
                  <c:v>8.7946962158724926E-2</c:v>
                </c:pt>
                <c:pt idx="2">
                  <c:v>0.14573925023993028</c:v>
                </c:pt>
                <c:pt idx="3">
                  <c:v>0.1779487873952697</c:v>
                </c:pt>
                <c:pt idx="4">
                  <c:v>0.44246088989113347</c:v>
                </c:pt>
                <c:pt idx="5">
                  <c:v>5.5331162675679016E-2</c:v>
                </c:pt>
              </c:numCache>
            </c:numRef>
          </c:val>
          <c:extLst>
            <c:ext xmlns:c16="http://schemas.microsoft.com/office/drawing/2014/chart" uri="{C3380CC4-5D6E-409C-BE32-E72D297353CC}">
              <c16:uniqueId val="{00000000-9334-4AB5-A195-3D021A6E93D9}"/>
            </c:ext>
          </c:extLst>
        </c:ser>
        <c:ser>
          <c:idx val="1"/>
          <c:order val="1"/>
          <c:tx>
            <c:strRef>
              <c:f>'[Labour Market and Skills Analysis 2025 - Master.xlsx]Highest quals'!$G$2</c:f>
              <c:strCache>
                <c:ptCount val="1"/>
                <c:pt idx="0">
                  <c:v>South East</c:v>
                </c:pt>
              </c:strCache>
            </c:strRef>
          </c:tx>
          <c:spPr>
            <a:solidFill>
              <a:srgbClr val="9FC63B"/>
            </a:solidFill>
            <a:ln>
              <a:noFill/>
            </a:ln>
            <a:effectLst/>
          </c:spPr>
          <c:invertIfNegative val="0"/>
          <c:cat>
            <c:strRef>
              <c:f>'[Labour Market and Skills Analysis 2025 - Master.xlsx]Highest quals'!$E$3:$E$8</c:f>
              <c:strCache>
                <c:ptCount val="6"/>
                <c:pt idx="0">
                  <c:v>No qualifications</c:v>
                </c:pt>
                <c:pt idx="1">
                  <c:v>Level 1 and entry </c:v>
                </c:pt>
                <c:pt idx="2">
                  <c:v>Level 2</c:v>
                </c:pt>
                <c:pt idx="3">
                  <c:v>Level 3  </c:v>
                </c:pt>
                <c:pt idx="4">
                  <c:v>Level 4 +</c:v>
                </c:pt>
                <c:pt idx="5">
                  <c:v>Other</c:v>
                </c:pt>
              </c:strCache>
            </c:strRef>
          </c:cat>
          <c:val>
            <c:numRef>
              <c:f>'[Labour Market and Skills Analysis 2025 - Master.xlsx]Highest quals'!$G$3:$G$8</c:f>
              <c:numCache>
                <c:formatCode>0%</c:formatCode>
                <c:ptCount val="6"/>
                <c:pt idx="0">
                  <c:v>9.9800324225321646E-2</c:v>
                </c:pt>
                <c:pt idx="1">
                  <c:v>9.8562132694482149E-2</c:v>
                </c:pt>
                <c:pt idx="2">
                  <c:v>0.15316916165738198</c:v>
                </c:pt>
                <c:pt idx="3">
                  <c:v>0.20105743643573351</c:v>
                </c:pt>
                <c:pt idx="4">
                  <c:v>0.38820643435271973</c:v>
                </c:pt>
                <c:pt idx="5">
                  <c:v>5.9204510634360996E-2</c:v>
                </c:pt>
              </c:numCache>
            </c:numRef>
          </c:val>
          <c:extLst>
            <c:ext xmlns:c16="http://schemas.microsoft.com/office/drawing/2014/chart" uri="{C3380CC4-5D6E-409C-BE32-E72D297353CC}">
              <c16:uniqueId val="{00000001-9334-4AB5-A195-3D021A6E93D9}"/>
            </c:ext>
          </c:extLst>
        </c:ser>
        <c:ser>
          <c:idx val="2"/>
          <c:order val="2"/>
          <c:tx>
            <c:strRef>
              <c:f>'[Labour Market and Skills Analysis 2025 - Master.xlsx]Highest quals'!$H$2</c:f>
              <c:strCache>
                <c:ptCount val="1"/>
                <c:pt idx="0">
                  <c:v>England</c:v>
                </c:pt>
              </c:strCache>
            </c:strRef>
          </c:tx>
          <c:spPr>
            <a:solidFill>
              <a:srgbClr val="ED700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Master.xlsx]Highest quals'!$E$3:$E$8</c:f>
              <c:strCache>
                <c:ptCount val="6"/>
                <c:pt idx="0">
                  <c:v>No qualifications</c:v>
                </c:pt>
                <c:pt idx="1">
                  <c:v>Level 1 and entry </c:v>
                </c:pt>
                <c:pt idx="2">
                  <c:v>Level 2</c:v>
                </c:pt>
                <c:pt idx="3">
                  <c:v>Level 3  </c:v>
                </c:pt>
                <c:pt idx="4">
                  <c:v>Level 4 +</c:v>
                </c:pt>
                <c:pt idx="5">
                  <c:v>Other</c:v>
                </c:pt>
              </c:strCache>
            </c:strRef>
          </c:cat>
          <c:val>
            <c:numRef>
              <c:f>'[Labour Market and Skills Analysis 2025 - Master.xlsx]Highest quals'!$H$3:$H$8</c:f>
              <c:numCache>
                <c:formatCode>0%</c:formatCode>
                <c:ptCount val="6"/>
                <c:pt idx="0">
                  <c:v>0.12392135114713236</c:v>
                </c:pt>
                <c:pt idx="1">
                  <c:v>9.8879318499285621E-2</c:v>
                </c:pt>
                <c:pt idx="2">
                  <c:v>0.14810276210049325</c:v>
                </c:pt>
                <c:pt idx="3">
                  <c:v>0.19510914221043982</c:v>
                </c:pt>
                <c:pt idx="4">
                  <c:v>0.37107775798316989</c:v>
                </c:pt>
                <c:pt idx="5">
                  <c:v>6.290966805947909E-2</c:v>
                </c:pt>
              </c:numCache>
            </c:numRef>
          </c:val>
          <c:extLst>
            <c:ext xmlns:c16="http://schemas.microsoft.com/office/drawing/2014/chart" uri="{C3380CC4-5D6E-409C-BE32-E72D297353CC}">
              <c16:uniqueId val="{00000002-9334-4AB5-A195-3D021A6E93D9}"/>
            </c:ext>
          </c:extLst>
        </c:ser>
        <c:dLbls>
          <c:showLegendKey val="0"/>
          <c:showVal val="0"/>
          <c:showCatName val="0"/>
          <c:showSerName val="0"/>
          <c:showPercent val="0"/>
          <c:showBubbleSize val="0"/>
        </c:dLbls>
        <c:gapWidth val="219"/>
        <c:overlap val="-27"/>
        <c:axId val="856437792"/>
        <c:axId val="856441152"/>
      </c:barChart>
      <c:catAx>
        <c:axId val="85643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56441152"/>
        <c:crosses val="autoZero"/>
        <c:auto val="1"/>
        <c:lblAlgn val="ctr"/>
        <c:lblOffset val="100"/>
        <c:noMultiLvlLbl val="0"/>
      </c:catAx>
      <c:valAx>
        <c:axId val="856441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56437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solidFill>
    </a:ln>
    <a:effectLst/>
  </c:spPr>
  <c:txPr>
    <a:bodyPr/>
    <a:lstStyle/>
    <a:p>
      <a:pPr>
        <a:defRPr sz="1200"/>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10707516921772"/>
          <c:y val="8.7174056026349436E-2"/>
          <c:w val="0.5096788538396082"/>
          <c:h val="0.74802916122792662"/>
        </c:manualLayout>
      </c:layout>
      <c:pieChart>
        <c:varyColors val="1"/>
        <c:ser>
          <c:idx val="0"/>
          <c:order val="0"/>
          <c:explosion val="1"/>
          <c:dPt>
            <c:idx val="0"/>
            <c:bubble3D val="0"/>
            <c:spPr>
              <a:solidFill>
                <a:srgbClr val="2C2D84">
                  <a:alpha val="25098"/>
                </a:srgbClr>
              </a:solidFill>
              <a:ln w="19050">
                <a:solidFill>
                  <a:schemeClr val="lt1"/>
                </a:solidFill>
              </a:ln>
              <a:effectLst/>
            </c:spPr>
            <c:extLst>
              <c:ext xmlns:c16="http://schemas.microsoft.com/office/drawing/2014/chart" uri="{C3380CC4-5D6E-409C-BE32-E72D297353CC}">
                <c16:uniqueId val="{00000001-98AC-4F6D-A693-897FEEE53FEE}"/>
              </c:ext>
            </c:extLst>
          </c:dPt>
          <c:dPt>
            <c:idx val="1"/>
            <c:bubble3D val="0"/>
            <c:spPr>
              <a:solidFill>
                <a:srgbClr val="2C2D84"/>
              </a:solidFill>
              <a:ln w="19050">
                <a:solidFill>
                  <a:schemeClr val="lt1"/>
                </a:solidFill>
              </a:ln>
              <a:effectLst/>
            </c:spPr>
            <c:extLst>
              <c:ext xmlns:c16="http://schemas.microsoft.com/office/drawing/2014/chart" uri="{C3380CC4-5D6E-409C-BE32-E72D297353CC}">
                <c16:uniqueId val="{00000003-98AC-4F6D-A693-897FEEE53FEE}"/>
              </c:ext>
            </c:extLst>
          </c:dPt>
          <c:dLbls>
            <c:dLbl>
              <c:idx val="0"/>
              <c:layout>
                <c:manualLayout>
                  <c:x val="4.5657480314960627E-2"/>
                  <c:y val="1.6973972003499562E-2"/>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8AC-4F6D-A693-897FEEE53FEE}"/>
                </c:ext>
              </c:extLst>
            </c:dLbl>
            <c:dLbl>
              <c:idx val="1"/>
              <c:layout>
                <c:manualLayout>
                  <c:x val="-0.13341830708661415"/>
                  <c:y val="-0.12538677456984543"/>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8AC-4F6D-A693-897FEEE53FE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'[Labour Market and Skills Analysis 2025 - Master.xlsx]Entering jobs'!$C$2:$C$3</c:f>
              <c:strCache>
                <c:ptCount val="2"/>
                <c:pt idx="0">
                  <c:v>After Y11</c:v>
                </c:pt>
                <c:pt idx="1">
                  <c:v>After 16-18 study</c:v>
                </c:pt>
              </c:strCache>
            </c:strRef>
          </c:cat>
          <c:val>
            <c:numRef>
              <c:f>'[Labour Market and Skills Analysis 2025 - Master.xlsx]Entering jobs'!$D$2:$D$3</c:f>
              <c:numCache>
                <c:formatCode>_-* #,##0_-;\-* #,##0_-;_-* "-"??_-;_-@_-</c:formatCode>
                <c:ptCount val="2"/>
                <c:pt idx="0">
                  <c:v>155</c:v>
                </c:pt>
                <c:pt idx="1">
                  <c:v>1268</c:v>
                </c:pt>
              </c:numCache>
            </c:numRef>
          </c:val>
          <c:extLst>
            <c:ext xmlns:c16="http://schemas.microsoft.com/office/drawing/2014/chart" uri="{C3380CC4-5D6E-409C-BE32-E72D297353CC}">
              <c16:uniqueId val="{00000004-98AC-4F6D-A693-897FEEE53FE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2667469163652502"/>
          <c:y val="0.92237727328062546"/>
          <c:w val="0.40151672794358539"/>
          <c:h val="6.151785653899999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Demography!$C$46</c:f>
              <c:strCache>
                <c:ptCount val="1"/>
                <c:pt idx="0">
                  <c:v>England</c:v>
                </c:pt>
              </c:strCache>
            </c:strRef>
          </c:tx>
          <c:spPr>
            <a:ln w="28575" cap="rnd">
              <a:solidFill>
                <a:srgbClr val="2C2D84"/>
              </a:solidFill>
              <a:round/>
            </a:ln>
            <a:effectLst/>
          </c:spPr>
          <c:marker>
            <c:symbol val="none"/>
          </c:marker>
          <c:cat>
            <c:strRef>
              <c:f>Demography!$D$45:$H$45</c:f>
              <c:strCache>
                <c:ptCount val="5"/>
                <c:pt idx="0">
                  <c:v>2019/20</c:v>
                </c:pt>
                <c:pt idx="1">
                  <c:v>2020/21</c:v>
                </c:pt>
                <c:pt idx="2">
                  <c:v>2021/22</c:v>
                </c:pt>
                <c:pt idx="3">
                  <c:v>2022/23</c:v>
                </c:pt>
                <c:pt idx="4">
                  <c:v>2023/24</c:v>
                </c:pt>
              </c:strCache>
            </c:strRef>
          </c:cat>
          <c:val>
            <c:numRef>
              <c:f>Demography!$D$46:$H$46</c:f>
              <c:numCache>
                <c:formatCode>0</c:formatCode>
                <c:ptCount val="5"/>
                <c:pt idx="0">
                  <c:v>57.359003875080617</c:v>
                </c:pt>
                <c:pt idx="1">
                  <c:v>57.067823485514964</c:v>
                </c:pt>
                <c:pt idx="2">
                  <c:v>61.743554593713206</c:v>
                </c:pt>
                <c:pt idx="3">
                  <c:v>59.030816733739499</c:v>
                </c:pt>
                <c:pt idx="4">
                  <c:v>58.862558283821713</c:v>
                </c:pt>
              </c:numCache>
            </c:numRef>
          </c:val>
          <c:smooth val="0"/>
          <c:extLst>
            <c:ext xmlns:c16="http://schemas.microsoft.com/office/drawing/2014/chart" uri="{C3380CC4-5D6E-409C-BE32-E72D297353CC}">
              <c16:uniqueId val="{00000000-A9C3-4DD3-94BF-3F913637646B}"/>
            </c:ext>
          </c:extLst>
        </c:ser>
        <c:ser>
          <c:idx val="1"/>
          <c:order val="1"/>
          <c:tx>
            <c:strRef>
              <c:f>Demography!$C$47</c:f>
              <c:strCache>
                <c:ptCount val="1"/>
                <c:pt idx="0">
                  <c:v>Buckinghamshire</c:v>
                </c:pt>
              </c:strCache>
            </c:strRef>
          </c:tx>
          <c:spPr>
            <a:ln w="28575" cap="rnd">
              <a:solidFill>
                <a:srgbClr val="9FC63B"/>
              </a:solidFill>
              <a:round/>
            </a:ln>
            <a:effectLst/>
          </c:spPr>
          <c:marker>
            <c:symbol val="none"/>
          </c:marker>
          <c:cat>
            <c:strRef>
              <c:f>Demography!$D$45:$H$45</c:f>
              <c:strCache>
                <c:ptCount val="5"/>
                <c:pt idx="0">
                  <c:v>2019/20</c:v>
                </c:pt>
                <c:pt idx="1">
                  <c:v>2020/21</c:v>
                </c:pt>
                <c:pt idx="2">
                  <c:v>2021/22</c:v>
                </c:pt>
                <c:pt idx="3">
                  <c:v>2022/23</c:v>
                </c:pt>
                <c:pt idx="4">
                  <c:v>2023/24</c:v>
                </c:pt>
              </c:strCache>
            </c:strRef>
          </c:cat>
          <c:val>
            <c:numRef>
              <c:f>Demography!$D$47:$H$47</c:f>
              <c:numCache>
                <c:formatCode>0</c:formatCode>
                <c:ptCount val="5"/>
                <c:pt idx="0">
                  <c:v>41.585830773148381</c:v>
                </c:pt>
                <c:pt idx="1">
                  <c:v>44.985484440850463</c:v>
                </c:pt>
                <c:pt idx="2">
                  <c:v>48.814668177339541</c:v>
                </c:pt>
                <c:pt idx="3">
                  <c:v>49.046885255257827</c:v>
                </c:pt>
                <c:pt idx="4">
                  <c:v>49.05645727676665</c:v>
                </c:pt>
              </c:numCache>
            </c:numRef>
          </c:val>
          <c:smooth val="0"/>
          <c:extLst>
            <c:ext xmlns:c16="http://schemas.microsoft.com/office/drawing/2014/chart" uri="{C3380CC4-5D6E-409C-BE32-E72D297353CC}">
              <c16:uniqueId val="{00000001-A9C3-4DD3-94BF-3F913637646B}"/>
            </c:ext>
          </c:extLst>
        </c:ser>
        <c:dLbls>
          <c:showLegendKey val="0"/>
          <c:showVal val="0"/>
          <c:showCatName val="0"/>
          <c:showSerName val="0"/>
          <c:showPercent val="0"/>
          <c:showBubbleSize val="0"/>
        </c:dLbls>
        <c:smooth val="0"/>
        <c:axId val="464693904"/>
        <c:axId val="464692944"/>
      </c:lineChart>
      <c:catAx>
        <c:axId val="46469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4692944"/>
        <c:crosses val="autoZero"/>
        <c:auto val="1"/>
        <c:lblAlgn val="ctr"/>
        <c:lblOffset val="100"/>
        <c:noMultiLvlLbl val="0"/>
      </c:catAx>
      <c:valAx>
        <c:axId val="464692944"/>
        <c:scaling>
          <c:orientation val="minMax"/>
          <c:max val="80"/>
          <c:min val="2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4693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'[Labour Market and Skills Analysis 2025 - Master.xlsx]App comp 2'!$L$3</c:f>
              <c:strCache>
                <c:ptCount val="1"/>
                <c:pt idx="0">
                  <c:v>Starts per 10,000 residents</c:v>
                </c:pt>
              </c:strCache>
            </c:strRef>
          </c:tx>
          <c:spPr>
            <a:solidFill>
              <a:schemeClr val="accent1"/>
            </a:solidFill>
            <a:ln>
              <a:noFill/>
            </a:ln>
            <a:effectLst/>
          </c:spPr>
          <c:invertIfNegative val="0"/>
          <c:dPt>
            <c:idx val="6"/>
            <c:invertIfNegative val="0"/>
            <c:bubble3D val="0"/>
            <c:spPr>
              <a:solidFill>
                <a:srgbClr val="2C2D84"/>
              </a:solidFill>
              <a:ln>
                <a:noFill/>
              </a:ln>
              <a:effectLst/>
            </c:spPr>
            <c:extLst>
              <c:ext xmlns:c16="http://schemas.microsoft.com/office/drawing/2014/chart" uri="{C3380CC4-5D6E-409C-BE32-E72D297353CC}">
                <c16:uniqueId val="{00000002-ED80-45EC-9547-F31BB9E7256F}"/>
              </c:ext>
            </c:extLst>
          </c:dPt>
          <c:cat>
            <c:strRef>
              <c:f>'[Labour Market and Skills Analysis 2025 - Master.xlsx]App comp 2'!$K$4:$K$12</c:f>
              <c:strCache>
                <c:ptCount val="9"/>
                <c:pt idx="0">
                  <c:v>Central Bedfordshire</c:v>
                </c:pt>
                <c:pt idx="1">
                  <c:v>West Northamptonshire</c:v>
                </c:pt>
                <c:pt idx="2">
                  <c:v>Milton Keynes</c:v>
                </c:pt>
                <c:pt idx="3">
                  <c:v>Berkshire West</c:v>
                </c:pt>
                <c:pt idx="4">
                  <c:v>Berkshire East</c:v>
                </c:pt>
                <c:pt idx="5">
                  <c:v>Oxfordshire</c:v>
                </c:pt>
                <c:pt idx="6">
                  <c:v>Buckinghamshire</c:v>
                </c:pt>
                <c:pt idx="7">
                  <c:v>Hertfordshire</c:v>
                </c:pt>
                <c:pt idx="8">
                  <c:v>Hillingdon</c:v>
                </c:pt>
              </c:strCache>
            </c:strRef>
          </c:cat>
          <c:val>
            <c:numRef>
              <c:f>'[Labour Market and Skills Analysis 2025 - Master.xlsx]App comp 2'!$L$4:$L$12</c:f>
              <c:numCache>
                <c:formatCode>0.0</c:formatCode>
                <c:ptCount val="9"/>
                <c:pt idx="0">
                  <c:v>66.493243637731837</c:v>
                </c:pt>
                <c:pt idx="1">
                  <c:v>55.485335525119204</c:v>
                </c:pt>
                <c:pt idx="2">
                  <c:v>54.313206155496701</c:v>
                </c:pt>
                <c:pt idx="3">
                  <c:v>52.337786168740827</c:v>
                </c:pt>
                <c:pt idx="4">
                  <c:v>50.416044906291432</c:v>
                </c:pt>
                <c:pt idx="5">
                  <c:v>49.984671367447312</c:v>
                </c:pt>
                <c:pt idx="6">
                  <c:v>49.05645727676665</c:v>
                </c:pt>
                <c:pt idx="7">
                  <c:v>48.379651913341185</c:v>
                </c:pt>
                <c:pt idx="8">
                  <c:v>44.511594957024371</c:v>
                </c:pt>
              </c:numCache>
            </c:numRef>
          </c:val>
          <c:extLst>
            <c:ext xmlns:c16="http://schemas.microsoft.com/office/drawing/2014/chart" uri="{C3380CC4-5D6E-409C-BE32-E72D297353CC}">
              <c16:uniqueId val="{00000000-ED80-45EC-9547-F31BB9E7256F}"/>
            </c:ext>
          </c:extLst>
        </c:ser>
        <c:dLbls>
          <c:showLegendKey val="0"/>
          <c:showVal val="0"/>
          <c:showCatName val="0"/>
          <c:showSerName val="0"/>
          <c:showPercent val="0"/>
          <c:showBubbleSize val="0"/>
        </c:dLbls>
        <c:gapWidth val="111"/>
        <c:overlap val="-27"/>
        <c:axId val="1264034479"/>
        <c:axId val="1264039759"/>
      </c:barChart>
      <c:lineChart>
        <c:grouping val="standard"/>
        <c:varyColors val="0"/>
        <c:ser>
          <c:idx val="1"/>
          <c:order val="1"/>
          <c:tx>
            <c:strRef>
              <c:f>'[Labour Market and Skills Analysis 2025 - Master.xlsx]App comp 2'!$M$3</c:f>
              <c:strCache>
                <c:ptCount val="1"/>
                <c:pt idx="0">
                  <c:v>England</c:v>
                </c:pt>
              </c:strCache>
            </c:strRef>
          </c:tx>
          <c:spPr>
            <a:ln w="28575" cap="rnd">
              <a:solidFill>
                <a:schemeClr val="accent2"/>
              </a:solidFill>
              <a:round/>
            </a:ln>
            <a:effectLst/>
          </c:spPr>
          <c:marker>
            <c:symbol val="none"/>
          </c:marker>
          <c:cat>
            <c:strRef>
              <c:f>'[Labour Market and Skills Analysis 2025 - Master.xlsx]App comp 2'!$K$4:$K$12</c:f>
              <c:strCache>
                <c:ptCount val="9"/>
                <c:pt idx="0">
                  <c:v>Central Bedfordshire</c:v>
                </c:pt>
                <c:pt idx="1">
                  <c:v>West Northamptonshire</c:v>
                </c:pt>
                <c:pt idx="2">
                  <c:v>Milton Keynes</c:v>
                </c:pt>
                <c:pt idx="3">
                  <c:v>Berkshire West</c:v>
                </c:pt>
                <c:pt idx="4">
                  <c:v>Berkshire East</c:v>
                </c:pt>
                <c:pt idx="5">
                  <c:v>Oxfordshire</c:v>
                </c:pt>
                <c:pt idx="6">
                  <c:v>Buckinghamshire</c:v>
                </c:pt>
                <c:pt idx="7">
                  <c:v>Hertfordshire</c:v>
                </c:pt>
                <c:pt idx="8">
                  <c:v>Hillingdon</c:v>
                </c:pt>
              </c:strCache>
            </c:strRef>
          </c:cat>
          <c:val>
            <c:numRef>
              <c:f>'[Labour Market and Skills Analysis 2025 - Master.xlsx]App comp 2'!$M$4:$M$12</c:f>
              <c:numCache>
                <c:formatCode>0.0</c:formatCode>
                <c:ptCount val="9"/>
                <c:pt idx="0">
                  <c:v>58.9</c:v>
                </c:pt>
                <c:pt idx="1">
                  <c:v>58.9</c:v>
                </c:pt>
                <c:pt idx="2">
                  <c:v>58.9</c:v>
                </c:pt>
                <c:pt idx="3">
                  <c:v>58.9</c:v>
                </c:pt>
                <c:pt idx="4">
                  <c:v>58.9</c:v>
                </c:pt>
                <c:pt idx="5">
                  <c:v>58.9</c:v>
                </c:pt>
                <c:pt idx="6">
                  <c:v>58.9</c:v>
                </c:pt>
                <c:pt idx="7">
                  <c:v>58.9</c:v>
                </c:pt>
                <c:pt idx="8">
                  <c:v>58.9</c:v>
                </c:pt>
              </c:numCache>
            </c:numRef>
          </c:val>
          <c:smooth val="0"/>
          <c:extLst>
            <c:ext xmlns:c16="http://schemas.microsoft.com/office/drawing/2014/chart" uri="{C3380CC4-5D6E-409C-BE32-E72D297353CC}">
              <c16:uniqueId val="{00000001-ED80-45EC-9547-F31BB9E7256F}"/>
            </c:ext>
          </c:extLst>
        </c:ser>
        <c:dLbls>
          <c:showLegendKey val="0"/>
          <c:showVal val="0"/>
          <c:showCatName val="0"/>
          <c:showSerName val="0"/>
          <c:showPercent val="0"/>
          <c:showBubbleSize val="0"/>
        </c:dLbls>
        <c:marker val="1"/>
        <c:smooth val="0"/>
        <c:axId val="1264034479"/>
        <c:axId val="1264039759"/>
      </c:lineChart>
      <c:catAx>
        <c:axId val="1264034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64039759"/>
        <c:crosses val="autoZero"/>
        <c:auto val="1"/>
        <c:lblAlgn val="ctr"/>
        <c:lblOffset val="100"/>
        <c:noMultiLvlLbl val="0"/>
      </c:catAx>
      <c:valAx>
        <c:axId val="126403975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64034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'[Labour Market and Skills Analysis 2025 - Master.xlsx]App'!$AA$10</c:f>
              <c:strCache>
                <c:ptCount val="1"/>
                <c:pt idx="0">
                  <c:v>Intermediate (L2)</c:v>
                </c:pt>
              </c:strCache>
            </c:strRef>
          </c:tx>
          <c:spPr>
            <a:solidFill>
              <a:srgbClr val="2C2D84">
                <a:alpha val="25098"/>
              </a:srgbClr>
            </a:solidFill>
            <a:ln>
              <a:noFill/>
            </a:ln>
            <a:effectLst/>
          </c:spPr>
          <c:invertIfNegative val="0"/>
          <c:cat>
            <c:strRef>
              <c:f>'[Labour Market and Skills Analysis 2025 - Master.xlsx]App'!$AB$9:$AF$9</c:f>
              <c:strCache>
                <c:ptCount val="5"/>
                <c:pt idx="0">
                  <c:v>2019/20</c:v>
                </c:pt>
                <c:pt idx="1">
                  <c:v>2020/21</c:v>
                </c:pt>
                <c:pt idx="2">
                  <c:v>2021/22</c:v>
                </c:pt>
                <c:pt idx="3">
                  <c:v>2022/23</c:v>
                </c:pt>
                <c:pt idx="4">
                  <c:v>2023/24</c:v>
                </c:pt>
              </c:strCache>
            </c:strRef>
          </c:cat>
          <c:val>
            <c:numRef>
              <c:f>'[Labour Market and Skills Analysis 2025 - Master.xlsx]App'!$AB$10:$AF$10</c:f>
              <c:numCache>
                <c:formatCode>0%</c:formatCode>
                <c:ptCount val="5"/>
                <c:pt idx="0">
                  <c:v>0.25</c:v>
                </c:pt>
                <c:pt idx="1">
                  <c:v>0.19433198380566802</c:v>
                </c:pt>
                <c:pt idx="2">
                  <c:v>0.21481481481481482</c:v>
                </c:pt>
                <c:pt idx="3">
                  <c:v>0.18545454545454546</c:v>
                </c:pt>
                <c:pt idx="4">
                  <c:v>0.16487455197132617</c:v>
                </c:pt>
              </c:numCache>
            </c:numRef>
          </c:val>
          <c:extLst>
            <c:ext xmlns:c16="http://schemas.microsoft.com/office/drawing/2014/chart" uri="{C3380CC4-5D6E-409C-BE32-E72D297353CC}">
              <c16:uniqueId val="{00000000-6EAC-4434-A4EB-CEC22D585E0C}"/>
            </c:ext>
          </c:extLst>
        </c:ser>
        <c:ser>
          <c:idx val="1"/>
          <c:order val="1"/>
          <c:tx>
            <c:strRef>
              <c:f>'[Labour Market and Skills Analysis 2025 - Master.xlsx]App'!$AA$11</c:f>
              <c:strCache>
                <c:ptCount val="1"/>
                <c:pt idx="0">
                  <c:v>Advanced (L3)</c:v>
                </c:pt>
              </c:strCache>
            </c:strRef>
          </c:tx>
          <c:spPr>
            <a:solidFill>
              <a:srgbClr val="2C2D84">
                <a:alpha val="50196"/>
              </a:srgbClr>
            </a:solidFill>
            <a:ln>
              <a:noFill/>
            </a:ln>
            <a:effectLst/>
          </c:spPr>
          <c:invertIfNegative val="0"/>
          <c:cat>
            <c:strRef>
              <c:f>'[Labour Market and Skills Analysis 2025 - Master.xlsx]App'!$AB$9:$AF$9</c:f>
              <c:strCache>
                <c:ptCount val="5"/>
                <c:pt idx="0">
                  <c:v>2019/20</c:v>
                </c:pt>
                <c:pt idx="1">
                  <c:v>2020/21</c:v>
                </c:pt>
                <c:pt idx="2">
                  <c:v>2021/22</c:v>
                </c:pt>
                <c:pt idx="3">
                  <c:v>2022/23</c:v>
                </c:pt>
                <c:pt idx="4">
                  <c:v>2023/24</c:v>
                </c:pt>
              </c:strCache>
            </c:strRef>
          </c:cat>
          <c:val>
            <c:numRef>
              <c:f>'[Labour Market and Skills Analysis 2025 - Master.xlsx]App'!$AB$11:$AF$11</c:f>
              <c:numCache>
                <c:formatCode>0%</c:formatCode>
                <c:ptCount val="5"/>
                <c:pt idx="0">
                  <c:v>0.44298245614035087</c:v>
                </c:pt>
                <c:pt idx="1">
                  <c:v>0.4291497975708502</c:v>
                </c:pt>
                <c:pt idx="2">
                  <c:v>0.41851851851851851</c:v>
                </c:pt>
                <c:pt idx="3">
                  <c:v>0.43272727272727274</c:v>
                </c:pt>
                <c:pt idx="4">
                  <c:v>0.41935483870967744</c:v>
                </c:pt>
              </c:numCache>
            </c:numRef>
          </c:val>
          <c:extLst>
            <c:ext xmlns:c16="http://schemas.microsoft.com/office/drawing/2014/chart" uri="{C3380CC4-5D6E-409C-BE32-E72D297353CC}">
              <c16:uniqueId val="{00000001-6EAC-4434-A4EB-CEC22D585E0C}"/>
            </c:ext>
          </c:extLst>
        </c:ser>
        <c:ser>
          <c:idx val="2"/>
          <c:order val="2"/>
          <c:tx>
            <c:strRef>
              <c:f>'[Labour Market and Skills Analysis 2025 - Master.xlsx]App'!$AA$12</c:f>
              <c:strCache>
                <c:ptCount val="1"/>
                <c:pt idx="0">
                  <c:v>Higher (L4+)</c:v>
                </c:pt>
              </c:strCache>
            </c:strRef>
          </c:tx>
          <c:spPr>
            <a:solidFill>
              <a:srgbClr val="2C2D84"/>
            </a:solidFill>
            <a:ln>
              <a:noFill/>
            </a:ln>
            <a:effectLst/>
          </c:spPr>
          <c:invertIfNegative val="0"/>
          <c:cat>
            <c:strRef>
              <c:f>'[Labour Market and Skills Analysis 2025 - Master.xlsx]App'!$AB$9:$AF$9</c:f>
              <c:strCache>
                <c:ptCount val="5"/>
                <c:pt idx="0">
                  <c:v>2019/20</c:v>
                </c:pt>
                <c:pt idx="1">
                  <c:v>2020/21</c:v>
                </c:pt>
                <c:pt idx="2">
                  <c:v>2021/22</c:v>
                </c:pt>
                <c:pt idx="3">
                  <c:v>2022/23</c:v>
                </c:pt>
                <c:pt idx="4">
                  <c:v>2023/24</c:v>
                </c:pt>
              </c:strCache>
            </c:strRef>
          </c:cat>
          <c:val>
            <c:numRef>
              <c:f>'[Labour Market and Skills Analysis 2025 - Master.xlsx]App'!$AB$12:$AF$12</c:f>
              <c:numCache>
                <c:formatCode>0%</c:formatCode>
                <c:ptCount val="5"/>
                <c:pt idx="0">
                  <c:v>0.30701754385964913</c:v>
                </c:pt>
                <c:pt idx="1">
                  <c:v>0.37651821862348178</c:v>
                </c:pt>
                <c:pt idx="2">
                  <c:v>0.36666666666666664</c:v>
                </c:pt>
                <c:pt idx="3">
                  <c:v>0.38181818181818183</c:v>
                </c:pt>
                <c:pt idx="4">
                  <c:v>0.4157706093189964</c:v>
                </c:pt>
              </c:numCache>
            </c:numRef>
          </c:val>
          <c:extLst>
            <c:ext xmlns:c16="http://schemas.microsoft.com/office/drawing/2014/chart" uri="{C3380CC4-5D6E-409C-BE32-E72D297353CC}">
              <c16:uniqueId val="{00000002-6EAC-4434-A4EB-CEC22D585E0C}"/>
            </c:ext>
          </c:extLst>
        </c:ser>
        <c:dLbls>
          <c:showLegendKey val="0"/>
          <c:showVal val="0"/>
          <c:showCatName val="0"/>
          <c:showSerName val="0"/>
          <c:showPercent val="0"/>
          <c:showBubbleSize val="0"/>
        </c:dLbls>
        <c:gapWidth val="219"/>
        <c:overlap val="-27"/>
        <c:axId val="1096389568"/>
        <c:axId val="1096395328"/>
      </c:barChart>
      <c:catAx>
        <c:axId val="109638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395328"/>
        <c:crosses val="autoZero"/>
        <c:auto val="1"/>
        <c:lblAlgn val="ctr"/>
        <c:lblOffset val="100"/>
        <c:noMultiLvlLbl val="0"/>
      </c:catAx>
      <c:valAx>
        <c:axId val="1096395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389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'[Labour Market and Skills Analysis 2025 - Master.xlsx]App'!$AK$25</c:f>
              <c:strCache>
                <c:ptCount val="1"/>
                <c:pt idx="0">
                  <c:v>Under 19</c:v>
                </c:pt>
              </c:strCache>
            </c:strRef>
          </c:tx>
          <c:spPr>
            <a:solidFill>
              <a:srgbClr val="2C2D84">
                <a:alpha val="25098"/>
              </a:srgbClr>
            </a:solidFill>
            <a:ln>
              <a:noFill/>
            </a:ln>
            <a:effectLst/>
          </c:spPr>
          <c:invertIfNegative val="0"/>
          <c:cat>
            <c:strRef>
              <c:f>'[Labour Market and Skills Analysis 2025 - Master.xlsx]App'!$AL$24:$AP$24</c:f>
              <c:strCache>
                <c:ptCount val="5"/>
                <c:pt idx="0">
                  <c:v>2019/20</c:v>
                </c:pt>
                <c:pt idx="1">
                  <c:v>2020/21</c:v>
                </c:pt>
                <c:pt idx="2">
                  <c:v>2021/22</c:v>
                </c:pt>
                <c:pt idx="3">
                  <c:v>2022/23</c:v>
                </c:pt>
                <c:pt idx="4">
                  <c:v>2023/24</c:v>
                </c:pt>
              </c:strCache>
            </c:strRef>
          </c:cat>
          <c:val>
            <c:numRef>
              <c:f>'[Labour Market and Skills Analysis 2025 - Master.xlsx]App'!$AL$25:$AP$25</c:f>
              <c:numCache>
                <c:formatCode>0%</c:formatCode>
                <c:ptCount val="5"/>
                <c:pt idx="0">
                  <c:v>0.2412280701754386</c:v>
                </c:pt>
                <c:pt idx="1">
                  <c:v>0.17813765182186234</c:v>
                </c:pt>
                <c:pt idx="2">
                  <c:v>0.20370370370370369</c:v>
                </c:pt>
                <c:pt idx="3">
                  <c:v>0.23272727272727273</c:v>
                </c:pt>
                <c:pt idx="4">
                  <c:v>0.22580645161290322</c:v>
                </c:pt>
              </c:numCache>
            </c:numRef>
          </c:val>
          <c:extLst>
            <c:ext xmlns:c16="http://schemas.microsoft.com/office/drawing/2014/chart" uri="{C3380CC4-5D6E-409C-BE32-E72D297353CC}">
              <c16:uniqueId val="{00000000-6DC5-4D43-8A1C-EB168C3F270A}"/>
            </c:ext>
          </c:extLst>
        </c:ser>
        <c:ser>
          <c:idx val="1"/>
          <c:order val="1"/>
          <c:tx>
            <c:strRef>
              <c:f>'[Labour Market and Skills Analysis 2025 - Master.xlsx]App'!$AK$26</c:f>
              <c:strCache>
                <c:ptCount val="1"/>
                <c:pt idx="0">
                  <c:v>19-24</c:v>
                </c:pt>
              </c:strCache>
            </c:strRef>
          </c:tx>
          <c:spPr>
            <a:solidFill>
              <a:srgbClr val="2C2D84">
                <a:alpha val="50196"/>
              </a:srgbClr>
            </a:solidFill>
            <a:ln>
              <a:noFill/>
            </a:ln>
            <a:effectLst/>
          </c:spPr>
          <c:invertIfNegative val="0"/>
          <c:cat>
            <c:strRef>
              <c:f>'[Labour Market and Skills Analysis 2025 - Master.xlsx]App'!$AL$24:$AP$24</c:f>
              <c:strCache>
                <c:ptCount val="5"/>
                <c:pt idx="0">
                  <c:v>2019/20</c:v>
                </c:pt>
                <c:pt idx="1">
                  <c:v>2020/21</c:v>
                </c:pt>
                <c:pt idx="2">
                  <c:v>2021/22</c:v>
                </c:pt>
                <c:pt idx="3">
                  <c:v>2022/23</c:v>
                </c:pt>
                <c:pt idx="4">
                  <c:v>2023/24</c:v>
                </c:pt>
              </c:strCache>
            </c:strRef>
          </c:cat>
          <c:val>
            <c:numRef>
              <c:f>'[Labour Market and Skills Analysis 2025 - Master.xlsx]App'!$AL$26:$AP$26</c:f>
              <c:numCache>
                <c:formatCode>0%</c:formatCode>
                <c:ptCount val="5"/>
                <c:pt idx="0">
                  <c:v>0.31140350877192985</c:v>
                </c:pt>
                <c:pt idx="1">
                  <c:v>0.32793522267206476</c:v>
                </c:pt>
                <c:pt idx="2">
                  <c:v>0.35185185185185186</c:v>
                </c:pt>
                <c:pt idx="3">
                  <c:v>0.30909090909090908</c:v>
                </c:pt>
                <c:pt idx="4">
                  <c:v>0.31541218637992829</c:v>
                </c:pt>
              </c:numCache>
            </c:numRef>
          </c:val>
          <c:extLst>
            <c:ext xmlns:c16="http://schemas.microsoft.com/office/drawing/2014/chart" uri="{C3380CC4-5D6E-409C-BE32-E72D297353CC}">
              <c16:uniqueId val="{00000001-6DC5-4D43-8A1C-EB168C3F270A}"/>
            </c:ext>
          </c:extLst>
        </c:ser>
        <c:ser>
          <c:idx val="2"/>
          <c:order val="2"/>
          <c:tx>
            <c:strRef>
              <c:f>'[Labour Market and Skills Analysis 2025 - Master.xlsx]App'!$AK$27</c:f>
              <c:strCache>
                <c:ptCount val="1"/>
                <c:pt idx="0">
                  <c:v>25+</c:v>
                </c:pt>
              </c:strCache>
            </c:strRef>
          </c:tx>
          <c:spPr>
            <a:solidFill>
              <a:srgbClr val="2C2D84"/>
            </a:solidFill>
            <a:ln>
              <a:noFill/>
            </a:ln>
            <a:effectLst/>
          </c:spPr>
          <c:invertIfNegative val="0"/>
          <c:cat>
            <c:strRef>
              <c:f>'[Labour Market and Skills Analysis 2025 - Master.xlsx]App'!$AL$24:$AP$24</c:f>
              <c:strCache>
                <c:ptCount val="5"/>
                <c:pt idx="0">
                  <c:v>2019/20</c:v>
                </c:pt>
                <c:pt idx="1">
                  <c:v>2020/21</c:v>
                </c:pt>
                <c:pt idx="2">
                  <c:v>2021/22</c:v>
                </c:pt>
                <c:pt idx="3">
                  <c:v>2022/23</c:v>
                </c:pt>
                <c:pt idx="4">
                  <c:v>2023/24</c:v>
                </c:pt>
              </c:strCache>
            </c:strRef>
          </c:cat>
          <c:val>
            <c:numRef>
              <c:f>'[Labour Market and Skills Analysis 2025 - Master.xlsx]App'!$AL$27:$AP$27</c:f>
              <c:numCache>
                <c:formatCode>0%</c:formatCode>
                <c:ptCount val="5"/>
                <c:pt idx="0">
                  <c:v>0.44298245614035087</c:v>
                </c:pt>
                <c:pt idx="1">
                  <c:v>0.49797570850202427</c:v>
                </c:pt>
                <c:pt idx="2">
                  <c:v>0.45555555555555555</c:v>
                </c:pt>
                <c:pt idx="3">
                  <c:v>0.45454545454545453</c:v>
                </c:pt>
                <c:pt idx="4">
                  <c:v>0.46236559139784944</c:v>
                </c:pt>
              </c:numCache>
            </c:numRef>
          </c:val>
          <c:extLst>
            <c:ext xmlns:c16="http://schemas.microsoft.com/office/drawing/2014/chart" uri="{C3380CC4-5D6E-409C-BE32-E72D297353CC}">
              <c16:uniqueId val="{00000002-6DC5-4D43-8A1C-EB168C3F270A}"/>
            </c:ext>
          </c:extLst>
        </c:ser>
        <c:dLbls>
          <c:showLegendKey val="0"/>
          <c:showVal val="0"/>
          <c:showCatName val="0"/>
          <c:showSerName val="0"/>
          <c:showPercent val="0"/>
          <c:showBubbleSize val="0"/>
        </c:dLbls>
        <c:gapWidth val="219"/>
        <c:overlap val="-27"/>
        <c:axId val="1099723504"/>
        <c:axId val="1099729744"/>
      </c:barChart>
      <c:catAx>
        <c:axId val="1099723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9729744"/>
        <c:crosses val="autoZero"/>
        <c:auto val="1"/>
        <c:lblAlgn val="ctr"/>
        <c:lblOffset val="100"/>
        <c:noMultiLvlLbl val="0"/>
      </c:catAx>
      <c:valAx>
        <c:axId val="1099729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9723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'[Labour Market and Skills Analysis 2025 - Master.xlsx]Sheet17'!$C$2</c:f>
              <c:strCache>
                <c:ptCount val="1"/>
                <c:pt idx="0">
                  <c:v>Buckinghamshire</c:v>
                </c:pt>
              </c:strCache>
            </c:strRef>
          </c:tx>
          <c:spPr>
            <a:solidFill>
              <a:srgbClr val="2C2D84"/>
            </a:solidFill>
            <a:ln>
              <a:noFill/>
            </a:ln>
            <a:effectLst/>
          </c:spPr>
          <c:invertIfNegative val="0"/>
          <c:cat>
            <c:strRef>
              <c:f>'[Labour Market and Skills Analysis 2025 - Master.xlsx]Sheet17'!$B$3:$B$16</c:f>
              <c:strCache>
                <c:ptCount val="14"/>
                <c:pt idx="0">
                  <c:v>Not Applicable/ Not Known</c:v>
                </c:pt>
                <c:pt idx="1">
                  <c:v>Preparation for Life and Work</c:v>
                </c:pt>
                <c:pt idx="2">
                  <c:v>Health, Public Services and Care</c:v>
                </c:pt>
                <c:pt idx="3">
                  <c:v>Business, Administration and Law</c:v>
                </c:pt>
                <c:pt idx="4">
                  <c:v>Retail and Commercial Enterprise</c:v>
                </c:pt>
                <c:pt idx="5">
                  <c:v>Digital Technology</c:v>
                </c:pt>
                <c:pt idx="6">
                  <c:v>Engineering and Manufacturing Technologies</c:v>
                </c:pt>
                <c:pt idx="7">
                  <c:v>Construction, Planning and the Built Environment</c:v>
                </c:pt>
                <c:pt idx="8">
                  <c:v>Education and Training</c:v>
                </c:pt>
                <c:pt idx="9">
                  <c:v>Agriculture, Horticulture and Animal Care</c:v>
                </c:pt>
                <c:pt idx="10">
                  <c:v>Languages, Literature and Culture</c:v>
                </c:pt>
                <c:pt idx="11">
                  <c:v>Science and Mathematics</c:v>
                </c:pt>
                <c:pt idx="12">
                  <c:v>Arts, Media and Publishing</c:v>
                </c:pt>
                <c:pt idx="13">
                  <c:v>Leisure, Travel and Tourism</c:v>
                </c:pt>
              </c:strCache>
            </c:strRef>
          </c:cat>
          <c:val>
            <c:numRef>
              <c:f>'[Labour Market and Skills Analysis 2025 - Master.xlsx]Sheet17'!$C$3:$C$16</c:f>
              <c:numCache>
                <c:formatCode>0%</c:formatCode>
                <c:ptCount val="14"/>
                <c:pt idx="0">
                  <c:v>0.40296296296296297</c:v>
                </c:pt>
                <c:pt idx="1">
                  <c:v>0.26222222222222225</c:v>
                </c:pt>
                <c:pt idx="2">
                  <c:v>0.13037037037037036</c:v>
                </c:pt>
                <c:pt idx="3">
                  <c:v>5.3333333333333337E-2</c:v>
                </c:pt>
                <c:pt idx="4">
                  <c:v>4.148148148148148E-2</c:v>
                </c:pt>
                <c:pt idx="5">
                  <c:v>2.2222222222222223E-2</c:v>
                </c:pt>
                <c:pt idx="6">
                  <c:v>2.2222222222222223E-2</c:v>
                </c:pt>
                <c:pt idx="7">
                  <c:v>2.074074074074074E-2</c:v>
                </c:pt>
                <c:pt idx="8">
                  <c:v>1.4814814814814815E-2</c:v>
                </c:pt>
                <c:pt idx="9">
                  <c:v>1.1851851851851851E-2</c:v>
                </c:pt>
                <c:pt idx="10">
                  <c:v>1.037037037037037E-2</c:v>
                </c:pt>
                <c:pt idx="11">
                  <c:v>5.9259259259259256E-3</c:v>
                </c:pt>
                <c:pt idx="12">
                  <c:v>1.4814814814814814E-3</c:v>
                </c:pt>
                <c:pt idx="13">
                  <c:v>1.4814814814814814E-3</c:v>
                </c:pt>
              </c:numCache>
            </c:numRef>
          </c:val>
          <c:extLst>
            <c:ext xmlns:c16="http://schemas.microsoft.com/office/drawing/2014/chart" uri="{C3380CC4-5D6E-409C-BE32-E72D297353CC}">
              <c16:uniqueId val="{00000000-728F-461D-BA5B-246CD638D369}"/>
            </c:ext>
          </c:extLst>
        </c:ser>
        <c:ser>
          <c:idx val="1"/>
          <c:order val="1"/>
          <c:tx>
            <c:strRef>
              <c:f>'[Labour Market and Skills Analysis 2025 - Master.xlsx]Sheet17'!$D$2</c:f>
              <c:strCache>
                <c:ptCount val="1"/>
                <c:pt idx="0">
                  <c:v>England</c:v>
                </c:pt>
              </c:strCache>
            </c:strRef>
          </c:tx>
          <c:spPr>
            <a:solidFill>
              <a:srgbClr val="9FC63B"/>
            </a:solidFill>
            <a:ln>
              <a:noFill/>
            </a:ln>
            <a:effectLst/>
          </c:spPr>
          <c:invertIfNegative val="0"/>
          <c:cat>
            <c:strRef>
              <c:f>'[Labour Market and Skills Analysis 2025 - Master.xlsx]Sheet17'!$B$3:$B$16</c:f>
              <c:strCache>
                <c:ptCount val="14"/>
                <c:pt idx="0">
                  <c:v>Not Applicable/ Not Known</c:v>
                </c:pt>
                <c:pt idx="1">
                  <c:v>Preparation for Life and Work</c:v>
                </c:pt>
                <c:pt idx="2">
                  <c:v>Health, Public Services and Care</c:v>
                </c:pt>
                <c:pt idx="3">
                  <c:v>Business, Administration and Law</c:v>
                </c:pt>
                <c:pt idx="4">
                  <c:v>Retail and Commercial Enterprise</c:v>
                </c:pt>
                <c:pt idx="5">
                  <c:v>Digital Technology</c:v>
                </c:pt>
                <c:pt idx="6">
                  <c:v>Engineering and Manufacturing Technologies</c:v>
                </c:pt>
                <c:pt idx="7">
                  <c:v>Construction, Planning and the Built Environment</c:v>
                </c:pt>
                <c:pt idx="8">
                  <c:v>Education and Training</c:v>
                </c:pt>
                <c:pt idx="9">
                  <c:v>Agriculture, Horticulture and Animal Care</c:v>
                </c:pt>
                <c:pt idx="10">
                  <c:v>Languages, Literature and Culture</c:v>
                </c:pt>
                <c:pt idx="11">
                  <c:v>Science and Mathematics</c:v>
                </c:pt>
                <c:pt idx="12">
                  <c:v>Arts, Media and Publishing</c:v>
                </c:pt>
                <c:pt idx="13">
                  <c:v>Leisure, Travel and Tourism</c:v>
                </c:pt>
              </c:strCache>
            </c:strRef>
          </c:cat>
          <c:val>
            <c:numRef>
              <c:f>'[Labour Market and Skills Analysis 2025 - Master.xlsx]Sheet17'!$D$3:$D$16</c:f>
              <c:numCache>
                <c:formatCode>0%</c:formatCode>
                <c:ptCount val="14"/>
                <c:pt idx="0">
                  <c:v>0.37204114153266693</c:v>
                </c:pt>
                <c:pt idx="1">
                  <c:v>0.30116374523154182</c:v>
                </c:pt>
                <c:pt idx="2">
                  <c:v>0.10313390313390314</c:v>
                </c:pt>
                <c:pt idx="3">
                  <c:v>4.3411077309382394E-2</c:v>
                </c:pt>
                <c:pt idx="4">
                  <c:v>4.0282002993867402E-2</c:v>
                </c:pt>
                <c:pt idx="5">
                  <c:v>3.4274952919020718E-2</c:v>
                </c:pt>
                <c:pt idx="6">
                  <c:v>3.3096721232314455E-2</c:v>
                </c:pt>
                <c:pt idx="7">
                  <c:v>3.6882514848616543E-2</c:v>
                </c:pt>
                <c:pt idx="8">
                  <c:v>1.6456613066782557E-2</c:v>
                </c:pt>
                <c:pt idx="9">
                  <c:v>6.4126708194504802E-3</c:v>
                </c:pt>
                <c:pt idx="10">
                  <c:v>1.9701579023612922E-3</c:v>
                </c:pt>
                <c:pt idx="11">
                  <c:v>2.2502293688734369E-3</c:v>
                </c:pt>
                <c:pt idx="12">
                  <c:v>4.6646385629436479E-3</c:v>
                </c:pt>
                <c:pt idx="13">
                  <c:v>3.9113428943937422E-3</c:v>
                </c:pt>
              </c:numCache>
            </c:numRef>
          </c:val>
          <c:extLst>
            <c:ext xmlns:c16="http://schemas.microsoft.com/office/drawing/2014/chart" uri="{C3380CC4-5D6E-409C-BE32-E72D297353CC}">
              <c16:uniqueId val="{00000001-728F-461D-BA5B-246CD638D369}"/>
            </c:ext>
          </c:extLst>
        </c:ser>
        <c:dLbls>
          <c:showLegendKey val="0"/>
          <c:showVal val="0"/>
          <c:showCatName val="0"/>
          <c:showSerName val="0"/>
          <c:showPercent val="0"/>
          <c:showBubbleSize val="0"/>
        </c:dLbls>
        <c:gapWidth val="182"/>
        <c:axId val="1065155903"/>
        <c:axId val="1065141983"/>
      </c:barChart>
      <c:catAx>
        <c:axId val="10651559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65141983"/>
        <c:crosses val="autoZero"/>
        <c:auto val="1"/>
        <c:lblAlgn val="ctr"/>
        <c:lblOffset val="100"/>
        <c:noMultiLvlLbl val="0"/>
      </c:catAx>
      <c:valAx>
        <c:axId val="1065141983"/>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65155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'[Labour Market and Skills Analysis 2025 - Master.xlsx]HE destinations'!$C$20</c:f>
              <c:strCache>
                <c:ptCount val="1"/>
                <c:pt idx="0">
                  <c:v>Buckinghamshire</c:v>
                </c:pt>
              </c:strCache>
            </c:strRef>
          </c:tx>
          <c:spPr>
            <a:solidFill>
              <a:srgbClr val="2C2D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Master.xlsx]HE destinations'!$B$21:$B$28</c:f>
              <c:strCache>
                <c:ptCount val="8"/>
                <c:pt idx="0">
                  <c:v>Full-time employment</c:v>
                </c:pt>
                <c:pt idx="1">
                  <c:v>Part-time employment</c:v>
                </c:pt>
                <c:pt idx="2">
                  <c:v>Employment and further study</c:v>
                </c:pt>
                <c:pt idx="3">
                  <c:v>Other (including travel, caring for someone or retired)</c:v>
                </c:pt>
                <c:pt idx="4">
                  <c:v>Unemployed</c:v>
                </c:pt>
                <c:pt idx="5">
                  <c:v>Full-time further study</c:v>
                </c:pt>
                <c:pt idx="6">
                  <c:v>Voluntary or unpaid work</c:v>
                </c:pt>
                <c:pt idx="7">
                  <c:v>Part-time further study</c:v>
                </c:pt>
              </c:strCache>
            </c:strRef>
          </c:cat>
          <c:val>
            <c:numRef>
              <c:f>'[Labour Market and Skills Analysis 2025 - Master.xlsx]HE destinations'!$C$21:$C$28</c:f>
              <c:numCache>
                <c:formatCode>0%</c:formatCode>
                <c:ptCount val="8"/>
                <c:pt idx="0">
                  <c:v>0.64216634429400388</c:v>
                </c:pt>
                <c:pt idx="1">
                  <c:v>0.11411992263056092</c:v>
                </c:pt>
                <c:pt idx="2">
                  <c:v>9.0909090909090912E-2</c:v>
                </c:pt>
                <c:pt idx="3">
                  <c:v>6.7698259187620888E-2</c:v>
                </c:pt>
                <c:pt idx="4">
                  <c:v>4.2553191489361701E-2</c:v>
                </c:pt>
                <c:pt idx="5">
                  <c:v>2.5145067698259187E-2</c:v>
                </c:pt>
                <c:pt idx="6">
                  <c:v>1.160541586073501E-2</c:v>
                </c:pt>
                <c:pt idx="7">
                  <c:v>3.8684719535783366E-3</c:v>
                </c:pt>
              </c:numCache>
            </c:numRef>
          </c:val>
          <c:extLst>
            <c:ext xmlns:c16="http://schemas.microsoft.com/office/drawing/2014/chart" uri="{C3380CC4-5D6E-409C-BE32-E72D297353CC}">
              <c16:uniqueId val="{00000000-E701-4131-A4EF-04CC4D7FF716}"/>
            </c:ext>
          </c:extLst>
        </c:ser>
        <c:ser>
          <c:idx val="1"/>
          <c:order val="1"/>
          <c:tx>
            <c:strRef>
              <c:f>'[Labour Market and Skills Analysis 2025 - Master.xlsx]HE destinations'!$D$20</c:f>
              <c:strCache>
                <c:ptCount val="1"/>
                <c:pt idx="0">
                  <c:v>England</c:v>
                </c:pt>
              </c:strCache>
            </c:strRef>
          </c:tx>
          <c:spPr>
            <a:solidFill>
              <a:srgbClr val="9FC6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Master.xlsx]HE destinations'!$B$21:$B$28</c:f>
              <c:strCache>
                <c:ptCount val="8"/>
                <c:pt idx="0">
                  <c:v>Full-time employment</c:v>
                </c:pt>
                <c:pt idx="1">
                  <c:v>Part-time employment</c:v>
                </c:pt>
                <c:pt idx="2">
                  <c:v>Employment and further study</c:v>
                </c:pt>
                <c:pt idx="3">
                  <c:v>Other (including travel, caring for someone or retired)</c:v>
                </c:pt>
                <c:pt idx="4">
                  <c:v>Unemployed</c:v>
                </c:pt>
                <c:pt idx="5">
                  <c:v>Full-time further study</c:v>
                </c:pt>
                <c:pt idx="6">
                  <c:v>Voluntary or unpaid work</c:v>
                </c:pt>
                <c:pt idx="7">
                  <c:v>Part-time further study</c:v>
                </c:pt>
              </c:strCache>
            </c:strRef>
          </c:cat>
          <c:val>
            <c:numRef>
              <c:f>'[Labour Market and Skills Analysis 2025 - Master.xlsx]HE destinations'!$D$21:$D$28</c:f>
              <c:numCache>
                <c:formatCode>0%</c:formatCode>
                <c:ptCount val="8"/>
                <c:pt idx="0">
                  <c:v>0.61</c:v>
                </c:pt>
                <c:pt idx="1">
                  <c:v>0.11</c:v>
                </c:pt>
                <c:pt idx="2">
                  <c:v>0.1</c:v>
                </c:pt>
                <c:pt idx="3">
                  <c:v>0.06</c:v>
                </c:pt>
                <c:pt idx="4">
                  <c:v>0.05</c:v>
                </c:pt>
                <c:pt idx="5">
                  <c:v>0.06</c:v>
                </c:pt>
                <c:pt idx="6">
                  <c:v>0.01</c:v>
                </c:pt>
                <c:pt idx="7">
                  <c:v>0</c:v>
                </c:pt>
              </c:numCache>
            </c:numRef>
          </c:val>
          <c:extLst>
            <c:ext xmlns:c16="http://schemas.microsoft.com/office/drawing/2014/chart" uri="{C3380CC4-5D6E-409C-BE32-E72D297353CC}">
              <c16:uniqueId val="{00000001-E701-4131-A4EF-04CC4D7FF716}"/>
            </c:ext>
          </c:extLst>
        </c:ser>
        <c:dLbls>
          <c:showLegendKey val="0"/>
          <c:showVal val="0"/>
          <c:showCatName val="0"/>
          <c:showSerName val="0"/>
          <c:showPercent val="0"/>
          <c:showBubbleSize val="0"/>
        </c:dLbls>
        <c:gapWidth val="182"/>
        <c:axId val="675284944"/>
        <c:axId val="1593732608"/>
      </c:barChart>
      <c:catAx>
        <c:axId val="6752849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93732608"/>
        <c:crosses val="autoZero"/>
        <c:auto val="1"/>
        <c:lblAlgn val="ctr"/>
        <c:lblOffset val="100"/>
        <c:noMultiLvlLbl val="0"/>
      </c:catAx>
      <c:valAx>
        <c:axId val="159373260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75284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'[Labour Market and Skills Analysis 2025 - Master.xlsx]HE destinations'!$C$1</c:f>
              <c:strCache>
                <c:ptCount val="1"/>
                <c:pt idx="0">
                  <c:v>Buckinghamshire</c:v>
                </c:pt>
              </c:strCache>
            </c:strRef>
          </c:tx>
          <c:spPr>
            <a:solidFill>
              <a:srgbClr val="2C2D8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Master.xlsx]HE destinations'!$B$2:$B$3</c:f>
              <c:strCache>
                <c:ptCount val="2"/>
                <c:pt idx="0">
                  <c:v>Full-time employment</c:v>
                </c:pt>
                <c:pt idx="1">
                  <c:v>Part-time employment</c:v>
                </c:pt>
              </c:strCache>
            </c:strRef>
          </c:cat>
          <c:val>
            <c:numRef>
              <c:f>'[Labour Market and Skills Analysis 2025 - Master.xlsx]HE destinations'!$C$2:$C$3</c:f>
              <c:numCache>
                <c:formatCode>0%</c:formatCode>
                <c:ptCount val="2"/>
                <c:pt idx="0">
                  <c:v>0.64</c:v>
                </c:pt>
                <c:pt idx="1">
                  <c:v>0.11</c:v>
                </c:pt>
              </c:numCache>
            </c:numRef>
          </c:val>
          <c:extLst>
            <c:ext xmlns:c16="http://schemas.microsoft.com/office/drawing/2014/chart" uri="{C3380CC4-5D6E-409C-BE32-E72D297353CC}">
              <c16:uniqueId val="{00000000-E7E7-45FB-A43E-760D38CF630F}"/>
            </c:ext>
          </c:extLst>
        </c:ser>
        <c:ser>
          <c:idx val="1"/>
          <c:order val="1"/>
          <c:tx>
            <c:strRef>
              <c:f>'[Labour Market and Skills Analysis 2025 - Master.xlsx]HE destinations'!$D$1</c:f>
              <c:strCache>
                <c:ptCount val="1"/>
                <c:pt idx="0">
                  <c:v>England</c:v>
                </c:pt>
              </c:strCache>
            </c:strRef>
          </c:tx>
          <c:spPr>
            <a:solidFill>
              <a:srgbClr val="9FC63B"/>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Master.xlsx]HE destinations'!$B$2:$B$3</c:f>
              <c:strCache>
                <c:ptCount val="2"/>
                <c:pt idx="0">
                  <c:v>Full-time employment</c:v>
                </c:pt>
                <c:pt idx="1">
                  <c:v>Part-time employment</c:v>
                </c:pt>
              </c:strCache>
            </c:strRef>
          </c:cat>
          <c:val>
            <c:numRef>
              <c:f>'[Labour Market and Skills Analysis 2025 - Master.xlsx]HE destinations'!$D$2:$D$3</c:f>
              <c:numCache>
                <c:formatCode>0%</c:formatCode>
                <c:ptCount val="2"/>
                <c:pt idx="0">
                  <c:v>0.61</c:v>
                </c:pt>
                <c:pt idx="1">
                  <c:v>0.11</c:v>
                </c:pt>
              </c:numCache>
            </c:numRef>
          </c:val>
          <c:extLst>
            <c:ext xmlns:c16="http://schemas.microsoft.com/office/drawing/2014/chart" uri="{C3380CC4-5D6E-409C-BE32-E72D297353CC}">
              <c16:uniqueId val="{00000001-E7E7-45FB-A43E-760D38CF630F}"/>
            </c:ext>
          </c:extLst>
        </c:ser>
        <c:dLbls>
          <c:showLegendKey val="0"/>
          <c:showVal val="0"/>
          <c:showCatName val="0"/>
          <c:showSerName val="0"/>
          <c:showPercent val="0"/>
          <c:showBubbleSize val="0"/>
        </c:dLbls>
        <c:gapWidth val="219"/>
        <c:overlap val="-27"/>
        <c:axId val="675285424"/>
        <c:axId val="675285904"/>
      </c:barChart>
      <c:catAx>
        <c:axId val="67528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5285904"/>
        <c:crosses val="autoZero"/>
        <c:auto val="1"/>
        <c:lblAlgn val="ctr"/>
        <c:lblOffset val="100"/>
        <c:noMultiLvlLbl val="0"/>
      </c:catAx>
      <c:valAx>
        <c:axId val="675285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5285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Sheet6!$B$3</c:f>
              <c:strCache>
                <c:ptCount val="1"/>
                <c:pt idx="0">
                  <c:v>Net migration of workers</c:v>
                </c:pt>
              </c:strCache>
            </c:strRef>
          </c:tx>
          <c:spPr>
            <a:solidFill>
              <a:srgbClr val="2C2D84"/>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Sheet6!$A$4:$A$7</c:f>
              <c:strCache>
                <c:ptCount val="4"/>
                <c:pt idx="0">
                  <c:v>Berkshire</c:v>
                </c:pt>
                <c:pt idx="1">
                  <c:v>Buckinghamshire</c:v>
                </c:pt>
                <c:pt idx="2">
                  <c:v>Milton Keynes</c:v>
                </c:pt>
                <c:pt idx="3">
                  <c:v>Oxfordshire</c:v>
                </c:pt>
              </c:strCache>
            </c:strRef>
          </c:cat>
          <c:val>
            <c:numRef>
              <c:f>Sheet6!$B$4:$B$7</c:f>
              <c:numCache>
                <c:formatCode>0.0%</c:formatCode>
                <c:ptCount val="4"/>
                <c:pt idx="0">
                  <c:v>8.0000000000000002E-3</c:v>
                </c:pt>
                <c:pt idx="1">
                  <c:v>-6.8000000000000005E-2</c:v>
                </c:pt>
                <c:pt idx="2">
                  <c:v>0.14799999999999999</c:v>
                </c:pt>
                <c:pt idx="3">
                  <c:v>9.2999999999999999E-2</c:v>
                </c:pt>
              </c:numCache>
            </c:numRef>
          </c:val>
          <c:extLst>
            <c:ext xmlns:c16="http://schemas.microsoft.com/office/drawing/2014/chart" uri="{C3380CC4-5D6E-409C-BE32-E72D297353CC}">
              <c16:uniqueId val="{00000000-4F68-4055-9620-365570AE32C2}"/>
            </c:ext>
          </c:extLst>
        </c:ser>
        <c:dLbls>
          <c:showLegendKey val="0"/>
          <c:showVal val="0"/>
          <c:showCatName val="0"/>
          <c:showSerName val="0"/>
          <c:showPercent val="0"/>
          <c:showBubbleSize val="0"/>
        </c:dLbls>
        <c:gapWidth val="219"/>
        <c:overlap val="-27"/>
        <c:axId val="113245296"/>
        <c:axId val="113244816"/>
      </c:barChart>
      <c:catAx>
        <c:axId val="113245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3244816"/>
        <c:crosses val="autoZero"/>
        <c:auto val="1"/>
        <c:lblAlgn val="ctr"/>
        <c:lblOffset val="100"/>
        <c:noMultiLvlLbl val="0"/>
      </c:catAx>
      <c:valAx>
        <c:axId val="1132448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3245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400"/>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'[Labour Market and Skills Analysis 2025 - Master.xlsx]HE qualifiers'!$B$21</c:f>
              <c:strCache>
                <c:ptCount val="1"/>
                <c:pt idx="0">
                  <c:v>Bucks</c:v>
                </c:pt>
              </c:strCache>
            </c:strRef>
          </c:tx>
          <c:spPr>
            <a:solidFill>
              <a:srgbClr val="2C2D84"/>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52-41F7-B549-7FABB07894A1}"/>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Master.xlsx]HE qualifiers'!$A$22:$A$43</c:f>
              <c:strCache>
                <c:ptCount val="22"/>
                <c:pt idx="0">
                  <c:v>Business and management</c:v>
                </c:pt>
                <c:pt idx="1">
                  <c:v>Subjects allied to medicine</c:v>
                </c:pt>
                <c:pt idx="2">
                  <c:v>Social sciences</c:v>
                </c:pt>
                <c:pt idx="3">
                  <c:v>Design, and creative and performing arts</c:v>
                </c:pt>
                <c:pt idx="4">
                  <c:v>Education and teaching</c:v>
                </c:pt>
                <c:pt idx="5">
                  <c:v>Medicine and dentistry</c:v>
                </c:pt>
                <c:pt idx="6">
                  <c:v>Law</c:v>
                </c:pt>
                <c:pt idx="7">
                  <c:v>Computing</c:v>
                </c:pt>
                <c:pt idx="8">
                  <c:v>Psychology</c:v>
                </c:pt>
                <c:pt idx="9">
                  <c:v>Biological and sport sciences</c:v>
                </c:pt>
                <c:pt idx="10">
                  <c:v>Engineering and technology</c:v>
                </c:pt>
                <c:pt idx="11">
                  <c:v>Historical, philosophical and religious studies</c:v>
                </c:pt>
                <c:pt idx="12">
                  <c:v>Media, journalism and communications</c:v>
                </c:pt>
                <c:pt idx="13">
                  <c:v>Language and area studies</c:v>
                </c:pt>
                <c:pt idx="14">
                  <c:v>Architecture, building and planning</c:v>
                </c:pt>
                <c:pt idx="15">
                  <c:v>Physical sciences</c:v>
                </c:pt>
                <c:pt idx="16">
                  <c:v>Combined and general studies</c:v>
                </c:pt>
                <c:pt idx="17">
                  <c:v>Veterinary sciences</c:v>
                </c:pt>
                <c:pt idx="18">
                  <c:v>Agriculture, food and related studies</c:v>
                </c:pt>
                <c:pt idx="19">
                  <c:v>Mathematical sciences</c:v>
                </c:pt>
                <c:pt idx="20">
                  <c:v>Geography, earth and environmental studies (natural sciences)</c:v>
                </c:pt>
                <c:pt idx="21">
                  <c:v>Geography, earth and environmental studies (social sciences)</c:v>
                </c:pt>
              </c:strCache>
            </c:strRef>
          </c:cat>
          <c:val>
            <c:numRef>
              <c:f>'[Labour Market and Skills Analysis 2025 - Master.xlsx]HE qualifiers'!$B$22:$B$43</c:f>
              <c:numCache>
                <c:formatCode>0%</c:formatCode>
                <c:ptCount val="22"/>
                <c:pt idx="0">
                  <c:v>0.51770766258853829</c:v>
                </c:pt>
                <c:pt idx="1">
                  <c:v>0.12985619231594764</c:v>
                </c:pt>
                <c:pt idx="2">
                  <c:v>9.9377548830221082E-2</c:v>
                </c:pt>
                <c:pt idx="3">
                  <c:v>5.5162051942476927E-2</c:v>
                </c:pt>
                <c:pt idx="4">
                  <c:v>5.06546469199399E-2</c:v>
                </c:pt>
                <c:pt idx="5">
                  <c:v>3.7776346855548398E-2</c:v>
                </c:pt>
                <c:pt idx="6">
                  <c:v>3.5415325177076629E-2</c:v>
                </c:pt>
                <c:pt idx="7">
                  <c:v>3.0693281820133075E-2</c:v>
                </c:pt>
                <c:pt idx="8">
                  <c:v>1.5453960077269801E-2</c:v>
                </c:pt>
                <c:pt idx="9">
                  <c:v>9.2294483794805749E-3</c:v>
                </c:pt>
                <c:pt idx="10">
                  <c:v>6.6537883666022753E-3</c:v>
                </c:pt>
                <c:pt idx="11">
                  <c:v>4.2927666881305004E-3</c:v>
                </c:pt>
                <c:pt idx="12">
                  <c:v>3.4342133505044E-3</c:v>
                </c:pt>
                <c:pt idx="13">
                  <c:v>1.9317450096587251E-3</c:v>
                </c:pt>
                <c:pt idx="14">
                  <c:v>1.0731916720326251E-3</c:v>
                </c:pt>
                <c:pt idx="15">
                  <c:v>8.585533376261E-4</c:v>
                </c:pt>
                <c:pt idx="16">
                  <c:v>4.2927666881305E-4</c:v>
                </c:pt>
                <c:pt idx="17">
                  <c:v>0</c:v>
                </c:pt>
                <c:pt idx="18">
                  <c:v>0</c:v>
                </c:pt>
                <c:pt idx="19">
                  <c:v>0</c:v>
                </c:pt>
                <c:pt idx="20">
                  <c:v>0</c:v>
                </c:pt>
                <c:pt idx="21">
                  <c:v>0</c:v>
                </c:pt>
              </c:numCache>
            </c:numRef>
          </c:val>
          <c:extLst>
            <c:ext xmlns:c16="http://schemas.microsoft.com/office/drawing/2014/chart" uri="{C3380CC4-5D6E-409C-BE32-E72D297353CC}">
              <c16:uniqueId val="{00000000-7752-41F7-B549-7FABB07894A1}"/>
            </c:ext>
          </c:extLst>
        </c:ser>
        <c:ser>
          <c:idx val="1"/>
          <c:order val="1"/>
          <c:tx>
            <c:strRef>
              <c:f>'[Labour Market and Skills Analysis 2025 - Master.xlsx]HE qualifiers'!$C$21</c:f>
              <c:strCache>
                <c:ptCount val="1"/>
                <c:pt idx="0">
                  <c:v>England</c:v>
                </c:pt>
              </c:strCache>
            </c:strRef>
          </c:tx>
          <c:spPr>
            <a:solidFill>
              <a:srgbClr val="9FC63B"/>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52-41F7-B549-7FABB07894A1}"/>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Master.xlsx]HE qualifiers'!$A$22:$A$43</c:f>
              <c:strCache>
                <c:ptCount val="22"/>
                <c:pt idx="0">
                  <c:v>Business and management</c:v>
                </c:pt>
                <c:pt idx="1">
                  <c:v>Subjects allied to medicine</c:v>
                </c:pt>
                <c:pt idx="2">
                  <c:v>Social sciences</c:v>
                </c:pt>
                <c:pt idx="3">
                  <c:v>Design, and creative and performing arts</c:v>
                </c:pt>
                <c:pt idx="4">
                  <c:v>Education and teaching</c:v>
                </c:pt>
                <c:pt idx="5">
                  <c:v>Medicine and dentistry</c:v>
                </c:pt>
                <c:pt idx="6">
                  <c:v>Law</c:v>
                </c:pt>
                <c:pt idx="7">
                  <c:v>Computing</c:v>
                </c:pt>
                <c:pt idx="8">
                  <c:v>Psychology</c:v>
                </c:pt>
                <c:pt idx="9">
                  <c:v>Biological and sport sciences</c:v>
                </c:pt>
                <c:pt idx="10">
                  <c:v>Engineering and technology</c:v>
                </c:pt>
                <c:pt idx="11">
                  <c:v>Historical, philosophical and religious studies</c:v>
                </c:pt>
                <c:pt idx="12">
                  <c:v>Media, journalism and communications</c:v>
                </c:pt>
                <c:pt idx="13">
                  <c:v>Language and area studies</c:v>
                </c:pt>
                <c:pt idx="14">
                  <c:v>Architecture, building and planning</c:v>
                </c:pt>
                <c:pt idx="15">
                  <c:v>Physical sciences</c:v>
                </c:pt>
                <c:pt idx="16">
                  <c:v>Combined and general studies</c:v>
                </c:pt>
                <c:pt idx="17">
                  <c:v>Veterinary sciences</c:v>
                </c:pt>
                <c:pt idx="18">
                  <c:v>Agriculture, food and related studies</c:v>
                </c:pt>
                <c:pt idx="19">
                  <c:v>Mathematical sciences</c:v>
                </c:pt>
                <c:pt idx="20">
                  <c:v>Geography, earth and environmental studies (natural sciences)</c:v>
                </c:pt>
                <c:pt idx="21">
                  <c:v>Geography, earth and environmental studies (social sciences)</c:v>
                </c:pt>
              </c:strCache>
            </c:strRef>
          </c:cat>
          <c:val>
            <c:numRef>
              <c:f>'[Labour Market and Skills Analysis 2025 - Master.xlsx]HE qualifiers'!$C$22:$C$43</c:f>
              <c:numCache>
                <c:formatCode>0%</c:formatCode>
                <c:ptCount val="22"/>
                <c:pt idx="0">
                  <c:v>0.21416886209394975</c:v>
                </c:pt>
                <c:pt idx="1">
                  <c:v>0.12599987958885822</c:v>
                </c:pt>
                <c:pt idx="2">
                  <c:v>9.6924740960341135E-2</c:v>
                </c:pt>
                <c:pt idx="3">
                  <c:v>6.6827145653884396E-2</c:v>
                </c:pt>
                <c:pt idx="4">
                  <c:v>3.8738132755359853E-2</c:v>
                </c:pt>
                <c:pt idx="5">
                  <c:v>2.8572733519762996E-2</c:v>
                </c:pt>
                <c:pt idx="6">
                  <c:v>5.13397815575804E-2</c:v>
                </c:pt>
                <c:pt idx="7">
                  <c:v>6.5843095978060262E-2</c:v>
                </c:pt>
                <c:pt idx="8">
                  <c:v>4.8512195780212299E-2</c:v>
                </c:pt>
                <c:pt idx="9">
                  <c:v>3.7252715997865816E-2</c:v>
                </c:pt>
                <c:pt idx="10">
                  <c:v>6.0281346860902293E-2</c:v>
                </c:pt>
                <c:pt idx="11">
                  <c:v>2.5025794973042435E-2</c:v>
                </c:pt>
                <c:pt idx="12">
                  <c:v>1.6338546305350199E-2</c:v>
                </c:pt>
                <c:pt idx="13">
                  <c:v>2.5608128167280142E-2</c:v>
                </c:pt>
                <c:pt idx="14">
                  <c:v>2.3054581540141544E-2</c:v>
                </c:pt>
                <c:pt idx="15">
                  <c:v>2.192520807252903E-2</c:v>
                </c:pt>
                <c:pt idx="16">
                  <c:v>1.2491617931295064E-2</c:v>
                </c:pt>
                <c:pt idx="17">
                  <c:v>4.3918925932615437E-3</c:v>
                </c:pt>
                <c:pt idx="18">
                  <c:v>6.5146579804560263E-3</c:v>
                </c:pt>
                <c:pt idx="19">
                  <c:v>1.5580786533882241E-2</c:v>
                </c:pt>
                <c:pt idx="20">
                  <c:v>1.0378194787858406E-2</c:v>
                </c:pt>
                <c:pt idx="21">
                  <c:v>4.226846286873317E-3</c:v>
                </c:pt>
              </c:numCache>
            </c:numRef>
          </c:val>
          <c:extLst>
            <c:ext xmlns:c16="http://schemas.microsoft.com/office/drawing/2014/chart" uri="{C3380CC4-5D6E-409C-BE32-E72D297353CC}">
              <c16:uniqueId val="{00000001-7752-41F7-B549-7FABB07894A1}"/>
            </c:ext>
          </c:extLst>
        </c:ser>
        <c:dLbls>
          <c:showLegendKey val="0"/>
          <c:showVal val="0"/>
          <c:showCatName val="0"/>
          <c:showSerName val="0"/>
          <c:showPercent val="0"/>
          <c:showBubbleSize val="0"/>
        </c:dLbls>
        <c:gapWidth val="182"/>
        <c:axId val="1556102528"/>
        <c:axId val="1556099168"/>
      </c:barChart>
      <c:catAx>
        <c:axId val="15561025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56099168"/>
        <c:crosses val="autoZero"/>
        <c:auto val="1"/>
        <c:lblAlgn val="ctr"/>
        <c:lblOffset val="100"/>
        <c:noMultiLvlLbl val="0"/>
      </c:catAx>
      <c:valAx>
        <c:axId val="155609916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56102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Sheet1!$B$3</c:f>
              <c:strCache>
                <c:ptCount val="1"/>
                <c:pt idx="0">
                  <c:v>Primary sector and utilities</c:v>
                </c:pt>
              </c:strCache>
            </c:strRef>
          </c:tx>
          <c:spPr>
            <a:ln w="28575" cap="rnd">
              <a:solidFill>
                <a:srgbClr val="006AB4"/>
              </a:solidFill>
              <a:round/>
            </a:ln>
            <a:effectLst/>
          </c:spPr>
          <c:marker>
            <c:symbol val="none"/>
          </c:marker>
          <c:cat>
            <c:numRef>
              <c:f>Sheet1!$C$2:$AB$2</c:f>
              <c:numCache>
                <c:formatCode>General</c:formatCode>
                <c:ptCount val="2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numCache>
            </c:numRef>
          </c:cat>
          <c:val>
            <c:numRef>
              <c:f>Sheet1!$C$3:$AB$3</c:f>
              <c:numCache>
                <c:formatCode>General</c:formatCode>
                <c:ptCount val="26"/>
                <c:pt idx="0">
                  <c:v>4</c:v>
                </c:pt>
                <c:pt idx="1">
                  <c:v>4</c:v>
                </c:pt>
                <c:pt idx="2">
                  <c:v>5</c:v>
                </c:pt>
                <c:pt idx="3">
                  <c:v>4</c:v>
                </c:pt>
                <c:pt idx="4">
                  <c:v>5</c:v>
                </c:pt>
                <c:pt idx="5">
                  <c:v>4</c:v>
                </c:pt>
                <c:pt idx="6">
                  <c:v>5</c:v>
                </c:pt>
                <c:pt idx="7">
                  <c:v>5</c:v>
                </c:pt>
                <c:pt idx="8">
                  <c:v>5</c:v>
                </c:pt>
                <c:pt idx="9">
                  <c:v>6</c:v>
                </c:pt>
                <c:pt idx="10">
                  <c:v>5</c:v>
                </c:pt>
                <c:pt idx="11">
                  <c:v>5</c:v>
                </c:pt>
                <c:pt idx="12">
                  <c:v>5</c:v>
                </c:pt>
                <c:pt idx="13">
                  <c:v>5</c:v>
                </c:pt>
                <c:pt idx="14">
                  <c:v>5</c:v>
                </c:pt>
                <c:pt idx="15">
                  <c:v>5</c:v>
                </c:pt>
                <c:pt idx="16">
                  <c:v>5</c:v>
                </c:pt>
                <c:pt idx="17">
                  <c:v>5</c:v>
                </c:pt>
                <c:pt idx="18">
                  <c:v>5</c:v>
                </c:pt>
                <c:pt idx="19">
                  <c:v>5</c:v>
                </c:pt>
                <c:pt idx="20">
                  <c:v>5</c:v>
                </c:pt>
                <c:pt idx="21">
                  <c:v>5</c:v>
                </c:pt>
                <c:pt idx="22">
                  <c:v>5</c:v>
                </c:pt>
                <c:pt idx="23">
                  <c:v>5</c:v>
                </c:pt>
                <c:pt idx="24">
                  <c:v>5</c:v>
                </c:pt>
                <c:pt idx="25">
                  <c:v>5</c:v>
                </c:pt>
              </c:numCache>
            </c:numRef>
          </c:val>
          <c:smooth val="0"/>
          <c:extLst>
            <c:ext xmlns:c16="http://schemas.microsoft.com/office/drawing/2014/chart" uri="{C3380CC4-5D6E-409C-BE32-E72D297353CC}">
              <c16:uniqueId val="{00000000-FF05-4384-A0AB-6E1F95358ABA}"/>
            </c:ext>
          </c:extLst>
        </c:ser>
        <c:ser>
          <c:idx val="1"/>
          <c:order val="1"/>
          <c:tx>
            <c:strRef>
              <c:f>Sheet1!$B$4</c:f>
              <c:strCache>
                <c:ptCount val="1"/>
                <c:pt idx="0">
                  <c:v>Manufacturing</c:v>
                </c:pt>
              </c:strCache>
            </c:strRef>
          </c:tx>
          <c:spPr>
            <a:ln w="28575" cap="rnd">
              <a:solidFill>
                <a:srgbClr val="FF00FF"/>
              </a:solidFill>
              <a:round/>
            </a:ln>
            <a:effectLst/>
          </c:spPr>
          <c:marker>
            <c:symbol val="none"/>
          </c:marker>
          <c:cat>
            <c:numRef>
              <c:f>Sheet1!$C$2:$AB$2</c:f>
              <c:numCache>
                <c:formatCode>General</c:formatCode>
                <c:ptCount val="2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numCache>
            </c:numRef>
          </c:cat>
          <c:val>
            <c:numRef>
              <c:f>Sheet1!$C$4:$AB$4</c:f>
              <c:numCache>
                <c:formatCode>General</c:formatCode>
                <c:ptCount val="26"/>
                <c:pt idx="0">
                  <c:v>17</c:v>
                </c:pt>
                <c:pt idx="1">
                  <c:v>18</c:v>
                </c:pt>
                <c:pt idx="2">
                  <c:v>18</c:v>
                </c:pt>
                <c:pt idx="3">
                  <c:v>16</c:v>
                </c:pt>
                <c:pt idx="4">
                  <c:v>17</c:v>
                </c:pt>
                <c:pt idx="5">
                  <c:v>16</c:v>
                </c:pt>
                <c:pt idx="6">
                  <c:v>19</c:v>
                </c:pt>
                <c:pt idx="7">
                  <c:v>19</c:v>
                </c:pt>
                <c:pt idx="8">
                  <c:v>19</c:v>
                </c:pt>
                <c:pt idx="9">
                  <c:v>20</c:v>
                </c:pt>
                <c:pt idx="10">
                  <c:v>20</c:v>
                </c:pt>
                <c:pt idx="11">
                  <c:v>19</c:v>
                </c:pt>
                <c:pt idx="12">
                  <c:v>19</c:v>
                </c:pt>
                <c:pt idx="13">
                  <c:v>19</c:v>
                </c:pt>
                <c:pt idx="14">
                  <c:v>19</c:v>
                </c:pt>
                <c:pt idx="15">
                  <c:v>19</c:v>
                </c:pt>
                <c:pt idx="16">
                  <c:v>18</c:v>
                </c:pt>
                <c:pt idx="17">
                  <c:v>18</c:v>
                </c:pt>
                <c:pt idx="18">
                  <c:v>18</c:v>
                </c:pt>
                <c:pt idx="19">
                  <c:v>18</c:v>
                </c:pt>
                <c:pt idx="20">
                  <c:v>17</c:v>
                </c:pt>
                <c:pt idx="21">
                  <c:v>17</c:v>
                </c:pt>
                <c:pt idx="22">
                  <c:v>17</c:v>
                </c:pt>
                <c:pt idx="23">
                  <c:v>17</c:v>
                </c:pt>
                <c:pt idx="24">
                  <c:v>17</c:v>
                </c:pt>
                <c:pt idx="25">
                  <c:v>16</c:v>
                </c:pt>
              </c:numCache>
            </c:numRef>
          </c:val>
          <c:smooth val="0"/>
          <c:extLst>
            <c:ext xmlns:c16="http://schemas.microsoft.com/office/drawing/2014/chart" uri="{C3380CC4-5D6E-409C-BE32-E72D297353CC}">
              <c16:uniqueId val="{00000001-FF05-4384-A0AB-6E1F95358ABA}"/>
            </c:ext>
          </c:extLst>
        </c:ser>
        <c:ser>
          <c:idx val="2"/>
          <c:order val="2"/>
          <c:tx>
            <c:strRef>
              <c:f>Sheet1!$B$5</c:f>
              <c:strCache>
                <c:ptCount val="1"/>
                <c:pt idx="0">
                  <c:v>Construction</c:v>
                </c:pt>
              </c:strCache>
            </c:strRef>
          </c:tx>
          <c:spPr>
            <a:ln w="28575" cap="rnd">
              <a:solidFill>
                <a:srgbClr val="BDBDE9"/>
              </a:solidFill>
              <a:round/>
            </a:ln>
            <a:effectLst/>
          </c:spPr>
          <c:marker>
            <c:symbol val="none"/>
          </c:marker>
          <c:cat>
            <c:numRef>
              <c:f>Sheet1!$C$2:$AB$2</c:f>
              <c:numCache>
                <c:formatCode>General</c:formatCode>
                <c:ptCount val="2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numCache>
            </c:numRef>
          </c:cat>
          <c:val>
            <c:numRef>
              <c:f>Sheet1!$C$5:$AB$5</c:f>
              <c:numCache>
                <c:formatCode>General</c:formatCode>
                <c:ptCount val="26"/>
                <c:pt idx="0">
                  <c:v>20</c:v>
                </c:pt>
                <c:pt idx="1">
                  <c:v>18</c:v>
                </c:pt>
                <c:pt idx="2">
                  <c:v>18</c:v>
                </c:pt>
                <c:pt idx="3">
                  <c:v>18</c:v>
                </c:pt>
                <c:pt idx="4">
                  <c:v>19</c:v>
                </c:pt>
                <c:pt idx="5">
                  <c:v>17</c:v>
                </c:pt>
                <c:pt idx="6">
                  <c:v>23</c:v>
                </c:pt>
                <c:pt idx="7">
                  <c:v>25</c:v>
                </c:pt>
                <c:pt idx="8">
                  <c:v>21</c:v>
                </c:pt>
                <c:pt idx="9">
                  <c:v>23</c:v>
                </c:pt>
                <c:pt idx="10">
                  <c:v>24</c:v>
                </c:pt>
                <c:pt idx="11">
                  <c:v>23</c:v>
                </c:pt>
                <c:pt idx="12">
                  <c:v>24</c:v>
                </c:pt>
                <c:pt idx="13">
                  <c:v>25</c:v>
                </c:pt>
                <c:pt idx="14">
                  <c:v>25</c:v>
                </c:pt>
                <c:pt idx="15">
                  <c:v>25</c:v>
                </c:pt>
                <c:pt idx="16">
                  <c:v>26</c:v>
                </c:pt>
                <c:pt idx="17">
                  <c:v>26</c:v>
                </c:pt>
                <c:pt idx="18">
                  <c:v>26</c:v>
                </c:pt>
                <c:pt idx="19">
                  <c:v>26</c:v>
                </c:pt>
                <c:pt idx="20">
                  <c:v>26</c:v>
                </c:pt>
                <c:pt idx="21">
                  <c:v>27</c:v>
                </c:pt>
                <c:pt idx="22">
                  <c:v>27</c:v>
                </c:pt>
                <c:pt idx="23">
                  <c:v>27</c:v>
                </c:pt>
                <c:pt idx="24">
                  <c:v>27.33</c:v>
                </c:pt>
                <c:pt idx="25">
                  <c:v>28</c:v>
                </c:pt>
              </c:numCache>
            </c:numRef>
          </c:val>
          <c:smooth val="0"/>
          <c:extLst>
            <c:ext xmlns:c16="http://schemas.microsoft.com/office/drawing/2014/chart" uri="{C3380CC4-5D6E-409C-BE32-E72D297353CC}">
              <c16:uniqueId val="{00000002-FF05-4384-A0AB-6E1F95358ABA}"/>
            </c:ext>
          </c:extLst>
        </c:ser>
        <c:ser>
          <c:idx val="3"/>
          <c:order val="3"/>
          <c:tx>
            <c:strRef>
              <c:f>Sheet1!$B$6</c:f>
              <c:strCache>
                <c:ptCount val="1"/>
                <c:pt idx="0">
                  <c:v>Trade, accomod. and transport</c:v>
                </c:pt>
              </c:strCache>
            </c:strRef>
          </c:tx>
          <c:spPr>
            <a:ln w="28575" cap="rnd">
              <a:solidFill>
                <a:srgbClr val="9FC63B"/>
              </a:solidFill>
              <a:round/>
            </a:ln>
            <a:effectLst/>
          </c:spPr>
          <c:marker>
            <c:symbol val="none"/>
          </c:marker>
          <c:cat>
            <c:numRef>
              <c:f>Sheet1!$C$2:$AB$2</c:f>
              <c:numCache>
                <c:formatCode>General</c:formatCode>
                <c:ptCount val="2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numCache>
            </c:numRef>
          </c:cat>
          <c:val>
            <c:numRef>
              <c:f>Sheet1!$C$6:$AB$6</c:f>
              <c:numCache>
                <c:formatCode>General</c:formatCode>
                <c:ptCount val="26"/>
                <c:pt idx="0">
                  <c:v>62</c:v>
                </c:pt>
                <c:pt idx="1">
                  <c:v>66</c:v>
                </c:pt>
                <c:pt idx="2">
                  <c:v>68</c:v>
                </c:pt>
                <c:pt idx="3">
                  <c:v>69</c:v>
                </c:pt>
                <c:pt idx="4">
                  <c:v>71</c:v>
                </c:pt>
                <c:pt idx="5">
                  <c:v>69</c:v>
                </c:pt>
                <c:pt idx="6">
                  <c:v>74</c:v>
                </c:pt>
                <c:pt idx="7">
                  <c:v>72</c:v>
                </c:pt>
                <c:pt idx="8">
                  <c:v>73</c:v>
                </c:pt>
                <c:pt idx="9">
                  <c:v>76</c:v>
                </c:pt>
                <c:pt idx="10">
                  <c:v>74</c:v>
                </c:pt>
                <c:pt idx="11">
                  <c:v>74</c:v>
                </c:pt>
                <c:pt idx="12">
                  <c:v>74</c:v>
                </c:pt>
                <c:pt idx="13">
                  <c:v>75</c:v>
                </c:pt>
                <c:pt idx="14">
                  <c:v>75</c:v>
                </c:pt>
                <c:pt idx="15">
                  <c:v>76</c:v>
                </c:pt>
                <c:pt idx="16">
                  <c:v>76</c:v>
                </c:pt>
                <c:pt idx="17">
                  <c:v>76</c:v>
                </c:pt>
                <c:pt idx="18">
                  <c:v>77</c:v>
                </c:pt>
                <c:pt idx="19">
                  <c:v>77</c:v>
                </c:pt>
                <c:pt idx="20">
                  <c:v>77</c:v>
                </c:pt>
                <c:pt idx="21">
                  <c:v>77</c:v>
                </c:pt>
                <c:pt idx="22">
                  <c:v>78</c:v>
                </c:pt>
                <c:pt idx="23">
                  <c:v>78</c:v>
                </c:pt>
                <c:pt idx="24">
                  <c:v>78</c:v>
                </c:pt>
                <c:pt idx="25">
                  <c:v>78</c:v>
                </c:pt>
              </c:numCache>
            </c:numRef>
          </c:val>
          <c:smooth val="0"/>
          <c:extLst>
            <c:ext xmlns:c16="http://schemas.microsoft.com/office/drawing/2014/chart" uri="{C3380CC4-5D6E-409C-BE32-E72D297353CC}">
              <c16:uniqueId val="{00000003-FF05-4384-A0AB-6E1F95358ABA}"/>
            </c:ext>
          </c:extLst>
        </c:ser>
        <c:ser>
          <c:idx val="4"/>
          <c:order val="4"/>
          <c:tx>
            <c:strRef>
              <c:f>Sheet1!$B$7</c:f>
              <c:strCache>
                <c:ptCount val="1"/>
                <c:pt idx="0">
                  <c:v>Business and other services</c:v>
                </c:pt>
              </c:strCache>
            </c:strRef>
          </c:tx>
          <c:spPr>
            <a:ln w="28575" cap="rnd">
              <a:solidFill>
                <a:srgbClr val="2C2D84"/>
              </a:solidFill>
              <a:round/>
            </a:ln>
            <a:effectLst/>
          </c:spPr>
          <c:marker>
            <c:symbol val="none"/>
          </c:marker>
          <c:dLbls>
            <c:dLbl>
              <c:idx val="25"/>
              <c:layout>
                <c:manualLayout>
                  <c:x val="-7.5346594333936109E-3"/>
                  <c:y val="7.8629598427408007E-2"/>
                </c:manualLayout>
              </c:layout>
              <c:spPr>
                <a:solidFill>
                  <a:srgbClr val="2C2D84"/>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FF05-4384-A0AB-6E1F95358AB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Sheet1!$C$2:$AB$2</c:f>
              <c:numCache>
                <c:formatCode>General</c:formatCode>
                <c:ptCount val="2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numCache>
            </c:numRef>
          </c:cat>
          <c:val>
            <c:numRef>
              <c:f>Sheet1!$C$7:$AB$7</c:f>
              <c:numCache>
                <c:formatCode>General</c:formatCode>
                <c:ptCount val="26"/>
                <c:pt idx="0">
                  <c:v>82</c:v>
                </c:pt>
                <c:pt idx="1">
                  <c:v>85</c:v>
                </c:pt>
                <c:pt idx="2">
                  <c:v>92</c:v>
                </c:pt>
                <c:pt idx="3">
                  <c:v>87</c:v>
                </c:pt>
                <c:pt idx="4">
                  <c:v>94</c:v>
                </c:pt>
                <c:pt idx="5">
                  <c:v>95</c:v>
                </c:pt>
                <c:pt idx="6">
                  <c:v>103</c:v>
                </c:pt>
                <c:pt idx="7">
                  <c:v>101</c:v>
                </c:pt>
                <c:pt idx="8">
                  <c:v>97</c:v>
                </c:pt>
                <c:pt idx="9">
                  <c:v>99</c:v>
                </c:pt>
                <c:pt idx="10">
                  <c:v>96</c:v>
                </c:pt>
                <c:pt idx="11">
                  <c:v>97</c:v>
                </c:pt>
                <c:pt idx="12">
                  <c:v>97</c:v>
                </c:pt>
                <c:pt idx="13">
                  <c:v>98</c:v>
                </c:pt>
                <c:pt idx="14">
                  <c:v>99</c:v>
                </c:pt>
                <c:pt idx="15">
                  <c:v>99</c:v>
                </c:pt>
                <c:pt idx="16">
                  <c:v>100</c:v>
                </c:pt>
                <c:pt idx="17">
                  <c:v>100</c:v>
                </c:pt>
                <c:pt idx="18">
                  <c:v>101</c:v>
                </c:pt>
                <c:pt idx="19">
                  <c:v>101</c:v>
                </c:pt>
                <c:pt idx="20">
                  <c:v>102</c:v>
                </c:pt>
                <c:pt idx="21">
                  <c:v>102</c:v>
                </c:pt>
                <c:pt idx="22">
                  <c:v>103</c:v>
                </c:pt>
                <c:pt idx="23">
                  <c:v>104</c:v>
                </c:pt>
                <c:pt idx="24">
                  <c:v>104</c:v>
                </c:pt>
                <c:pt idx="25">
                  <c:v>105</c:v>
                </c:pt>
              </c:numCache>
            </c:numRef>
          </c:val>
          <c:smooth val="0"/>
          <c:extLst>
            <c:ext xmlns:c16="http://schemas.microsoft.com/office/drawing/2014/chart" uri="{C3380CC4-5D6E-409C-BE32-E72D297353CC}">
              <c16:uniqueId val="{00000004-FF05-4384-A0AB-6E1F95358ABA}"/>
            </c:ext>
          </c:extLst>
        </c:ser>
        <c:ser>
          <c:idx val="5"/>
          <c:order val="5"/>
          <c:tx>
            <c:strRef>
              <c:f>Sheet1!$B$8</c:f>
              <c:strCache>
                <c:ptCount val="1"/>
                <c:pt idx="0">
                  <c:v>Non-marketed services</c:v>
                </c:pt>
              </c:strCache>
            </c:strRef>
          </c:tx>
          <c:spPr>
            <a:ln w="28575" cap="rnd">
              <a:solidFill>
                <a:srgbClr val="ED7004"/>
              </a:solidFill>
              <a:round/>
            </a:ln>
            <a:effectLst/>
          </c:spPr>
          <c:marker>
            <c:symbol val="none"/>
          </c:marker>
          <c:cat>
            <c:numRef>
              <c:f>Sheet1!$C$2:$AB$2</c:f>
              <c:numCache>
                <c:formatCode>General</c:formatCode>
                <c:ptCount val="2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numCache>
            </c:numRef>
          </c:cat>
          <c:val>
            <c:numRef>
              <c:f>Sheet1!$C$8:$AB$8</c:f>
              <c:numCache>
                <c:formatCode>General</c:formatCode>
                <c:ptCount val="26"/>
                <c:pt idx="0">
                  <c:v>59</c:v>
                </c:pt>
                <c:pt idx="1">
                  <c:v>58</c:v>
                </c:pt>
                <c:pt idx="2">
                  <c:v>60</c:v>
                </c:pt>
                <c:pt idx="3">
                  <c:v>61</c:v>
                </c:pt>
                <c:pt idx="4">
                  <c:v>60</c:v>
                </c:pt>
                <c:pt idx="5">
                  <c:v>64</c:v>
                </c:pt>
                <c:pt idx="6">
                  <c:v>65</c:v>
                </c:pt>
                <c:pt idx="7">
                  <c:v>66</c:v>
                </c:pt>
                <c:pt idx="8">
                  <c:v>64</c:v>
                </c:pt>
                <c:pt idx="9">
                  <c:v>65</c:v>
                </c:pt>
                <c:pt idx="10">
                  <c:v>65</c:v>
                </c:pt>
                <c:pt idx="11">
                  <c:v>65</c:v>
                </c:pt>
                <c:pt idx="12">
                  <c:v>65</c:v>
                </c:pt>
                <c:pt idx="13">
                  <c:v>65</c:v>
                </c:pt>
                <c:pt idx="14">
                  <c:v>65</c:v>
                </c:pt>
                <c:pt idx="15">
                  <c:v>66</c:v>
                </c:pt>
                <c:pt idx="16">
                  <c:v>66</c:v>
                </c:pt>
                <c:pt idx="17">
                  <c:v>66</c:v>
                </c:pt>
                <c:pt idx="18">
                  <c:v>66</c:v>
                </c:pt>
                <c:pt idx="19">
                  <c:v>66</c:v>
                </c:pt>
                <c:pt idx="20">
                  <c:v>66</c:v>
                </c:pt>
                <c:pt idx="21">
                  <c:v>66</c:v>
                </c:pt>
                <c:pt idx="22">
                  <c:v>66</c:v>
                </c:pt>
                <c:pt idx="23">
                  <c:v>66</c:v>
                </c:pt>
                <c:pt idx="24">
                  <c:v>66</c:v>
                </c:pt>
                <c:pt idx="25">
                  <c:v>66</c:v>
                </c:pt>
              </c:numCache>
            </c:numRef>
          </c:val>
          <c:smooth val="0"/>
          <c:extLst>
            <c:ext xmlns:c16="http://schemas.microsoft.com/office/drawing/2014/chart" uri="{C3380CC4-5D6E-409C-BE32-E72D297353CC}">
              <c16:uniqueId val="{00000005-FF05-4384-A0AB-6E1F95358ABA}"/>
            </c:ext>
          </c:extLst>
        </c:ser>
        <c:dLbls>
          <c:showLegendKey val="0"/>
          <c:showVal val="0"/>
          <c:showCatName val="0"/>
          <c:showSerName val="0"/>
          <c:showPercent val="0"/>
          <c:showBubbleSize val="0"/>
        </c:dLbls>
        <c:smooth val="0"/>
        <c:axId val="1270280527"/>
        <c:axId val="1728407455"/>
      </c:lineChart>
      <c:catAx>
        <c:axId val="1270280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28407455"/>
        <c:crosses val="autoZero"/>
        <c:auto val="1"/>
        <c:lblAlgn val="ctr"/>
        <c:lblOffset val="100"/>
        <c:noMultiLvlLbl val="0"/>
      </c:catAx>
      <c:valAx>
        <c:axId val="17284074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Thousands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702805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25831344598777"/>
          <c:y val="0.17887323943661973"/>
          <c:w val="0.66937505329726221"/>
          <c:h val="0.69665258215962444"/>
        </c:manualLayout>
      </c:layout>
      <c:barChart>
        <c:barDir val="bar"/>
        <c:grouping val="clustered"/>
        <c:varyColors val="0"/>
        <c:ser>
          <c:idx val="0"/>
          <c:order val="0"/>
          <c:spPr>
            <a:solidFill>
              <a:srgbClr val="2C2D8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Sheet3!$A$22:$A$27</c:f>
              <c:strCache>
                <c:ptCount val="6"/>
                <c:pt idx="0">
                  <c:v>England</c:v>
                </c:pt>
                <c:pt idx="1">
                  <c:v>Milton Keynes</c:v>
                </c:pt>
                <c:pt idx="2">
                  <c:v>Oxfordshire</c:v>
                </c:pt>
                <c:pt idx="3">
                  <c:v>Berkshire</c:v>
                </c:pt>
                <c:pt idx="4">
                  <c:v>Hertfordshire</c:v>
                </c:pt>
                <c:pt idx="5">
                  <c:v>Buckinghamshire</c:v>
                </c:pt>
              </c:strCache>
            </c:strRef>
          </c:cat>
          <c:val>
            <c:numRef>
              <c:f>Sheet3!$B$22:$B$27</c:f>
              <c:numCache>
                <c:formatCode>0.0</c:formatCode>
                <c:ptCount val="6"/>
                <c:pt idx="0">
                  <c:v>8.18</c:v>
                </c:pt>
                <c:pt idx="1">
                  <c:v>8.73</c:v>
                </c:pt>
                <c:pt idx="2">
                  <c:v>10.33</c:v>
                </c:pt>
                <c:pt idx="3">
                  <c:v>10.666875115416254</c:v>
                </c:pt>
                <c:pt idx="4">
                  <c:v>10.81</c:v>
                </c:pt>
                <c:pt idx="5">
                  <c:v>11.39</c:v>
                </c:pt>
              </c:numCache>
            </c:numRef>
          </c:val>
          <c:extLst>
            <c:ext xmlns:c16="http://schemas.microsoft.com/office/drawing/2014/chart" uri="{C3380CC4-5D6E-409C-BE32-E72D297353CC}">
              <c16:uniqueId val="{00000000-D7C1-4423-8392-E47833A28777}"/>
            </c:ext>
          </c:extLst>
        </c:ser>
        <c:dLbls>
          <c:showLegendKey val="0"/>
          <c:showVal val="0"/>
          <c:showCatName val="0"/>
          <c:showSerName val="0"/>
          <c:showPercent val="0"/>
          <c:showBubbleSize val="0"/>
        </c:dLbls>
        <c:gapWidth val="182"/>
        <c:axId val="1576586224"/>
        <c:axId val="1576588624"/>
      </c:barChart>
      <c:catAx>
        <c:axId val="1576586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76588624"/>
        <c:crosses val="autoZero"/>
        <c:auto val="1"/>
        <c:lblAlgn val="ctr"/>
        <c:lblOffset val="100"/>
        <c:noMultiLvlLbl val="0"/>
      </c:catAx>
      <c:valAx>
        <c:axId val="157658862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7658622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1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331006050395672"/>
          <c:y val="0.14405169729781048"/>
          <c:w val="0.3902088884929088"/>
          <c:h val="0.77466411695417647"/>
        </c:manualLayout>
      </c:layout>
      <c:barChart>
        <c:barDir val="bar"/>
        <c:grouping val="stacked"/>
        <c:varyColors val="0"/>
        <c:ser>
          <c:idx val="0"/>
          <c:order val="0"/>
          <c:tx>
            <c:strRef>
              <c:f>'B. Barriers'!$C$68</c:f>
              <c:strCache>
                <c:ptCount val="1"/>
                <c:pt idx="0">
                  <c:v>To a large extent</c:v>
                </c:pt>
              </c:strCache>
            </c:strRef>
          </c:tx>
          <c:spPr>
            <a:solidFill>
              <a:srgbClr val="2C2D84"/>
            </a:solidFill>
            <a:ln>
              <a:noFill/>
            </a:ln>
            <a:effectLst/>
          </c:spPr>
          <c:invertIfNegative val="0"/>
          <c:dPt>
            <c:idx val="2"/>
            <c:invertIfNegative val="0"/>
            <c:bubble3D val="0"/>
            <c:spPr>
              <a:solidFill>
                <a:srgbClr val="2C2D84"/>
              </a:solidFill>
              <a:ln>
                <a:noFill/>
              </a:ln>
              <a:effectLst/>
            </c:spPr>
            <c:extLst>
              <c:ext xmlns:c16="http://schemas.microsoft.com/office/drawing/2014/chart" uri="{C3380CC4-5D6E-409C-BE32-E72D297353CC}">
                <c16:uniqueId val="{00000001-E6C6-4BDC-A9A1-5CC4FD9AE4B4}"/>
              </c:ext>
            </c:extLst>
          </c:dPt>
          <c:dPt>
            <c:idx val="3"/>
            <c:invertIfNegative val="0"/>
            <c:bubble3D val="0"/>
            <c:spPr>
              <a:solidFill>
                <a:srgbClr val="2C2D84"/>
              </a:solidFill>
              <a:ln>
                <a:noFill/>
              </a:ln>
              <a:effectLst/>
            </c:spPr>
            <c:extLst>
              <c:ext xmlns:c16="http://schemas.microsoft.com/office/drawing/2014/chart" uri="{C3380CC4-5D6E-409C-BE32-E72D297353CC}">
                <c16:uniqueId val="{00000003-E6C6-4BDC-A9A1-5CC4FD9AE4B4}"/>
              </c:ext>
            </c:extLst>
          </c:dPt>
          <c:dPt>
            <c:idx val="7"/>
            <c:invertIfNegative val="0"/>
            <c:bubble3D val="0"/>
            <c:spPr>
              <a:solidFill>
                <a:srgbClr val="2C2D84"/>
              </a:solidFill>
              <a:ln>
                <a:noFill/>
              </a:ln>
              <a:effectLst/>
            </c:spPr>
            <c:extLst>
              <c:ext xmlns:c16="http://schemas.microsoft.com/office/drawing/2014/chart" uri="{C3380CC4-5D6E-409C-BE32-E72D297353CC}">
                <c16:uniqueId val="{00000005-E6C6-4BDC-A9A1-5CC4FD9AE4B4}"/>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Barriers'!$B$69:$B$81</c:f>
              <c:strCache>
                <c:ptCount val="13"/>
                <c:pt idx="0">
                  <c:v>Cost of business premises
</c:v>
                </c:pt>
                <c:pt idx="1">
                  <c:v> Local road congestion
</c:v>
                </c:pt>
                <c:pt idx="2">
                  <c:v>Finding staff with the required skills
</c:v>
                </c:pt>
                <c:pt idx="3">
                  <c:v>Finding staff generally
</c:v>
                </c:pt>
                <c:pt idx="4">
                  <c:v>Availability of suitable premises / space
</c:v>
                </c:pt>
                <c:pt idx="5">
                  <c:v>Local public transport
</c:v>
                </c:pt>
                <c:pt idx="6">
                  <c:v>Planning application process
</c:v>
                </c:pt>
                <c:pt idx="7">
                  <c:v>Relevance of local education and training provision
</c:v>
                </c:pt>
                <c:pt idx="8">
                  <c:v>Lack of business support that meets your needs
</c:v>
                </c:pt>
                <c:pt idx="9">
                  <c:v>Lack of digital infrastructure that meets your needs
</c:v>
                </c:pt>
                <c:pt idx="10">
                  <c:v>Attractiveness of your business location
</c:v>
                </c:pt>
                <c:pt idx="11">
                  <c:v>Difficulty accessing finance
</c:v>
                </c:pt>
                <c:pt idx="12">
                  <c:v>Transport connections to the rest of the country / world
</c:v>
                </c:pt>
              </c:strCache>
            </c:strRef>
          </c:cat>
          <c:val>
            <c:numRef>
              <c:f>'B. Barriers'!$C$69:$C$81</c:f>
              <c:numCache>
                <c:formatCode>0%</c:formatCode>
                <c:ptCount val="13"/>
                <c:pt idx="0">
                  <c:v>0.38333333333333336</c:v>
                </c:pt>
                <c:pt idx="1">
                  <c:v>0.31404958677685951</c:v>
                </c:pt>
                <c:pt idx="2">
                  <c:v>0.29661016949152541</c:v>
                </c:pt>
                <c:pt idx="3">
                  <c:v>0.22222222222222221</c:v>
                </c:pt>
                <c:pt idx="4">
                  <c:v>0.29661016949152541</c:v>
                </c:pt>
                <c:pt idx="5">
                  <c:v>0.18965517241379309</c:v>
                </c:pt>
                <c:pt idx="6">
                  <c:v>0.26271186440677968</c:v>
                </c:pt>
                <c:pt idx="7">
                  <c:v>0.1440677966101695</c:v>
                </c:pt>
                <c:pt idx="8">
                  <c:v>0.11206896551724138</c:v>
                </c:pt>
                <c:pt idx="9">
                  <c:v>0.11016949152542373</c:v>
                </c:pt>
                <c:pt idx="10">
                  <c:v>0.13559322033898305</c:v>
                </c:pt>
                <c:pt idx="11">
                  <c:v>0.11764705882352941</c:v>
                </c:pt>
                <c:pt idx="12">
                  <c:v>0.10344827586206896</c:v>
                </c:pt>
              </c:numCache>
            </c:numRef>
          </c:val>
          <c:extLst>
            <c:ext xmlns:c16="http://schemas.microsoft.com/office/drawing/2014/chart" uri="{C3380CC4-5D6E-409C-BE32-E72D297353CC}">
              <c16:uniqueId val="{00000006-E6C6-4BDC-A9A1-5CC4FD9AE4B4}"/>
            </c:ext>
          </c:extLst>
        </c:ser>
        <c:ser>
          <c:idx val="1"/>
          <c:order val="1"/>
          <c:tx>
            <c:strRef>
              <c:f>'B. Barriers'!$D$68</c:f>
              <c:strCache>
                <c:ptCount val="1"/>
                <c:pt idx="0">
                  <c:v>To some extent</c:v>
                </c:pt>
              </c:strCache>
            </c:strRef>
          </c:tx>
          <c:spPr>
            <a:solidFill>
              <a:srgbClr val="9FC63B"/>
            </a:solidFill>
            <a:ln>
              <a:noFill/>
            </a:ln>
            <a:effectLst/>
          </c:spPr>
          <c:invertIfNegative val="0"/>
          <c:dPt>
            <c:idx val="2"/>
            <c:invertIfNegative val="0"/>
            <c:bubble3D val="0"/>
            <c:spPr>
              <a:solidFill>
                <a:srgbClr val="9FC63B"/>
              </a:solidFill>
              <a:ln>
                <a:noFill/>
              </a:ln>
              <a:effectLst/>
            </c:spPr>
            <c:extLst>
              <c:ext xmlns:c16="http://schemas.microsoft.com/office/drawing/2014/chart" uri="{C3380CC4-5D6E-409C-BE32-E72D297353CC}">
                <c16:uniqueId val="{00000008-E6C6-4BDC-A9A1-5CC4FD9AE4B4}"/>
              </c:ext>
            </c:extLst>
          </c:dPt>
          <c:dPt>
            <c:idx val="3"/>
            <c:invertIfNegative val="0"/>
            <c:bubble3D val="0"/>
            <c:spPr>
              <a:solidFill>
                <a:srgbClr val="9FC63B"/>
              </a:solidFill>
              <a:ln>
                <a:noFill/>
              </a:ln>
              <a:effectLst/>
            </c:spPr>
            <c:extLst>
              <c:ext xmlns:c16="http://schemas.microsoft.com/office/drawing/2014/chart" uri="{C3380CC4-5D6E-409C-BE32-E72D297353CC}">
                <c16:uniqueId val="{0000000A-E6C6-4BDC-A9A1-5CC4FD9AE4B4}"/>
              </c:ext>
            </c:extLst>
          </c:dPt>
          <c:dPt>
            <c:idx val="7"/>
            <c:invertIfNegative val="0"/>
            <c:bubble3D val="0"/>
            <c:spPr>
              <a:solidFill>
                <a:srgbClr val="9FC63B"/>
              </a:solidFill>
              <a:ln>
                <a:noFill/>
              </a:ln>
              <a:effectLst/>
            </c:spPr>
            <c:extLst>
              <c:ext xmlns:c16="http://schemas.microsoft.com/office/drawing/2014/chart" uri="{C3380CC4-5D6E-409C-BE32-E72D297353CC}">
                <c16:uniqueId val="{0000000C-E6C6-4BDC-A9A1-5CC4FD9AE4B4}"/>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 Barriers'!$B$69:$B$81</c:f>
              <c:strCache>
                <c:ptCount val="13"/>
                <c:pt idx="0">
                  <c:v>Cost of business premises
</c:v>
                </c:pt>
                <c:pt idx="1">
                  <c:v> Local road congestion
</c:v>
                </c:pt>
                <c:pt idx="2">
                  <c:v>Finding staff with the required skills
</c:v>
                </c:pt>
                <c:pt idx="3">
                  <c:v>Finding staff generally
</c:v>
                </c:pt>
                <c:pt idx="4">
                  <c:v>Availability of suitable premises / space
</c:v>
                </c:pt>
                <c:pt idx="5">
                  <c:v>Local public transport
</c:v>
                </c:pt>
                <c:pt idx="6">
                  <c:v>Planning application process
</c:v>
                </c:pt>
                <c:pt idx="7">
                  <c:v>Relevance of local education and training provision
</c:v>
                </c:pt>
                <c:pt idx="8">
                  <c:v>Lack of business support that meets your needs
</c:v>
                </c:pt>
                <c:pt idx="9">
                  <c:v>Lack of digital infrastructure that meets your needs
</c:v>
                </c:pt>
                <c:pt idx="10">
                  <c:v>Attractiveness of your business location
</c:v>
                </c:pt>
                <c:pt idx="11">
                  <c:v>Difficulty accessing finance
</c:v>
                </c:pt>
                <c:pt idx="12">
                  <c:v>Transport connections to the rest of the country / world
</c:v>
                </c:pt>
              </c:strCache>
            </c:strRef>
          </c:cat>
          <c:val>
            <c:numRef>
              <c:f>'B. Barriers'!$D$69:$D$81</c:f>
              <c:numCache>
                <c:formatCode>0%</c:formatCode>
                <c:ptCount val="13"/>
                <c:pt idx="0">
                  <c:v>0.36666666666666664</c:v>
                </c:pt>
                <c:pt idx="1">
                  <c:v>0.42975206611570249</c:v>
                </c:pt>
                <c:pt idx="2">
                  <c:v>0.39830508474576271</c:v>
                </c:pt>
                <c:pt idx="3">
                  <c:v>0.41880341880341881</c:v>
                </c:pt>
                <c:pt idx="4">
                  <c:v>0.27966101694915252</c:v>
                </c:pt>
                <c:pt idx="5">
                  <c:v>0.37068965517241381</c:v>
                </c:pt>
                <c:pt idx="6">
                  <c:v>0.20338983050847459</c:v>
                </c:pt>
                <c:pt idx="7">
                  <c:v>0.24576271186440679</c:v>
                </c:pt>
                <c:pt idx="8">
                  <c:v>0.26724137931034481</c:v>
                </c:pt>
                <c:pt idx="9">
                  <c:v>0.25423728813559321</c:v>
                </c:pt>
                <c:pt idx="10">
                  <c:v>0.2288135593220339</c:v>
                </c:pt>
                <c:pt idx="11">
                  <c:v>0.21848739495798319</c:v>
                </c:pt>
                <c:pt idx="12">
                  <c:v>0.23275862068965517</c:v>
                </c:pt>
              </c:numCache>
            </c:numRef>
          </c:val>
          <c:extLst>
            <c:ext xmlns:c16="http://schemas.microsoft.com/office/drawing/2014/chart" uri="{C3380CC4-5D6E-409C-BE32-E72D297353CC}">
              <c16:uniqueId val="{0000000D-E6C6-4BDC-A9A1-5CC4FD9AE4B4}"/>
            </c:ext>
          </c:extLst>
        </c:ser>
        <c:dLbls>
          <c:dLblPos val="ctr"/>
          <c:showLegendKey val="0"/>
          <c:showVal val="1"/>
          <c:showCatName val="0"/>
          <c:showSerName val="0"/>
          <c:showPercent val="0"/>
          <c:showBubbleSize val="0"/>
        </c:dLbls>
        <c:gapWidth val="60"/>
        <c:overlap val="100"/>
        <c:axId val="896984431"/>
        <c:axId val="896984911"/>
        <c:extLst/>
      </c:barChart>
      <c:catAx>
        <c:axId val="8969844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100" b="0" i="0" u="none" strike="noStrike" kern="1200" baseline="0">
                <a:solidFill>
                  <a:sysClr val="windowText" lastClr="000000"/>
                </a:solidFill>
                <a:latin typeface="+mn-lt"/>
                <a:ea typeface="+mn-ea"/>
                <a:cs typeface="+mn-cs"/>
              </a:defRPr>
            </a:pPr>
            <a:endParaRPr lang="en-US"/>
          </a:p>
        </c:txPr>
        <c:crossAx val="896984911"/>
        <c:crosses val="autoZero"/>
        <c:auto val="1"/>
        <c:lblAlgn val="ctr"/>
        <c:lblOffset val="100"/>
        <c:noMultiLvlLbl val="0"/>
      </c:catAx>
      <c:valAx>
        <c:axId val="896984911"/>
        <c:scaling>
          <c:orientation val="minMax"/>
          <c:max val="0.8"/>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a:t>% of respondents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896984431"/>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'[Labour Market and Skills Analysis 2025 - Master.xlsx]Sheet9'!$A$2</c:f>
              <c:strCache>
                <c:ptCount val="1"/>
                <c:pt idx="0">
                  <c:v>Skills shortage vacancies</c:v>
                </c:pt>
              </c:strCache>
            </c:strRef>
          </c:tx>
          <c:spPr>
            <a:solidFill>
              <a:srgbClr val="2C2D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Master.xlsx]Sheet9'!$B$1:$C$1</c:f>
              <c:strCache>
                <c:ptCount val="2"/>
                <c:pt idx="0">
                  <c:v>Buckinghamshire</c:v>
                </c:pt>
                <c:pt idx="1">
                  <c:v>England</c:v>
                </c:pt>
              </c:strCache>
            </c:strRef>
          </c:cat>
          <c:val>
            <c:numRef>
              <c:f>'[Labour Market and Skills Analysis 2025 - Master.xlsx]Sheet9'!$B$2:$C$2</c:f>
              <c:numCache>
                <c:formatCode>0%</c:formatCode>
                <c:ptCount val="2"/>
                <c:pt idx="0">
                  <c:v>0.35</c:v>
                </c:pt>
                <c:pt idx="1">
                  <c:v>0.36</c:v>
                </c:pt>
              </c:numCache>
            </c:numRef>
          </c:val>
          <c:extLst>
            <c:ext xmlns:c16="http://schemas.microsoft.com/office/drawing/2014/chart" uri="{C3380CC4-5D6E-409C-BE32-E72D297353CC}">
              <c16:uniqueId val="{00000000-0AB0-4169-8FC6-795AF6CE90BF}"/>
            </c:ext>
          </c:extLst>
        </c:ser>
        <c:ser>
          <c:idx val="1"/>
          <c:order val="1"/>
          <c:tx>
            <c:strRef>
              <c:f>'[Labour Market and Skills Analysis 2025 - Master.xlsx]Sheet9'!$A$3</c:f>
              <c:strCache>
                <c:ptCount val="1"/>
                <c:pt idx="0">
                  <c:v>Other hard to fill vacancies</c:v>
                </c:pt>
              </c:strCache>
            </c:strRef>
          </c:tx>
          <c:spPr>
            <a:solidFill>
              <a:srgbClr val="9FC6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'[Labour Market and Skills Analysis 2025 - Master.xlsx]Sheet9'!$B$1:$C$1</c:f>
              <c:strCache>
                <c:ptCount val="2"/>
                <c:pt idx="0">
                  <c:v>Buckinghamshire</c:v>
                </c:pt>
                <c:pt idx="1">
                  <c:v>England</c:v>
                </c:pt>
              </c:strCache>
            </c:strRef>
          </c:cat>
          <c:val>
            <c:numRef>
              <c:f>'[Labour Market and Skills Analysis 2025 - Master.xlsx]Sheet9'!$B$3:$C$3</c:f>
              <c:numCache>
                <c:formatCode>0%</c:formatCode>
                <c:ptCount val="2"/>
                <c:pt idx="0">
                  <c:v>0.26</c:v>
                </c:pt>
                <c:pt idx="1">
                  <c:v>0.21</c:v>
                </c:pt>
              </c:numCache>
            </c:numRef>
          </c:val>
          <c:extLst>
            <c:ext xmlns:c16="http://schemas.microsoft.com/office/drawing/2014/chart" uri="{C3380CC4-5D6E-409C-BE32-E72D297353CC}">
              <c16:uniqueId val="{00000001-0AB0-4169-8FC6-795AF6CE90BF}"/>
            </c:ext>
          </c:extLst>
        </c:ser>
        <c:dLbls>
          <c:showLegendKey val="0"/>
          <c:showVal val="0"/>
          <c:showCatName val="0"/>
          <c:showSerName val="0"/>
          <c:showPercent val="0"/>
          <c:showBubbleSize val="0"/>
        </c:dLbls>
        <c:gapWidth val="156"/>
        <c:overlap val="100"/>
        <c:axId val="113780543"/>
        <c:axId val="113776703"/>
      </c:barChart>
      <c:catAx>
        <c:axId val="113780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776703"/>
        <c:crosses val="autoZero"/>
        <c:auto val="1"/>
        <c:lblAlgn val="ctr"/>
        <c:lblOffset val="100"/>
        <c:noMultiLvlLbl val="0"/>
      </c:catAx>
      <c:valAx>
        <c:axId val="113776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of all vacancies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7805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'Analysis 1'!$M$19</c:f>
              <c:strCache>
                <c:ptCount val="1"/>
                <c:pt idx="0">
                  <c:v>England</c:v>
                </c:pt>
              </c:strCache>
            </c:strRef>
          </c:tx>
          <c:spPr>
            <a:solidFill>
              <a:srgbClr val="9FC63B"/>
            </a:solidFill>
            <a:ln>
              <a:solidFill>
                <a:srgbClr val="B5D137"/>
              </a:solidFill>
            </a:ln>
            <a:effectLst/>
          </c:spPr>
          <c:invertIfNegative val="0"/>
          <c:dLbls>
            <c:numFmt formatCode="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 1'!$L$20:$L$23</c:f>
              <c:strCache>
                <c:ptCount val="4"/>
                <c:pt idx="0">
                  <c:v>0-9 Micro</c:v>
                </c:pt>
                <c:pt idx="1">
                  <c:v>10-49 Small</c:v>
                </c:pt>
                <c:pt idx="2">
                  <c:v>50-249 Medium</c:v>
                </c:pt>
                <c:pt idx="3">
                  <c:v>250+ Large</c:v>
                </c:pt>
              </c:strCache>
            </c:strRef>
          </c:cat>
          <c:val>
            <c:numRef>
              <c:f>'Analysis 1'!$M$20:$M$23</c:f>
              <c:numCache>
                <c:formatCode>0.0%</c:formatCode>
                <c:ptCount val="4"/>
                <c:pt idx="0">
                  <c:v>0.16358628082382917</c:v>
                </c:pt>
                <c:pt idx="1">
                  <c:v>0.14588461684985013</c:v>
                </c:pt>
                <c:pt idx="2">
                  <c:v>0.13476783615447802</c:v>
                </c:pt>
                <c:pt idx="3">
                  <c:v>0.55576126617184274</c:v>
                </c:pt>
              </c:numCache>
            </c:numRef>
          </c:val>
          <c:extLst>
            <c:ext xmlns:c16="http://schemas.microsoft.com/office/drawing/2014/chart" uri="{C3380CC4-5D6E-409C-BE32-E72D297353CC}">
              <c16:uniqueId val="{00000000-9533-41B3-920A-9C63B1A43B33}"/>
            </c:ext>
          </c:extLst>
        </c:ser>
        <c:ser>
          <c:idx val="1"/>
          <c:order val="1"/>
          <c:tx>
            <c:strRef>
              <c:f>'Analysis 1'!$N$19</c:f>
              <c:strCache>
                <c:ptCount val="1"/>
                <c:pt idx="0">
                  <c:v>Buckinghamshire</c:v>
                </c:pt>
              </c:strCache>
            </c:strRef>
          </c:tx>
          <c:spPr>
            <a:solidFill>
              <a:srgbClr val="2C2D84"/>
            </a:solidFill>
            <a:ln>
              <a:solidFill>
                <a:srgbClr val="006965"/>
              </a:solidFill>
            </a:ln>
            <a:effectLst/>
          </c:spPr>
          <c:invertIfNegative val="0"/>
          <c:dLbls>
            <c:numFmt formatCode="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 1'!$L$20:$L$23</c:f>
              <c:strCache>
                <c:ptCount val="4"/>
                <c:pt idx="0">
                  <c:v>0-9 Micro</c:v>
                </c:pt>
                <c:pt idx="1">
                  <c:v>10-49 Small</c:v>
                </c:pt>
                <c:pt idx="2">
                  <c:v>50-249 Medium</c:v>
                </c:pt>
                <c:pt idx="3">
                  <c:v>250+ Large</c:v>
                </c:pt>
              </c:strCache>
            </c:strRef>
          </c:cat>
          <c:val>
            <c:numRef>
              <c:f>'Analysis 1'!$N$20:$N$23</c:f>
              <c:numCache>
                <c:formatCode>0.0%</c:formatCode>
                <c:ptCount val="4"/>
                <c:pt idx="0">
                  <c:v>0.22664154829429362</c:v>
                </c:pt>
                <c:pt idx="1">
                  <c:v>0.17072183990715464</c:v>
                </c:pt>
                <c:pt idx="2">
                  <c:v>0.1686908478676627</c:v>
                </c:pt>
                <c:pt idx="3">
                  <c:v>0.43394576393088907</c:v>
                </c:pt>
              </c:numCache>
            </c:numRef>
          </c:val>
          <c:extLst>
            <c:ext xmlns:c16="http://schemas.microsoft.com/office/drawing/2014/chart" uri="{C3380CC4-5D6E-409C-BE32-E72D297353CC}">
              <c16:uniqueId val="{00000001-9533-41B3-920A-9C63B1A43B33}"/>
            </c:ext>
          </c:extLst>
        </c:ser>
        <c:dLbls>
          <c:showLegendKey val="0"/>
          <c:showVal val="0"/>
          <c:showCatName val="0"/>
          <c:showSerName val="0"/>
          <c:showPercent val="0"/>
          <c:showBubbleSize val="0"/>
        </c:dLbls>
        <c:gapWidth val="219"/>
        <c:overlap val="-27"/>
        <c:axId val="610163616"/>
        <c:axId val="1785622640"/>
      </c:barChart>
      <c:catAx>
        <c:axId val="61016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785622640"/>
        <c:crosses val="autoZero"/>
        <c:auto val="1"/>
        <c:lblAlgn val="ctr"/>
        <c:lblOffset val="100"/>
        <c:noMultiLvlLbl val="0"/>
      </c:catAx>
      <c:valAx>
        <c:axId val="1785622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10163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FDAA25-2FA1-4F76-BE09-6C263C9D0E62}"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D0E87905-BFC8-4897-9472-F615F8AABCE6}">
      <dgm:prSet phldrT="[Text]" custT="1"/>
      <dgm:spPr/>
      <dgm:t>
        <a:bodyPr/>
        <a:lstStyle/>
        <a:p>
          <a:r>
            <a:rPr lang="en-GB" sz="1600" dirty="0"/>
            <a:t>Higher proportion are students</a:t>
          </a:r>
        </a:p>
      </dgm:t>
    </dgm:pt>
    <dgm:pt modelId="{9EC16549-8391-4473-92B0-626BC8077B73}" type="parTrans" cxnId="{9C452A95-EC6B-4616-BE26-3D62E8FB05FD}">
      <dgm:prSet/>
      <dgm:spPr/>
      <dgm:t>
        <a:bodyPr/>
        <a:lstStyle/>
        <a:p>
          <a:endParaRPr lang="en-GB"/>
        </a:p>
      </dgm:t>
    </dgm:pt>
    <dgm:pt modelId="{6408A14B-A58E-4BB1-8E94-065D66666A92}" type="sibTrans" cxnId="{9C452A95-EC6B-4616-BE26-3D62E8FB05FD}">
      <dgm:prSet/>
      <dgm:spPr/>
      <dgm:t>
        <a:bodyPr/>
        <a:lstStyle/>
        <a:p>
          <a:endParaRPr lang="en-GB"/>
        </a:p>
      </dgm:t>
    </dgm:pt>
    <dgm:pt modelId="{42DCC417-56E5-493E-B7DC-D71A610631F0}">
      <dgm:prSet phldrT="[Text]" custT="1"/>
      <dgm:spPr/>
      <dgm:t>
        <a:bodyPr/>
        <a:lstStyle/>
        <a:p>
          <a:r>
            <a:rPr lang="en-GB" sz="1600" dirty="0"/>
            <a:t>Lower proportion are long-term sick or disabled</a:t>
          </a:r>
        </a:p>
      </dgm:t>
    </dgm:pt>
    <dgm:pt modelId="{C6A1ECE8-75B3-4E24-AFEF-6B2E286F95AF}" type="parTrans" cxnId="{E31F4CF5-F9DA-4605-90D0-15AD2BF167AB}">
      <dgm:prSet/>
      <dgm:spPr/>
      <dgm:t>
        <a:bodyPr/>
        <a:lstStyle/>
        <a:p>
          <a:endParaRPr lang="en-GB"/>
        </a:p>
      </dgm:t>
    </dgm:pt>
    <dgm:pt modelId="{D54C27C6-3E15-4C35-8B15-6E8E928C7C9B}" type="sibTrans" cxnId="{E31F4CF5-F9DA-4605-90D0-15AD2BF167AB}">
      <dgm:prSet/>
      <dgm:spPr/>
      <dgm:t>
        <a:bodyPr/>
        <a:lstStyle/>
        <a:p>
          <a:endParaRPr lang="en-GB"/>
        </a:p>
      </dgm:t>
    </dgm:pt>
    <dgm:pt modelId="{21771613-4594-4F5F-B5B4-B05A1899A687}" type="pres">
      <dgm:prSet presAssocID="{1DFDAA25-2FA1-4F76-BE09-6C263C9D0E62}" presName="compositeShape" presStyleCnt="0">
        <dgm:presLayoutVars>
          <dgm:chMax val="2"/>
          <dgm:dir/>
          <dgm:resizeHandles val="exact"/>
        </dgm:presLayoutVars>
      </dgm:prSet>
      <dgm:spPr/>
    </dgm:pt>
    <dgm:pt modelId="{7C80B0BE-4A12-41BC-B365-4D8D105B0836}" type="pres">
      <dgm:prSet presAssocID="{D0E87905-BFC8-4897-9472-F615F8AABCE6}" presName="upArrow" presStyleLbl="node1" presStyleIdx="0" presStyleCnt="2"/>
      <dgm:spPr>
        <a:solidFill>
          <a:srgbClr val="2C2D84"/>
        </a:solidFill>
      </dgm:spPr>
    </dgm:pt>
    <dgm:pt modelId="{50DF142C-CB4E-4D93-B524-28A757ADC9FE}" type="pres">
      <dgm:prSet presAssocID="{D0E87905-BFC8-4897-9472-F615F8AABCE6}" presName="upArrowText" presStyleLbl="revTx" presStyleIdx="0" presStyleCnt="2">
        <dgm:presLayoutVars>
          <dgm:chMax val="0"/>
          <dgm:bulletEnabled val="1"/>
        </dgm:presLayoutVars>
      </dgm:prSet>
      <dgm:spPr/>
    </dgm:pt>
    <dgm:pt modelId="{7EB6AD7A-5414-4816-BBCC-9EB672FDACB5}" type="pres">
      <dgm:prSet presAssocID="{42DCC417-56E5-493E-B7DC-D71A610631F0}" presName="downArrow" presStyleLbl="node1" presStyleIdx="1" presStyleCnt="2"/>
      <dgm:spPr>
        <a:solidFill>
          <a:srgbClr val="2C2D84"/>
        </a:solidFill>
      </dgm:spPr>
    </dgm:pt>
    <dgm:pt modelId="{B3295872-BE20-49FA-9AC2-5EF008756D75}" type="pres">
      <dgm:prSet presAssocID="{42DCC417-56E5-493E-B7DC-D71A610631F0}" presName="downArrowText" presStyleLbl="revTx" presStyleIdx="1" presStyleCnt="2">
        <dgm:presLayoutVars>
          <dgm:chMax val="0"/>
          <dgm:bulletEnabled val="1"/>
        </dgm:presLayoutVars>
      </dgm:prSet>
      <dgm:spPr/>
    </dgm:pt>
  </dgm:ptLst>
  <dgm:cxnLst>
    <dgm:cxn modelId="{9C452A95-EC6B-4616-BE26-3D62E8FB05FD}" srcId="{1DFDAA25-2FA1-4F76-BE09-6C263C9D0E62}" destId="{D0E87905-BFC8-4897-9472-F615F8AABCE6}" srcOrd="0" destOrd="0" parTransId="{9EC16549-8391-4473-92B0-626BC8077B73}" sibTransId="{6408A14B-A58E-4BB1-8E94-065D66666A92}"/>
    <dgm:cxn modelId="{7CEA66A3-4BD3-4AD5-B1DC-BFF9ED4456DF}" type="presOf" srcId="{42DCC417-56E5-493E-B7DC-D71A610631F0}" destId="{B3295872-BE20-49FA-9AC2-5EF008756D75}" srcOrd="0" destOrd="0" presId="urn:microsoft.com/office/officeart/2005/8/layout/arrow4"/>
    <dgm:cxn modelId="{6908D3C6-692F-4FBA-9910-71A755D1D677}" type="presOf" srcId="{1DFDAA25-2FA1-4F76-BE09-6C263C9D0E62}" destId="{21771613-4594-4F5F-B5B4-B05A1899A687}" srcOrd="0" destOrd="0" presId="urn:microsoft.com/office/officeart/2005/8/layout/arrow4"/>
    <dgm:cxn modelId="{876D18DF-A8CC-45F5-A087-D70DED325509}" type="presOf" srcId="{D0E87905-BFC8-4897-9472-F615F8AABCE6}" destId="{50DF142C-CB4E-4D93-B524-28A757ADC9FE}" srcOrd="0" destOrd="0" presId="urn:microsoft.com/office/officeart/2005/8/layout/arrow4"/>
    <dgm:cxn modelId="{E31F4CF5-F9DA-4605-90D0-15AD2BF167AB}" srcId="{1DFDAA25-2FA1-4F76-BE09-6C263C9D0E62}" destId="{42DCC417-56E5-493E-B7DC-D71A610631F0}" srcOrd="1" destOrd="0" parTransId="{C6A1ECE8-75B3-4E24-AFEF-6B2E286F95AF}" sibTransId="{D54C27C6-3E15-4C35-8B15-6E8E928C7C9B}"/>
    <dgm:cxn modelId="{35F2C0D2-4805-4BDE-B5AA-26ACDE998510}" type="presParOf" srcId="{21771613-4594-4F5F-B5B4-B05A1899A687}" destId="{7C80B0BE-4A12-41BC-B365-4D8D105B0836}" srcOrd="0" destOrd="0" presId="urn:microsoft.com/office/officeart/2005/8/layout/arrow4"/>
    <dgm:cxn modelId="{68D69E37-DA60-479C-B868-BB3B1B4E702B}" type="presParOf" srcId="{21771613-4594-4F5F-B5B4-B05A1899A687}" destId="{50DF142C-CB4E-4D93-B524-28A757ADC9FE}" srcOrd="1" destOrd="0" presId="urn:microsoft.com/office/officeart/2005/8/layout/arrow4"/>
    <dgm:cxn modelId="{01A073C6-1288-457F-915E-1A6968DC4E86}" type="presParOf" srcId="{21771613-4594-4F5F-B5B4-B05A1899A687}" destId="{7EB6AD7A-5414-4816-BBCC-9EB672FDACB5}" srcOrd="2" destOrd="0" presId="urn:microsoft.com/office/officeart/2005/8/layout/arrow4"/>
    <dgm:cxn modelId="{13C703E8-CC7F-4A61-9789-9531D0C045E5}" type="presParOf" srcId="{21771613-4594-4F5F-B5B4-B05A1899A687}" destId="{B3295872-BE20-49FA-9AC2-5EF008756D75}"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0B0BE-4A12-41BC-B365-4D8D105B0836}">
      <dsp:nvSpPr>
        <dsp:cNvPr id="0" name=""/>
        <dsp:cNvSpPr/>
      </dsp:nvSpPr>
      <dsp:spPr>
        <a:xfrm>
          <a:off x="2031" y="0"/>
          <a:ext cx="1219031" cy="1620582"/>
        </a:xfrm>
        <a:prstGeom prst="upArrow">
          <a:avLst/>
        </a:prstGeom>
        <a:solidFill>
          <a:srgbClr val="2C2D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F142C-CB4E-4D93-B524-28A757ADC9FE}">
      <dsp:nvSpPr>
        <dsp:cNvPr id="0" name=""/>
        <dsp:cNvSpPr/>
      </dsp:nvSpPr>
      <dsp:spPr>
        <a:xfrm>
          <a:off x="1257634" y="0"/>
          <a:ext cx="2068660" cy="162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marL="0" lvl="0" indent="0" algn="l" defTabSz="711200">
            <a:lnSpc>
              <a:spcPct val="90000"/>
            </a:lnSpc>
            <a:spcBef>
              <a:spcPct val="0"/>
            </a:spcBef>
            <a:spcAft>
              <a:spcPct val="35000"/>
            </a:spcAft>
            <a:buNone/>
          </a:pPr>
          <a:r>
            <a:rPr lang="en-GB" sz="1600" kern="1200" dirty="0"/>
            <a:t>Higher proportion are students</a:t>
          </a:r>
        </a:p>
      </dsp:txBody>
      <dsp:txXfrm>
        <a:off x="1257634" y="0"/>
        <a:ext cx="2068660" cy="1620582"/>
      </dsp:txXfrm>
    </dsp:sp>
    <dsp:sp modelId="{7EB6AD7A-5414-4816-BBCC-9EB672FDACB5}">
      <dsp:nvSpPr>
        <dsp:cNvPr id="0" name=""/>
        <dsp:cNvSpPr/>
      </dsp:nvSpPr>
      <dsp:spPr>
        <a:xfrm>
          <a:off x="367741" y="1755631"/>
          <a:ext cx="1219031" cy="1620582"/>
        </a:xfrm>
        <a:prstGeom prst="downArrow">
          <a:avLst/>
        </a:prstGeom>
        <a:solidFill>
          <a:srgbClr val="2C2D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295872-BE20-49FA-9AC2-5EF008756D75}">
      <dsp:nvSpPr>
        <dsp:cNvPr id="0" name=""/>
        <dsp:cNvSpPr/>
      </dsp:nvSpPr>
      <dsp:spPr>
        <a:xfrm>
          <a:off x="1623344" y="1755631"/>
          <a:ext cx="2068660" cy="162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marL="0" lvl="0" indent="0" algn="l" defTabSz="711200">
            <a:lnSpc>
              <a:spcPct val="90000"/>
            </a:lnSpc>
            <a:spcBef>
              <a:spcPct val="0"/>
            </a:spcBef>
            <a:spcAft>
              <a:spcPct val="35000"/>
            </a:spcAft>
            <a:buNone/>
          </a:pPr>
          <a:r>
            <a:rPr lang="en-GB" sz="1600" kern="1200" dirty="0"/>
            <a:t>Lower proportion are long-term sick or disabled</a:t>
          </a:r>
        </a:p>
      </dsp:txBody>
      <dsp:txXfrm>
        <a:off x="1623344" y="1755631"/>
        <a:ext cx="2068660" cy="1620582"/>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0.53262</cdr:x>
      <cdr:y>0.15655</cdr:y>
    </cdr:from>
    <cdr:to>
      <cdr:x>0.82914</cdr:x>
      <cdr:y>0.22607</cdr:y>
    </cdr:to>
    <cdr:sp macro="" textlink="">
      <cdr:nvSpPr>
        <cdr:cNvPr id="2" name="Rectangle 1">
          <a:extLst xmlns:a="http://schemas.openxmlformats.org/drawingml/2006/main">
            <a:ext uri="{FF2B5EF4-FFF2-40B4-BE49-F238E27FC236}">
              <a16:creationId xmlns:a16="http://schemas.microsoft.com/office/drawing/2014/main" id="{046651A0-AAA0-5998-BB1A-C1CA887ACD1D}"/>
            </a:ext>
          </a:extLst>
        </cdr:cNvPr>
        <cdr:cNvSpPr/>
      </cdr:nvSpPr>
      <cdr:spPr>
        <a:xfrm xmlns:a="http://schemas.openxmlformats.org/drawingml/2006/main">
          <a:off x="2283189" y="420077"/>
          <a:ext cx="1271105" cy="186543"/>
        </a:xfrm>
        <a:prstGeom xmlns:a="http://schemas.openxmlformats.org/drawingml/2006/main" prst="rect">
          <a:avLst/>
        </a:prstGeom>
        <a:solidFill xmlns:a="http://schemas.openxmlformats.org/drawingml/2006/main">
          <a:srgbClr val="9FC63B"/>
        </a:solidFill>
        <a:ln xmlns:a="http://schemas.openxmlformats.org/drawingml/2006/main">
          <a:solidFill>
            <a:srgbClr val="9FC63B"/>
          </a:solidFill>
        </a:ln>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en-GB" sz="1100" dirty="0"/>
            <a:t>High Wycombe</a:t>
          </a:r>
        </a:p>
      </cdr:txBody>
    </cdr:sp>
  </cdr:relSizeAnchor>
  <cdr:relSizeAnchor xmlns:cdr="http://schemas.openxmlformats.org/drawingml/2006/chartDrawing">
    <cdr:from>
      <cdr:x>0.74581</cdr:x>
      <cdr:y>0.41393</cdr:y>
    </cdr:from>
    <cdr:to>
      <cdr:x>0.96621</cdr:x>
      <cdr:y>0.51737</cdr:y>
    </cdr:to>
    <cdr:sp macro="" textlink="">
      <cdr:nvSpPr>
        <cdr:cNvPr id="3" name="Rectangle 2">
          <a:extLst xmlns:a="http://schemas.openxmlformats.org/drawingml/2006/main">
            <a:ext uri="{FF2B5EF4-FFF2-40B4-BE49-F238E27FC236}">
              <a16:creationId xmlns:a16="http://schemas.microsoft.com/office/drawing/2014/main" id="{98FC1EA7-C0C5-C0B2-0417-3BBCD5923DCA}"/>
            </a:ext>
          </a:extLst>
        </cdr:cNvPr>
        <cdr:cNvSpPr/>
      </cdr:nvSpPr>
      <cdr:spPr>
        <a:xfrm xmlns:a="http://schemas.openxmlformats.org/drawingml/2006/main">
          <a:off x="3197113" y="1110704"/>
          <a:ext cx="944798" cy="277562"/>
        </a:xfrm>
        <a:prstGeom xmlns:a="http://schemas.openxmlformats.org/drawingml/2006/main" prst="rect">
          <a:avLst/>
        </a:prstGeom>
        <a:solidFill xmlns:a="http://schemas.openxmlformats.org/drawingml/2006/main">
          <a:srgbClr val="002060"/>
        </a:solidFill>
        <a:ln xmlns:a="http://schemas.openxmlformats.org/drawingml/2006/main">
          <a:solidFill>
            <a:srgbClr val="2C2D84"/>
          </a:solidFill>
        </a:ln>
      </cdr:spPr>
      <cdr:style>
        <a:lnRef xmlns:a="http://schemas.openxmlformats.org/drawingml/2006/main" idx="2">
          <a:schemeClr val="accent2">
            <a:shade val="15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en-GB" sz="1100" dirty="0"/>
            <a:t>Aylesbury</a:t>
          </a:r>
        </a:p>
      </cdr:txBody>
    </cdr:sp>
  </cdr:relSizeAnchor>
  <cdr:relSizeAnchor xmlns:cdr="http://schemas.openxmlformats.org/drawingml/2006/chartDrawing">
    <cdr:from>
      <cdr:x>2.33277E-7</cdr:x>
      <cdr:y>0</cdr:y>
    </cdr:from>
    <cdr:to>
      <cdr:x>1</cdr:x>
      <cdr:y>0.09176</cdr:y>
    </cdr:to>
    <cdr:sp macro="" textlink="">
      <cdr:nvSpPr>
        <cdr:cNvPr id="5" name="TextBox 11">
          <a:extLst xmlns:a="http://schemas.openxmlformats.org/drawingml/2006/main">
            <a:ext uri="{FF2B5EF4-FFF2-40B4-BE49-F238E27FC236}">
              <a16:creationId xmlns:a16="http://schemas.microsoft.com/office/drawing/2014/main" id="{09EDC179-3B61-25F5-06DE-093EE2F0649F}"/>
            </a:ext>
          </a:extLst>
        </cdr:cNvPr>
        <cdr:cNvSpPr txBox="1"/>
      </cdr:nvSpPr>
      <cdr:spPr>
        <a:xfrm xmlns:a="http://schemas.openxmlformats.org/drawingml/2006/main">
          <a:off x="1" y="-1164279"/>
          <a:ext cx="4286742" cy="246221"/>
        </a:xfrm>
        <a:prstGeom xmlns:a="http://schemas.openxmlformats.org/drawingml/2006/main" prst="rect">
          <a:avLst/>
        </a:prstGeom>
        <a:solidFill xmlns:a="http://schemas.openxmlformats.org/drawingml/2006/main">
          <a:srgbClr val="2C2D84"/>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000" dirty="0">
              <a:solidFill>
                <a:schemeClr val="bg1"/>
              </a:solidFill>
            </a:rPr>
            <a:t>Productivity (£ per job) – Aylesbury and High Wycombe towns</a:t>
          </a:r>
        </a:p>
      </cdr:txBody>
    </cdr:sp>
  </cdr:relSizeAnchor>
</c:userShapes>
</file>

<file path=ppt/drawings/drawing2.xml><?xml version="1.0" encoding="utf-8"?>
<c:userShapes xmlns:c="http://schemas.openxmlformats.org/drawingml/2006/chart">
  <cdr:relSizeAnchor xmlns:cdr="http://schemas.openxmlformats.org/drawingml/2006/chartDrawing">
    <cdr:from>
      <cdr:x>0.47262</cdr:x>
      <cdr:y>0.01265</cdr:y>
    </cdr:from>
    <cdr:to>
      <cdr:x>0.96733</cdr:x>
      <cdr:y>0.08396</cdr:y>
    </cdr:to>
    <cdr:sp macro="" textlink="">
      <cdr:nvSpPr>
        <cdr:cNvPr id="2" name="TextBox 6">
          <a:extLst xmlns:a="http://schemas.openxmlformats.org/drawingml/2006/main">
            <a:ext uri="{FF2B5EF4-FFF2-40B4-BE49-F238E27FC236}">
              <a16:creationId xmlns:a16="http://schemas.microsoft.com/office/drawing/2014/main" id="{60AB7204-F936-55B8-CC73-F370B9F33C22}"/>
            </a:ext>
          </a:extLst>
        </cdr:cNvPr>
        <cdr:cNvSpPr txBox="1"/>
      </cdr:nvSpPr>
      <cdr:spPr>
        <a:xfrm xmlns:a="http://schemas.openxmlformats.org/drawingml/2006/main">
          <a:off x="2476225" y="60065"/>
          <a:ext cx="2591952" cy="338554"/>
        </a:xfrm>
        <a:prstGeom xmlns:a="http://schemas.openxmlformats.org/drawingml/2006/main" prst="rect">
          <a:avLst/>
        </a:prstGeom>
        <a:solidFill xmlns:a="http://schemas.openxmlformats.org/drawingml/2006/main">
          <a:srgbClr val="2C2D84"/>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Ease of filling vacancies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144BE-16AB-4EF6-B9E2-4390E68F265E}" type="datetimeFigureOut">
              <a:rPr lang="en-GB" smtClean="0"/>
              <a:t>06/08/2025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299E3F-C759-4FC7-8CA4-6E8CD8194096}" type="slidenum">
              <a:rPr lang="en-GB" smtClean="0"/>
              <a:t>‹#›</a:t>
            </a:fld>
            <a:endParaRPr lang="en-GB"/>
          </a:p>
        </p:txBody>
      </p:sp>
    </p:spTree>
    <p:extLst>
      <p:ext uri="{BB962C8B-B14F-4D97-AF65-F5344CB8AC3E}">
        <p14:creationId xmlns:p14="http://schemas.microsoft.com/office/powerpoint/2010/main" val="153761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99E3F-C759-4FC7-8CA4-6E8CD8194096}" type="slidenum">
              <a:rPr lang="en-GB" smtClean="0"/>
              <a:t>8</a:t>
            </a:fld>
            <a:endParaRPr lang="en-GB"/>
          </a:p>
        </p:txBody>
      </p:sp>
    </p:spTree>
    <p:extLst>
      <p:ext uri="{BB962C8B-B14F-4D97-AF65-F5344CB8AC3E}">
        <p14:creationId xmlns:p14="http://schemas.microsoft.com/office/powerpoint/2010/main" val="1271407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99E3F-C759-4FC7-8CA4-6E8CD8194096}" type="slidenum">
              <a:rPr lang="en-GB" smtClean="0"/>
              <a:t>19</a:t>
            </a:fld>
            <a:endParaRPr lang="en-GB"/>
          </a:p>
        </p:txBody>
      </p:sp>
    </p:spTree>
    <p:extLst>
      <p:ext uri="{BB962C8B-B14F-4D97-AF65-F5344CB8AC3E}">
        <p14:creationId xmlns:p14="http://schemas.microsoft.com/office/powerpoint/2010/main" val="391540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4827B8-8AF1-4C3E-948E-D64C63D3A03D}" type="slidenum">
              <a:rPr lang="en-GB" smtClean="0"/>
              <a:t>26</a:t>
            </a:fld>
            <a:endParaRPr lang="en-GB"/>
          </a:p>
        </p:txBody>
      </p:sp>
    </p:spTree>
    <p:extLst>
      <p:ext uri="{BB962C8B-B14F-4D97-AF65-F5344CB8AC3E}">
        <p14:creationId xmlns:p14="http://schemas.microsoft.com/office/powerpoint/2010/main" val="2088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99E3F-C759-4FC7-8CA4-6E8CD8194096}" type="slidenum">
              <a:rPr lang="en-GB" smtClean="0"/>
              <a:t>29</a:t>
            </a:fld>
            <a:endParaRPr lang="en-GB"/>
          </a:p>
        </p:txBody>
      </p:sp>
    </p:spTree>
    <p:extLst>
      <p:ext uri="{BB962C8B-B14F-4D97-AF65-F5344CB8AC3E}">
        <p14:creationId xmlns:p14="http://schemas.microsoft.com/office/powerpoint/2010/main" val="424809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99E3F-C759-4FC7-8CA4-6E8CD8194096}" type="slidenum">
              <a:rPr lang="en-GB" smtClean="0"/>
              <a:t>63</a:t>
            </a:fld>
            <a:endParaRPr lang="en-GB"/>
          </a:p>
        </p:txBody>
      </p:sp>
    </p:spTree>
    <p:extLst>
      <p:ext uri="{BB962C8B-B14F-4D97-AF65-F5344CB8AC3E}">
        <p14:creationId xmlns:p14="http://schemas.microsoft.com/office/powerpoint/2010/main" val="118566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99E3F-C759-4FC7-8CA4-6E8CD8194096}" type="slidenum">
              <a:rPr lang="en-GB" smtClean="0"/>
              <a:t>101</a:t>
            </a:fld>
            <a:endParaRPr lang="en-GB"/>
          </a:p>
        </p:txBody>
      </p:sp>
    </p:spTree>
    <p:extLst>
      <p:ext uri="{BB962C8B-B14F-4D97-AF65-F5344CB8AC3E}">
        <p14:creationId xmlns:p14="http://schemas.microsoft.com/office/powerpoint/2010/main" val="2170668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99E3F-C759-4FC7-8CA4-6E8CD8194096}" type="slidenum">
              <a:rPr lang="en-GB" smtClean="0"/>
              <a:t>104</a:t>
            </a:fld>
            <a:endParaRPr lang="en-GB"/>
          </a:p>
        </p:txBody>
      </p:sp>
    </p:spTree>
    <p:extLst>
      <p:ext uri="{BB962C8B-B14F-4D97-AF65-F5344CB8AC3E}">
        <p14:creationId xmlns:p14="http://schemas.microsoft.com/office/powerpoint/2010/main" val="3491337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p:cNvSpPr txBox="1">
            <a:spLocks/>
          </p:cNvSpPr>
          <p:nvPr userDrawn="1"/>
        </p:nvSpPr>
        <p:spPr>
          <a:xfrm>
            <a:off x="913633" y="2130424"/>
            <a:ext cx="10354512"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GB"/>
          </a:p>
        </p:txBody>
      </p:sp>
      <p:sp>
        <p:nvSpPr>
          <p:cNvPr id="14" name="Subtitle 2"/>
          <p:cNvSpPr txBox="1">
            <a:spLocks/>
          </p:cNvSpPr>
          <p:nvPr userDrawn="1"/>
        </p:nvSpPr>
        <p:spPr>
          <a:xfrm>
            <a:off x="1827266" y="3886198"/>
            <a:ext cx="8527245"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a:t>Click to edit Master subtitle style</a:t>
            </a:r>
            <a:endParaRPr lang="en-GB"/>
          </a:p>
        </p:txBody>
      </p:sp>
      <p:sp>
        <p:nvSpPr>
          <p:cNvPr id="16" name="Date Placeholder 3"/>
          <p:cNvSpPr txBox="1">
            <a:spLocks/>
          </p:cNvSpPr>
          <p:nvPr userDrawn="1"/>
        </p:nvSpPr>
        <p:spPr>
          <a:xfrm>
            <a:off x="609088" y="6356348"/>
            <a:ext cx="28424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A3FF8B-3D7E-40A3-972F-2290F6E679E5}" type="datetimeFigureOut">
              <a:rPr lang="en-GB" smtClean="0"/>
              <a:pPr/>
              <a:t>06/08/2025</a:t>
            </a:fld>
            <a:endParaRPr lang="en-GB"/>
          </a:p>
        </p:txBody>
      </p:sp>
      <p:sp>
        <p:nvSpPr>
          <p:cNvPr id="20" name="Slide Number Placeholder 5"/>
          <p:cNvSpPr txBox="1">
            <a:spLocks/>
          </p:cNvSpPr>
          <p:nvPr userDrawn="1"/>
        </p:nvSpPr>
        <p:spPr>
          <a:xfrm>
            <a:off x="8730274" y="6356348"/>
            <a:ext cx="28424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B5BB9-13EB-4BF4-AFFE-1FD7252BD932}" type="slidenum">
              <a:rPr lang="en-GB" smtClean="0"/>
              <a:pPr/>
              <a:t>‹#›</a:t>
            </a:fld>
            <a:endParaRPr lang="en-GB"/>
          </a:p>
        </p:txBody>
      </p:sp>
      <p:sp>
        <p:nvSpPr>
          <p:cNvPr id="21" name="Title 1"/>
          <p:cNvSpPr txBox="1">
            <a:spLocks/>
          </p:cNvSpPr>
          <p:nvPr userDrawn="1"/>
        </p:nvSpPr>
        <p:spPr>
          <a:xfrm>
            <a:off x="913633" y="2130424"/>
            <a:ext cx="1035451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Click to edit Master title style</a:t>
            </a:r>
            <a:endParaRPr lang="en-GB"/>
          </a:p>
        </p:txBody>
      </p:sp>
      <p:sp>
        <p:nvSpPr>
          <p:cNvPr id="22" name="Subtitle 2"/>
          <p:cNvSpPr txBox="1">
            <a:spLocks/>
          </p:cNvSpPr>
          <p:nvPr userDrawn="1"/>
        </p:nvSpPr>
        <p:spPr>
          <a:xfrm>
            <a:off x="1827266" y="3886198"/>
            <a:ext cx="8527245"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t>Click to edit Master subtitle style</a:t>
            </a:r>
            <a:endParaRPr lang="en-GB"/>
          </a:p>
        </p:txBody>
      </p:sp>
      <p:sp>
        <p:nvSpPr>
          <p:cNvPr id="24" name="Date Placeholder 3"/>
          <p:cNvSpPr txBox="1">
            <a:spLocks/>
          </p:cNvSpPr>
          <p:nvPr userDrawn="1"/>
        </p:nvSpPr>
        <p:spPr>
          <a:xfrm>
            <a:off x="609088" y="6356348"/>
            <a:ext cx="284241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2AC66C-F0BF-44A7-86C9-611CA48A43D7}" type="datetimeFigureOut">
              <a:rPr lang="en-GB" smtClean="0"/>
              <a:pPr/>
              <a:t>06/08/2025</a:t>
            </a:fld>
            <a:endParaRPr lang="en-GB"/>
          </a:p>
        </p:txBody>
      </p:sp>
      <p:sp>
        <p:nvSpPr>
          <p:cNvPr id="25" name="Slide Number Placeholder 5"/>
          <p:cNvSpPr txBox="1">
            <a:spLocks/>
          </p:cNvSpPr>
          <p:nvPr userDrawn="1"/>
        </p:nvSpPr>
        <p:spPr>
          <a:xfrm>
            <a:off x="8730274" y="6356348"/>
            <a:ext cx="284241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AF9087-94BC-415C-8A96-1D40BD70811D}" type="slidenum">
              <a:rPr lang="en-GB" smtClean="0"/>
              <a:pPr/>
              <a:t>‹#›</a:t>
            </a:fld>
            <a:endParaRPr lang="en-GB"/>
          </a:p>
        </p:txBody>
      </p:sp>
      <p:sp>
        <p:nvSpPr>
          <p:cNvPr id="26" name="Rectangle 25"/>
          <p:cNvSpPr/>
          <p:nvPr userDrawn="1"/>
        </p:nvSpPr>
        <p:spPr>
          <a:xfrm flipV="1">
            <a:off x="-2" y="0"/>
            <a:ext cx="12191998" cy="6857999"/>
          </a:xfrm>
          <a:prstGeom prst="rect">
            <a:avLst/>
          </a:prstGeom>
          <a:gradFill flip="none" rotWithShape="1">
            <a:gsLst>
              <a:gs pos="0">
                <a:schemeClr val="tx2"/>
              </a:gs>
              <a:gs pos="100000">
                <a:schemeClr val="accent1"/>
              </a:gs>
              <a:gs pos="44000">
                <a:srgbClr val="006AB4"/>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userDrawn="1"/>
        </p:nvGrpSpPr>
        <p:grpSpPr>
          <a:xfrm flipH="1">
            <a:off x="4" y="1725404"/>
            <a:ext cx="12191996" cy="5132596"/>
            <a:chOff x="1" y="1725401"/>
            <a:chExt cx="12191996" cy="5132596"/>
          </a:xfrm>
        </p:grpSpPr>
        <p:sp>
          <p:nvSpPr>
            <p:cNvPr id="27" name="Google Shape;12;p2"/>
            <p:cNvSpPr/>
            <p:nvPr userDrawn="1"/>
          </p:nvSpPr>
          <p:spPr>
            <a:xfrm rot="10800000" flipH="1">
              <a:off x="1" y="1725401"/>
              <a:ext cx="2743198" cy="1645202"/>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28" name="Google Shape;13;p2"/>
            <p:cNvSpPr/>
            <p:nvPr userDrawn="1"/>
          </p:nvSpPr>
          <p:spPr>
            <a:xfrm rot="10800000" flipH="1">
              <a:off x="1727199" y="5517695"/>
              <a:ext cx="7600947" cy="1340302"/>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29" name="Google Shape;14;p2"/>
            <p:cNvSpPr/>
            <p:nvPr userDrawn="1"/>
          </p:nvSpPr>
          <p:spPr>
            <a:xfrm rot="10800000" flipH="1">
              <a:off x="7753345" y="4255937"/>
              <a:ext cx="4438646" cy="1943757"/>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31" name="Google Shape;16;p2"/>
            <p:cNvSpPr/>
            <p:nvPr userDrawn="1"/>
          </p:nvSpPr>
          <p:spPr>
            <a:xfrm rot="10800000" flipH="1">
              <a:off x="10915648" y="2490041"/>
              <a:ext cx="1276349" cy="1384766"/>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32" name="Google Shape;17;p2"/>
            <p:cNvSpPr/>
            <p:nvPr userDrawn="1"/>
          </p:nvSpPr>
          <p:spPr>
            <a:xfrm rot="10800000" flipH="1">
              <a:off x="2730496" y="4531589"/>
              <a:ext cx="2381247" cy="1581685"/>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33" name="Google Shape;18;p2"/>
            <p:cNvSpPr/>
            <p:nvPr userDrawn="1"/>
          </p:nvSpPr>
          <p:spPr>
            <a:xfrm rot="10800000" flipH="1">
              <a:off x="11366499" y="3735061"/>
              <a:ext cx="825498" cy="1302188"/>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grpSp>
      <p:sp>
        <p:nvSpPr>
          <p:cNvPr id="4" name="Date Placeholder 3"/>
          <p:cNvSpPr>
            <a:spLocks noGrp="1"/>
          </p:cNvSpPr>
          <p:nvPr userDrawn="1">
            <p:ph type="dt" sz="half" idx="10"/>
          </p:nvPr>
        </p:nvSpPr>
        <p:spPr>
          <a:xfrm>
            <a:off x="838200" y="6191619"/>
            <a:ext cx="2743200" cy="365125"/>
          </a:xfrm>
          <a:prstGeom prst="rect">
            <a:avLst/>
          </a:prstGeom>
        </p:spPr>
        <p:txBody>
          <a:bodyPr/>
          <a:lstStyle/>
          <a:p>
            <a:fld id="{C9215B87-3049-4CCA-8D28-C8F0F29ED1B4}" type="datetimeFigureOut">
              <a:rPr lang="en-GB" smtClean="0"/>
              <a:t>06/08/2025</a:t>
            </a:fld>
            <a:endParaRPr lang="en-GB"/>
          </a:p>
        </p:txBody>
      </p:sp>
      <p:sp>
        <p:nvSpPr>
          <p:cNvPr id="5" name="Footer Placeholder 4"/>
          <p:cNvSpPr>
            <a:spLocks noGrp="1"/>
          </p:cNvSpPr>
          <p:nvPr userDrawn="1">
            <p:ph type="ftr" sz="quarter" idx="11"/>
          </p:nvPr>
        </p:nvSpPr>
        <p:spPr>
          <a:xfrm>
            <a:off x="4038600" y="6191619"/>
            <a:ext cx="4114800" cy="365125"/>
          </a:xfrm>
          <a:prstGeom prst="rect">
            <a:avLst/>
          </a:prstGeom>
        </p:spPr>
        <p:txBody>
          <a:bodyPr/>
          <a:lstStyle/>
          <a:p>
            <a:endParaRPr lang="en-GB"/>
          </a:p>
        </p:txBody>
      </p:sp>
      <p:sp>
        <p:nvSpPr>
          <p:cNvPr id="6" name="Slide Number Placeholder 5"/>
          <p:cNvSpPr>
            <a:spLocks noGrp="1"/>
          </p:cNvSpPr>
          <p:nvPr userDrawn="1">
            <p:ph type="sldNum" sz="quarter" idx="12"/>
          </p:nvPr>
        </p:nvSpPr>
        <p:spPr>
          <a:xfrm>
            <a:off x="8610600" y="6191619"/>
            <a:ext cx="2743200" cy="365125"/>
          </a:xfrm>
          <a:prstGeom prst="rect">
            <a:avLst/>
          </a:prstGeom>
        </p:spPr>
        <p:txBody>
          <a:bodyPr/>
          <a:lstStyle/>
          <a:p>
            <a:fld id="{6575811E-14ED-4629-90CC-79E112007BFC}" type="slidenum">
              <a:rPr lang="en-GB" smtClean="0"/>
              <a:t>‹#›</a:t>
            </a:fld>
            <a:endParaRPr lang="en-GB"/>
          </a:p>
        </p:txBody>
      </p:sp>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t="4862"/>
          <a:stretch/>
        </p:blipFill>
        <p:spPr>
          <a:xfrm>
            <a:off x="513858" y="0"/>
            <a:ext cx="1427067" cy="1818895"/>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3141" y="5096009"/>
            <a:ext cx="3054042" cy="1767693"/>
          </a:xfrm>
          <a:prstGeom prst="rect">
            <a:avLst/>
          </a:prstGeom>
        </p:spPr>
      </p:pic>
    </p:spTree>
    <p:extLst>
      <p:ext uri="{BB962C8B-B14F-4D97-AF65-F5344CB8AC3E}">
        <p14:creationId xmlns:p14="http://schemas.microsoft.com/office/powerpoint/2010/main" val="3462366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a:xfrm>
            <a:off x="838200" y="6191619"/>
            <a:ext cx="2743200" cy="365125"/>
          </a:xfrm>
          <a:prstGeom prst="rect">
            <a:avLst/>
          </a:prstGeom>
        </p:spPr>
        <p:txBody>
          <a:bodyPr/>
          <a:lstStyle/>
          <a:p>
            <a:fld id="{C9215B87-3049-4CCA-8D28-C8F0F29ED1B4}" type="datetimeFigureOut">
              <a:rPr lang="en-GB" smtClean="0"/>
              <a:t>06/08/2025</a:t>
            </a:fld>
            <a:endParaRPr lang="en-GB"/>
          </a:p>
        </p:txBody>
      </p:sp>
      <p:sp>
        <p:nvSpPr>
          <p:cNvPr id="5" name="Footer Placeholder 4"/>
          <p:cNvSpPr>
            <a:spLocks noGrp="1"/>
          </p:cNvSpPr>
          <p:nvPr>
            <p:ph type="ftr" sz="quarter" idx="11"/>
          </p:nvPr>
        </p:nvSpPr>
        <p:spPr>
          <a:xfrm>
            <a:off x="4038600" y="6191619"/>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191619"/>
            <a:ext cx="2743200" cy="365125"/>
          </a:xfrm>
          <a:prstGeom prst="rect">
            <a:avLst/>
          </a:prstGeom>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205658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a:xfrm>
            <a:off x="838200" y="6191619"/>
            <a:ext cx="2743200" cy="365125"/>
          </a:xfrm>
          <a:prstGeom prst="rect">
            <a:avLst/>
          </a:prstGeom>
        </p:spPr>
        <p:txBody>
          <a:bodyPr/>
          <a:lstStyle/>
          <a:p>
            <a:fld id="{C9215B87-3049-4CCA-8D28-C8F0F29ED1B4}" type="datetimeFigureOut">
              <a:rPr lang="en-GB" smtClean="0"/>
              <a:t>06/08/2025</a:t>
            </a:fld>
            <a:endParaRPr lang="en-GB"/>
          </a:p>
        </p:txBody>
      </p:sp>
      <p:sp>
        <p:nvSpPr>
          <p:cNvPr id="5" name="Footer Placeholder 4"/>
          <p:cNvSpPr>
            <a:spLocks noGrp="1"/>
          </p:cNvSpPr>
          <p:nvPr>
            <p:ph type="ftr" sz="quarter" idx="11"/>
          </p:nvPr>
        </p:nvSpPr>
        <p:spPr>
          <a:xfrm>
            <a:off x="4038600" y="6191619"/>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191619"/>
            <a:ext cx="2743200" cy="365125"/>
          </a:xfrm>
          <a:prstGeom prst="rect">
            <a:avLst/>
          </a:prstGeom>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153030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6"/>
          <p:cNvSpPr/>
          <p:nvPr userDrawn="1"/>
        </p:nvSpPr>
        <p:spPr>
          <a:xfrm flipH="1">
            <a:off x="308343" y="6422064"/>
            <a:ext cx="11575313" cy="184297"/>
          </a:xfrm>
          <a:prstGeom prst="rect">
            <a:avLst/>
          </a:prstGeom>
          <a:gradFill>
            <a:gsLst>
              <a:gs pos="0">
                <a:srgbClr val="2C2D84"/>
              </a:gs>
              <a:gs pos="50000">
                <a:srgbClr val="006AB4"/>
              </a:gs>
              <a:gs pos="100000">
                <a:srgbClr val="9FC63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223283" y="6110176"/>
            <a:ext cx="3019647" cy="307777"/>
          </a:xfrm>
          <a:prstGeom prst="rect">
            <a:avLst/>
          </a:prstGeom>
          <a:noFill/>
        </p:spPr>
        <p:txBody>
          <a:bodyPr wrap="square" rtlCol="0">
            <a:spAutoFit/>
          </a:bodyPr>
          <a:lstStyle/>
          <a:p>
            <a:r>
              <a:rPr lang="en-GB" sz="1400">
                <a:solidFill>
                  <a:schemeClr val="tx1"/>
                </a:solidFill>
                <a:latin typeface="+mn-lt"/>
              </a:rPr>
              <a:t>BUCKINGHAMSHIRE</a:t>
            </a:r>
            <a:r>
              <a:rPr lang="en-GB" sz="1400" baseline="0">
                <a:solidFill>
                  <a:schemeClr val="tx1"/>
                </a:solidFill>
                <a:latin typeface="+mn-lt"/>
              </a:rPr>
              <a:t> COUNCIL</a:t>
            </a:r>
            <a:endParaRPr lang="en-GB" sz="1400">
              <a:solidFill>
                <a:schemeClr val="tx1"/>
              </a:solidFill>
              <a:latin typeface="+mn-lt"/>
            </a:endParaRPr>
          </a:p>
        </p:txBody>
      </p:sp>
    </p:spTree>
    <p:extLst>
      <p:ext uri="{BB962C8B-B14F-4D97-AF65-F5344CB8AC3E}">
        <p14:creationId xmlns:p14="http://schemas.microsoft.com/office/powerpoint/2010/main" val="331923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38200" y="6191619"/>
            <a:ext cx="2743200" cy="365125"/>
          </a:xfrm>
          <a:prstGeom prst="rect">
            <a:avLst/>
          </a:prstGeom>
        </p:spPr>
        <p:txBody>
          <a:bodyPr/>
          <a:lstStyle/>
          <a:p>
            <a:fld id="{C9215B87-3049-4CCA-8D28-C8F0F29ED1B4}" type="datetimeFigureOut">
              <a:rPr lang="en-GB" smtClean="0"/>
              <a:t>06/08/2025</a:t>
            </a:fld>
            <a:endParaRPr lang="en-GB"/>
          </a:p>
        </p:txBody>
      </p:sp>
      <p:sp>
        <p:nvSpPr>
          <p:cNvPr id="5" name="Footer Placeholder 4"/>
          <p:cNvSpPr>
            <a:spLocks noGrp="1"/>
          </p:cNvSpPr>
          <p:nvPr>
            <p:ph type="ftr" sz="quarter" idx="11"/>
          </p:nvPr>
        </p:nvSpPr>
        <p:spPr>
          <a:xfrm>
            <a:off x="4038600" y="6191619"/>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191619"/>
            <a:ext cx="2743200" cy="365125"/>
          </a:xfrm>
          <a:prstGeom prst="rect">
            <a:avLst/>
          </a:prstGeom>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1019994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a:xfrm>
            <a:off x="838200" y="6191619"/>
            <a:ext cx="2743200" cy="365125"/>
          </a:xfrm>
          <a:prstGeom prst="rect">
            <a:avLst/>
          </a:prstGeom>
        </p:spPr>
        <p:txBody>
          <a:bodyPr/>
          <a:lstStyle/>
          <a:p>
            <a:fld id="{C9215B87-3049-4CCA-8D28-C8F0F29ED1B4}" type="datetimeFigureOut">
              <a:rPr lang="en-GB" smtClean="0"/>
              <a:t>06/08/2025</a:t>
            </a:fld>
            <a:endParaRPr lang="en-GB"/>
          </a:p>
        </p:txBody>
      </p:sp>
      <p:sp>
        <p:nvSpPr>
          <p:cNvPr id="6" name="Footer Placeholder 5"/>
          <p:cNvSpPr>
            <a:spLocks noGrp="1"/>
          </p:cNvSpPr>
          <p:nvPr>
            <p:ph type="ftr" sz="quarter" idx="11"/>
          </p:nvPr>
        </p:nvSpPr>
        <p:spPr>
          <a:xfrm>
            <a:off x="4038600" y="6191619"/>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191619"/>
            <a:ext cx="2743200" cy="365125"/>
          </a:xfrm>
          <a:prstGeom prst="rect">
            <a:avLst/>
          </a:prstGeom>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898178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a:xfrm>
            <a:off x="838200" y="6191619"/>
            <a:ext cx="2743200" cy="365125"/>
          </a:xfrm>
          <a:prstGeom prst="rect">
            <a:avLst/>
          </a:prstGeom>
        </p:spPr>
        <p:txBody>
          <a:bodyPr/>
          <a:lstStyle/>
          <a:p>
            <a:fld id="{C9215B87-3049-4CCA-8D28-C8F0F29ED1B4}" type="datetimeFigureOut">
              <a:rPr lang="en-GB" smtClean="0"/>
              <a:t>06/08/2025</a:t>
            </a:fld>
            <a:endParaRPr lang="en-GB"/>
          </a:p>
        </p:txBody>
      </p:sp>
      <p:sp>
        <p:nvSpPr>
          <p:cNvPr id="8" name="Footer Placeholder 7"/>
          <p:cNvSpPr>
            <a:spLocks noGrp="1"/>
          </p:cNvSpPr>
          <p:nvPr>
            <p:ph type="ftr" sz="quarter" idx="11"/>
          </p:nvPr>
        </p:nvSpPr>
        <p:spPr>
          <a:xfrm>
            <a:off x="4038600" y="6191619"/>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191619"/>
            <a:ext cx="2743200" cy="365125"/>
          </a:xfrm>
          <a:prstGeom prst="rect">
            <a:avLst/>
          </a:prstGeom>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153272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a:xfrm>
            <a:off x="838200" y="6191619"/>
            <a:ext cx="2743200" cy="365125"/>
          </a:xfrm>
          <a:prstGeom prst="rect">
            <a:avLst/>
          </a:prstGeom>
        </p:spPr>
        <p:txBody>
          <a:bodyPr/>
          <a:lstStyle/>
          <a:p>
            <a:fld id="{C9215B87-3049-4CCA-8D28-C8F0F29ED1B4}" type="datetimeFigureOut">
              <a:rPr lang="en-GB" smtClean="0"/>
              <a:t>06/08/2025</a:t>
            </a:fld>
            <a:endParaRPr lang="en-GB"/>
          </a:p>
        </p:txBody>
      </p:sp>
      <p:sp>
        <p:nvSpPr>
          <p:cNvPr id="4" name="Footer Placeholder 3"/>
          <p:cNvSpPr>
            <a:spLocks noGrp="1"/>
          </p:cNvSpPr>
          <p:nvPr>
            <p:ph type="ftr" sz="quarter" idx="11"/>
          </p:nvPr>
        </p:nvSpPr>
        <p:spPr>
          <a:xfrm>
            <a:off x="4038600" y="6191619"/>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191619"/>
            <a:ext cx="2743200" cy="365125"/>
          </a:xfrm>
          <a:prstGeom prst="rect">
            <a:avLst/>
          </a:prstGeom>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34645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191619"/>
            <a:ext cx="2743200" cy="365125"/>
          </a:xfrm>
          <a:prstGeom prst="rect">
            <a:avLst/>
          </a:prstGeom>
        </p:spPr>
        <p:txBody>
          <a:bodyPr/>
          <a:lstStyle/>
          <a:p>
            <a:fld id="{C9215B87-3049-4CCA-8D28-C8F0F29ED1B4}" type="datetimeFigureOut">
              <a:rPr lang="en-GB" smtClean="0"/>
              <a:t>06/08/2025</a:t>
            </a:fld>
            <a:endParaRPr lang="en-GB"/>
          </a:p>
        </p:txBody>
      </p:sp>
      <p:sp>
        <p:nvSpPr>
          <p:cNvPr id="3" name="Footer Placeholder 2"/>
          <p:cNvSpPr>
            <a:spLocks noGrp="1"/>
          </p:cNvSpPr>
          <p:nvPr>
            <p:ph type="ftr" sz="quarter" idx="11"/>
          </p:nvPr>
        </p:nvSpPr>
        <p:spPr>
          <a:xfrm>
            <a:off x="4038600" y="6191619"/>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191619"/>
            <a:ext cx="2743200" cy="365125"/>
          </a:xfrm>
          <a:prstGeom prst="rect">
            <a:avLst/>
          </a:prstGeom>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1034555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191619"/>
            <a:ext cx="2743200" cy="365125"/>
          </a:xfrm>
          <a:prstGeom prst="rect">
            <a:avLst/>
          </a:prstGeom>
        </p:spPr>
        <p:txBody>
          <a:bodyPr/>
          <a:lstStyle/>
          <a:p>
            <a:fld id="{C9215B87-3049-4CCA-8D28-C8F0F29ED1B4}" type="datetimeFigureOut">
              <a:rPr lang="en-GB" smtClean="0"/>
              <a:t>06/08/2025</a:t>
            </a:fld>
            <a:endParaRPr lang="en-GB"/>
          </a:p>
        </p:txBody>
      </p:sp>
      <p:sp>
        <p:nvSpPr>
          <p:cNvPr id="6" name="Footer Placeholder 5"/>
          <p:cNvSpPr>
            <a:spLocks noGrp="1"/>
          </p:cNvSpPr>
          <p:nvPr>
            <p:ph type="ftr" sz="quarter" idx="11"/>
          </p:nvPr>
        </p:nvSpPr>
        <p:spPr>
          <a:xfrm>
            <a:off x="4038600" y="6191619"/>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191619"/>
            <a:ext cx="2743200" cy="365125"/>
          </a:xfrm>
          <a:prstGeom prst="rect">
            <a:avLst/>
          </a:prstGeom>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29020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191619"/>
            <a:ext cx="2743200" cy="365125"/>
          </a:xfrm>
          <a:prstGeom prst="rect">
            <a:avLst/>
          </a:prstGeom>
        </p:spPr>
        <p:txBody>
          <a:bodyPr/>
          <a:lstStyle/>
          <a:p>
            <a:fld id="{C9215B87-3049-4CCA-8D28-C8F0F29ED1B4}" type="datetimeFigureOut">
              <a:rPr lang="en-GB" smtClean="0"/>
              <a:t>06/08/2025</a:t>
            </a:fld>
            <a:endParaRPr lang="en-GB"/>
          </a:p>
        </p:txBody>
      </p:sp>
      <p:sp>
        <p:nvSpPr>
          <p:cNvPr id="6" name="Footer Placeholder 5"/>
          <p:cNvSpPr>
            <a:spLocks noGrp="1"/>
          </p:cNvSpPr>
          <p:nvPr>
            <p:ph type="ftr" sz="quarter" idx="11"/>
          </p:nvPr>
        </p:nvSpPr>
        <p:spPr>
          <a:xfrm>
            <a:off x="4038600" y="6191619"/>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191619"/>
            <a:ext cx="2743200" cy="365125"/>
          </a:xfrm>
          <a:prstGeom prst="rect">
            <a:avLst/>
          </a:prstGeom>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237841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765484"/>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46081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hyperlink" Target="https://nfts.co.uk/graduate-impact-report" TargetMode="External"/><Relationship Id="rId1" Type="http://schemas.openxmlformats.org/officeDocument/2006/relationships/slideLayout" Target="../slideLayouts/slideLayout6.xml"/><Relationship Id="rId4" Type="http://schemas.openxmlformats.org/officeDocument/2006/relationships/hyperlink" Target="https://www.hesa.ac.uk/data-and-analysis/students/table-51#metadata"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www.bhsca.co.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hesa.ac.uk/data-and-analysis/students/what-study#provider" TargetMode="External"/><Relationship Id="rId4" Type="http://schemas.openxmlformats.org/officeDocument/2006/relationships/chart" Target="../charts/chart5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5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hyperlink" Target="https://www.ilo.org/publications/generative-ai-and-jobs-2025-update#:~:text=This%20brief%20summarises%20an%20ILO%20Working%20paper%20that,accurate%20analysis%20of%20GenAI%E2%80%99s%20potential%20impact%20on%20job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mckinsey.com/uk/our-insights/the-mckinsey-uk-blog/ai-uneven-effects-on-uk-jobs-and-talent" TargetMode="External"/><Relationship Id="rId2" Type="http://schemas.openxmlformats.org/officeDocument/2006/relationships/hyperlink" Target="https://www.uktech.news/ai/ai-drives-sharp-drop-in-graduate-roles-research-finds-20250625" TargetMode="External"/><Relationship Id="rId1" Type="http://schemas.openxmlformats.org/officeDocument/2006/relationships/slideLayout" Target="../slideLayouts/slideLayout2.xml"/><Relationship Id="rId4" Type="http://schemas.openxmlformats.org/officeDocument/2006/relationships/hyperlink" Target="https://www.london.ac.uk/news-events/news/university-london-demos-report-finds-ai-could-remove-bottom-rung-career-ladder-new-graduates"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buckseconomy.co.uk/jobs-and-skills/jobs-skills-dashboards-charts-and-maps/claimant-count/" TargetMode="External"/><Relationship Id="rId2" Type="http://schemas.openxmlformats.org/officeDocument/2006/relationships/hyperlink" Target="https://www.buckseconomy.co.uk/economic-output-and-productivity/economic-output-productivity-research-reports/" TargetMode="External"/><Relationship Id="rId1" Type="http://schemas.openxmlformats.org/officeDocument/2006/relationships/slideLayout" Target="../slideLayouts/slideLayout2.xml"/><Relationship Id="rId4" Type="http://schemas.openxmlformats.org/officeDocument/2006/relationships/hyperlink" Target="https://www.buckseconomy.co.uk/jobs-and-skills/jobs-skills-research-repor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ons.gov.uk/economy/economicoutputandproductivity/productivitymeasures/bulletins/regionalandsubregionallabourproductivityuk/2023/relateddat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 Target="slide11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buckseconomy.co.uk/economic-output-and-productivity/economic-output-productivity-research-reports/"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118.xml"/><Relationship Id="rId3" Type="http://schemas.openxmlformats.org/officeDocument/2006/relationships/slide" Target="slide4.xml"/><Relationship Id="rId7" Type="http://schemas.openxmlformats.org/officeDocument/2006/relationships/slide" Target="slide32.xml"/><Relationship Id="rId12" Type="http://schemas.openxmlformats.org/officeDocument/2006/relationships/slide" Target="slide115.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114.xml"/><Relationship Id="rId5" Type="http://schemas.openxmlformats.org/officeDocument/2006/relationships/slide" Target="slide10.xml"/><Relationship Id="rId10" Type="http://schemas.openxmlformats.org/officeDocument/2006/relationships/slide" Target="slide102.xml"/><Relationship Id="rId4" Type="http://schemas.openxmlformats.org/officeDocument/2006/relationships/slide" Target="slide9.xml"/><Relationship Id="rId9" Type="http://schemas.openxmlformats.org/officeDocument/2006/relationships/slide" Target="slide8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nomisweb.co.uk/query/select/getdatasetbytheme.asp?theme=27" TargetMode="External"/><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nomisweb.co.uk/query/select/getdatasetbytheme.asp?theme=27" TargetMode="External"/><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nomisweb.co.uk/query/select/getdatasetbytheme.asp?theme=27"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hyperlink" Target="https://www.nomisweb.co.uk/query/select/getdatasetbytheme.asp?theme=27"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buckseconomy.co.uk/economic-output-and-productivity/economic-output-productivity-research-report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slide" Target="slide1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 Target="slide116.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116.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 Target="slide1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chart" Target="../charts/chart2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hyperlink" Target="https://www.gov.uk/government/publications/employer-skills-survey-2022-england-result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 Target="slide11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hyperlink" Target="https://www.nomisweb.co.uk/query/select/getdatasetbytheme.asp?theme=75" TargetMode="External"/><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hyperlink" Target="https://www.buckseconomy.co.uk/jobs-and-skills/jobs-skills-dashboards-charts-and-maps/claimant-count/"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hyperlink" Target="https://www.buckseconomy.co.uk/jobs-and-skills/jobs-skills-dashboards-charts-and-maps/claimant-count/" TargetMode="External"/></Relationships>
</file>

<file path=ppt/slides/_rels/slide7.xml.rels><?xml version="1.0" encoding="UTF-8" standalone="yes"?>
<Relationships xmlns="http://schemas.openxmlformats.org/package/2006/relationships"><Relationship Id="rId2" Type="http://schemas.openxmlformats.org/officeDocument/2006/relationships/slide" Target="slide11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hyperlink" Target="https://www.buckseconomy.co.uk/jobs-and-skills/jobs-skills-dashboards-charts-and-maps/claimant-count/"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buckseconomy.co.uk/jobs-and-skills/jobs-skills-dashboards-charts-and-maps/claimant-count/"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www.buckseconomy.co.uk/jobs-and-skills/jobs-skills-dashboards-charts-and-maps/claimant-count/" TargetMode="External"/><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hyperlink" Target="https://www.buckseconomy.co.uk/jobs-and-skills/jobs-skills-dashboards-charts-and-maps/claimant-count/"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buckseconomy.co.uk/jobs-and-skills/jobs-skills-dashboards-charts-and-maps/claimant-count/"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https://www.buckseconomy.co.uk/jobs-and-skills/jobs-skills-dashboards-charts-and-maps/claimant-count/"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6.xml"/><Relationship Id="rId4" Type="http://schemas.openxmlformats.org/officeDocument/2006/relationships/chart" Target="../charts/chart34.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www.nomisweb.co.uk/query/select/getdatasetbytheme.asp?theme=75" TargetMode="External"/><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slide" Target="slide60.xml"/><Relationship Id="rId3" Type="http://schemas.openxmlformats.org/officeDocument/2006/relationships/slide" Target="slide23.xml"/><Relationship Id="rId7" Type="http://schemas.openxmlformats.org/officeDocument/2006/relationships/slide" Target="slide30.xml"/><Relationship Id="rId12" Type="http://schemas.openxmlformats.org/officeDocument/2006/relationships/slide" Target="slide65.xml"/><Relationship Id="rId17" Type="http://schemas.openxmlformats.org/officeDocument/2006/relationships/slide" Target="slide93.xml"/><Relationship Id="rId2" Type="http://schemas.openxmlformats.org/officeDocument/2006/relationships/slide" Target="slide96.xml"/><Relationship Id="rId16"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slide" Target="slide79.xml"/><Relationship Id="rId11" Type="http://schemas.openxmlformats.org/officeDocument/2006/relationships/slide" Target="slide68.xml"/><Relationship Id="rId5" Type="http://schemas.openxmlformats.org/officeDocument/2006/relationships/slide" Target="slide110.xml"/><Relationship Id="rId15" Type="http://schemas.openxmlformats.org/officeDocument/2006/relationships/slide" Target="slide43.xml"/><Relationship Id="rId10" Type="http://schemas.openxmlformats.org/officeDocument/2006/relationships/slide" Target="slide91.xml"/><Relationship Id="rId4" Type="http://schemas.openxmlformats.org/officeDocument/2006/relationships/slide" Target="slide41.xml"/><Relationship Id="rId9" Type="http://schemas.openxmlformats.org/officeDocument/2006/relationships/slide" Target="slide49.xml"/><Relationship Id="rId14" Type="http://schemas.openxmlformats.org/officeDocument/2006/relationships/slide" Target="slide46.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91.xml.rels><?xml version="1.0" encoding="UTF-8" standalone="yes"?>
<Relationships xmlns="http://schemas.openxmlformats.org/package/2006/relationships"><Relationship Id="rId8" Type="http://schemas.openxmlformats.org/officeDocument/2006/relationships/hyperlink" Target="https://www.adultlearningbc.ac.uk/" TargetMode="External"/><Relationship Id="rId13" Type="http://schemas.openxmlformats.org/officeDocument/2006/relationships/hyperlink" Target="https://www.cmsinstitute.co.uk/about" TargetMode="External"/><Relationship Id="rId3" Type="http://schemas.openxmlformats.org/officeDocument/2006/relationships/hyperlink" Target="https://www.buckscollegegroup.ac.uk/" TargetMode="External"/><Relationship Id="rId7" Type="http://schemas.openxmlformats.org/officeDocument/2006/relationships/hyperlink" Target="https://www.beds.ac.uk/about-us/campuses/aylesbury" TargetMode="External"/><Relationship Id="rId12" Type="http://schemas.openxmlformats.org/officeDocument/2006/relationships/hyperlink" Target="https://pinewoodgroup.com/on-the-lot?studio-name=pinewood-studios" TargetMode="External"/><Relationship Id="rId2" Type="http://schemas.openxmlformats.org/officeDocument/2006/relationships/hyperlink" Target="https://buckinghamshireutc.co.uk/" TargetMode="External"/><Relationship Id="rId1" Type="http://schemas.openxmlformats.org/officeDocument/2006/relationships/slideLayout" Target="../slideLayouts/slideLayout2.xml"/><Relationship Id="rId6" Type="http://schemas.openxmlformats.org/officeDocument/2006/relationships/hyperlink" Target="https://nfts.co.uk/" TargetMode="External"/><Relationship Id="rId11" Type="http://schemas.openxmlformats.org/officeDocument/2006/relationships/hyperlink" Target="https://www.henley.ac.uk/" TargetMode="External"/><Relationship Id="rId5" Type="http://schemas.openxmlformats.org/officeDocument/2006/relationships/hyperlink" Target="https://www.buckingham.ac.uk/" TargetMode="External"/><Relationship Id="rId10" Type="http://schemas.openxmlformats.org/officeDocument/2006/relationships/hyperlink" Target="https://southcentraliot.co.uk/" TargetMode="External"/><Relationship Id="rId4" Type="http://schemas.openxmlformats.org/officeDocument/2006/relationships/hyperlink" Target="https://bucks.ac.uk/" TargetMode="External"/><Relationship Id="rId9" Type="http://schemas.openxmlformats.org/officeDocument/2006/relationships/hyperlink" Target="https://www.utc-silverstone.co.uk/"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hyperlink" Target="https://explore-education-statistics.service.gov.uk/find-statistics/16-18-destination-measures/2022-23"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explore-education-statistics.service.gov.uk/find-statistics/16-18-destination-measures/2022-23" TargetMode="Externa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hyperlink" Target="https://explore-education-statistics.service.gov.uk/find-statistics/16-18-destination-measures/2022-23" TargetMode="External"/><Relationship Id="rId2" Type="http://schemas.openxmlformats.org/officeDocument/2006/relationships/chart" Target="../charts/chart42.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hyperlink" Target="https://explore-education-statistics.service.gov.uk/find-statistics/apprenticeships-and-traineeships" TargetMode="External"/><Relationship Id="rId1" Type="http://schemas.openxmlformats.org/officeDocument/2006/relationships/slideLayout" Target="../slideLayouts/slideLayout6.xml"/><Relationship Id="rId4" Type="http://schemas.openxmlformats.org/officeDocument/2006/relationships/chart" Target="../charts/chart44.xml"/></Relationships>
</file>

<file path=ppt/slides/_rels/slide97.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6.xml"/><Relationship Id="rId4" Type="http://schemas.openxmlformats.org/officeDocument/2006/relationships/hyperlink" Target="https://explore-education-statistics.service.gov.uk/find-statistics/apprenticeships-and-traineeships" TargetMode="External"/></Relationships>
</file>

<file path=ppt/slides/_rels/slide98.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idx="4294967295"/>
          </p:nvPr>
        </p:nvSpPr>
        <p:spPr>
          <a:xfrm>
            <a:off x="388689" y="1805585"/>
            <a:ext cx="8698161" cy="2387600"/>
          </a:xfrm>
        </p:spPr>
        <p:txBody>
          <a:bodyPr anchor="b">
            <a:normAutofit/>
          </a:bodyPr>
          <a:lstStyle>
            <a:lvl1pPr algn="l">
              <a:defRPr sz="4800"/>
            </a:lvl1pPr>
          </a:lstStyle>
          <a:p>
            <a:r>
              <a:rPr lang="en-US">
                <a:solidFill>
                  <a:schemeClr val="bg2"/>
                </a:solidFill>
              </a:rPr>
              <a:t>Buckinghamshire: </a:t>
            </a:r>
            <a:br>
              <a:rPr lang="en-US">
                <a:solidFill>
                  <a:schemeClr val="bg2"/>
                </a:solidFill>
              </a:rPr>
            </a:br>
            <a:r>
              <a:rPr lang="en-US" err="1">
                <a:solidFill>
                  <a:schemeClr val="bg2"/>
                </a:solidFill>
              </a:rPr>
              <a:t>Labour</a:t>
            </a:r>
            <a:r>
              <a:rPr lang="en-US">
                <a:solidFill>
                  <a:schemeClr val="bg2"/>
                </a:solidFill>
              </a:rPr>
              <a:t> Market and Skills Analysis </a:t>
            </a:r>
            <a:endParaRPr lang="en-GB">
              <a:solidFill>
                <a:schemeClr val="bg2"/>
              </a:solidFill>
            </a:endParaRPr>
          </a:p>
        </p:txBody>
      </p:sp>
      <p:sp>
        <p:nvSpPr>
          <p:cNvPr id="23" name="Subtitle 2"/>
          <p:cNvSpPr>
            <a:spLocks noGrp="1"/>
          </p:cNvSpPr>
          <p:nvPr>
            <p:ph type="subTitle" idx="4294967295"/>
          </p:nvPr>
        </p:nvSpPr>
        <p:spPr>
          <a:xfrm>
            <a:off x="388689" y="4285260"/>
            <a:ext cx="7887905" cy="1455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chemeClr val="bg2"/>
                </a:solidFill>
              </a:rPr>
              <a:t>August 2025</a:t>
            </a:r>
            <a:endParaRPr lang="en-GB" dirty="0">
              <a:solidFill>
                <a:schemeClr val="bg2"/>
              </a:solidFill>
            </a:endParaRPr>
          </a:p>
        </p:txBody>
      </p:sp>
    </p:spTree>
    <p:extLst>
      <p:ext uri="{BB962C8B-B14F-4D97-AF65-F5344CB8AC3E}">
        <p14:creationId xmlns:p14="http://schemas.microsoft.com/office/powerpoint/2010/main" val="1775890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C5B8EC-9A88-CFDF-B718-02D2B937B76F}"/>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8DFE4C9-DF44-E7DC-F3CC-812804493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978BFB-51EA-27E8-23DF-48AFBB85C4AB}"/>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dirty="0">
                <a:solidFill>
                  <a:srgbClr val="002060"/>
                </a:solidFill>
                <a:latin typeface="+mn-lt"/>
                <a:ea typeface="+mj-ea"/>
                <a:cs typeface="+mj-cs"/>
              </a:rPr>
              <a:t>Section 1: The economy</a:t>
            </a:r>
          </a:p>
        </p:txBody>
      </p:sp>
      <p:sp>
        <p:nvSpPr>
          <p:cNvPr id="24" name="Rectangle 23">
            <a:extLst>
              <a:ext uri="{FF2B5EF4-FFF2-40B4-BE49-F238E27FC236}">
                <a16:creationId xmlns:a16="http://schemas.microsoft.com/office/drawing/2014/main" id="{8D8F6E78-4E05-F620-B8A1-E29505512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99DEBC3-34D8-4AEF-2379-322DD360B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8EAED0E-9851-0B78-55EE-31C9944D095E}"/>
              </a:ext>
            </a:extLst>
          </p:cNvPr>
          <p:cNvSpPr txBox="1"/>
          <p:nvPr/>
        </p:nvSpPr>
        <p:spPr>
          <a:xfrm>
            <a:off x="914400" y="4786685"/>
            <a:ext cx="10506455" cy="646331"/>
          </a:xfrm>
          <a:prstGeom prst="rect">
            <a:avLst/>
          </a:prstGeom>
          <a:noFill/>
        </p:spPr>
        <p:txBody>
          <a:bodyPr wrap="square" rtlCol="0">
            <a:spAutoFit/>
          </a:bodyPr>
          <a:lstStyle/>
          <a:p>
            <a:r>
              <a:rPr lang="en-GB" dirty="0"/>
              <a:t>Please note – the slides in this section are an updated version of slides that were published on the Buckinghamshire Economic Intelligence Observatory website in February 2025</a:t>
            </a:r>
          </a:p>
        </p:txBody>
      </p:sp>
    </p:spTree>
    <p:extLst>
      <p:ext uri="{BB962C8B-B14F-4D97-AF65-F5344CB8AC3E}">
        <p14:creationId xmlns:p14="http://schemas.microsoft.com/office/powerpoint/2010/main" val="47662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A6D37-2C68-6EF4-E484-789A842811D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30D119E-2B41-5A84-5CB2-BBE90C0881FA}"/>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The higher proportion of graduates entering employment is likely linked to both the nature of Buckinghamshire’s institutions and job availability in the wider region (including London)</a:t>
            </a:r>
          </a:p>
        </p:txBody>
      </p:sp>
      <p:sp>
        <p:nvSpPr>
          <p:cNvPr id="7" name="TextBox 6">
            <a:extLst>
              <a:ext uri="{FF2B5EF4-FFF2-40B4-BE49-F238E27FC236}">
                <a16:creationId xmlns:a16="http://schemas.microsoft.com/office/drawing/2014/main" id="{8FEDBC3F-AF52-797D-4047-706345F019FB}"/>
              </a:ext>
            </a:extLst>
          </p:cNvPr>
          <p:cNvSpPr txBox="1"/>
          <p:nvPr/>
        </p:nvSpPr>
        <p:spPr>
          <a:xfrm>
            <a:off x="4466577" y="3606268"/>
            <a:ext cx="7598302" cy="3081356"/>
          </a:xfrm>
          <a:prstGeom prst="rect">
            <a:avLst/>
          </a:prstGeom>
          <a:noFill/>
          <a:ln w="12700">
            <a:noFill/>
          </a:ln>
        </p:spPr>
        <p:txBody>
          <a:bodyPr wrap="square" rtlCol="0">
            <a:spAutoFit/>
          </a:bodyPr>
          <a:lstStyle/>
          <a:p>
            <a:pPr>
              <a:lnSpc>
                <a:spcPct val="107000"/>
              </a:lnSpc>
              <a:spcBef>
                <a:spcPts val="750"/>
              </a:spcBef>
              <a:spcAft>
                <a:spcPts val="750"/>
              </a:spcAft>
            </a:pPr>
            <a:r>
              <a:rPr lang="en-GB" sz="1600" b="1" dirty="0">
                <a:solidFill>
                  <a:srgbClr val="2C2D84"/>
                </a:solidFill>
                <a:effectLst/>
                <a:ea typeface="Times New Roman" panose="02020603050405020304" pitchFamily="18" charset="0"/>
                <a:cs typeface="Calibri" panose="020F0502020204030204" pitchFamily="34" charset="0"/>
              </a:rPr>
              <a:t>Buckinghamshire New University </a:t>
            </a:r>
            <a:r>
              <a:rPr lang="en-GB" sz="1600" dirty="0">
                <a:effectLst/>
                <a:ea typeface="Times New Roman" panose="02020603050405020304" pitchFamily="18" charset="0"/>
                <a:cs typeface="Calibri" panose="020F0502020204030204" pitchFamily="34" charset="0"/>
              </a:rPr>
              <a:t>places a </a:t>
            </a:r>
            <a:r>
              <a:rPr lang="en-GB" sz="1600" dirty="0">
                <a:solidFill>
                  <a:srgbClr val="000000"/>
                </a:solidFill>
                <a:effectLst/>
                <a:ea typeface="Calibri" panose="020F0502020204030204" pitchFamily="34" charset="0"/>
                <a:cs typeface="Arial" panose="020B0604020202020204" pitchFamily="34" charset="0"/>
              </a:rPr>
              <a:t>strong focus on employability, focusing on degrees that are professional and practical, as well as academic.  This focus, along with high levels of industry involvement, is likely to contribute to its high graduate employability ranking. </a:t>
            </a:r>
            <a:r>
              <a:rPr lang="en-GB" sz="1600" b="1" dirty="0">
                <a:solidFill>
                  <a:srgbClr val="2C2D84"/>
                </a:solidFill>
                <a:ea typeface="Times New Roman" panose="02020603050405020304" pitchFamily="18" charset="0"/>
                <a:cs typeface="Calibri" panose="020F0502020204030204" pitchFamily="34" charset="0"/>
              </a:rPr>
              <a:t>NTFS </a:t>
            </a:r>
            <a:r>
              <a:rPr lang="en-GB" sz="1600" dirty="0">
                <a:ea typeface="Times New Roman" panose="02020603050405020304" pitchFamily="18" charset="0"/>
                <a:cs typeface="Calibri" panose="020F0502020204030204" pitchFamily="34" charset="0"/>
              </a:rPr>
              <a:t>has very strong links with industry. Ma</a:t>
            </a:r>
            <a:r>
              <a:rPr lang="en-GB" sz="1600" dirty="0">
                <a:effectLst/>
                <a:ea typeface="Times New Roman" panose="02020603050405020304" pitchFamily="18" charset="0"/>
                <a:cs typeface="Calibri" panose="020F0502020204030204" pitchFamily="34" charset="0"/>
              </a:rPr>
              <a:t>ny graduates go on to become creative leaders for the UK’s largest and most high-profile film and television content creators (</a:t>
            </a:r>
            <a:r>
              <a:rPr lang="en-GB" sz="1600" u="sng" dirty="0">
                <a:solidFill>
                  <a:srgbClr val="0563C1"/>
                </a:solidFill>
                <a:effectLst/>
                <a:ea typeface="Times New Roman" panose="02020603050405020304" pitchFamily="18" charset="0"/>
                <a:cs typeface="Calibri" panose="020F0502020204030204" pitchFamily="34" charset="0"/>
                <a:hlinkClick r:id="rId2"/>
              </a:rPr>
              <a:t>NFTS Graduate Impact Report, 2020)</a:t>
            </a:r>
            <a:r>
              <a:rPr lang="en-GB" sz="1600" u="sng" dirty="0">
                <a:solidFill>
                  <a:srgbClr val="0563C1"/>
                </a:solidFill>
                <a:effectLst/>
                <a:ea typeface="Times New Roman" panose="02020603050405020304" pitchFamily="18" charset="0"/>
                <a:cs typeface="Calibri" panose="020F0502020204030204" pitchFamily="34" charset="0"/>
              </a:rPr>
              <a:t>. </a:t>
            </a:r>
            <a:endParaRPr lang="en-GB" sz="1600" dirty="0">
              <a:effectLst/>
              <a:ea typeface="Calibri" panose="020F0502020204030204" pitchFamily="34" charset="0"/>
              <a:cs typeface="Arial" panose="020B0604020202020204" pitchFamily="34" charset="0"/>
            </a:endParaRPr>
          </a:p>
          <a:p>
            <a:pPr>
              <a:lnSpc>
                <a:spcPct val="107000"/>
              </a:lnSpc>
              <a:spcAft>
                <a:spcPts val="800"/>
              </a:spcAft>
            </a:pPr>
            <a:r>
              <a:rPr lang="en-GB" sz="1600" dirty="0">
                <a:effectLst/>
                <a:ea typeface="Calibri" panose="020F0502020204030204" pitchFamily="34" charset="0"/>
                <a:cs typeface="Arial" panose="020B0604020202020204" pitchFamily="34" charset="0"/>
              </a:rPr>
              <a:t>In contrast to the national average, a lower proportion of HE graduates in Buckinghamshire continue into full-time further study, or a combination of employment and further study. A possible reason could be that many of the subjects available for graduate study in Buckinghamshire, may not be allied to careers that require further study at postgraduate level.</a:t>
            </a:r>
            <a:endParaRPr lang="en-GB" sz="1600" dirty="0"/>
          </a:p>
        </p:txBody>
      </p:sp>
      <p:sp>
        <p:nvSpPr>
          <p:cNvPr id="6" name="TextBox 5">
            <a:extLst>
              <a:ext uri="{FF2B5EF4-FFF2-40B4-BE49-F238E27FC236}">
                <a16:creationId xmlns:a16="http://schemas.microsoft.com/office/drawing/2014/main" id="{165CF370-6E12-9C32-C137-A55C135B4196}"/>
              </a:ext>
            </a:extLst>
          </p:cNvPr>
          <p:cNvSpPr txBox="1"/>
          <p:nvPr/>
        </p:nvSpPr>
        <p:spPr>
          <a:xfrm>
            <a:off x="4466577" y="1315320"/>
            <a:ext cx="7283463" cy="2290948"/>
          </a:xfrm>
          <a:prstGeom prst="rect">
            <a:avLst/>
          </a:prstGeom>
          <a:noFill/>
          <a:ln w="12700">
            <a:noFill/>
          </a:ln>
        </p:spPr>
        <p:txBody>
          <a:bodyPr wrap="square" rtlCol="0">
            <a:spAutoFit/>
          </a:bodyPr>
          <a:lstStyle/>
          <a:p>
            <a:pPr>
              <a:lnSpc>
                <a:spcPct val="107000"/>
              </a:lnSpc>
              <a:spcAft>
                <a:spcPts val="800"/>
              </a:spcAft>
            </a:pPr>
            <a:r>
              <a:rPr lang="en-GB" sz="1600" dirty="0">
                <a:ea typeface="Calibri" panose="020F0502020204030204" pitchFamily="34" charset="0"/>
                <a:cs typeface="Arial" panose="020B0604020202020204" pitchFamily="34" charset="0"/>
              </a:rPr>
              <a:t>Those graduating from Higher Education Institutions (HEIs) in Buckinghamshire are more likely than average to enter full-time employment. In the last year for which we have data, 64% did so compared with the national average of 61%.</a:t>
            </a:r>
            <a:endParaRPr lang="en-GB" sz="1600" dirty="0">
              <a:effectLst/>
              <a:ea typeface="Calibri" panose="020F0502020204030204" pitchFamily="34" charset="0"/>
              <a:cs typeface="Arial" panose="020B0604020202020204" pitchFamily="34" charset="0"/>
            </a:endParaRPr>
          </a:p>
          <a:p>
            <a:pPr>
              <a:lnSpc>
                <a:spcPct val="107000"/>
              </a:lnSpc>
              <a:spcAft>
                <a:spcPts val="800"/>
              </a:spcAft>
            </a:pPr>
            <a:r>
              <a:rPr lang="en-GB" sz="1600" dirty="0">
                <a:effectLst/>
                <a:ea typeface="Calibri" panose="020F0502020204030204" pitchFamily="34" charset="0"/>
                <a:cs typeface="Arial" panose="020B0604020202020204" pitchFamily="34" charset="0"/>
              </a:rPr>
              <a:t>The above average proportion of Buckinghamshire HE graduates entering employment could be related to the proximity of Buckinghamshire to London, which offers a large and relatively accessible supply of jobs, particularly at graduate entry-level. It could also be related to the type of degrees on offer, many of which are more vocational than academic.  </a:t>
            </a:r>
          </a:p>
        </p:txBody>
      </p:sp>
      <p:graphicFrame>
        <p:nvGraphicFramePr>
          <p:cNvPr id="2" name="Chart 1">
            <a:extLst>
              <a:ext uri="{FF2B5EF4-FFF2-40B4-BE49-F238E27FC236}">
                <a16:creationId xmlns:a16="http://schemas.microsoft.com/office/drawing/2014/main" id="{5B16CDF9-A2E9-2B3E-0C01-0B85DCFB5DD1}"/>
              </a:ext>
            </a:extLst>
          </p:cNvPr>
          <p:cNvGraphicFramePr>
            <a:graphicFrameLocks/>
          </p:cNvGraphicFramePr>
          <p:nvPr>
            <p:extLst>
              <p:ext uri="{D42A27DB-BD31-4B8C-83A1-F6EECF244321}">
                <p14:modId xmlns:p14="http://schemas.microsoft.com/office/powerpoint/2010/main" val="3732815788"/>
              </p:ext>
            </p:extLst>
          </p:nvPr>
        </p:nvGraphicFramePr>
        <p:xfrm>
          <a:off x="127121" y="2015756"/>
          <a:ext cx="3793208" cy="296402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22C7030-620A-3291-7232-7C98467C92C7}"/>
              </a:ext>
            </a:extLst>
          </p:cNvPr>
          <p:cNvSpPr txBox="1"/>
          <p:nvPr/>
        </p:nvSpPr>
        <p:spPr>
          <a:xfrm>
            <a:off x="127121" y="1570438"/>
            <a:ext cx="3793208" cy="307777"/>
          </a:xfrm>
          <a:prstGeom prst="rect">
            <a:avLst/>
          </a:prstGeom>
          <a:solidFill>
            <a:srgbClr val="2C2D84"/>
          </a:solidFill>
        </p:spPr>
        <p:txBody>
          <a:bodyPr wrap="square" rtlCol="0">
            <a:spAutoFit/>
          </a:bodyPr>
          <a:lstStyle/>
          <a:p>
            <a:pPr algn="r"/>
            <a:r>
              <a:rPr lang="en-GB" sz="1400" b="1" dirty="0">
                <a:solidFill>
                  <a:schemeClr val="bg1"/>
                </a:solidFill>
              </a:rPr>
              <a:t>Graduates entering employment – 2021/2022</a:t>
            </a:r>
          </a:p>
        </p:txBody>
      </p:sp>
      <p:sp>
        <p:nvSpPr>
          <p:cNvPr id="5" name="TextBox 4">
            <a:extLst>
              <a:ext uri="{FF2B5EF4-FFF2-40B4-BE49-F238E27FC236}">
                <a16:creationId xmlns:a16="http://schemas.microsoft.com/office/drawing/2014/main" id="{FB5DD833-11AB-573F-77C1-3EDBEB1EE546}"/>
              </a:ext>
            </a:extLst>
          </p:cNvPr>
          <p:cNvSpPr txBox="1"/>
          <p:nvPr/>
        </p:nvSpPr>
        <p:spPr>
          <a:xfrm>
            <a:off x="127121" y="5146946"/>
            <a:ext cx="3797560" cy="281231"/>
          </a:xfrm>
          <a:prstGeom prst="rect">
            <a:avLst/>
          </a:prstGeom>
          <a:noFill/>
        </p:spPr>
        <p:txBody>
          <a:bodyPr wrap="square" rtlCol="0">
            <a:spAutoFit/>
          </a:bodyPr>
          <a:lstStyle/>
          <a:p>
            <a:pPr>
              <a:lnSpc>
                <a:spcPct val="107000"/>
              </a:lnSpc>
              <a:spcAft>
                <a:spcPts val="800"/>
              </a:spcAft>
            </a:pPr>
            <a:r>
              <a:rPr lang="en-GB" sz="1200" i="1" dirty="0">
                <a:effectLst/>
                <a:latin typeface="Calibri" panose="020F0502020204030204" pitchFamily="34" charset="0"/>
                <a:ea typeface="Calibri" panose="020F0502020204030204" pitchFamily="34" charset="0"/>
                <a:cs typeface="Arial" panose="020B0604020202020204" pitchFamily="34" charset="0"/>
              </a:rPr>
              <a:t>Source: </a:t>
            </a:r>
            <a:r>
              <a:rPr lang="en-GB" sz="1200" i="1"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HESA, 2023/2024 qualifiers (extracted 2025)</a:t>
            </a:r>
            <a:endParaRPr lang="en-GB" sz="1200" i="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80657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C24643-729A-746B-0157-41977A65757E}"/>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Business and management is by far the most common higher education course completed by those studying at Buckinghamshire Higher Education Institutions </a:t>
            </a:r>
          </a:p>
        </p:txBody>
      </p:sp>
      <p:sp>
        <p:nvSpPr>
          <p:cNvPr id="6" name="TextBox 5">
            <a:extLst>
              <a:ext uri="{FF2B5EF4-FFF2-40B4-BE49-F238E27FC236}">
                <a16:creationId xmlns:a16="http://schemas.microsoft.com/office/drawing/2014/main" id="{0A2209F4-671B-C009-34C3-9F836CDCEF9E}"/>
              </a:ext>
            </a:extLst>
          </p:cNvPr>
          <p:cNvSpPr txBox="1"/>
          <p:nvPr/>
        </p:nvSpPr>
        <p:spPr>
          <a:xfrm>
            <a:off x="5942357" y="1409891"/>
            <a:ext cx="5701003" cy="3974358"/>
          </a:xfrm>
          <a:prstGeom prst="rect">
            <a:avLst/>
          </a:prstGeom>
          <a:noFill/>
          <a:ln w="12700">
            <a:noFill/>
          </a:ln>
        </p:spPr>
        <p:txBody>
          <a:bodyPr wrap="square" rtlCol="0">
            <a:spAutoFit/>
          </a:bodyPr>
          <a:lstStyle/>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Just over half of those completing studies at Buckinghamshire’s Higher Education Institutions in 2023/24 had completed business and management courses.  The vast majority of whom doing so at Buckinghamshire New University.  This is a much higher proportion than the national (England) average of 21%.</a:t>
            </a:r>
          </a:p>
          <a:p>
            <a:pPr>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Undergraduate health and medical courses within Buckinghamshire are provided by the University of Buckingham (Medical School), Bucks New University (nursing, health and social care, health and social science, </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operating department practice, public health) and the University of Bedfordshire (Stoke Mandeville campus) (nursing and midwifery). </a:t>
            </a:r>
          </a:p>
          <a:p>
            <a:pPr>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t>
            </a:r>
            <a:r>
              <a:rPr lang="en-GB"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Buckinghamshire Health and Social Care Academy</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helps facilitate partnership working between these institutions and health providers. </a:t>
            </a:r>
            <a:endParaRPr lang="en-GB" sz="16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2" name="Chart 1">
            <a:extLst>
              <a:ext uri="{FF2B5EF4-FFF2-40B4-BE49-F238E27FC236}">
                <a16:creationId xmlns:a16="http://schemas.microsoft.com/office/drawing/2014/main" id="{8134686C-1915-BAEF-85B8-536B4D41F7DB}"/>
              </a:ext>
            </a:extLst>
          </p:cNvPr>
          <p:cNvGraphicFramePr>
            <a:graphicFrameLocks/>
          </p:cNvGraphicFramePr>
          <p:nvPr>
            <p:extLst>
              <p:ext uri="{D42A27DB-BD31-4B8C-83A1-F6EECF244321}">
                <p14:modId xmlns:p14="http://schemas.microsoft.com/office/powerpoint/2010/main" val="2243338542"/>
              </p:ext>
            </p:extLst>
          </p:nvPr>
        </p:nvGraphicFramePr>
        <p:xfrm>
          <a:off x="250266" y="1262129"/>
          <a:ext cx="5437302" cy="487223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87568544-105F-6CED-2BCA-A6A56D4C2830}"/>
              </a:ext>
            </a:extLst>
          </p:cNvPr>
          <p:cNvSpPr txBox="1"/>
          <p:nvPr/>
        </p:nvSpPr>
        <p:spPr>
          <a:xfrm>
            <a:off x="10360152" y="6069012"/>
            <a:ext cx="2779776" cy="307777"/>
          </a:xfrm>
          <a:prstGeom prst="rect">
            <a:avLst/>
          </a:prstGeom>
          <a:noFill/>
        </p:spPr>
        <p:txBody>
          <a:bodyPr wrap="square" rtlCol="0">
            <a:spAutoFit/>
          </a:bodyPr>
          <a:lstStyle/>
          <a:p>
            <a:r>
              <a:rPr lang="en-GB" sz="1400" i="1" dirty="0"/>
              <a:t>Source: </a:t>
            </a:r>
            <a:r>
              <a:rPr lang="en-GB" sz="1400" i="1" dirty="0">
                <a:hlinkClick r:id="rId5"/>
              </a:rPr>
              <a:t>HESA, 2025</a:t>
            </a:r>
            <a:endParaRPr lang="en-GB" sz="1400" i="1" dirty="0"/>
          </a:p>
        </p:txBody>
      </p:sp>
    </p:spTree>
    <p:extLst>
      <p:ext uri="{BB962C8B-B14F-4D97-AF65-F5344CB8AC3E}">
        <p14:creationId xmlns:p14="http://schemas.microsoft.com/office/powerpoint/2010/main" val="20895225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8E18D-419E-39E4-6055-3FD66D851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0F06E-3526-7A1C-4BD8-B4E0066E3F75}"/>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dirty="0">
                <a:solidFill>
                  <a:srgbClr val="002060"/>
                </a:solidFill>
                <a:latin typeface="+mn-lt"/>
                <a:ea typeface="+mj-ea"/>
                <a:cs typeface="+mj-cs"/>
              </a:rPr>
              <a:t>Section 6</a:t>
            </a:r>
            <a:r>
              <a:rPr lang="en-US" sz="8000" dirty="0">
                <a:solidFill>
                  <a:srgbClr val="002060"/>
                </a:solidFill>
                <a:latin typeface="+mn-lt"/>
              </a:rPr>
              <a:t>: Future demand for skills</a:t>
            </a:r>
            <a:endParaRPr lang="en-US" sz="8000" kern="1200" dirty="0">
              <a:solidFill>
                <a:srgbClr val="002060"/>
              </a:solidFill>
              <a:latin typeface="+mn-lt"/>
              <a:ea typeface="+mj-ea"/>
              <a:cs typeface="+mj-cs"/>
            </a:endParaRPr>
          </a:p>
        </p:txBody>
      </p:sp>
    </p:spTree>
    <p:extLst>
      <p:ext uri="{BB962C8B-B14F-4D97-AF65-F5344CB8AC3E}">
        <p14:creationId xmlns:p14="http://schemas.microsoft.com/office/powerpoint/2010/main" val="371818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54F32D-9AD6-EAAB-C496-DA33307FB4D4}"/>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Projected employment growth in Buckinghamshire is lower than the national average. Future growth is ranked 26</a:t>
            </a:r>
            <a:r>
              <a:rPr lang="en-GB" sz="2000" b="1" baseline="30000" dirty="0">
                <a:solidFill>
                  <a:schemeClr val="bg1"/>
                </a:solidFill>
                <a:latin typeface="+mn-lt"/>
              </a:rPr>
              <a:t>th</a:t>
            </a:r>
            <a:r>
              <a:rPr lang="en-GB" sz="2000" b="1" dirty="0">
                <a:solidFill>
                  <a:schemeClr val="bg1"/>
                </a:solidFill>
                <a:latin typeface="+mn-lt"/>
              </a:rPr>
              <a:t> of the 36 former Local Enterprise Partnership (LEP) areas</a:t>
            </a:r>
          </a:p>
        </p:txBody>
      </p:sp>
      <p:pic>
        <p:nvPicPr>
          <p:cNvPr id="6" name="Picture 5">
            <a:extLst>
              <a:ext uri="{FF2B5EF4-FFF2-40B4-BE49-F238E27FC236}">
                <a16:creationId xmlns:a16="http://schemas.microsoft.com/office/drawing/2014/main" id="{C9043E8A-D203-177A-64F1-D5D9525EB7B6}"/>
              </a:ext>
            </a:extLst>
          </p:cNvPr>
          <p:cNvPicPr>
            <a:picLocks noChangeAspect="1"/>
          </p:cNvPicPr>
          <p:nvPr/>
        </p:nvPicPr>
        <p:blipFill>
          <a:blip r:embed="rId2"/>
          <a:stretch>
            <a:fillRect/>
          </a:stretch>
        </p:blipFill>
        <p:spPr>
          <a:xfrm>
            <a:off x="242506" y="1460568"/>
            <a:ext cx="5317046" cy="3696647"/>
          </a:xfrm>
          <a:prstGeom prst="rect">
            <a:avLst/>
          </a:prstGeom>
        </p:spPr>
      </p:pic>
      <p:sp>
        <p:nvSpPr>
          <p:cNvPr id="7" name="TextBox 6">
            <a:extLst>
              <a:ext uri="{FF2B5EF4-FFF2-40B4-BE49-F238E27FC236}">
                <a16:creationId xmlns:a16="http://schemas.microsoft.com/office/drawing/2014/main" id="{1798AC75-0336-97C3-3050-F0F5A763C3CF}"/>
              </a:ext>
            </a:extLst>
          </p:cNvPr>
          <p:cNvSpPr txBox="1"/>
          <p:nvPr/>
        </p:nvSpPr>
        <p:spPr>
          <a:xfrm>
            <a:off x="2764414" y="1821685"/>
            <a:ext cx="2432304" cy="954107"/>
          </a:xfrm>
          <a:prstGeom prst="rect">
            <a:avLst/>
          </a:prstGeom>
          <a:solidFill>
            <a:srgbClr val="2C2D84"/>
          </a:solidFill>
        </p:spPr>
        <p:txBody>
          <a:bodyPr wrap="square" rtlCol="0">
            <a:spAutoFit/>
          </a:bodyPr>
          <a:lstStyle/>
          <a:p>
            <a:r>
              <a:rPr lang="en-GB" sz="1400" dirty="0">
                <a:solidFill>
                  <a:schemeClr val="bg1"/>
                </a:solidFill>
              </a:rPr>
              <a:t>4% year on year employment growth is projected in Buckinghamshire between 2023 and 2025</a:t>
            </a:r>
          </a:p>
        </p:txBody>
      </p:sp>
      <p:sp>
        <p:nvSpPr>
          <p:cNvPr id="9" name="TextBox 8">
            <a:extLst>
              <a:ext uri="{FF2B5EF4-FFF2-40B4-BE49-F238E27FC236}">
                <a16:creationId xmlns:a16="http://schemas.microsoft.com/office/drawing/2014/main" id="{67482EDF-0BAF-DA60-6B1F-73F14AA149C5}"/>
              </a:ext>
            </a:extLst>
          </p:cNvPr>
          <p:cNvSpPr txBox="1"/>
          <p:nvPr/>
        </p:nvSpPr>
        <p:spPr>
          <a:xfrm>
            <a:off x="242506" y="5379143"/>
            <a:ext cx="5975414" cy="307777"/>
          </a:xfrm>
          <a:prstGeom prst="rect">
            <a:avLst/>
          </a:prstGeom>
          <a:noFill/>
        </p:spPr>
        <p:txBody>
          <a:bodyPr wrap="square">
            <a:spAutoFit/>
          </a:bodyPr>
          <a:lstStyle/>
          <a:p>
            <a:pPr marL="0" indent="0">
              <a:buNone/>
            </a:pPr>
            <a:r>
              <a:rPr lang="en-GB" sz="1400" i="1" dirty="0"/>
              <a:t>Source: The Skills Imperative 2035, DfE</a:t>
            </a:r>
          </a:p>
        </p:txBody>
      </p:sp>
      <p:sp>
        <p:nvSpPr>
          <p:cNvPr id="2" name="TextBox 1">
            <a:extLst>
              <a:ext uri="{FF2B5EF4-FFF2-40B4-BE49-F238E27FC236}">
                <a16:creationId xmlns:a16="http://schemas.microsoft.com/office/drawing/2014/main" id="{53828D78-B73C-BAA8-6CCE-166610578E55}"/>
              </a:ext>
            </a:extLst>
          </p:cNvPr>
          <p:cNvSpPr txBox="1"/>
          <p:nvPr/>
        </p:nvSpPr>
        <p:spPr>
          <a:xfrm>
            <a:off x="5875020" y="1905506"/>
            <a:ext cx="5744656" cy="3046988"/>
          </a:xfrm>
          <a:prstGeom prst="rect">
            <a:avLst/>
          </a:prstGeom>
          <a:noFill/>
        </p:spPr>
        <p:txBody>
          <a:bodyPr wrap="square" rtlCol="0">
            <a:spAutoFit/>
          </a:bodyPr>
          <a:lstStyle/>
          <a:p>
            <a:r>
              <a:rPr lang="en-GB" sz="1600" dirty="0"/>
              <a:t>Based on historical trends and likely future scenarios – employment growth in Buckinghamshire is projected to be lower than the national average. </a:t>
            </a:r>
          </a:p>
          <a:p>
            <a:endParaRPr lang="en-GB" sz="1600" dirty="0"/>
          </a:p>
          <a:p>
            <a:r>
              <a:rPr lang="en-GB" sz="1600" dirty="0"/>
              <a:t>This is the ‘policy-off’ position in that it doesn’t take into account potential policy interventions.  It also doesn’t take into account local knowledge and insight. </a:t>
            </a:r>
          </a:p>
          <a:p>
            <a:endParaRPr lang="en-GB" sz="1600" dirty="0"/>
          </a:p>
          <a:p>
            <a:r>
              <a:rPr lang="en-GB" sz="1600" dirty="0"/>
              <a:t>The industry and occupation-level projections set out on the following pages should be treated with caution.  They present one potential view of the future.  And should provide a starting point for debate rather than the final word. </a:t>
            </a:r>
          </a:p>
        </p:txBody>
      </p:sp>
    </p:spTree>
    <p:extLst>
      <p:ext uri="{BB962C8B-B14F-4D97-AF65-F5344CB8AC3E}">
        <p14:creationId xmlns:p14="http://schemas.microsoft.com/office/powerpoint/2010/main" val="7310337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A3CA6BE-2003-0D7D-F1E0-B9371FD7D86F}"/>
              </a:ext>
            </a:extLst>
          </p:cNvPr>
          <p:cNvGraphicFramePr>
            <a:graphicFrameLocks noGrp="1"/>
          </p:cNvGraphicFramePr>
          <p:nvPr>
            <p:ph idx="1"/>
            <p:extLst>
              <p:ext uri="{D42A27DB-BD31-4B8C-83A1-F6EECF244321}">
                <p14:modId xmlns:p14="http://schemas.microsoft.com/office/powerpoint/2010/main" val="881293980"/>
              </p:ext>
            </p:extLst>
          </p:nvPr>
        </p:nvGraphicFramePr>
        <p:xfrm>
          <a:off x="207265" y="1417828"/>
          <a:ext cx="6642975" cy="3327734"/>
        </p:xfrm>
        <a:graphic>
          <a:graphicData uri="http://schemas.openxmlformats.org/drawingml/2006/table">
            <a:tbl>
              <a:tblPr firstRow="1" bandRow="1">
                <a:tableStyleId>{073A0DAA-6AF3-43AB-8588-CEC1D06C72B9}</a:tableStyleId>
              </a:tblPr>
              <a:tblGrid>
                <a:gridCol w="2129536">
                  <a:extLst>
                    <a:ext uri="{9D8B030D-6E8A-4147-A177-3AD203B41FA5}">
                      <a16:colId xmlns:a16="http://schemas.microsoft.com/office/drawing/2014/main" val="3410742212"/>
                    </a:ext>
                  </a:extLst>
                </a:gridCol>
                <a:gridCol w="414338">
                  <a:extLst>
                    <a:ext uri="{9D8B030D-6E8A-4147-A177-3AD203B41FA5}">
                      <a16:colId xmlns:a16="http://schemas.microsoft.com/office/drawing/2014/main" val="1453976941"/>
                    </a:ext>
                  </a:extLst>
                </a:gridCol>
                <a:gridCol w="414338">
                  <a:extLst>
                    <a:ext uri="{9D8B030D-6E8A-4147-A177-3AD203B41FA5}">
                      <a16:colId xmlns:a16="http://schemas.microsoft.com/office/drawing/2014/main" val="1169122438"/>
                    </a:ext>
                  </a:extLst>
                </a:gridCol>
                <a:gridCol w="414338">
                  <a:extLst>
                    <a:ext uri="{9D8B030D-6E8A-4147-A177-3AD203B41FA5}">
                      <a16:colId xmlns:a16="http://schemas.microsoft.com/office/drawing/2014/main" val="1848713267"/>
                    </a:ext>
                  </a:extLst>
                </a:gridCol>
                <a:gridCol w="390534">
                  <a:extLst>
                    <a:ext uri="{9D8B030D-6E8A-4147-A177-3AD203B41FA5}">
                      <a16:colId xmlns:a16="http://schemas.microsoft.com/office/drawing/2014/main" val="3069226603"/>
                    </a:ext>
                  </a:extLst>
                </a:gridCol>
                <a:gridCol w="743114">
                  <a:extLst>
                    <a:ext uri="{9D8B030D-6E8A-4147-A177-3AD203B41FA5}">
                      <a16:colId xmlns:a16="http://schemas.microsoft.com/office/drawing/2014/main" val="4161997993"/>
                    </a:ext>
                  </a:extLst>
                </a:gridCol>
                <a:gridCol w="1094361">
                  <a:extLst>
                    <a:ext uri="{9D8B030D-6E8A-4147-A177-3AD203B41FA5}">
                      <a16:colId xmlns:a16="http://schemas.microsoft.com/office/drawing/2014/main" val="2055702330"/>
                    </a:ext>
                  </a:extLst>
                </a:gridCol>
                <a:gridCol w="1042416">
                  <a:extLst>
                    <a:ext uri="{9D8B030D-6E8A-4147-A177-3AD203B41FA5}">
                      <a16:colId xmlns:a16="http://schemas.microsoft.com/office/drawing/2014/main" val="2149624987"/>
                    </a:ext>
                  </a:extLst>
                </a:gridCol>
              </a:tblGrid>
              <a:tr h="241222">
                <a:tc>
                  <a:txBody>
                    <a:bodyPr/>
                    <a:lstStyle/>
                    <a:p>
                      <a:pPr algn="l" fontAlgn="b">
                        <a:buNone/>
                      </a:pPr>
                      <a:r>
                        <a:rPr lang="en-GB" sz="1400" b="1" u="none" strike="noStrike" dirty="0">
                          <a:solidFill>
                            <a:schemeClr val="bg1"/>
                          </a:solidFill>
                          <a:effectLst/>
                          <a:latin typeface="+mn-lt"/>
                        </a:rPr>
                        <a:t>6 Industries</a:t>
                      </a:r>
                      <a:endParaRPr lang="en-GB" sz="1400" b="1" i="0" u="none" strike="noStrike" dirty="0">
                        <a:solidFill>
                          <a:schemeClr val="bg1"/>
                        </a:solidFill>
                        <a:effectLst/>
                        <a:latin typeface="+mn-lt"/>
                      </a:endParaRPr>
                    </a:p>
                  </a:txBody>
                  <a:tcPr marL="6350" marR="6350" marT="6350" marB="0" anchor="b">
                    <a:solidFill>
                      <a:srgbClr val="2C2D84"/>
                    </a:solidFill>
                  </a:tcPr>
                </a:tc>
                <a:tc gridSpan="7">
                  <a:txBody>
                    <a:bodyPr/>
                    <a:lstStyle/>
                    <a:p>
                      <a:pPr algn="r" fontAlgn="b">
                        <a:buNone/>
                      </a:pPr>
                      <a:r>
                        <a:rPr lang="en-GB" sz="1400" b="0" u="none" strike="noStrike" dirty="0">
                          <a:solidFill>
                            <a:schemeClr val="bg1"/>
                          </a:solidFill>
                          <a:effectLst/>
                          <a:latin typeface="+mn-lt"/>
                        </a:rPr>
                        <a:t>thousands</a:t>
                      </a:r>
                      <a:endParaRPr lang="en-GB" sz="1400" b="0" i="0" u="none" strike="noStrike" dirty="0">
                        <a:solidFill>
                          <a:schemeClr val="bg1"/>
                        </a:solidFill>
                        <a:effectLst/>
                        <a:latin typeface="+mn-lt"/>
                      </a:endParaRPr>
                    </a:p>
                  </a:txBody>
                  <a:tcPr marL="6350" marR="6350" marT="6350" marB="0" anchor="b">
                    <a:solidFill>
                      <a:srgbClr val="2C2D84"/>
                    </a:solidFill>
                  </a:tcPr>
                </a:tc>
                <a:tc hMerge="1">
                  <a:txBody>
                    <a:bodyPr/>
                    <a:lstStyle/>
                    <a:p>
                      <a:pPr algn="l" fontAlgn="b">
                        <a:buNone/>
                      </a:pPr>
                      <a:endParaRPr lang="en-GB" sz="1400" b="0" i="0" u="none" strike="noStrike" dirty="0">
                        <a:solidFill>
                          <a:schemeClr val="bg1"/>
                        </a:solidFill>
                        <a:effectLst/>
                        <a:latin typeface="+mn-lt"/>
                      </a:endParaRPr>
                    </a:p>
                  </a:txBody>
                  <a:tcPr marL="6350" marR="6350" marT="6350" marB="0" anchor="b">
                    <a:solidFill>
                      <a:srgbClr val="2C2D84"/>
                    </a:solidFill>
                  </a:tcPr>
                </a:tc>
                <a:tc hMerge="1">
                  <a:txBody>
                    <a:bodyPr/>
                    <a:lstStyle/>
                    <a:p>
                      <a:pPr algn="l" fontAlgn="b">
                        <a:buNone/>
                      </a:pPr>
                      <a:endParaRPr lang="en-GB" sz="1400" b="0" i="0" u="none" strike="noStrike">
                        <a:solidFill>
                          <a:schemeClr val="bg1"/>
                        </a:solidFill>
                        <a:effectLst/>
                        <a:latin typeface="+mn-lt"/>
                      </a:endParaRPr>
                    </a:p>
                  </a:txBody>
                  <a:tcPr marL="6350" marR="6350" marT="6350" marB="0" anchor="b">
                    <a:solidFill>
                      <a:srgbClr val="2C2D84"/>
                    </a:solidFill>
                  </a:tcPr>
                </a:tc>
                <a:tc hMerge="1">
                  <a:txBody>
                    <a:bodyPr/>
                    <a:lstStyle/>
                    <a:p>
                      <a:pPr algn="l" fontAlgn="b">
                        <a:buNone/>
                      </a:pPr>
                      <a:endParaRPr lang="en-GB" sz="1400" b="0" i="0" u="none" strike="noStrike" dirty="0">
                        <a:solidFill>
                          <a:schemeClr val="bg1"/>
                        </a:solidFill>
                        <a:effectLst/>
                        <a:latin typeface="+mn-lt"/>
                      </a:endParaRPr>
                    </a:p>
                  </a:txBody>
                  <a:tcPr marL="6350" marR="6350" marT="6350" marB="0" anchor="b">
                    <a:solidFill>
                      <a:srgbClr val="2C2D84"/>
                    </a:solidFill>
                  </a:tcPr>
                </a:tc>
                <a:tc hMerge="1">
                  <a:txBody>
                    <a:bodyPr/>
                    <a:lstStyle/>
                    <a:p>
                      <a:pPr algn="l" fontAlgn="b">
                        <a:buNone/>
                      </a:pPr>
                      <a:endParaRPr lang="en-GB" sz="1400" b="0" i="0" u="none" strike="noStrike">
                        <a:solidFill>
                          <a:schemeClr val="bg1"/>
                        </a:solidFill>
                        <a:effectLst/>
                        <a:latin typeface="+mn-lt"/>
                      </a:endParaRPr>
                    </a:p>
                  </a:txBody>
                  <a:tcPr marL="6350" marR="6350" marT="6350" marB="0" anchor="b">
                    <a:solidFill>
                      <a:srgbClr val="2C2D84"/>
                    </a:solidFill>
                  </a:tcPr>
                </a:tc>
                <a:tc hMerge="1">
                  <a:txBody>
                    <a:bodyPr/>
                    <a:lstStyle/>
                    <a:p>
                      <a:pPr algn="l" fontAlgn="b">
                        <a:buNone/>
                      </a:pPr>
                      <a:endParaRPr lang="en-GB" sz="1400" b="0" i="0" u="none" strike="noStrike">
                        <a:solidFill>
                          <a:schemeClr val="bg1"/>
                        </a:solidFill>
                        <a:effectLst/>
                        <a:latin typeface="+mn-lt"/>
                      </a:endParaRPr>
                    </a:p>
                  </a:txBody>
                  <a:tcPr marL="6350" marR="6350" marT="6350" marB="0" anchor="b">
                    <a:solidFill>
                      <a:srgbClr val="2C2D84"/>
                    </a:solidFill>
                  </a:tcPr>
                </a:tc>
                <a:tc hMerge="1">
                  <a:txBody>
                    <a:bodyPr/>
                    <a:lstStyle/>
                    <a:p>
                      <a:endParaRPr dirty="0"/>
                    </a:p>
                  </a:txBody>
                  <a:tcPr marL="6350" marR="6350" marT="6350" marB="0" anchor="b">
                    <a:solidFill>
                      <a:srgbClr val="2C2D84"/>
                    </a:solidFill>
                  </a:tcPr>
                </a:tc>
                <a:extLst>
                  <a:ext uri="{0D108BD9-81ED-4DB2-BD59-A6C34878D82A}">
                    <a16:rowId xmlns:a16="http://schemas.microsoft.com/office/drawing/2014/main" val="1947586200"/>
                  </a:ext>
                </a:extLst>
              </a:tr>
              <a:tr h="241222">
                <a:tc>
                  <a:txBody>
                    <a:bodyPr/>
                    <a:lstStyle/>
                    <a:p>
                      <a:pPr algn="l" fontAlgn="b">
                        <a:buNone/>
                      </a:pPr>
                      <a:r>
                        <a:rPr lang="en-GB" sz="1400" b="1" u="none" strike="noStrike" dirty="0">
                          <a:solidFill>
                            <a:srgbClr val="000000"/>
                          </a:solidFill>
                          <a:effectLst/>
                          <a:latin typeface="+mn-lt"/>
                        </a:rPr>
                        <a:t> </a:t>
                      </a:r>
                      <a:endParaRPr lang="en-GB" sz="1400" b="1" i="0" u="none" strike="noStrike" dirty="0">
                        <a:solidFill>
                          <a:srgbClr val="000000"/>
                        </a:solidFill>
                        <a:effectLst/>
                        <a:latin typeface="+mn-lt"/>
                      </a:endParaRPr>
                    </a:p>
                  </a:txBody>
                  <a:tcPr marL="6350" marR="6350" marT="6350" marB="0" anchor="b"/>
                </a:tc>
                <a:tc>
                  <a:txBody>
                    <a:bodyPr/>
                    <a:lstStyle/>
                    <a:p>
                      <a:pPr algn="l" fontAlgn="b">
                        <a:buNone/>
                      </a:pPr>
                      <a:r>
                        <a:rPr lang="en-GB" sz="1400" b="0" u="none" strike="noStrike" dirty="0">
                          <a:solidFill>
                            <a:srgbClr val="000000"/>
                          </a:solidFill>
                          <a:effectLst/>
                          <a:latin typeface="+mn-lt"/>
                        </a:rPr>
                        <a:t> </a:t>
                      </a:r>
                      <a:endParaRPr lang="en-GB" sz="1400" b="0" i="0" u="none" strike="noStrike" dirty="0">
                        <a:solidFill>
                          <a:srgbClr val="000000"/>
                        </a:solidFill>
                        <a:effectLst/>
                        <a:latin typeface="+mn-lt"/>
                      </a:endParaRPr>
                    </a:p>
                  </a:txBody>
                  <a:tcPr marL="6350" marR="6350" marT="6350" marB="0" anchor="b"/>
                </a:tc>
                <a:tc>
                  <a:txBody>
                    <a:bodyPr/>
                    <a:lstStyle/>
                    <a:p>
                      <a:pPr algn="l" fontAlgn="b">
                        <a:buNone/>
                      </a:pPr>
                      <a:r>
                        <a:rPr lang="en-GB" sz="1400" b="0" u="none" strike="noStrike" dirty="0">
                          <a:solidFill>
                            <a:srgbClr val="000000"/>
                          </a:solidFill>
                          <a:effectLst/>
                          <a:latin typeface="+mn-lt"/>
                        </a:rPr>
                        <a:t> </a:t>
                      </a:r>
                      <a:endParaRPr lang="en-GB" sz="1400" b="0" i="0" u="none" strike="noStrike" dirty="0">
                        <a:solidFill>
                          <a:srgbClr val="000000"/>
                        </a:solidFill>
                        <a:effectLst/>
                        <a:latin typeface="+mn-lt"/>
                      </a:endParaRPr>
                    </a:p>
                  </a:txBody>
                  <a:tcPr marL="6350" marR="6350" marT="6350" marB="0" anchor="b"/>
                </a:tc>
                <a:tc>
                  <a:txBody>
                    <a:bodyPr/>
                    <a:lstStyle/>
                    <a:p>
                      <a:pPr algn="l" fontAlgn="b">
                        <a:buNone/>
                      </a:pPr>
                      <a:r>
                        <a:rPr lang="en-GB" sz="1400" b="0" u="none" strike="noStrike" dirty="0">
                          <a:solidFill>
                            <a:srgbClr val="000000"/>
                          </a:solidFill>
                          <a:effectLst/>
                          <a:latin typeface="+mn-lt"/>
                        </a:rPr>
                        <a:t> </a:t>
                      </a:r>
                      <a:endParaRPr lang="en-GB" sz="1400" b="0" i="0" u="none" strike="noStrike" dirty="0">
                        <a:solidFill>
                          <a:srgbClr val="000000"/>
                        </a:solidFill>
                        <a:effectLst/>
                        <a:latin typeface="+mn-lt"/>
                      </a:endParaRPr>
                    </a:p>
                  </a:txBody>
                  <a:tcPr marL="6350" marR="6350" marT="6350" marB="0" anchor="b"/>
                </a:tc>
                <a:tc>
                  <a:txBody>
                    <a:bodyPr/>
                    <a:lstStyle/>
                    <a:p>
                      <a:pPr algn="l" fontAlgn="b">
                        <a:buNone/>
                      </a:pPr>
                      <a:endParaRPr lang="en-GB" sz="1400" b="1" i="0" u="none" strike="noStrike">
                        <a:solidFill>
                          <a:srgbClr val="000000"/>
                        </a:solidFill>
                        <a:effectLst/>
                        <a:latin typeface="+mn-lt"/>
                      </a:endParaRPr>
                    </a:p>
                  </a:txBody>
                  <a:tcPr marL="6350" marR="6350" marT="6350" marB="0" anchor="b"/>
                </a:tc>
                <a:tc gridSpan="3">
                  <a:txBody>
                    <a:bodyPr/>
                    <a:lstStyle/>
                    <a:p>
                      <a:pPr algn="ctr" fontAlgn="b">
                        <a:buNone/>
                      </a:pPr>
                      <a:r>
                        <a:rPr lang="en-GB" sz="1400" b="1" u="none" strike="noStrike" dirty="0">
                          <a:solidFill>
                            <a:srgbClr val="000000"/>
                          </a:solidFill>
                          <a:effectLst/>
                          <a:latin typeface="+mn-lt"/>
                        </a:rPr>
                        <a:t>2020-2035</a:t>
                      </a:r>
                    </a:p>
                  </a:txBody>
                  <a:tcPr marL="6350" marR="6350" marT="6350" marB="0" anchor="b"/>
                </a:tc>
                <a:tc hMerge="1">
                  <a:txBody>
                    <a:bodyPr/>
                    <a:lstStyle/>
                    <a:p>
                      <a:endParaRPr/>
                    </a:p>
                  </a:txBody>
                  <a:tcPr marL="6350" marR="6350" marT="6350" marB="0" anchor="b"/>
                </a:tc>
                <a:tc hMerge="1">
                  <a:txBody>
                    <a:bodyPr/>
                    <a:lstStyle/>
                    <a:p>
                      <a:endParaRPr dirty="0"/>
                    </a:p>
                  </a:txBody>
                  <a:tcPr marL="6350" marR="6350" marT="6350" marB="0" anchor="b"/>
                </a:tc>
                <a:extLst>
                  <a:ext uri="{0D108BD9-81ED-4DB2-BD59-A6C34878D82A}">
                    <a16:rowId xmlns:a16="http://schemas.microsoft.com/office/drawing/2014/main" val="1708438283"/>
                  </a:ext>
                </a:extLst>
              </a:tr>
              <a:tr h="241222">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Net</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Replacement</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Total</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856249885"/>
                  </a:ext>
                </a:extLst>
              </a:tr>
              <a:tr h="241222">
                <a:tc>
                  <a:txBody>
                    <a:bodyPr/>
                    <a:lstStyle/>
                    <a:p>
                      <a:pPr algn="l" fontAlgn="b">
                        <a:buNone/>
                      </a:pPr>
                      <a:r>
                        <a:rPr lang="en-GB" sz="1400" b="0" u="none" strike="noStrike">
                          <a:solidFill>
                            <a:srgbClr val="000000"/>
                          </a:solidFill>
                          <a:effectLst/>
                          <a:latin typeface="+mn-lt"/>
                        </a:rPr>
                        <a:t> </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1" u="none" strike="noStrike" dirty="0">
                          <a:solidFill>
                            <a:srgbClr val="000000"/>
                          </a:solidFill>
                          <a:effectLst/>
                          <a:latin typeface="+mn-lt"/>
                        </a:rPr>
                        <a:t>2020</a:t>
                      </a:r>
                      <a:endParaRPr lang="en-GB" sz="1400" b="1" i="0" u="none" strike="noStrike" dirty="0">
                        <a:solidFill>
                          <a:srgbClr val="000000"/>
                        </a:solidFill>
                        <a:effectLst/>
                        <a:latin typeface="+mn-lt"/>
                      </a:endParaRPr>
                    </a:p>
                  </a:txBody>
                  <a:tcPr marL="6350" marR="6350" marT="6350" marB="0" anchor="b"/>
                </a:tc>
                <a:tc>
                  <a:txBody>
                    <a:bodyPr/>
                    <a:lstStyle/>
                    <a:p>
                      <a:pPr algn="r" fontAlgn="b">
                        <a:buNone/>
                      </a:pPr>
                      <a:r>
                        <a:rPr lang="en-GB" sz="1400" b="1" u="none" strike="noStrike" dirty="0">
                          <a:solidFill>
                            <a:srgbClr val="000000"/>
                          </a:solidFill>
                          <a:effectLst/>
                          <a:latin typeface="+mn-lt"/>
                        </a:rPr>
                        <a:t>2025</a:t>
                      </a:r>
                      <a:endParaRPr lang="en-GB" sz="1400" b="1" i="0" u="none" strike="noStrike" dirty="0">
                        <a:solidFill>
                          <a:srgbClr val="000000"/>
                        </a:solidFill>
                        <a:effectLst/>
                        <a:latin typeface="+mn-lt"/>
                      </a:endParaRPr>
                    </a:p>
                  </a:txBody>
                  <a:tcPr marL="6350" marR="6350" marT="6350" marB="0" anchor="b"/>
                </a:tc>
                <a:tc>
                  <a:txBody>
                    <a:bodyPr/>
                    <a:lstStyle/>
                    <a:p>
                      <a:pPr algn="r" fontAlgn="b">
                        <a:buNone/>
                      </a:pPr>
                      <a:r>
                        <a:rPr lang="en-GB" sz="1400" b="1" u="none" strike="noStrike" dirty="0">
                          <a:solidFill>
                            <a:srgbClr val="000000"/>
                          </a:solidFill>
                          <a:effectLst/>
                          <a:latin typeface="+mn-lt"/>
                        </a:rPr>
                        <a:t>2035</a:t>
                      </a:r>
                      <a:endParaRPr lang="en-GB" sz="1400" b="1" i="0" u="none" strike="noStrike" dirty="0">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Change</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Demand</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Requirement</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295933144"/>
                  </a:ext>
                </a:extLst>
              </a:tr>
              <a:tr h="241222">
                <a:tc>
                  <a:txBody>
                    <a:bodyPr/>
                    <a:lstStyle/>
                    <a:p>
                      <a:pPr algn="l" fontAlgn="b">
                        <a:buNone/>
                      </a:pPr>
                      <a:r>
                        <a:rPr lang="en-GB" sz="1400" b="1" u="none" strike="noStrike">
                          <a:solidFill>
                            <a:srgbClr val="000000"/>
                          </a:solidFill>
                          <a:effectLst/>
                          <a:latin typeface="+mn-lt"/>
                        </a:rPr>
                        <a:t>Levels (000s)</a:t>
                      </a:r>
                      <a:endParaRPr lang="en-GB" sz="1400" b="1"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1840082576"/>
                  </a:ext>
                </a:extLst>
              </a:tr>
              <a:tr h="241222">
                <a:tc>
                  <a:txBody>
                    <a:bodyPr/>
                    <a:lstStyle/>
                    <a:p>
                      <a:pPr algn="l" fontAlgn="b">
                        <a:buNone/>
                      </a:pPr>
                      <a:r>
                        <a:rPr lang="en-GB" sz="1400" b="0" u="none" strike="noStrike">
                          <a:solidFill>
                            <a:srgbClr val="000000"/>
                          </a:solidFill>
                          <a:effectLst/>
                          <a:latin typeface="+mn-lt"/>
                        </a:rPr>
                        <a:t>Primary sector and utilities</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5</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5</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5</a:t>
                      </a:r>
                      <a:endParaRPr lang="en-GB" sz="1400" b="0" i="0" u="none" strike="noStrike" dirty="0">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1</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2</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3</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644857690"/>
                  </a:ext>
                </a:extLst>
              </a:tr>
              <a:tr h="241222">
                <a:tc>
                  <a:txBody>
                    <a:bodyPr/>
                    <a:lstStyle/>
                    <a:p>
                      <a:pPr algn="l" fontAlgn="b">
                        <a:buNone/>
                      </a:pPr>
                      <a:r>
                        <a:rPr lang="en-GB" sz="1400" b="0" u="none" strike="noStrike">
                          <a:solidFill>
                            <a:srgbClr val="000000"/>
                          </a:solidFill>
                          <a:effectLst/>
                          <a:latin typeface="+mn-lt"/>
                        </a:rPr>
                        <a:t>Manufacturing</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20</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19</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16</a:t>
                      </a:r>
                      <a:endParaRPr lang="en-GB" sz="1400" b="0" i="0" u="none" strike="noStrike" dirty="0">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-3</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8</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5</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141463021"/>
                  </a:ext>
                </a:extLst>
              </a:tr>
              <a:tr h="241222">
                <a:tc>
                  <a:txBody>
                    <a:bodyPr/>
                    <a:lstStyle/>
                    <a:p>
                      <a:pPr algn="l" fontAlgn="b">
                        <a:buNone/>
                      </a:pPr>
                      <a:r>
                        <a:rPr lang="en-GB" sz="1400" b="0" u="none" strike="noStrike">
                          <a:solidFill>
                            <a:srgbClr val="000000"/>
                          </a:solidFill>
                          <a:effectLst/>
                          <a:latin typeface="+mn-lt"/>
                        </a:rPr>
                        <a:t>Construction</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24</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25</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28</a:t>
                      </a: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4</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11</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15</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208288650"/>
                  </a:ext>
                </a:extLst>
              </a:tr>
              <a:tr h="241222">
                <a:tc>
                  <a:txBody>
                    <a:bodyPr/>
                    <a:lstStyle/>
                    <a:p>
                      <a:pPr algn="l" fontAlgn="b">
                        <a:buNone/>
                      </a:pPr>
                      <a:r>
                        <a:rPr lang="en-GB" sz="1400" b="0" u="none" strike="noStrike">
                          <a:solidFill>
                            <a:srgbClr val="000000"/>
                          </a:solidFill>
                          <a:effectLst/>
                          <a:latin typeface="+mn-lt"/>
                        </a:rPr>
                        <a:t>Trade, accomod. and transport</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74</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76</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78</a:t>
                      </a: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4</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36</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40</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426732174"/>
                  </a:ext>
                </a:extLst>
              </a:tr>
              <a:tr h="241222">
                <a:tc>
                  <a:txBody>
                    <a:bodyPr/>
                    <a:lstStyle/>
                    <a:p>
                      <a:pPr algn="l" fontAlgn="b">
                        <a:buNone/>
                      </a:pPr>
                      <a:r>
                        <a:rPr lang="en-GB" sz="1400" b="0" u="none" strike="noStrike">
                          <a:solidFill>
                            <a:srgbClr val="000000"/>
                          </a:solidFill>
                          <a:effectLst/>
                          <a:latin typeface="+mn-lt"/>
                        </a:rPr>
                        <a:t>Business and other services</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96</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99</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105</a:t>
                      </a: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9</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48</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57</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1806467354"/>
                  </a:ext>
                </a:extLst>
              </a:tr>
              <a:tr h="241222">
                <a:tc>
                  <a:txBody>
                    <a:bodyPr/>
                    <a:lstStyle/>
                    <a:p>
                      <a:pPr algn="l" fontAlgn="b">
                        <a:buNone/>
                      </a:pPr>
                      <a:r>
                        <a:rPr lang="en-GB" sz="1400" b="0" u="none" strike="noStrike">
                          <a:solidFill>
                            <a:srgbClr val="000000"/>
                          </a:solidFill>
                          <a:effectLst/>
                          <a:latin typeface="+mn-lt"/>
                        </a:rPr>
                        <a:t>Non-marketed services</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65</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66</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66</a:t>
                      </a: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2</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35</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37</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4129217143"/>
                  </a:ext>
                </a:extLst>
              </a:tr>
              <a:tr h="241222">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tc>
                  <a:txBody>
                    <a:bodyPr/>
                    <a:lstStyle/>
                    <a:p>
                      <a:pPr algn="l" fontAlgn="b">
                        <a:buNone/>
                      </a:pPr>
                      <a:endParaRPr lang="en-GB" sz="14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4290511470"/>
                  </a:ext>
                </a:extLst>
              </a:tr>
              <a:tr h="241222">
                <a:tc>
                  <a:txBody>
                    <a:bodyPr/>
                    <a:lstStyle/>
                    <a:p>
                      <a:pPr algn="l" fontAlgn="b">
                        <a:buNone/>
                      </a:pPr>
                      <a:r>
                        <a:rPr lang="en-GB" sz="1400" b="0" u="none" strike="noStrike">
                          <a:solidFill>
                            <a:srgbClr val="000000"/>
                          </a:solidFill>
                          <a:effectLst/>
                          <a:latin typeface="+mn-lt"/>
                        </a:rPr>
                        <a:t>All industries</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283</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289</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299</a:t>
                      </a:r>
                      <a:endParaRPr lang="en-GB" sz="1400" b="0" i="0" u="none" strike="noStrike">
                        <a:solidFill>
                          <a:srgbClr val="000000"/>
                        </a:solidFill>
                        <a:effectLst/>
                        <a:latin typeface="+mn-lt"/>
                      </a:endParaRPr>
                    </a:p>
                  </a:txBody>
                  <a:tcPr marL="6350" marR="6350" marT="6350" marB="0" anchor="b"/>
                </a:tc>
                <a:tc>
                  <a:txBody>
                    <a:bodyPr/>
                    <a:lstStyle/>
                    <a:p>
                      <a:pPr algn="l" fontAlgn="b">
                        <a:buNone/>
                      </a:pPr>
                      <a:r>
                        <a:rPr lang="en-GB" sz="1400" b="0" u="none" strike="noStrike">
                          <a:solidFill>
                            <a:srgbClr val="000000"/>
                          </a:solidFill>
                          <a:effectLst/>
                          <a:latin typeface="+mn-lt"/>
                        </a:rPr>
                        <a:t> </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a:solidFill>
                            <a:srgbClr val="000000"/>
                          </a:solidFill>
                          <a:effectLst/>
                          <a:latin typeface="+mn-lt"/>
                        </a:rPr>
                        <a:t>16</a:t>
                      </a:r>
                      <a:endParaRPr lang="en-GB" sz="1400" b="0" i="0" u="none" strike="noStrike">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139</a:t>
                      </a:r>
                      <a:endParaRPr lang="en-GB" sz="1400" b="0" i="0" u="none" strike="noStrike" dirty="0">
                        <a:solidFill>
                          <a:srgbClr val="000000"/>
                        </a:solidFill>
                        <a:effectLst/>
                        <a:latin typeface="+mn-lt"/>
                      </a:endParaRPr>
                    </a:p>
                  </a:txBody>
                  <a:tcPr marL="6350" marR="6350" marT="6350" marB="0" anchor="b"/>
                </a:tc>
                <a:tc>
                  <a:txBody>
                    <a:bodyPr/>
                    <a:lstStyle/>
                    <a:p>
                      <a:pPr algn="r" fontAlgn="b">
                        <a:buNone/>
                      </a:pPr>
                      <a:r>
                        <a:rPr lang="en-GB" sz="1400" b="0" u="none" strike="noStrike" dirty="0">
                          <a:solidFill>
                            <a:srgbClr val="000000"/>
                          </a:solidFill>
                          <a:effectLst/>
                          <a:latin typeface="+mn-lt"/>
                        </a:rPr>
                        <a:t>155</a:t>
                      </a:r>
                      <a:endParaRPr lang="en-GB" sz="14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2451597788"/>
                  </a:ext>
                </a:extLst>
              </a:tr>
            </a:tbl>
          </a:graphicData>
        </a:graphic>
      </p:graphicFrame>
      <p:sp>
        <p:nvSpPr>
          <p:cNvPr id="5" name="Title 1">
            <a:extLst>
              <a:ext uri="{FF2B5EF4-FFF2-40B4-BE49-F238E27FC236}">
                <a16:creationId xmlns:a16="http://schemas.microsoft.com/office/drawing/2014/main" id="{6C1BF250-0A78-7D4A-B0A8-25FAF876DFF0}"/>
              </a:ext>
            </a:extLst>
          </p:cNvPr>
          <p:cNvSpPr txBox="1">
            <a:spLocks/>
          </p:cNvSpPr>
          <p:nvPr/>
        </p:nvSpPr>
        <p:spPr>
          <a:xfrm>
            <a:off x="0" y="123569"/>
            <a:ext cx="11750040" cy="1002980"/>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Replacement demand (employees required to replace those leaving the labour market because of retirement, family formation etc) is projected to be particularly high in the ‘business and other services’, ‘trade, accommodation and transport’, and ‘non-marketed services’ industries. </a:t>
            </a:r>
          </a:p>
        </p:txBody>
      </p:sp>
      <p:sp>
        <p:nvSpPr>
          <p:cNvPr id="6" name="TextBox 5">
            <a:extLst>
              <a:ext uri="{FF2B5EF4-FFF2-40B4-BE49-F238E27FC236}">
                <a16:creationId xmlns:a16="http://schemas.microsoft.com/office/drawing/2014/main" id="{22DF1C7F-4594-7AB6-7789-53D056295BC2}"/>
              </a:ext>
            </a:extLst>
          </p:cNvPr>
          <p:cNvSpPr txBox="1"/>
          <p:nvPr/>
        </p:nvSpPr>
        <p:spPr>
          <a:xfrm>
            <a:off x="120586" y="5132395"/>
            <a:ext cx="5975414" cy="307777"/>
          </a:xfrm>
          <a:prstGeom prst="rect">
            <a:avLst/>
          </a:prstGeom>
          <a:noFill/>
        </p:spPr>
        <p:txBody>
          <a:bodyPr wrap="square">
            <a:spAutoFit/>
          </a:bodyPr>
          <a:lstStyle/>
          <a:p>
            <a:pPr marL="0" indent="0">
              <a:buNone/>
            </a:pPr>
            <a:r>
              <a:rPr lang="en-GB" sz="1400" i="1" dirty="0"/>
              <a:t>Source: The Skills Imperative 2035, DfE</a:t>
            </a:r>
          </a:p>
        </p:txBody>
      </p:sp>
      <p:graphicFrame>
        <p:nvGraphicFramePr>
          <p:cNvPr id="8" name="Table 7">
            <a:extLst>
              <a:ext uri="{FF2B5EF4-FFF2-40B4-BE49-F238E27FC236}">
                <a16:creationId xmlns:a16="http://schemas.microsoft.com/office/drawing/2014/main" id="{04A27E63-D5EA-3892-32C5-F5B56E9B4499}"/>
              </a:ext>
            </a:extLst>
          </p:cNvPr>
          <p:cNvGraphicFramePr>
            <a:graphicFrameLocks noGrp="1"/>
          </p:cNvGraphicFramePr>
          <p:nvPr>
            <p:extLst>
              <p:ext uri="{D42A27DB-BD31-4B8C-83A1-F6EECF244321}">
                <p14:modId xmlns:p14="http://schemas.microsoft.com/office/powerpoint/2010/main" val="3536806055"/>
              </p:ext>
            </p:extLst>
          </p:nvPr>
        </p:nvGraphicFramePr>
        <p:xfrm>
          <a:off x="7296912" y="1417828"/>
          <a:ext cx="4652582" cy="4185920"/>
        </p:xfrm>
        <a:graphic>
          <a:graphicData uri="http://schemas.openxmlformats.org/drawingml/2006/table">
            <a:tbl>
              <a:tblPr firstRow="1" bandRow="1">
                <a:tableStyleId>{073A0DAA-6AF3-43AB-8588-CEC1D06C72B9}</a:tableStyleId>
              </a:tblPr>
              <a:tblGrid>
                <a:gridCol w="2055309">
                  <a:extLst>
                    <a:ext uri="{9D8B030D-6E8A-4147-A177-3AD203B41FA5}">
                      <a16:colId xmlns:a16="http://schemas.microsoft.com/office/drawing/2014/main" val="3351337029"/>
                    </a:ext>
                  </a:extLst>
                </a:gridCol>
                <a:gridCol w="2597273">
                  <a:extLst>
                    <a:ext uri="{9D8B030D-6E8A-4147-A177-3AD203B41FA5}">
                      <a16:colId xmlns:a16="http://schemas.microsoft.com/office/drawing/2014/main" val="1122259515"/>
                    </a:ext>
                  </a:extLst>
                </a:gridCol>
              </a:tblGrid>
              <a:tr h="370840">
                <a:tc>
                  <a:txBody>
                    <a:bodyPr/>
                    <a:lstStyle/>
                    <a:p>
                      <a:r>
                        <a:rPr lang="en-GB" sz="1400" dirty="0"/>
                        <a:t>6 industries</a:t>
                      </a:r>
                    </a:p>
                  </a:txBody>
                  <a:tcPr>
                    <a:solidFill>
                      <a:srgbClr val="2C2D84"/>
                    </a:solidFill>
                  </a:tcPr>
                </a:tc>
                <a:tc>
                  <a:txBody>
                    <a:bodyPr/>
                    <a:lstStyle/>
                    <a:p>
                      <a:r>
                        <a:rPr lang="en-GB" sz="1400" dirty="0"/>
                        <a:t>Includes</a:t>
                      </a:r>
                    </a:p>
                  </a:txBody>
                  <a:tcPr>
                    <a:solidFill>
                      <a:srgbClr val="2C2D84"/>
                    </a:solidFill>
                  </a:tcPr>
                </a:tc>
                <a:extLst>
                  <a:ext uri="{0D108BD9-81ED-4DB2-BD59-A6C34878D82A}">
                    <a16:rowId xmlns:a16="http://schemas.microsoft.com/office/drawing/2014/main" val="3437348491"/>
                  </a:ext>
                </a:extLst>
              </a:tr>
              <a:tr h="370840">
                <a:tc>
                  <a:txBody>
                    <a:bodyPr/>
                    <a:lstStyle/>
                    <a:p>
                      <a:r>
                        <a:rPr lang="en-GB" sz="1400" dirty="0"/>
                        <a:t>Primary sector and utilities</a:t>
                      </a:r>
                    </a:p>
                  </a:txBody>
                  <a:tcPr/>
                </a:tc>
                <a:tc>
                  <a:txBody>
                    <a:bodyPr/>
                    <a:lstStyle/>
                    <a:p>
                      <a:r>
                        <a:rPr lang="en-GB" sz="1400" dirty="0"/>
                        <a:t>Agriculture, mining &amp; quarrying</a:t>
                      </a:r>
                    </a:p>
                  </a:txBody>
                  <a:tcPr/>
                </a:tc>
                <a:extLst>
                  <a:ext uri="{0D108BD9-81ED-4DB2-BD59-A6C34878D82A}">
                    <a16:rowId xmlns:a16="http://schemas.microsoft.com/office/drawing/2014/main" val="3526777492"/>
                  </a:ext>
                </a:extLst>
              </a:tr>
              <a:tr h="370840">
                <a:tc>
                  <a:txBody>
                    <a:bodyPr/>
                    <a:lstStyle/>
                    <a:p>
                      <a:r>
                        <a:rPr lang="en-GB" sz="1400" dirty="0"/>
                        <a:t>Manufacturing</a:t>
                      </a:r>
                    </a:p>
                  </a:txBody>
                  <a:tcPr/>
                </a:tc>
                <a:tc>
                  <a:txBody>
                    <a:bodyPr/>
                    <a:lstStyle/>
                    <a:p>
                      <a:r>
                        <a:rPr lang="en-GB" sz="1400" dirty="0"/>
                        <a:t>Food and drink manufacturing, engineering, other manufacturing</a:t>
                      </a:r>
                    </a:p>
                  </a:txBody>
                  <a:tcPr/>
                </a:tc>
                <a:extLst>
                  <a:ext uri="{0D108BD9-81ED-4DB2-BD59-A6C34878D82A}">
                    <a16:rowId xmlns:a16="http://schemas.microsoft.com/office/drawing/2014/main" val="1725004033"/>
                  </a:ext>
                </a:extLst>
              </a:tr>
              <a:tr h="370840">
                <a:tc>
                  <a:txBody>
                    <a:bodyPr/>
                    <a:lstStyle/>
                    <a:p>
                      <a:r>
                        <a:rPr lang="en-GB" sz="1400" dirty="0"/>
                        <a:t>Construction</a:t>
                      </a:r>
                    </a:p>
                  </a:txBody>
                  <a:tcPr/>
                </a:tc>
                <a:tc>
                  <a:txBody>
                    <a:bodyPr/>
                    <a:lstStyle/>
                    <a:p>
                      <a:r>
                        <a:rPr lang="en-GB" sz="1400" dirty="0"/>
                        <a:t>Construction</a:t>
                      </a:r>
                    </a:p>
                  </a:txBody>
                  <a:tcPr/>
                </a:tc>
                <a:extLst>
                  <a:ext uri="{0D108BD9-81ED-4DB2-BD59-A6C34878D82A}">
                    <a16:rowId xmlns:a16="http://schemas.microsoft.com/office/drawing/2014/main" val="959019826"/>
                  </a:ext>
                </a:extLst>
              </a:tr>
              <a:tr h="370840">
                <a:tc>
                  <a:txBody>
                    <a:bodyPr/>
                    <a:lstStyle/>
                    <a:p>
                      <a:r>
                        <a:rPr lang="en-GB" sz="1400" dirty="0"/>
                        <a:t>Trade, accommodation &amp; transport</a:t>
                      </a:r>
                    </a:p>
                  </a:txBody>
                  <a:tcPr/>
                </a:tc>
                <a:tc>
                  <a:txBody>
                    <a:bodyPr/>
                    <a:lstStyle/>
                    <a:p>
                      <a:r>
                        <a:rPr lang="en-GB" sz="1400" dirty="0"/>
                        <a:t>Wholesale, retail, transport, storage and hospitality</a:t>
                      </a:r>
                    </a:p>
                  </a:txBody>
                  <a:tcPr/>
                </a:tc>
                <a:extLst>
                  <a:ext uri="{0D108BD9-81ED-4DB2-BD59-A6C34878D82A}">
                    <a16:rowId xmlns:a16="http://schemas.microsoft.com/office/drawing/2014/main" val="2641221287"/>
                  </a:ext>
                </a:extLst>
              </a:tr>
              <a:tr h="370840">
                <a:tc>
                  <a:txBody>
                    <a:bodyPr/>
                    <a:lstStyle/>
                    <a:p>
                      <a:r>
                        <a:rPr lang="en-GB" sz="1400" dirty="0"/>
                        <a:t>Business &amp; other services</a:t>
                      </a:r>
                    </a:p>
                  </a:txBody>
                  <a:tcPr/>
                </a:tc>
                <a:tc>
                  <a:txBody>
                    <a:bodyPr/>
                    <a:lstStyle/>
                    <a:p>
                      <a:r>
                        <a:rPr lang="en-GB" sz="1400" dirty="0"/>
                        <a:t>Media, information technology, finance &amp; insurance, real estate, professional services, support services, arts &amp; entertainment, other services</a:t>
                      </a:r>
                    </a:p>
                  </a:txBody>
                  <a:tcPr/>
                </a:tc>
                <a:extLst>
                  <a:ext uri="{0D108BD9-81ED-4DB2-BD59-A6C34878D82A}">
                    <a16:rowId xmlns:a16="http://schemas.microsoft.com/office/drawing/2014/main" val="3705849565"/>
                  </a:ext>
                </a:extLst>
              </a:tr>
              <a:tr h="370840">
                <a:tc>
                  <a:txBody>
                    <a:bodyPr/>
                    <a:lstStyle/>
                    <a:p>
                      <a:r>
                        <a:rPr lang="en-GB" sz="1400" dirty="0"/>
                        <a:t>Non-marketed services</a:t>
                      </a:r>
                    </a:p>
                  </a:txBody>
                  <a:tcPr/>
                </a:tc>
                <a:tc>
                  <a:txBody>
                    <a:bodyPr/>
                    <a:lstStyle/>
                    <a:p>
                      <a:r>
                        <a:rPr lang="en-GB" sz="1400" dirty="0"/>
                        <a:t>Public admin &amp; defence, education, health &amp; social work</a:t>
                      </a:r>
                    </a:p>
                  </a:txBody>
                  <a:tcPr/>
                </a:tc>
                <a:extLst>
                  <a:ext uri="{0D108BD9-81ED-4DB2-BD59-A6C34878D82A}">
                    <a16:rowId xmlns:a16="http://schemas.microsoft.com/office/drawing/2014/main" val="923644641"/>
                  </a:ext>
                </a:extLst>
              </a:tr>
            </a:tbl>
          </a:graphicData>
        </a:graphic>
      </p:graphicFrame>
    </p:spTree>
    <p:extLst>
      <p:ext uri="{BB962C8B-B14F-4D97-AF65-F5344CB8AC3E}">
        <p14:creationId xmlns:p14="http://schemas.microsoft.com/office/powerpoint/2010/main" val="24748511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2E7DB5-8277-0D3A-6425-7D7099C1344B}"/>
              </a:ext>
            </a:extLst>
          </p:cNvPr>
          <p:cNvSpPr txBox="1"/>
          <p:nvPr/>
        </p:nvSpPr>
        <p:spPr>
          <a:xfrm>
            <a:off x="283464" y="6172200"/>
            <a:ext cx="11750040" cy="685800"/>
          </a:xfrm>
          <a:prstGeom prst="rect">
            <a:avLst/>
          </a:prstGeom>
          <a:solidFill>
            <a:schemeClr val="bg1"/>
          </a:solidFill>
        </p:spPr>
        <p:txBody>
          <a:bodyPr wrap="square" rtlCol="0">
            <a:spAutoFit/>
          </a:bodyPr>
          <a:lstStyle/>
          <a:p>
            <a:endParaRPr lang="en-GB" dirty="0"/>
          </a:p>
        </p:txBody>
      </p:sp>
      <p:sp>
        <p:nvSpPr>
          <p:cNvPr id="4" name="Title 1">
            <a:extLst>
              <a:ext uri="{FF2B5EF4-FFF2-40B4-BE49-F238E27FC236}">
                <a16:creationId xmlns:a16="http://schemas.microsoft.com/office/drawing/2014/main" id="{4AA6FB67-EB2A-B844-65DF-152D4D1DBF46}"/>
              </a:ext>
            </a:extLst>
          </p:cNvPr>
          <p:cNvSpPr txBox="1">
            <a:spLocks/>
          </p:cNvSpPr>
          <p:nvPr/>
        </p:nvSpPr>
        <p:spPr>
          <a:xfrm>
            <a:off x="0" y="197709"/>
            <a:ext cx="11750040" cy="928840"/>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Projections suggest that greatest net job growth in Buckinghamshire between 2023 and 2035 will be in the business &amp; other services industry.  And in percentage terms in the construction industry. Employment is projected to fall within manufacturing, to a greater extent than nationally.</a:t>
            </a:r>
          </a:p>
        </p:txBody>
      </p:sp>
      <p:graphicFrame>
        <p:nvGraphicFramePr>
          <p:cNvPr id="6" name="Chart 5">
            <a:extLst>
              <a:ext uri="{FF2B5EF4-FFF2-40B4-BE49-F238E27FC236}">
                <a16:creationId xmlns:a16="http://schemas.microsoft.com/office/drawing/2014/main" id="{F40F948D-033E-FF86-4902-80BC8324116F}"/>
              </a:ext>
            </a:extLst>
          </p:cNvPr>
          <p:cNvGraphicFramePr>
            <a:graphicFrameLocks/>
          </p:cNvGraphicFramePr>
          <p:nvPr>
            <p:extLst>
              <p:ext uri="{D42A27DB-BD31-4B8C-83A1-F6EECF244321}">
                <p14:modId xmlns:p14="http://schemas.microsoft.com/office/powerpoint/2010/main" val="4186170245"/>
              </p:ext>
            </p:extLst>
          </p:nvPr>
        </p:nvGraphicFramePr>
        <p:xfrm>
          <a:off x="124967" y="1743290"/>
          <a:ext cx="5486400" cy="452247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C53C492-71D6-2033-C3B2-1757B23035F4}"/>
              </a:ext>
            </a:extLst>
          </p:cNvPr>
          <p:cNvSpPr txBox="1"/>
          <p:nvPr/>
        </p:nvSpPr>
        <p:spPr>
          <a:xfrm>
            <a:off x="1139951" y="1596986"/>
            <a:ext cx="3364992" cy="526542"/>
          </a:xfrm>
          <a:prstGeom prst="rect">
            <a:avLst/>
          </a:prstGeom>
          <a:solidFill>
            <a:srgbClr val="2C2D84"/>
          </a:solidFill>
        </p:spPr>
        <p:txBody>
          <a:bodyPr wrap="square">
            <a:spAutoFit/>
          </a:bodyPr>
          <a:lstStyle/>
          <a:p>
            <a:r>
              <a:rPr lang="en-GB" sz="1400" dirty="0">
                <a:solidFill>
                  <a:schemeClr val="bg1"/>
                </a:solidFill>
              </a:rPr>
              <a:t>Employment by Industry (SIC 2007), 2010-2035, Buckinghamshire </a:t>
            </a:r>
          </a:p>
        </p:txBody>
      </p:sp>
      <p:pic>
        <p:nvPicPr>
          <p:cNvPr id="13" name="Picture 12">
            <a:extLst>
              <a:ext uri="{FF2B5EF4-FFF2-40B4-BE49-F238E27FC236}">
                <a16:creationId xmlns:a16="http://schemas.microsoft.com/office/drawing/2014/main" id="{BF72EEEF-5F79-575C-CCF0-9380B521D544}"/>
              </a:ext>
            </a:extLst>
          </p:cNvPr>
          <p:cNvPicPr>
            <a:picLocks noChangeAspect="1"/>
          </p:cNvPicPr>
          <p:nvPr/>
        </p:nvPicPr>
        <p:blipFill>
          <a:blip r:embed="rId3"/>
          <a:stretch>
            <a:fillRect/>
          </a:stretch>
        </p:blipFill>
        <p:spPr>
          <a:xfrm>
            <a:off x="5752432" y="2229303"/>
            <a:ext cx="5158359" cy="3940224"/>
          </a:xfrm>
          <a:prstGeom prst="rect">
            <a:avLst/>
          </a:prstGeom>
        </p:spPr>
      </p:pic>
      <p:sp>
        <p:nvSpPr>
          <p:cNvPr id="9" name="TextBox 8">
            <a:extLst>
              <a:ext uri="{FF2B5EF4-FFF2-40B4-BE49-F238E27FC236}">
                <a16:creationId xmlns:a16="http://schemas.microsoft.com/office/drawing/2014/main" id="{8AD2E192-835A-DDDE-EA07-A6757B464BFE}"/>
              </a:ext>
            </a:extLst>
          </p:cNvPr>
          <p:cNvSpPr txBox="1"/>
          <p:nvPr/>
        </p:nvSpPr>
        <p:spPr>
          <a:xfrm>
            <a:off x="5846920" y="1584628"/>
            <a:ext cx="3628263" cy="523220"/>
          </a:xfrm>
          <a:prstGeom prst="rect">
            <a:avLst/>
          </a:prstGeom>
          <a:solidFill>
            <a:srgbClr val="2C2D84"/>
          </a:solidFill>
        </p:spPr>
        <p:txBody>
          <a:bodyPr wrap="square">
            <a:spAutoFit/>
          </a:bodyPr>
          <a:lstStyle/>
          <a:p>
            <a:r>
              <a:rPr lang="en-GB" sz="1400" dirty="0">
                <a:solidFill>
                  <a:schemeClr val="bg1"/>
                </a:solidFill>
              </a:rPr>
              <a:t>Employment change (%) by Industry (SIC 2007), 2023-2035, Buckinghamshire and England</a:t>
            </a:r>
          </a:p>
        </p:txBody>
      </p:sp>
      <p:sp>
        <p:nvSpPr>
          <p:cNvPr id="10" name="TextBox 9">
            <a:extLst>
              <a:ext uri="{FF2B5EF4-FFF2-40B4-BE49-F238E27FC236}">
                <a16:creationId xmlns:a16="http://schemas.microsoft.com/office/drawing/2014/main" id="{26977AD9-FFFE-4A6B-E77C-541045B941D0}"/>
              </a:ext>
            </a:extLst>
          </p:cNvPr>
          <p:cNvSpPr txBox="1"/>
          <p:nvPr/>
        </p:nvSpPr>
        <p:spPr>
          <a:xfrm>
            <a:off x="10600277" y="2471041"/>
            <a:ext cx="1435608" cy="276999"/>
          </a:xfrm>
          <a:prstGeom prst="rect">
            <a:avLst/>
          </a:prstGeom>
          <a:noFill/>
        </p:spPr>
        <p:txBody>
          <a:bodyPr wrap="square" rtlCol="0">
            <a:spAutoFit/>
          </a:bodyPr>
          <a:lstStyle/>
          <a:p>
            <a:r>
              <a:rPr lang="en-GB" sz="1200" b="1" dirty="0">
                <a:solidFill>
                  <a:srgbClr val="002060"/>
                </a:solidFill>
              </a:rPr>
              <a:t>Buckinghamshire</a:t>
            </a:r>
          </a:p>
        </p:txBody>
      </p:sp>
      <p:sp>
        <p:nvSpPr>
          <p:cNvPr id="11" name="TextBox 10">
            <a:extLst>
              <a:ext uri="{FF2B5EF4-FFF2-40B4-BE49-F238E27FC236}">
                <a16:creationId xmlns:a16="http://schemas.microsoft.com/office/drawing/2014/main" id="{58F3C06C-061D-FBC1-8CD1-7AB76D6E79C7}"/>
              </a:ext>
            </a:extLst>
          </p:cNvPr>
          <p:cNvSpPr txBox="1"/>
          <p:nvPr/>
        </p:nvSpPr>
        <p:spPr>
          <a:xfrm>
            <a:off x="10359485" y="2748040"/>
            <a:ext cx="1435608" cy="276999"/>
          </a:xfrm>
          <a:prstGeom prst="rect">
            <a:avLst/>
          </a:prstGeom>
          <a:noFill/>
        </p:spPr>
        <p:txBody>
          <a:bodyPr wrap="square" rtlCol="0">
            <a:spAutoFit/>
          </a:bodyPr>
          <a:lstStyle/>
          <a:p>
            <a:r>
              <a:rPr lang="en-GB" sz="1200" b="1" dirty="0">
                <a:solidFill>
                  <a:schemeClr val="bg1">
                    <a:lumMod val="50000"/>
                  </a:schemeClr>
                </a:solidFill>
              </a:rPr>
              <a:t>England</a:t>
            </a:r>
          </a:p>
        </p:txBody>
      </p:sp>
      <p:sp>
        <p:nvSpPr>
          <p:cNvPr id="2" name="TextBox 1">
            <a:extLst>
              <a:ext uri="{FF2B5EF4-FFF2-40B4-BE49-F238E27FC236}">
                <a16:creationId xmlns:a16="http://schemas.microsoft.com/office/drawing/2014/main" id="{73C7074A-2DD2-C841-566F-6B999615A34A}"/>
              </a:ext>
            </a:extLst>
          </p:cNvPr>
          <p:cNvSpPr txBox="1"/>
          <p:nvPr/>
        </p:nvSpPr>
        <p:spPr>
          <a:xfrm>
            <a:off x="9045797" y="6323706"/>
            <a:ext cx="5975414" cy="307777"/>
          </a:xfrm>
          <a:prstGeom prst="rect">
            <a:avLst/>
          </a:prstGeom>
          <a:noFill/>
        </p:spPr>
        <p:txBody>
          <a:bodyPr wrap="square">
            <a:spAutoFit/>
          </a:bodyPr>
          <a:lstStyle/>
          <a:p>
            <a:pPr marL="0" indent="0">
              <a:buNone/>
            </a:pPr>
            <a:r>
              <a:rPr lang="en-GB" sz="1400" i="1" dirty="0"/>
              <a:t>Source: The Skills Imperative 2035, DfE</a:t>
            </a:r>
          </a:p>
        </p:txBody>
      </p:sp>
    </p:spTree>
    <p:extLst>
      <p:ext uri="{BB962C8B-B14F-4D97-AF65-F5344CB8AC3E}">
        <p14:creationId xmlns:p14="http://schemas.microsoft.com/office/powerpoint/2010/main" val="29537426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A93986-3D03-A96D-A365-C09B0163DC40}"/>
              </a:ext>
            </a:extLst>
          </p:cNvPr>
          <p:cNvSpPr txBox="1">
            <a:spLocks/>
          </p:cNvSpPr>
          <p:nvPr/>
        </p:nvSpPr>
        <p:spPr>
          <a:xfrm>
            <a:off x="0" y="346837"/>
            <a:ext cx="11750040" cy="97708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Buckinghamshire’s construction, hospitality, professional services, support services and information technology industries are projected to experience the greatest net employment growth over the next 10 years</a:t>
            </a:r>
          </a:p>
        </p:txBody>
      </p:sp>
      <p:graphicFrame>
        <p:nvGraphicFramePr>
          <p:cNvPr id="5" name="Table 4">
            <a:extLst>
              <a:ext uri="{FF2B5EF4-FFF2-40B4-BE49-F238E27FC236}">
                <a16:creationId xmlns:a16="http://schemas.microsoft.com/office/drawing/2014/main" id="{6B19D6E7-38DE-73D4-36D4-6B2A32D0E425}"/>
              </a:ext>
            </a:extLst>
          </p:cNvPr>
          <p:cNvGraphicFramePr>
            <a:graphicFrameLocks noGrp="1"/>
          </p:cNvGraphicFramePr>
          <p:nvPr>
            <p:extLst>
              <p:ext uri="{D42A27DB-BD31-4B8C-83A1-F6EECF244321}">
                <p14:modId xmlns:p14="http://schemas.microsoft.com/office/powerpoint/2010/main" val="3233180642"/>
              </p:ext>
            </p:extLst>
          </p:nvPr>
        </p:nvGraphicFramePr>
        <p:xfrm>
          <a:off x="2591378" y="1990257"/>
          <a:ext cx="6372399" cy="2101861"/>
        </p:xfrm>
        <a:graphic>
          <a:graphicData uri="http://schemas.openxmlformats.org/drawingml/2006/table">
            <a:tbl>
              <a:tblPr firstRow="1" bandRow="1">
                <a:tableStyleId>{5C22544A-7EE6-4342-B048-85BDC9FD1C3A}</a:tableStyleId>
              </a:tblPr>
              <a:tblGrid>
                <a:gridCol w="3203897">
                  <a:extLst>
                    <a:ext uri="{9D8B030D-6E8A-4147-A177-3AD203B41FA5}">
                      <a16:colId xmlns:a16="http://schemas.microsoft.com/office/drawing/2014/main" val="476897484"/>
                    </a:ext>
                  </a:extLst>
                </a:gridCol>
                <a:gridCol w="3168502">
                  <a:extLst>
                    <a:ext uri="{9D8B030D-6E8A-4147-A177-3AD203B41FA5}">
                      <a16:colId xmlns:a16="http://schemas.microsoft.com/office/drawing/2014/main" val="3134462565"/>
                    </a:ext>
                  </a:extLst>
                </a:gridCol>
              </a:tblGrid>
              <a:tr h="318277">
                <a:tc>
                  <a:txBody>
                    <a:bodyPr/>
                    <a:lstStyle/>
                    <a:p>
                      <a:pPr algn="ctr"/>
                      <a:r>
                        <a:rPr lang="en-GB" sz="1400" b="1" dirty="0">
                          <a:latin typeface="+mn-lt"/>
                        </a:rPr>
                        <a:t>Industries projected to have greatest </a:t>
                      </a:r>
                      <a:r>
                        <a:rPr lang="en-GB" sz="1400" b="1" dirty="0">
                          <a:solidFill>
                            <a:srgbClr val="00B050"/>
                          </a:solidFill>
                          <a:latin typeface="+mn-lt"/>
                        </a:rPr>
                        <a:t>employment growth </a:t>
                      </a:r>
                      <a:endParaRPr lang="en-GB" sz="1400" b="1" dirty="0">
                        <a:latin typeface="+mn-lt"/>
                      </a:endParaRPr>
                    </a:p>
                  </a:txBody>
                  <a:tcPr>
                    <a:solidFill>
                      <a:srgbClr val="2C2D8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mn-lt"/>
                        </a:rPr>
                        <a:t>Industries projected to have greatest </a:t>
                      </a:r>
                      <a:r>
                        <a:rPr lang="en-GB" sz="1400" dirty="0">
                          <a:solidFill>
                            <a:srgbClr val="FF0000"/>
                          </a:solidFill>
                          <a:latin typeface="+mn-lt"/>
                        </a:rPr>
                        <a:t>employment contraction</a:t>
                      </a:r>
                    </a:p>
                  </a:txBody>
                  <a:tcPr>
                    <a:solidFill>
                      <a:srgbClr val="2C2D84"/>
                    </a:solidFill>
                  </a:tcPr>
                </a:tc>
                <a:extLst>
                  <a:ext uri="{0D108BD9-81ED-4DB2-BD59-A6C34878D82A}">
                    <a16:rowId xmlns:a16="http://schemas.microsoft.com/office/drawing/2014/main" val="4208697343"/>
                  </a:ext>
                </a:extLst>
              </a:tr>
              <a:tr h="296596">
                <a:tc>
                  <a:txBody>
                    <a:bodyPr/>
                    <a:lstStyle/>
                    <a:p>
                      <a:r>
                        <a:rPr lang="en-GB" sz="1400" dirty="0"/>
                        <a:t>Construction </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Manufacturing</a:t>
                      </a:r>
                    </a:p>
                  </a:txBody>
                  <a:tcPr>
                    <a:solidFill>
                      <a:schemeClr val="bg1">
                        <a:lumMod val="95000"/>
                      </a:schemeClr>
                    </a:solidFill>
                  </a:tcPr>
                </a:tc>
                <a:extLst>
                  <a:ext uri="{0D108BD9-81ED-4DB2-BD59-A6C34878D82A}">
                    <a16:rowId xmlns:a16="http://schemas.microsoft.com/office/drawing/2014/main" val="525937881"/>
                  </a:ext>
                </a:extLst>
              </a:tr>
              <a:tr h="274478">
                <a:tc>
                  <a:txBody>
                    <a:bodyPr/>
                    <a:lstStyle/>
                    <a:p>
                      <a:r>
                        <a:rPr lang="en-GB" sz="1400" b="0" dirty="0"/>
                        <a:t>Hospitality</a:t>
                      </a:r>
                    </a:p>
                  </a:txBody>
                  <a:tcPr>
                    <a:solidFill>
                      <a:schemeClr val="bg1">
                        <a:lumMod val="95000"/>
                      </a:schemeClr>
                    </a:solidFill>
                  </a:tcPr>
                </a:tc>
                <a:tc>
                  <a:txBody>
                    <a:bodyPr/>
                    <a:lstStyle/>
                    <a:p>
                      <a:endParaRPr lang="en-GB" sz="1400" dirty="0"/>
                    </a:p>
                  </a:txBody>
                  <a:tcPr>
                    <a:solidFill>
                      <a:schemeClr val="bg1">
                        <a:lumMod val="95000"/>
                      </a:schemeClr>
                    </a:solidFill>
                  </a:tcPr>
                </a:tc>
                <a:extLst>
                  <a:ext uri="{0D108BD9-81ED-4DB2-BD59-A6C34878D82A}">
                    <a16:rowId xmlns:a16="http://schemas.microsoft.com/office/drawing/2014/main" val="2742464895"/>
                  </a:ext>
                </a:extLst>
              </a:tr>
              <a:tr h="364501">
                <a:tc>
                  <a:txBody>
                    <a:bodyPr/>
                    <a:lstStyle/>
                    <a:p>
                      <a:r>
                        <a:rPr lang="en-GB" sz="1400" dirty="0"/>
                        <a:t>Professional services</a:t>
                      </a:r>
                    </a:p>
                  </a:txBody>
                  <a:tcPr>
                    <a:solidFill>
                      <a:schemeClr val="bg1">
                        <a:lumMod val="95000"/>
                      </a:schemeClr>
                    </a:solidFill>
                  </a:tcPr>
                </a:tc>
                <a:tc>
                  <a:txBody>
                    <a:bodyPr/>
                    <a:lstStyle/>
                    <a:p>
                      <a:endParaRPr lang="en-GB" sz="1400" dirty="0"/>
                    </a:p>
                  </a:txBody>
                  <a:tcPr>
                    <a:solidFill>
                      <a:schemeClr val="bg1">
                        <a:lumMod val="95000"/>
                      </a:schemeClr>
                    </a:solidFill>
                  </a:tcPr>
                </a:tc>
                <a:extLst>
                  <a:ext uri="{0D108BD9-81ED-4DB2-BD59-A6C34878D82A}">
                    <a16:rowId xmlns:a16="http://schemas.microsoft.com/office/drawing/2014/main" val="1081543207"/>
                  </a:ext>
                </a:extLst>
              </a:tr>
              <a:tr h="296596">
                <a:tc>
                  <a:txBody>
                    <a:bodyPr/>
                    <a:lstStyle/>
                    <a:p>
                      <a:r>
                        <a:rPr lang="en-GB" sz="1400" dirty="0"/>
                        <a:t>Support services</a:t>
                      </a:r>
                    </a:p>
                  </a:txBody>
                  <a:tcPr>
                    <a:solidFill>
                      <a:schemeClr val="bg1">
                        <a:lumMod val="95000"/>
                      </a:schemeClr>
                    </a:solidFill>
                  </a:tcPr>
                </a:tc>
                <a:tc>
                  <a:txBody>
                    <a:bodyPr/>
                    <a:lstStyle/>
                    <a:p>
                      <a:endParaRPr lang="en-GB" sz="1400" dirty="0"/>
                    </a:p>
                  </a:txBody>
                  <a:tcPr>
                    <a:solidFill>
                      <a:schemeClr val="bg1">
                        <a:lumMod val="95000"/>
                      </a:schemeClr>
                    </a:solidFill>
                  </a:tcPr>
                </a:tc>
                <a:extLst>
                  <a:ext uri="{0D108BD9-81ED-4DB2-BD59-A6C34878D82A}">
                    <a16:rowId xmlns:a16="http://schemas.microsoft.com/office/drawing/2014/main" val="2973731432"/>
                  </a:ext>
                </a:extLst>
              </a:tr>
              <a:tr h="296596">
                <a:tc>
                  <a:txBody>
                    <a:bodyPr/>
                    <a:lstStyle/>
                    <a:p>
                      <a:r>
                        <a:rPr lang="en-GB" sz="1400" dirty="0"/>
                        <a:t>Information technology</a:t>
                      </a:r>
                    </a:p>
                  </a:txBody>
                  <a:tcPr>
                    <a:solidFill>
                      <a:schemeClr val="bg1">
                        <a:lumMod val="95000"/>
                      </a:schemeClr>
                    </a:solidFill>
                  </a:tcPr>
                </a:tc>
                <a:tc>
                  <a:txBody>
                    <a:bodyPr/>
                    <a:lstStyle/>
                    <a:p>
                      <a:endParaRPr lang="en-GB" sz="1400" dirty="0"/>
                    </a:p>
                  </a:txBody>
                  <a:tcPr>
                    <a:solidFill>
                      <a:schemeClr val="bg1">
                        <a:lumMod val="95000"/>
                      </a:schemeClr>
                    </a:solidFill>
                  </a:tcPr>
                </a:tc>
                <a:extLst>
                  <a:ext uri="{0D108BD9-81ED-4DB2-BD59-A6C34878D82A}">
                    <a16:rowId xmlns:a16="http://schemas.microsoft.com/office/drawing/2014/main" val="602057089"/>
                  </a:ext>
                </a:extLst>
              </a:tr>
            </a:tbl>
          </a:graphicData>
        </a:graphic>
      </p:graphicFrame>
      <p:sp>
        <p:nvSpPr>
          <p:cNvPr id="2" name="TextBox 1">
            <a:extLst>
              <a:ext uri="{FF2B5EF4-FFF2-40B4-BE49-F238E27FC236}">
                <a16:creationId xmlns:a16="http://schemas.microsoft.com/office/drawing/2014/main" id="{41BDD554-1AE3-A3F8-EA4D-C1F0CEC6A691}"/>
              </a:ext>
            </a:extLst>
          </p:cNvPr>
          <p:cNvSpPr txBox="1"/>
          <p:nvPr/>
        </p:nvSpPr>
        <p:spPr>
          <a:xfrm>
            <a:off x="304292" y="4884787"/>
            <a:ext cx="11583416" cy="1077218"/>
          </a:xfrm>
          <a:prstGeom prst="rect">
            <a:avLst/>
          </a:prstGeom>
          <a:noFill/>
          <a:ln>
            <a:solidFill>
              <a:schemeClr val="bg1"/>
            </a:solidFill>
          </a:ln>
        </p:spPr>
        <p:txBody>
          <a:bodyPr wrap="square" rtlCol="0">
            <a:spAutoFit/>
          </a:bodyPr>
          <a:lstStyle/>
          <a:p>
            <a:r>
              <a:rPr lang="en-GB" sz="1600" dirty="0"/>
              <a:t>The Skills Imperative 2035 projections are based on </a:t>
            </a:r>
            <a:r>
              <a:rPr lang="en-GB" sz="1600" dirty="0">
                <a:solidFill>
                  <a:schemeClr val="tx1">
                    <a:lumMod val="50000"/>
                  </a:schemeClr>
                </a:solidFill>
              </a:rPr>
              <a:t>historical trends and likely future scenarios </a:t>
            </a:r>
            <a:r>
              <a:rPr lang="en-GB" sz="1600" dirty="0">
                <a:solidFill>
                  <a:srgbClr val="FF0000"/>
                </a:solidFill>
              </a:rPr>
              <a:t>- </a:t>
            </a:r>
            <a:r>
              <a:rPr lang="en-GB" sz="1600" dirty="0"/>
              <a:t>integrating expert judgment, economic modelling.  They are ‘policy-off’ in that they don’t take into account potential policy interventions. They assume that sectors which have performed relatively poorly will continue to do so and vice versa. As previously stated, he results should be seen as providing a starting point for debate rather than the final word. </a:t>
            </a:r>
            <a:endParaRPr lang="en-GB" sz="1600" dirty="0">
              <a:solidFill>
                <a:srgbClr val="FF0000"/>
              </a:solidFill>
            </a:endParaRPr>
          </a:p>
        </p:txBody>
      </p:sp>
      <p:sp>
        <p:nvSpPr>
          <p:cNvPr id="3" name="Arrow: Up 2">
            <a:extLst>
              <a:ext uri="{FF2B5EF4-FFF2-40B4-BE49-F238E27FC236}">
                <a16:creationId xmlns:a16="http://schemas.microsoft.com/office/drawing/2014/main" id="{B2350C69-0E0C-7140-449C-88E6E7C3B890}"/>
              </a:ext>
            </a:extLst>
          </p:cNvPr>
          <p:cNvSpPr/>
          <p:nvPr/>
        </p:nvSpPr>
        <p:spPr>
          <a:xfrm>
            <a:off x="1370118" y="2030373"/>
            <a:ext cx="691116" cy="1876647"/>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Up 5">
            <a:extLst>
              <a:ext uri="{FF2B5EF4-FFF2-40B4-BE49-F238E27FC236}">
                <a16:creationId xmlns:a16="http://schemas.microsoft.com/office/drawing/2014/main" id="{C9ADD193-2DC7-8B6C-C5D6-E7CBDAB24E20}"/>
              </a:ext>
            </a:extLst>
          </p:cNvPr>
          <p:cNvSpPr/>
          <p:nvPr/>
        </p:nvSpPr>
        <p:spPr>
          <a:xfrm rot="10800000">
            <a:off x="9255064" y="1973213"/>
            <a:ext cx="691116" cy="187664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91CDA81-BAF8-193B-38B8-2163B98BE95F}"/>
              </a:ext>
            </a:extLst>
          </p:cNvPr>
          <p:cNvSpPr txBox="1"/>
          <p:nvPr/>
        </p:nvSpPr>
        <p:spPr>
          <a:xfrm>
            <a:off x="2591378" y="1527416"/>
            <a:ext cx="4796973" cy="338554"/>
          </a:xfrm>
          <a:prstGeom prst="rect">
            <a:avLst/>
          </a:prstGeom>
          <a:solidFill>
            <a:srgbClr val="2C2D84"/>
          </a:solidFill>
        </p:spPr>
        <p:txBody>
          <a:bodyPr wrap="square" rtlCol="0">
            <a:spAutoFit/>
          </a:bodyPr>
          <a:lstStyle/>
          <a:p>
            <a:r>
              <a:rPr lang="en-GB" sz="1600" b="1" dirty="0">
                <a:solidFill>
                  <a:schemeClr val="bg1"/>
                </a:solidFill>
              </a:rPr>
              <a:t>Industry-level employment projections – 2025 to 2035 </a:t>
            </a:r>
          </a:p>
        </p:txBody>
      </p:sp>
      <p:sp>
        <p:nvSpPr>
          <p:cNvPr id="8" name="TextBox 7">
            <a:extLst>
              <a:ext uri="{FF2B5EF4-FFF2-40B4-BE49-F238E27FC236}">
                <a16:creationId xmlns:a16="http://schemas.microsoft.com/office/drawing/2014/main" id="{81DE590A-4BB7-0DE8-FC37-2D5BA6D3244C}"/>
              </a:ext>
            </a:extLst>
          </p:cNvPr>
          <p:cNvSpPr txBox="1"/>
          <p:nvPr/>
        </p:nvSpPr>
        <p:spPr>
          <a:xfrm>
            <a:off x="2542223" y="4385682"/>
            <a:ext cx="3332797" cy="307777"/>
          </a:xfrm>
          <a:prstGeom prst="rect">
            <a:avLst/>
          </a:prstGeom>
          <a:noFill/>
        </p:spPr>
        <p:txBody>
          <a:bodyPr wrap="square">
            <a:spAutoFit/>
          </a:bodyPr>
          <a:lstStyle/>
          <a:p>
            <a:pPr marL="0" indent="0">
              <a:buNone/>
            </a:pPr>
            <a:r>
              <a:rPr lang="en-GB" sz="1400" i="1" dirty="0"/>
              <a:t>Source: The Skills Imperative 2035, DfE</a:t>
            </a:r>
          </a:p>
        </p:txBody>
      </p:sp>
    </p:spTree>
    <p:extLst>
      <p:ext uri="{BB962C8B-B14F-4D97-AF65-F5344CB8AC3E}">
        <p14:creationId xmlns:p14="http://schemas.microsoft.com/office/powerpoint/2010/main" val="40034536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3F5F1-9BEC-25C6-D16B-849725E1DC3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37AA7ED-7E3C-6507-1871-BD13E87C451B}"/>
              </a:ext>
            </a:extLst>
          </p:cNvPr>
          <p:cNvSpPr txBox="1">
            <a:spLocks/>
          </p:cNvSpPr>
          <p:nvPr/>
        </p:nvSpPr>
        <p:spPr>
          <a:xfrm>
            <a:off x="0" y="150453"/>
            <a:ext cx="11750040" cy="976096"/>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Occupations projected to have the greatest net employment growth in Buckinghamshire over the next 10 years are all higher-level managerial and professional roles</a:t>
            </a:r>
          </a:p>
        </p:txBody>
      </p:sp>
      <p:graphicFrame>
        <p:nvGraphicFramePr>
          <p:cNvPr id="5" name="Table 4">
            <a:extLst>
              <a:ext uri="{FF2B5EF4-FFF2-40B4-BE49-F238E27FC236}">
                <a16:creationId xmlns:a16="http://schemas.microsoft.com/office/drawing/2014/main" id="{C7357A39-59AD-0F2D-4089-B33CBB8BF8B8}"/>
              </a:ext>
            </a:extLst>
          </p:cNvPr>
          <p:cNvGraphicFramePr>
            <a:graphicFrameLocks noGrp="1"/>
          </p:cNvGraphicFramePr>
          <p:nvPr>
            <p:extLst>
              <p:ext uri="{D42A27DB-BD31-4B8C-83A1-F6EECF244321}">
                <p14:modId xmlns:p14="http://schemas.microsoft.com/office/powerpoint/2010/main" val="1684779037"/>
              </p:ext>
            </p:extLst>
          </p:nvPr>
        </p:nvGraphicFramePr>
        <p:xfrm>
          <a:off x="2599539" y="1948676"/>
          <a:ext cx="6085320" cy="3054736"/>
        </p:xfrm>
        <a:graphic>
          <a:graphicData uri="http://schemas.openxmlformats.org/drawingml/2006/table">
            <a:tbl>
              <a:tblPr firstRow="1" bandRow="1">
                <a:tableStyleId>{5C22544A-7EE6-4342-B048-85BDC9FD1C3A}</a:tableStyleId>
              </a:tblPr>
              <a:tblGrid>
                <a:gridCol w="2954867">
                  <a:extLst>
                    <a:ext uri="{9D8B030D-6E8A-4147-A177-3AD203B41FA5}">
                      <a16:colId xmlns:a16="http://schemas.microsoft.com/office/drawing/2014/main" val="476897484"/>
                    </a:ext>
                  </a:extLst>
                </a:gridCol>
                <a:gridCol w="3130453">
                  <a:extLst>
                    <a:ext uri="{9D8B030D-6E8A-4147-A177-3AD203B41FA5}">
                      <a16:colId xmlns:a16="http://schemas.microsoft.com/office/drawing/2014/main" val="3134462565"/>
                    </a:ext>
                  </a:extLst>
                </a:gridCol>
              </a:tblGrid>
              <a:tr h="284291">
                <a:tc>
                  <a:txBody>
                    <a:bodyPr/>
                    <a:lstStyle/>
                    <a:p>
                      <a:pPr algn="ctr"/>
                      <a:r>
                        <a:rPr lang="en-GB" sz="1400" b="1" dirty="0">
                          <a:latin typeface="+mn-lt"/>
                        </a:rPr>
                        <a:t>Occupations projected to have greatest </a:t>
                      </a:r>
                      <a:r>
                        <a:rPr lang="en-GB" sz="1400" b="1" dirty="0">
                          <a:solidFill>
                            <a:srgbClr val="00B050"/>
                          </a:solidFill>
                          <a:latin typeface="+mn-lt"/>
                        </a:rPr>
                        <a:t>employment growth</a:t>
                      </a:r>
                      <a:endParaRPr lang="en-GB" sz="1400" b="1" dirty="0">
                        <a:latin typeface="+mn-lt"/>
                      </a:endParaRPr>
                    </a:p>
                  </a:txBody>
                  <a:tcPr>
                    <a:solidFill>
                      <a:srgbClr val="2C2D8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mn-lt"/>
                        </a:rPr>
                        <a:t>Occupations projected to have greatest </a:t>
                      </a:r>
                      <a:r>
                        <a:rPr lang="en-GB" sz="1400" dirty="0">
                          <a:solidFill>
                            <a:srgbClr val="FF0000"/>
                          </a:solidFill>
                          <a:latin typeface="+mn-lt"/>
                        </a:rPr>
                        <a:t>employment contraction</a:t>
                      </a:r>
                    </a:p>
                  </a:txBody>
                  <a:tcPr>
                    <a:solidFill>
                      <a:srgbClr val="2C2D84"/>
                    </a:solidFill>
                  </a:tcPr>
                </a:tc>
                <a:extLst>
                  <a:ext uri="{0D108BD9-81ED-4DB2-BD59-A6C34878D82A}">
                    <a16:rowId xmlns:a16="http://schemas.microsoft.com/office/drawing/2014/main" val="4208697343"/>
                  </a:ext>
                </a:extLst>
              </a:tr>
              <a:tr h="491048">
                <a:tc>
                  <a:txBody>
                    <a:bodyPr/>
                    <a:lstStyle/>
                    <a:p>
                      <a:r>
                        <a:rPr lang="en-GB" sz="1400" b="0" dirty="0"/>
                        <a:t>Business, media and public service professionals</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t>Administrative occupations</a:t>
                      </a:r>
                    </a:p>
                  </a:txBody>
                  <a:tcPr>
                    <a:solidFill>
                      <a:schemeClr val="bg1">
                        <a:lumMod val="95000"/>
                      </a:schemeClr>
                    </a:solidFill>
                  </a:tcPr>
                </a:tc>
                <a:extLst>
                  <a:ext uri="{0D108BD9-81ED-4DB2-BD59-A6C34878D82A}">
                    <a16:rowId xmlns:a16="http://schemas.microsoft.com/office/drawing/2014/main" val="525937881"/>
                  </a:ext>
                </a:extLst>
              </a:tr>
              <a:tr h="491048">
                <a:tc>
                  <a:txBody>
                    <a:bodyPr/>
                    <a:lstStyle/>
                    <a:p>
                      <a:r>
                        <a:rPr lang="en-GB" sz="1400" b="0" dirty="0"/>
                        <a:t>Corporate managers and directors</a:t>
                      </a:r>
                    </a:p>
                  </a:txBody>
                  <a:tcPr>
                    <a:solidFill>
                      <a:schemeClr val="bg1">
                        <a:lumMod val="95000"/>
                      </a:schemeClr>
                    </a:solidFill>
                  </a:tcPr>
                </a:tc>
                <a:tc>
                  <a:txBody>
                    <a:bodyPr/>
                    <a:lstStyle/>
                    <a:p>
                      <a:r>
                        <a:rPr lang="en-GB" sz="1400" b="0" dirty="0"/>
                        <a:t>Secretarial and related occupations</a:t>
                      </a:r>
                    </a:p>
                  </a:txBody>
                  <a:tcPr>
                    <a:solidFill>
                      <a:schemeClr val="bg1">
                        <a:lumMod val="95000"/>
                      </a:schemeClr>
                    </a:solidFill>
                  </a:tcPr>
                </a:tc>
                <a:extLst>
                  <a:ext uri="{0D108BD9-81ED-4DB2-BD59-A6C34878D82A}">
                    <a16:rowId xmlns:a16="http://schemas.microsoft.com/office/drawing/2014/main" val="2742464895"/>
                  </a:ext>
                </a:extLst>
              </a:tr>
              <a:tr h="491048">
                <a:tc>
                  <a:txBody>
                    <a:bodyPr/>
                    <a:lstStyle/>
                    <a:p>
                      <a:r>
                        <a:rPr lang="en-GB" sz="1400" b="0" dirty="0"/>
                        <a:t>Other managers and proprietors</a:t>
                      </a:r>
                    </a:p>
                  </a:txBody>
                  <a:tcPr>
                    <a:solidFill>
                      <a:schemeClr val="bg1">
                        <a:lumMod val="95000"/>
                      </a:schemeClr>
                    </a:solidFill>
                  </a:tcPr>
                </a:tc>
                <a:tc>
                  <a:txBody>
                    <a:bodyPr/>
                    <a:lstStyle/>
                    <a:p>
                      <a:r>
                        <a:rPr lang="en-GB" sz="1400" b="0" dirty="0"/>
                        <a:t>Elementary admin and service occupations</a:t>
                      </a:r>
                    </a:p>
                  </a:txBody>
                  <a:tcPr>
                    <a:solidFill>
                      <a:schemeClr val="bg1">
                        <a:lumMod val="95000"/>
                      </a:schemeClr>
                    </a:solidFill>
                  </a:tcPr>
                </a:tc>
                <a:extLst>
                  <a:ext uri="{0D108BD9-81ED-4DB2-BD59-A6C34878D82A}">
                    <a16:rowId xmlns:a16="http://schemas.microsoft.com/office/drawing/2014/main" val="1081543207"/>
                  </a:ext>
                </a:extLst>
              </a:tr>
              <a:tr h="491048">
                <a:tc>
                  <a:txBody>
                    <a:bodyPr/>
                    <a:lstStyle/>
                    <a:p>
                      <a:r>
                        <a:rPr lang="en-GB" sz="1400" b="0" dirty="0"/>
                        <a:t>Science, research, engineering and technology professionals</a:t>
                      </a:r>
                    </a:p>
                  </a:txBody>
                  <a:tcPr>
                    <a:solidFill>
                      <a:schemeClr val="bg1">
                        <a:lumMod val="95000"/>
                      </a:schemeClr>
                    </a:solidFill>
                  </a:tcPr>
                </a:tc>
                <a:tc>
                  <a:txBody>
                    <a:bodyPr/>
                    <a:lstStyle/>
                    <a:p>
                      <a:r>
                        <a:rPr lang="en-GB" sz="1400" b="0" dirty="0"/>
                        <a:t>Sales occupations</a:t>
                      </a:r>
                    </a:p>
                  </a:txBody>
                  <a:tcPr>
                    <a:solidFill>
                      <a:schemeClr val="bg1">
                        <a:lumMod val="95000"/>
                      </a:schemeClr>
                    </a:solidFill>
                  </a:tcPr>
                </a:tc>
                <a:extLst>
                  <a:ext uri="{0D108BD9-81ED-4DB2-BD59-A6C34878D82A}">
                    <a16:rowId xmlns:a16="http://schemas.microsoft.com/office/drawing/2014/main" val="2973731432"/>
                  </a:ext>
                </a:extLst>
              </a:tr>
              <a:tr h="491048">
                <a:tc>
                  <a:txBody>
                    <a:bodyPr/>
                    <a:lstStyle/>
                    <a:p>
                      <a:endParaRPr lang="en-GB" sz="1400" b="0" dirty="0"/>
                    </a:p>
                  </a:txBody>
                  <a:tcPr>
                    <a:solidFill>
                      <a:schemeClr val="bg1">
                        <a:lumMod val="95000"/>
                      </a:schemeClr>
                    </a:solidFill>
                  </a:tcPr>
                </a:tc>
                <a:tc>
                  <a:txBody>
                    <a:bodyPr/>
                    <a:lstStyle/>
                    <a:p>
                      <a:r>
                        <a:rPr lang="en-GB" sz="1400" b="0" dirty="0"/>
                        <a:t>Skilled construction &amp; building trades</a:t>
                      </a:r>
                    </a:p>
                  </a:txBody>
                  <a:tcPr>
                    <a:solidFill>
                      <a:schemeClr val="bg1">
                        <a:lumMod val="95000"/>
                      </a:schemeClr>
                    </a:solidFill>
                  </a:tcPr>
                </a:tc>
                <a:extLst>
                  <a:ext uri="{0D108BD9-81ED-4DB2-BD59-A6C34878D82A}">
                    <a16:rowId xmlns:a16="http://schemas.microsoft.com/office/drawing/2014/main" val="602057089"/>
                  </a:ext>
                </a:extLst>
              </a:tr>
            </a:tbl>
          </a:graphicData>
        </a:graphic>
      </p:graphicFrame>
      <p:sp>
        <p:nvSpPr>
          <p:cNvPr id="6" name="TextBox 5">
            <a:extLst>
              <a:ext uri="{FF2B5EF4-FFF2-40B4-BE49-F238E27FC236}">
                <a16:creationId xmlns:a16="http://schemas.microsoft.com/office/drawing/2014/main" id="{3A4D820D-8122-FDAB-2F79-06DEA31830C2}"/>
              </a:ext>
            </a:extLst>
          </p:cNvPr>
          <p:cNvSpPr txBox="1"/>
          <p:nvPr/>
        </p:nvSpPr>
        <p:spPr>
          <a:xfrm>
            <a:off x="83312" y="6130602"/>
            <a:ext cx="11890385" cy="727398"/>
          </a:xfrm>
          <a:prstGeom prst="rect">
            <a:avLst/>
          </a:prstGeom>
          <a:solidFill>
            <a:schemeClr val="bg1"/>
          </a:solidFill>
        </p:spPr>
        <p:txBody>
          <a:bodyPr wrap="square" rtlCol="0">
            <a:spAutoFit/>
          </a:bodyPr>
          <a:lstStyle/>
          <a:p>
            <a:endParaRPr lang="en-GB" dirty="0"/>
          </a:p>
        </p:txBody>
      </p:sp>
      <p:sp>
        <p:nvSpPr>
          <p:cNvPr id="7" name="Arrow: Up 6">
            <a:extLst>
              <a:ext uri="{FF2B5EF4-FFF2-40B4-BE49-F238E27FC236}">
                <a16:creationId xmlns:a16="http://schemas.microsoft.com/office/drawing/2014/main" id="{3497272A-C72E-8C1D-7070-77FC01ED5926}"/>
              </a:ext>
            </a:extLst>
          </p:cNvPr>
          <p:cNvSpPr/>
          <p:nvPr/>
        </p:nvSpPr>
        <p:spPr>
          <a:xfrm>
            <a:off x="1427320" y="2537299"/>
            <a:ext cx="691116" cy="2402743"/>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Up 7">
            <a:extLst>
              <a:ext uri="{FF2B5EF4-FFF2-40B4-BE49-F238E27FC236}">
                <a16:creationId xmlns:a16="http://schemas.microsoft.com/office/drawing/2014/main" id="{A2082F88-834C-1EC3-7ACF-45268A55BD52}"/>
              </a:ext>
            </a:extLst>
          </p:cNvPr>
          <p:cNvSpPr/>
          <p:nvPr/>
        </p:nvSpPr>
        <p:spPr>
          <a:xfrm rot="10800000">
            <a:off x="9165962" y="2444048"/>
            <a:ext cx="691116" cy="2495994"/>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69119D4-0D3B-082B-77F3-A650024B9DA2}"/>
              </a:ext>
            </a:extLst>
          </p:cNvPr>
          <p:cNvSpPr txBox="1"/>
          <p:nvPr/>
        </p:nvSpPr>
        <p:spPr>
          <a:xfrm>
            <a:off x="2599539" y="1500834"/>
            <a:ext cx="5145429" cy="338554"/>
          </a:xfrm>
          <a:prstGeom prst="rect">
            <a:avLst/>
          </a:prstGeom>
          <a:solidFill>
            <a:srgbClr val="2C2D84"/>
          </a:solidFill>
        </p:spPr>
        <p:txBody>
          <a:bodyPr wrap="square" rtlCol="0">
            <a:spAutoFit/>
          </a:bodyPr>
          <a:lstStyle/>
          <a:p>
            <a:r>
              <a:rPr lang="en-GB" sz="1600" b="1" dirty="0">
                <a:solidFill>
                  <a:schemeClr val="bg1"/>
                </a:solidFill>
              </a:rPr>
              <a:t>Occupation-level employment projections – 2025 to 2035 </a:t>
            </a:r>
          </a:p>
        </p:txBody>
      </p:sp>
      <p:sp>
        <p:nvSpPr>
          <p:cNvPr id="10" name="TextBox 9">
            <a:extLst>
              <a:ext uri="{FF2B5EF4-FFF2-40B4-BE49-F238E27FC236}">
                <a16:creationId xmlns:a16="http://schemas.microsoft.com/office/drawing/2014/main" id="{9578EBB5-39E5-E17D-5A0A-E75FB6057067}"/>
              </a:ext>
            </a:extLst>
          </p:cNvPr>
          <p:cNvSpPr txBox="1"/>
          <p:nvPr/>
        </p:nvSpPr>
        <p:spPr>
          <a:xfrm>
            <a:off x="2516172" y="5623110"/>
            <a:ext cx="3002125" cy="307777"/>
          </a:xfrm>
          <a:prstGeom prst="rect">
            <a:avLst/>
          </a:prstGeom>
          <a:noFill/>
        </p:spPr>
        <p:txBody>
          <a:bodyPr wrap="square">
            <a:spAutoFit/>
          </a:bodyPr>
          <a:lstStyle/>
          <a:p>
            <a:pPr marL="0" indent="0">
              <a:buNone/>
            </a:pPr>
            <a:r>
              <a:rPr lang="en-GB" sz="1400" i="1" dirty="0"/>
              <a:t>Source: The Skills Imperative 2035, DfE</a:t>
            </a:r>
          </a:p>
        </p:txBody>
      </p:sp>
    </p:spTree>
    <p:extLst>
      <p:ext uri="{BB962C8B-B14F-4D97-AF65-F5344CB8AC3E}">
        <p14:creationId xmlns:p14="http://schemas.microsoft.com/office/powerpoint/2010/main" val="14992618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BFDCF0-9CCB-FBA6-2D6A-382BF61E7522}"/>
              </a:ext>
            </a:extLst>
          </p:cNvPr>
          <p:cNvSpPr>
            <a:spLocks noGrp="1"/>
          </p:cNvSpPr>
          <p:nvPr>
            <p:ph idx="1"/>
          </p:nvPr>
        </p:nvSpPr>
        <p:spPr>
          <a:xfrm>
            <a:off x="249802" y="1383821"/>
            <a:ext cx="11500237" cy="4351338"/>
          </a:xfrm>
        </p:spPr>
        <p:txBody>
          <a:bodyPr>
            <a:noAutofit/>
          </a:bodyPr>
          <a:lstStyle/>
          <a:p>
            <a:pPr marL="0" indent="0">
              <a:buNone/>
            </a:pPr>
            <a:r>
              <a:rPr lang="en-GB" sz="1600" dirty="0"/>
              <a:t>Key drivers of changing skill requirements at local level are similar to those at national level. These include: </a:t>
            </a:r>
          </a:p>
          <a:p>
            <a:r>
              <a:rPr lang="en-GB" sz="1600" b="1" dirty="0"/>
              <a:t>technological change</a:t>
            </a:r>
            <a:r>
              <a:rPr lang="en-GB" sz="1600" dirty="0"/>
              <a:t> - faster adoption of technology in the workplace, including increasing AI and automation, especially information and communications technology (ICT), which is affecting both the products and services produced, as well as the way they are produced, resulting in increased demands for IT skills across a range of sectors and occupations; </a:t>
            </a:r>
          </a:p>
          <a:p>
            <a:r>
              <a:rPr lang="en-GB" sz="1600" b="1" dirty="0"/>
              <a:t>competition and changing patterns of consumer demand </a:t>
            </a:r>
            <a:r>
              <a:rPr lang="en-GB" sz="1600" dirty="0"/>
              <a:t>– resulting in increased emphasis on customer handling skills; </a:t>
            </a:r>
          </a:p>
          <a:p>
            <a:r>
              <a:rPr lang="en-GB" sz="1600" b="1" dirty="0"/>
              <a:t>structural changes </a:t>
            </a:r>
            <a:r>
              <a:rPr lang="en-GB" sz="1600" dirty="0"/>
              <a:t>- including globalisation, sub-contracting and extension of supply chains, emphasising the need for high quality managerial skills </a:t>
            </a:r>
          </a:p>
          <a:p>
            <a:r>
              <a:rPr lang="en-GB" sz="1600" b="1" dirty="0"/>
              <a:t>working practices </a:t>
            </a:r>
            <a:r>
              <a:rPr lang="en-GB" sz="1600" dirty="0"/>
              <a:t>- such as the introduction of team- or cell-based production in engineering, and call centres in financial services, resulting in increased demand for communication and team working skills; while more generally there has been an increase in labour market flexibility; and </a:t>
            </a:r>
          </a:p>
          <a:p>
            <a:r>
              <a:rPr lang="en-GB" sz="1600" b="1" dirty="0"/>
              <a:t>regulatory changes </a:t>
            </a:r>
            <a:r>
              <a:rPr lang="en-GB" sz="1600" dirty="0"/>
              <a:t>- as well as increased concern about environmental issues, which have made important skill demands upon staff for some key sectors, including construction and finance; (survey evidence suggests that regulatory/legislative change is a particularly important driver of skills change in the public sector).</a:t>
            </a:r>
          </a:p>
          <a:p>
            <a:pPr marL="0" indent="0">
              <a:buNone/>
            </a:pPr>
            <a:endParaRPr lang="en-GB" sz="1600" dirty="0"/>
          </a:p>
          <a:p>
            <a:pPr marL="0" indent="0">
              <a:buNone/>
            </a:pPr>
            <a:r>
              <a:rPr lang="en-GB" sz="1400" i="1" dirty="0"/>
              <a:t>Source: The Skills Imperative 2035: Essential skills for tomorrow’s workforce: Revised long-run labour market and skills projections for the UK, DfE</a:t>
            </a:r>
          </a:p>
        </p:txBody>
      </p:sp>
      <p:sp>
        <p:nvSpPr>
          <p:cNvPr id="4" name="Title 1">
            <a:extLst>
              <a:ext uri="{FF2B5EF4-FFF2-40B4-BE49-F238E27FC236}">
                <a16:creationId xmlns:a16="http://schemas.microsoft.com/office/drawing/2014/main" id="{9E41AAC4-CFE1-0027-A95E-43124DDBBBBF}"/>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Key drivers of changing skill requirements include technological change, changing patterns of consumer demand, structural economic change, working practices and regulatory changes</a:t>
            </a:r>
          </a:p>
        </p:txBody>
      </p:sp>
    </p:spTree>
    <p:extLst>
      <p:ext uri="{BB962C8B-B14F-4D97-AF65-F5344CB8AC3E}">
        <p14:creationId xmlns:p14="http://schemas.microsoft.com/office/powerpoint/2010/main" val="26743956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A1C973-0DE7-1877-47E9-BD2074AF8FC2}"/>
              </a:ext>
            </a:extLst>
          </p:cNvPr>
          <p:cNvSpPr txBox="1">
            <a:spLocks/>
          </p:cNvSpPr>
          <p:nvPr/>
        </p:nvSpPr>
        <p:spPr>
          <a:xfrm>
            <a:off x="0" y="185351"/>
            <a:ext cx="11750040" cy="941197"/>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Employers who anticipate a need for new skills within their workforce over the next 12 months are most likely to state that ‘specialist skills and knowledge’, ‘knowledge of products and services’ and ‘advanced or specialist IT skills’ need developing.  </a:t>
            </a:r>
          </a:p>
        </p:txBody>
      </p:sp>
      <p:pic>
        <p:nvPicPr>
          <p:cNvPr id="5" name="Picture 4">
            <a:extLst>
              <a:ext uri="{FF2B5EF4-FFF2-40B4-BE49-F238E27FC236}">
                <a16:creationId xmlns:a16="http://schemas.microsoft.com/office/drawing/2014/main" id="{06D29219-2140-32C4-DCD0-DB9FE212EAB9}"/>
              </a:ext>
            </a:extLst>
          </p:cNvPr>
          <p:cNvPicPr>
            <a:picLocks noChangeAspect="1"/>
          </p:cNvPicPr>
          <p:nvPr/>
        </p:nvPicPr>
        <p:blipFill>
          <a:blip r:embed="rId2"/>
          <a:stretch>
            <a:fillRect/>
          </a:stretch>
        </p:blipFill>
        <p:spPr>
          <a:xfrm>
            <a:off x="296799" y="1443354"/>
            <a:ext cx="6873944" cy="3375533"/>
          </a:xfrm>
          <a:prstGeom prst="rect">
            <a:avLst/>
          </a:prstGeom>
        </p:spPr>
      </p:pic>
      <p:sp>
        <p:nvSpPr>
          <p:cNvPr id="6" name="TextBox 5">
            <a:extLst>
              <a:ext uri="{FF2B5EF4-FFF2-40B4-BE49-F238E27FC236}">
                <a16:creationId xmlns:a16="http://schemas.microsoft.com/office/drawing/2014/main" id="{8F3E7EDD-A2C1-8A6B-8C19-D274F20AF608}"/>
              </a:ext>
            </a:extLst>
          </p:cNvPr>
          <p:cNvSpPr txBox="1"/>
          <p:nvPr/>
        </p:nvSpPr>
        <p:spPr>
          <a:xfrm>
            <a:off x="296799" y="4937760"/>
            <a:ext cx="6378321" cy="461665"/>
          </a:xfrm>
          <a:prstGeom prst="rect">
            <a:avLst/>
          </a:prstGeom>
          <a:noFill/>
        </p:spPr>
        <p:txBody>
          <a:bodyPr wrap="square" rtlCol="0">
            <a:spAutoFit/>
          </a:bodyPr>
          <a:lstStyle/>
          <a:p>
            <a:r>
              <a:rPr lang="en-GB" sz="1200" i="1" dirty="0"/>
              <a:t>Source: Employer Skills Survey 2022, DfE</a:t>
            </a:r>
          </a:p>
          <a:p>
            <a:r>
              <a:rPr lang="en-GB" sz="1200" i="1" dirty="0"/>
              <a:t>Base: All employers who anticipate need for new skills in next 12 months</a:t>
            </a:r>
          </a:p>
        </p:txBody>
      </p:sp>
    </p:spTree>
    <p:extLst>
      <p:ext uri="{BB962C8B-B14F-4D97-AF65-F5344CB8AC3E}">
        <p14:creationId xmlns:p14="http://schemas.microsoft.com/office/powerpoint/2010/main" val="2980485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EE18-717C-E70D-4F84-4805D3B4099B}"/>
              </a:ext>
            </a:extLst>
          </p:cNvPr>
          <p:cNvSpPr>
            <a:spLocks noGrp="1"/>
          </p:cNvSpPr>
          <p:nvPr>
            <p:ph type="title"/>
          </p:nvPr>
        </p:nvSpPr>
        <p:spPr>
          <a:xfrm>
            <a:off x="0" y="365126"/>
            <a:ext cx="11353800" cy="807691"/>
          </a:xfrm>
          <a:solidFill>
            <a:srgbClr val="2C2D84"/>
          </a:solidFill>
        </p:spPr>
        <p:txBody>
          <a:bodyPr>
            <a:noAutofit/>
          </a:bodyPr>
          <a:lstStyle/>
          <a:p>
            <a:r>
              <a:rPr lang="en-GB" sz="2000" b="1" dirty="0">
                <a:solidFill>
                  <a:schemeClr val="bg1"/>
                </a:solidFill>
                <a:latin typeface="+mn-lt"/>
              </a:rPr>
              <a:t>10 things you should know about the Buckinghamshire economy</a:t>
            </a:r>
          </a:p>
        </p:txBody>
      </p:sp>
      <p:sp>
        <p:nvSpPr>
          <p:cNvPr id="4" name="TextBox 3">
            <a:extLst>
              <a:ext uri="{FF2B5EF4-FFF2-40B4-BE49-F238E27FC236}">
                <a16:creationId xmlns:a16="http://schemas.microsoft.com/office/drawing/2014/main" id="{EB2E8A80-7BBF-7112-5C37-A97692220299}"/>
              </a:ext>
            </a:extLst>
          </p:cNvPr>
          <p:cNvSpPr txBox="1"/>
          <p:nvPr/>
        </p:nvSpPr>
        <p:spPr>
          <a:xfrm>
            <a:off x="0" y="5784574"/>
            <a:ext cx="12145617"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3E0469-2D52-279A-A7DB-2EE0C3A20B22}"/>
              </a:ext>
            </a:extLst>
          </p:cNvPr>
          <p:cNvSpPr>
            <a:spLocks noGrp="1"/>
          </p:cNvSpPr>
          <p:nvPr>
            <p:ph idx="1"/>
          </p:nvPr>
        </p:nvSpPr>
        <p:spPr>
          <a:xfrm>
            <a:off x="174399" y="1433236"/>
            <a:ext cx="10515600" cy="4351338"/>
          </a:xfrm>
        </p:spPr>
        <p:txBody>
          <a:bodyPr>
            <a:normAutofit/>
          </a:bodyPr>
          <a:lstStyle/>
          <a:p>
            <a:pPr marL="514350" indent="-514350">
              <a:buFont typeface="+mj-lt"/>
              <a:buAutoNum type="arabicPeriod"/>
            </a:pPr>
            <a:r>
              <a:rPr lang="en-GB" sz="1600" dirty="0"/>
              <a:t>It’s not performing as well as it used to </a:t>
            </a:r>
          </a:p>
          <a:p>
            <a:pPr marL="514350" indent="-514350">
              <a:buFont typeface="+mj-lt"/>
              <a:buAutoNum type="arabicPeriod"/>
            </a:pPr>
            <a:r>
              <a:rPr lang="en-GB" sz="1600" dirty="0"/>
              <a:t>The county’s high-value (tradeable) economy is small</a:t>
            </a:r>
          </a:p>
          <a:p>
            <a:pPr marL="514350" indent="-514350">
              <a:buFont typeface="+mj-lt"/>
              <a:buAutoNum type="arabicPeriod"/>
            </a:pPr>
            <a:r>
              <a:rPr lang="en-GB" sz="1600" dirty="0"/>
              <a:t>Low-productivity sectors are becoming increasingly dominant </a:t>
            </a:r>
          </a:p>
          <a:p>
            <a:pPr marL="514350" indent="-514350">
              <a:buFont typeface="+mj-lt"/>
              <a:buAutoNum type="arabicPeriod"/>
            </a:pPr>
            <a:r>
              <a:rPr lang="en-GB" sz="1600" dirty="0"/>
              <a:t>A lack of large, productive firms is affecting performance </a:t>
            </a:r>
          </a:p>
          <a:p>
            <a:pPr marL="514350" indent="-514350">
              <a:buFont typeface="+mj-lt"/>
              <a:buAutoNum type="arabicPeriod"/>
            </a:pPr>
            <a:r>
              <a:rPr lang="en-GB" sz="1600" dirty="0"/>
              <a:t>The departure of major financial and insurance companies from Aylesbury has dented productivity </a:t>
            </a:r>
          </a:p>
          <a:p>
            <a:pPr marL="514350" indent="-514350">
              <a:buFont typeface="+mj-lt"/>
              <a:buAutoNum type="arabicPeriod"/>
            </a:pPr>
            <a:r>
              <a:rPr lang="en-GB" sz="1600" dirty="0"/>
              <a:t>The county exports more workers than it imports </a:t>
            </a:r>
          </a:p>
          <a:p>
            <a:pPr marL="514350" indent="-514350">
              <a:buFont typeface="+mj-lt"/>
              <a:buAutoNum type="arabicPeriod"/>
            </a:pPr>
            <a:r>
              <a:rPr lang="en-GB" sz="1600" dirty="0"/>
              <a:t>Investment in the economy over the last 15 years has been weak </a:t>
            </a:r>
          </a:p>
          <a:p>
            <a:pPr marL="514350" indent="-514350">
              <a:buFont typeface="+mj-lt"/>
              <a:buAutoNum type="arabicPeriod"/>
            </a:pPr>
            <a:r>
              <a:rPr lang="en-GB" sz="1600" dirty="0"/>
              <a:t>Firms highlight property costs, recruitment difficulties, transport challenges and housing costs as key barriers to growth  </a:t>
            </a:r>
          </a:p>
          <a:p>
            <a:pPr marL="514350" indent="-514350">
              <a:buFont typeface="+mj-lt"/>
              <a:buAutoNum type="arabicPeriod"/>
            </a:pPr>
            <a:r>
              <a:rPr lang="en-GB" sz="1600" dirty="0"/>
              <a:t>The county has three unique economic and innovation specialisms: </a:t>
            </a:r>
            <a:r>
              <a:rPr lang="en-GB" sz="1600" b="1" dirty="0"/>
              <a:t>film and high-end TV</a:t>
            </a:r>
            <a:r>
              <a:rPr lang="en-GB" sz="1600" dirty="0"/>
              <a:t>, </a:t>
            </a:r>
            <a:r>
              <a:rPr lang="en-GB" sz="1600" b="1" dirty="0"/>
              <a:t>high performance technology</a:t>
            </a:r>
            <a:r>
              <a:rPr lang="en-GB" sz="1600" dirty="0"/>
              <a:t> and </a:t>
            </a:r>
            <a:r>
              <a:rPr lang="en-GB" sz="1600" b="1" dirty="0"/>
              <a:t>space. </a:t>
            </a:r>
            <a:r>
              <a:rPr lang="en-GB" sz="1600" dirty="0"/>
              <a:t>The county also has strengths in the </a:t>
            </a:r>
            <a:r>
              <a:rPr lang="en-GB" sz="1600" b="1" dirty="0"/>
              <a:t>life sciences and MedTech </a:t>
            </a:r>
            <a:r>
              <a:rPr lang="en-GB" sz="1600" dirty="0"/>
              <a:t>sector</a:t>
            </a:r>
          </a:p>
          <a:p>
            <a:pPr marL="514350" indent="-514350">
              <a:buFont typeface="+mj-lt"/>
              <a:buAutoNum type="arabicPeriod"/>
            </a:pPr>
            <a:r>
              <a:rPr lang="en-GB" sz="1600" dirty="0"/>
              <a:t>Buckinghamshire’s SME business base is relatively stable and resilient </a:t>
            </a:r>
          </a:p>
        </p:txBody>
      </p:sp>
    </p:spTree>
    <p:extLst>
      <p:ext uri="{BB962C8B-B14F-4D97-AF65-F5344CB8AC3E}">
        <p14:creationId xmlns:p14="http://schemas.microsoft.com/office/powerpoint/2010/main" val="36134213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E1A1B2-D204-A2CE-528F-71CC99CA1281}"/>
              </a:ext>
            </a:extLst>
          </p:cNvPr>
          <p:cNvSpPr>
            <a:spLocks noGrp="1"/>
          </p:cNvSpPr>
          <p:nvPr>
            <p:ph sz="half" idx="1"/>
          </p:nvPr>
        </p:nvSpPr>
        <p:spPr>
          <a:xfrm>
            <a:off x="115824" y="1386713"/>
            <a:ext cx="5181600" cy="4351338"/>
          </a:xfrm>
        </p:spPr>
        <p:txBody>
          <a:bodyPr>
            <a:normAutofit/>
          </a:bodyPr>
          <a:lstStyle/>
          <a:p>
            <a:pPr marL="0" indent="0">
              <a:buNone/>
            </a:pPr>
            <a:r>
              <a:rPr lang="en-US" sz="1600" b="1" dirty="0" err="1"/>
              <a:t>Labour</a:t>
            </a:r>
            <a:r>
              <a:rPr lang="en-US" sz="1600" b="1" dirty="0"/>
              <a:t> Market Transformation </a:t>
            </a:r>
          </a:p>
          <a:p>
            <a:pPr marL="0" indent="0">
              <a:buNone/>
            </a:pPr>
            <a:r>
              <a:rPr lang="en-US" sz="1600" dirty="0"/>
              <a:t>According to the AI Opportunities Action Plan (2025), AI is expected to:</a:t>
            </a:r>
          </a:p>
          <a:p>
            <a:r>
              <a:rPr lang="en-US" sz="1600" dirty="0"/>
              <a:t>Create new roles in data science, AI ethics, robotics, and automation engineering.</a:t>
            </a:r>
          </a:p>
          <a:p>
            <a:r>
              <a:rPr lang="en-US" sz="1600" dirty="0"/>
              <a:t>Displace or transform routine and administrative jobs, especially in sectors like retail, transport, and clerical work.</a:t>
            </a:r>
          </a:p>
          <a:p>
            <a:r>
              <a:rPr lang="en-US" sz="1600" dirty="0"/>
              <a:t>Augment existing roles, enabling workers to focus on higher-value tasks.</a:t>
            </a:r>
          </a:p>
          <a:p>
            <a:pPr marL="0" indent="0">
              <a:buNone/>
            </a:pPr>
            <a:r>
              <a:rPr lang="en-US" sz="1600" dirty="0"/>
              <a:t>The UK government views AI as a net opportunity, but acknowledges the need for targeted support to help workers transition.</a:t>
            </a:r>
            <a:endParaRPr lang="en-GB" sz="1600" dirty="0"/>
          </a:p>
          <a:p>
            <a:endParaRPr lang="en-GB" sz="2400" dirty="0"/>
          </a:p>
        </p:txBody>
      </p:sp>
      <p:sp>
        <p:nvSpPr>
          <p:cNvPr id="4" name="Content Placeholder 3">
            <a:extLst>
              <a:ext uri="{FF2B5EF4-FFF2-40B4-BE49-F238E27FC236}">
                <a16:creationId xmlns:a16="http://schemas.microsoft.com/office/drawing/2014/main" id="{2583369D-B52F-A70F-FBA2-DCD6D963F945}"/>
              </a:ext>
            </a:extLst>
          </p:cNvPr>
          <p:cNvSpPr>
            <a:spLocks noGrp="1"/>
          </p:cNvSpPr>
          <p:nvPr>
            <p:ph sz="half" idx="2"/>
          </p:nvPr>
        </p:nvSpPr>
        <p:spPr>
          <a:xfrm>
            <a:off x="5806440" y="1386713"/>
            <a:ext cx="5181600" cy="4351338"/>
          </a:xfrm>
        </p:spPr>
        <p:txBody>
          <a:bodyPr>
            <a:normAutofit/>
          </a:bodyPr>
          <a:lstStyle/>
          <a:p>
            <a:pPr marL="0" indent="0">
              <a:buNone/>
            </a:pPr>
            <a:r>
              <a:rPr lang="en-US" sz="1600" b="1" dirty="0"/>
              <a:t>Skills in Demand</a:t>
            </a:r>
            <a:endParaRPr lang="en-GB" sz="1600" b="1" dirty="0"/>
          </a:p>
          <a:p>
            <a:pPr marL="0" indent="0">
              <a:buNone/>
            </a:pPr>
            <a:r>
              <a:rPr lang="en-US" sz="1600" dirty="0"/>
              <a:t>The Technology Adoption Review (2025) highlights a growing demand for:</a:t>
            </a:r>
          </a:p>
          <a:p>
            <a:r>
              <a:rPr lang="en-US" sz="1600" dirty="0"/>
              <a:t>Digital and data literacy</a:t>
            </a:r>
          </a:p>
          <a:p>
            <a:r>
              <a:rPr lang="en-US" sz="1600" dirty="0"/>
              <a:t>AI and machine learning proficiency</a:t>
            </a:r>
          </a:p>
          <a:p>
            <a:r>
              <a:rPr lang="en-US" sz="1600" dirty="0"/>
              <a:t>Project and change management</a:t>
            </a:r>
          </a:p>
          <a:p>
            <a:r>
              <a:rPr lang="en-US" sz="1600" dirty="0"/>
              <a:t>Human-</a:t>
            </a:r>
            <a:r>
              <a:rPr lang="en-US" sz="1600" dirty="0" err="1"/>
              <a:t>centred</a:t>
            </a:r>
            <a:r>
              <a:rPr lang="en-US" sz="1600" dirty="0"/>
              <a:t> skills like creativity, critical thinking, and emotional intelligence</a:t>
            </a:r>
          </a:p>
          <a:p>
            <a:pPr marL="0" indent="0">
              <a:buNone/>
            </a:pPr>
            <a:endParaRPr lang="en-US" sz="1600" dirty="0"/>
          </a:p>
          <a:p>
            <a:pPr marL="0" indent="0">
              <a:buNone/>
            </a:pPr>
            <a:r>
              <a:rPr lang="en-US" sz="1600" dirty="0"/>
              <a:t>A significant technology skills gap is noted, particularly in SMEs and in regions outside the South East.</a:t>
            </a:r>
            <a:endParaRPr lang="en-GB" sz="1600" dirty="0"/>
          </a:p>
        </p:txBody>
      </p:sp>
      <p:sp>
        <p:nvSpPr>
          <p:cNvPr id="5" name="Title 1">
            <a:extLst>
              <a:ext uri="{FF2B5EF4-FFF2-40B4-BE49-F238E27FC236}">
                <a16:creationId xmlns:a16="http://schemas.microsoft.com/office/drawing/2014/main" id="{0F03C628-2E50-6FB5-0A54-89EC9B9EB14A}"/>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FOCUS ON AI</a:t>
            </a:r>
          </a:p>
        </p:txBody>
      </p:sp>
    </p:spTree>
    <p:extLst>
      <p:ext uri="{BB962C8B-B14F-4D97-AF65-F5344CB8AC3E}">
        <p14:creationId xmlns:p14="http://schemas.microsoft.com/office/powerpoint/2010/main" val="9898593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AB65C-E319-5347-325B-F398B54BF7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BEF765-0F1F-46F6-FADD-BD1D3F6CDC80}"/>
              </a:ext>
            </a:extLst>
          </p:cNvPr>
          <p:cNvSpPr>
            <a:spLocks noGrp="1"/>
          </p:cNvSpPr>
          <p:nvPr>
            <p:ph sz="half" idx="1"/>
          </p:nvPr>
        </p:nvSpPr>
        <p:spPr>
          <a:xfrm>
            <a:off x="115824" y="1386713"/>
            <a:ext cx="5181600" cy="4776343"/>
          </a:xfrm>
        </p:spPr>
        <p:txBody>
          <a:bodyPr>
            <a:normAutofit fontScale="25000" lnSpcReduction="20000"/>
          </a:bodyPr>
          <a:lstStyle/>
          <a:p>
            <a:pPr marL="0" indent="0">
              <a:buNone/>
            </a:pPr>
            <a:r>
              <a:rPr lang="en-US" sz="6400" b="1" dirty="0"/>
              <a:t>Sector-Specific Impacts</a:t>
            </a:r>
            <a:endParaRPr lang="en-GB" sz="6400" b="1" dirty="0"/>
          </a:p>
          <a:p>
            <a:pPr marL="0" indent="0">
              <a:buNone/>
            </a:pPr>
            <a:r>
              <a:rPr lang="en-US" sz="6400" dirty="0"/>
              <a:t>The ONS 2025 survey on AI and management practices found:</a:t>
            </a:r>
          </a:p>
          <a:p>
            <a:pPr marL="0" indent="0">
              <a:buNone/>
            </a:pPr>
            <a:endParaRPr lang="en-US" sz="6400" dirty="0"/>
          </a:p>
          <a:p>
            <a:r>
              <a:rPr lang="en-US" sz="6400" dirty="0"/>
              <a:t>Manufacturing firms face high costs and talent shortages when adopting AI.</a:t>
            </a:r>
          </a:p>
          <a:p>
            <a:r>
              <a:rPr lang="en-US" sz="6400" dirty="0"/>
              <a:t>Professional services are rapidly integrating AI into workflows.</a:t>
            </a:r>
          </a:p>
          <a:p>
            <a:r>
              <a:rPr lang="en-US" sz="6400" dirty="0"/>
              <a:t>Public sector adoption is growing, especially in health and education.</a:t>
            </a:r>
          </a:p>
          <a:p>
            <a:pPr marL="0" indent="0">
              <a:buNone/>
            </a:pPr>
            <a:endParaRPr lang="en-GB" sz="6400" dirty="0"/>
          </a:p>
          <a:p>
            <a:pPr marL="0" indent="0">
              <a:buNone/>
            </a:pPr>
            <a:r>
              <a:rPr lang="en-GB" sz="6400" b="1" dirty="0"/>
              <a:t>Digital exclusion </a:t>
            </a:r>
          </a:p>
          <a:p>
            <a:pPr marL="0" indent="0">
              <a:lnSpc>
                <a:spcPct val="120000"/>
              </a:lnSpc>
              <a:buNone/>
            </a:pPr>
            <a:r>
              <a:rPr lang="en-GB" sz="6400" dirty="0"/>
              <a:t>Research from the Digital Poverty Alliance and Deloitte shows that approximately 19 million people in the UK experience digital poverty, lacking access to digital devices, skills, or connectivity. As AI becomes increasingly embedded in essential services and employment opportunities, addressing these basic access issues becomes even more critical*</a:t>
            </a:r>
            <a:r>
              <a:rPr lang="en-GB" sz="6600" dirty="0"/>
              <a:t>.</a:t>
            </a:r>
            <a:endParaRPr lang="en-GB" sz="6400" dirty="0"/>
          </a:p>
          <a:p>
            <a:endParaRPr lang="en-GB" dirty="0"/>
          </a:p>
        </p:txBody>
      </p:sp>
      <p:sp>
        <p:nvSpPr>
          <p:cNvPr id="4" name="Content Placeholder 3">
            <a:extLst>
              <a:ext uri="{FF2B5EF4-FFF2-40B4-BE49-F238E27FC236}">
                <a16:creationId xmlns:a16="http://schemas.microsoft.com/office/drawing/2014/main" id="{B09B76A6-8A90-0D49-0F36-D001BEFCDB9C}"/>
              </a:ext>
            </a:extLst>
          </p:cNvPr>
          <p:cNvSpPr>
            <a:spLocks noGrp="1"/>
          </p:cNvSpPr>
          <p:nvPr>
            <p:ph sz="half" idx="2"/>
          </p:nvPr>
        </p:nvSpPr>
        <p:spPr>
          <a:xfrm>
            <a:off x="5779008" y="1105085"/>
            <a:ext cx="5181600" cy="4351338"/>
          </a:xfrm>
        </p:spPr>
        <p:txBody>
          <a:bodyPr>
            <a:normAutofit fontScale="25000" lnSpcReduction="20000"/>
          </a:bodyPr>
          <a:lstStyle/>
          <a:p>
            <a:endParaRPr lang="en-US" sz="2600" dirty="0"/>
          </a:p>
          <a:p>
            <a:pPr marL="0" indent="0">
              <a:buNone/>
            </a:pPr>
            <a:r>
              <a:rPr lang="en-US" sz="6400" b="1" dirty="0"/>
              <a:t>Barriers to Adoption</a:t>
            </a:r>
            <a:endParaRPr lang="en-GB" sz="6400" b="1" dirty="0"/>
          </a:p>
          <a:p>
            <a:pPr marL="0" indent="0">
              <a:buNone/>
            </a:pPr>
            <a:r>
              <a:rPr lang="en-US" sz="6400" dirty="0"/>
              <a:t>Key challenges to AI adoption include:</a:t>
            </a:r>
          </a:p>
          <a:p>
            <a:r>
              <a:rPr lang="en-US" sz="6400" dirty="0"/>
              <a:t>Cost of implementation</a:t>
            </a:r>
          </a:p>
          <a:p>
            <a:r>
              <a:rPr lang="en-US" sz="6400" dirty="0"/>
              <a:t>Lack of skilled workers</a:t>
            </a:r>
          </a:p>
          <a:p>
            <a:r>
              <a:rPr lang="en-US" sz="6400" dirty="0"/>
              <a:t>Uncertainty about regulation and safety</a:t>
            </a:r>
          </a:p>
          <a:p>
            <a:r>
              <a:rPr lang="en-US" sz="6400" dirty="0"/>
              <a:t>Resistance to </a:t>
            </a:r>
            <a:r>
              <a:rPr lang="en-US" sz="6400" dirty="0" err="1"/>
              <a:t>organisational</a:t>
            </a:r>
            <a:r>
              <a:rPr lang="en-US" sz="6400" dirty="0"/>
              <a:t> change</a:t>
            </a:r>
          </a:p>
          <a:p>
            <a:pPr marL="0" indent="0">
              <a:buNone/>
            </a:pPr>
            <a:endParaRPr lang="en-US" sz="6400" dirty="0"/>
          </a:p>
          <a:p>
            <a:pPr marL="0" indent="0">
              <a:buNone/>
            </a:pPr>
            <a:r>
              <a:rPr lang="en-US" sz="6400" b="1" dirty="0"/>
              <a:t>Government Response</a:t>
            </a:r>
            <a:endParaRPr lang="en-GB" sz="6400" b="1" dirty="0"/>
          </a:p>
          <a:p>
            <a:pPr marL="0" indent="0">
              <a:lnSpc>
                <a:spcPct val="120000"/>
              </a:lnSpc>
              <a:buNone/>
            </a:pPr>
            <a:r>
              <a:rPr lang="en-US" sz="6400" dirty="0"/>
              <a:t>The UK government has launched several initiatives to support AI adoption and workforce transition, including:</a:t>
            </a:r>
          </a:p>
          <a:p>
            <a:pPr>
              <a:lnSpc>
                <a:spcPct val="120000"/>
              </a:lnSpc>
            </a:pPr>
            <a:r>
              <a:rPr lang="en-US" sz="6400" dirty="0"/>
              <a:t>Skills England: Coordinating AI-related training and apprenticeships.</a:t>
            </a:r>
          </a:p>
          <a:p>
            <a:pPr>
              <a:lnSpc>
                <a:spcPct val="120000"/>
              </a:lnSpc>
            </a:pPr>
            <a:r>
              <a:rPr lang="en-US" sz="6400" dirty="0"/>
              <a:t>AI Skills Bootcamps: Backed by companies like Google, Amazon, and BT.</a:t>
            </a:r>
          </a:p>
          <a:p>
            <a:pPr>
              <a:lnSpc>
                <a:spcPct val="120000"/>
              </a:lnSpc>
            </a:pPr>
            <a:r>
              <a:rPr lang="en-US" sz="6400" dirty="0"/>
              <a:t>Digital Centre of Government: Driving AI adoption in public services.</a:t>
            </a:r>
            <a:endParaRPr lang="en-GB" sz="6400" dirty="0"/>
          </a:p>
          <a:p>
            <a:pPr marL="0" indent="0">
              <a:buNone/>
            </a:pPr>
            <a:endParaRPr lang="en-GB" sz="2000" dirty="0"/>
          </a:p>
          <a:p>
            <a:pPr marL="0" indent="0">
              <a:buNone/>
            </a:pPr>
            <a:endParaRPr lang="en-GB" sz="2000" dirty="0"/>
          </a:p>
        </p:txBody>
      </p:sp>
      <p:sp>
        <p:nvSpPr>
          <p:cNvPr id="5" name="Title 1">
            <a:extLst>
              <a:ext uri="{FF2B5EF4-FFF2-40B4-BE49-F238E27FC236}">
                <a16:creationId xmlns:a16="http://schemas.microsoft.com/office/drawing/2014/main" id="{99BCA5E1-7F6D-655E-14D0-C16F718F9A29}"/>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FOCUS ON AI</a:t>
            </a:r>
          </a:p>
        </p:txBody>
      </p:sp>
      <p:sp>
        <p:nvSpPr>
          <p:cNvPr id="6" name="TextBox 5">
            <a:extLst>
              <a:ext uri="{FF2B5EF4-FFF2-40B4-BE49-F238E27FC236}">
                <a16:creationId xmlns:a16="http://schemas.microsoft.com/office/drawing/2014/main" id="{B7A95395-E59A-4922-E839-80E49CCC9A65}"/>
              </a:ext>
            </a:extLst>
          </p:cNvPr>
          <p:cNvSpPr txBox="1"/>
          <p:nvPr/>
        </p:nvSpPr>
        <p:spPr>
          <a:xfrm>
            <a:off x="115824" y="6269332"/>
            <a:ext cx="5532120" cy="307777"/>
          </a:xfrm>
          <a:prstGeom prst="rect">
            <a:avLst/>
          </a:prstGeom>
          <a:noFill/>
        </p:spPr>
        <p:txBody>
          <a:bodyPr wrap="square" rtlCol="0">
            <a:spAutoFit/>
          </a:bodyPr>
          <a:lstStyle/>
          <a:p>
            <a:r>
              <a:rPr lang="en-GB" sz="1400" i="1" dirty="0"/>
              <a:t>*Source: Skills in the age of AI, Policy Connect 2025</a:t>
            </a:r>
          </a:p>
        </p:txBody>
      </p:sp>
    </p:spTree>
    <p:extLst>
      <p:ext uri="{BB962C8B-B14F-4D97-AF65-F5344CB8AC3E}">
        <p14:creationId xmlns:p14="http://schemas.microsoft.com/office/powerpoint/2010/main" val="29234720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93BA8E-C202-C6AA-B5FE-322D8C7F1698}"/>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FOCUS ON AI</a:t>
            </a:r>
          </a:p>
        </p:txBody>
      </p:sp>
      <p:sp>
        <p:nvSpPr>
          <p:cNvPr id="2" name="Rectangle 1">
            <a:extLst>
              <a:ext uri="{FF2B5EF4-FFF2-40B4-BE49-F238E27FC236}">
                <a16:creationId xmlns:a16="http://schemas.microsoft.com/office/drawing/2014/main" id="{992F761D-42A9-F397-1FD8-739113AC4670}"/>
              </a:ext>
            </a:extLst>
          </p:cNvPr>
          <p:cNvSpPr>
            <a:spLocks noChangeArrowheads="1"/>
          </p:cNvSpPr>
          <p:nvPr/>
        </p:nvSpPr>
        <p:spPr bwMode="auto">
          <a:xfrm>
            <a:off x="0" y="1235999"/>
            <a:ext cx="5699760" cy="42780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B0C0C"/>
                </a:solidFill>
                <a:latin typeface="Calibri" panose="020F0502020204030204" pitchFamily="34" charset="0"/>
                <a:cs typeface="Calibri" panose="020F0502020204030204" pitchFamily="34" charset="0"/>
              </a:rPr>
              <a:t>Most assessments published regarding the likely impact of AI on the UK </a:t>
            </a:r>
            <a:r>
              <a:rPr lang="en-US" altLang="en-US" sz="1600" dirty="0" err="1">
                <a:solidFill>
                  <a:srgbClr val="0B0C0C"/>
                </a:solidFill>
                <a:latin typeface="Calibri" panose="020F0502020204030204" pitchFamily="34" charset="0"/>
                <a:cs typeface="Calibri" panose="020F0502020204030204" pitchFamily="34" charset="0"/>
              </a:rPr>
              <a:t>labour</a:t>
            </a:r>
            <a:r>
              <a:rPr lang="en-US" altLang="en-US" sz="1600" dirty="0">
                <a:solidFill>
                  <a:srgbClr val="0B0C0C"/>
                </a:solidFill>
                <a:latin typeface="Calibri" panose="020F0502020204030204" pitchFamily="34" charset="0"/>
                <a:cs typeface="Calibri" panose="020F0502020204030204" pitchFamily="34" charset="0"/>
              </a:rPr>
              <a:t> market are out of date. As are estimates of the size of the AI skills gap.  The Government’s AI Opportunities Action Plan recognizes this and recommends that central government produces up-to-date estimates.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B0C0C"/>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In 2025, the International </a:t>
            </a:r>
            <a:r>
              <a:rPr kumimoji="0" lang="en-US" altLang="en-US" sz="16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Labour</a:t>
            </a:r>
            <a:r>
              <a:rPr kumimoji="0" lang="en-US" alt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16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Organisation</a:t>
            </a:r>
            <a:r>
              <a:rPr kumimoji="0" lang="en-US" alt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(ILO) produced updated estimates of the impact of GenAI on jobs*.  </a:t>
            </a:r>
            <a:r>
              <a:rPr lang="en-US" altLang="en-US" sz="1600" dirty="0">
                <a:latin typeface="Calibri" panose="020F0502020204030204" pitchFamily="34" charset="0"/>
                <a:cs typeface="Calibri" panose="020F0502020204030204" pitchFamily="34" charset="0"/>
              </a:rPr>
              <a:t>Their analysis uses international occupational codes.  Whilst these codes do not map neatly to UK Standard Occupational Codes, we can fuzzy match using job titles to estimate the number of people employed in Buckinghamshire in occupations the ILO deem to ‘Gradient 4’ AI exposure.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latin typeface="Calibri" panose="020F0502020204030204" pitchFamily="34" charset="0"/>
                <a:cs typeface="Calibri" panose="020F0502020204030204" pitchFamily="34" charset="0"/>
              </a:rPr>
              <a:t>Gradient 4 being: </a:t>
            </a:r>
            <a:r>
              <a:rPr lang="en-GB" sz="1600" dirty="0">
                <a:latin typeface="Calibri" panose="020F0502020204030204" pitchFamily="34" charset="0"/>
                <a:cs typeface="Calibri" panose="020F0502020204030204" pitchFamily="34" charset="0"/>
              </a:rPr>
              <a:t>high and consistent GenAI exposure across tasks within the occupation. Most current tasks in these jobs have a high potential of automation (see table). </a:t>
            </a:r>
            <a:endParaRPr kumimoji="0" lang="en-US" alt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AEC5B46-9CC7-362C-482E-0FBB2ED6AD7A}"/>
              </a:ext>
            </a:extLst>
          </p:cNvPr>
          <p:cNvSpPr txBox="1"/>
          <p:nvPr/>
        </p:nvSpPr>
        <p:spPr>
          <a:xfrm>
            <a:off x="111252" y="5575648"/>
            <a:ext cx="5285232" cy="307777"/>
          </a:xfrm>
          <a:prstGeom prst="rect">
            <a:avLst/>
          </a:prstGeom>
          <a:noFill/>
        </p:spPr>
        <p:txBody>
          <a:bodyPr wrap="square" rtlCol="0">
            <a:spAutoFit/>
          </a:bodyPr>
          <a:lstStyle/>
          <a:p>
            <a:r>
              <a:rPr lang="en-GB" sz="1400" i="1" dirty="0"/>
              <a:t>*Source: </a:t>
            </a:r>
            <a:r>
              <a:rPr lang="en-GB" sz="1400" i="1" dirty="0">
                <a:hlinkClick r:id="rId2"/>
              </a:rPr>
              <a:t>Occupations Exposed to AI, ILO, 2025</a:t>
            </a:r>
            <a:endParaRPr lang="en-GB" sz="1400" i="1" dirty="0"/>
          </a:p>
        </p:txBody>
      </p:sp>
      <p:graphicFrame>
        <p:nvGraphicFramePr>
          <p:cNvPr id="7" name="Table 6">
            <a:extLst>
              <a:ext uri="{FF2B5EF4-FFF2-40B4-BE49-F238E27FC236}">
                <a16:creationId xmlns:a16="http://schemas.microsoft.com/office/drawing/2014/main" id="{51338835-8615-88AE-6B50-0AD6FA787540}"/>
              </a:ext>
            </a:extLst>
          </p:cNvPr>
          <p:cNvGraphicFramePr>
            <a:graphicFrameLocks noGrp="1"/>
          </p:cNvGraphicFramePr>
          <p:nvPr>
            <p:extLst>
              <p:ext uri="{D42A27DB-BD31-4B8C-83A1-F6EECF244321}">
                <p14:modId xmlns:p14="http://schemas.microsoft.com/office/powerpoint/2010/main" val="2850266139"/>
              </p:ext>
            </p:extLst>
          </p:nvPr>
        </p:nvGraphicFramePr>
        <p:xfrm>
          <a:off x="5975096" y="1295673"/>
          <a:ext cx="5621781" cy="3832215"/>
        </p:xfrm>
        <a:graphic>
          <a:graphicData uri="http://schemas.openxmlformats.org/drawingml/2006/table">
            <a:tbl>
              <a:tblPr/>
              <a:tblGrid>
                <a:gridCol w="501538">
                  <a:extLst>
                    <a:ext uri="{9D8B030D-6E8A-4147-A177-3AD203B41FA5}">
                      <a16:colId xmlns:a16="http://schemas.microsoft.com/office/drawing/2014/main" val="1523228136"/>
                    </a:ext>
                  </a:extLst>
                </a:gridCol>
                <a:gridCol w="2779652">
                  <a:extLst>
                    <a:ext uri="{9D8B030D-6E8A-4147-A177-3AD203B41FA5}">
                      <a16:colId xmlns:a16="http://schemas.microsoft.com/office/drawing/2014/main" val="486849838"/>
                    </a:ext>
                  </a:extLst>
                </a:gridCol>
                <a:gridCol w="651336">
                  <a:extLst>
                    <a:ext uri="{9D8B030D-6E8A-4147-A177-3AD203B41FA5}">
                      <a16:colId xmlns:a16="http://schemas.microsoft.com/office/drawing/2014/main" val="3151649595"/>
                    </a:ext>
                  </a:extLst>
                </a:gridCol>
                <a:gridCol w="804762">
                  <a:extLst>
                    <a:ext uri="{9D8B030D-6E8A-4147-A177-3AD203B41FA5}">
                      <a16:colId xmlns:a16="http://schemas.microsoft.com/office/drawing/2014/main" val="864681864"/>
                    </a:ext>
                  </a:extLst>
                </a:gridCol>
                <a:gridCol w="884493">
                  <a:extLst>
                    <a:ext uri="{9D8B030D-6E8A-4147-A177-3AD203B41FA5}">
                      <a16:colId xmlns:a16="http://schemas.microsoft.com/office/drawing/2014/main" val="3001795522"/>
                    </a:ext>
                  </a:extLst>
                </a:gridCol>
              </a:tblGrid>
              <a:tr h="439602">
                <a:tc>
                  <a:txBody>
                    <a:bodyPr/>
                    <a:lstStyle/>
                    <a:p>
                      <a:pPr algn="l" fontAlgn="ctr">
                        <a:buNone/>
                      </a:pPr>
                      <a:r>
                        <a:rPr lang="en-GB" sz="1000" b="0" i="0" u="none" strike="noStrike" dirty="0">
                          <a:solidFill>
                            <a:srgbClr val="FFFFFF"/>
                          </a:solidFill>
                          <a:effectLst/>
                          <a:latin typeface="Arial" panose="020B0604020202020204" pitchFamily="34" charset="0"/>
                        </a:rPr>
                        <a:t>SOC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tc>
                  <a:txBody>
                    <a:bodyPr/>
                    <a:lstStyle/>
                    <a:p>
                      <a:pPr algn="l" fontAlgn="ctr">
                        <a:buNone/>
                      </a:pPr>
                      <a:r>
                        <a:rPr lang="en-GB" sz="1000" b="0" i="0" u="none" strike="noStrike" dirty="0">
                          <a:solidFill>
                            <a:srgbClr val="FFFFFF"/>
                          </a:solidFill>
                          <a:effectLst/>
                          <a:latin typeface="Arial" panose="020B0604020202020204" pitchFamily="34" charset="0"/>
                        </a:rPr>
                        <a:t>Occupations at high risk of GenAI exposure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tc>
                  <a:txBody>
                    <a:bodyPr/>
                    <a:lstStyle/>
                    <a:p>
                      <a:pPr algn="r" fontAlgn="ctr">
                        <a:buNone/>
                      </a:pPr>
                      <a:r>
                        <a:rPr lang="en-GB" sz="1000" b="0" i="0" u="none" strike="noStrike">
                          <a:solidFill>
                            <a:srgbClr val="FFFFFF"/>
                          </a:solidFill>
                          <a:effectLst/>
                          <a:latin typeface="Arial" panose="020B0604020202020204" pitchFamily="34" charset="0"/>
                        </a:rPr>
                        <a:t>2022 Jobs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tc>
                  <a:txBody>
                    <a:bodyPr/>
                    <a:lstStyle/>
                    <a:p>
                      <a:pPr algn="r" fontAlgn="ctr">
                        <a:buNone/>
                      </a:pPr>
                      <a:r>
                        <a:rPr lang="en-GB" sz="1000" b="0" i="0" u="none" strike="noStrike">
                          <a:solidFill>
                            <a:srgbClr val="FFFFFF"/>
                          </a:solidFill>
                          <a:effectLst/>
                          <a:latin typeface="Arial" panose="020B0604020202020204" pitchFamily="34" charset="0"/>
                        </a:rPr>
                        <a:t>Avg. Annual Openings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tc>
                  <a:txBody>
                    <a:bodyPr/>
                    <a:lstStyle/>
                    <a:p>
                      <a:pPr algn="r" fontAlgn="ctr">
                        <a:buNone/>
                      </a:pPr>
                      <a:r>
                        <a:rPr lang="en-GB" sz="1000" b="0" i="0" u="none" strike="noStrike">
                          <a:solidFill>
                            <a:srgbClr val="FFFFFF"/>
                          </a:solidFill>
                          <a:effectLst/>
                          <a:latin typeface="Arial" panose="020B0604020202020204" pitchFamily="34" charset="0"/>
                        </a:rPr>
                        <a:t>2022 Employment Concentration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extLst>
                  <a:ext uri="{0D108BD9-81ED-4DB2-BD59-A6C34878D82A}">
                    <a16:rowId xmlns:a16="http://schemas.microsoft.com/office/drawing/2014/main" val="3497907516"/>
                  </a:ext>
                </a:extLst>
              </a:tr>
              <a:tr h="183091">
                <a:tc>
                  <a:txBody>
                    <a:bodyPr/>
                    <a:lstStyle/>
                    <a:p>
                      <a:pPr algn="l" fontAlgn="ctr">
                        <a:buNone/>
                      </a:pPr>
                      <a:r>
                        <a:rPr lang="en-GB" sz="1000" b="0" i="0" u="none" strike="noStrike">
                          <a:effectLst/>
                          <a:latin typeface="arial" panose="020B0604020202020204" pitchFamily="34" charset="0"/>
                        </a:rPr>
                        <a:t>4159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dirty="0">
                          <a:effectLst/>
                          <a:latin typeface="arial" panose="020B0604020202020204" pitchFamily="34" charset="0"/>
                        </a:rPr>
                        <a:t>Other Administrative Occupations.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6,835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220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1.08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239214"/>
                  </a:ext>
                </a:extLst>
              </a:tr>
              <a:tr h="183091">
                <a:tc>
                  <a:txBody>
                    <a:bodyPr/>
                    <a:lstStyle/>
                    <a:p>
                      <a:pPr algn="l" fontAlgn="ctr">
                        <a:buNone/>
                      </a:pPr>
                      <a:r>
                        <a:rPr lang="en-GB" sz="1000" b="0" i="0" u="none" strike="noStrike">
                          <a:effectLst/>
                          <a:latin typeface="arial" panose="020B0604020202020204" pitchFamily="34" charset="0"/>
                        </a:rPr>
                        <a:t>4122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dirty="0">
                          <a:effectLst/>
                          <a:latin typeface="arial" panose="020B0604020202020204" pitchFamily="34" charset="0"/>
                        </a:rPr>
                        <a:t>Book-keepers, Payroll Managers and Wages Clerks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4,562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1230934"/>
                  </a:ext>
                </a:extLst>
              </a:tr>
              <a:tr h="183091">
                <a:tc>
                  <a:txBody>
                    <a:bodyPr/>
                    <a:lstStyle/>
                    <a:p>
                      <a:pPr algn="l" fontAlgn="ctr">
                        <a:buNone/>
                      </a:pPr>
                      <a:r>
                        <a:rPr lang="en-GB" sz="1000" b="0" i="0" u="none" strike="noStrike">
                          <a:effectLst/>
                          <a:latin typeface="arial" panose="020B0604020202020204" pitchFamily="34" charset="0"/>
                        </a:rPr>
                        <a:t>4129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dirty="0">
                          <a:effectLst/>
                          <a:latin typeface="arial" panose="020B0604020202020204" pitchFamily="34" charset="0"/>
                        </a:rPr>
                        <a:t>Financial Administrative Occupations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1,269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0.91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6331996"/>
                  </a:ext>
                </a:extLst>
              </a:tr>
              <a:tr h="183091">
                <a:tc>
                  <a:txBody>
                    <a:bodyPr/>
                    <a:lstStyle/>
                    <a:p>
                      <a:pPr algn="l" fontAlgn="ctr">
                        <a:buNone/>
                      </a:pPr>
                      <a:r>
                        <a:rPr lang="en-GB" sz="1000" b="0" i="0" u="none" strike="noStrike" dirty="0">
                          <a:effectLst/>
                          <a:latin typeface="arial" panose="020B0604020202020204" pitchFamily="34" charset="0"/>
                        </a:rPr>
                        <a:t>4133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Stock Control Clerks and Assistants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1,246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672586"/>
                  </a:ext>
                </a:extLst>
              </a:tr>
              <a:tr h="183091">
                <a:tc>
                  <a:txBody>
                    <a:bodyPr/>
                    <a:lstStyle/>
                    <a:p>
                      <a:pPr algn="l" fontAlgn="ctr">
                        <a:buNone/>
                      </a:pPr>
                      <a:r>
                        <a:rPr lang="en-GB" sz="1000" b="0" i="0" u="none" strike="noStrike">
                          <a:effectLst/>
                          <a:latin typeface="arial" panose="020B0604020202020204" pitchFamily="34" charset="0"/>
                        </a:rPr>
                        <a:t>2422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Finance and Investment Analysts and Advisers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0.72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7707498"/>
                  </a:ext>
                </a:extLst>
              </a:tr>
              <a:tr h="183091">
                <a:tc>
                  <a:txBody>
                    <a:bodyPr/>
                    <a:lstStyle/>
                    <a:p>
                      <a:pPr algn="l" fontAlgn="ctr">
                        <a:buNone/>
                      </a:pPr>
                      <a:r>
                        <a:rPr lang="en-GB" sz="1000" b="0" i="0" u="none" strike="noStrike">
                          <a:effectLst/>
                          <a:latin typeface="arial" panose="020B0604020202020204" pitchFamily="34" charset="0"/>
                        </a:rPr>
                        <a:t>4131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dirty="0">
                          <a:effectLst/>
                          <a:latin typeface="arial" panose="020B0604020202020204" pitchFamily="34" charset="0"/>
                        </a:rPr>
                        <a:t>Records Clerks and Assistants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873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0.88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5798237"/>
                  </a:ext>
                </a:extLst>
              </a:tr>
              <a:tr h="183091">
                <a:tc>
                  <a:txBody>
                    <a:bodyPr/>
                    <a:lstStyle/>
                    <a:p>
                      <a:pPr algn="l" fontAlgn="ctr">
                        <a:buNone/>
                      </a:pPr>
                      <a:r>
                        <a:rPr lang="en-GB" sz="1000" b="0" i="0" u="none" strike="noStrike" dirty="0">
                          <a:effectLst/>
                          <a:latin typeface="arial" panose="020B0604020202020204" pitchFamily="34" charset="0"/>
                        </a:rPr>
                        <a:t>4112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Local Government Administrative Occupations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745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0.69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1733952"/>
                  </a:ext>
                </a:extLst>
              </a:tr>
              <a:tr h="183091">
                <a:tc>
                  <a:txBody>
                    <a:bodyPr/>
                    <a:lstStyle/>
                    <a:p>
                      <a:pPr algn="l" fontAlgn="ctr">
                        <a:buNone/>
                      </a:pPr>
                      <a:r>
                        <a:rPr lang="en-GB" sz="1000" b="0" i="0" u="none" strike="noStrike">
                          <a:effectLst/>
                          <a:latin typeface="arial" panose="020B0604020202020204" pitchFamily="34" charset="0"/>
                        </a:rPr>
                        <a:t>4111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National Government Administrative Occupations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717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0.54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308131"/>
                  </a:ext>
                </a:extLst>
              </a:tr>
              <a:tr h="183091">
                <a:tc>
                  <a:txBody>
                    <a:bodyPr/>
                    <a:lstStyle/>
                    <a:p>
                      <a:pPr algn="l" fontAlgn="ctr">
                        <a:buNone/>
                      </a:pPr>
                      <a:r>
                        <a:rPr lang="en-GB" sz="1000" b="0" i="0" u="none" strike="noStrike">
                          <a:effectLst/>
                          <a:latin typeface="arial" panose="020B0604020202020204" pitchFamily="34" charset="0"/>
                        </a:rPr>
                        <a:t>4134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Transport and Distribution Clerks and Assistants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560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5432310"/>
                  </a:ext>
                </a:extLst>
              </a:tr>
              <a:tr h="183091">
                <a:tc>
                  <a:txBody>
                    <a:bodyPr/>
                    <a:lstStyle/>
                    <a:p>
                      <a:pPr algn="l" fontAlgn="ctr">
                        <a:buNone/>
                      </a:pPr>
                      <a:r>
                        <a:rPr lang="en-GB" sz="1000" b="0" i="0" u="none" strike="noStrike" dirty="0">
                          <a:effectLst/>
                          <a:latin typeface="arial" panose="020B0604020202020204" pitchFamily="34" charset="0"/>
                        </a:rPr>
                        <a:t>7211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Call and Contact Centre Occupations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430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0.43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7073241"/>
                  </a:ext>
                </a:extLst>
              </a:tr>
              <a:tr h="295075">
                <a:tc>
                  <a:txBody>
                    <a:bodyPr/>
                    <a:lstStyle/>
                    <a:p>
                      <a:pPr algn="l" fontAlgn="ctr">
                        <a:buNone/>
                      </a:pPr>
                      <a:r>
                        <a:rPr lang="en-GB" sz="1000" b="0" i="0" u="none" strike="noStrike" dirty="0">
                          <a:effectLst/>
                          <a:latin typeface="arial" panose="020B0604020202020204" pitchFamily="34" charset="0"/>
                        </a:rPr>
                        <a:t>3133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Database Administrators and Web Content Technicians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368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0.99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7904427"/>
                  </a:ext>
                </a:extLst>
              </a:tr>
              <a:tr h="183091">
                <a:tc>
                  <a:txBody>
                    <a:bodyPr/>
                    <a:lstStyle/>
                    <a:p>
                      <a:pPr algn="l" fontAlgn="ctr">
                        <a:buNone/>
                      </a:pPr>
                      <a:r>
                        <a:rPr lang="en-GB" sz="1000" b="0" i="0" u="none" strike="noStrike">
                          <a:effectLst/>
                          <a:latin typeface="arial" panose="020B0604020202020204" pitchFamily="34" charset="0"/>
                        </a:rPr>
                        <a:t>4132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Pensions and Insurance Clerks and Assistants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309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0.60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0153081"/>
                  </a:ext>
                </a:extLst>
              </a:tr>
              <a:tr h="183091">
                <a:tc>
                  <a:txBody>
                    <a:bodyPr/>
                    <a:lstStyle/>
                    <a:p>
                      <a:pPr algn="l" fontAlgn="ctr">
                        <a:buNone/>
                      </a:pPr>
                      <a:r>
                        <a:rPr lang="en-GB" sz="1000" b="0" i="0" u="none" strike="noStrike" dirty="0">
                          <a:effectLst/>
                          <a:latin typeface="arial" panose="020B0604020202020204" pitchFamily="34" charset="0"/>
                        </a:rPr>
                        <a:t>4152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Data Entry Administrators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281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0.82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280513"/>
                  </a:ext>
                </a:extLst>
              </a:tr>
              <a:tr h="183091">
                <a:tc>
                  <a:txBody>
                    <a:bodyPr/>
                    <a:lstStyle/>
                    <a:p>
                      <a:pPr algn="l" fontAlgn="ctr">
                        <a:buNone/>
                      </a:pPr>
                      <a:r>
                        <a:rPr lang="en-GB" sz="1000" b="0" i="0" u="none" strike="noStrike" dirty="0">
                          <a:effectLst/>
                          <a:latin typeface="arial" panose="020B0604020202020204" pitchFamily="34" charset="0"/>
                        </a:rPr>
                        <a:t>3531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Brokers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0.59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5656843"/>
                  </a:ext>
                </a:extLst>
              </a:tr>
              <a:tr h="183091">
                <a:tc>
                  <a:txBody>
                    <a:bodyPr/>
                    <a:lstStyle/>
                    <a:p>
                      <a:pPr algn="l" fontAlgn="ctr">
                        <a:buNone/>
                      </a:pPr>
                      <a:r>
                        <a:rPr lang="en-GB" sz="1000" b="0" i="0" u="none" strike="noStrike" dirty="0">
                          <a:effectLst/>
                          <a:latin typeface="arial" panose="020B0604020202020204" pitchFamily="34" charset="0"/>
                        </a:rPr>
                        <a:t>2141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a:effectLst/>
                          <a:latin typeface="arial" panose="020B0604020202020204" pitchFamily="34" charset="0"/>
                        </a:rPr>
                        <a:t>Web Design Professionals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0.94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0172002"/>
                  </a:ext>
                </a:extLst>
              </a:tr>
              <a:tr h="183091">
                <a:tc>
                  <a:txBody>
                    <a:bodyPr/>
                    <a:lstStyle/>
                    <a:p>
                      <a:pPr algn="l" fontAlgn="ctr">
                        <a:buNone/>
                      </a:pPr>
                      <a:r>
                        <a:rPr lang="en-GB" sz="1000" b="0" i="0" u="none" strike="noStrike" dirty="0">
                          <a:effectLst/>
                          <a:latin typeface="arial" panose="020B0604020202020204" pitchFamily="34" charset="0"/>
                        </a:rPr>
                        <a:t>4217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GB" sz="1000" b="0" i="0" u="none" strike="noStrike" dirty="0">
                          <a:effectLst/>
                          <a:latin typeface="arial" panose="020B0604020202020204" pitchFamily="34" charset="0"/>
                        </a:rPr>
                        <a:t>Typists and Related Keyboard Occupations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GB" sz="1000" b="0" i="0" u="none" strike="noStrike" dirty="0">
                          <a:effectLst/>
                          <a:latin typeface="arial" panose="020B0604020202020204" pitchFamily="34" charset="0"/>
                        </a:rPr>
                        <a:t>0.80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9991523"/>
                  </a:ext>
                </a:extLst>
              </a:tr>
              <a:tr h="183091">
                <a:tc>
                  <a:txBody>
                    <a:bodyPr/>
                    <a:lstStyle/>
                    <a:p>
                      <a:pPr algn="l" fontAlgn="b">
                        <a:buNone/>
                      </a:pPr>
                      <a:r>
                        <a:rPr lang="en-GB" sz="1000" b="0" i="0" u="none" strike="noStrike">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000" b="0" i="0" u="none" strike="noStrike">
                          <a:effectLst/>
                          <a:latin typeface="arial" panose="020B0604020202020204" pitchFamily="34" charset="0"/>
                        </a:rPr>
                        <a:t>19,631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000" b="0" i="0" u="none" strike="noStrike">
                          <a:effectLst/>
                          <a:latin typeface="arial" panose="020B0604020202020204" pitchFamily="34" charset="0"/>
                        </a:rPr>
                        <a:t>719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dirty="0">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6824313"/>
                  </a:ext>
                </a:extLst>
              </a:tr>
            </a:tbl>
          </a:graphicData>
        </a:graphic>
      </p:graphicFrame>
      <p:sp>
        <p:nvSpPr>
          <p:cNvPr id="8" name="TextBox 7">
            <a:extLst>
              <a:ext uri="{FF2B5EF4-FFF2-40B4-BE49-F238E27FC236}">
                <a16:creationId xmlns:a16="http://schemas.microsoft.com/office/drawing/2014/main" id="{A2001168-A5E7-1EA9-1FB5-693C3F9A4722}"/>
              </a:ext>
            </a:extLst>
          </p:cNvPr>
          <p:cNvSpPr txBox="1"/>
          <p:nvPr/>
        </p:nvSpPr>
        <p:spPr>
          <a:xfrm>
            <a:off x="5821935" y="5252482"/>
            <a:ext cx="5928105" cy="1077218"/>
          </a:xfrm>
          <a:prstGeom prst="rect">
            <a:avLst/>
          </a:prstGeom>
          <a:noFill/>
        </p:spPr>
        <p:txBody>
          <a:bodyPr wrap="square" rtlCol="0">
            <a:spAutoFit/>
          </a:bodyPr>
          <a:lstStyle/>
          <a:p>
            <a:r>
              <a:rPr lang="en-GB" sz="1600" dirty="0"/>
              <a:t>In total, around 20,000 employee jobs in Buckinghamshire are in occupations deemed to be most likely to be automated.  Overall, Buckinghamshire does not have a higher concentration of employment in these occupations than the national average.</a:t>
            </a:r>
          </a:p>
        </p:txBody>
      </p:sp>
    </p:spTree>
    <p:extLst>
      <p:ext uri="{BB962C8B-B14F-4D97-AF65-F5344CB8AC3E}">
        <p14:creationId xmlns:p14="http://schemas.microsoft.com/office/powerpoint/2010/main" val="24929171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1B3498D-D587-7EB6-8758-CB8246F48F59}"/>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FOCUS ON AI</a:t>
            </a:r>
          </a:p>
        </p:txBody>
      </p:sp>
      <p:sp>
        <p:nvSpPr>
          <p:cNvPr id="15" name="Content Placeholder 2">
            <a:extLst>
              <a:ext uri="{FF2B5EF4-FFF2-40B4-BE49-F238E27FC236}">
                <a16:creationId xmlns:a16="http://schemas.microsoft.com/office/drawing/2014/main" id="{B70B0E2E-A5D0-C8E5-3CD5-AE63161FD6FE}"/>
              </a:ext>
            </a:extLst>
          </p:cNvPr>
          <p:cNvSpPr>
            <a:spLocks noGrp="1"/>
          </p:cNvSpPr>
          <p:nvPr>
            <p:ph sz="half" idx="1"/>
          </p:nvPr>
        </p:nvSpPr>
        <p:spPr>
          <a:xfrm>
            <a:off x="115824" y="1386713"/>
            <a:ext cx="5181600" cy="4351338"/>
          </a:xfrm>
        </p:spPr>
        <p:txBody>
          <a:bodyPr>
            <a:normAutofit fontScale="92500" lnSpcReduction="10000"/>
          </a:bodyPr>
          <a:lstStyle/>
          <a:p>
            <a:pPr marL="0" indent="0">
              <a:buNone/>
            </a:pPr>
            <a:r>
              <a:rPr lang="en-US" sz="1700" b="1" dirty="0"/>
              <a:t>Impact on graduate roles</a:t>
            </a:r>
          </a:p>
          <a:p>
            <a:r>
              <a:rPr lang="en-GB" sz="1700" dirty="0"/>
              <a:t>There is growing evidence that AI is contributing (along with broader economic factors) to a reduction in graduate job opportunities in the UK.  </a:t>
            </a:r>
          </a:p>
          <a:p>
            <a:r>
              <a:rPr lang="en-GB" sz="1700" dirty="0"/>
              <a:t>Research by Indeed UK in June 2025* found that:</a:t>
            </a:r>
          </a:p>
          <a:p>
            <a:pPr lvl="1"/>
            <a:r>
              <a:rPr lang="en-GB" sz="1700" dirty="0"/>
              <a:t>A drop in entry-level hiring was particularly prevalent among major professional services firms.</a:t>
            </a:r>
          </a:p>
          <a:p>
            <a:pPr lvl="1"/>
            <a:r>
              <a:rPr lang="en-GB" sz="1700" dirty="0"/>
              <a:t>Entry-level roles in professional occupations are particularly exposed to AI displacement.</a:t>
            </a:r>
          </a:p>
          <a:p>
            <a:r>
              <a:rPr lang="en-GB" sz="1700" dirty="0"/>
              <a:t>Whilst research by McKinsey in July 2025** found that: </a:t>
            </a:r>
          </a:p>
          <a:p>
            <a:pPr lvl="1"/>
            <a:r>
              <a:rPr lang="en-GB" sz="1700" dirty="0"/>
              <a:t>Job adverts have dropped most for occupations highly exposed to AI, such as software development, data analysis, legal, HR, and media.</a:t>
            </a:r>
          </a:p>
          <a:p>
            <a:pPr lvl="1"/>
            <a:r>
              <a:rPr lang="en-GB" sz="1700" dirty="0"/>
              <a:t>Graduate-level job ads declined by 33% between May 2022 and May 2025, and youth unemployment rose from 10.9% to 14.3%, suggesting graduates are disproportionately affected. </a:t>
            </a:r>
          </a:p>
          <a:p>
            <a:pPr lvl="1"/>
            <a:endParaRPr lang="en-GB" sz="1600" dirty="0"/>
          </a:p>
        </p:txBody>
      </p:sp>
      <p:sp>
        <p:nvSpPr>
          <p:cNvPr id="16" name="TextBox 15">
            <a:extLst>
              <a:ext uri="{FF2B5EF4-FFF2-40B4-BE49-F238E27FC236}">
                <a16:creationId xmlns:a16="http://schemas.microsoft.com/office/drawing/2014/main" id="{CD5D524C-A9DE-B7F0-8600-8E57A5664603}"/>
              </a:ext>
            </a:extLst>
          </p:cNvPr>
          <p:cNvSpPr txBox="1"/>
          <p:nvPr/>
        </p:nvSpPr>
        <p:spPr>
          <a:xfrm>
            <a:off x="6576019" y="5471287"/>
            <a:ext cx="5285232" cy="738664"/>
          </a:xfrm>
          <a:prstGeom prst="rect">
            <a:avLst/>
          </a:prstGeom>
          <a:noFill/>
        </p:spPr>
        <p:txBody>
          <a:bodyPr wrap="square" rtlCol="0">
            <a:spAutoFit/>
          </a:bodyPr>
          <a:lstStyle/>
          <a:p>
            <a:pPr algn="r"/>
            <a:r>
              <a:rPr lang="en-GB" sz="1400" i="1" dirty="0"/>
              <a:t>*Source: </a:t>
            </a:r>
            <a:r>
              <a:rPr lang="en-GB" sz="1400" i="1" dirty="0" err="1">
                <a:hlinkClick r:id="rId2"/>
              </a:rPr>
              <a:t>UKTech</a:t>
            </a:r>
            <a:r>
              <a:rPr lang="en-GB" sz="1400" i="1" dirty="0">
                <a:hlinkClick r:id="rId2"/>
              </a:rPr>
              <a:t>, June </a:t>
            </a:r>
            <a:r>
              <a:rPr lang="en-GB" sz="1400" i="1" dirty="0"/>
              <a:t>2025</a:t>
            </a:r>
          </a:p>
          <a:p>
            <a:pPr algn="r"/>
            <a:r>
              <a:rPr lang="en-GB" sz="1400" i="1" dirty="0"/>
              <a:t>**Source: </a:t>
            </a:r>
            <a:r>
              <a:rPr lang="en-GB" sz="1400" i="1" dirty="0">
                <a:hlinkClick r:id="rId3"/>
              </a:rPr>
              <a:t>McKinsey</a:t>
            </a:r>
            <a:r>
              <a:rPr lang="en-GB" sz="1400" i="1" dirty="0"/>
              <a:t>, July 2025</a:t>
            </a:r>
          </a:p>
          <a:p>
            <a:pPr algn="r"/>
            <a:r>
              <a:rPr lang="en-GB" sz="1400" i="1" dirty="0"/>
              <a:t>***Source: </a:t>
            </a:r>
            <a:r>
              <a:rPr lang="en-GB" sz="1400" i="1" dirty="0">
                <a:hlinkClick r:id="rId4"/>
              </a:rPr>
              <a:t>University of London and Demos</a:t>
            </a:r>
            <a:r>
              <a:rPr lang="en-GB" sz="1400" i="1" dirty="0"/>
              <a:t>, 2023</a:t>
            </a:r>
          </a:p>
        </p:txBody>
      </p:sp>
      <p:sp>
        <p:nvSpPr>
          <p:cNvPr id="17" name="Content Placeholder 2">
            <a:extLst>
              <a:ext uri="{FF2B5EF4-FFF2-40B4-BE49-F238E27FC236}">
                <a16:creationId xmlns:a16="http://schemas.microsoft.com/office/drawing/2014/main" id="{4AAA88BB-B647-D247-38D9-5E96CB0DC0D8}"/>
              </a:ext>
            </a:extLst>
          </p:cNvPr>
          <p:cNvSpPr txBox="1">
            <a:spLocks/>
          </p:cNvSpPr>
          <p:nvPr/>
        </p:nvSpPr>
        <p:spPr>
          <a:xfrm>
            <a:off x="5593986" y="1386713"/>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dirty="0"/>
          </a:p>
          <a:p>
            <a:r>
              <a:rPr lang="en-GB" sz="1600" dirty="0"/>
              <a:t>In 2023 a University of London and Demos study*** warned that AI may remove the “bottom rung of the career ladder” for graduates, disrupting traditional pathways into employment. It calls for universities to focus on human-centric skills like creativity and critical thinking.</a:t>
            </a:r>
          </a:p>
          <a:p>
            <a:r>
              <a:rPr lang="en-GB" sz="1600" dirty="0"/>
              <a:t>Whilst evidence is currently limited, the signals are that this is an area that warrants monitoring at a local level. </a:t>
            </a:r>
          </a:p>
          <a:p>
            <a:pPr lvl="1"/>
            <a:endParaRPr lang="en-GB" sz="1600" dirty="0"/>
          </a:p>
        </p:txBody>
      </p:sp>
    </p:spTree>
    <p:extLst>
      <p:ext uri="{BB962C8B-B14F-4D97-AF65-F5344CB8AC3E}">
        <p14:creationId xmlns:p14="http://schemas.microsoft.com/office/powerpoint/2010/main" val="20624192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995BBA6-D52C-9993-D018-2763D4B3CBCE}"/>
              </a:ext>
            </a:extLst>
          </p:cNvPr>
          <p:cNvSpPr txBox="1"/>
          <p:nvPr/>
        </p:nvSpPr>
        <p:spPr>
          <a:xfrm>
            <a:off x="82296" y="5989320"/>
            <a:ext cx="11917680" cy="667512"/>
          </a:xfrm>
          <a:prstGeom prst="rect">
            <a:avLst/>
          </a:prstGeom>
          <a:solidFill>
            <a:schemeClr val="bg1"/>
          </a:solidFill>
        </p:spPr>
        <p:txBody>
          <a:bodyPr wrap="square" rtlCol="0">
            <a:spAutoFit/>
          </a:bodyPr>
          <a:lstStyle/>
          <a:p>
            <a:endParaRPr lang="en-GB" dirty="0"/>
          </a:p>
        </p:txBody>
      </p:sp>
      <p:sp>
        <p:nvSpPr>
          <p:cNvPr id="4" name="Title 1">
            <a:extLst>
              <a:ext uri="{FF2B5EF4-FFF2-40B4-BE49-F238E27FC236}">
                <a16:creationId xmlns:a16="http://schemas.microsoft.com/office/drawing/2014/main" id="{DC30DDCA-223C-9B67-6C19-8DC07B4E3C6E}"/>
              </a:ext>
            </a:extLst>
          </p:cNvPr>
          <p:cNvSpPr txBox="1">
            <a:spLocks/>
          </p:cNvSpPr>
          <p:nvPr/>
        </p:nvSpPr>
        <p:spPr>
          <a:xfrm>
            <a:off x="0" y="319405"/>
            <a:ext cx="1219200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Key stats</a:t>
            </a:r>
          </a:p>
        </p:txBody>
      </p:sp>
      <p:sp>
        <p:nvSpPr>
          <p:cNvPr id="5" name="Rectangle: Rounded Corners 4">
            <a:extLst>
              <a:ext uri="{FF2B5EF4-FFF2-40B4-BE49-F238E27FC236}">
                <a16:creationId xmlns:a16="http://schemas.microsoft.com/office/drawing/2014/main" id="{85F9EF07-8D43-ECA9-551C-A057D804BBD4}"/>
              </a:ext>
            </a:extLst>
          </p:cNvPr>
          <p:cNvSpPr/>
          <p:nvPr/>
        </p:nvSpPr>
        <p:spPr>
          <a:xfrm>
            <a:off x="3102866" y="1370994"/>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1 in 8 </a:t>
            </a:r>
            <a:r>
              <a:rPr lang="en-GB" sz="1600" dirty="0"/>
              <a:t>employee jobs within the Buckinghamshire economy is in the health and care sector.</a:t>
            </a:r>
          </a:p>
          <a:p>
            <a:pPr algn="ctr"/>
            <a:r>
              <a:rPr lang="en-GB" sz="1400" i="1" dirty="0"/>
              <a:t>(BRES, 2023)</a:t>
            </a:r>
          </a:p>
        </p:txBody>
      </p:sp>
      <p:sp>
        <p:nvSpPr>
          <p:cNvPr id="8" name="Rectangle: Rounded Corners 7">
            <a:extLst>
              <a:ext uri="{FF2B5EF4-FFF2-40B4-BE49-F238E27FC236}">
                <a16:creationId xmlns:a16="http://schemas.microsoft.com/office/drawing/2014/main" id="{79AA4C17-9F3B-77D4-9B62-7889B9236073}"/>
              </a:ext>
            </a:extLst>
          </p:cNvPr>
          <p:cNvSpPr/>
          <p:nvPr/>
        </p:nvSpPr>
        <p:spPr>
          <a:xfrm>
            <a:off x="82296" y="1344168"/>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Calibri" panose="020F0502020204030204" pitchFamily="34" charset="0"/>
                <a:ea typeface="Times New Roman" panose="02020603050405020304" pitchFamily="18" charset="0"/>
                <a:cs typeface="Calibri" panose="020F0502020204030204" pitchFamily="34" charset="0"/>
              </a:rPr>
              <a:t>17% </a:t>
            </a:r>
            <a:r>
              <a:rPr lang="en-GB" sz="1600" dirty="0">
                <a:latin typeface="Calibri" panose="020F0502020204030204" pitchFamily="34" charset="0"/>
                <a:ea typeface="Times New Roman" panose="02020603050405020304" pitchFamily="18" charset="0"/>
                <a:cs typeface="Calibri" panose="020F0502020204030204" pitchFamily="34" charset="0"/>
              </a:rPr>
              <a:t>of all working Buckinghamshire residents work in central or greater London </a:t>
            </a:r>
          </a:p>
          <a:p>
            <a:pPr algn="ctr"/>
            <a:r>
              <a:rPr lang="en-GB" sz="1400" i="1" dirty="0">
                <a:latin typeface="Calibri" panose="020F0502020204030204" pitchFamily="34" charset="0"/>
                <a:ea typeface="Times New Roman" panose="02020603050405020304" pitchFamily="18" charset="0"/>
                <a:cs typeface="Calibri" panose="020F0502020204030204" pitchFamily="34" charset="0"/>
              </a:rPr>
              <a:t>(2011 Census). </a:t>
            </a:r>
            <a:endParaRPr lang="en-GB" sz="1600" i="1" dirty="0"/>
          </a:p>
        </p:txBody>
      </p:sp>
      <p:sp>
        <p:nvSpPr>
          <p:cNvPr id="9" name="Rectangle: Rounded Corners 8">
            <a:extLst>
              <a:ext uri="{FF2B5EF4-FFF2-40B4-BE49-F238E27FC236}">
                <a16:creationId xmlns:a16="http://schemas.microsoft.com/office/drawing/2014/main" id="{8723A167-5B05-EB3E-4584-708C72BFC191}"/>
              </a:ext>
            </a:extLst>
          </p:cNvPr>
          <p:cNvSpPr/>
          <p:nvPr/>
        </p:nvSpPr>
        <p:spPr>
          <a:xfrm>
            <a:off x="9186676" y="1311246"/>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21% </a:t>
            </a:r>
            <a:r>
              <a:rPr lang="en-GB" sz="1600" dirty="0"/>
              <a:t>of Buckinghamshire residents are aged 19 to 37, compared with 25% nationally</a:t>
            </a:r>
          </a:p>
          <a:p>
            <a:pPr algn="ctr"/>
            <a:r>
              <a:rPr lang="en-GB" sz="1400" i="1" dirty="0"/>
              <a:t>(Population Estimates, 2022-based)</a:t>
            </a:r>
          </a:p>
        </p:txBody>
      </p:sp>
      <p:sp>
        <p:nvSpPr>
          <p:cNvPr id="10" name="Rectangle: Rounded Corners 9">
            <a:extLst>
              <a:ext uri="{FF2B5EF4-FFF2-40B4-BE49-F238E27FC236}">
                <a16:creationId xmlns:a16="http://schemas.microsoft.com/office/drawing/2014/main" id="{B3F7A1A1-1D74-C190-7326-02E8AE38C138}"/>
              </a:ext>
            </a:extLst>
          </p:cNvPr>
          <p:cNvSpPr/>
          <p:nvPr/>
        </p:nvSpPr>
        <p:spPr>
          <a:xfrm>
            <a:off x="82296" y="2992218"/>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18% </a:t>
            </a:r>
            <a:r>
              <a:rPr lang="en-GB" sz="1600" dirty="0"/>
              <a:t>of Buckinghamshire employers have hard-to-fill vacancies, compared with 15% nationally </a:t>
            </a:r>
          </a:p>
          <a:p>
            <a:pPr algn="ctr"/>
            <a:r>
              <a:rPr lang="en-GB" sz="1400" i="1" dirty="0"/>
              <a:t>(2022 Employer Skills Survey)</a:t>
            </a:r>
            <a:endParaRPr lang="en-GB" sz="1600" i="1" dirty="0"/>
          </a:p>
        </p:txBody>
      </p:sp>
      <p:sp>
        <p:nvSpPr>
          <p:cNvPr id="11" name="Rectangle: Rounded Corners 10">
            <a:extLst>
              <a:ext uri="{FF2B5EF4-FFF2-40B4-BE49-F238E27FC236}">
                <a16:creationId xmlns:a16="http://schemas.microsoft.com/office/drawing/2014/main" id="{94164D36-FF7B-2161-4F0E-D19F7A6252CA}"/>
              </a:ext>
            </a:extLst>
          </p:cNvPr>
          <p:cNvSpPr/>
          <p:nvPr/>
        </p:nvSpPr>
        <p:spPr>
          <a:xfrm>
            <a:off x="3102866" y="3019044"/>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The proportion of Bucks workers with skills gaps increased from 3.9% in 2019 to </a:t>
            </a:r>
            <a:r>
              <a:rPr lang="en-GB" b="1" dirty="0"/>
              <a:t>5.0% </a:t>
            </a:r>
            <a:r>
              <a:rPr lang="en-GB" sz="1600" dirty="0"/>
              <a:t>in 2022</a:t>
            </a:r>
          </a:p>
          <a:p>
            <a:pPr algn="ctr"/>
            <a:r>
              <a:rPr lang="en-GB" sz="1400" i="1" dirty="0"/>
              <a:t>(2022 Employer Skills Survey)</a:t>
            </a:r>
          </a:p>
        </p:txBody>
      </p:sp>
      <p:sp>
        <p:nvSpPr>
          <p:cNvPr id="12" name="Rectangle: Rounded Corners 11">
            <a:extLst>
              <a:ext uri="{FF2B5EF4-FFF2-40B4-BE49-F238E27FC236}">
                <a16:creationId xmlns:a16="http://schemas.microsoft.com/office/drawing/2014/main" id="{48C180EC-AA99-D2EA-060E-908BDC458CFE}"/>
              </a:ext>
            </a:extLst>
          </p:cNvPr>
          <p:cNvSpPr/>
          <p:nvPr/>
        </p:nvSpPr>
        <p:spPr>
          <a:xfrm>
            <a:off x="6166106" y="3019044"/>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Approximately </a:t>
            </a:r>
            <a:r>
              <a:rPr lang="en-GB" b="1" dirty="0"/>
              <a:t>22,800</a:t>
            </a:r>
            <a:r>
              <a:rPr lang="en-GB" sz="1600" dirty="0"/>
              <a:t> residents are not working but would like to</a:t>
            </a:r>
          </a:p>
          <a:p>
            <a:pPr algn="ctr"/>
            <a:r>
              <a:rPr lang="en-GB" sz="1400" i="1" dirty="0"/>
              <a:t>(APS and modelled unemployment data 2024)</a:t>
            </a:r>
          </a:p>
        </p:txBody>
      </p:sp>
      <p:sp>
        <p:nvSpPr>
          <p:cNvPr id="13" name="Rectangle: Rounded Corners 12">
            <a:extLst>
              <a:ext uri="{FF2B5EF4-FFF2-40B4-BE49-F238E27FC236}">
                <a16:creationId xmlns:a16="http://schemas.microsoft.com/office/drawing/2014/main" id="{D8FDB325-1480-DFDD-E717-F7E50EA76141}"/>
              </a:ext>
            </a:extLst>
          </p:cNvPr>
          <p:cNvSpPr/>
          <p:nvPr/>
        </p:nvSpPr>
        <p:spPr>
          <a:xfrm>
            <a:off x="3102866" y="4700016"/>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44% </a:t>
            </a:r>
            <a:r>
              <a:rPr lang="en-GB" sz="1600" dirty="0"/>
              <a:t>of employers who anticipate a need for new skills in their workforce anticipate the need for advanced or specialist IT skills</a:t>
            </a:r>
          </a:p>
          <a:p>
            <a:pPr algn="ctr"/>
            <a:r>
              <a:rPr lang="en-GB" sz="1400" i="1" dirty="0"/>
              <a:t>(2022 Employer Skills Survey)</a:t>
            </a:r>
          </a:p>
        </p:txBody>
      </p:sp>
      <p:sp>
        <p:nvSpPr>
          <p:cNvPr id="14" name="Rectangle: Rounded Corners 13">
            <a:extLst>
              <a:ext uri="{FF2B5EF4-FFF2-40B4-BE49-F238E27FC236}">
                <a16:creationId xmlns:a16="http://schemas.microsoft.com/office/drawing/2014/main" id="{6808E389-D712-CB99-C11C-27A61FF18C68}"/>
              </a:ext>
            </a:extLst>
          </p:cNvPr>
          <p:cNvSpPr/>
          <p:nvPr/>
        </p:nvSpPr>
        <p:spPr>
          <a:xfrm>
            <a:off x="82296" y="4667094"/>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58% </a:t>
            </a:r>
            <a:r>
              <a:rPr lang="en-GB" sz="1600" dirty="0"/>
              <a:t>of Buckinghamshire employers provided training to staff in 2022, lower than the national average of 60%.</a:t>
            </a:r>
          </a:p>
          <a:p>
            <a:pPr algn="ctr"/>
            <a:r>
              <a:rPr lang="en-GB" sz="1400" i="1" dirty="0"/>
              <a:t>(2022 Employer Skills Survey)</a:t>
            </a:r>
            <a:endParaRPr lang="en-GB" sz="1600" i="1" dirty="0"/>
          </a:p>
        </p:txBody>
      </p:sp>
      <p:sp>
        <p:nvSpPr>
          <p:cNvPr id="15" name="Rectangle: Rounded Corners 14">
            <a:extLst>
              <a:ext uri="{FF2B5EF4-FFF2-40B4-BE49-F238E27FC236}">
                <a16:creationId xmlns:a16="http://schemas.microsoft.com/office/drawing/2014/main" id="{C5681839-2268-F357-3266-0279B58D892A}"/>
              </a:ext>
            </a:extLst>
          </p:cNvPr>
          <p:cNvSpPr/>
          <p:nvPr/>
        </p:nvSpPr>
        <p:spPr>
          <a:xfrm>
            <a:off x="6166106" y="4700016"/>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53% </a:t>
            </a:r>
            <a:r>
              <a:rPr lang="en-GB" sz="1600" dirty="0"/>
              <a:t>of those completing 16-18 education in Bucks go onto university, compared with 38% nationally </a:t>
            </a:r>
          </a:p>
          <a:p>
            <a:pPr algn="ctr"/>
            <a:r>
              <a:rPr lang="en-GB" sz="1400" i="1" dirty="0"/>
              <a:t>(DfE, 2025) </a:t>
            </a:r>
          </a:p>
        </p:txBody>
      </p:sp>
      <p:sp>
        <p:nvSpPr>
          <p:cNvPr id="17" name="Rectangle: Rounded Corners 16">
            <a:extLst>
              <a:ext uri="{FF2B5EF4-FFF2-40B4-BE49-F238E27FC236}">
                <a16:creationId xmlns:a16="http://schemas.microsoft.com/office/drawing/2014/main" id="{09FEE3F9-1949-15FB-EE7A-1723C8C1979B}"/>
              </a:ext>
            </a:extLst>
          </p:cNvPr>
          <p:cNvSpPr/>
          <p:nvPr/>
        </p:nvSpPr>
        <p:spPr>
          <a:xfrm>
            <a:off x="6123436" y="1338072"/>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81%</a:t>
            </a:r>
            <a:r>
              <a:rPr lang="en-GB" sz="1600" dirty="0"/>
              <a:t> of Buckinghamshire’s working age residents are in employment </a:t>
            </a:r>
          </a:p>
          <a:p>
            <a:pPr algn="ctr"/>
            <a:r>
              <a:rPr lang="en-GB" sz="1400" i="1" dirty="0"/>
              <a:t>(APS, 2024)</a:t>
            </a:r>
          </a:p>
        </p:txBody>
      </p:sp>
      <p:sp>
        <p:nvSpPr>
          <p:cNvPr id="18" name="Rectangle: Rounded Corners 17">
            <a:extLst>
              <a:ext uri="{FF2B5EF4-FFF2-40B4-BE49-F238E27FC236}">
                <a16:creationId xmlns:a16="http://schemas.microsoft.com/office/drawing/2014/main" id="{C8DBFF49-05C1-2F29-4382-F178D9BF4CB9}"/>
              </a:ext>
            </a:extLst>
          </p:cNvPr>
          <p:cNvSpPr/>
          <p:nvPr/>
        </p:nvSpPr>
        <p:spPr>
          <a:xfrm>
            <a:off x="9220200" y="3001362"/>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Buckinghamshire has </a:t>
            </a:r>
            <a:r>
              <a:rPr lang="en-GB" b="1" dirty="0"/>
              <a:t>290 </a:t>
            </a:r>
            <a:r>
              <a:rPr lang="en-GB" sz="1600" dirty="0"/>
              <a:t>residents of state pension age for every 1,000 residents of working age</a:t>
            </a:r>
          </a:p>
          <a:p>
            <a:pPr algn="ctr"/>
            <a:r>
              <a:rPr lang="en-GB" sz="1400" i="1" dirty="0"/>
              <a:t>(Population Estimates, 2022-based)</a:t>
            </a:r>
          </a:p>
        </p:txBody>
      </p:sp>
      <p:sp>
        <p:nvSpPr>
          <p:cNvPr id="19" name="Rectangle: Rounded Corners 18">
            <a:extLst>
              <a:ext uri="{FF2B5EF4-FFF2-40B4-BE49-F238E27FC236}">
                <a16:creationId xmlns:a16="http://schemas.microsoft.com/office/drawing/2014/main" id="{3B8EE79C-2234-35BA-4CA3-2AE5F57146C1}"/>
              </a:ext>
            </a:extLst>
          </p:cNvPr>
          <p:cNvSpPr/>
          <p:nvPr/>
        </p:nvSpPr>
        <p:spPr>
          <a:xfrm>
            <a:off x="9220200" y="4700016"/>
            <a:ext cx="2862072" cy="1554480"/>
          </a:xfrm>
          <a:prstGeom prst="round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2,790 </a:t>
            </a:r>
            <a:r>
              <a:rPr lang="en-GB" sz="1600" dirty="0"/>
              <a:t>Buckinghamshire residents started Apprenticeships in 2023/24 </a:t>
            </a:r>
            <a:r>
              <a:rPr lang="en-GB" sz="1400" i="1" dirty="0"/>
              <a:t>(DfE, 2025)</a:t>
            </a:r>
          </a:p>
        </p:txBody>
      </p:sp>
    </p:spTree>
    <p:extLst>
      <p:ext uri="{BB962C8B-B14F-4D97-AF65-F5344CB8AC3E}">
        <p14:creationId xmlns:p14="http://schemas.microsoft.com/office/powerpoint/2010/main" val="28679404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95C6420-77C1-7094-9DBA-B01710B2CD2C}"/>
              </a:ext>
            </a:extLst>
          </p:cNvPr>
          <p:cNvGraphicFramePr>
            <a:graphicFrameLocks noGrp="1"/>
          </p:cNvGraphicFramePr>
          <p:nvPr>
            <p:ph idx="1"/>
            <p:extLst>
              <p:ext uri="{D42A27DB-BD31-4B8C-83A1-F6EECF244321}">
                <p14:modId xmlns:p14="http://schemas.microsoft.com/office/powerpoint/2010/main" val="168511929"/>
              </p:ext>
            </p:extLst>
          </p:nvPr>
        </p:nvGraphicFramePr>
        <p:xfrm>
          <a:off x="106680" y="1400995"/>
          <a:ext cx="11089149" cy="4390204"/>
        </p:xfrm>
        <a:graphic>
          <a:graphicData uri="http://schemas.openxmlformats.org/drawingml/2006/table">
            <a:tbl>
              <a:tblPr firstRow="1" bandRow="1" bandCol="1">
                <a:tableStyleId>{7E9639D4-E3E2-4D34-9284-5A2195B3D0D7}</a:tableStyleId>
              </a:tblPr>
              <a:tblGrid>
                <a:gridCol w="1098868">
                  <a:extLst>
                    <a:ext uri="{9D8B030D-6E8A-4147-A177-3AD203B41FA5}">
                      <a16:colId xmlns:a16="http://schemas.microsoft.com/office/drawing/2014/main" val="1763327933"/>
                    </a:ext>
                  </a:extLst>
                </a:gridCol>
                <a:gridCol w="9990281">
                  <a:extLst>
                    <a:ext uri="{9D8B030D-6E8A-4147-A177-3AD203B41FA5}">
                      <a16:colId xmlns:a16="http://schemas.microsoft.com/office/drawing/2014/main" val="3391333407"/>
                    </a:ext>
                  </a:extLst>
                </a:gridCol>
              </a:tblGrid>
              <a:tr h="337708">
                <a:tc>
                  <a:txBody>
                    <a:bodyPr/>
                    <a:lstStyle/>
                    <a:p>
                      <a:endParaRPr lang="en-GB"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tc>
                  <a:txBody>
                    <a:bodyPr/>
                    <a:lstStyle/>
                    <a:p>
                      <a:endParaRPr lang="en-GB"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extLst>
                  <a:ext uri="{0D108BD9-81ED-4DB2-BD59-A6C34878D82A}">
                    <a16:rowId xmlns:a16="http://schemas.microsoft.com/office/drawing/2014/main" val="1950919761"/>
                  </a:ext>
                </a:extLst>
              </a:tr>
              <a:tr h="337708">
                <a:tc>
                  <a:txBody>
                    <a:bodyPr/>
                    <a:lstStyle/>
                    <a:p>
                      <a:r>
                        <a:rPr lang="en-GB" sz="1400" dirty="0"/>
                        <a:t>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Artificial Intelligence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2008128"/>
                  </a:ext>
                </a:extLst>
              </a:tr>
              <a:tr h="337708">
                <a:tc>
                  <a:txBody>
                    <a:bodyPr/>
                    <a:lstStyle/>
                    <a:p>
                      <a:r>
                        <a:rPr lang="en-GB" sz="1400" dirty="0"/>
                        <a:t>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Further Education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834447"/>
                  </a:ext>
                </a:extLst>
              </a:tr>
              <a:tr h="337708">
                <a:tc>
                  <a:txBody>
                    <a:bodyPr/>
                    <a:lstStyle/>
                    <a:p>
                      <a:r>
                        <a:rPr lang="en-GB" sz="1400" dirty="0"/>
                        <a:t>GenAI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Generative Artificial Intelligence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645847"/>
                  </a:ext>
                </a:extLst>
              </a:tr>
              <a:tr h="337708">
                <a:tc>
                  <a:txBody>
                    <a:bodyPr/>
                    <a:lstStyle/>
                    <a:p>
                      <a:r>
                        <a:rPr lang="en-GB" sz="1400" dirty="0"/>
                        <a:t>HE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Higher Education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5878449"/>
                  </a:ext>
                </a:extLst>
              </a:tr>
              <a:tr h="337708">
                <a:tc>
                  <a:txBody>
                    <a:bodyPr/>
                    <a:lstStyle/>
                    <a:p>
                      <a:r>
                        <a:rPr lang="en-GB" sz="1400" dirty="0"/>
                        <a:t>HEIs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Higher Education Institutes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918593"/>
                  </a:ext>
                </a:extLst>
              </a:tr>
              <a:tr h="337708">
                <a:tc>
                  <a:txBody>
                    <a:bodyPr/>
                    <a:lstStyle/>
                    <a:p>
                      <a:r>
                        <a:rPr lang="en-GB" sz="1400" dirty="0"/>
                        <a:t>ILO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International Labour Organisation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3394576"/>
                  </a:ext>
                </a:extLst>
              </a:tr>
              <a:tr h="337708">
                <a:tc>
                  <a:txBody>
                    <a:bodyPr/>
                    <a:lstStyle/>
                    <a:p>
                      <a:r>
                        <a:rPr lang="en-GB" sz="1400" dirty="0"/>
                        <a:t>KS4 and KS5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Key Stage 4 and Key Stage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6661261"/>
                  </a:ext>
                </a:extLst>
              </a:tr>
              <a:tr h="337708">
                <a:tc>
                  <a:txBody>
                    <a:bodyPr/>
                    <a:lstStyle/>
                    <a:p>
                      <a:r>
                        <a:rPr lang="en-GB" sz="1400" dirty="0"/>
                        <a:t>LEP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Local Enterprise Partnership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5208746"/>
                  </a:ext>
                </a:extLst>
              </a:tr>
              <a:tr h="337708">
                <a:tc>
                  <a:txBody>
                    <a:bodyPr/>
                    <a:lstStyle/>
                    <a:p>
                      <a:r>
                        <a:rPr lang="en-GB" sz="1400" dirty="0"/>
                        <a:t>OECD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Organisation for Economic Co-operation and Development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267679"/>
                  </a:ext>
                </a:extLst>
              </a:tr>
              <a:tr h="337708">
                <a:tc>
                  <a:txBody>
                    <a:bodyPr/>
                    <a:lstStyle/>
                    <a:p>
                      <a:r>
                        <a:rPr lang="en-GB" sz="1400" dirty="0"/>
                        <a:t>R&amp;D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Research and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1371040"/>
                  </a:ext>
                </a:extLst>
              </a:tr>
              <a:tr h="337708">
                <a:tc>
                  <a:txBody>
                    <a:bodyPr/>
                    <a:lstStyle/>
                    <a:p>
                      <a:r>
                        <a:rPr lang="en-GB" sz="1400" dirty="0"/>
                        <a: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Office for National Statistics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698037"/>
                  </a:ext>
                </a:extLst>
              </a:tr>
              <a:tr h="337708">
                <a:tc>
                  <a:txBody>
                    <a:bodyPr/>
                    <a:lstStyle/>
                    <a:p>
                      <a:r>
                        <a:rPr lang="en-GB" sz="1400" dirty="0"/>
                        <a:t>SME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Small and Medium Sized Enterprises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654648"/>
                  </a:ext>
                </a:extLst>
              </a:tr>
            </a:tbl>
          </a:graphicData>
        </a:graphic>
      </p:graphicFrame>
      <p:sp>
        <p:nvSpPr>
          <p:cNvPr id="4" name="Title 1">
            <a:extLst>
              <a:ext uri="{FF2B5EF4-FFF2-40B4-BE49-F238E27FC236}">
                <a16:creationId xmlns:a16="http://schemas.microsoft.com/office/drawing/2014/main" id="{CDB16466-5597-6918-D284-EFF6733DC1F7}"/>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Acronyms and abbreviations </a:t>
            </a:r>
          </a:p>
        </p:txBody>
      </p:sp>
    </p:spTree>
    <p:extLst>
      <p:ext uri="{BB962C8B-B14F-4D97-AF65-F5344CB8AC3E}">
        <p14:creationId xmlns:p14="http://schemas.microsoft.com/office/powerpoint/2010/main" val="18049557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708486-CC40-C73D-8992-E0678D14114B}"/>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Definitions</a:t>
            </a:r>
          </a:p>
        </p:txBody>
      </p:sp>
      <p:graphicFrame>
        <p:nvGraphicFramePr>
          <p:cNvPr id="2" name="Content Placeholder 4">
            <a:extLst>
              <a:ext uri="{FF2B5EF4-FFF2-40B4-BE49-F238E27FC236}">
                <a16:creationId xmlns:a16="http://schemas.microsoft.com/office/drawing/2014/main" id="{86FF694C-209C-D6CD-E88F-C1A0682B8DAA}"/>
              </a:ext>
            </a:extLst>
          </p:cNvPr>
          <p:cNvGraphicFramePr>
            <a:graphicFrameLocks noGrp="1"/>
          </p:cNvGraphicFramePr>
          <p:nvPr>
            <p:ph idx="1"/>
            <p:extLst>
              <p:ext uri="{D42A27DB-BD31-4B8C-83A1-F6EECF244321}">
                <p14:modId xmlns:p14="http://schemas.microsoft.com/office/powerpoint/2010/main" val="3489894976"/>
              </p:ext>
            </p:extLst>
          </p:nvPr>
        </p:nvGraphicFramePr>
        <p:xfrm>
          <a:off x="106680" y="1400995"/>
          <a:ext cx="11829495" cy="3750192"/>
        </p:xfrm>
        <a:graphic>
          <a:graphicData uri="http://schemas.openxmlformats.org/drawingml/2006/table">
            <a:tbl>
              <a:tblPr firstRow="1" bandRow="1" bandCol="1">
                <a:tableStyleId>{7E9639D4-E3E2-4D34-9284-5A2195B3D0D7}</a:tableStyleId>
              </a:tblPr>
              <a:tblGrid>
                <a:gridCol w="4612804">
                  <a:extLst>
                    <a:ext uri="{9D8B030D-6E8A-4147-A177-3AD203B41FA5}">
                      <a16:colId xmlns:a16="http://schemas.microsoft.com/office/drawing/2014/main" val="1763327933"/>
                    </a:ext>
                  </a:extLst>
                </a:gridCol>
                <a:gridCol w="7216691">
                  <a:extLst>
                    <a:ext uri="{9D8B030D-6E8A-4147-A177-3AD203B41FA5}">
                      <a16:colId xmlns:a16="http://schemas.microsoft.com/office/drawing/2014/main" val="3391333407"/>
                    </a:ext>
                  </a:extLst>
                </a:gridCol>
              </a:tblGrid>
              <a:tr h="315088">
                <a:tc>
                  <a:txBody>
                    <a:bodyPr/>
                    <a:lstStyle/>
                    <a:p>
                      <a:endParaRPr lang="en-GB"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tc>
                  <a:txBody>
                    <a:bodyPr/>
                    <a:lstStyle/>
                    <a:p>
                      <a:endParaRPr lang="en-GB"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extLst>
                  <a:ext uri="{0D108BD9-81ED-4DB2-BD59-A6C34878D82A}">
                    <a16:rowId xmlns:a16="http://schemas.microsoft.com/office/drawing/2014/main" val="1950919761"/>
                  </a:ext>
                </a:extLst>
              </a:tr>
              <a:tr h="315088">
                <a:tc>
                  <a:txBody>
                    <a:bodyPr/>
                    <a:lstStyle/>
                    <a:p>
                      <a:r>
                        <a:rPr lang="en-GB" sz="1200" dirty="0"/>
                        <a:t>Buckinghamshire’s economic and innovation specialisms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High performance engineering; space; film and high end television.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3394576"/>
                  </a:ext>
                </a:extLst>
              </a:tr>
              <a:tr h="315088">
                <a:tc>
                  <a:txBody>
                    <a:bodyPr/>
                    <a:lstStyle/>
                    <a:p>
                      <a:r>
                        <a:rPr lang="en-GB" sz="1200" dirty="0"/>
                        <a:t>Buckinghamshire’s economic and innovation specialisms or strength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High performance engineering; space; film and high end television; life sciences.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31245"/>
                  </a:ext>
                </a:extLst>
              </a:tr>
              <a:tr h="315088">
                <a:tc>
                  <a:txBody>
                    <a:bodyPr/>
                    <a:lstStyle/>
                    <a:p>
                      <a:r>
                        <a:rPr lang="en-GB" sz="1200" dirty="0"/>
                        <a:t>Claimant count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Residents claiming benefits due to being out-of-work or earning below the Administrative Earnings Threshold (18 hours a week at the National Living Wage).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6661261"/>
                  </a:ext>
                </a:extLst>
              </a:tr>
              <a:tr h="315088">
                <a:tc>
                  <a:txBody>
                    <a:bodyPr/>
                    <a:lstStyle/>
                    <a:p>
                      <a:r>
                        <a:rPr lang="en-GB" sz="1200" dirty="0"/>
                        <a:t>Economic inactivity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Working age residents are not working or actively seeking work.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5208746"/>
                  </a:ext>
                </a:extLst>
              </a:tr>
              <a:tr h="315088">
                <a:tc>
                  <a:txBody>
                    <a:bodyPr/>
                    <a:lstStyle/>
                    <a:p>
                      <a:r>
                        <a:rPr lang="en-GB" sz="1200" dirty="0"/>
                        <a:t>Foundation economy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The element of the economy that primarily serves the local population (e.g. health sector, education sector, hospitality, retail, vehicle repair).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267679"/>
                  </a:ext>
                </a:extLst>
              </a:tr>
              <a:tr h="315088">
                <a:tc>
                  <a:txBody>
                    <a:bodyPr/>
                    <a:lstStyle/>
                    <a:p>
                      <a:r>
                        <a:rPr lang="en-GB" sz="1200" dirty="0"/>
                        <a:t>Hard-to-fill vacancies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Vacancies that employers report as being hard to fill for any reason.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654648"/>
                  </a:ext>
                </a:extLst>
              </a:tr>
              <a:tr h="315088">
                <a:tc>
                  <a:txBody>
                    <a:bodyPr/>
                    <a:lstStyle/>
                    <a:p>
                      <a:r>
                        <a:rPr lang="en-GB" sz="1200" dirty="0"/>
                        <a:t>Key Stage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A phase of education that usually occurs in Years 10 and 11 of secondary school.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6836852"/>
                  </a:ext>
                </a:extLst>
              </a:tr>
              <a:tr h="315088">
                <a:tc>
                  <a:txBody>
                    <a:bodyPr/>
                    <a:lstStyle/>
                    <a:p>
                      <a:r>
                        <a:rPr lang="en-GB" sz="1200" dirty="0"/>
                        <a:t>Key Stage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phase of education typically for students ages 16 to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335451"/>
                  </a:ext>
                </a:extLst>
              </a:tr>
              <a:tr h="315088">
                <a:tc>
                  <a:txBody>
                    <a:bodyPr/>
                    <a:lstStyle/>
                    <a:p>
                      <a:r>
                        <a:rPr lang="en-GB" sz="1200" dirty="0"/>
                        <a:t>Old age dependency ratio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The number of people of state pension age for every 1,000 people of working 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910564"/>
                  </a:ext>
                </a:extLst>
              </a:tr>
              <a:tr h="315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Opportunity Bucks wards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Wards in which Buckinghamshire residents are experiencing greatest levels of hardship.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2820217"/>
                  </a:ext>
                </a:extLst>
              </a:tr>
            </a:tbl>
          </a:graphicData>
        </a:graphic>
      </p:graphicFrame>
    </p:spTree>
    <p:extLst>
      <p:ext uri="{BB962C8B-B14F-4D97-AF65-F5344CB8AC3E}">
        <p14:creationId xmlns:p14="http://schemas.microsoft.com/office/powerpoint/2010/main" val="41200610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9792D-B656-EDF6-64FC-022BB73430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9AD1FD5-7381-4CF9-139B-E9F144A22C61}"/>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Definitions</a:t>
            </a:r>
          </a:p>
        </p:txBody>
      </p:sp>
      <p:graphicFrame>
        <p:nvGraphicFramePr>
          <p:cNvPr id="2" name="Content Placeholder 4">
            <a:extLst>
              <a:ext uri="{FF2B5EF4-FFF2-40B4-BE49-F238E27FC236}">
                <a16:creationId xmlns:a16="http://schemas.microsoft.com/office/drawing/2014/main" id="{48F7ED3D-0DE1-7B2E-EECA-D0D23700F3ED}"/>
              </a:ext>
            </a:extLst>
          </p:cNvPr>
          <p:cNvGraphicFramePr>
            <a:graphicFrameLocks noGrp="1"/>
          </p:cNvGraphicFramePr>
          <p:nvPr>
            <p:ph idx="1"/>
            <p:extLst>
              <p:ext uri="{D42A27DB-BD31-4B8C-83A1-F6EECF244321}">
                <p14:modId xmlns:p14="http://schemas.microsoft.com/office/powerpoint/2010/main" val="2123196605"/>
              </p:ext>
            </p:extLst>
          </p:nvPr>
        </p:nvGraphicFramePr>
        <p:xfrm>
          <a:off x="106680" y="1400995"/>
          <a:ext cx="11829495" cy="3292992"/>
        </p:xfrm>
        <a:graphic>
          <a:graphicData uri="http://schemas.openxmlformats.org/drawingml/2006/table">
            <a:tbl>
              <a:tblPr firstRow="1" bandRow="1" bandCol="1">
                <a:tableStyleId>{7E9639D4-E3E2-4D34-9284-5A2195B3D0D7}</a:tableStyleId>
              </a:tblPr>
              <a:tblGrid>
                <a:gridCol w="4612804">
                  <a:extLst>
                    <a:ext uri="{9D8B030D-6E8A-4147-A177-3AD203B41FA5}">
                      <a16:colId xmlns:a16="http://schemas.microsoft.com/office/drawing/2014/main" val="1763327933"/>
                    </a:ext>
                  </a:extLst>
                </a:gridCol>
                <a:gridCol w="7216691">
                  <a:extLst>
                    <a:ext uri="{9D8B030D-6E8A-4147-A177-3AD203B41FA5}">
                      <a16:colId xmlns:a16="http://schemas.microsoft.com/office/drawing/2014/main" val="3391333407"/>
                    </a:ext>
                  </a:extLst>
                </a:gridCol>
              </a:tblGrid>
              <a:tr h="315088">
                <a:tc>
                  <a:txBody>
                    <a:bodyPr/>
                    <a:lstStyle/>
                    <a:p>
                      <a:endParaRPr lang="en-GB"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tc>
                  <a:txBody>
                    <a:bodyPr/>
                    <a:lstStyle/>
                    <a:p>
                      <a:endParaRPr lang="en-GB"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extLst>
                  <a:ext uri="{0D108BD9-81ED-4DB2-BD59-A6C34878D82A}">
                    <a16:rowId xmlns:a16="http://schemas.microsoft.com/office/drawing/2014/main" val="1950919761"/>
                  </a:ext>
                </a:extLst>
              </a:tr>
              <a:tr h="315088">
                <a:tc>
                  <a:txBody>
                    <a:bodyPr/>
                    <a:lstStyle/>
                    <a:p>
                      <a:r>
                        <a:rPr lang="en-GB" sz="1200" dirty="0"/>
                        <a:t>Sector and industry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These terms are used interchangeably within the report.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3394576"/>
                  </a:ext>
                </a:extLst>
              </a:tr>
              <a:tr h="315088">
                <a:tc>
                  <a:txBody>
                    <a:bodyPr/>
                    <a:lstStyle/>
                    <a:p>
                      <a:r>
                        <a:rPr lang="en-GB" sz="1200" dirty="0"/>
                        <a:t>Skills gap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Employees identified by employers are not being fully proficient in their role.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146000"/>
                  </a:ext>
                </a:extLst>
              </a:tr>
              <a:tr h="315088">
                <a:tc>
                  <a:txBody>
                    <a:bodyPr/>
                    <a:lstStyle/>
                    <a:p>
                      <a:r>
                        <a:rPr lang="en-GB" sz="1200" dirty="0"/>
                        <a:t>Skills shortage vacancies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Vacancies that are proving hard-to-fill due to a lack of applicants with the required skills or qualifications.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6661261"/>
                  </a:ext>
                </a:extLst>
              </a:tr>
              <a:tr h="315088">
                <a:tc>
                  <a:txBody>
                    <a:bodyPr/>
                    <a:lstStyle/>
                    <a:p>
                      <a:r>
                        <a:rPr lang="en-GB" sz="1200" dirty="0"/>
                        <a:t>SMEs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Firms with less than 250 employees.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2188007"/>
                  </a:ext>
                </a:extLst>
              </a:tr>
              <a:tr h="315088">
                <a:tc>
                  <a:txBody>
                    <a:bodyPr/>
                    <a:lstStyle/>
                    <a:p>
                      <a:r>
                        <a:rPr lang="en-GB" sz="1200" dirty="0"/>
                        <a:t>Standard Industrial Classification codes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 system used to classify and categorise industries in a consistent and structured way.</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654648"/>
                  </a:ext>
                </a:extLst>
              </a:tr>
              <a:tr h="315088">
                <a:tc>
                  <a:txBody>
                    <a:bodyPr/>
                    <a:lstStyle/>
                    <a:p>
                      <a:r>
                        <a:rPr lang="en-GB" sz="1200" dirty="0"/>
                        <a:t>Standard Occupational Classification codes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kern="1200" dirty="0">
                          <a:solidFill>
                            <a:schemeClr val="tx1"/>
                          </a:solidFill>
                          <a:effectLst/>
                          <a:latin typeface="+mn-lt"/>
                          <a:ea typeface="+mn-ea"/>
                          <a:cs typeface="+mn-cs"/>
                        </a:rPr>
                        <a:t>A system used to classify and categorise occupations in a consistent and structured way.</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6836852"/>
                  </a:ext>
                </a:extLst>
              </a:tr>
              <a:tr h="315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Sustained destination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kern="1200" dirty="0">
                          <a:solidFill>
                            <a:schemeClr val="tx1"/>
                          </a:solidFill>
                          <a:effectLst/>
                          <a:latin typeface="+mn-lt"/>
                          <a:ea typeface="+mn-ea"/>
                          <a:cs typeface="+mn-cs"/>
                        </a:rPr>
                        <a:t>Students being continuously engaged in education, employment, or training for a minimum period.</a:t>
                      </a:r>
                      <a:endParaRPr lang="en-GB" sz="1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335451"/>
                  </a:ext>
                </a:extLst>
              </a:tr>
              <a:tr h="315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Tradeable economy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GB" sz="1200" b="0" i="0" u="none" strike="noStrike" kern="1200" cap="none" spc="0" normalizeH="0" baseline="0" noProof="0" dirty="0">
                          <a:ln>
                            <a:noFill/>
                          </a:ln>
                          <a:effectLst/>
                          <a:uLnTx/>
                          <a:uFillTx/>
                          <a:latin typeface="+mn-lt"/>
                          <a:ea typeface="Aptos" panose="020B0004020202020204" pitchFamily="34" charset="0"/>
                          <a:cs typeface="Arial" panose="020B0604020202020204" pitchFamily="34" charset="0"/>
                        </a:rPr>
                        <a:t>Tradable goods and services can be sold and consumed outside of the region in which they are produced.</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910564"/>
                  </a:ext>
                </a:extLst>
              </a:tr>
              <a:tr h="315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Unemployment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Residents who are not working but would like to, have actively sought work within the last four weeks and are available to start work within the next two weeks.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7395286"/>
                  </a:ext>
                </a:extLst>
              </a:tr>
            </a:tbl>
          </a:graphicData>
        </a:graphic>
      </p:graphicFrame>
    </p:spTree>
    <p:extLst>
      <p:ext uri="{BB962C8B-B14F-4D97-AF65-F5344CB8AC3E}">
        <p14:creationId xmlns:p14="http://schemas.microsoft.com/office/powerpoint/2010/main" val="12088871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B29FF9-CB00-1E60-D6D8-90100F877678}"/>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Further reading</a:t>
            </a:r>
          </a:p>
        </p:txBody>
      </p:sp>
      <p:sp>
        <p:nvSpPr>
          <p:cNvPr id="5" name="TextBox 4">
            <a:extLst>
              <a:ext uri="{FF2B5EF4-FFF2-40B4-BE49-F238E27FC236}">
                <a16:creationId xmlns:a16="http://schemas.microsoft.com/office/drawing/2014/main" id="{A9B46001-98A0-FE53-4DF4-D76447E60F66}"/>
              </a:ext>
            </a:extLst>
          </p:cNvPr>
          <p:cNvSpPr txBox="1"/>
          <p:nvPr/>
        </p:nvSpPr>
        <p:spPr>
          <a:xfrm>
            <a:off x="237744" y="1691640"/>
            <a:ext cx="8823960" cy="3139321"/>
          </a:xfrm>
          <a:prstGeom prst="rect">
            <a:avLst/>
          </a:prstGeom>
          <a:noFill/>
        </p:spPr>
        <p:txBody>
          <a:bodyPr wrap="square" rtlCol="0">
            <a:spAutoFit/>
          </a:bodyPr>
          <a:lstStyle/>
          <a:p>
            <a:r>
              <a:rPr lang="en-GB" dirty="0">
                <a:hlinkClick r:id="rId2"/>
              </a:rPr>
              <a:t>Reports about the Buckinghamshire Economy </a:t>
            </a:r>
            <a:endParaRPr lang="en-GB" dirty="0"/>
          </a:p>
          <a:p>
            <a:endParaRPr lang="en-GB" dirty="0"/>
          </a:p>
          <a:p>
            <a:pPr marL="285750" indent="-285750">
              <a:buFont typeface="Arial" panose="020B0604020202020204" pitchFamily="34" charset="0"/>
              <a:buChar char="•"/>
            </a:pPr>
            <a:r>
              <a:rPr lang="en-GB" dirty="0"/>
              <a:t>10 things you need to know about the Buckinghamshire Economy, 2025</a:t>
            </a:r>
          </a:p>
          <a:p>
            <a:pPr marL="285750" indent="-285750">
              <a:buFont typeface="Arial" panose="020B0604020202020204" pitchFamily="34" charset="0"/>
              <a:buChar char="•"/>
            </a:pPr>
            <a:r>
              <a:rPr lang="en-GB" dirty="0"/>
              <a:t>The Buckinghamshire Economy 2024, 2024</a:t>
            </a:r>
          </a:p>
          <a:p>
            <a:pPr marL="285750" indent="-285750">
              <a:buFont typeface="Arial" panose="020B0604020202020204" pitchFamily="34" charset="0"/>
              <a:buChar char="•"/>
            </a:pPr>
            <a:r>
              <a:rPr lang="en-GB" dirty="0"/>
              <a:t>Buckinghamshire Productivity Review, 2024</a:t>
            </a:r>
          </a:p>
          <a:p>
            <a:pPr marL="285750" indent="-285750">
              <a:buFont typeface="Arial" panose="020B0604020202020204" pitchFamily="34" charset="0"/>
              <a:buChar char="•"/>
            </a:pPr>
            <a:r>
              <a:rPr lang="en-GB" dirty="0"/>
              <a:t>The Buckinghamshire Economy: industry, cluster and innovation strengths, 2024</a:t>
            </a:r>
          </a:p>
          <a:p>
            <a:endParaRPr lang="en-GB" dirty="0"/>
          </a:p>
          <a:p>
            <a:endParaRPr lang="en-GB" dirty="0"/>
          </a:p>
          <a:p>
            <a:r>
              <a:rPr lang="en-GB" dirty="0">
                <a:hlinkClick r:id="rId3"/>
              </a:rPr>
              <a:t>Claimant count dashboard (live)</a:t>
            </a:r>
            <a:endParaRPr lang="en-GB" dirty="0"/>
          </a:p>
          <a:p>
            <a:endParaRPr lang="en-GB" dirty="0"/>
          </a:p>
          <a:p>
            <a:r>
              <a:rPr lang="en-GB" dirty="0">
                <a:hlinkClick r:id="rId4"/>
              </a:rPr>
              <a:t>Buckinghamshire Apprenticeships 2024</a:t>
            </a:r>
            <a:endParaRPr lang="en-GB" dirty="0"/>
          </a:p>
        </p:txBody>
      </p:sp>
    </p:spTree>
    <p:extLst>
      <p:ext uri="{BB962C8B-B14F-4D97-AF65-F5344CB8AC3E}">
        <p14:creationId xmlns:p14="http://schemas.microsoft.com/office/powerpoint/2010/main" val="2703602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F42671-6698-C111-6DC0-7FFDAF5F66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D568D5E-F591-3444-4787-897EAE8DBE34}"/>
              </a:ext>
            </a:extLst>
          </p:cNvPr>
          <p:cNvSpPr txBox="1"/>
          <p:nvPr/>
        </p:nvSpPr>
        <p:spPr>
          <a:xfrm>
            <a:off x="0" y="5784574"/>
            <a:ext cx="12145617"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2CF493-6FCD-57B3-BC4E-A50A7D089F97}"/>
              </a:ext>
            </a:extLst>
          </p:cNvPr>
          <p:cNvSpPr>
            <a:spLocks noGrp="1"/>
          </p:cNvSpPr>
          <p:nvPr>
            <p:ph type="title"/>
          </p:nvPr>
        </p:nvSpPr>
        <p:spPr>
          <a:xfrm>
            <a:off x="0" y="365126"/>
            <a:ext cx="11353800" cy="807691"/>
          </a:xfrm>
          <a:solidFill>
            <a:srgbClr val="2C2D84"/>
          </a:solidFill>
        </p:spPr>
        <p:txBody>
          <a:bodyPr>
            <a:noAutofit/>
          </a:bodyPr>
          <a:lstStyle/>
          <a:p>
            <a:r>
              <a:rPr lang="en-GB" sz="2000" b="1" dirty="0">
                <a:solidFill>
                  <a:schemeClr val="bg1"/>
                </a:solidFill>
                <a:latin typeface="+mn-lt"/>
              </a:rPr>
              <a:t>1. The economy is not performing as well as it used to </a:t>
            </a:r>
          </a:p>
        </p:txBody>
      </p:sp>
      <p:cxnSp>
        <p:nvCxnSpPr>
          <p:cNvPr id="13" name="Straight Arrow Connector 12">
            <a:extLst>
              <a:ext uri="{FF2B5EF4-FFF2-40B4-BE49-F238E27FC236}">
                <a16:creationId xmlns:a16="http://schemas.microsoft.com/office/drawing/2014/main" id="{7B4205FA-D16A-BB35-F0A8-9DB0EE6744D6}"/>
              </a:ext>
            </a:extLst>
          </p:cNvPr>
          <p:cNvCxnSpPr>
            <a:cxnSpLocks/>
          </p:cNvCxnSpPr>
          <p:nvPr/>
        </p:nvCxnSpPr>
        <p:spPr>
          <a:xfrm flipV="1">
            <a:off x="2908852" y="2164711"/>
            <a:ext cx="410090" cy="937898"/>
          </a:xfrm>
          <a:prstGeom prst="straightConnector1">
            <a:avLst/>
          </a:prstGeom>
          <a:ln w="38100">
            <a:solidFill>
              <a:srgbClr val="2C2D8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4D54CC3-52A2-505C-C929-5F8C9C4ABD2F}"/>
              </a:ext>
            </a:extLst>
          </p:cNvPr>
          <p:cNvSpPr txBox="1"/>
          <p:nvPr/>
        </p:nvSpPr>
        <p:spPr>
          <a:xfrm>
            <a:off x="6989422" y="1172817"/>
            <a:ext cx="5111137" cy="57554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C3C3B"/>
                </a:solidFill>
                <a:effectLst/>
                <a:uLnTx/>
                <a:uFillTx/>
                <a:latin typeface="Calibri" panose="020F0502020204030204"/>
                <a:ea typeface="+mn-ea"/>
                <a:cs typeface="+mn-cs"/>
              </a:rPr>
              <a:t>Why?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C3C3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C3C3B"/>
                </a:solidFill>
                <a:effectLst/>
                <a:uLnTx/>
                <a:uFillTx/>
                <a:latin typeface="Calibri" panose="020F0502020204030204"/>
                <a:ea typeface="+mn-ea"/>
                <a:cs typeface="+mn-cs"/>
              </a:rPr>
              <a:t>Structural change within the economy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srgbClr val="3C3C3B"/>
                </a:solidFill>
                <a:effectLst/>
                <a:uLnTx/>
                <a:uFillTx/>
                <a:latin typeface="Calibri" panose="020F0502020204030204"/>
                <a:ea typeface="+mn-ea"/>
                <a:cs typeface="+mn-cs"/>
              </a:rPr>
              <a:t>Low productivity sectors growing more quickly than high productivity sectors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srgbClr val="3C3C3B"/>
                </a:solidFill>
                <a:effectLst/>
                <a:uLnTx/>
                <a:uFillTx/>
                <a:latin typeface="Calibri" panose="020F0502020204030204"/>
                <a:ea typeface="+mn-ea"/>
                <a:cs typeface="+mn-cs"/>
              </a:rPr>
              <a:t>High productivity sectors growing more slowly than the national average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600" b="0" i="1" u="none" strike="noStrike" kern="1200" cap="none" spc="0" normalizeH="0" baseline="0" noProof="0" dirty="0">
                <a:ln>
                  <a:noFill/>
                </a:ln>
                <a:solidFill>
                  <a:srgbClr val="3C3C3B"/>
                </a:solidFill>
                <a:effectLst/>
                <a:uLnTx/>
                <a:uFillTx/>
                <a:latin typeface="Calibri" panose="020F0502020204030204"/>
                <a:ea typeface="+mn-ea"/>
                <a:cs typeface="+mn-cs"/>
              </a:rPr>
              <a:t>(public sector productivity performance has been about average)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600" i="1" dirty="0">
              <a:solidFill>
                <a:srgbClr val="3C3C3B"/>
              </a:solidFill>
              <a:latin typeface="Calibri" panose="020F0502020204030204"/>
            </a:endParaRPr>
          </a:p>
          <a:p>
            <a:pPr lvl="0">
              <a:defRPr/>
            </a:pPr>
            <a:r>
              <a:rPr lang="en-GB" sz="1600" b="1" dirty="0">
                <a:solidFill>
                  <a:srgbClr val="3C3C3B"/>
                </a:solidFill>
              </a:rPr>
              <a:t>Why have we seen structural change? </a:t>
            </a:r>
          </a:p>
          <a:p>
            <a:pPr lvl="0">
              <a:defRPr/>
            </a:pPr>
            <a:endParaRPr lang="en-GB" sz="1600" b="1" dirty="0">
              <a:solidFill>
                <a:srgbClr val="3C3C3B"/>
              </a:solidFill>
            </a:endParaRPr>
          </a:p>
          <a:p>
            <a:pPr marL="285750" lvl="0" indent="-285750">
              <a:buFontTx/>
              <a:buChar char="-"/>
              <a:defRPr/>
            </a:pPr>
            <a:r>
              <a:rPr lang="en-GB" sz="1600" dirty="0">
                <a:solidFill>
                  <a:srgbClr val="3C3C3B"/>
                </a:solidFill>
              </a:rPr>
              <a:t>Loss of some high-value firms (closures, relocations)</a:t>
            </a:r>
          </a:p>
          <a:p>
            <a:pPr marL="285750" lvl="0" indent="-285750">
              <a:buFontTx/>
              <a:buChar char="-"/>
              <a:defRPr/>
            </a:pPr>
            <a:r>
              <a:rPr lang="en-GB" sz="1600" dirty="0">
                <a:solidFill>
                  <a:srgbClr val="3C3C3B"/>
                </a:solidFill>
              </a:rPr>
              <a:t>Few high-value firms growing within / moving into the county</a:t>
            </a:r>
          </a:p>
          <a:p>
            <a:pPr marL="285750" lvl="0" indent="-285750">
              <a:buFontTx/>
              <a:buChar char="-"/>
              <a:defRPr/>
            </a:pPr>
            <a:r>
              <a:rPr lang="en-GB" sz="1600" dirty="0">
                <a:solidFill>
                  <a:srgbClr val="3C3C3B"/>
                </a:solidFill>
              </a:rPr>
              <a:t>Growth of the local consumer economy </a:t>
            </a:r>
          </a:p>
          <a:p>
            <a:pPr marL="285750" lvl="0" indent="-285750">
              <a:buFontTx/>
              <a:buChar char="-"/>
              <a:defRPr/>
            </a:pPr>
            <a:endParaRPr lang="en-GB" sz="1600" dirty="0">
              <a:solidFill>
                <a:srgbClr val="3C3C3B"/>
              </a:solidFill>
            </a:endParaRPr>
          </a:p>
          <a:p>
            <a:pPr lvl="0">
              <a:defRPr/>
            </a:pPr>
            <a:r>
              <a:rPr lang="en-GB" sz="1600" b="1" dirty="0">
                <a:solidFill>
                  <a:srgbClr val="3C3C3B"/>
                </a:solidFill>
              </a:rPr>
              <a:t>Skills and productivity </a:t>
            </a:r>
          </a:p>
          <a:p>
            <a:pPr lvl="0">
              <a:defRPr/>
            </a:pPr>
            <a:endParaRPr lang="en-GB" sz="1600" dirty="0">
              <a:solidFill>
                <a:srgbClr val="3C3C3B"/>
              </a:solidFill>
            </a:endParaRPr>
          </a:p>
          <a:p>
            <a:pPr marL="285750" lvl="0" indent="-285750">
              <a:buFont typeface="Calibri" panose="020F0502020204030204" pitchFamily="34" charset="0"/>
              <a:buChar char="─"/>
              <a:defRPr/>
            </a:pPr>
            <a:r>
              <a:rPr lang="en-GB" sz="1600" dirty="0"/>
              <a:t>Studies by the OECD, ONS and McKinsey suggest that improving management, higher-order cognitive and digital skills, yield the highest productivity returns.</a:t>
            </a:r>
            <a:endParaRPr lang="en-GB" sz="1600" dirty="0">
              <a:solidFill>
                <a:srgbClr val="3C3C3B"/>
              </a:solidFill>
            </a:endParaRPr>
          </a:p>
          <a:p>
            <a:pPr marR="0" lvl="0" algn="l" defTabSz="914400" rtl="0" eaLnBrk="1" fontAlgn="auto" latinLnBrk="0" hangingPunct="1">
              <a:lnSpc>
                <a:spcPct val="100000"/>
              </a:lnSpc>
              <a:spcBef>
                <a:spcPts val="0"/>
              </a:spcBef>
              <a:spcAft>
                <a:spcPts val="0"/>
              </a:spcAft>
              <a:buClrTx/>
              <a:buSzTx/>
              <a:tabLst/>
              <a:defRPr/>
            </a:pPr>
            <a:endParaRPr kumimoji="0" lang="en-GB" sz="1600" b="0" i="1" u="none" strike="noStrike" kern="1200" cap="none" spc="0" normalizeH="0" baseline="0" noProof="0" dirty="0">
              <a:ln>
                <a:noFill/>
              </a:ln>
              <a:solidFill>
                <a:srgbClr val="3C3C3B"/>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35E683D-2EC6-8820-631B-1D46A506219A}"/>
              </a:ext>
            </a:extLst>
          </p:cNvPr>
          <p:cNvSpPr txBox="1"/>
          <p:nvPr/>
        </p:nvSpPr>
        <p:spPr>
          <a:xfrm>
            <a:off x="214238" y="6195503"/>
            <a:ext cx="6984091" cy="276999"/>
          </a:xfrm>
          <a:prstGeom prst="rect">
            <a:avLst/>
          </a:prstGeom>
          <a:noFill/>
        </p:spPr>
        <p:txBody>
          <a:bodyPr wrap="square" rtlCol="0">
            <a:spAutoFit/>
          </a:bodyPr>
          <a:lstStyle/>
          <a:p>
            <a:r>
              <a:rPr lang="en-GB" sz="1200" i="1" dirty="0"/>
              <a:t>Source: </a:t>
            </a:r>
            <a:r>
              <a:rPr lang="en-GB" sz="1200" i="1" u="sng" dirty="0">
                <a:hlinkClick r:id="rId2">
                  <a:extLst>
                    <a:ext uri="{A12FA001-AC4F-418D-AE19-62706E023703}">
                      <ahyp:hlinkClr xmlns:ahyp="http://schemas.microsoft.com/office/drawing/2018/hyperlinkcolor" val="tx"/>
                    </a:ext>
                  </a:extLst>
                </a:hlinkClick>
              </a:rPr>
              <a:t>Current price (smoothed) GVA per hour worked, ONS, 2025</a:t>
            </a:r>
            <a:endParaRPr lang="en-GB" sz="1200" dirty="0"/>
          </a:p>
        </p:txBody>
      </p:sp>
      <p:pic>
        <p:nvPicPr>
          <p:cNvPr id="5" name="Picture 4">
            <a:extLst>
              <a:ext uri="{FF2B5EF4-FFF2-40B4-BE49-F238E27FC236}">
                <a16:creationId xmlns:a16="http://schemas.microsoft.com/office/drawing/2014/main" id="{1C898D27-769E-F04C-4A00-D3265DEE84E7}"/>
              </a:ext>
            </a:extLst>
          </p:cNvPr>
          <p:cNvPicPr>
            <a:picLocks noChangeAspect="1"/>
          </p:cNvPicPr>
          <p:nvPr/>
        </p:nvPicPr>
        <p:blipFill>
          <a:blip r:embed="rId3"/>
          <a:stretch>
            <a:fillRect/>
          </a:stretch>
        </p:blipFill>
        <p:spPr>
          <a:xfrm>
            <a:off x="91440" y="1840635"/>
            <a:ext cx="6840254" cy="3754863"/>
          </a:xfrm>
          <a:prstGeom prst="rect">
            <a:avLst/>
          </a:prstGeom>
        </p:spPr>
      </p:pic>
      <p:sp>
        <p:nvSpPr>
          <p:cNvPr id="3" name="TextBox 2">
            <a:extLst>
              <a:ext uri="{FF2B5EF4-FFF2-40B4-BE49-F238E27FC236}">
                <a16:creationId xmlns:a16="http://schemas.microsoft.com/office/drawing/2014/main" id="{DD22DF91-9B3E-6B71-5BD8-937D2EF733D6}"/>
              </a:ext>
            </a:extLst>
          </p:cNvPr>
          <p:cNvSpPr txBox="1"/>
          <p:nvPr/>
        </p:nvSpPr>
        <p:spPr>
          <a:xfrm>
            <a:off x="562627" y="1343782"/>
            <a:ext cx="5897880" cy="307777"/>
          </a:xfrm>
          <a:prstGeom prst="rect">
            <a:avLst/>
          </a:prstGeom>
          <a:solidFill>
            <a:srgbClr val="2C2D84"/>
          </a:solidFill>
        </p:spPr>
        <p:txBody>
          <a:bodyPr wrap="square" rtlCol="0">
            <a:spAutoFit/>
          </a:bodyPr>
          <a:lstStyle/>
          <a:p>
            <a:r>
              <a:rPr lang="en-GB" sz="1400" dirty="0">
                <a:solidFill>
                  <a:schemeClr val="bg1"/>
                </a:solidFill>
              </a:rPr>
              <a:t>Productivity (GVA per hour worked) indices – Buckinghamshire versus England</a:t>
            </a:r>
          </a:p>
        </p:txBody>
      </p:sp>
    </p:spTree>
    <p:extLst>
      <p:ext uri="{BB962C8B-B14F-4D97-AF65-F5344CB8AC3E}">
        <p14:creationId xmlns:p14="http://schemas.microsoft.com/office/powerpoint/2010/main" val="4139893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FC5349-B0BA-440B-5590-A540FCF9DBC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57CEA6-CFED-F81B-09ED-894D1C669A07}"/>
              </a:ext>
            </a:extLst>
          </p:cNvPr>
          <p:cNvSpPr txBox="1"/>
          <p:nvPr/>
        </p:nvSpPr>
        <p:spPr>
          <a:xfrm>
            <a:off x="0" y="5784574"/>
            <a:ext cx="12145617"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C91A5A-B58A-0C6D-2D1F-913454224BE7}"/>
              </a:ext>
            </a:extLst>
          </p:cNvPr>
          <p:cNvSpPr>
            <a:spLocks noGrp="1"/>
          </p:cNvSpPr>
          <p:nvPr>
            <p:ph type="title"/>
          </p:nvPr>
        </p:nvSpPr>
        <p:spPr>
          <a:xfrm>
            <a:off x="0" y="365126"/>
            <a:ext cx="11353800" cy="807691"/>
          </a:xfrm>
          <a:solidFill>
            <a:srgbClr val="2C2D84"/>
          </a:solidFill>
        </p:spPr>
        <p:txBody>
          <a:bodyPr>
            <a:noAutofit/>
          </a:bodyPr>
          <a:lstStyle/>
          <a:p>
            <a:r>
              <a:rPr lang="en-GB" sz="2000" b="1" dirty="0">
                <a:solidFill>
                  <a:schemeClr val="bg1"/>
                </a:solidFill>
                <a:latin typeface="+mn-lt"/>
              </a:rPr>
              <a:t>2. The county’s high value (tradeable) economy is small </a:t>
            </a:r>
            <a:r>
              <a:rPr lang="en-GB" sz="1400" b="1" dirty="0">
                <a:solidFill>
                  <a:schemeClr val="bg1"/>
                </a:solidFill>
                <a:latin typeface="+mn-lt"/>
              </a:rPr>
              <a:t>(which is not a good thing)</a:t>
            </a:r>
            <a:endParaRPr lang="en-GB" sz="2400" b="1" dirty="0">
              <a:solidFill>
                <a:schemeClr val="bg1"/>
              </a:solidFill>
              <a:latin typeface="+mn-lt"/>
            </a:endParaRPr>
          </a:p>
        </p:txBody>
      </p:sp>
      <p:sp>
        <p:nvSpPr>
          <p:cNvPr id="3" name="TextBox 2">
            <a:extLst>
              <a:ext uri="{FF2B5EF4-FFF2-40B4-BE49-F238E27FC236}">
                <a16:creationId xmlns:a16="http://schemas.microsoft.com/office/drawing/2014/main" id="{35C47B40-73C5-4B48-1622-0C7B340741E6}"/>
              </a:ext>
            </a:extLst>
          </p:cNvPr>
          <p:cNvSpPr txBox="1"/>
          <p:nvPr/>
        </p:nvSpPr>
        <p:spPr>
          <a:xfrm>
            <a:off x="145773" y="1455486"/>
            <a:ext cx="563217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rPr>
              <a:t>Tradable goods and services can be sold and consumed outside of the region in which they are produced. </a:t>
            </a:r>
            <a:r>
              <a:rPr kumimoji="0" lang="en-GB" sz="1600" b="0" i="0" u="none" strike="noStrike" kern="1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rPr>
              <a:t>Cars and computer software are tradable. A meal at a restaurant is not.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rPr>
              <a:t>Firms operating in tradable sectors: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rPr>
              <a:t>drive productivity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rPr>
              <a:t>have strong multiplier effects (i.e. they create more additional jobs than firms in foundation / everyday sectors)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rPr>
              <a:t>are less likely to be in direct competition with other local businesses, thus reducing the risk of displacement</a:t>
            </a:r>
            <a:endParaRPr kumimoji="0" lang="en-GB" sz="1600" b="0" i="0" u="none" strike="noStrike" kern="1200" cap="none" spc="0" normalizeH="0" baseline="0" noProof="0" dirty="0">
              <a:ln>
                <a:noFill/>
              </a:ln>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0F8780F-F86E-703B-71EB-9681CB6A8DE3}"/>
              </a:ext>
            </a:extLst>
          </p:cNvPr>
          <p:cNvSpPr txBox="1"/>
          <p:nvPr/>
        </p:nvSpPr>
        <p:spPr>
          <a:xfrm>
            <a:off x="145773" y="4079458"/>
            <a:ext cx="6175512" cy="187718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1600" b="0" i="0" u="none" strike="noStrike" kern="100" cap="none" spc="0" normalizeH="0" baseline="0" noProof="0" dirty="0">
                <a:ln>
                  <a:noFill/>
                </a:ln>
                <a:effectLst/>
                <a:uLnTx/>
                <a:uFillTx/>
                <a:latin typeface="Calibri" panose="020F0502020204030204"/>
                <a:ea typeface="Aptos" panose="020B0004020202020204" pitchFamily="34" charset="0"/>
                <a:cs typeface="Arial"/>
              </a:rPr>
              <a:t>Tradeable sectors do not solely employ people in highly skilled roles; they provide a wide range of entry-level jobs and career progression opportunities for individuals.  </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1600" b="0" i="0" u="none" strike="noStrike" kern="100" cap="none" spc="0" normalizeH="0" baseline="0" noProof="0" dirty="0">
                <a:ln>
                  <a:noFill/>
                </a:ln>
                <a:effectLst/>
                <a:uLnTx/>
                <a:uFillTx/>
                <a:latin typeface="Calibri" panose="020F0502020204030204"/>
                <a:ea typeface="Aptos" panose="020B0004020202020204" pitchFamily="34" charset="0"/>
                <a:cs typeface="Arial"/>
              </a:rPr>
              <a:t>Tradeable sectors are also not solely made up of large companies.  The majority of firms operating in tradable sectors are Small and Medium-sized Enterprises (SMEs).  </a:t>
            </a:r>
          </a:p>
        </p:txBody>
      </p:sp>
      <p:graphicFrame>
        <p:nvGraphicFramePr>
          <p:cNvPr id="7" name="Chart 6">
            <a:extLst>
              <a:ext uri="{FF2B5EF4-FFF2-40B4-BE49-F238E27FC236}">
                <a16:creationId xmlns:a16="http://schemas.microsoft.com/office/drawing/2014/main" id="{9933CAEE-82E7-C884-11EE-39C2A6EDCF0B}"/>
              </a:ext>
            </a:extLst>
          </p:cNvPr>
          <p:cNvGraphicFramePr>
            <a:graphicFrameLocks/>
          </p:cNvGraphicFramePr>
          <p:nvPr/>
        </p:nvGraphicFramePr>
        <p:xfrm>
          <a:off x="6566589" y="2428881"/>
          <a:ext cx="5035550" cy="316230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1736590F-CFDE-760E-D4E3-08EAE8EF74F3}"/>
              </a:ext>
            </a:extLst>
          </p:cNvPr>
          <p:cNvSpPr txBox="1"/>
          <p:nvPr/>
        </p:nvSpPr>
        <p:spPr>
          <a:xfrm>
            <a:off x="6486940" y="1379790"/>
            <a:ext cx="5446643" cy="573298"/>
          </a:xfrm>
          <a:prstGeom prst="rect">
            <a:avLst/>
          </a:prstGeom>
          <a:solidFill>
            <a:srgbClr val="2C2D84"/>
          </a:solidFill>
        </p:spPr>
        <p:txBody>
          <a:bodyPr wrap="square" lIns="91440" tIns="45720" rIns="91440" bIns="45720" anchor="t">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1400" b="0" i="0" u="none" strike="noStrike" kern="100" cap="none" spc="0" normalizeH="0" baseline="0" noProof="0" dirty="0">
                <a:ln>
                  <a:noFill/>
                </a:ln>
                <a:solidFill>
                  <a:schemeClr val="bg1"/>
                </a:solidFill>
                <a:effectLst/>
                <a:uLnTx/>
                <a:uFillTx/>
                <a:latin typeface="Calibri" panose="020F0502020204030204"/>
                <a:ea typeface="Aptos" panose="020B0004020202020204" pitchFamily="34" charset="0"/>
                <a:cs typeface="Arial"/>
              </a:rPr>
              <a:t>Share of Gross Value Added (GVA) generated by tradeable sectors 2019 – Buckinghamshire and neighbouring areas</a:t>
            </a:r>
          </a:p>
        </p:txBody>
      </p:sp>
      <p:sp>
        <p:nvSpPr>
          <p:cNvPr id="19" name="TextBox 18">
            <a:extLst>
              <a:ext uri="{FF2B5EF4-FFF2-40B4-BE49-F238E27FC236}">
                <a16:creationId xmlns:a16="http://schemas.microsoft.com/office/drawing/2014/main" id="{A4D61B39-DECC-1129-0B6B-F6FC26F9BC89}"/>
              </a:ext>
            </a:extLst>
          </p:cNvPr>
          <p:cNvSpPr txBox="1"/>
          <p:nvPr/>
        </p:nvSpPr>
        <p:spPr>
          <a:xfrm>
            <a:off x="9643983" y="5618085"/>
            <a:ext cx="2085424"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effectLst/>
                <a:uLnTx/>
                <a:uFillTx/>
                <a:latin typeface="Calibri" panose="020F0502020204030204"/>
                <a:ea typeface="+mn-ea"/>
                <a:cs typeface="+mn-cs"/>
              </a:rPr>
              <a:t>Source: </a:t>
            </a:r>
            <a:r>
              <a:rPr kumimoji="0" lang="en-GB" sz="1400" b="0" i="1" u="none" strike="noStrike" kern="1200" cap="none" spc="0" normalizeH="0" baseline="0" noProof="0" dirty="0" err="1">
                <a:ln>
                  <a:noFill/>
                </a:ln>
                <a:effectLst/>
                <a:uLnTx/>
                <a:uFillTx/>
                <a:latin typeface="Calibri" panose="020F0502020204030204"/>
                <a:ea typeface="+mn-ea"/>
                <a:cs typeface="+mn-cs"/>
              </a:rPr>
              <a:t>Lightcast</a:t>
            </a:r>
            <a:r>
              <a:rPr kumimoji="0" lang="en-GB" sz="1400" b="0" i="1" u="none" strike="noStrike" kern="1200" cap="none" spc="0" normalizeH="0" baseline="0" noProof="0" dirty="0">
                <a:ln>
                  <a:noFill/>
                </a:ln>
                <a:effectLst/>
                <a:uLnTx/>
                <a:uFillTx/>
                <a:latin typeface="Calibri" panose="020F0502020204030204"/>
                <a:ea typeface="+mn-ea"/>
                <a:cs typeface="+mn-cs"/>
              </a:rPr>
              <a:t>, 2025</a:t>
            </a:r>
            <a:endParaRPr kumimoji="0" lang="en-GB" sz="1400" b="0" i="1" u="none" strike="noStrike" kern="1200" cap="none" spc="0" normalizeH="0" baseline="0" noProof="0" dirty="0">
              <a:ln>
                <a:noFill/>
              </a:ln>
              <a:effectLst/>
              <a:uLnTx/>
              <a:uFillTx/>
              <a:latin typeface="Calibri" panose="020F0502020204030204"/>
              <a:ea typeface="Calibri"/>
              <a:cs typeface="Calibri"/>
            </a:endParaRPr>
          </a:p>
        </p:txBody>
      </p:sp>
    </p:spTree>
    <p:extLst>
      <p:ext uri="{BB962C8B-B14F-4D97-AF65-F5344CB8AC3E}">
        <p14:creationId xmlns:p14="http://schemas.microsoft.com/office/powerpoint/2010/main" val="1500583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16B474-E58A-A4C5-C059-5D25AD7646B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12933B-B659-774E-A43D-C68EAA0CD73F}"/>
              </a:ext>
            </a:extLst>
          </p:cNvPr>
          <p:cNvSpPr txBox="1"/>
          <p:nvPr/>
        </p:nvSpPr>
        <p:spPr>
          <a:xfrm>
            <a:off x="0" y="5784574"/>
            <a:ext cx="12145617"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4E9EFE-94F1-D69D-4F77-68237857971E}"/>
              </a:ext>
            </a:extLst>
          </p:cNvPr>
          <p:cNvSpPr>
            <a:spLocks noGrp="1"/>
          </p:cNvSpPr>
          <p:nvPr>
            <p:ph type="title"/>
          </p:nvPr>
        </p:nvSpPr>
        <p:spPr>
          <a:xfrm>
            <a:off x="0" y="365126"/>
            <a:ext cx="11353800" cy="807691"/>
          </a:xfrm>
          <a:solidFill>
            <a:srgbClr val="2C2D84"/>
          </a:solidFill>
        </p:spPr>
        <p:txBody>
          <a:bodyPr>
            <a:noAutofit/>
          </a:bodyPr>
          <a:lstStyle/>
          <a:p>
            <a:r>
              <a:rPr lang="en-GB" sz="2000" b="1" dirty="0">
                <a:solidFill>
                  <a:schemeClr val="bg1"/>
                </a:solidFill>
                <a:latin typeface="+mn-lt"/>
              </a:rPr>
              <a:t>3. Low-productivity sectors are becoming increasingly dominant in the Buckinghamshire economy  </a:t>
            </a:r>
          </a:p>
        </p:txBody>
      </p:sp>
      <p:sp>
        <p:nvSpPr>
          <p:cNvPr id="5" name="TextBox 4">
            <a:extLst>
              <a:ext uri="{FF2B5EF4-FFF2-40B4-BE49-F238E27FC236}">
                <a16:creationId xmlns:a16="http://schemas.microsoft.com/office/drawing/2014/main" id="{E2327530-5EE4-7BC7-F1B1-70C791B05D3B}"/>
              </a:ext>
            </a:extLst>
          </p:cNvPr>
          <p:cNvSpPr txBox="1"/>
          <p:nvPr/>
        </p:nvSpPr>
        <p:spPr>
          <a:xfrm>
            <a:off x="335069" y="1387161"/>
            <a:ext cx="7365937"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mn-ea"/>
                <a:cs typeface="+mn-cs"/>
              </a:rPr>
              <a:t>Over the last five years the county has seen 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ea typeface="+mn-ea"/>
                <a:cs typeface="+mn-cs"/>
              </a:rPr>
              <a:t>21% </a:t>
            </a:r>
            <a:r>
              <a:rPr kumimoji="0" lang="en-GB" sz="1600" b="0" i="0" u="none" strike="noStrike" kern="1200" cap="none" spc="0" normalizeH="0" baseline="0" noProof="0" dirty="0">
                <a:ln>
                  <a:noFill/>
                </a:ln>
                <a:solidFill>
                  <a:srgbClr val="000000"/>
                </a:solidFill>
                <a:effectLst/>
                <a:uLnTx/>
                <a:uFillTx/>
                <a:ea typeface="+mn-ea"/>
                <a:cs typeface="+mn-cs"/>
              </a:rPr>
              <a:t>increase in jobs in the arts, entertainment and recreation industry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ea typeface="+mn-ea"/>
                <a:cs typeface="+mn-cs"/>
              </a:rPr>
              <a:t>21% </a:t>
            </a:r>
            <a:r>
              <a:rPr kumimoji="0" lang="en-GB" sz="1600" b="0" i="0" u="none" strike="noStrike" kern="1200" cap="none" spc="0" normalizeH="0" baseline="0" noProof="0" dirty="0">
                <a:ln>
                  <a:noFill/>
                </a:ln>
                <a:solidFill>
                  <a:srgbClr val="000000"/>
                </a:solidFill>
                <a:effectLst/>
                <a:uLnTx/>
                <a:uFillTx/>
                <a:ea typeface="+mn-ea"/>
                <a:cs typeface="+mn-cs"/>
              </a:rPr>
              <a:t>increase in jobs in the transport and storage industry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ea typeface="+mn-ea"/>
                <a:cs typeface="+mn-cs"/>
              </a:rPr>
              <a:t>13% </a:t>
            </a:r>
            <a:r>
              <a:rPr kumimoji="0" lang="en-GB" sz="1600" b="0" i="0" u="none" strike="noStrike" kern="1200" cap="none" spc="0" normalizeH="0" baseline="0" noProof="0" dirty="0">
                <a:ln>
                  <a:noFill/>
                </a:ln>
                <a:solidFill>
                  <a:srgbClr val="000000"/>
                </a:solidFill>
                <a:effectLst/>
                <a:uLnTx/>
                <a:uFillTx/>
                <a:ea typeface="+mn-ea"/>
                <a:cs typeface="+mn-cs"/>
              </a:rPr>
              <a:t>increase in jobs in the hospitality industry </a:t>
            </a:r>
          </a:p>
          <a:p>
            <a:pPr marR="0" lvl="0" algn="l" defTabSz="914400" rtl="0" eaLnBrk="1" fontAlgn="auto" latinLnBrk="0" hangingPunct="1">
              <a:lnSpc>
                <a:spcPct val="100000"/>
              </a:lnSpc>
              <a:spcBef>
                <a:spcPts val="0"/>
              </a:spcBef>
              <a:spcAft>
                <a:spcPts val="0"/>
              </a:spcAft>
              <a:buClrTx/>
              <a:buSzTx/>
              <a:tabLst/>
              <a:defRPr/>
            </a:pPr>
            <a:endParaRPr lang="en-GB" sz="1600" noProof="0" dirty="0">
              <a:solidFill>
                <a:srgbClr val="000000"/>
              </a:solidFill>
            </a:endParaRPr>
          </a:p>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dirty="0">
                <a:ln>
                  <a:noFill/>
                </a:ln>
                <a:solidFill>
                  <a:srgbClr val="000000"/>
                </a:solidFill>
                <a:effectLst/>
                <a:uLnTx/>
                <a:uFillTx/>
                <a:ea typeface="+mn-ea"/>
                <a:cs typeface="+mn-cs"/>
              </a:rPr>
              <a:t>All of which are low-productivity sectors. </a:t>
            </a:r>
            <a:endParaRPr kumimoji="0" lang="en-GB" sz="16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mn-ea"/>
                <a:cs typeface="+mn-cs"/>
              </a:rPr>
              <a:t>In 2022 there were…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ea typeface="+mn-ea"/>
                <a:cs typeface="+mn-cs"/>
              </a:rPr>
              <a:t>700</a:t>
            </a:r>
            <a:r>
              <a:rPr kumimoji="0" lang="en-GB" sz="1600" b="0" i="0" u="none" strike="noStrike" kern="1200" cap="none" spc="0" normalizeH="0" baseline="0" noProof="0" dirty="0">
                <a:ln>
                  <a:noFill/>
                </a:ln>
                <a:solidFill>
                  <a:srgbClr val="000000"/>
                </a:solidFill>
                <a:effectLst/>
                <a:uLnTx/>
                <a:uFillTx/>
                <a:ea typeface="+mn-ea"/>
                <a:cs typeface="+mn-cs"/>
              </a:rPr>
              <a:t> more warehouse operators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ea typeface="+mn-ea"/>
                <a:cs typeface="+mn-cs"/>
              </a:rPr>
              <a:t>500</a:t>
            </a:r>
            <a:r>
              <a:rPr kumimoji="0" lang="en-GB" sz="1600" b="0" i="0" u="none" strike="noStrike" kern="1200" cap="none" spc="0" normalizeH="0" baseline="0" noProof="0" dirty="0">
                <a:ln>
                  <a:noFill/>
                </a:ln>
                <a:solidFill>
                  <a:srgbClr val="000000"/>
                </a:solidFill>
                <a:effectLst/>
                <a:uLnTx/>
                <a:uFillTx/>
                <a:ea typeface="+mn-ea"/>
                <a:cs typeface="+mn-cs"/>
              </a:rPr>
              <a:t> more gardeners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ea typeface="+mn-ea"/>
                <a:cs typeface="+mn-cs"/>
              </a:rPr>
              <a:t>400</a:t>
            </a:r>
            <a:r>
              <a:rPr kumimoji="0" lang="en-GB" sz="1600" b="0" i="0" u="none" strike="noStrike" kern="1200" cap="none" spc="0" normalizeH="0" baseline="0" noProof="0" dirty="0">
                <a:ln>
                  <a:noFill/>
                </a:ln>
                <a:solidFill>
                  <a:srgbClr val="000000"/>
                </a:solidFill>
                <a:effectLst/>
                <a:uLnTx/>
                <a:uFillTx/>
                <a:ea typeface="+mn-ea"/>
                <a:cs typeface="+mn-cs"/>
              </a:rPr>
              <a:t> more cleaners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ea typeface="+mn-ea"/>
                <a:cs typeface="+mn-cs"/>
              </a:rPr>
              <a:t>400</a:t>
            </a:r>
            <a:r>
              <a:rPr kumimoji="0" lang="en-GB" sz="1600" b="0" i="0" u="none" strike="noStrike" kern="1200" cap="none" spc="0" normalizeH="0" baseline="0" noProof="0" dirty="0">
                <a:ln>
                  <a:noFill/>
                </a:ln>
                <a:solidFill>
                  <a:srgbClr val="000000"/>
                </a:solidFill>
                <a:effectLst/>
                <a:uLnTx/>
                <a:uFillTx/>
                <a:ea typeface="+mn-ea"/>
                <a:cs typeface="+mn-cs"/>
              </a:rPr>
              <a:t> more LGV drivers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ea typeface="+mn-ea"/>
                <a:cs typeface="+mn-cs"/>
              </a:rPr>
              <a:t>350</a:t>
            </a:r>
            <a:r>
              <a:rPr kumimoji="0" lang="en-GB" sz="1600" b="0" i="0" u="none" strike="noStrike" kern="1200" cap="none" spc="0" normalizeH="0" baseline="0" noProof="0" dirty="0">
                <a:ln>
                  <a:noFill/>
                </a:ln>
                <a:solidFill>
                  <a:srgbClr val="000000"/>
                </a:solidFill>
                <a:effectLst/>
                <a:uLnTx/>
                <a:uFillTx/>
                <a:ea typeface="+mn-ea"/>
                <a:cs typeface="+mn-cs"/>
              </a:rPr>
              <a:t> more kitchen assistants</a:t>
            </a:r>
          </a:p>
          <a:p>
            <a:pPr marR="0" lvl="0" algn="l" defTabSz="914400" rtl="0" eaLnBrk="1" fontAlgn="auto" latinLnBrk="0" hangingPunct="1">
              <a:lnSpc>
                <a:spcPct val="100000"/>
              </a:lnSpc>
              <a:spcBef>
                <a:spcPts val="0"/>
              </a:spcBef>
              <a:spcAft>
                <a:spcPts val="0"/>
              </a:spcAft>
              <a:buClrTx/>
              <a:buSzTx/>
              <a:tabLst/>
              <a:defRPr/>
            </a:pPr>
            <a:endParaRPr lang="en-GB" sz="1600" noProof="0" dirty="0">
              <a:solidFill>
                <a:srgbClr val="000000"/>
              </a:solidFill>
            </a:endParaRPr>
          </a:p>
          <a:p>
            <a:pPr>
              <a:defRPr/>
            </a:pPr>
            <a:r>
              <a:rPr kumimoji="0" lang="en-GB" sz="1600" b="0" i="0" u="none" strike="noStrike" kern="1200" cap="none" spc="0" normalizeH="0" baseline="0" noProof="0" dirty="0">
                <a:ln>
                  <a:noFill/>
                </a:ln>
                <a:solidFill>
                  <a:srgbClr val="000000"/>
                </a:solidFill>
                <a:effectLst/>
                <a:uLnTx/>
                <a:uFillTx/>
                <a:ea typeface="+mn-ea"/>
                <a:cs typeface="+mn-cs"/>
              </a:rPr>
              <a:t>..working in Buckinghamshire than </a:t>
            </a:r>
            <a:r>
              <a:rPr lang="en-GB" sz="1600" dirty="0">
                <a:solidFill>
                  <a:srgbClr val="000000"/>
                </a:solidFill>
              </a:rPr>
              <a:t>in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endParaRPr>
          </a:p>
          <a:p>
            <a:pPr>
              <a:defRPr/>
            </a:pPr>
            <a:r>
              <a:rPr lang="en-GB" sz="1600" dirty="0">
                <a:solidFill>
                  <a:srgbClr val="000000"/>
                </a:solidFill>
              </a:rPr>
              <a:t>Some of this growth is linked to Buckinghamshire’s strong consumer economy – driven by the relatively high proportion of cash-rich / time-poor residents  </a:t>
            </a:r>
          </a:p>
        </p:txBody>
      </p:sp>
      <p:sp>
        <p:nvSpPr>
          <p:cNvPr id="3" name="TextBox 2">
            <a:extLst>
              <a:ext uri="{FF2B5EF4-FFF2-40B4-BE49-F238E27FC236}">
                <a16:creationId xmlns:a16="http://schemas.microsoft.com/office/drawing/2014/main" id="{E565866D-26BD-A8CE-3B05-326F420C693B}"/>
              </a:ext>
            </a:extLst>
          </p:cNvPr>
          <p:cNvSpPr txBox="1"/>
          <p:nvPr/>
        </p:nvSpPr>
        <p:spPr>
          <a:xfrm>
            <a:off x="335069" y="6462108"/>
            <a:ext cx="2465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effectLst/>
                <a:uLnTx/>
                <a:uFillTx/>
                <a:latin typeface="Calibri" panose="020F0502020204030204"/>
                <a:ea typeface="+mn-ea"/>
                <a:cs typeface="+mn-cs"/>
              </a:rPr>
              <a:t>Source: </a:t>
            </a:r>
            <a:r>
              <a:rPr kumimoji="0" lang="en-GB" sz="1200" b="0" i="1" u="none" strike="noStrike" kern="1200" cap="none" spc="0" normalizeH="0" baseline="0" noProof="0" dirty="0" err="1">
                <a:ln>
                  <a:noFill/>
                </a:ln>
                <a:effectLst/>
                <a:uLnTx/>
                <a:uFillTx/>
                <a:latin typeface="Calibri" panose="020F0502020204030204"/>
                <a:ea typeface="+mn-ea"/>
                <a:cs typeface="+mn-cs"/>
              </a:rPr>
              <a:t>Lightcast</a:t>
            </a:r>
            <a:r>
              <a:rPr kumimoji="0" lang="en-GB" sz="1200" b="0" i="1" u="none" strike="noStrike" kern="1200" cap="none" spc="0" normalizeH="0" baseline="0" noProof="0" dirty="0">
                <a:ln>
                  <a:noFill/>
                </a:ln>
                <a:effectLst/>
                <a:uLnTx/>
                <a:uFillTx/>
                <a:latin typeface="Calibri" panose="020F0502020204030204"/>
                <a:ea typeface="+mn-ea"/>
                <a:cs typeface="+mn-cs"/>
              </a:rPr>
              <a:t>, 2025</a:t>
            </a:r>
          </a:p>
        </p:txBody>
      </p:sp>
    </p:spTree>
    <p:extLst>
      <p:ext uri="{BB962C8B-B14F-4D97-AF65-F5344CB8AC3E}">
        <p14:creationId xmlns:p14="http://schemas.microsoft.com/office/powerpoint/2010/main" val="855559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F7AE52-1E12-A854-D599-8FDCDA195BE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8243B6B-6925-DAC8-A2D6-542B786456DD}"/>
              </a:ext>
            </a:extLst>
          </p:cNvPr>
          <p:cNvSpPr txBox="1"/>
          <p:nvPr/>
        </p:nvSpPr>
        <p:spPr>
          <a:xfrm>
            <a:off x="0" y="5784574"/>
            <a:ext cx="12145617"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DF1B57-AFF0-273D-C4FB-3BAD88F24D5D}"/>
              </a:ext>
            </a:extLst>
          </p:cNvPr>
          <p:cNvSpPr>
            <a:spLocks noGrp="1"/>
          </p:cNvSpPr>
          <p:nvPr>
            <p:ph type="title"/>
          </p:nvPr>
        </p:nvSpPr>
        <p:spPr>
          <a:xfrm>
            <a:off x="0" y="365126"/>
            <a:ext cx="11353800" cy="807691"/>
          </a:xfrm>
          <a:solidFill>
            <a:srgbClr val="2C2D84"/>
          </a:solidFill>
        </p:spPr>
        <p:txBody>
          <a:bodyPr>
            <a:noAutofit/>
          </a:bodyPr>
          <a:lstStyle/>
          <a:p>
            <a:r>
              <a:rPr lang="en-GB" sz="2000" b="1" dirty="0">
                <a:solidFill>
                  <a:schemeClr val="bg1"/>
                </a:solidFill>
                <a:latin typeface="+mn-lt"/>
              </a:rPr>
              <a:t>4. A lack of large, productive firms affects performance </a:t>
            </a:r>
          </a:p>
        </p:txBody>
      </p:sp>
      <p:sp>
        <p:nvSpPr>
          <p:cNvPr id="3" name="TextBox 2">
            <a:extLst>
              <a:ext uri="{FF2B5EF4-FFF2-40B4-BE49-F238E27FC236}">
                <a16:creationId xmlns:a16="http://schemas.microsoft.com/office/drawing/2014/main" id="{91C27F76-98B6-9E1F-D67B-A1585A52DF72}"/>
              </a:ext>
            </a:extLst>
          </p:cNvPr>
          <p:cNvSpPr txBox="1"/>
          <p:nvPr/>
        </p:nvSpPr>
        <p:spPr>
          <a:xfrm>
            <a:off x="267827" y="1525366"/>
            <a:ext cx="6040192" cy="526297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alibri"/>
                <a:ea typeface="Calibri"/>
                <a:cs typeface="Calibri"/>
              </a:rPr>
              <a:t>Buckinghamshire has a higher proportion of Small and Medium Sized firms (particularly micro firms) than the national average, and more people working in </a:t>
            </a:r>
            <a:r>
              <a:rPr kumimoji="0" lang="en-GB" sz="1600" b="0" i="0" u="none" strike="noStrike" kern="1200" cap="none" spc="0" normalizeH="0" baseline="0" noProof="0" dirty="0">
                <a:ln>
                  <a:noFill/>
                </a:ln>
                <a:effectLst/>
                <a:uLnTx/>
                <a:uFillTx/>
                <a:latin typeface="Calibri"/>
                <a:ea typeface="Calibri"/>
                <a:cs typeface="Calibri"/>
                <a:hlinkClick r:id="rId2" action="ppaction://hlinksldjump"/>
              </a:rPr>
              <a:t>SMEs.  </a:t>
            </a:r>
            <a:endParaRPr kumimoji="0" lang="en-GB" sz="1600" b="0" i="0" u="none" strike="noStrike" kern="1200" cap="none" spc="0" normalizeH="0" baseline="0" noProof="0" dirty="0">
              <a:ln>
                <a:noFill/>
              </a:ln>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alibri"/>
                <a:ea typeface="Calibri"/>
                <a:cs typeface="Calibri"/>
              </a:rPr>
              <a:t>Since larger firms tend to be more productive and can contribute to the economy in ways smaller firms cannot, the relative lack of large firms can limit growth and innovation. </a:t>
            </a:r>
            <a:endParaRPr lang="en-GB" sz="1600" b="0" i="0" u="none" strike="noStrike" kern="1200" cap="none" spc="0" normalizeH="0" baseline="0" noProof="0" dirty="0">
              <a:ln>
                <a:noFill/>
              </a:ln>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alibri"/>
                <a:ea typeface="Calibri"/>
                <a:cs typeface="Calibri"/>
              </a:rPr>
              <a:t>Buckinghamshire has lost some large firms in recent years through closures (Buckingham Group) and relocations (</a:t>
            </a:r>
            <a:r>
              <a:rPr kumimoji="0" lang="en-GB" sz="1600" b="0" i="0" u="none" strike="noStrike" kern="1200" cap="none" spc="0" normalizeH="0" baseline="0" noProof="0" dirty="0">
                <a:ln>
                  <a:noFill/>
                </a:ln>
                <a:effectLst/>
                <a:uLnTx/>
                <a:uFillTx/>
                <a:latin typeface="Calibri" panose="020F0502020204030204"/>
                <a:ea typeface="+mn-ea"/>
                <a:cs typeface="+mn-cs"/>
              </a:rPr>
              <a:t>Hyundai, </a:t>
            </a:r>
            <a:r>
              <a:rPr kumimoji="0" lang="en-GB" sz="1600" b="0" i="0" u="none" strike="noStrike" kern="1200" cap="none" spc="0" normalizeH="0" baseline="0" noProof="0" dirty="0">
                <a:ln>
                  <a:noFill/>
                </a:ln>
                <a:effectLst/>
                <a:uLnTx/>
                <a:uFillTx/>
                <a:latin typeface="Calibri"/>
                <a:ea typeface="Calibri"/>
                <a:cs typeface="+mn-cs"/>
              </a:rPr>
              <a:t>Johnson </a:t>
            </a:r>
            <a:r>
              <a:rPr kumimoji="0" lang="en-GB" sz="1600" b="0" i="0" u="none" strike="noStrike" kern="1200" cap="none" spc="0" normalizeH="0" baseline="0" noProof="0" dirty="0">
                <a:ln>
                  <a:noFill/>
                </a:ln>
                <a:effectLst/>
                <a:uLnTx/>
                <a:uFillTx/>
                <a:latin typeface="Calibri"/>
                <a:ea typeface="Calibri"/>
                <a:cs typeface="Calibri"/>
              </a:rPr>
              <a:t>&amp; Johnson*)</a:t>
            </a:r>
            <a:endParaRPr lang="en-GB" sz="1600" b="0" i="0" u="none" strike="noStrike" kern="1200" cap="none" spc="0" normalizeH="0" baseline="0" noProof="0" dirty="0">
              <a:ln>
                <a:noFill/>
              </a:ln>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mn-cs"/>
            </a:endParaRPr>
          </a:p>
          <a:p>
            <a:pPr>
              <a:defRPr/>
            </a:pPr>
            <a:r>
              <a:rPr kumimoji="0" lang="en-GB" sz="1600" b="0" i="0" u="none" strike="noStrike" kern="1200" cap="none" spc="0" normalizeH="0" baseline="0" noProof="0" dirty="0">
                <a:ln>
                  <a:noFill/>
                </a:ln>
                <a:effectLst/>
                <a:uLnTx/>
                <a:uFillTx/>
                <a:latin typeface="Calibri"/>
                <a:ea typeface="Calibri"/>
                <a:cs typeface="Calibri"/>
              </a:rPr>
              <a:t>Buckinghamshire’s existing large firms are most highly concentrated in the south of the county, particularly along the </a:t>
            </a:r>
            <a:r>
              <a:rPr lang="en-GB" sz="1600" dirty="0">
                <a:latin typeface="Calibri"/>
                <a:ea typeface="Calibri"/>
                <a:cs typeface="Calibri"/>
              </a:rPr>
              <a:t>M40 corridor, where there is currently a lack of </a:t>
            </a:r>
            <a:r>
              <a:rPr lang="en-GB" sz="1600" dirty="0"/>
              <a:t>affordable, Grade A office premises</a:t>
            </a:r>
            <a:r>
              <a:rPr lang="en-GB" sz="1600" dirty="0">
                <a:latin typeface="Calibri"/>
                <a:ea typeface="Calibri"/>
                <a:cs typeface="Calibri"/>
              </a:rPr>
              <a:t>.</a:t>
            </a:r>
          </a:p>
          <a:p>
            <a:pPr>
              <a:defRPr/>
            </a:pPr>
            <a:endParaRPr lang="en-GB" sz="1600" b="0" i="0" u="none" strike="noStrike" kern="1200" cap="none" spc="0" normalizeH="0" baseline="0" noProof="0" dirty="0">
              <a:ln>
                <a:noFill/>
              </a:ln>
              <a:effectLst/>
              <a:uLnTx/>
              <a:uFillTx/>
              <a:latin typeface="Calibri"/>
              <a:ea typeface="Calibri" panose="020F0502020204030204" pitchFamily="34" charset="0"/>
              <a:cs typeface="Calibri"/>
            </a:endParaRPr>
          </a:p>
          <a:p>
            <a:pPr>
              <a:defRPr/>
            </a:pPr>
            <a:r>
              <a:rPr lang="en-GB" sz="1600" dirty="0">
                <a:solidFill>
                  <a:srgbClr val="3C3C3B"/>
                </a:solidFill>
                <a:latin typeface="Calibri" panose="020F0502020204030204" pitchFamily="34" charset="0"/>
                <a:ea typeface="Calibri" panose="020F0502020204030204" pitchFamily="34" charset="0"/>
              </a:rPr>
              <a:t>In 2024, 47% of all turnover generated by Buckinghamshire firms and institutions was generated by the 90 county employers with more than 250 employees.  They also provide 44% of all Buckinghamshire-based employee jobs. </a:t>
            </a:r>
          </a:p>
          <a:p>
            <a:pPr>
              <a:defRPr/>
            </a:pPr>
            <a:endParaRPr lang="en-GB" sz="16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a:endParaRPr>
          </a:p>
        </p:txBody>
      </p:sp>
      <p:graphicFrame>
        <p:nvGraphicFramePr>
          <p:cNvPr id="5" name="Chart 4">
            <a:extLst>
              <a:ext uri="{FF2B5EF4-FFF2-40B4-BE49-F238E27FC236}">
                <a16:creationId xmlns:a16="http://schemas.microsoft.com/office/drawing/2014/main" id="{BD381F8B-00A5-5D20-E965-21414A39F172}"/>
              </a:ext>
            </a:extLst>
          </p:cNvPr>
          <p:cNvGraphicFramePr>
            <a:graphicFrameLocks/>
          </p:cNvGraphicFramePr>
          <p:nvPr>
            <p:extLst>
              <p:ext uri="{D42A27DB-BD31-4B8C-83A1-F6EECF244321}">
                <p14:modId xmlns:p14="http://schemas.microsoft.com/office/powerpoint/2010/main" val="4090403495"/>
              </p:ext>
            </p:extLst>
          </p:nvPr>
        </p:nvGraphicFramePr>
        <p:xfrm>
          <a:off x="6602935" y="2688825"/>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F5F9FD7-CB38-9700-91B6-4145555983D2}"/>
              </a:ext>
            </a:extLst>
          </p:cNvPr>
          <p:cNvSpPr txBox="1"/>
          <p:nvPr/>
        </p:nvSpPr>
        <p:spPr>
          <a:xfrm>
            <a:off x="9668730" y="5487523"/>
            <a:ext cx="20854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effectLst/>
                <a:uLnTx/>
                <a:uFillTx/>
                <a:latin typeface="Calibri" panose="020F0502020204030204"/>
                <a:ea typeface="+mn-ea"/>
                <a:cs typeface="+mn-cs"/>
              </a:rPr>
              <a:t>Source: ONS 2024</a:t>
            </a:r>
          </a:p>
        </p:txBody>
      </p:sp>
      <p:sp>
        <p:nvSpPr>
          <p:cNvPr id="9" name="TextBox 8">
            <a:extLst>
              <a:ext uri="{FF2B5EF4-FFF2-40B4-BE49-F238E27FC236}">
                <a16:creationId xmlns:a16="http://schemas.microsoft.com/office/drawing/2014/main" id="{13B00EA2-8715-C56D-D5A7-8F8EAF8D4DC0}"/>
              </a:ext>
            </a:extLst>
          </p:cNvPr>
          <p:cNvSpPr txBox="1"/>
          <p:nvPr/>
        </p:nvSpPr>
        <p:spPr>
          <a:xfrm>
            <a:off x="6506389" y="1966557"/>
            <a:ext cx="4932260" cy="573298"/>
          </a:xfrm>
          <a:prstGeom prst="rect">
            <a:avLst/>
          </a:prstGeom>
          <a:solidFill>
            <a:srgbClr val="2C2D84"/>
          </a:solid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1400" b="0" i="0" u="none" strike="noStrike" kern="100" cap="none" spc="0" normalizeH="0" baseline="0" noProof="0" dirty="0">
                <a:ln>
                  <a:noFill/>
                </a:ln>
                <a:solidFill>
                  <a:schemeClr val="bg1"/>
                </a:solidFill>
                <a:effectLst/>
                <a:uLnTx/>
                <a:uFillTx/>
                <a:latin typeface="Calibri" panose="020F0502020204030204"/>
                <a:ea typeface="Aptos" panose="020B0004020202020204" pitchFamily="34" charset="0"/>
                <a:cs typeface="Arial" panose="020B0604020202020204" pitchFamily="34" charset="0"/>
              </a:rPr>
              <a:t>Proportion of turnover in Buckinghamshire generated by large employers and SMEs </a:t>
            </a:r>
          </a:p>
        </p:txBody>
      </p:sp>
      <p:sp>
        <p:nvSpPr>
          <p:cNvPr id="8" name="TextBox 7">
            <a:extLst>
              <a:ext uri="{FF2B5EF4-FFF2-40B4-BE49-F238E27FC236}">
                <a16:creationId xmlns:a16="http://schemas.microsoft.com/office/drawing/2014/main" id="{9AA489F9-EF11-532B-9C97-98DA0142EA8A}"/>
              </a:ext>
            </a:extLst>
          </p:cNvPr>
          <p:cNvSpPr txBox="1"/>
          <p:nvPr/>
        </p:nvSpPr>
        <p:spPr>
          <a:xfrm>
            <a:off x="267827" y="6579394"/>
            <a:ext cx="38066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white"/>
                </a:solidFill>
                <a:effectLst/>
                <a:uLnTx/>
                <a:uFillTx/>
                <a:latin typeface="Calibri" panose="020F0502020204030204"/>
                <a:ea typeface="+mn-ea"/>
                <a:cs typeface="+mn-cs"/>
              </a:rPr>
              <a:t>*move anticipated to be completed in 2026</a:t>
            </a:r>
          </a:p>
        </p:txBody>
      </p:sp>
      <p:sp>
        <p:nvSpPr>
          <p:cNvPr id="11" name="TextBox 10">
            <a:extLst>
              <a:ext uri="{FF2B5EF4-FFF2-40B4-BE49-F238E27FC236}">
                <a16:creationId xmlns:a16="http://schemas.microsoft.com/office/drawing/2014/main" id="{E91708ED-24A6-9D92-C41A-567543098320}"/>
              </a:ext>
            </a:extLst>
          </p:cNvPr>
          <p:cNvSpPr txBox="1"/>
          <p:nvPr/>
        </p:nvSpPr>
        <p:spPr>
          <a:xfrm>
            <a:off x="7084019" y="6271617"/>
            <a:ext cx="6178378" cy="307777"/>
          </a:xfrm>
          <a:prstGeom prst="rect">
            <a:avLst/>
          </a:prstGeom>
          <a:noFill/>
        </p:spPr>
        <p:txBody>
          <a:bodyPr wrap="square">
            <a:spAutoFit/>
          </a:bodyPr>
          <a:lstStyle/>
          <a:p>
            <a:r>
              <a:rPr lang="en-GB" sz="1400" dirty="0"/>
              <a:t>*Relocating out of Buckinghamshire within the next few years</a:t>
            </a:r>
          </a:p>
        </p:txBody>
      </p:sp>
    </p:spTree>
    <p:extLst>
      <p:ext uri="{BB962C8B-B14F-4D97-AF65-F5344CB8AC3E}">
        <p14:creationId xmlns:p14="http://schemas.microsoft.com/office/powerpoint/2010/main" val="2162525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51C017-C1C0-0F74-1984-C7A72B52C4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37F1A43-7792-AC50-22B9-767D27F6AA61}"/>
              </a:ext>
            </a:extLst>
          </p:cNvPr>
          <p:cNvSpPr txBox="1"/>
          <p:nvPr/>
        </p:nvSpPr>
        <p:spPr>
          <a:xfrm>
            <a:off x="-10060" y="5817317"/>
            <a:ext cx="12145617"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18FABB-CAB7-568B-9205-C111A0148685}"/>
              </a:ext>
            </a:extLst>
          </p:cNvPr>
          <p:cNvSpPr>
            <a:spLocks noGrp="1"/>
          </p:cNvSpPr>
          <p:nvPr>
            <p:ph type="title"/>
          </p:nvPr>
        </p:nvSpPr>
        <p:spPr>
          <a:xfrm>
            <a:off x="0" y="296029"/>
            <a:ext cx="11353800" cy="726220"/>
          </a:xfrm>
          <a:solidFill>
            <a:srgbClr val="2C2D84"/>
          </a:solidFill>
        </p:spPr>
        <p:txBody>
          <a:bodyPr>
            <a:noAutofit/>
          </a:bodyPr>
          <a:lstStyle/>
          <a:p>
            <a:br>
              <a:rPr lang="en-GB" sz="2000" b="1" dirty="0">
                <a:solidFill>
                  <a:schemeClr val="bg1"/>
                </a:solidFill>
                <a:latin typeface="+mn-lt"/>
              </a:rPr>
            </a:br>
            <a:r>
              <a:rPr lang="en-GB" sz="2000" b="1" dirty="0">
                <a:solidFill>
                  <a:schemeClr val="bg1"/>
                </a:solidFill>
                <a:latin typeface="+mn-lt"/>
              </a:rPr>
              <a:t>5. The departure of major financial and insurance companies from Aylesbury has dented productivity </a:t>
            </a:r>
            <a:br>
              <a:rPr lang="en-GB" sz="2000" dirty="0">
                <a:solidFill>
                  <a:schemeClr val="bg1"/>
                </a:solidFill>
                <a:latin typeface="+mn-lt"/>
              </a:rPr>
            </a:br>
            <a:endParaRPr lang="en-GB" sz="2000" b="1" dirty="0">
              <a:solidFill>
                <a:schemeClr val="bg1"/>
              </a:solidFill>
              <a:latin typeface="+mn-lt"/>
            </a:endParaRPr>
          </a:p>
        </p:txBody>
      </p:sp>
      <p:graphicFrame>
        <p:nvGraphicFramePr>
          <p:cNvPr id="3" name="Chart 2">
            <a:extLst>
              <a:ext uri="{FF2B5EF4-FFF2-40B4-BE49-F238E27FC236}">
                <a16:creationId xmlns:a16="http://schemas.microsoft.com/office/drawing/2014/main" id="{B06E5E71-EC6A-13B6-9F22-7D773D571290}"/>
              </a:ext>
            </a:extLst>
          </p:cNvPr>
          <p:cNvGraphicFramePr>
            <a:graphicFrameLocks/>
          </p:cNvGraphicFramePr>
          <p:nvPr>
            <p:extLst>
              <p:ext uri="{D42A27DB-BD31-4B8C-83A1-F6EECF244321}">
                <p14:modId xmlns:p14="http://schemas.microsoft.com/office/powerpoint/2010/main" val="4207052625"/>
              </p:ext>
            </p:extLst>
          </p:nvPr>
        </p:nvGraphicFramePr>
        <p:xfrm>
          <a:off x="197962" y="1164279"/>
          <a:ext cx="4286743" cy="268330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34234C3-774E-17DE-33BA-CCCD548A8846}"/>
              </a:ext>
            </a:extLst>
          </p:cNvPr>
          <p:cNvSpPr txBox="1"/>
          <p:nvPr/>
        </p:nvSpPr>
        <p:spPr>
          <a:xfrm>
            <a:off x="5219012" y="1243098"/>
            <a:ext cx="6134788" cy="501675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C3C3B"/>
                </a:solidFill>
                <a:effectLst/>
                <a:uLnTx/>
                <a:uFillTx/>
                <a:ea typeface="+mn-ea"/>
                <a:cs typeface="+mn-cs"/>
              </a:rPr>
              <a:t>Productivity in Aylesbury town has been declining for the last decade.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C3C3B"/>
              </a:solidFill>
              <a:effectLst/>
              <a:uLnTx/>
              <a:uFillTx/>
              <a:ea typeface="+mn-ea"/>
              <a:cs typeface="+mn-cs"/>
            </a:endParaRPr>
          </a:p>
          <a:p>
            <a:pPr>
              <a:defRPr/>
            </a:pPr>
            <a:r>
              <a:rPr kumimoji="0" lang="en-GB" sz="1600" b="0" i="0" u="none" strike="noStrike" kern="1200" cap="none" spc="0" normalizeH="0" baseline="0" noProof="0" dirty="0">
                <a:ln>
                  <a:noFill/>
                </a:ln>
                <a:solidFill>
                  <a:srgbClr val="3C3C3B"/>
                </a:solidFill>
                <a:effectLst/>
                <a:uLnTx/>
                <a:uFillTx/>
                <a:ea typeface="+mn-ea"/>
                <a:cs typeface="+mn-cs"/>
              </a:rPr>
              <a:t>This is likely largely due to large scale job cuts made by </a:t>
            </a:r>
            <a:r>
              <a:rPr kumimoji="0" lang="en-GB" sz="1600" b="1" i="0" u="none" strike="noStrike" kern="1200" cap="none" spc="0" normalizeH="0" baseline="0" noProof="0" dirty="0">
                <a:ln>
                  <a:noFill/>
                </a:ln>
                <a:solidFill>
                  <a:srgbClr val="3C3C3B"/>
                </a:solidFill>
                <a:effectLst/>
                <a:uLnTx/>
                <a:uFillTx/>
                <a:ea typeface="+mn-ea"/>
                <a:cs typeface="+mn-cs"/>
              </a:rPr>
              <a:t>Lloyds Group and Equitable Life </a:t>
            </a:r>
            <a:r>
              <a:rPr kumimoji="0" lang="en-GB" sz="1600" b="0" i="0" u="none" strike="noStrike" kern="1200" cap="none" spc="0" normalizeH="0" baseline="0" noProof="0" dirty="0">
                <a:ln>
                  <a:noFill/>
                </a:ln>
                <a:solidFill>
                  <a:srgbClr val="3C3C3B"/>
                </a:solidFill>
                <a:effectLst/>
                <a:uLnTx/>
                <a:uFillTx/>
                <a:ea typeface="+mn-ea"/>
                <a:cs typeface="+mn-cs"/>
              </a:rPr>
              <a:t>in 2009.  Lloyds Group was by far the biggest private sector employer in Aylesbury.  This had knock-on supply chain implications for SMEs who supplied goods and services to the company or relied on custom from Lloyds employees. </a:t>
            </a:r>
            <a:r>
              <a:rPr lang="en-GB" sz="1600" dirty="0">
                <a:solidFill>
                  <a:srgbClr val="3C3C3B"/>
                </a:solidFill>
              </a:rPr>
              <a:t>More recently, 250 financial services jobs were lost from the town in 2020 with the closure of </a:t>
            </a:r>
            <a:r>
              <a:rPr lang="en-GB" sz="1600" b="1" dirty="0">
                <a:solidFill>
                  <a:srgbClr val="3C3C3B"/>
                </a:solidFill>
              </a:rPr>
              <a:t>The Share Centre</a:t>
            </a:r>
            <a:r>
              <a:rPr lang="en-GB" sz="1600" dirty="0">
                <a:solidFill>
                  <a:srgbClr val="3C3C3B"/>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C3C3B"/>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C3C3B"/>
                </a:solidFill>
                <a:effectLst/>
                <a:uLnTx/>
                <a:uFillTx/>
                <a:ea typeface="+mn-ea"/>
                <a:cs typeface="+mn-cs"/>
              </a:rPr>
              <a:t>Other areas (e.g. Berkshire) were also hit by financial services job losses during the financial</a:t>
            </a:r>
            <a:r>
              <a:rPr lang="en-GB" sz="1600" dirty="0">
                <a:solidFill>
                  <a:srgbClr val="3C3C3B"/>
                </a:solidFill>
              </a:rPr>
              <a:t> crisis but</a:t>
            </a:r>
            <a:r>
              <a:rPr kumimoji="0" lang="en-GB" sz="1600" b="0" i="0" u="none" strike="noStrike" kern="1200" cap="none" spc="0" normalizeH="0" baseline="0" noProof="0" dirty="0">
                <a:ln>
                  <a:noFill/>
                </a:ln>
                <a:solidFill>
                  <a:srgbClr val="3C3C3B"/>
                </a:solidFill>
                <a:effectLst/>
                <a:uLnTx/>
                <a:uFillTx/>
                <a:ea typeface="+mn-ea"/>
                <a:cs typeface="+mn-cs"/>
              </a:rPr>
              <a:t> developed or maintained other high-value industries (such as IT).  Aylesbury has not attracted alternative employers in high-value industries.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3C3C3B"/>
              </a:solidFill>
            </a:endParaRPr>
          </a:p>
          <a:p>
            <a:pPr>
              <a:defRPr/>
            </a:pPr>
            <a:r>
              <a:rPr lang="en-GB" sz="1600" dirty="0">
                <a:solidFill>
                  <a:srgbClr val="3C3C3B"/>
                </a:solidFill>
              </a:rPr>
              <a:t>The loss of </a:t>
            </a:r>
            <a:r>
              <a:rPr lang="en-GB" sz="1600" b="1" dirty="0">
                <a:solidFill>
                  <a:srgbClr val="3C3C3B"/>
                </a:solidFill>
              </a:rPr>
              <a:t>Johnson &amp; Johnson </a:t>
            </a:r>
            <a:r>
              <a:rPr lang="en-GB" sz="1600" dirty="0">
                <a:solidFill>
                  <a:srgbClr val="3C3C3B"/>
                </a:solidFill>
              </a:rPr>
              <a:t>from High Wycombe (due to relocate to Maidenhead in 2026) could have a similarly significant effect on the Wycombe economy. The company is estimated to currently employ around 800 people locally.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C3C3B"/>
              </a:solidFill>
              <a:effectLst/>
              <a:uLnTx/>
              <a:uFillTx/>
              <a:ea typeface="+mn-ea"/>
              <a:cs typeface="+mn-cs"/>
            </a:endParaRPr>
          </a:p>
        </p:txBody>
      </p:sp>
      <p:sp>
        <p:nvSpPr>
          <p:cNvPr id="6" name="TextBox 5">
            <a:extLst>
              <a:ext uri="{FF2B5EF4-FFF2-40B4-BE49-F238E27FC236}">
                <a16:creationId xmlns:a16="http://schemas.microsoft.com/office/drawing/2014/main" id="{7E61C152-1AE9-5B6B-FD59-26C83A7200DB}"/>
              </a:ext>
            </a:extLst>
          </p:cNvPr>
          <p:cNvSpPr txBox="1"/>
          <p:nvPr/>
        </p:nvSpPr>
        <p:spPr>
          <a:xfrm>
            <a:off x="7414372" y="6354030"/>
            <a:ext cx="44686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effectLst/>
                <a:uLnTx/>
                <a:uFillTx/>
                <a:latin typeface="Calibri" panose="020F0502020204030204"/>
                <a:ea typeface="+mn-ea"/>
                <a:cs typeface="+mn-cs"/>
              </a:rPr>
              <a:t>Source: Productivity data ONS 2024 and BRES 2023, ONS</a:t>
            </a:r>
          </a:p>
        </p:txBody>
      </p:sp>
      <p:graphicFrame>
        <p:nvGraphicFramePr>
          <p:cNvPr id="9" name="Chart 8">
            <a:extLst>
              <a:ext uri="{FF2B5EF4-FFF2-40B4-BE49-F238E27FC236}">
                <a16:creationId xmlns:a16="http://schemas.microsoft.com/office/drawing/2014/main" id="{18D70D29-454A-F6C8-DFB2-4E3688E6B72B}"/>
              </a:ext>
            </a:extLst>
          </p:cNvPr>
          <p:cNvGraphicFramePr>
            <a:graphicFrameLocks/>
          </p:cNvGraphicFramePr>
          <p:nvPr>
            <p:extLst>
              <p:ext uri="{D42A27DB-BD31-4B8C-83A1-F6EECF244321}">
                <p14:modId xmlns:p14="http://schemas.microsoft.com/office/powerpoint/2010/main" val="3152194905"/>
              </p:ext>
            </p:extLst>
          </p:nvPr>
        </p:nvGraphicFramePr>
        <p:xfrm>
          <a:off x="211251" y="4074691"/>
          <a:ext cx="4566379" cy="26833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4">
            <a:extLst>
              <a:ext uri="{FF2B5EF4-FFF2-40B4-BE49-F238E27FC236}">
                <a16:creationId xmlns:a16="http://schemas.microsoft.com/office/drawing/2014/main" id="{67A7D09C-96FA-3E00-C178-1E8E4C2681C5}"/>
              </a:ext>
            </a:extLst>
          </p:cNvPr>
          <p:cNvSpPr txBox="1"/>
          <p:nvPr/>
        </p:nvSpPr>
        <p:spPr>
          <a:xfrm>
            <a:off x="1634899" y="4320912"/>
            <a:ext cx="1412868" cy="769441"/>
          </a:xfrm>
          <a:prstGeom prst="rect">
            <a:avLst/>
          </a:prstGeom>
          <a:solidFill>
            <a:schemeClr val="bg1"/>
          </a:solidFill>
          <a:ln>
            <a:noFill/>
          </a:ln>
        </p:spPr>
        <p:txBody>
          <a:bodyPr wrap="square" rtlCol="0">
            <a:spAutoFit/>
          </a:bodyPr>
          <a:lstStyle>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dirty="0">
                <a:ln>
                  <a:noFill/>
                </a:ln>
                <a:solidFill>
                  <a:srgbClr val="2C2D84"/>
                </a:solidFill>
                <a:effectLst/>
                <a:uLnTx/>
                <a:uFillTx/>
                <a:latin typeface="Calibri" panose="020F0502020204030204"/>
                <a:ea typeface="+mn-ea"/>
                <a:cs typeface="+mn-cs"/>
              </a:rPr>
              <a:t>Lloyds Banking Group / Equitable Life – </a:t>
            </a:r>
            <a:r>
              <a:rPr kumimoji="0" lang="en-GB" sz="1100" b="1" i="0" u="none" strike="noStrike" kern="1200" cap="none" spc="0" normalizeH="0" baseline="0" noProof="0" dirty="0">
                <a:ln>
                  <a:noFill/>
                </a:ln>
                <a:solidFill>
                  <a:srgbClr val="2C2D84"/>
                </a:solidFill>
                <a:effectLst/>
                <a:uLnTx/>
                <a:uFillTx/>
                <a:latin typeface="Calibri" panose="020F0502020204030204"/>
                <a:ea typeface="+mn-ea"/>
                <a:cs typeface="+mn-cs"/>
              </a:rPr>
              <a:t>700 job losses</a:t>
            </a:r>
            <a:r>
              <a:rPr kumimoji="0" lang="en-GB" sz="1100" b="0" i="0" u="none" strike="noStrike" kern="1200" cap="none" spc="0" normalizeH="0" baseline="0" noProof="0" dirty="0">
                <a:ln>
                  <a:noFill/>
                </a:ln>
                <a:solidFill>
                  <a:srgbClr val="2C2D84"/>
                </a:solidFill>
                <a:effectLst/>
                <a:uLnTx/>
                <a:uFillTx/>
                <a:latin typeface="Calibri" panose="020F0502020204030204"/>
                <a:ea typeface="+mn-ea"/>
                <a:cs typeface="+mn-cs"/>
              </a:rPr>
              <a:t> 2009 to 2011</a:t>
            </a:r>
          </a:p>
        </p:txBody>
      </p:sp>
      <p:sp>
        <p:nvSpPr>
          <p:cNvPr id="11" name="TextBox 15">
            <a:extLst>
              <a:ext uri="{FF2B5EF4-FFF2-40B4-BE49-F238E27FC236}">
                <a16:creationId xmlns:a16="http://schemas.microsoft.com/office/drawing/2014/main" id="{4A902D1C-6247-9B7F-C048-8DEF473148B0}"/>
              </a:ext>
            </a:extLst>
          </p:cNvPr>
          <p:cNvSpPr txBox="1"/>
          <p:nvPr/>
        </p:nvSpPr>
        <p:spPr>
          <a:xfrm>
            <a:off x="3489149" y="4847178"/>
            <a:ext cx="1435608" cy="430887"/>
          </a:xfrm>
          <a:prstGeom prst="rect">
            <a:avLst/>
          </a:prstGeom>
          <a:solidFill>
            <a:schemeClr val="bg1"/>
          </a:solidFill>
          <a:ln>
            <a:noFill/>
          </a:ln>
        </p:spPr>
        <p:txBody>
          <a:bodyPr wrap="square" rtlCol="0">
            <a:spAutoFit/>
          </a:bodyPr>
          <a:lstStyle>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dirty="0">
                <a:ln>
                  <a:noFill/>
                </a:ln>
                <a:solidFill>
                  <a:srgbClr val="2C2D84"/>
                </a:solidFill>
                <a:effectLst/>
                <a:uLnTx/>
                <a:uFillTx/>
                <a:latin typeface="Calibri" panose="020F0502020204030204"/>
                <a:ea typeface="+mn-ea"/>
                <a:cs typeface="+mn-cs"/>
              </a:rPr>
              <a:t>The Share Centre - </a:t>
            </a:r>
            <a:r>
              <a:rPr kumimoji="0" lang="en-GB" sz="1100" b="1" i="0" u="none" strike="noStrike" kern="1200" cap="none" spc="0" normalizeH="0" baseline="0" noProof="0" dirty="0">
                <a:ln>
                  <a:noFill/>
                </a:ln>
                <a:solidFill>
                  <a:srgbClr val="2C2D84"/>
                </a:solidFill>
                <a:effectLst/>
                <a:uLnTx/>
                <a:uFillTx/>
                <a:latin typeface="Calibri" panose="020F0502020204030204"/>
                <a:ea typeface="+mn-ea"/>
                <a:cs typeface="+mn-cs"/>
              </a:rPr>
              <a:t>250 job losses </a:t>
            </a:r>
            <a:r>
              <a:rPr kumimoji="0" lang="en-GB" sz="1100" b="0" i="0" u="none" strike="noStrike" kern="1200" cap="none" spc="0" normalizeH="0" baseline="0" noProof="0" dirty="0">
                <a:ln>
                  <a:noFill/>
                </a:ln>
                <a:solidFill>
                  <a:srgbClr val="2C2D84"/>
                </a:solidFill>
                <a:effectLst/>
                <a:uLnTx/>
                <a:uFillTx/>
                <a:latin typeface="Calibri" panose="020F0502020204030204"/>
                <a:ea typeface="+mn-ea"/>
                <a:cs typeface="+mn-cs"/>
              </a:rPr>
              <a:t>2020</a:t>
            </a:r>
          </a:p>
        </p:txBody>
      </p:sp>
      <p:sp>
        <p:nvSpPr>
          <p:cNvPr id="12" name="TextBox 11">
            <a:extLst>
              <a:ext uri="{FF2B5EF4-FFF2-40B4-BE49-F238E27FC236}">
                <a16:creationId xmlns:a16="http://schemas.microsoft.com/office/drawing/2014/main" id="{09EDC179-3B61-25F5-06DE-093EE2F0649F}"/>
              </a:ext>
            </a:extLst>
          </p:cNvPr>
          <p:cNvSpPr txBox="1"/>
          <p:nvPr/>
        </p:nvSpPr>
        <p:spPr>
          <a:xfrm>
            <a:off x="1634899" y="3989618"/>
            <a:ext cx="2987749" cy="246221"/>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rPr>
              <a:t>Financial and insurance </a:t>
            </a:r>
            <a:r>
              <a:rPr lang="en-GB" sz="1000" dirty="0">
                <a:solidFill>
                  <a:prstClr val="white"/>
                </a:solidFill>
                <a:latin typeface="Calibri" panose="020F0502020204030204"/>
              </a:rPr>
              <a:t>employees </a:t>
            </a:r>
            <a:r>
              <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rPr>
              <a:t> – Aylesbury Vale</a:t>
            </a:r>
          </a:p>
        </p:txBody>
      </p:sp>
    </p:spTree>
    <p:extLst>
      <p:ext uri="{BB962C8B-B14F-4D97-AF65-F5344CB8AC3E}">
        <p14:creationId xmlns:p14="http://schemas.microsoft.com/office/powerpoint/2010/main" val="3930602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A2648C-8C8B-0D3E-B7BF-6198FCC35AE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FB7A2B5-3ED3-E9A7-88C3-8A7635BFB6C9}"/>
              </a:ext>
            </a:extLst>
          </p:cNvPr>
          <p:cNvSpPr txBox="1"/>
          <p:nvPr/>
        </p:nvSpPr>
        <p:spPr>
          <a:xfrm>
            <a:off x="0" y="5784574"/>
            <a:ext cx="12145617"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72C94A-4924-960F-BCFB-D42F6D4DE5C6}"/>
              </a:ext>
            </a:extLst>
          </p:cNvPr>
          <p:cNvSpPr>
            <a:spLocks noGrp="1"/>
          </p:cNvSpPr>
          <p:nvPr>
            <p:ph type="title"/>
          </p:nvPr>
        </p:nvSpPr>
        <p:spPr>
          <a:xfrm>
            <a:off x="0" y="312118"/>
            <a:ext cx="11353800" cy="807691"/>
          </a:xfrm>
          <a:solidFill>
            <a:srgbClr val="2C2D84"/>
          </a:solidFill>
        </p:spPr>
        <p:txBody>
          <a:bodyPr>
            <a:noAutofit/>
          </a:bodyPr>
          <a:lstStyle/>
          <a:p>
            <a:br>
              <a:rPr lang="en-GB" sz="2000" b="1" dirty="0">
                <a:solidFill>
                  <a:schemeClr val="bg1"/>
                </a:solidFill>
                <a:latin typeface="+mn-lt"/>
              </a:rPr>
            </a:br>
            <a:br>
              <a:rPr lang="en-GB" sz="2000" b="1" dirty="0">
                <a:solidFill>
                  <a:schemeClr val="bg1"/>
                </a:solidFill>
                <a:latin typeface="+mn-lt"/>
              </a:rPr>
            </a:br>
            <a:r>
              <a:rPr lang="en-GB" sz="2000" b="1" dirty="0">
                <a:solidFill>
                  <a:schemeClr val="bg1"/>
                </a:solidFill>
                <a:latin typeface="+mn-lt"/>
              </a:rPr>
              <a:t>6. The county exports more workers than it imports </a:t>
            </a:r>
            <a:br>
              <a:rPr lang="en-GB" sz="2000" b="1" dirty="0">
                <a:solidFill>
                  <a:schemeClr val="bg1"/>
                </a:solidFill>
                <a:latin typeface="+mn-lt"/>
              </a:rPr>
            </a:br>
            <a:br>
              <a:rPr lang="en-GB" sz="2000" b="1" dirty="0">
                <a:solidFill>
                  <a:schemeClr val="bg1"/>
                </a:solidFill>
                <a:latin typeface="+mn-lt"/>
              </a:rPr>
            </a:br>
            <a:endParaRPr lang="en-GB" sz="2000" b="1" dirty="0">
              <a:solidFill>
                <a:schemeClr val="bg1"/>
              </a:solidFill>
              <a:latin typeface="+mn-lt"/>
            </a:endParaRPr>
          </a:p>
        </p:txBody>
      </p:sp>
      <p:graphicFrame>
        <p:nvGraphicFramePr>
          <p:cNvPr id="3" name="Chart 2">
            <a:extLst>
              <a:ext uri="{FF2B5EF4-FFF2-40B4-BE49-F238E27FC236}">
                <a16:creationId xmlns:a16="http://schemas.microsoft.com/office/drawing/2014/main" id="{DCA55295-3BC1-0799-9F37-5883995AF02E}"/>
              </a:ext>
            </a:extLst>
          </p:cNvPr>
          <p:cNvGraphicFramePr>
            <a:graphicFrameLocks/>
          </p:cNvGraphicFramePr>
          <p:nvPr>
            <p:extLst>
              <p:ext uri="{D42A27DB-BD31-4B8C-83A1-F6EECF244321}">
                <p14:modId xmlns:p14="http://schemas.microsoft.com/office/powerpoint/2010/main" val="3225152871"/>
              </p:ext>
            </p:extLst>
          </p:nvPr>
        </p:nvGraphicFramePr>
        <p:xfrm>
          <a:off x="198104" y="1484910"/>
          <a:ext cx="5821033" cy="486272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59AB52E-161C-4C79-5401-6019968B080B}"/>
              </a:ext>
            </a:extLst>
          </p:cNvPr>
          <p:cNvSpPr txBox="1"/>
          <p:nvPr/>
        </p:nvSpPr>
        <p:spPr>
          <a:xfrm>
            <a:off x="233916" y="6409553"/>
            <a:ext cx="20854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effectLst/>
                <a:uLnTx/>
                <a:uFillTx/>
                <a:latin typeface="Calibri" panose="020F0502020204030204"/>
                <a:ea typeface="+mn-ea"/>
                <a:cs typeface="+mn-cs"/>
              </a:rPr>
              <a:t>Source: Census 2021</a:t>
            </a:r>
          </a:p>
        </p:txBody>
      </p:sp>
      <p:sp>
        <p:nvSpPr>
          <p:cNvPr id="10" name="TextBox 9">
            <a:extLst>
              <a:ext uri="{FF2B5EF4-FFF2-40B4-BE49-F238E27FC236}">
                <a16:creationId xmlns:a16="http://schemas.microsoft.com/office/drawing/2014/main" id="{21CBFF75-D997-1CF6-0E55-2C4CAF86B5D8}"/>
              </a:ext>
            </a:extLst>
          </p:cNvPr>
          <p:cNvSpPr txBox="1"/>
          <p:nvPr/>
        </p:nvSpPr>
        <p:spPr>
          <a:xfrm>
            <a:off x="6351639" y="2174919"/>
            <a:ext cx="5002161" cy="280076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In contrast to neighbouring areas, more Buckinghamshire residents leave the county for work than non-residents come in.  A comparatively high proportion of Buckinghamshire’s working residents work in London. </a:t>
            </a:r>
          </a:p>
          <a:p>
            <a:pPr marR="0" lvl="0" algn="l" defTabSz="914400" rtl="0" eaLnBrk="1" fontAlgn="auto" latinLnBrk="0" hangingPunct="1">
              <a:lnSpc>
                <a:spcPct val="100000"/>
              </a:lnSpc>
              <a:spcBef>
                <a:spcPts val="0"/>
              </a:spcBef>
              <a:spcAft>
                <a:spcPts val="0"/>
              </a:spcAft>
              <a:buClrTx/>
              <a:buSzTx/>
              <a:tabLst/>
              <a:defRPr/>
            </a:pPr>
            <a:endParaRPr lang="en-GB" sz="1600" dirty="0">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1600" dirty="0">
                <a:latin typeface="Calibri" panose="020F0502020204030204" pitchFamily="34" charset="0"/>
                <a:cs typeface="Calibri" panose="020F0502020204030204" pitchFamily="34" charset="0"/>
              </a:rPr>
              <a:t>Buckinghamshire residents earn more (on average) than those working within the Buckinghamshire economy (whether they live in the county or not).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1600" dirty="0">
                <a:latin typeface="Calibri" panose="020F0502020204030204" pitchFamily="34" charset="0"/>
                <a:cs typeface="Calibri" panose="020F0502020204030204" pitchFamily="34" charset="0"/>
              </a:rPr>
              <a:t>In addition to being a net-exporter of workers, Buckinghamshire is a net-exporter of young adults.</a:t>
            </a:r>
            <a:endParaRPr kumimoji="0" lang="en-GB"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047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8CE6AA-722A-09ED-28C7-CDD9839F803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B4AB846-9B92-1D5D-1406-44CB8B355022}"/>
              </a:ext>
            </a:extLst>
          </p:cNvPr>
          <p:cNvSpPr txBox="1"/>
          <p:nvPr/>
        </p:nvSpPr>
        <p:spPr>
          <a:xfrm>
            <a:off x="0" y="5784574"/>
            <a:ext cx="12145617"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368F8D-53E4-AD44-3C8E-DBF551324229}"/>
              </a:ext>
            </a:extLst>
          </p:cNvPr>
          <p:cNvSpPr>
            <a:spLocks noGrp="1"/>
          </p:cNvSpPr>
          <p:nvPr>
            <p:ph type="title"/>
          </p:nvPr>
        </p:nvSpPr>
        <p:spPr>
          <a:xfrm>
            <a:off x="0" y="312118"/>
            <a:ext cx="11353800" cy="807691"/>
          </a:xfrm>
          <a:solidFill>
            <a:srgbClr val="2C2D84"/>
          </a:solidFill>
        </p:spPr>
        <p:txBody>
          <a:bodyPr>
            <a:noAutofit/>
          </a:bodyPr>
          <a:lstStyle/>
          <a:p>
            <a:br>
              <a:rPr lang="en-GB" sz="2000" b="1" dirty="0">
                <a:solidFill>
                  <a:schemeClr val="bg1"/>
                </a:solidFill>
                <a:latin typeface="+mn-lt"/>
              </a:rPr>
            </a:br>
            <a:br>
              <a:rPr lang="en-GB" sz="2000" b="1" dirty="0">
                <a:solidFill>
                  <a:schemeClr val="bg1"/>
                </a:solidFill>
                <a:latin typeface="+mn-lt"/>
              </a:rPr>
            </a:br>
            <a:r>
              <a:rPr lang="en-GB" sz="2000" b="1" dirty="0">
                <a:solidFill>
                  <a:schemeClr val="bg1"/>
                </a:solidFill>
                <a:latin typeface="+mn-lt"/>
              </a:rPr>
              <a:t>7. Investment in the local economy has been weak over the last 15 years* </a:t>
            </a:r>
            <a:br>
              <a:rPr lang="en-GB" sz="2000" b="1" dirty="0">
                <a:solidFill>
                  <a:schemeClr val="bg1"/>
                </a:solidFill>
                <a:latin typeface="+mn-lt"/>
              </a:rPr>
            </a:br>
            <a:br>
              <a:rPr lang="en-GB" sz="2000" b="1" dirty="0">
                <a:solidFill>
                  <a:schemeClr val="bg1"/>
                </a:solidFill>
                <a:latin typeface="+mn-lt"/>
              </a:rPr>
            </a:br>
            <a:endParaRPr lang="en-GB" sz="2000" b="1" dirty="0">
              <a:solidFill>
                <a:schemeClr val="bg1"/>
              </a:solidFill>
              <a:latin typeface="+mn-lt"/>
            </a:endParaRPr>
          </a:p>
        </p:txBody>
      </p:sp>
      <p:pic>
        <p:nvPicPr>
          <p:cNvPr id="3" name="Picture 2" descr="A graph with text and numbers&#10;&#10;Description automatically generated with medium confidence">
            <a:extLst>
              <a:ext uri="{FF2B5EF4-FFF2-40B4-BE49-F238E27FC236}">
                <a16:creationId xmlns:a16="http://schemas.microsoft.com/office/drawing/2014/main" id="{2372861E-8C13-2066-892D-4E2B8D69C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 y="1901351"/>
            <a:ext cx="75057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F08801-7C87-4429-5268-83D358913928}"/>
              </a:ext>
            </a:extLst>
          </p:cNvPr>
          <p:cNvSpPr txBox="1"/>
          <p:nvPr/>
        </p:nvSpPr>
        <p:spPr>
          <a:xfrm>
            <a:off x="7847939" y="1392795"/>
            <a:ext cx="4297678" cy="5016758"/>
          </a:xfrm>
          <a:prstGeom prst="rect">
            <a:avLst/>
          </a:prstGeom>
          <a:solidFill>
            <a:schemeClr val="bg1"/>
          </a:solidFill>
          <a:ln>
            <a:solidFill>
              <a:schemeClr val="bg1"/>
            </a:solidFill>
          </a:ln>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effectLst/>
                <a:uLnTx/>
                <a:uFillTx/>
                <a:latin typeface="Calibri" panose="020F0502020204030204"/>
                <a:ea typeface="+mn-ea"/>
                <a:cs typeface="+mn-cs"/>
              </a:rPr>
              <a:t>Between 2008 and 2017 very little new commercial property was built in Buckinghamshire (see chart).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rPr>
              <a:t>Relative to business population size, Buckinghamshire has attracted less Innovate UK funding than the national average in recent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effectLst/>
                <a:uLnTx/>
                <a:uFillTx/>
                <a:latin typeface="Calibri" panose="020F0502020204030204"/>
                <a:ea typeface="+mn-ea"/>
                <a:cs typeface="Arial" panose="020B0604020202020204" pitchFamily="34" charset="0"/>
              </a:rPr>
              <a:t>In addition, there has been below-average ICT investment (per job) and declining investment (per job) in intangible assets and all capital assets combined.</a:t>
            </a:r>
            <a:r>
              <a:rPr lang="en-GB" sz="1600" dirty="0">
                <a:latin typeface="Calibri" panose="020F0502020204030204"/>
                <a:cs typeface="Arial" panose="020B0604020202020204" pitchFamily="34" charset="0"/>
              </a:rPr>
              <a:t> E</a:t>
            </a:r>
            <a:r>
              <a:rPr kumimoji="0" lang="en-GB" sz="1600" b="0" i="0" u="none" strike="noStrike" kern="1200" cap="none" spc="0" normalizeH="0" baseline="0" noProof="0" dirty="0" err="1">
                <a:ln>
                  <a:noFill/>
                </a:ln>
                <a:effectLst/>
                <a:uLnTx/>
                <a:uFillTx/>
                <a:latin typeface="Calibri" panose="020F0502020204030204"/>
                <a:ea typeface="+mn-ea"/>
                <a:cs typeface="Arial" panose="020B0604020202020204" pitchFamily="34" charset="0"/>
              </a:rPr>
              <a:t>quity</a:t>
            </a:r>
            <a:r>
              <a:rPr kumimoji="0" lang="en-GB" sz="1600" b="0" i="0" u="none" strike="noStrike" kern="1200" cap="none" spc="0" normalizeH="0" baseline="0" noProof="0" dirty="0">
                <a:ln>
                  <a:noFill/>
                </a:ln>
                <a:effectLst/>
                <a:uLnTx/>
                <a:uFillTx/>
                <a:latin typeface="Calibri" panose="020F0502020204030204"/>
                <a:ea typeface="+mn-ea"/>
                <a:cs typeface="Arial" panose="020B0604020202020204" pitchFamily="34" charset="0"/>
              </a:rPr>
              <a:t> investment in Buckinghamshire is largely very early stage and in low value sectors.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effectLst/>
                <a:uLnTx/>
                <a:uFillTx/>
                <a:latin typeface="Calibri" panose="020F0502020204030204"/>
                <a:ea typeface="+mn-ea"/>
                <a:cs typeface="Arial" panose="020B0604020202020204" pitchFamily="34" charset="0"/>
              </a:rPr>
              <a:t>As successive governments have tried to reduce regional inequalities, Buckinghamshire has received less central government investment for regeneration / economic growth in recent years than areas facing greater structural challenges. </a:t>
            </a:r>
            <a:endParaRPr kumimoji="0" lang="en-GB" sz="1600" b="0" i="0" u="none" strike="noStrike" kern="1200" cap="none" spc="0" normalizeH="0" baseline="0" noProof="0" dirty="0">
              <a:ln>
                <a:noFill/>
              </a:ln>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86B233E-4EDB-0F33-9087-049BC82205D4}"/>
              </a:ext>
            </a:extLst>
          </p:cNvPr>
          <p:cNvSpPr txBox="1"/>
          <p:nvPr/>
        </p:nvSpPr>
        <p:spPr>
          <a:xfrm>
            <a:off x="233916" y="6409553"/>
            <a:ext cx="51907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effectLst/>
                <a:uLnTx/>
                <a:uFillTx/>
                <a:latin typeface="Calibri" panose="020F0502020204030204"/>
                <a:ea typeface="+mn-ea"/>
                <a:cs typeface="+mn-cs"/>
              </a:rPr>
              <a:t>Sources: CoStar, Innovate UK, ONS and </a:t>
            </a:r>
            <a:r>
              <a:rPr kumimoji="0" lang="en-GB" sz="1400" b="0" i="1" u="none" strike="noStrike" kern="1200" cap="none" spc="0" normalizeH="0" baseline="0" noProof="0" dirty="0" err="1">
                <a:ln>
                  <a:noFill/>
                </a:ln>
                <a:effectLst/>
                <a:uLnTx/>
                <a:uFillTx/>
                <a:latin typeface="Calibri" panose="020F0502020204030204"/>
                <a:ea typeface="+mn-ea"/>
                <a:cs typeface="+mn-cs"/>
              </a:rPr>
              <a:t>Beauhurst</a:t>
            </a:r>
            <a:endParaRPr kumimoji="0" lang="en-GB" sz="1400" b="0" i="1" u="none" strike="noStrike" kern="1200" cap="none" spc="0" normalizeH="0" baseline="0" noProof="0" dirty="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8FAC521-B695-E673-9E07-F0D86BE43B6B}"/>
              </a:ext>
            </a:extLst>
          </p:cNvPr>
          <p:cNvSpPr txBox="1"/>
          <p:nvPr/>
        </p:nvSpPr>
        <p:spPr>
          <a:xfrm>
            <a:off x="146304" y="1333500"/>
            <a:ext cx="4297680" cy="307777"/>
          </a:xfrm>
          <a:prstGeom prst="rect">
            <a:avLst/>
          </a:prstGeom>
          <a:solidFill>
            <a:srgbClr val="2C2D84"/>
          </a:solidFill>
        </p:spPr>
        <p:txBody>
          <a:bodyPr wrap="square" rtlCol="0">
            <a:spAutoFit/>
          </a:bodyPr>
          <a:lstStyle/>
          <a:p>
            <a:r>
              <a:rPr lang="en-GB" sz="1400" b="1" dirty="0">
                <a:solidFill>
                  <a:schemeClr val="bg1"/>
                </a:solidFill>
              </a:rPr>
              <a:t>Commercial property construction starts, 2007 to 2023</a:t>
            </a:r>
          </a:p>
        </p:txBody>
      </p:sp>
      <p:sp>
        <p:nvSpPr>
          <p:cNvPr id="8" name="TextBox 7">
            <a:extLst>
              <a:ext uri="{FF2B5EF4-FFF2-40B4-BE49-F238E27FC236}">
                <a16:creationId xmlns:a16="http://schemas.microsoft.com/office/drawing/2014/main" id="{108EB5B9-4C4A-AB4A-894F-4D2144F63BCB}"/>
              </a:ext>
            </a:extLst>
          </p:cNvPr>
          <p:cNvSpPr txBox="1"/>
          <p:nvPr/>
        </p:nvSpPr>
        <p:spPr>
          <a:xfrm>
            <a:off x="6954917" y="6459144"/>
            <a:ext cx="5190700" cy="307777"/>
          </a:xfrm>
          <a:prstGeom prst="rect">
            <a:avLst/>
          </a:prstGeom>
          <a:noFill/>
        </p:spPr>
        <p:txBody>
          <a:bodyPr wrap="square" rtlCol="0">
            <a:spAutoFit/>
          </a:bodyPr>
          <a:lstStyle/>
          <a:p>
            <a:r>
              <a:rPr lang="en-GB" sz="1400" dirty="0"/>
              <a:t>*See </a:t>
            </a:r>
            <a:r>
              <a:rPr lang="en-GB" sz="1400" dirty="0">
                <a:hlinkClick r:id="rId3"/>
              </a:rPr>
              <a:t>Buckinghamshire Productivity Review 2024 </a:t>
            </a:r>
            <a:r>
              <a:rPr lang="en-GB" sz="1400" dirty="0"/>
              <a:t>for further details. </a:t>
            </a:r>
          </a:p>
        </p:txBody>
      </p:sp>
    </p:spTree>
    <p:extLst>
      <p:ext uri="{BB962C8B-B14F-4D97-AF65-F5344CB8AC3E}">
        <p14:creationId xmlns:p14="http://schemas.microsoft.com/office/powerpoint/2010/main" val="330005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60EA16-B1CD-7351-03ED-93F217CE08A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492DE17-C87D-BACD-CF12-B8D749BFA01B}"/>
              </a:ext>
            </a:extLst>
          </p:cNvPr>
          <p:cNvSpPr txBox="1"/>
          <p:nvPr/>
        </p:nvSpPr>
        <p:spPr>
          <a:xfrm>
            <a:off x="117987" y="6027174"/>
            <a:ext cx="11865462" cy="725000"/>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F1203E0D-E0E8-8317-A8C4-9BF468EA8346}"/>
              </a:ext>
            </a:extLst>
          </p:cNvPr>
          <p:cNvSpPr txBox="1"/>
          <p:nvPr/>
        </p:nvSpPr>
        <p:spPr>
          <a:xfrm>
            <a:off x="0" y="5076230"/>
            <a:ext cx="12057792"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C39425-CE36-DBBC-A098-8B2161AFD85E}"/>
              </a:ext>
            </a:extLst>
          </p:cNvPr>
          <p:cNvSpPr>
            <a:spLocks noGrp="1"/>
          </p:cNvSpPr>
          <p:nvPr>
            <p:ph type="title"/>
          </p:nvPr>
        </p:nvSpPr>
        <p:spPr>
          <a:xfrm>
            <a:off x="0" y="312118"/>
            <a:ext cx="11353800" cy="807691"/>
          </a:xfrm>
          <a:solidFill>
            <a:srgbClr val="2C2D84"/>
          </a:solidFill>
        </p:spPr>
        <p:txBody>
          <a:bodyPr>
            <a:noAutofit/>
          </a:bodyPr>
          <a:lstStyle/>
          <a:p>
            <a:br>
              <a:rPr lang="en-GB" sz="2000" b="1" dirty="0">
                <a:solidFill>
                  <a:schemeClr val="bg1"/>
                </a:solidFill>
                <a:latin typeface="+mn-lt"/>
              </a:rPr>
            </a:br>
            <a:br>
              <a:rPr lang="en-GB" sz="2000" b="1" dirty="0">
                <a:solidFill>
                  <a:schemeClr val="bg1"/>
                </a:solidFill>
                <a:latin typeface="+mn-lt"/>
              </a:rPr>
            </a:br>
            <a:r>
              <a:rPr lang="en-GB" sz="2000" b="1" dirty="0">
                <a:solidFill>
                  <a:schemeClr val="bg1"/>
                </a:solidFill>
                <a:latin typeface="+mn-lt"/>
              </a:rPr>
              <a:t>8. Firms highlight property costs, recruitment difficulties, transport challenges and housing costs as key barriers to growth  </a:t>
            </a:r>
            <a:br>
              <a:rPr lang="en-GB" sz="2000" dirty="0">
                <a:solidFill>
                  <a:schemeClr val="bg1"/>
                </a:solidFill>
                <a:latin typeface="+mn-lt"/>
              </a:rPr>
            </a:br>
            <a:br>
              <a:rPr lang="en-GB" sz="2000" b="1" dirty="0">
                <a:solidFill>
                  <a:schemeClr val="bg1"/>
                </a:solidFill>
                <a:latin typeface="+mn-lt"/>
              </a:rPr>
            </a:br>
            <a:endParaRPr lang="en-GB" sz="2000" b="1" dirty="0">
              <a:solidFill>
                <a:schemeClr val="bg1"/>
              </a:solidFill>
              <a:latin typeface="+mn-lt"/>
            </a:endParaRPr>
          </a:p>
        </p:txBody>
      </p:sp>
      <p:graphicFrame>
        <p:nvGraphicFramePr>
          <p:cNvPr id="3" name="Chart 2">
            <a:extLst>
              <a:ext uri="{FF2B5EF4-FFF2-40B4-BE49-F238E27FC236}">
                <a16:creationId xmlns:a16="http://schemas.microsoft.com/office/drawing/2014/main" id="{6B43F17B-32DA-0931-A6D1-1D79C471E551}"/>
              </a:ext>
            </a:extLst>
          </p:cNvPr>
          <p:cNvGraphicFramePr>
            <a:graphicFrameLocks/>
          </p:cNvGraphicFramePr>
          <p:nvPr>
            <p:extLst>
              <p:ext uri="{D42A27DB-BD31-4B8C-83A1-F6EECF244321}">
                <p14:modId xmlns:p14="http://schemas.microsoft.com/office/powerpoint/2010/main" val="1897906860"/>
              </p:ext>
            </p:extLst>
          </p:nvPr>
        </p:nvGraphicFramePr>
        <p:xfrm>
          <a:off x="6096000" y="1303452"/>
          <a:ext cx="4045705" cy="255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a:extLst>
              <a:ext uri="{FF2B5EF4-FFF2-40B4-BE49-F238E27FC236}">
                <a16:creationId xmlns:a16="http://schemas.microsoft.com/office/drawing/2014/main" id="{A90BAB07-7134-6346-1EC2-0B08C4406249}"/>
              </a:ext>
            </a:extLst>
          </p:cNvPr>
          <p:cNvGraphicFramePr>
            <a:graphicFrameLocks noGrp="1"/>
          </p:cNvGraphicFramePr>
          <p:nvPr>
            <p:ph idx="1"/>
          </p:nvPr>
        </p:nvGraphicFramePr>
        <p:xfrm>
          <a:off x="208551" y="1303452"/>
          <a:ext cx="5735049" cy="393839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33D7C36-94EC-CFA1-09DD-81F4F7EDEBDA}"/>
              </a:ext>
            </a:extLst>
          </p:cNvPr>
          <p:cNvSpPr txBox="1"/>
          <p:nvPr/>
        </p:nvSpPr>
        <p:spPr>
          <a:xfrm>
            <a:off x="10271051" y="1303452"/>
            <a:ext cx="1712398" cy="2677656"/>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Calibri" panose="020F0502020204030204"/>
                <a:ea typeface="+mn-ea"/>
                <a:cs typeface="+mn-cs"/>
              </a:rPr>
              <a:t>Housing affordability </a:t>
            </a: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has worsened over the</a:t>
            </a:r>
            <a:r>
              <a:rPr lang="en-GB" sz="1400" dirty="0">
                <a:solidFill>
                  <a:prstClr val="white"/>
                </a:solidFill>
                <a:latin typeface="Calibri" panose="020F0502020204030204"/>
              </a:rPr>
              <a:t> last</a:t>
            </a: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few decades. Housing is less affordable in Buckinghamshire than in neighbouring areas with average house prices 11.4 times average earnings</a:t>
            </a:r>
          </a:p>
        </p:txBody>
      </p:sp>
      <p:sp>
        <p:nvSpPr>
          <p:cNvPr id="8" name="TextBox 7">
            <a:extLst>
              <a:ext uri="{FF2B5EF4-FFF2-40B4-BE49-F238E27FC236}">
                <a16:creationId xmlns:a16="http://schemas.microsoft.com/office/drawing/2014/main" id="{9BA2D0EE-2437-3D56-DE3B-5B2A2E99AB06}"/>
              </a:ext>
            </a:extLst>
          </p:cNvPr>
          <p:cNvSpPr txBox="1"/>
          <p:nvPr/>
        </p:nvSpPr>
        <p:spPr>
          <a:xfrm>
            <a:off x="10271051" y="4074518"/>
            <a:ext cx="1712398" cy="2246769"/>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Calibri" panose="020F0502020204030204"/>
                <a:ea typeface="+mn-ea"/>
                <a:cs typeface="+mn-cs"/>
              </a:rPr>
              <a:t>Job vacancies </a:t>
            </a: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tend to be more difficult to fill in Buckinghamshire than nationally, with 61% of vacancies identified as being hard-to-fill in 2022 compared with 57% nationally</a:t>
            </a:r>
          </a:p>
        </p:txBody>
      </p:sp>
      <p:sp>
        <p:nvSpPr>
          <p:cNvPr id="9" name="TextBox 8">
            <a:extLst>
              <a:ext uri="{FF2B5EF4-FFF2-40B4-BE49-F238E27FC236}">
                <a16:creationId xmlns:a16="http://schemas.microsoft.com/office/drawing/2014/main" id="{AD9D0926-5575-259A-0B2F-488024B97226}"/>
              </a:ext>
            </a:extLst>
          </p:cNvPr>
          <p:cNvSpPr txBox="1"/>
          <p:nvPr/>
        </p:nvSpPr>
        <p:spPr>
          <a:xfrm>
            <a:off x="208551" y="5425494"/>
            <a:ext cx="5735048"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C3C3B"/>
                </a:solidFill>
                <a:effectLst/>
                <a:uLnTx/>
                <a:uFillTx/>
                <a:latin typeface="Calibri" panose="020F0502020204030204"/>
                <a:ea typeface="+mn-ea"/>
                <a:cs typeface="+mn-cs"/>
              </a:rPr>
              <a:t>Firms have faced a range of barriers to growth in recent years.  From uncertainty around Brexit to the Covid-19 pandemic and high energy costs.  Additional local barriers to growth frequently cited by surveyed firms include: property costs and availability; recruitment difficulties; road congestion; limited local public transport and the planning application process. </a:t>
            </a:r>
          </a:p>
        </p:txBody>
      </p:sp>
      <p:sp>
        <p:nvSpPr>
          <p:cNvPr id="10" name="TextBox 9">
            <a:extLst>
              <a:ext uri="{FF2B5EF4-FFF2-40B4-BE49-F238E27FC236}">
                <a16:creationId xmlns:a16="http://schemas.microsoft.com/office/drawing/2014/main" id="{59817CC9-6986-6B5D-8D7C-17077D5D39F8}"/>
              </a:ext>
            </a:extLst>
          </p:cNvPr>
          <p:cNvSpPr txBox="1"/>
          <p:nvPr/>
        </p:nvSpPr>
        <p:spPr>
          <a:xfrm>
            <a:off x="8985975" y="6576823"/>
            <a:ext cx="42825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panose="020F0502020204030204"/>
                <a:ea typeface="+mn-ea"/>
                <a:cs typeface="+mn-cs"/>
              </a:rPr>
              <a:t>Sources: Bucks Council, ONS and DfE (2022 ESS)</a:t>
            </a:r>
          </a:p>
        </p:txBody>
      </p:sp>
      <p:sp>
        <p:nvSpPr>
          <p:cNvPr id="11" name="TextBox 10">
            <a:extLst>
              <a:ext uri="{FF2B5EF4-FFF2-40B4-BE49-F238E27FC236}">
                <a16:creationId xmlns:a16="http://schemas.microsoft.com/office/drawing/2014/main" id="{14219D90-EC63-1FB2-F279-F8BD4EE33269}"/>
              </a:ext>
            </a:extLst>
          </p:cNvPr>
          <p:cNvSpPr txBox="1"/>
          <p:nvPr/>
        </p:nvSpPr>
        <p:spPr>
          <a:xfrm>
            <a:off x="370703" y="1396314"/>
            <a:ext cx="1890583"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Barriers to growth</a:t>
            </a:r>
          </a:p>
        </p:txBody>
      </p:sp>
      <p:sp>
        <p:nvSpPr>
          <p:cNvPr id="13" name="TextBox 12">
            <a:extLst>
              <a:ext uri="{FF2B5EF4-FFF2-40B4-BE49-F238E27FC236}">
                <a16:creationId xmlns:a16="http://schemas.microsoft.com/office/drawing/2014/main" id="{A29EA686-CDD5-14C5-CCAB-0DCB7981247A}"/>
              </a:ext>
            </a:extLst>
          </p:cNvPr>
          <p:cNvSpPr txBox="1"/>
          <p:nvPr/>
        </p:nvSpPr>
        <p:spPr>
          <a:xfrm>
            <a:off x="6163105" y="1345319"/>
            <a:ext cx="2288917"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Housing affordability</a:t>
            </a:r>
          </a:p>
        </p:txBody>
      </p:sp>
      <p:graphicFrame>
        <p:nvGraphicFramePr>
          <p:cNvPr id="14" name="Chart 13">
            <a:extLst>
              <a:ext uri="{FF2B5EF4-FFF2-40B4-BE49-F238E27FC236}">
                <a16:creationId xmlns:a16="http://schemas.microsoft.com/office/drawing/2014/main" id="{6FE4265C-21EB-BB6A-FD33-EAD73189483F}"/>
              </a:ext>
            </a:extLst>
          </p:cNvPr>
          <p:cNvGraphicFramePr>
            <a:graphicFrameLocks/>
          </p:cNvGraphicFramePr>
          <p:nvPr>
            <p:extLst>
              <p:ext uri="{D42A27DB-BD31-4B8C-83A1-F6EECF244321}">
                <p14:modId xmlns:p14="http://schemas.microsoft.com/office/powerpoint/2010/main" val="976926355"/>
              </p:ext>
            </p:extLst>
          </p:nvPr>
        </p:nvGraphicFramePr>
        <p:xfrm>
          <a:off x="6096000" y="3981108"/>
          <a:ext cx="4045705" cy="2677656"/>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D7A2894F-AC12-7001-D437-778A32A5B7AF}"/>
              </a:ext>
            </a:extLst>
          </p:cNvPr>
          <p:cNvSpPr txBox="1"/>
          <p:nvPr/>
        </p:nvSpPr>
        <p:spPr>
          <a:xfrm>
            <a:off x="8171916" y="4043095"/>
            <a:ext cx="1890583"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Hard to fill vacancies</a:t>
            </a:r>
          </a:p>
        </p:txBody>
      </p:sp>
    </p:spTree>
    <p:extLst>
      <p:ext uri="{BB962C8B-B14F-4D97-AF65-F5344CB8AC3E}">
        <p14:creationId xmlns:p14="http://schemas.microsoft.com/office/powerpoint/2010/main" val="1406925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0AC471-DC8F-1D5B-37A8-403A530008E8}"/>
              </a:ext>
            </a:extLst>
          </p:cNvPr>
          <p:cNvSpPr>
            <a:spLocks noGrp="1"/>
          </p:cNvSpPr>
          <p:nvPr>
            <p:ph idx="1"/>
          </p:nvPr>
        </p:nvSpPr>
        <p:spPr>
          <a:xfrm>
            <a:off x="194145" y="1253331"/>
            <a:ext cx="10515600" cy="4351338"/>
          </a:xfrm>
        </p:spPr>
        <p:txBody>
          <a:bodyPr>
            <a:normAutofit fontScale="92500" lnSpcReduction="10000"/>
          </a:bodyPr>
          <a:lstStyle/>
          <a:p>
            <a:r>
              <a:rPr lang="en-GB" sz="1800" dirty="0">
                <a:hlinkClick r:id="rId2" action="ppaction://hlinksldjump"/>
              </a:rPr>
              <a:t>About</a:t>
            </a:r>
            <a:endParaRPr lang="en-GB" sz="1800" dirty="0">
              <a:hlinkClick r:id="rId3" action="ppaction://hlinksldjump"/>
            </a:endParaRPr>
          </a:p>
          <a:p>
            <a:r>
              <a:rPr lang="en-GB" sz="1800" dirty="0">
                <a:hlinkClick r:id="rId3" action="ppaction://hlinksldjump"/>
              </a:rPr>
              <a:t>Key findings</a:t>
            </a:r>
            <a:endParaRPr lang="en-GB" sz="1800" dirty="0"/>
          </a:p>
          <a:p>
            <a:r>
              <a:rPr lang="en-GB" sz="1800" dirty="0">
                <a:hlinkClick r:id="rId4" action="ppaction://hlinksldjump"/>
              </a:rPr>
              <a:t>Quick links</a:t>
            </a:r>
            <a:endParaRPr lang="en-GB" sz="1800" dirty="0">
              <a:hlinkClick r:id="rId5" action="ppaction://hlinksldjump"/>
            </a:endParaRPr>
          </a:p>
          <a:p>
            <a:r>
              <a:rPr lang="en-GB" sz="1800" dirty="0">
                <a:hlinkClick r:id="rId5" action="ppaction://hlinksldjump"/>
              </a:rPr>
              <a:t>Section 1: The economy </a:t>
            </a:r>
            <a:endParaRPr lang="en-GB" sz="1800" dirty="0"/>
          </a:p>
          <a:p>
            <a:r>
              <a:rPr lang="en-GB" sz="1800" dirty="0">
                <a:hlinkClick r:id="rId6" action="ppaction://hlinksldjump"/>
              </a:rPr>
              <a:t>Section 2: Industries and occupations </a:t>
            </a:r>
            <a:endParaRPr lang="en-GB" sz="1800" dirty="0"/>
          </a:p>
          <a:p>
            <a:r>
              <a:rPr lang="en-GB" sz="1800" dirty="0">
                <a:hlinkClick r:id="rId7" action="ppaction://hlinksldjump"/>
              </a:rPr>
              <a:t>Section 3: Demand for labour</a:t>
            </a:r>
            <a:endParaRPr lang="en-GB" sz="1800" dirty="0"/>
          </a:p>
          <a:p>
            <a:r>
              <a:rPr lang="en-GB" sz="1800" dirty="0">
                <a:hlinkClick r:id="rId8" action="ppaction://hlinksldjump"/>
              </a:rPr>
              <a:t>Section 4: Labour market participation </a:t>
            </a:r>
            <a:endParaRPr lang="en-GB" sz="1800" dirty="0"/>
          </a:p>
          <a:p>
            <a:r>
              <a:rPr lang="en-GB" sz="1800" dirty="0">
                <a:hlinkClick r:id="rId9" action="ppaction://hlinksldjump"/>
              </a:rPr>
              <a:t>Section 5: Skills supply</a:t>
            </a:r>
          </a:p>
          <a:p>
            <a:r>
              <a:rPr lang="en-GB" sz="1800" dirty="0">
                <a:hlinkClick r:id="rId10" action="ppaction://hlinksldjump"/>
              </a:rPr>
              <a:t>Section 6: Meeting current and future demand for skills</a:t>
            </a:r>
            <a:endParaRPr lang="en-GB" sz="1800" dirty="0"/>
          </a:p>
          <a:p>
            <a:r>
              <a:rPr lang="en-GB" sz="1800" dirty="0">
                <a:hlinkClick r:id="rId11" action="ppaction://hlinksldjump"/>
              </a:rPr>
              <a:t>Key stats</a:t>
            </a:r>
            <a:endParaRPr lang="en-GB" sz="1800" dirty="0"/>
          </a:p>
          <a:p>
            <a:r>
              <a:rPr lang="en-GB" sz="1800" dirty="0">
                <a:hlinkClick r:id="rId12" action="ppaction://hlinksldjump"/>
              </a:rPr>
              <a:t>Acronyms and abbreviations</a:t>
            </a:r>
            <a:endParaRPr lang="en-GB" sz="1800" dirty="0"/>
          </a:p>
          <a:p>
            <a:r>
              <a:rPr lang="en-GB" sz="1800" dirty="0">
                <a:hlinkClick r:id="rId12" action="ppaction://hlinksldjump"/>
              </a:rPr>
              <a:t>Definitions</a:t>
            </a:r>
            <a:endParaRPr lang="en-GB" sz="1800" dirty="0"/>
          </a:p>
          <a:p>
            <a:r>
              <a:rPr lang="en-GB" sz="1800" dirty="0">
                <a:hlinkClick r:id="rId13" action="ppaction://hlinksldjump"/>
              </a:rPr>
              <a:t>Further reading</a:t>
            </a:r>
            <a:endParaRPr lang="en-GB" sz="1800" dirty="0"/>
          </a:p>
          <a:p>
            <a:endParaRPr lang="en-GB" sz="1800" dirty="0"/>
          </a:p>
          <a:p>
            <a:endParaRPr lang="en-GB" dirty="0"/>
          </a:p>
        </p:txBody>
      </p:sp>
      <p:sp>
        <p:nvSpPr>
          <p:cNvPr id="4" name="Title 1">
            <a:extLst>
              <a:ext uri="{FF2B5EF4-FFF2-40B4-BE49-F238E27FC236}">
                <a16:creationId xmlns:a16="http://schemas.microsoft.com/office/drawing/2014/main" id="{70458C28-8294-91A3-C4D8-D9ED9900874F}"/>
              </a:ext>
            </a:extLst>
          </p:cNvPr>
          <p:cNvSpPr txBox="1">
            <a:spLocks/>
          </p:cNvSpPr>
          <p:nvPr/>
        </p:nvSpPr>
        <p:spPr>
          <a:xfrm>
            <a:off x="0" y="319405"/>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Contents</a:t>
            </a:r>
          </a:p>
        </p:txBody>
      </p:sp>
    </p:spTree>
    <p:extLst>
      <p:ext uri="{BB962C8B-B14F-4D97-AF65-F5344CB8AC3E}">
        <p14:creationId xmlns:p14="http://schemas.microsoft.com/office/powerpoint/2010/main" val="449743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05F3C4-F24D-BFFA-3A4C-2DA22595A6B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D751B0E-6FF8-8C95-F8EF-DC5A3480DF16}"/>
              </a:ext>
            </a:extLst>
          </p:cNvPr>
          <p:cNvSpPr txBox="1"/>
          <p:nvPr/>
        </p:nvSpPr>
        <p:spPr>
          <a:xfrm>
            <a:off x="46383" y="5784574"/>
            <a:ext cx="12145617"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ECE701-1CD2-0430-7143-C98EA82F8A8F}"/>
              </a:ext>
            </a:extLst>
          </p:cNvPr>
          <p:cNvSpPr>
            <a:spLocks noGrp="1"/>
          </p:cNvSpPr>
          <p:nvPr>
            <p:ph type="title"/>
          </p:nvPr>
        </p:nvSpPr>
        <p:spPr>
          <a:xfrm>
            <a:off x="0" y="312118"/>
            <a:ext cx="11353800" cy="1233218"/>
          </a:xfrm>
          <a:solidFill>
            <a:srgbClr val="2C2D84"/>
          </a:solidFill>
        </p:spPr>
        <p:txBody>
          <a:bodyPr>
            <a:noAutofit/>
          </a:bodyPr>
          <a:lstStyle/>
          <a:p>
            <a:br>
              <a:rPr lang="en-GB" sz="2000" b="1" dirty="0">
                <a:solidFill>
                  <a:schemeClr val="bg1"/>
                </a:solidFill>
                <a:latin typeface="Calibri" panose="020F0502020204030204" pitchFamily="34" charset="0"/>
                <a:cs typeface="Calibri" panose="020F0502020204030204" pitchFamily="34" charset="0"/>
              </a:rPr>
            </a:br>
            <a:br>
              <a:rPr lang="en-GB" sz="2000" b="1" dirty="0">
                <a:solidFill>
                  <a:schemeClr val="bg1"/>
                </a:solidFill>
                <a:latin typeface="Calibri" panose="020F0502020204030204" pitchFamily="34" charset="0"/>
                <a:cs typeface="Calibri" panose="020F0502020204030204" pitchFamily="34" charset="0"/>
              </a:rPr>
            </a:br>
            <a:r>
              <a:rPr lang="en-GB" sz="2000" b="1" dirty="0">
                <a:solidFill>
                  <a:schemeClr val="bg1"/>
                </a:solidFill>
                <a:latin typeface="Calibri" panose="020F0502020204030204" pitchFamily="34" charset="0"/>
                <a:cs typeface="Calibri" panose="020F0502020204030204" pitchFamily="34" charset="0"/>
              </a:rPr>
              <a:t>9. The county has three unique economic and innovation specialisms: film and high-end TV, high performance technology and space. The county also has strengths in the life sciences and MedTech sector</a:t>
            </a:r>
            <a:br>
              <a:rPr lang="en-GB" sz="2000" dirty="0">
                <a:solidFill>
                  <a:schemeClr val="bg1"/>
                </a:solidFill>
                <a:latin typeface="Calibri" panose="020F0502020204030204" pitchFamily="34" charset="0"/>
                <a:cs typeface="Calibri" panose="020F0502020204030204" pitchFamily="34" charset="0"/>
              </a:rPr>
            </a:br>
            <a:br>
              <a:rPr lang="en-GB" sz="2000" dirty="0">
                <a:solidFill>
                  <a:schemeClr val="bg1"/>
                </a:solidFill>
                <a:latin typeface="Calibri" panose="020F0502020204030204" pitchFamily="34" charset="0"/>
                <a:cs typeface="Calibri" panose="020F0502020204030204" pitchFamily="34" charset="0"/>
              </a:rPr>
            </a:br>
            <a:endParaRPr lang="en-GB" sz="2000" b="1"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5D3ADFD-95DE-C2A9-3B08-96CE546A91EF}"/>
              </a:ext>
            </a:extLst>
          </p:cNvPr>
          <p:cNvSpPr txBox="1"/>
          <p:nvPr/>
        </p:nvSpPr>
        <p:spPr>
          <a:xfrm>
            <a:off x="102473" y="1718836"/>
            <a:ext cx="5993527" cy="51391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Buckinghamshire has three unique economic and innovation specialisms:</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Pinewood Studios, the National Film and Television School and the wider West of London </a:t>
            </a:r>
            <a:r>
              <a:rPr kumimoji="0" lang="en-GB" sz="1600" b="1" i="0" u="none" strike="noStrike" kern="100" cap="none" spc="0" normalizeH="0" baseline="0" noProof="0" dirty="0">
                <a:ln>
                  <a:noFill/>
                </a:ln>
                <a:effectLst/>
                <a:uLnTx/>
                <a:uFillTx/>
                <a:ea typeface="Aptos" panose="020B0004020202020204" pitchFamily="34" charset="0"/>
                <a:cs typeface="Arial" panose="020B0604020202020204" pitchFamily="34" charset="0"/>
              </a:rPr>
              <a:t>film and high-end television</a:t>
            </a: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 cluster;</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Silverstone Circuit and its associated </a:t>
            </a:r>
            <a:r>
              <a:rPr kumimoji="0" lang="en-GB" sz="1600" b="1" i="0" u="none" strike="noStrike" kern="100" cap="none" spc="0" normalizeH="0" baseline="0" noProof="0" dirty="0">
                <a:ln>
                  <a:noFill/>
                </a:ln>
                <a:effectLst/>
                <a:uLnTx/>
                <a:uFillTx/>
                <a:ea typeface="Aptos" panose="020B0004020202020204" pitchFamily="34" charset="0"/>
                <a:cs typeface="Arial" panose="020B0604020202020204" pitchFamily="34" charset="0"/>
              </a:rPr>
              <a:t>high-performance technology</a:t>
            </a: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 cluster;</a:t>
            </a:r>
          </a:p>
          <a:p>
            <a:pPr marL="171450" indent="-171450">
              <a:lnSpc>
                <a:spcPct val="115000"/>
              </a:lnSpc>
              <a:buFont typeface="Arial" panose="020B0604020202020204" pitchFamily="34" charset="0"/>
              <a:buChar char="•"/>
            </a:pP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The Westcott </a:t>
            </a:r>
            <a:r>
              <a:rPr kumimoji="0" lang="en-GB" sz="1600" b="1" i="0" u="none" strike="noStrike" kern="100" cap="none" spc="0" normalizeH="0" baseline="0" noProof="0" dirty="0">
                <a:ln>
                  <a:noFill/>
                </a:ln>
                <a:effectLst/>
                <a:uLnTx/>
                <a:uFillTx/>
                <a:ea typeface="Aptos" panose="020B0004020202020204" pitchFamily="34" charset="0"/>
                <a:cs typeface="Arial" panose="020B0604020202020204" pitchFamily="34" charset="0"/>
              </a:rPr>
              <a:t>space </a:t>
            </a: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cluster</a:t>
            </a:r>
          </a:p>
          <a:p>
            <a:pPr>
              <a:lnSpc>
                <a:spcPct val="115000"/>
              </a:lnSpc>
            </a:pPr>
            <a:endParaRPr lang="en-GB" sz="1600" kern="100" dirty="0">
              <a:ea typeface="Aptos" panose="020B0004020202020204" pitchFamily="34" charset="0"/>
              <a:cs typeface="Arial" panose="020B0604020202020204" pitchFamily="34" charset="0"/>
            </a:endParaRPr>
          </a:p>
          <a:p>
            <a:pPr>
              <a:lnSpc>
                <a:spcPct val="115000"/>
              </a:lnSpc>
            </a:pPr>
            <a:r>
              <a:rPr lang="en-GB" sz="1600" dirty="0">
                <a:ea typeface="Aptos" panose="020B0004020202020204" pitchFamily="34" charset="0"/>
                <a:cs typeface="Arial" panose="020B0604020202020204" pitchFamily="34" charset="0"/>
              </a:rPr>
              <a:t>Each is significant nationally and internationally and is firmly rooted in their location, with histories and evolutions that can be traced back 80 years. Technological advancements in space and high-performance technology can significantly reduce carbon emissions, whilst the film industry is a major service exporter, attracting international investment and offering diverse job opportunities. </a:t>
            </a:r>
          </a:p>
          <a:p>
            <a:pPr>
              <a:lnSpc>
                <a:spcPct val="115000"/>
              </a:lnSpc>
            </a:pPr>
            <a:endParaRPr lang="en-GB" sz="1600" dirty="0">
              <a:ea typeface="Aptos" panose="020B0004020202020204" pitchFamily="34" charset="0"/>
              <a:cs typeface="Arial" panose="020B0604020202020204" pitchFamily="34" charset="0"/>
            </a:endParaRPr>
          </a:p>
          <a:p>
            <a:pPr>
              <a:lnSpc>
                <a:spcPct val="115000"/>
              </a:lnSpc>
            </a:pPr>
            <a:r>
              <a:rPr lang="en-GB" sz="1600" dirty="0">
                <a:ea typeface="Aptos" panose="020B0004020202020204" pitchFamily="34" charset="0"/>
                <a:cs typeface="Arial" panose="020B0604020202020204" pitchFamily="34" charset="0"/>
              </a:rPr>
              <a:t>Many of the firms operating in these three areas are highly innovative SMEs undertaking cutting edge R&amp;D. </a:t>
            </a:r>
          </a:p>
          <a:p>
            <a:pPr>
              <a:lnSpc>
                <a:spcPct val="115000"/>
              </a:lnSpc>
            </a:pPr>
            <a:endParaRPr lang="en-GB" sz="1400" kern="100" dirty="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A32D301-D4B9-F545-2A54-89519C6A5C0B}"/>
              </a:ext>
            </a:extLst>
          </p:cNvPr>
          <p:cNvSpPr txBox="1"/>
          <p:nvPr/>
        </p:nvSpPr>
        <p:spPr>
          <a:xfrm>
            <a:off x="6400800" y="1760735"/>
            <a:ext cx="4953000" cy="26240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rPr>
              <a:t>Buckinghamshire also has strengths in the </a:t>
            </a:r>
            <a:r>
              <a:rPr kumimoji="0" lang="en-GB" sz="1600" b="1" i="0" u="none" strike="noStrike" kern="1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rPr>
              <a:t>life sciences and MedTech sector</a:t>
            </a:r>
            <a:r>
              <a:rPr kumimoji="0" lang="en-GB" sz="1600" b="0" i="0" u="none" strike="noStrike" kern="100" cap="none" spc="0" normalizeH="0" baseline="0" noProof="0" dirty="0">
                <a:ln>
                  <a:noFill/>
                </a:ln>
                <a:effectLst/>
                <a:uLnTx/>
                <a:uFillTx/>
                <a:latin typeface="Calibri" panose="020F0502020204030204"/>
                <a:ea typeface="Aptos" panose="020B0004020202020204" pitchFamily="34" charset="0"/>
                <a:cs typeface="Arial" panose="020B0604020202020204" pitchFamily="34" charset="0"/>
              </a:rPr>
              <a:t>, with assets including the National Centre for Spinal Injuries Unit (the birthplace of the Paralympics) at Stoke Mandeville Hospital, the world-leading Epilepsy Society and major global life science firms. This sector has significant growth potential in Buckinghamshire given the county’s locational advantages (within the Oxford-Cambridge-London golden triangle, close to Heathrow Airport and close to London).</a:t>
            </a:r>
          </a:p>
        </p:txBody>
      </p:sp>
    </p:spTree>
    <p:extLst>
      <p:ext uri="{BB962C8B-B14F-4D97-AF65-F5344CB8AC3E}">
        <p14:creationId xmlns:p14="http://schemas.microsoft.com/office/powerpoint/2010/main" val="285807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EC5240-5527-8307-0BDA-B979D00359D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E4DD0F6-948B-DF95-2339-3ED6522A57B7}"/>
              </a:ext>
            </a:extLst>
          </p:cNvPr>
          <p:cNvSpPr txBox="1"/>
          <p:nvPr/>
        </p:nvSpPr>
        <p:spPr>
          <a:xfrm>
            <a:off x="0" y="5784574"/>
            <a:ext cx="12145617" cy="1073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80BC7A-4654-6F85-57A4-03315700BE80}"/>
              </a:ext>
            </a:extLst>
          </p:cNvPr>
          <p:cNvSpPr>
            <a:spLocks noGrp="1"/>
          </p:cNvSpPr>
          <p:nvPr>
            <p:ph type="title"/>
          </p:nvPr>
        </p:nvSpPr>
        <p:spPr>
          <a:xfrm>
            <a:off x="0" y="312118"/>
            <a:ext cx="11353800" cy="807691"/>
          </a:xfrm>
          <a:solidFill>
            <a:srgbClr val="2C2D84"/>
          </a:solidFill>
        </p:spPr>
        <p:txBody>
          <a:bodyPr>
            <a:noAutofit/>
          </a:bodyPr>
          <a:lstStyle/>
          <a:p>
            <a:br>
              <a:rPr lang="en-GB" sz="2000" b="1" dirty="0">
                <a:solidFill>
                  <a:schemeClr val="bg1"/>
                </a:solidFill>
                <a:latin typeface="+mn-lt"/>
              </a:rPr>
            </a:br>
            <a:br>
              <a:rPr lang="en-GB" sz="2000" b="1" dirty="0">
                <a:solidFill>
                  <a:schemeClr val="bg1"/>
                </a:solidFill>
                <a:latin typeface="+mn-lt"/>
              </a:rPr>
            </a:br>
            <a:r>
              <a:rPr lang="en-GB" sz="2000" b="1" dirty="0">
                <a:solidFill>
                  <a:schemeClr val="bg1"/>
                </a:solidFill>
                <a:latin typeface="+mn-lt"/>
              </a:rPr>
              <a:t>10. Buckinghamshire’s SME business base is stable and resilient </a:t>
            </a:r>
            <a:br>
              <a:rPr lang="en-GB" sz="2000" b="1" dirty="0">
                <a:solidFill>
                  <a:schemeClr val="bg1"/>
                </a:solidFill>
                <a:latin typeface="+mn-lt"/>
              </a:rPr>
            </a:br>
            <a:br>
              <a:rPr lang="en-GB" sz="2000" b="1" dirty="0">
                <a:solidFill>
                  <a:schemeClr val="bg1"/>
                </a:solidFill>
                <a:latin typeface="+mn-lt"/>
              </a:rPr>
            </a:br>
            <a:endParaRPr lang="en-GB" sz="2000" b="1" dirty="0">
              <a:solidFill>
                <a:schemeClr val="bg1"/>
              </a:solidFill>
              <a:latin typeface="+mn-lt"/>
            </a:endParaRPr>
          </a:p>
        </p:txBody>
      </p:sp>
      <p:graphicFrame>
        <p:nvGraphicFramePr>
          <p:cNvPr id="5" name="Chart 4">
            <a:extLst>
              <a:ext uri="{FF2B5EF4-FFF2-40B4-BE49-F238E27FC236}">
                <a16:creationId xmlns:a16="http://schemas.microsoft.com/office/drawing/2014/main" id="{33C33565-E5DC-B9B3-6FC7-9278E3EF5E5C}"/>
              </a:ext>
            </a:extLst>
          </p:cNvPr>
          <p:cNvGraphicFramePr>
            <a:graphicFrameLocks/>
          </p:cNvGraphicFramePr>
          <p:nvPr>
            <p:extLst>
              <p:ext uri="{D42A27DB-BD31-4B8C-83A1-F6EECF244321}">
                <p14:modId xmlns:p14="http://schemas.microsoft.com/office/powerpoint/2010/main" val="81561302"/>
              </p:ext>
            </p:extLst>
          </p:nvPr>
        </p:nvGraphicFramePr>
        <p:xfrm>
          <a:off x="6464595" y="1631091"/>
          <a:ext cx="4582346" cy="23083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762D6127-8FB0-4516-5E83-4AB0C93CC38C}"/>
              </a:ext>
            </a:extLst>
          </p:cNvPr>
          <p:cNvGraphicFramePr>
            <a:graphicFrameLocks/>
          </p:cNvGraphicFramePr>
          <p:nvPr>
            <p:extLst>
              <p:ext uri="{D42A27DB-BD31-4B8C-83A1-F6EECF244321}">
                <p14:modId xmlns:p14="http://schemas.microsoft.com/office/powerpoint/2010/main" val="1049525795"/>
              </p:ext>
            </p:extLst>
          </p:nvPr>
        </p:nvGraphicFramePr>
        <p:xfrm>
          <a:off x="6464594" y="4165630"/>
          <a:ext cx="5385536" cy="258247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40E91E15-9E14-68F7-B0AC-833F62039E6D}"/>
              </a:ext>
            </a:extLst>
          </p:cNvPr>
          <p:cNvSpPr txBox="1"/>
          <p:nvPr/>
        </p:nvSpPr>
        <p:spPr>
          <a:xfrm>
            <a:off x="7159781" y="1413556"/>
            <a:ext cx="2718537" cy="573298"/>
          </a:xfrm>
          <a:prstGeom prst="rect">
            <a:avLst/>
          </a:prstGeom>
          <a:solidFill>
            <a:srgbClr val="2C2D84"/>
          </a:solid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1400" b="0" i="0" u="none" strike="noStrike" kern="100" cap="none" spc="0" normalizeH="0" baseline="0" noProof="0" dirty="0">
                <a:ln>
                  <a:noFill/>
                </a:ln>
                <a:solidFill>
                  <a:schemeClr val="bg1"/>
                </a:solidFill>
                <a:effectLst/>
                <a:uLnTx/>
                <a:uFillTx/>
                <a:latin typeface="Calibri" panose="020F0502020204030204"/>
                <a:ea typeface="Aptos" panose="020B0004020202020204" pitchFamily="34" charset="0"/>
                <a:cs typeface="Arial" panose="020B0604020202020204" pitchFamily="34" charset="0"/>
              </a:rPr>
              <a:t>Proportion of workforce employed in different sized firms</a:t>
            </a:r>
          </a:p>
        </p:txBody>
      </p:sp>
      <p:sp>
        <p:nvSpPr>
          <p:cNvPr id="11" name="TextBox 10">
            <a:extLst>
              <a:ext uri="{FF2B5EF4-FFF2-40B4-BE49-F238E27FC236}">
                <a16:creationId xmlns:a16="http://schemas.microsoft.com/office/drawing/2014/main" id="{76DAC303-8E93-7A71-3995-41A5BF589BE5}"/>
              </a:ext>
            </a:extLst>
          </p:cNvPr>
          <p:cNvSpPr txBox="1"/>
          <p:nvPr/>
        </p:nvSpPr>
        <p:spPr>
          <a:xfrm>
            <a:off x="7265818" y="4165630"/>
            <a:ext cx="1489950"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Business survival</a:t>
            </a:r>
          </a:p>
        </p:txBody>
      </p:sp>
      <p:sp>
        <p:nvSpPr>
          <p:cNvPr id="9" name="TextBox 8">
            <a:extLst>
              <a:ext uri="{FF2B5EF4-FFF2-40B4-BE49-F238E27FC236}">
                <a16:creationId xmlns:a16="http://schemas.microsoft.com/office/drawing/2014/main" id="{057773D4-4901-11DA-57BE-1C822A9F8AA1}"/>
              </a:ext>
            </a:extLst>
          </p:cNvPr>
          <p:cNvSpPr txBox="1"/>
          <p:nvPr/>
        </p:nvSpPr>
        <p:spPr>
          <a:xfrm>
            <a:off x="233916" y="5718926"/>
            <a:ext cx="2571068" cy="307777"/>
          </a:xfrm>
          <a:prstGeom prst="rect">
            <a:avLst/>
          </a:prstGeom>
          <a:noFill/>
        </p:spPr>
        <p:txBody>
          <a:bodyPr wrap="square" rtlCol="0">
            <a:spAutoFit/>
          </a:bodyPr>
          <a:lstStyle/>
          <a:p>
            <a:r>
              <a:rPr lang="en-GB" sz="1400" i="1" dirty="0"/>
              <a:t>Source: ONS, 2024</a:t>
            </a:r>
          </a:p>
        </p:txBody>
      </p:sp>
      <p:sp>
        <p:nvSpPr>
          <p:cNvPr id="13" name="TextBox 12">
            <a:extLst>
              <a:ext uri="{FF2B5EF4-FFF2-40B4-BE49-F238E27FC236}">
                <a16:creationId xmlns:a16="http://schemas.microsoft.com/office/drawing/2014/main" id="{FA5D555D-AE3B-2C23-82C8-6A9A9FC3BD24}"/>
              </a:ext>
            </a:extLst>
          </p:cNvPr>
          <p:cNvSpPr txBox="1"/>
          <p:nvPr/>
        </p:nvSpPr>
        <p:spPr>
          <a:xfrm>
            <a:off x="233916" y="2135251"/>
            <a:ext cx="5746260" cy="353943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effectLst/>
                <a:uLnTx/>
                <a:uFillTx/>
                <a:ea typeface="+mn-ea"/>
                <a:cs typeface="+mn-cs"/>
              </a:rPr>
              <a:t>Small and Medium-Sized companies (SMEs) are more dominant in the Buckinghamshire economy than nationally, particularly micro firms (employing fewer than 10 people).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effectLst/>
              <a:uLnTx/>
              <a:uFillTx/>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effectLst/>
                <a:uLnTx/>
                <a:uFillTx/>
                <a:ea typeface="+mn-ea"/>
                <a:cs typeface="+mn-cs"/>
              </a:rPr>
              <a:t>Micro firms </a:t>
            </a:r>
            <a:r>
              <a:rPr kumimoji="0" lang="en-GB" sz="1600" b="0" i="1" u="none" strike="noStrike" kern="1200" cap="none" spc="0" normalizeH="0" baseline="0" noProof="0" dirty="0">
                <a:ln>
                  <a:noFill/>
                </a:ln>
                <a:effectLst/>
                <a:uLnTx/>
                <a:uFillTx/>
                <a:ea typeface="+mn-ea"/>
                <a:cs typeface="+mn-cs"/>
              </a:rPr>
              <a:t>(VAT/PAYE registered) </a:t>
            </a:r>
            <a:r>
              <a:rPr kumimoji="0" lang="en-GB" sz="1600" b="0" i="0" u="none" strike="noStrike" kern="1200" cap="none" spc="0" normalizeH="0" baseline="0" noProof="0" dirty="0">
                <a:ln>
                  <a:noFill/>
                </a:ln>
                <a:effectLst/>
                <a:uLnTx/>
                <a:uFillTx/>
                <a:ea typeface="+mn-ea"/>
                <a:cs typeface="+mn-cs"/>
              </a:rPr>
              <a:t>provide 23% of jobs in Buckinghamshire, compared with 16% nationally.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effectLst/>
                <a:uLnTx/>
                <a:uFillTx/>
                <a:ea typeface="+mn-ea"/>
                <a:cs typeface="+mn-cs"/>
              </a:rPr>
              <a:t>Around 40% of all Buckinghamshire’s </a:t>
            </a:r>
            <a:r>
              <a:rPr kumimoji="0" lang="en-GB" sz="1600" b="0" i="1" u="none" strike="noStrike" kern="1200" cap="none" spc="0" normalizeH="0" baseline="0" noProof="0" dirty="0">
                <a:ln>
                  <a:noFill/>
                </a:ln>
                <a:effectLst/>
                <a:uLnTx/>
                <a:uFillTx/>
                <a:ea typeface="+mn-ea"/>
                <a:cs typeface="+mn-cs"/>
              </a:rPr>
              <a:t>(VAT/PAYE registered) </a:t>
            </a:r>
            <a:r>
              <a:rPr kumimoji="0" lang="en-GB" sz="1600" b="0" i="0" u="none" strike="noStrike" kern="1200" cap="none" spc="0" normalizeH="0" baseline="0" noProof="0" dirty="0">
                <a:ln>
                  <a:noFill/>
                </a:ln>
                <a:effectLst/>
                <a:uLnTx/>
                <a:uFillTx/>
                <a:ea typeface="+mn-ea"/>
                <a:cs typeface="+mn-cs"/>
              </a:rPr>
              <a:t>SMEs operate in high-value / tradable industries</a:t>
            </a:r>
          </a:p>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effectLst/>
                <a:uLnTx/>
                <a:uFillTx/>
                <a:ea typeface="+mn-ea"/>
                <a:cs typeface="+mn-cs"/>
              </a:rPr>
              <a:t> </a:t>
            </a:r>
          </a:p>
          <a:p>
            <a:pPr lvl="0">
              <a:defRPr/>
            </a:pPr>
            <a:r>
              <a:rPr lang="en-GB" sz="1600" dirty="0"/>
              <a:t>Despite facing significant challenges over recent years, Buckinghamshire’s SMEs are resilient with higher business survival rates than the national and regional averages, and neighbouring areas. </a:t>
            </a:r>
          </a:p>
        </p:txBody>
      </p:sp>
    </p:spTree>
    <p:extLst>
      <p:ext uri="{BB962C8B-B14F-4D97-AF65-F5344CB8AC3E}">
        <p14:creationId xmlns:p14="http://schemas.microsoft.com/office/powerpoint/2010/main" val="3874353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3760D5-739B-E44D-03B9-D37603AE7EDF}"/>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a:solidFill>
                  <a:srgbClr val="002060"/>
                </a:solidFill>
                <a:latin typeface="+mn-lt"/>
                <a:ea typeface="+mj-ea"/>
                <a:cs typeface="+mj-cs"/>
              </a:rPr>
              <a:t>Section 2: Industries and occupations</a:t>
            </a:r>
          </a:p>
        </p:txBody>
      </p:sp>
      <p:sp>
        <p:nvSpPr>
          <p:cNvPr id="24" name="Rectangle 23">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07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309FC2-EACF-4368-FDFF-B64C949456F6}"/>
              </a:ext>
            </a:extLst>
          </p:cNvPr>
          <p:cNvSpPr>
            <a:spLocks noGrp="1"/>
          </p:cNvSpPr>
          <p:nvPr>
            <p:ph type="title"/>
          </p:nvPr>
        </p:nvSpPr>
        <p:spPr>
          <a:xfrm>
            <a:off x="0" y="236177"/>
            <a:ext cx="10515600" cy="715097"/>
          </a:xfrm>
          <a:solidFill>
            <a:srgbClr val="2C2D84"/>
          </a:solidFill>
          <a:ln>
            <a:solidFill>
              <a:srgbClr val="2C2D84"/>
            </a:solidFill>
          </a:ln>
        </p:spPr>
        <p:txBody>
          <a:bodyPr>
            <a:noAutofit/>
          </a:bodyPr>
          <a:lstStyle/>
          <a:p>
            <a:r>
              <a:rPr lang="en-GB" sz="2000" b="1" dirty="0">
                <a:solidFill>
                  <a:schemeClr val="bg1"/>
                </a:solidFill>
                <a:latin typeface="+mn-lt"/>
              </a:rPr>
              <a:t>Buckinghamshire’s health sector employs the most people whilst twice as many people work in Buckinghamshire’s wholesale sector than the national average. </a:t>
            </a:r>
          </a:p>
        </p:txBody>
      </p:sp>
      <p:graphicFrame>
        <p:nvGraphicFramePr>
          <p:cNvPr id="2" name="Chart 1">
            <a:extLst>
              <a:ext uri="{FF2B5EF4-FFF2-40B4-BE49-F238E27FC236}">
                <a16:creationId xmlns:a16="http://schemas.microsoft.com/office/drawing/2014/main" id="{195BF369-9DF5-D0AD-7F4E-50EE02793A82}"/>
              </a:ext>
            </a:extLst>
          </p:cNvPr>
          <p:cNvGraphicFramePr>
            <a:graphicFrameLocks/>
          </p:cNvGraphicFramePr>
          <p:nvPr>
            <p:extLst>
              <p:ext uri="{D42A27DB-BD31-4B8C-83A1-F6EECF244321}">
                <p14:modId xmlns:p14="http://schemas.microsoft.com/office/powerpoint/2010/main" val="4190025500"/>
              </p:ext>
            </p:extLst>
          </p:nvPr>
        </p:nvGraphicFramePr>
        <p:xfrm>
          <a:off x="223134" y="1372433"/>
          <a:ext cx="7741290" cy="474490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8D9A601-3FE9-3C9B-ACA9-D4AFFF2C7EDB}"/>
              </a:ext>
            </a:extLst>
          </p:cNvPr>
          <p:cNvSpPr txBox="1"/>
          <p:nvPr/>
        </p:nvSpPr>
        <p:spPr>
          <a:xfrm>
            <a:off x="8325016" y="1693628"/>
            <a:ext cx="3450866" cy="4093428"/>
          </a:xfrm>
          <a:prstGeom prst="rect">
            <a:avLst/>
          </a:prstGeom>
          <a:noFill/>
        </p:spPr>
        <p:txBody>
          <a:bodyPr wrap="square" rtlCol="0">
            <a:spAutoFit/>
          </a:bodyPr>
          <a:lstStyle/>
          <a:p>
            <a:r>
              <a:rPr lang="en-GB" sz="1600" dirty="0"/>
              <a:t>1 in 8 jobs within the Buckinghamshire economy is in the </a:t>
            </a:r>
            <a:r>
              <a:rPr lang="en-GB" sz="1600" b="1" dirty="0">
                <a:solidFill>
                  <a:srgbClr val="2C2D84"/>
                </a:solidFill>
              </a:rPr>
              <a:t>health and social care</a:t>
            </a:r>
            <a:r>
              <a:rPr lang="en-GB" sz="1600" dirty="0"/>
              <a:t> sector.  This is similar to the England average</a:t>
            </a:r>
            <a:r>
              <a:rPr lang="en-GB" dirty="0"/>
              <a:t>. </a:t>
            </a:r>
          </a:p>
          <a:p>
            <a:endParaRPr lang="en-GB" dirty="0"/>
          </a:p>
          <a:p>
            <a:r>
              <a:rPr lang="en-GB" sz="1600" dirty="0"/>
              <a:t>The </a:t>
            </a:r>
            <a:r>
              <a:rPr lang="en-GB" sz="1600" b="1" dirty="0">
                <a:solidFill>
                  <a:srgbClr val="2C2D84"/>
                </a:solidFill>
              </a:rPr>
              <a:t>wholesale</a:t>
            </a:r>
            <a:r>
              <a:rPr lang="en-GB" sz="1600" b="1" dirty="0"/>
              <a:t> </a:t>
            </a:r>
            <a:r>
              <a:rPr lang="en-GB" sz="1600" dirty="0"/>
              <a:t>sector</a:t>
            </a:r>
            <a:r>
              <a:rPr lang="en-GB" sz="1600" b="1" dirty="0">
                <a:solidFill>
                  <a:srgbClr val="006965"/>
                </a:solidFill>
              </a:rPr>
              <a:t> </a:t>
            </a:r>
            <a:r>
              <a:rPr lang="en-GB" sz="1600" dirty="0"/>
              <a:t>employs twice as many people in Buckinghamshire than the national average. </a:t>
            </a:r>
          </a:p>
          <a:p>
            <a:endParaRPr lang="en-GB" sz="1600" dirty="0"/>
          </a:p>
          <a:p>
            <a:r>
              <a:rPr lang="en-GB" sz="1600" dirty="0"/>
              <a:t>A slightly greater proportion of Buckinghamshire-economy employees work in the ‘education’, ‘information &amp; communication’, ‘construction’ and ‘arts, entertainment, recreation &amp; other services’ sectors than the national average </a:t>
            </a:r>
          </a:p>
        </p:txBody>
      </p:sp>
      <p:sp>
        <p:nvSpPr>
          <p:cNvPr id="6" name="TextBox 16">
            <a:extLst>
              <a:ext uri="{FF2B5EF4-FFF2-40B4-BE49-F238E27FC236}">
                <a16:creationId xmlns:a16="http://schemas.microsoft.com/office/drawing/2014/main" id="{33B17B76-82DC-9E6B-1AF1-23A5961094FE}"/>
              </a:ext>
            </a:extLst>
          </p:cNvPr>
          <p:cNvSpPr txBox="1"/>
          <p:nvPr/>
        </p:nvSpPr>
        <p:spPr>
          <a:xfrm>
            <a:off x="0" y="6307762"/>
            <a:ext cx="11466576"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i="1" dirty="0"/>
              <a:t>Source: </a:t>
            </a:r>
            <a:r>
              <a:rPr lang="en-GB" sz="1200" i="1" dirty="0">
                <a:ea typeface="Times New Roman" panose="02020603050405020304" pitchFamily="18" charset="0"/>
                <a:hlinkClick r:id="rId3"/>
              </a:rPr>
              <a:t>Business Register and Employment Survey, 2023, ONS</a:t>
            </a:r>
            <a:r>
              <a:rPr lang="en-GB" sz="1200" i="1" dirty="0">
                <a:ea typeface="Times New Roman" panose="02020603050405020304" pitchFamily="18" charset="0"/>
              </a:rPr>
              <a:t> </a:t>
            </a:r>
          </a:p>
          <a:p>
            <a:r>
              <a:rPr lang="en-GB" sz="1200" i="1" dirty="0"/>
              <a:t>Note: Authors have adjusted the published data to remove what is believed to be erroneous data linked to one company within the business admin and support services industry  </a:t>
            </a:r>
          </a:p>
        </p:txBody>
      </p:sp>
      <p:cxnSp>
        <p:nvCxnSpPr>
          <p:cNvPr id="8" name="Straight Arrow Connector 7">
            <a:extLst>
              <a:ext uri="{FF2B5EF4-FFF2-40B4-BE49-F238E27FC236}">
                <a16:creationId xmlns:a16="http://schemas.microsoft.com/office/drawing/2014/main" id="{5385F3FC-32D8-3515-602A-CBE64BCCFCDA}"/>
              </a:ext>
            </a:extLst>
          </p:cNvPr>
          <p:cNvCxnSpPr>
            <a:cxnSpLocks/>
          </p:cNvCxnSpPr>
          <p:nvPr/>
        </p:nvCxnSpPr>
        <p:spPr>
          <a:xfrm flipH="1" flipV="1">
            <a:off x="7076661" y="1820849"/>
            <a:ext cx="1248355" cy="389614"/>
          </a:xfrm>
          <a:prstGeom prst="straightConnector1">
            <a:avLst/>
          </a:prstGeom>
          <a:ln>
            <a:solidFill>
              <a:srgbClr val="2C2D8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A8C9E90-9FC7-7D79-0159-F512820856CF}"/>
              </a:ext>
            </a:extLst>
          </p:cNvPr>
          <p:cNvCxnSpPr>
            <a:cxnSpLocks/>
          </p:cNvCxnSpPr>
          <p:nvPr/>
        </p:nvCxnSpPr>
        <p:spPr>
          <a:xfrm flipH="1" flipV="1">
            <a:off x="5375082" y="2767054"/>
            <a:ext cx="2870421" cy="373711"/>
          </a:xfrm>
          <a:prstGeom prst="straightConnector1">
            <a:avLst/>
          </a:prstGeom>
          <a:ln>
            <a:solidFill>
              <a:srgbClr val="2C2D8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5F81F0D-AB45-8404-0CD1-C7F705661E39}"/>
              </a:ext>
            </a:extLst>
          </p:cNvPr>
          <p:cNvSpPr txBox="1"/>
          <p:nvPr/>
        </p:nvSpPr>
        <p:spPr>
          <a:xfrm>
            <a:off x="76033" y="1034502"/>
            <a:ext cx="7278923" cy="338554"/>
          </a:xfrm>
          <a:prstGeom prst="rect">
            <a:avLst/>
          </a:prstGeom>
          <a:noFill/>
        </p:spPr>
        <p:txBody>
          <a:bodyPr wrap="square" rtlCol="0">
            <a:spAutoFit/>
          </a:bodyPr>
          <a:lstStyle/>
          <a:p>
            <a:r>
              <a:rPr lang="en-GB" sz="1600" b="1" dirty="0">
                <a:solidFill>
                  <a:srgbClr val="2C2D84"/>
                </a:solidFill>
              </a:rPr>
              <a:t>Employees by industry (Buckinghamshire workplaces and England average) - 2023 </a:t>
            </a:r>
          </a:p>
        </p:txBody>
      </p:sp>
    </p:spTree>
    <p:extLst>
      <p:ext uri="{BB962C8B-B14F-4D97-AF65-F5344CB8AC3E}">
        <p14:creationId xmlns:p14="http://schemas.microsoft.com/office/powerpoint/2010/main" val="1350018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EB33B48-4970-E29A-30D3-EF6FAB3417A2}"/>
              </a:ext>
            </a:extLst>
          </p:cNvPr>
          <p:cNvGraphicFramePr>
            <a:graphicFrameLocks/>
          </p:cNvGraphicFramePr>
          <p:nvPr>
            <p:extLst>
              <p:ext uri="{D42A27DB-BD31-4B8C-83A1-F6EECF244321}">
                <p14:modId xmlns:p14="http://schemas.microsoft.com/office/powerpoint/2010/main" val="1271673065"/>
              </p:ext>
            </p:extLst>
          </p:nvPr>
        </p:nvGraphicFramePr>
        <p:xfrm>
          <a:off x="297303" y="1550307"/>
          <a:ext cx="6612380" cy="498828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6D84C6AF-B321-9BFE-A3E6-8ED4D5DAB0E5}"/>
              </a:ext>
            </a:extLst>
          </p:cNvPr>
          <p:cNvSpPr>
            <a:spLocks noGrp="1"/>
          </p:cNvSpPr>
          <p:nvPr>
            <p:ph type="title"/>
          </p:nvPr>
        </p:nvSpPr>
        <p:spPr>
          <a:xfrm>
            <a:off x="0" y="319405"/>
            <a:ext cx="10515600" cy="537845"/>
          </a:xfrm>
          <a:solidFill>
            <a:srgbClr val="2C2D84"/>
          </a:solidFill>
          <a:ln>
            <a:solidFill>
              <a:srgbClr val="2C2D84"/>
            </a:solidFill>
          </a:ln>
        </p:spPr>
        <p:txBody>
          <a:bodyPr>
            <a:noAutofit/>
          </a:bodyPr>
          <a:lstStyle/>
          <a:p>
            <a:r>
              <a:rPr lang="en-GB" sz="2000" b="1" dirty="0">
                <a:solidFill>
                  <a:schemeClr val="bg1"/>
                </a:solidFill>
                <a:latin typeface="+mn-lt"/>
              </a:rPr>
              <a:t>The prevalence of part-time work varies considerably by sector  </a:t>
            </a:r>
          </a:p>
        </p:txBody>
      </p:sp>
      <p:sp>
        <p:nvSpPr>
          <p:cNvPr id="5" name="TextBox 4">
            <a:extLst>
              <a:ext uri="{FF2B5EF4-FFF2-40B4-BE49-F238E27FC236}">
                <a16:creationId xmlns:a16="http://schemas.microsoft.com/office/drawing/2014/main" id="{02E4326A-2E69-955A-EBDD-D41947CC7249}"/>
              </a:ext>
            </a:extLst>
          </p:cNvPr>
          <p:cNvSpPr txBox="1"/>
          <p:nvPr/>
        </p:nvSpPr>
        <p:spPr>
          <a:xfrm>
            <a:off x="76033" y="1034502"/>
            <a:ext cx="7278923" cy="338554"/>
          </a:xfrm>
          <a:prstGeom prst="rect">
            <a:avLst/>
          </a:prstGeom>
          <a:noFill/>
        </p:spPr>
        <p:txBody>
          <a:bodyPr wrap="square" rtlCol="0">
            <a:spAutoFit/>
          </a:bodyPr>
          <a:lstStyle/>
          <a:p>
            <a:r>
              <a:rPr lang="en-GB" sz="1600" b="1" dirty="0">
                <a:solidFill>
                  <a:srgbClr val="2C2D84"/>
                </a:solidFill>
              </a:rPr>
              <a:t>Full and part-time employees by sector (Buckinghamshire workplaces) - 2023 </a:t>
            </a:r>
          </a:p>
        </p:txBody>
      </p:sp>
      <p:sp>
        <p:nvSpPr>
          <p:cNvPr id="6" name="TextBox 16">
            <a:extLst>
              <a:ext uri="{FF2B5EF4-FFF2-40B4-BE49-F238E27FC236}">
                <a16:creationId xmlns:a16="http://schemas.microsoft.com/office/drawing/2014/main" id="{8EB5A652-99AD-B082-EEDF-D46480EFF26D}"/>
              </a:ext>
            </a:extLst>
          </p:cNvPr>
          <p:cNvSpPr txBox="1"/>
          <p:nvPr/>
        </p:nvSpPr>
        <p:spPr>
          <a:xfrm>
            <a:off x="76033" y="6538594"/>
            <a:ext cx="61341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i="1" dirty="0"/>
              <a:t>Source: </a:t>
            </a:r>
            <a:r>
              <a:rPr lang="en-GB" sz="1200" i="1" dirty="0">
                <a:ea typeface="Times New Roman" panose="02020603050405020304" pitchFamily="18" charset="0"/>
                <a:hlinkClick r:id="rId3"/>
              </a:rPr>
              <a:t>Business Register and Employment Survey, 2023, ONS</a:t>
            </a:r>
            <a:r>
              <a:rPr lang="en-GB" sz="1200" i="1" dirty="0"/>
              <a:t> </a:t>
            </a:r>
          </a:p>
        </p:txBody>
      </p:sp>
      <p:sp>
        <p:nvSpPr>
          <p:cNvPr id="7" name="TextBox 8">
            <a:extLst>
              <a:ext uri="{FF2B5EF4-FFF2-40B4-BE49-F238E27FC236}">
                <a16:creationId xmlns:a16="http://schemas.microsoft.com/office/drawing/2014/main" id="{4D25A5C1-1D49-D49F-B512-373295FC51B0}"/>
              </a:ext>
            </a:extLst>
          </p:cNvPr>
          <p:cNvSpPr txBox="1"/>
          <p:nvPr/>
        </p:nvSpPr>
        <p:spPr>
          <a:xfrm>
            <a:off x="7354956" y="2255609"/>
            <a:ext cx="3962400" cy="2308324"/>
          </a:xfrm>
          <a:prstGeom prst="rect">
            <a:avLst/>
          </a:prstGeom>
          <a:noFill/>
          <a:ln>
            <a:solidFill>
              <a:schemeClr val="bg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tx1"/>
                </a:solidFill>
              </a:rPr>
              <a:t>Buckinghamshire’s health, retail, hospitality and education sectors employ the largest number of people on a part-time (less than 30 hours per week) basis.</a:t>
            </a:r>
          </a:p>
          <a:p>
            <a:endParaRPr lang="en-GB" sz="1600" dirty="0"/>
          </a:p>
          <a:p>
            <a:r>
              <a:rPr lang="en-GB" sz="1600" dirty="0">
                <a:solidFill>
                  <a:schemeClr val="tx1"/>
                </a:solidFill>
              </a:rPr>
              <a:t>Buckinghamshire’s health, wholesale, manufacturing and professional, scientific &amp; technical sectors employ the largest number of people on a full-time basis. </a:t>
            </a:r>
            <a:endParaRPr lang="en-GB" sz="1600" dirty="0"/>
          </a:p>
        </p:txBody>
      </p:sp>
    </p:spTree>
    <p:extLst>
      <p:ext uri="{BB962C8B-B14F-4D97-AF65-F5344CB8AC3E}">
        <p14:creationId xmlns:p14="http://schemas.microsoft.com/office/powerpoint/2010/main" val="2220553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ACB924-DB6E-57F2-7A76-B4374CFED8C0}"/>
              </a:ext>
            </a:extLst>
          </p:cNvPr>
          <p:cNvSpPr>
            <a:spLocks noGrp="1"/>
          </p:cNvSpPr>
          <p:nvPr>
            <p:ph type="title"/>
          </p:nvPr>
        </p:nvSpPr>
        <p:spPr>
          <a:xfrm>
            <a:off x="0" y="148282"/>
            <a:ext cx="10515600" cy="930980"/>
          </a:xfrm>
          <a:solidFill>
            <a:srgbClr val="2C2D84"/>
          </a:solidFill>
          <a:ln>
            <a:solidFill>
              <a:srgbClr val="2C2D84"/>
            </a:solidFill>
          </a:ln>
        </p:spPr>
        <p:txBody>
          <a:bodyPr>
            <a:noAutofit/>
          </a:bodyPr>
          <a:lstStyle/>
          <a:p>
            <a:r>
              <a:rPr lang="en-GB" sz="2000" b="1" dirty="0">
                <a:solidFill>
                  <a:schemeClr val="bg1"/>
                </a:solidFill>
                <a:latin typeface="+mn-lt"/>
              </a:rPr>
              <a:t>The health sector has been Buckinghamshire largest sector (in terms of employee jobs) over the last five years.  </a:t>
            </a:r>
          </a:p>
        </p:txBody>
      </p:sp>
      <p:sp>
        <p:nvSpPr>
          <p:cNvPr id="6" name="TextBox 5">
            <a:extLst>
              <a:ext uri="{FF2B5EF4-FFF2-40B4-BE49-F238E27FC236}">
                <a16:creationId xmlns:a16="http://schemas.microsoft.com/office/drawing/2014/main" id="{F5ADC573-7B48-0D77-9FF0-F21E8D1EEFD4}"/>
              </a:ext>
            </a:extLst>
          </p:cNvPr>
          <p:cNvSpPr txBox="1"/>
          <p:nvPr/>
        </p:nvSpPr>
        <p:spPr>
          <a:xfrm>
            <a:off x="8275654" y="1552330"/>
            <a:ext cx="3723727" cy="5016758"/>
          </a:xfrm>
          <a:prstGeom prst="rect">
            <a:avLst/>
          </a:prstGeom>
          <a:noFill/>
          <a:ln>
            <a:noFill/>
          </a:ln>
        </p:spPr>
        <p:txBody>
          <a:bodyPr wrap="square" rtlCol="0">
            <a:spAutoFit/>
          </a:bodyPr>
          <a:lstStyle/>
          <a:p>
            <a:r>
              <a:rPr lang="en-GB" sz="1600" dirty="0"/>
              <a:t>Over the last five years, the proportion of the Buckinghamshire workforce employed in different sectors has remained relatively stable.  The health sector has consistently been the largest employer each year, whilst the education, retail and professional, scientific &amp; technical sectors have consistently occupied the remaining top four positions, with the exception of retail in 2022. </a:t>
            </a:r>
          </a:p>
          <a:p>
            <a:endParaRPr lang="en-GB" sz="1600" dirty="0"/>
          </a:p>
          <a:p>
            <a:r>
              <a:rPr lang="en-GB" sz="1600" dirty="0"/>
              <a:t>The biggest change in recent years has been the decrease in the number of employees working in the business admin &amp; support sector between 2022 and 2023. With the data suggesting a drop of 3,500 employees.  The drop appears to be associated with a handful of large outsourcing firms based in Wycombe and Aylesbury. </a:t>
            </a:r>
          </a:p>
        </p:txBody>
      </p:sp>
      <p:sp>
        <p:nvSpPr>
          <p:cNvPr id="7" name="TextBox 6">
            <a:extLst>
              <a:ext uri="{FF2B5EF4-FFF2-40B4-BE49-F238E27FC236}">
                <a16:creationId xmlns:a16="http://schemas.microsoft.com/office/drawing/2014/main" id="{EC2A1F18-8BD2-AC80-179B-D2093D9BDD59}"/>
              </a:ext>
            </a:extLst>
          </p:cNvPr>
          <p:cNvSpPr txBox="1"/>
          <p:nvPr/>
        </p:nvSpPr>
        <p:spPr>
          <a:xfrm>
            <a:off x="192619" y="1383053"/>
            <a:ext cx="7517462" cy="338554"/>
          </a:xfrm>
          <a:prstGeom prst="rect">
            <a:avLst/>
          </a:prstGeom>
          <a:noFill/>
        </p:spPr>
        <p:txBody>
          <a:bodyPr wrap="square" rtlCol="0">
            <a:spAutoFit/>
          </a:bodyPr>
          <a:lstStyle/>
          <a:p>
            <a:r>
              <a:rPr lang="en-GB" sz="1600" b="1" dirty="0">
                <a:solidFill>
                  <a:srgbClr val="2C2D84"/>
                </a:solidFill>
              </a:rPr>
              <a:t>Share of employees by sector in Buckinghamshire, 2019 to 2023</a:t>
            </a:r>
          </a:p>
        </p:txBody>
      </p:sp>
      <p:pic>
        <p:nvPicPr>
          <p:cNvPr id="8" name="Picture 7">
            <a:extLst>
              <a:ext uri="{FF2B5EF4-FFF2-40B4-BE49-F238E27FC236}">
                <a16:creationId xmlns:a16="http://schemas.microsoft.com/office/drawing/2014/main" id="{40FC5D12-A293-4D9C-83F1-2374737E6593}"/>
              </a:ext>
            </a:extLst>
          </p:cNvPr>
          <p:cNvPicPr>
            <a:picLocks noChangeAspect="1"/>
          </p:cNvPicPr>
          <p:nvPr/>
        </p:nvPicPr>
        <p:blipFill>
          <a:blip r:embed="rId2"/>
          <a:stretch>
            <a:fillRect/>
          </a:stretch>
        </p:blipFill>
        <p:spPr>
          <a:xfrm>
            <a:off x="192619" y="1904764"/>
            <a:ext cx="7946003" cy="4281396"/>
          </a:xfrm>
          <a:prstGeom prst="rect">
            <a:avLst/>
          </a:prstGeom>
        </p:spPr>
      </p:pic>
      <p:sp>
        <p:nvSpPr>
          <p:cNvPr id="2" name="TextBox 16">
            <a:extLst>
              <a:ext uri="{FF2B5EF4-FFF2-40B4-BE49-F238E27FC236}">
                <a16:creationId xmlns:a16="http://schemas.microsoft.com/office/drawing/2014/main" id="{BBAA8DF3-BDE2-0DB5-5541-B6B0C1D4CB52}"/>
              </a:ext>
            </a:extLst>
          </p:cNvPr>
          <p:cNvSpPr txBox="1"/>
          <p:nvPr/>
        </p:nvSpPr>
        <p:spPr>
          <a:xfrm>
            <a:off x="76033" y="6538594"/>
            <a:ext cx="61341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i="1" dirty="0"/>
              <a:t>Source: </a:t>
            </a:r>
            <a:r>
              <a:rPr lang="en-GB" sz="1200" i="1" dirty="0">
                <a:ea typeface="Times New Roman" panose="02020603050405020304" pitchFamily="18" charset="0"/>
                <a:hlinkClick r:id="rId3"/>
              </a:rPr>
              <a:t>Business Register and Employment Survey, 2023, ONS</a:t>
            </a:r>
            <a:r>
              <a:rPr lang="en-GB" sz="1200" i="1" dirty="0"/>
              <a:t> </a:t>
            </a:r>
          </a:p>
        </p:txBody>
      </p:sp>
    </p:spTree>
    <p:extLst>
      <p:ext uri="{BB962C8B-B14F-4D97-AF65-F5344CB8AC3E}">
        <p14:creationId xmlns:p14="http://schemas.microsoft.com/office/powerpoint/2010/main" val="3867943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E9FD64-DF01-4BFB-4B3E-FEF39689A507}"/>
              </a:ext>
            </a:extLst>
          </p:cNvPr>
          <p:cNvSpPr txBox="1">
            <a:spLocks/>
          </p:cNvSpPr>
          <p:nvPr/>
        </p:nvSpPr>
        <p:spPr>
          <a:xfrm>
            <a:off x="0" y="176975"/>
            <a:ext cx="11740896" cy="52711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A comparatively small proportion of all employee jobs in Buckinghamshire are within the public sector</a:t>
            </a:r>
          </a:p>
        </p:txBody>
      </p:sp>
      <p:sp>
        <p:nvSpPr>
          <p:cNvPr id="7" name="TextBox 6">
            <a:extLst>
              <a:ext uri="{FF2B5EF4-FFF2-40B4-BE49-F238E27FC236}">
                <a16:creationId xmlns:a16="http://schemas.microsoft.com/office/drawing/2014/main" id="{01EF9702-6831-7C76-C4DA-0685BC6025C6}"/>
              </a:ext>
            </a:extLst>
          </p:cNvPr>
          <p:cNvSpPr txBox="1"/>
          <p:nvPr/>
        </p:nvSpPr>
        <p:spPr>
          <a:xfrm>
            <a:off x="1563624" y="2713836"/>
            <a:ext cx="1901952" cy="461665"/>
          </a:xfrm>
          <a:prstGeom prst="rect">
            <a:avLst/>
          </a:prstGeom>
          <a:noFill/>
        </p:spPr>
        <p:txBody>
          <a:bodyPr wrap="square" rtlCol="0">
            <a:spAutoFit/>
          </a:bodyPr>
          <a:lstStyle/>
          <a:p>
            <a:pPr algn="ctr"/>
            <a:r>
              <a:rPr lang="en-GB" sz="1200" b="1">
                <a:solidFill>
                  <a:schemeClr val="bg1"/>
                </a:solidFill>
              </a:rPr>
              <a:t>Public sector </a:t>
            </a:r>
          </a:p>
          <a:p>
            <a:pPr algn="ctr"/>
            <a:r>
              <a:rPr lang="en-GB" sz="1200" b="1">
                <a:solidFill>
                  <a:schemeClr val="bg1"/>
                </a:solidFill>
              </a:rPr>
              <a:t>(proxy)</a:t>
            </a:r>
          </a:p>
        </p:txBody>
      </p:sp>
      <p:sp>
        <p:nvSpPr>
          <p:cNvPr id="8" name="TextBox 7">
            <a:extLst>
              <a:ext uri="{FF2B5EF4-FFF2-40B4-BE49-F238E27FC236}">
                <a16:creationId xmlns:a16="http://schemas.microsoft.com/office/drawing/2014/main" id="{1EF724B6-778E-27DE-C2E2-7DBFD4B46B75}"/>
              </a:ext>
            </a:extLst>
          </p:cNvPr>
          <p:cNvSpPr txBox="1"/>
          <p:nvPr/>
        </p:nvSpPr>
        <p:spPr>
          <a:xfrm>
            <a:off x="1283208" y="4568563"/>
            <a:ext cx="1901952" cy="276999"/>
          </a:xfrm>
          <a:prstGeom prst="rect">
            <a:avLst/>
          </a:prstGeom>
          <a:noFill/>
        </p:spPr>
        <p:txBody>
          <a:bodyPr wrap="square" rtlCol="0">
            <a:spAutoFit/>
          </a:bodyPr>
          <a:lstStyle/>
          <a:p>
            <a:r>
              <a:rPr lang="en-GB" sz="1200" b="1">
                <a:solidFill>
                  <a:schemeClr val="bg1"/>
                </a:solidFill>
              </a:rPr>
              <a:t>Private sector</a:t>
            </a:r>
          </a:p>
        </p:txBody>
      </p:sp>
      <p:sp>
        <p:nvSpPr>
          <p:cNvPr id="9" name="TextBox 8">
            <a:extLst>
              <a:ext uri="{FF2B5EF4-FFF2-40B4-BE49-F238E27FC236}">
                <a16:creationId xmlns:a16="http://schemas.microsoft.com/office/drawing/2014/main" id="{87EEF14F-5098-38CF-AD2B-79DF64BD44DD}"/>
              </a:ext>
            </a:extLst>
          </p:cNvPr>
          <p:cNvSpPr txBox="1"/>
          <p:nvPr/>
        </p:nvSpPr>
        <p:spPr>
          <a:xfrm>
            <a:off x="105156" y="1783080"/>
            <a:ext cx="1586484" cy="369332"/>
          </a:xfrm>
          <a:prstGeom prst="rect">
            <a:avLst/>
          </a:prstGeom>
          <a:noFill/>
        </p:spPr>
        <p:txBody>
          <a:bodyPr wrap="square" rtlCol="0">
            <a:spAutoFit/>
          </a:bodyPr>
          <a:lstStyle/>
          <a:p>
            <a:endParaRPr lang="en-GB"/>
          </a:p>
        </p:txBody>
      </p:sp>
      <p:graphicFrame>
        <p:nvGraphicFramePr>
          <p:cNvPr id="11" name="Chart 10">
            <a:extLst>
              <a:ext uri="{FF2B5EF4-FFF2-40B4-BE49-F238E27FC236}">
                <a16:creationId xmlns:a16="http://schemas.microsoft.com/office/drawing/2014/main" id="{11C7F549-DB98-D636-7727-AB9D4B1D2758}"/>
              </a:ext>
            </a:extLst>
          </p:cNvPr>
          <p:cNvGraphicFramePr>
            <a:graphicFrameLocks/>
          </p:cNvGraphicFramePr>
          <p:nvPr>
            <p:extLst>
              <p:ext uri="{D42A27DB-BD31-4B8C-83A1-F6EECF244321}">
                <p14:modId xmlns:p14="http://schemas.microsoft.com/office/powerpoint/2010/main" val="3073275316"/>
              </p:ext>
            </p:extLst>
          </p:nvPr>
        </p:nvGraphicFramePr>
        <p:xfrm>
          <a:off x="-60198" y="1356199"/>
          <a:ext cx="4812792" cy="299852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481999FD-B230-D8CA-ACA4-BDF5AA77AE1B}"/>
              </a:ext>
            </a:extLst>
          </p:cNvPr>
          <p:cNvSpPr txBox="1"/>
          <p:nvPr/>
        </p:nvSpPr>
        <p:spPr>
          <a:xfrm>
            <a:off x="105155" y="957468"/>
            <a:ext cx="3965399" cy="307777"/>
          </a:xfrm>
          <a:prstGeom prst="rect">
            <a:avLst/>
          </a:prstGeom>
          <a:solidFill>
            <a:srgbClr val="2C2D84"/>
          </a:solidFill>
        </p:spPr>
        <p:txBody>
          <a:bodyPr wrap="square" rtlCol="0">
            <a:spAutoFit/>
          </a:bodyPr>
          <a:lstStyle/>
          <a:p>
            <a:r>
              <a:rPr lang="en-GB" sz="1400" b="1" dirty="0">
                <a:solidFill>
                  <a:schemeClr val="bg1"/>
                </a:solidFill>
              </a:rPr>
              <a:t>Public and private sector employee jobs, 2023 (%)</a:t>
            </a:r>
          </a:p>
        </p:txBody>
      </p:sp>
      <p:sp>
        <p:nvSpPr>
          <p:cNvPr id="14" name="TextBox 13">
            <a:extLst>
              <a:ext uri="{FF2B5EF4-FFF2-40B4-BE49-F238E27FC236}">
                <a16:creationId xmlns:a16="http://schemas.microsoft.com/office/drawing/2014/main" id="{0FEE1878-8BF6-A04D-CB8D-3B77409746DF}"/>
              </a:ext>
            </a:extLst>
          </p:cNvPr>
          <p:cNvSpPr txBox="1"/>
          <p:nvPr/>
        </p:nvSpPr>
        <p:spPr>
          <a:xfrm>
            <a:off x="9973820" y="6039481"/>
            <a:ext cx="2739771" cy="307777"/>
          </a:xfrm>
          <a:prstGeom prst="rect">
            <a:avLst/>
          </a:prstGeom>
          <a:noFill/>
        </p:spPr>
        <p:txBody>
          <a:bodyPr wrap="square" rtlCol="0">
            <a:spAutoFit/>
          </a:bodyPr>
          <a:lstStyle/>
          <a:p>
            <a:r>
              <a:rPr lang="en-GB" sz="1400" i="1" dirty="0"/>
              <a:t>Source: BRES, ONS, 2025</a:t>
            </a:r>
          </a:p>
        </p:txBody>
      </p:sp>
      <p:graphicFrame>
        <p:nvGraphicFramePr>
          <p:cNvPr id="2" name="Chart 1">
            <a:extLst>
              <a:ext uri="{FF2B5EF4-FFF2-40B4-BE49-F238E27FC236}">
                <a16:creationId xmlns:a16="http://schemas.microsoft.com/office/drawing/2014/main" id="{B84110C9-790D-51D4-0574-B5E48485D646}"/>
              </a:ext>
            </a:extLst>
          </p:cNvPr>
          <p:cNvGraphicFramePr>
            <a:graphicFrameLocks/>
          </p:cNvGraphicFramePr>
          <p:nvPr>
            <p:extLst>
              <p:ext uri="{D42A27DB-BD31-4B8C-83A1-F6EECF244321}">
                <p14:modId xmlns:p14="http://schemas.microsoft.com/office/powerpoint/2010/main" val="4060432863"/>
              </p:ext>
            </p:extLst>
          </p:nvPr>
        </p:nvGraphicFramePr>
        <p:xfrm>
          <a:off x="5161028" y="1356198"/>
          <a:ext cx="4812792" cy="299852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2452CBFA-5916-72C4-F0EB-E219DFCB097B}"/>
              </a:ext>
            </a:extLst>
          </p:cNvPr>
          <p:cNvSpPr txBox="1"/>
          <p:nvPr/>
        </p:nvSpPr>
        <p:spPr>
          <a:xfrm>
            <a:off x="5328175" y="947882"/>
            <a:ext cx="3874817" cy="307777"/>
          </a:xfrm>
          <a:prstGeom prst="rect">
            <a:avLst/>
          </a:prstGeom>
          <a:solidFill>
            <a:srgbClr val="2C2D84"/>
          </a:solidFill>
        </p:spPr>
        <p:txBody>
          <a:bodyPr wrap="square" rtlCol="0">
            <a:spAutoFit/>
          </a:bodyPr>
          <a:lstStyle/>
          <a:p>
            <a:r>
              <a:rPr lang="en-GB" sz="1400" b="1" dirty="0">
                <a:solidFill>
                  <a:schemeClr val="bg1"/>
                </a:solidFill>
              </a:rPr>
              <a:t>% employee jobs in public sector – 2015 to 2023</a:t>
            </a:r>
          </a:p>
        </p:txBody>
      </p:sp>
      <p:sp>
        <p:nvSpPr>
          <p:cNvPr id="6" name="TextBox 5">
            <a:extLst>
              <a:ext uri="{FF2B5EF4-FFF2-40B4-BE49-F238E27FC236}">
                <a16:creationId xmlns:a16="http://schemas.microsoft.com/office/drawing/2014/main" id="{148C1823-BB00-EFB9-9897-2DE222807435}"/>
              </a:ext>
            </a:extLst>
          </p:cNvPr>
          <p:cNvSpPr txBox="1"/>
          <p:nvPr/>
        </p:nvSpPr>
        <p:spPr>
          <a:xfrm>
            <a:off x="160020" y="4781604"/>
            <a:ext cx="11420856" cy="830997"/>
          </a:xfrm>
          <a:prstGeom prst="rect">
            <a:avLst/>
          </a:prstGeom>
          <a:noFill/>
          <a:ln>
            <a:solidFill>
              <a:schemeClr val="bg1"/>
            </a:solidFill>
          </a:ln>
        </p:spPr>
        <p:txBody>
          <a:bodyPr wrap="square" rtlCol="0">
            <a:spAutoFit/>
          </a:bodyPr>
          <a:lstStyle/>
          <a:p>
            <a:r>
              <a:rPr lang="en-GB" sz="1600" dirty="0"/>
              <a:t>A smaller proportion of all employee jobs in Buckinghamshire are within the public sector (13%) than the regional (16%) and national (18%) averages.  The share of jobs in the public sector has been relatively stable over the last eight years, with a slight uptick between 2022 and 2023.  Across England as a whole, the share of jobs in the public sector has crept up since 2019, with a slight dip in 2022. </a:t>
            </a:r>
          </a:p>
        </p:txBody>
      </p:sp>
    </p:spTree>
    <p:extLst>
      <p:ext uri="{BB962C8B-B14F-4D97-AF65-F5344CB8AC3E}">
        <p14:creationId xmlns:p14="http://schemas.microsoft.com/office/powerpoint/2010/main" val="430114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C81EA4-D54E-70FD-BE15-3C0FDF7355CF}"/>
              </a:ext>
            </a:extLst>
          </p:cNvPr>
          <p:cNvSpPr>
            <a:spLocks noGrp="1"/>
          </p:cNvSpPr>
          <p:nvPr>
            <p:ph type="title"/>
          </p:nvPr>
        </p:nvSpPr>
        <p:spPr>
          <a:xfrm>
            <a:off x="0" y="318051"/>
            <a:ext cx="10515600" cy="873567"/>
          </a:xfrm>
          <a:solidFill>
            <a:srgbClr val="2C2D84"/>
          </a:solidFill>
          <a:ln>
            <a:solidFill>
              <a:srgbClr val="2C2D84"/>
            </a:solidFill>
          </a:ln>
        </p:spPr>
        <p:txBody>
          <a:bodyPr>
            <a:noAutofit/>
          </a:bodyPr>
          <a:lstStyle/>
          <a:p>
            <a:r>
              <a:rPr lang="en-GB" sz="2000" b="1" dirty="0">
                <a:solidFill>
                  <a:schemeClr val="bg1"/>
                </a:solidFill>
                <a:latin typeface="+mn-lt"/>
              </a:rPr>
              <a:t>(With some exceptions) there has been stronger employee growth in Buckinghamshire’s lower-productivity / foundation economy sectors and than in higher-productivity / tradeable economy sectors since 2015</a:t>
            </a:r>
          </a:p>
        </p:txBody>
      </p:sp>
      <p:sp>
        <p:nvSpPr>
          <p:cNvPr id="9" name="TextBox 8">
            <a:extLst>
              <a:ext uri="{FF2B5EF4-FFF2-40B4-BE49-F238E27FC236}">
                <a16:creationId xmlns:a16="http://schemas.microsoft.com/office/drawing/2014/main" id="{CC370A1E-2519-DC2D-9F72-6DEF9A23A313}"/>
              </a:ext>
            </a:extLst>
          </p:cNvPr>
          <p:cNvSpPr txBox="1"/>
          <p:nvPr/>
        </p:nvSpPr>
        <p:spPr>
          <a:xfrm>
            <a:off x="113307" y="1357655"/>
            <a:ext cx="7973170" cy="338554"/>
          </a:xfrm>
          <a:prstGeom prst="rect">
            <a:avLst/>
          </a:prstGeom>
          <a:noFill/>
        </p:spPr>
        <p:txBody>
          <a:bodyPr wrap="square">
            <a:spAutoFit/>
          </a:bodyPr>
          <a:lstStyle/>
          <a:p>
            <a:r>
              <a:rPr lang="en-GB" sz="1600" b="1" dirty="0">
                <a:solidFill>
                  <a:srgbClr val="2C2D84"/>
                </a:solidFill>
              </a:rPr>
              <a:t>Number of employees by industry in Buckinghamshire, 2015 to 2023</a:t>
            </a:r>
          </a:p>
        </p:txBody>
      </p:sp>
      <p:sp>
        <p:nvSpPr>
          <p:cNvPr id="10" name="TextBox 9">
            <a:extLst>
              <a:ext uri="{FF2B5EF4-FFF2-40B4-BE49-F238E27FC236}">
                <a16:creationId xmlns:a16="http://schemas.microsoft.com/office/drawing/2014/main" id="{BE9D1DC3-4179-84CE-A9B5-0144FE890E64}"/>
              </a:ext>
            </a:extLst>
          </p:cNvPr>
          <p:cNvSpPr txBox="1"/>
          <p:nvPr/>
        </p:nvSpPr>
        <p:spPr>
          <a:xfrm>
            <a:off x="9032682" y="1875431"/>
            <a:ext cx="2743199" cy="2800767"/>
          </a:xfrm>
          <a:prstGeom prst="rect">
            <a:avLst/>
          </a:prstGeom>
          <a:noFill/>
          <a:ln>
            <a:solidFill>
              <a:schemeClr val="bg1"/>
            </a:solidFill>
          </a:ln>
        </p:spPr>
        <p:txBody>
          <a:bodyPr wrap="square" rtlCol="0">
            <a:spAutoFit/>
          </a:bodyPr>
          <a:lstStyle/>
          <a:p>
            <a:r>
              <a:rPr lang="en-GB" sz="1600" dirty="0"/>
              <a:t>The transport &amp; storage, hospitality and public admin &amp; defence industries have experienced the strongest average annual growth in employees since 2015, and agriculture, information &amp; communication, and professional, scientific &amp; technical sectors the greatest contractions. </a:t>
            </a:r>
          </a:p>
        </p:txBody>
      </p:sp>
      <p:sp>
        <p:nvSpPr>
          <p:cNvPr id="2" name="TextBox 16">
            <a:extLst>
              <a:ext uri="{FF2B5EF4-FFF2-40B4-BE49-F238E27FC236}">
                <a16:creationId xmlns:a16="http://schemas.microsoft.com/office/drawing/2014/main" id="{B05DAC97-8BC9-739B-D806-15A3AF0F3CC0}"/>
              </a:ext>
            </a:extLst>
          </p:cNvPr>
          <p:cNvSpPr txBox="1"/>
          <p:nvPr/>
        </p:nvSpPr>
        <p:spPr>
          <a:xfrm>
            <a:off x="113307" y="6025534"/>
            <a:ext cx="11466576"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i="1" dirty="0"/>
              <a:t>Source: </a:t>
            </a:r>
            <a:r>
              <a:rPr lang="en-GB" sz="1200" i="1" dirty="0">
                <a:ea typeface="Times New Roman" panose="02020603050405020304" pitchFamily="18" charset="0"/>
                <a:hlinkClick r:id="rId2"/>
              </a:rPr>
              <a:t>Business Register and Employment Survey, 2023, ONS</a:t>
            </a:r>
            <a:r>
              <a:rPr lang="en-GB" sz="1200" i="1" dirty="0">
                <a:ea typeface="Times New Roman" panose="02020603050405020304" pitchFamily="18" charset="0"/>
              </a:rPr>
              <a:t> </a:t>
            </a:r>
          </a:p>
          <a:p>
            <a:r>
              <a:rPr lang="en-GB" sz="1200" i="1" dirty="0"/>
              <a:t>Note 1: Authors have adjusted the published data to remove what is believed to be erroneous data linked to one company within the business admin and support services industry </a:t>
            </a:r>
          </a:p>
          <a:p>
            <a:r>
              <a:rPr lang="en-GB" sz="1200" i="1" dirty="0"/>
              <a:t>Note 2:  CAGR = Cumulative Annual Growth Rate</a:t>
            </a:r>
          </a:p>
        </p:txBody>
      </p:sp>
      <p:pic>
        <p:nvPicPr>
          <p:cNvPr id="3" name="Picture 2">
            <a:extLst>
              <a:ext uri="{FF2B5EF4-FFF2-40B4-BE49-F238E27FC236}">
                <a16:creationId xmlns:a16="http://schemas.microsoft.com/office/drawing/2014/main" id="{2819972A-69A4-0B23-5AC8-B9F0A326D17A}"/>
              </a:ext>
            </a:extLst>
          </p:cNvPr>
          <p:cNvPicPr>
            <a:picLocks noChangeAspect="1"/>
          </p:cNvPicPr>
          <p:nvPr/>
        </p:nvPicPr>
        <p:blipFill>
          <a:blip r:embed="rId3"/>
          <a:stretch>
            <a:fillRect/>
          </a:stretch>
        </p:blipFill>
        <p:spPr>
          <a:xfrm>
            <a:off x="211963" y="1875431"/>
            <a:ext cx="8604250" cy="3790950"/>
          </a:xfrm>
          <a:prstGeom prst="rect">
            <a:avLst/>
          </a:prstGeom>
        </p:spPr>
      </p:pic>
    </p:spTree>
    <p:extLst>
      <p:ext uri="{BB962C8B-B14F-4D97-AF65-F5344CB8AC3E}">
        <p14:creationId xmlns:p14="http://schemas.microsoft.com/office/powerpoint/2010/main" val="2144755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6C8021-51ED-86B0-08A2-D5BF15E8EC23}"/>
              </a:ext>
            </a:extLst>
          </p:cNvPr>
          <p:cNvSpPr>
            <a:spLocks noGrp="1"/>
          </p:cNvSpPr>
          <p:nvPr>
            <p:ph type="title"/>
          </p:nvPr>
        </p:nvSpPr>
        <p:spPr>
          <a:xfrm>
            <a:off x="0" y="175293"/>
            <a:ext cx="10515600" cy="691764"/>
          </a:xfrm>
          <a:solidFill>
            <a:srgbClr val="2C2D84"/>
          </a:solidFill>
          <a:ln>
            <a:solidFill>
              <a:srgbClr val="2C2D84"/>
            </a:solidFill>
          </a:ln>
        </p:spPr>
        <p:txBody>
          <a:bodyPr>
            <a:noAutofit/>
          </a:bodyPr>
          <a:lstStyle/>
          <a:p>
            <a:r>
              <a:rPr lang="en-GB" sz="2000" b="1" dirty="0">
                <a:solidFill>
                  <a:schemeClr val="bg1"/>
                </a:solidFill>
                <a:latin typeface="+mn-lt"/>
              </a:rPr>
              <a:t>Buckinghamshire’s supply-chain cluster specialisms (1) </a:t>
            </a:r>
          </a:p>
        </p:txBody>
      </p:sp>
      <p:sp>
        <p:nvSpPr>
          <p:cNvPr id="4" name="TextBox 3">
            <a:extLst>
              <a:ext uri="{FF2B5EF4-FFF2-40B4-BE49-F238E27FC236}">
                <a16:creationId xmlns:a16="http://schemas.microsoft.com/office/drawing/2014/main" id="{1CCBC8D8-FB68-32E3-1251-E712A8905CD2}"/>
              </a:ext>
            </a:extLst>
          </p:cNvPr>
          <p:cNvSpPr txBox="1"/>
          <p:nvPr/>
        </p:nvSpPr>
        <p:spPr>
          <a:xfrm>
            <a:off x="86868" y="1102578"/>
            <a:ext cx="6035040" cy="5755422"/>
          </a:xfrm>
          <a:prstGeom prst="rect">
            <a:avLst/>
          </a:prstGeom>
          <a:noFill/>
          <a:ln>
            <a:solidFill>
              <a:schemeClr val="bg1"/>
            </a:solidFill>
          </a:ln>
        </p:spPr>
        <p:txBody>
          <a:bodyPr wrap="square" rtlCol="0">
            <a:spAutoFit/>
          </a:bodyPr>
          <a:lstStyle/>
          <a:p>
            <a:r>
              <a:rPr lang="en-GB" sz="1600" dirty="0" err="1"/>
              <a:t>Lightcast</a:t>
            </a:r>
            <a:r>
              <a:rPr lang="en-GB" sz="1600" dirty="0"/>
              <a:t>, a provider of economic and labour market intelligence, group industries into supply-chain ‘clusters’ based on a number of criteria that link them together economically.  These include: </a:t>
            </a:r>
            <a:endParaRPr lang="en-GB" sz="1600" b="1" dirty="0"/>
          </a:p>
          <a:p>
            <a:pPr marL="285750" lvl="0" indent="-285750">
              <a:buFont typeface="Arial" panose="020B0604020202020204" pitchFamily="34" charset="0"/>
              <a:buChar char="•"/>
            </a:pPr>
            <a:r>
              <a:rPr lang="en-GB" sz="1600" dirty="0"/>
              <a:t>Industries which tend to co-locate in the same areas</a:t>
            </a:r>
            <a:endParaRPr lang="en-GB" sz="1600" b="1" dirty="0"/>
          </a:p>
          <a:p>
            <a:pPr marL="285750" lvl="0" indent="-285750">
              <a:buFont typeface="Arial" panose="020B0604020202020204" pitchFamily="34" charset="0"/>
              <a:buChar char="•"/>
            </a:pPr>
            <a:r>
              <a:rPr lang="en-GB" sz="1600" dirty="0"/>
              <a:t>Industries that share a similar workforce</a:t>
            </a:r>
            <a:endParaRPr lang="en-GB" sz="1600" b="1" dirty="0"/>
          </a:p>
          <a:p>
            <a:pPr marL="285750" lvl="0" indent="-285750">
              <a:buFont typeface="Arial" panose="020B0604020202020204" pitchFamily="34" charset="0"/>
              <a:buChar char="•"/>
            </a:pPr>
            <a:r>
              <a:rPr lang="en-GB" sz="1600" dirty="0"/>
              <a:t>Industries which tend to have supply chain connections </a:t>
            </a:r>
            <a:endParaRPr lang="en-GB" sz="1600" b="1" dirty="0"/>
          </a:p>
          <a:p>
            <a:endParaRPr lang="en-GB" sz="1600" dirty="0"/>
          </a:p>
          <a:p>
            <a:r>
              <a:rPr lang="en-GB" sz="1600" dirty="0"/>
              <a:t>They divide their 49 ‘coherent’ industry clusters into two distinct groups, those that are tradeable and those that primarily serve the local population (</a:t>
            </a:r>
            <a:r>
              <a:rPr lang="en-GB" sz="1600" dirty="0" err="1"/>
              <a:t>i.e</a:t>
            </a:r>
            <a:r>
              <a:rPr lang="en-GB" sz="1600" dirty="0"/>
              <a:t> the foundation economy). </a:t>
            </a:r>
          </a:p>
          <a:p>
            <a:endParaRPr lang="en-GB" sz="1600" dirty="0"/>
          </a:p>
          <a:p>
            <a:r>
              <a:rPr lang="en-GB" sz="1600" dirty="0"/>
              <a:t>At county level, </a:t>
            </a:r>
            <a:r>
              <a:rPr lang="en-GB" sz="1600" dirty="0" err="1"/>
              <a:t>Lightcast</a:t>
            </a:r>
            <a:r>
              <a:rPr lang="en-GB" sz="1600" dirty="0"/>
              <a:t> data suggests that Buckinghamshire has specialisms (i.e. higher than national average levels of employment) in 12 tradable supply chain clusters and 10 foundation economy supply chain clusters.  Six clusters stand out: </a:t>
            </a:r>
          </a:p>
          <a:p>
            <a:pPr marL="285750" indent="-285750">
              <a:buFont typeface="Arial" panose="020B0604020202020204" pitchFamily="34" charset="0"/>
              <a:buChar char="•"/>
            </a:pPr>
            <a:r>
              <a:rPr lang="en-GB" sz="1600" dirty="0"/>
              <a:t>Downstream chemical</a:t>
            </a:r>
          </a:p>
          <a:p>
            <a:pPr marL="285750" indent="-285750">
              <a:buFont typeface="Arial" panose="020B0604020202020204" pitchFamily="34" charset="0"/>
              <a:buChar char="•"/>
            </a:pPr>
            <a:r>
              <a:rPr lang="en-GB" sz="1600" dirty="0"/>
              <a:t>Appliances and personal goods</a:t>
            </a:r>
          </a:p>
          <a:p>
            <a:pPr marL="285750" indent="-285750">
              <a:buFont typeface="Arial" panose="020B0604020202020204" pitchFamily="34" charset="0"/>
              <a:buChar char="•"/>
            </a:pPr>
            <a:r>
              <a:rPr lang="en-GB" sz="1600" dirty="0"/>
              <a:t>Production technology </a:t>
            </a:r>
          </a:p>
          <a:p>
            <a:pPr marL="285750" indent="-285750">
              <a:buFont typeface="Arial" panose="020B0604020202020204" pitchFamily="34" charset="0"/>
              <a:buChar char="•"/>
            </a:pPr>
            <a:r>
              <a:rPr lang="en-GB" sz="1600" dirty="0"/>
              <a:t>Local environmental services</a:t>
            </a:r>
          </a:p>
          <a:p>
            <a:pPr marL="285750" indent="-285750">
              <a:buFont typeface="Arial" panose="020B0604020202020204" pitchFamily="34" charset="0"/>
              <a:buChar char="•"/>
            </a:pPr>
            <a:r>
              <a:rPr lang="en-GB" sz="1600" dirty="0"/>
              <a:t>Creative</a:t>
            </a:r>
          </a:p>
          <a:p>
            <a:pPr marL="285750" indent="-285750">
              <a:buFont typeface="Arial" panose="020B0604020202020204" pitchFamily="34" charset="0"/>
              <a:buChar char="•"/>
            </a:pPr>
            <a:r>
              <a:rPr lang="en-GB" sz="1600" dirty="0"/>
              <a:t>Precision technology</a:t>
            </a:r>
          </a:p>
          <a:p>
            <a:pPr marL="285750" indent="-285750">
              <a:buFont typeface="Arial" panose="020B0604020202020204" pitchFamily="34" charset="0"/>
              <a:buChar char="•"/>
            </a:pPr>
            <a:endParaRPr lang="en-GB" sz="1600" dirty="0"/>
          </a:p>
          <a:p>
            <a:r>
              <a:rPr lang="en-GB" sz="1600" dirty="0"/>
              <a:t>Further details of which are provided on the following slide.</a:t>
            </a:r>
          </a:p>
        </p:txBody>
      </p:sp>
      <p:pic>
        <p:nvPicPr>
          <p:cNvPr id="7" name="Picture 6">
            <a:extLst>
              <a:ext uri="{FF2B5EF4-FFF2-40B4-BE49-F238E27FC236}">
                <a16:creationId xmlns:a16="http://schemas.microsoft.com/office/drawing/2014/main" id="{5FD64943-469A-4348-C9F4-FE36729E8269}"/>
              </a:ext>
            </a:extLst>
          </p:cNvPr>
          <p:cNvPicPr>
            <a:picLocks noChangeAspect="1"/>
          </p:cNvPicPr>
          <p:nvPr/>
        </p:nvPicPr>
        <p:blipFill>
          <a:blip r:embed="rId2"/>
          <a:stretch>
            <a:fillRect/>
          </a:stretch>
        </p:blipFill>
        <p:spPr>
          <a:xfrm>
            <a:off x="6208776" y="1295335"/>
            <a:ext cx="5791200" cy="5484607"/>
          </a:xfrm>
          <a:prstGeom prst="rect">
            <a:avLst/>
          </a:prstGeom>
        </p:spPr>
      </p:pic>
      <p:sp>
        <p:nvSpPr>
          <p:cNvPr id="9" name="TextBox 8">
            <a:extLst>
              <a:ext uri="{FF2B5EF4-FFF2-40B4-BE49-F238E27FC236}">
                <a16:creationId xmlns:a16="http://schemas.microsoft.com/office/drawing/2014/main" id="{40FAC528-B3BA-83AA-71E7-A6319A24C4ED}"/>
              </a:ext>
            </a:extLst>
          </p:cNvPr>
          <p:cNvSpPr txBox="1"/>
          <p:nvPr/>
        </p:nvSpPr>
        <p:spPr>
          <a:xfrm>
            <a:off x="6272784" y="939809"/>
            <a:ext cx="4946904" cy="325538"/>
          </a:xfrm>
          <a:prstGeom prst="rect">
            <a:avLst/>
          </a:prstGeom>
          <a:solidFill>
            <a:srgbClr val="2C2D84"/>
          </a:solidFill>
        </p:spPr>
        <p:txBody>
          <a:bodyPr wrap="square">
            <a:spAutoFit/>
          </a:bodyPr>
          <a:lstStyle/>
          <a:p>
            <a:pPr>
              <a:lnSpc>
                <a:spcPct val="115000"/>
              </a:lnSpc>
              <a:spcAft>
                <a:spcPts val="800"/>
              </a:spcAft>
              <a:buNone/>
            </a:pPr>
            <a:r>
              <a:rPr lang="en-GB" sz="14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Buckinghamshire’s tradeable and foundation cluster specialisms</a:t>
            </a:r>
          </a:p>
        </p:txBody>
      </p:sp>
    </p:spTree>
    <p:extLst>
      <p:ext uri="{BB962C8B-B14F-4D97-AF65-F5344CB8AC3E}">
        <p14:creationId xmlns:p14="http://schemas.microsoft.com/office/powerpoint/2010/main" val="2022620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51DE83-B34E-38BC-3F10-475C772AA1AE}"/>
              </a:ext>
            </a:extLst>
          </p:cNvPr>
          <p:cNvSpPr>
            <a:spLocks noGrp="1"/>
          </p:cNvSpPr>
          <p:nvPr>
            <p:ph type="title"/>
          </p:nvPr>
        </p:nvSpPr>
        <p:spPr>
          <a:xfrm>
            <a:off x="0" y="318052"/>
            <a:ext cx="10515600" cy="691764"/>
          </a:xfrm>
          <a:solidFill>
            <a:srgbClr val="2C2D84"/>
          </a:solidFill>
          <a:ln>
            <a:solidFill>
              <a:srgbClr val="2C2D84"/>
            </a:solidFill>
          </a:ln>
        </p:spPr>
        <p:txBody>
          <a:bodyPr>
            <a:noAutofit/>
          </a:bodyPr>
          <a:lstStyle/>
          <a:p>
            <a:r>
              <a:rPr lang="en-GB" sz="2000" b="1" dirty="0">
                <a:solidFill>
                  <a:schemeClr val="bg1"/>
                </a:solidFill>
                <a:latin typeface="+mn-lt"/>
              </a:rPr>
              <a:t>Buckinghamshire’s supply-chain cluster specialisms (2) </a:t>
            </a:r>
          </a:p>
        </p:txBody>
      </p:sp>
      <p:sp>
        <p:nvSpPr>
          <p:cNvPr id="4" name="TextBox 3">
            <a:extLst>
              <a:ext uri="{FF2B5EF4-FFF2-40B4-BE49-F238E27FC236}">
                <a16:creationId xmlns:a16="http://schemas.microsoft.com/office/drawing/2014/main" id="{FFFD4DD6-DFDF-1F66-D011-845C447FF73C}"/>
              </a:ext>
            </a:extLst>
          </p:cNvPr>
          <p:cNvSpPr txBox="1"/>
          <p:nvPr/>
        </p:nvSpPr>
        <p:spPr>
          <a:xfrm>
            <a:off x="100584" y="1135809"/>
            <a:ext cx="11690604" cy="5509200"/>
          </a:xfrm>
          <a:prstGeom prst="rect">
            <a:avLst/>
          </a:prstGeom>
          <a:noFill/>
          <a:ln>
            <a:solidFill>
              <a:schemeClr val="bg1"/>
            </a:solidFill>
          </a:ln>
        </p:spPr>
        <p:txBody>
          <a:bodyPr wrap="square" rtlCol="0">
            <a:spAutoFit/>
          </a:bodyPr>
          <a:lstStyle/>
          <a:p>
            <a:r>
              <a:rPr lang="en-GB" sz="1600" dirty="0"/>
              <a:t>The ‘</a:t>
            </a:r>
            <a:r>
              <a:rPr lang="en-GB" sz="1600" b="1" dirty="0"/>
              <a:t>downstream chemical</a:t>
            </a:r>
            <a:r>
              <a:rPr lang="en-GB" sz="1600" dirty="0"/>
              <a:t>’ cluster has three times the concentration of employment locally as nationally. This ‘cluster’ supports over 5,000 local jobs and generates high economic output per job. Buckinghamshire’s particular specialism within this ‘cluster’ is the ‘wholesale of pharmaceutical goods’.  Significant companies based in Buckinghamshire operating in this cluster include: Johnson &amp; Johnson*, Bristol Myers Squibb, Global Life Science Solutions and </a:t>
            </a:r>
            <a:r>
              <a:rPr lang="en-GB" sz="1600" dirty="0" err="1"/>
              <a:t>Abbvie</a:t>
            </a:r>
            <a:r>
              <a:rPr lang="en-GB" sz="1600" dirty="0"/>
              <a:t>.</a:t>
            </a:r>
          </a:p>
          <a:p>
            <a:endParaRPr lang="en-GB" sz="1600" dirty="0"/>
          </a:p>
          <a:p>
            <a:r>
              <a:rPr lang="en-GB" sz="1600" dirty="0"/>
              <a:t>The ‘</a:t>
            </a:r>
            <a:r>
              <a:rPr lang="en-GB" sz="1600" b="1" dirty="0"/>
              <a:t>appliances and personal goods’</a:t>
            </a:r>
            <a:r>
              <a:rPr lang="en-GB" sz="1600" dirty="0"/>
              <a:t> cluster employs more than twice as many people locally than nationally. This ‘cluster’ also generates high economic output per job. Within this ‘cluster’, Buckinghamshire’s particular specialism is the ‘wholesale of computers, computer peripheral equipment and software’. Significant companies based in Buckinghamshire operating in the ‘cluster’ include: Softcat and Zebra Technologies.</a:t>
            </a:r>
          </a:p>
          <a:p>
            <a:endParaRPr lang="en-GB" sz="1600" dirty="0"/>
          </a:p>
          <a:p>
            <a:r>
              <a:rPr lang="en-GB" sz="1600" dirty="0"/>
              <a:t>Three ‘clusters’ employ 1.8 times as many people locally than nationally:</a:t>
            </a:r>
          </a:p>
          <a:p>
            <a:pPr marL="285750" lvl="0" indent="-285750">
              <a:buFont typeface="Arial" panose="020B0604020202020204" pitchFamily="34" charset="0"/>
              <a:buChar char="•"/>
            </a:pPr>
            <a:r>
              <a:rPr lang="en-GB" sz="1600" b="1" dirty="0"/>
              <a:t>production technology</a:t>
            </a:r>
            <a:r>
              <a:rPr lang="en-GB" sz="1600" dirty="0"/>
              <a:t>, in which Buckinghamshire has a particular specialism in the ‘manufacture of instruments and appliances for measuring, testing and navigation’. Companies based in Buckinghamshire operating in this cluster include: Instron and Dage Precision Industries.</a:t>
            </a:r>
          </a:p>
          <a:p>
            <a:pPr marL="285750" lvl="0" indent="-285750">
              <a:buFont typeface="Arial" panose="020B0604020202020204" pitchFamily="34" charset="0"/>
              <a:buChar char="•"/>
            </a:pPr>
            <a:r>
              <a:rPr lang="en-GB" sz="1600" b="1" dirty="0"/>
              <a:t>local environmental services</a:t>
            </a:r>
            <a:r>
              <a:rPr lang="en-GB" sz="1600" dirty="0"/>
              <a:t>, the most significant local employer being Biffa</a:t>
            </a:r>
          </a:p>
          <a:p>
            <a:pPr marL="285750" lvl="0" indent="-285750">
              <a:buFont typeface="Arial" panose="020B0604020202020204" pitchFamily="34" charset="0"/>
              <a:buChar char="•"/>
            </a:pPr>
            <a:r>
              <a:rPr lang="en-GB" sz="1600" b="1" dirty="0"/>
              <a:t>creative</a:t>
            </a:r>
            <a:r>
              <a:rPr lang="en-GB" sz="1600" dirty="0"/>
              <a:t>, in which Buckinghamshire has a particular specialism in film and high-end television. Companies based in Buckinghamshire operating in this cluster include: Pinewood Studios, SDTA Productions and EMG UK Live.</a:t>
            </a:r>
          </a:p>
          <a:p>
            <a:endParaRPr lang="en-GB" sz="1600" dirty="0"/>
          </a:p>
          <a:p>
            <a:r>
              <a:rPr lang="en-GB" sz="1600" dirty="0"/>
              <a:t>Finally, the </a:t>
            </a:r>
            <a:r>
              <a:rPr lang="en-GB" sz="1600" b="1" dirty="0"/>
              <a:t>precision technology</a:t>
            </a:r>
            <a:r>
              <a:rPr lang="en-GB" sz="1600" dirty="0"/>
              <a:t> cluster, in which 1.6 times as many people are employed locally than nationally.  Companies based in Buckinghamshire operating in this cluster include: </a:t>
            </a:r>
            <a:r>
              <a:rPr lang="en-GB" sz="1600" dirty="0" err="1"/>
              <a:t>Danecca</a:t>
            </a:r>
            <a:r>
              <a:rPr lang="en-GB" sz="1600" dirty="0"/>
              <a:t> and GE Healthcare. </a:t>
            </a:r>
          </a:p>
          <a:p>
            <a:endParaRPr lang="en-GB" sz="1600" dirty="0"/>
          </a:p>
          <a:p>
            <a:r>
              <a:rPr lang="en-GB" sz="1400" i="1" dirty="0"/>
              <a:t>*Relocating out of Buckinghamshire within the next few years</a:t>
            </a:r>
            <a:endParaRPr lang="en-GB" sz="1600" i="1" dirty="0"/>
          </a:p>
        </p:txBody>
      </p:sp>
      <p:sp>
        <p:nvSpPr>
          <p:cNvPr id="5" name="TextBox 4">
            <a:extLst>
              <a:ext uri="{FF2B5EF4-FFF2-40B4-BE49-F238E27FC236}">
                <a16:creationId xmlns:a16="http://schemas.microsoft.com/office/drawing/2014/main" id="{A474B9F0-E8FF-97AD-89AD-F04336AA0430}"/>
              </a:ext>
            </a:extLst>
          </p:cNvPr>
          <p:cNvSpPr txBox="1"/>
          <p:nvPr/>
        </p:nvSpPr>
        <p:spPr>
          <a:xfrm>
            <a:off x="7827264" y="6016728"/>
            <a:ext cx="3835908" cy="523220"/>
          </a:xfrm>
          <a:prstGeom prst="rect">
            <a:avLst/>
          </a:prstGeom>
          <a:noFill/>
        </p:spPr>
        <p:txBody>
          <a:bodyPr wrap="square" rtlCol="0">
            <a:spAutoFit/>
          </a:bodyPr>
          <a:lstStyle/>
          <a:p>
            <a:pPr algn="r"/>
            <a:r>
              <a:rPr lang="en-GB" sz="1400" i="1" dirty="0"/>
              <a:t>Source: </a:t>
            </a:r>
            <a:r>
              <a:rPr lang="en-GB" sz="1400" i="1" dirty="0">
                <a:hlinkClick r:id="rId3"/>
              </a:rPr>
              <a:t>The Buckinghamshire Economy: Industry, Cluster and Innovation Strengths, 2024</a:t>
            </a:r>
            <a:endParaRPr lang="en-GB" sz="1400" i="1" dirty="0"/>
          </a:p>
        </p:txBody>
      </p:sp>
    </p:spTree>
    <p:extLst>
      <p:ext uri="{BB962C8B-B14F-4D97-AF65-F5344CB8AC3E}">
        <p14:creationId xmlns:p14="http://schemas.microsoft.com/office/powerpoint/2010/main" val="201358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08E870F-F7DC-34AB-8968-306A033A7762}"/>
              </a:ext>
            </a:extLst>
          </p:cNvPr>
          <p:cNvSpPr>
            <a:spLocks noGrp="1"/>
          </p:cNvSpPr>
          <p:nvPr>
            <p:ph idx="1"/>
          </p:nvPr>
        </p:nvSpPr>
        <p:spPr>
          <a:xfrm>
            <a:off x="106680" y="1119449"/>
            <a:ext cx="5760164" cy="4795230"/>
          </a:xfrm>
          <a:ln>
            <a:solidFill>
              <a:schemeClr val="bg1"/>
            </a:solidFill>
          </a:ln>
        </p:spPr>
        <p:txBody>
          <a:bodyPr>
            <a:noAutofit/>
          </a:bodyPr>
          <a:lstStyle/>
          <a:p>
            <a:pPr marL="0" indent="0">
              <a:buNone/>
            </a:pPr>
            <a:r>
              <a:rPr lang="en-GB" sz="1600" dirty="0"/>
              <a:t>This slide-deck provides a comprehensive overview of the current state of the Buckinghamshire labour market, in particular, the demand for and the supply of skills. </a:t>
            </a:r>
          </a:p>
          <a:p>
            <a:pPr marL="0" indent="0">
              <a:buNone/>
            </a:pPr>
            <a:r>
              <a:rPr lang="en-GB" sz="1600" dirty="0"/>
              <a:t>It is a reference document that has been designed to help inform strategic decision making. </a:t>
            </a:r>
          </a:p>
          <a:p>
            <a:pPr marL="0" indent="0">
              <a:buNone/>
            </a:pPr>
            <a:r>
              <a:rPr lang="en-GB" sz="1600" dirty="0"/>
              <a:t>All data presented within the slide-deck is the latest available at the time of writing (July 2025). </a:t>
            </a:r>
          </a:p>
          <a:p>
            <a:pPr marL="0" indent="0">
              <a:buNone/>
            </a:pPr>
            <a:r>
              <a:rPr lang="en-GB" sz="1600" dirty="0"/>
              <a:t>If you have any questions, please get in touch via the e-mail address below:</a:t>
            </a:r>
          </a:p>
          <a:p>
            <a:pPr marL="0" indent="0">
              <a:buNone/>
            </a:pPr>
            <a:r>
              <a:rPr lang="en-GB" sz="1600" dirty="0"/>
              <a:t>pgsandcommunitiesbi@buckinghamshire.gov.uk</a:t>
            </a:r>
          </a:p>
          <a:p>
            <a:pPr marL="0" indent="0">
              <a:buNone/>
            </a:pPr>
            <a:endParaRPr lang="en-GB" sz="1600" dirty="0"/>
          </a:p>
        </p:txBody>
      </p:sp>
      <p:sp>
        <p:nvSpPr>
          <p:cNvPr id="5" name="Title 1">
            <a:extLst>
              <a:ext uri="{FF2B5EF4-FFF2-40B4-BE49-F238E27FC236}">
                <a16:creationId xmlns:a16="http://schemas.microsoft.com/office/drawing/2014/main" id="{DE4E2D73-ADF7-EC88-4125-1A6E3F105485}"/>
              </a:ext>
            </a:extLst>
          </p:cNvPr>
          <p:cNvSpPr txBox="1">
            <a:spLocks/>
          </p:cNvSpPr>
          <p:nvPr/>
        </p:nvSpPr>
        <p:spPr>
          <a:xfrm>
            <a:off x="0" y="319405"/>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About </a:t>
            </a:r>
          </a:p>
        </p:txBody>
      </p:sp>
    </p:spTree>
    <p:extLst>
      <p:ext uri="{BB962C8B-B14F-4D97-AF65-F5344CB8AC3E}">
        <p14:creationId xmlns:p14="http://schemas.microsoft.com/office/powerpoint/2010/main" val="4053274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0B3A56-8B6A-22AA-6A49-87AF55D64F0F}"/>
              </a:ext>
            </a:extLst>
          </p:cNvPr>
          <p:cNvSpPr>
            <a:spLocks noGrp="1"/>
          </p:cNvSpPr>
          <p:nvPr>
            <p:ph type="title"/>
          </p:nvPr>
        </p:nvSpPr>
        <p:spPr>
          <a:xfrm>
            <a:off x="0" y="318052"/>
            <a:ext cx="10515600" cy="691764"/>
          </a:xfrm>
          <a:solidFill>
            <a:srgbClr val="2C2D84"/>
          </a:solidFill>
          <a:ln>
            <a:solidFill>
              <a:srgbClr val="2C2D84"/>
            </a:solidFill>
          </a:ln>
        </p:spPr>
        <p:txBody>
          <a:bodyPr>
            <a:noAutofit/>
          </a:bodyPr>
          <a:lstStyle/>
          <a:p>
            <a:r>
              <a:rPr lang="en-GB" sz="2000" b="1" dirty="0">
                <a:solidFill>
                  <a:schemeClr val="bg1"/>
                </a:solidFill>
                <a:latin typeface="+mn-lt"/>
              </a:rPr>
              <a:t>Buckinghamshire is home to approximately 90 large (250+ employees) employers.  Some of the largest being those featured below. </a:t>
            </a:r>
          </a:p>
        </p:txBody>
      </p:sp>
      <p:pic>
        <p:nvPicPr>
          <p:cNvPr id="7" name="Picture 6">
            <a:extLst>
              <a:ext uri="{FF2B5EF4-FFF2-40B4-BE49-F238E27FC236}">
                <a16:creationId xmlns:a16="http://schemas.microsoft.com/office/drawing/2014/main" id="{44C7DB61-4217-F2DE-3430-FDCBB736818D}"/>
              </a:ext>
            </a:extLst>
          </p:cNvPr>
          <p:cNvPicPr>
            <a:picLocks noChangeAspect="1"/>
          </p:cNvPicPr>
          <p:nvPr/>
        </p:nvPicPr>
        <p:blipFill>
          <a:blip r:embed="rId2"/>
          <a:stretch>
            <a:fillRect/>
          </a:stretch>
        </p:blipFill>
        <p:spPr>
          <a:xfrm>
            <a:off x="722533" y="1279044"/>
            <a:ext cx="9793067" cy="5068007"/>
          </a:xfrm>
          <a:prstGeom prst="rect">
            <a:avLst/>
          </a:prstGeom>
        </p:spPr>
      </p:pic>
    </p:spTree>
    <p:extLst>
      <p:ext uri="{BB962C8B-B14F-4D97-AF65-F5344CB8AC3E}">
        <p14:creationId xmlns:p14="http://schemas.microsoft.com/office/powerpoint/2010/main" val="956005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3E561C-CC65-96E0-6CC2-EC58D2F62FFC}"/>
              </a:ext>
            </a:extLst>
          </p:cNvPr>
          <p:cNvSpPr>
            <a:spLocks noGrp="1"/>
          </p:cNvSpPr>
          <p:nvPr>
            <p:ph type="title"/>
          </p:nvPr>
        </p:nvSpPr>
        <p:spPr>
          <a:xfrm>
            <a:off x="0" y="318052"/>
            <a:ext cx="10515600" cy="691764"/>
          </a:xfrm>
          <a:solidFill>
            <a:srgbClr val="2C2D84"/>
          </a:solidFill>
          <a:ln>
            <a:solidFill>
              <a:srgbClr val="2C2D84"/>
            </a:solidFill>
          </a:ln>
        </p:spPr>
        <p:txBody>
          <a:bodyPr>
            <a:noAutofit/>
          </a:bodyPr>
          <a:lstStyle/>
          <a:p>
            <a:r>
              <a:rPr lang="en-GB" sz="2000" b="1" dirty="0">
                <a:solidFill>
                  <a:schemeClr val="bg1"/>
                </a:solidFill>
                <a:latin typeface="+mn-lt"/>
              </a:rPr>
              <a:t>It is estimated that 7% of all jobs in Buckinghamshire sit within Buckinghamshire’s four areas of economic and innovation specialism or strength </a:t>
            </a:r>
          </a:p>
        </p:txBody>
      </p:sp>
      <p:sp>
        <p:nvSpPr>
          <p:cNvPr id="5" name="TextBox 4">
            <a:extLst>
              <a:ext uri="{FF2B5EF4-FFF2-40B4-BE49-F238E27FC236}">
                <a16:creationId xmlns:a16="http://schemas.microsoft.com/office/drawing/2014/main" id="{B815FC6A-1B34-44CA-0820-1F1D55B50F38}"/>
              </a:ext>
            </a:extLst>
          </p:cNvPr>
          <p:cNvSpPr txBox="1"/>
          <p:nvPr/>
        </p:nvSpPr>
        <p:spPr>
          <a:xfrm>
            <a:off x="34637" y="1437610"/>
            <a:ext cx="5223163" cy="4889287"/>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As highlighted in section 1, Buckinghamshire’s has three unique economic and innovation specialisms:</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Pinewood Studios, the National Film and Television School and the wider West of London </a:t>
            </a:r>
            <a:r>
              <a:rPr kumimoji="0" lang="en-GB" sz="1600" b="1" i="0" u="none" strike="noStrike" kern="100" cap="none" spc="0" normalizeH="0" baseline="0" noProof="0" dirty="0">
                <a:ln>
                  <a:noFill/>
                </a:ln>
                <a:effectLst/>
                <a:uLnTx/>
                <a:uFillTx/>
                <a:ea typeface="Aptos" panose="020B0004020202020204" pitchFamily="34" charset="0"/>
                <a:cs typeface="Arial" panose="020B0604020202020204" pitchFamily="34" charset="0"/>
              </a:rPr>
              <a:t>film and high-end television</a:t>
            </a: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 cluster;</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Silverstone Circuit and its associated </a:t>
            </a:r>
            <a:r>
              <a:rPr kumimoji="0" lang="en-GB" sz="1600" b="1" i="0" u="none" strike="noStrike" kern="100" cap="none" spc="0" normalizeH="0" baseline="0" noProof="0" dirty="0">
                <a:ln>
                  <a:noFill/>
                </a:ln>
                <a:effectLst/>
                <a:uLnTx/>
                <a:uFillTx/>
                <a:ea typeface="Aptos" panose="020B0004020202020204" pitchFamily="34" charset="0"/>
                <a:cs typeface="Arial" panose="020B0604020202020204" pitchFamily="34" charset="0"/>
              </a:rPr>
              <a:t>high-performance technology</a:t>
            </a: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 cluster;</a:t>
            </a:r>
          </a:p>
          <a:p>
            <a:pPr marL="171450" indent="-171450">
              <a:lnSpc>
                <a:spcPct val="115000"/>
              </a:lnSpc>
              <a:buFont typeface="Arial" panose="020B0604020202020204" pitchFamily="34" charset="0"/>
              <a:buChar char="•"/>
            </a:pP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The Westcott </a:t>
            </a:r>
            <a:r>
              <a:rPr kumimoji="0" lang="en-GB" sz="1600" b="1" i="0" u="none" strike="noStrike" kern="100" cap="none" spc="0" normalizeH="0" baseline="0" noProof="0" dirty="0">
                <a:ln>
                  <a:noFill/>
                </a:ln>
                <a:effectLst/>
                <a:uLnTx/>
                <a:uFillTx/>
                <a:ea typeface="Aptos" panose="020B0004020202020204" pitchFamily="34" charset="0"/>
                <a:cs typeface="Arial" panose="020B0604020202020204" pitchFamily="34" charset="0"/>
              </a:rPr>
              <a:t>space </a:t>
            </a:r>
            <a:r>
              <a:rPr kumimoji="0" lang="en-GB" sz="1600" b="0" i="0" u="none" strike="noStrike" kern="100" cap="none" spc="0" normalizeH="0" baseline="0" noProof="0" dirty="0">
                <a:ln>
                  <a:noFill/>
                </a:ln>
                <a:effectLst/>
                <a:uLnTx/>
                <a:uFillTx/>
                <a:ea typeface="Aptos" panose="020B0004020202020204" pitchFamily="34" charset="0"/>
                <a:cs typeface="Arial" panose="020B0604020202020204" pitchFamily="34" charset="0"/>
              </a:rPr>
              <a:t>cluster</a:t>
            </a:r>
          </a:p>
          <a:p>
            <a:pPr marL="171450" indent="-171450">
              <a:lnSpc>
                <a:spcPct val="115000"/>
              </a:lnSpc>
              <a:buFont typeface="Arial" panose="020B0604020202020204" pitchFamily="34" charset="0"/>
              <a:buChar char="•"/>
            </a:pPr>
            <a:endParaRPr lang="en-GB" sz="1600" kern="100" dirty="0">
              <a:ea typeface="Aptos" panose="020B0004020202020204" pitchFamily="34" charset="0"/>
              <a:cs typeface="Arial" panose="020B0604020202020204" pitchFamily="34" charset="0"/>
            </a:endParaRPr>
          </a:p>
          <a:p>
            <a:pPr>
              <a:lnSpc>
                <a:spcPct val="115000"/>
              </a:lnSpc>
            </a:pPr>
            <a:r>
              <a:rPr lang="en-GB" sz="1600" dirty="0">
                <a:ea typeface="Aptos" panose="020B0004020202020204" pitchFamily="34" charset="0"/>
                <a:cs typeface="Arial" panose="020B0604020202020204" pitchFamily="34" charset="0"/>
              </a:rPr>
              <a:t>Many of the firms operating in these three areas are highly innovative SMEs undertaking cutting edge </a:t>
            </a:r>
            <a:r>
              <a:rPr lang="en-GB" sz="1600" dirty="0">
                <a:ea typeface="Aptos" panose="020B0004020202020204" pitchFamily="34" charset="0"/>
                <a:cs typeface="Arial" panose="020B0604020202020204" pitchFamily="34" charset="0"/>
                <a:hlinkClick r:id="rId2" action="ppaction://hlinksldjump"/>
              </a:rPr>
              <a:t>R&amp;D</a:t>
            </a:r>
            <a:r>
              <a:rPr lang="en-GB" sz="1600" dirty="0">
                <a:ea typeface="Aptos" panose="020B0004020202020204" pitchFamily="34" charset="0"/>
                <a:cs typeface="Arial" panose="020B0604020202020204" pitchFamily="34" charset="0"/>
              </a:rPr>
              <a:t>. </a:t>
            </a:r>
          </a:p>
          <a:p>
            <a:pPr>
              <a:lnSpc>
                <a:spcPct val="115000"/>
              </a:lnSpc>
            </a:pPr>
            <a:endParaRPr lang="en-GB" sz="1600" dirty="0">
              <a:ea typeface="Aptos" panose="020B0004020202020204" pitchFamily="34" charset="0"/>
              <a:cs typeface="Arial" panose="020B0604020202020204" pitchFamily="34" charset="0"/>
            </a:endParaRPr>
          </a:p>
          <a:p>
            <a:pPr>
              <a:lnSpc>
                <a:spcPct val="115000"/>
              </a:lnSpc>
            </a:pPr>
            <a:r>
              <a:rPr lang="en-GB" sz="1600" kern="100" dirty="0">
                <a:ea typeface="Aptos" panose="020B0004020202020204" pitchFamily="34" charset="0"/>
                <a:cs typeface="Arial" panose="020B0604020202020204" pitchFamily="34" charset="0"/>
              </a:rPr>
              <a:t>Buckinghamshire also has strengths in the </a:t>
            </a:r>
            <a:r>
              <a:rPr lang="en-GB" sz="1600" b="1" kern="100" dirty="0">
                <a:ea typeface="Aptos" panose="020B0004020202020204" pitchFamily="34" charset="0"/>
                <a:cs typeface="Arial" panose="020B0604020202020204" pitchFamily="34" charset="0"/>
              </a:rPr>
              <a:t>life sciences and MedTech sector</a:t>
            </a:r>
            <a:r>
              <a:rPr lang="en-GB" sz="1600" kern="100" dirty="0">
                <a:ea typeface="Aptos" panose="020B0004020202020204" pitchFamily="34" charset="0"/>
                <a:cs typeface="Arial" panose="020B0604020202020204" pitchFamily="34" charset="0"/>
              </a:rPr>
              <a:t>. This sector has significant growth potential in Buckinghamshire given the county’s locational advantages (within the Oxford-Cambridge-London golden triangle, close to Heathrow Airport and close to London).</a:t>
            </a:r>
          </a:p>
        </p:txBody>
      </p:sp>
      <p:graphicFrame>
        <p:nvGraphicFramePr>
          <p:cNvPr id="7" name="Table 6">
            <a:extLst>
              <a:ext uri="{FF2B5EF4-FFF2-40B4-BE49-F238E27FC236}">
                <a16:creationId xmlns:a16="http://schemas.microsoft.com/office/drawing/2014/main" id="{89F946D2-945F-9677-BEF0-5F66002C53B1}"/>
              </a:ext>
            </a:extLst>
          </p:cNvPr>
          <p:cNvGraphicFramePr>
            <a:graphicFrameLocks noGrp="1"/>
          </p:cNvGraphicFramePr>
          <p:nvPr>
            <p:extLst>
              <p:ext uri="{D42A27DB-BD31-4B8C-83A1-F6EECF244321}">
                <p14:modId xmlns:p14="http://schemas.microsoft.com/office/powerpoint/2010/main" val="2102196552"/>
              </p:ext>
            </p:extLst>
          </p:nvPr>
        </p:nvGraphicFramePr>
        <p:xfrm>
          <a:off x="5541816" y="1639864"/>
          <a:ext cx="6464256" cy="3813988"/>
        </p:xfrm>
        <a:graphic>
          <a:graphicData uri="http://schemas.openxmlformats.org/drawingml/2006/table">
            <a:tbl>
              <a:tblPr firstRow="1" bandRow="1">
                <a:tableStyleId>{5C22544A-7EE6-4342-B048-85BDC9FD1C3A}</a:tableStyleId>
              </a:tblPr>
              <a:tblGrid>
                <a:gridCol w="1421524">
                  <a:extLst>
                    <a:ext uri="{9D8B030D-6E8A-4147-A177-3AD203B41FA5}">
                      <a16:colId xmlns:a16="http://schemas.microsoft.com/office/drawing/2014/main" val="4284697154"/>
                    </a:ext>
                  </a:extLst>
                </a:gridCol>
                <a:gridCol w="2397095">
                  <a:extLst>
                    <a:ext uri="{9D8B030D-6E8A-4147-A177-3AD203B41FA5}">
                      <a16:colId xmlns:a16="http://schemas.microsoft.com/office/drawing/2014/main" val="2830536411"/>
                    </a:ext>
                  </a:extLst>
                </a:gridCol>
                <a:gridCol w="1426041">
                  <a:extLst>
                    <a:ext uri="{9D8B030D-6E8A-4147-A177-3AD203B41FA5}">
                      <a16:colId xmlns:a16="http://schemas.microsoft.com/office/drawing/2014/main" val="2777070860"/>
                    </a:ext>
                  </a:extLst>
                </a:gridCol>
                <a:gridCol w="1219596">
                  <a:extLst>
                    <a:ext uri="{9D8B030D-6E8A-4147-A177-3AD203B41FA5}">
                      <a16:colId xmlns:a16="http://schemas.microsoft.com/office/drawing/2014/main" val="3754752202"/>
                    </a:ext>
                  </a:extLst>
                </a:gridCol>
              </a:tblGrid>
              <a:tr h="400228">
                <a:tc gridSpan="2">
                  <a:txBody>
                    <a:bodyPr/>
                    <a:lstStyle/>
                    <a:p>
                      <a:r>
                        <a:rPr lang="en-GB" sz="1100"/>
                        <a:t>Buckinghamshire specialism </a:t>
                      </a:r>
                    </a:p>
                  </a:txBody>
                  <a:tcPr>
                    <a:solidFill>
                      <a:srgbClr val="2C2D84"/>
                    </a:solidFill>
                  </a:tcPr>
                </a:tc>
                <a:tc hMerge="1">
                  <a:txBody>
                    <a:bodyPr/>
                    <a:lstStyle/>
                    <a:p>
                      <a:endParaRPr lang="en-GB"/>
                    </a:p>
                  </a:txBody>
                  <a:tcPr>
                    <a:solidFill>
                      <a:srgbClr val="2C2D84"/>
                    </a:solidFill>
                  </a:tcPr>
                </a:tc>
                <a:tc gridSpan="2">
                  <a:txBody>
                    <a:bodyPr/>
                    <a:lstStyle/>
                    <a:p>
                      <a:r>
                        <a:rPr lang="en-GB" sz="1100" dirty="0"/>
                        <a:t>National Industrial Strategy </a:t>
                      </a:r>
                    </a:p>
                  </a:txBody>
                  <a:tcPr>
                    <a:solidFill>
                      <a:srgbClr val="2C2D84"/>
                    </a:solidFill>
                  </a:tcPr>
                </a:tc>
                <a:tc hMerge="1">
                  <a:txBody>
                    <a:bodyPr/>
                    <a:lstStyle/>
                    <a:p>
                      <a:endParaRPr lang="en-GB" sz="1100"/>
                    </a:p>
                  </a:txBody>
                  <a:tcPr>
                    <a:solidFill>
                      <a:srgbClr val="2C2D84"/>
                    </a:solidFill>
                  </a:tcPr>
                </a:tc>
                <a:extLst>
                  <a:ext uri="{0D108BD9-81ED-4DB2-BD59-A6C34878D82A}">
                    <a16:rowId xmlns:a16="http://schemas.microsoft.com/office/drawing/2014/main" val="89513014"/>
                  </a:ext>
                </a:extLst>
              </a:tr>
              <a:tr h="381139">
                <a:tc>
                  <a:txBody>
                    <a:bodyPr/>
                    <a:lstStyle/>
                    <a:p>
                      <a:r>
                        <a:rPr lang="en-GB" sz="1100">
                          <a:solidFill>
                            <a:schemeClr val="bg1"/>
                          </a:solidFill>
                        </a:rPr>
                        <a:t>Specialism / strength</a:t>
                      </a:r>
                    </a:p>
                  </a:txBody>
                  <a:tcPr>
                    <a:solidFill>
                      <a:srgbClr val="2C2D8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Estimated number of employees</a:t>
                      </a:r>
                    </a:p>
                  </a:txBody>
                  <a:tcPr>
                    <a:solidFill>
                      <a:srgbClr val="2C2D8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Sector</a:t>
                      </a:r>
                    </a:p>
                    <a:p>
                      <a:endParaRPr lang="en-GB" sz="1100">
                        <a:solidFill>
                          <a:schemeClr val="bg1"/>
                        </a:solidFill>
                      </a:endParaRPr>
                    </a:p>
                  </a:txBody>
                  <a:tcPr>
                    <a:solidFill>
                      <a:srgbClr val="2C2D8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Frontier Industry</a:t>
                      </a:r>
                    </a:p>
                    <a:p>
                      <a:endParaRPr lang="en-GB" sz="1100">
                        <a:solidFill>
                          <a:schemeClr val="bg1"/>
                        </a:solidFill>
                      </a:endParaRPr>
                    </a:p>
                  </a:txBody>
                  <a:tcPr>
                    <a:solidFill>
                      <a:srgbClr val="2C2D84"/>
                    </a:solidFill>
                  </a:tcPr>
                </a:tc>
                <a:extLst>
                  <a:ext uri="{0D108BD9-81ED-4DB2-BD59-A6C34878D82A}">
                    <a16:rowId xmlns:a16="http://schemas.microsoft.com/office/drawing/2014/main" val="870919611"/>
                  </a:ext>
                </a:extLst>
              </a:tr>
              <a:tr h="400228">
                <a:tc>
                  <a:txBody>
                    <a:bodyPr/>
                    <a:lstStyle/>
                    <a:p>
                      <a:r>
                        <a:rPr lang="en-GB" sz="1100"/>
                        <a:t>Film and high-end television</a:t>
                      </a:r>
                    </a:p>
                  </a:txBody>
                  <a:tcPr>
                    <a:solidFill>
                      <a:schemeClr val="bg1">
                        <a:lumMod val="95000"/>
                      </a:schemeClr>
                    </a:solidFill>
                  </a:tcPr>
                </a:tc>
                <a:tc>
                  <a:txBody>
                    <a:bodyPr/>
                    <a:lstStyle/>
                    <a:p>
                      <a:pPr algn="r"/>
                      <a:r>
                        <a:rPr lang="en-GB" sz="1100"/>
                        <a:t>10,000 (employees and freelancers)</a:t>
                      </a:r>
                    </a:p>
                  </a:txBody>
                  <a:tcPr>
                    <a:solidFill>
                      <a:schemeClr val="bg1">
                        <a:lumMod val="95000"/>
                      </a:schemeClr>
                    </a:solidFill>
                  </a:tcPr>
                </a:tc>
                <a:tc>
                  <a:txBody>
                    <a:bodyPr/>
                    <a:lstStyle/>
                    <a:p>
                      <a:r>
                        <a:rPr lang="en-GB" sz="1100" dirty="0"/>
                        <a:t>Creative Industries</a:t>
                      </a:r>
                    </a:p>
                  </a:txBody>
                  <a:tcPr>
                    <a:solidFill>
                      <a:schemeClr val="bg1">
                        <a:lumMod val="95000"/>
                      </a:schemeClr>
                    </a:solidFill>
                  </a:tcPr>
                </a:tc>
                <a:tc>
                  <a:txBody>
                    <a:bodyPr/>
                    <a:lstStyle/>
                    <a:p>
                      <a:r>
                        <a:rPr lang="en-GB" sz="1100"/>
                        <a:t>Film and TV</a:t>
                      </a:r>
                    </a:p>
                  </a:txBody>
                  <a:tcPr>
                    <a:solidFill>
                      <a:schemeClr val="bg1">
                        <a:lumMod val="95000"/>
                      </a:schemeClr>
                    </a:solidFill>
                  </a:tcPr>
                </a:tc>
                <a:extLst>
                  <a:ext uri="{0D108BD9-81ED-4DB2-BD59-A6C34878D82A}">
                    <a16:rowId xmlns:a16="http://schemas.microsoft.com/office/drawing/2014/main" val="591563901"/>
                  </a:ext>
                </a:extLst>
              </a:tr>
              <a:tr h="400228">
                <a:tc rowSpan="3">
                  <a:txBody>
                    <a:bodyPr/>
                    <a:lstStyle/>
                    <a:p>
                      <a:r>
                        <a:rPr lang="en-GB" sz="1100"/>
                        <a:t>High-performance technology</a:t>
                      </a:r>
                    </a:p>
                  </a:txBody>
                  <a:tcPr>
                    <a:solidFill>
                      <a:schemeClr val="bg1">
                        <a:lumMod val="95000"/>
                      </a:schemeClr>
                    </a:solidFill>
                  </a:tcPr>
                </a:tc>
                <a:tc rowSpan="3">
                  <a:txBody>
                    <a:bodyPr/>
                    <a:lstStyle/>
                    <a:p>
                      <a:pPr algn="r"/>
                      <a:r>
                        <a:rPr lang="en-GB" sz="1100"/>
                        <a:t>Approx. 750 at the Silverstone Enterprise Zone and with at least 3,000 within the wider cluster</a:t>
                      </a:r>
                    </a:p>
                  </a:txBody>
                  <a:tcPr>
                    <a:solidFill>
                      <a:schemeClr val="bg1">
                        <a:lumMod val="95000"/>
                      </a:schemeClr>
                    </a:solidFill>
                  </a:tcPr>
                </a:tc>
                <a:tc>
                  <a:txBody>
                    <a:bodyPr/>
                    <a:lstStyle/>
                    <a:p>
                      <a:r>
                        <a:rPr lang="en-GB" sz="1100"/>
                        <a:t>Advanced manufacturing</a:t>
                      </a:r>
                    </a:p>
                  </a:txBody>
                  <a:tcPr>
                    <a:solidFill>
                      <a:schemeClr val="bg1">
                        <a:lumMod val="95000"/>
                      </a:schemeClr>
                    </a:solidFill>
                  </a:tcPr>
                </a:tc>
                <a:tc>
                  <a:txBody>
                    <a:bodyPr/>
                    <a:lstStyle/>
                    <a:p>
                      <a:endParaRPr lang="en-GB" sz="1100" dirty="0"/>
                    </a:p>
                  </a:txBody>
                  <a:tcPr>
                    <a:solidFill>
                      <a:schemeClr val="bg1">
                        <a:lumMod val="95000"/>
                      </a:schemeClr>
                    </a:solidFill>
                  </a:tcPr>
                </a:tc>
                <a:extLst>
                  <a:ext uri="{0D108BD9-81ED-4DB2-BD59-A6C34878D82A}">
                    <a16:rowId xmlns:a16="http://schemas.microsoft.com/office/drawing/2014/main" val="3378498479"/>
                  </a:ext>
                </a:extLst>
              </a:tr>
              <a:tr h="231406">
                <a:tc vMerge="1">
                  <a:txBody>
                    <a:bodyPr/>
                    <a:lstStyle/>
                    <a:p>
                      <a:endParaRPr lang="en-GB" sz="1200"/>
                    </a:p>
                  </a:txBody>
                  <a:tcPr>
                    <a:solidFill>
                      <a:schemeClr val="bg1">
                        <a:lumMod val="95000"/>
                      </a:schemeClr>
                    </a:solidFill>
                  </a:tcPr>
                </a:tc>
                <a:tc vMerge="1">
                  <a:txBody>
                    <a:bodyPr/>
                    <a:lstStyle/>
                    <a:p>
                      <a:endParaRPr lang="en-GB"/>
                    </a:p>
                  </a:txBody>
                  <a:tcPr>
                    <a:solidFill>
                      <a:schemeClr val="bg1">
                        <a:lumMod val="95000"/>
                      </a:schemeClr>
                    </a:solidFill>
                  </a:tcPr>
                </a:tc>
                <a:tc>
                  <a:txBody>
                    <a:bodyPr/>
                    <a:lstStyle/>
                    <a:p>
                      <a:r>
                        <a:rPr lang="en-GB" sz="1100"/>
                        <a:t>Defence</a:t>
                      </a:r>
                    </a:p>
                  </a:txBody>
                  <a:tcPr>
                    <a:solidFill>
                      <a:schemeClr val="bg1">
                        <a:lumMod val="95000"/>
                      </a:schemeClr>
                    </a:solidFill>
                  </a:tcPr>
                </a:tc>
                <a:tc>
                  <a:txBody>
                    <a:bodyPr/>
                    <a:lstStyle/>
                    <a:p>
                      <a:endParaRPr lang="en-GB" sz="1100"/>
                    </a:p>
                  </a:txBody>
                  <a:tcPr>
                    <a:solidFill>
                      <a:schemeClr val="bg1">
                        <a:lumMod val="95000"/>
                      </a:schemeClr>
                    </a:solidFill>
                  </a:tcPr>
                </a:tc>
                <a:extLst>
                  <a:ext uri="{0D108BD9-81ED-4DB2-BD59-A6C34878D82A}">
                    <a16:rowId xmlns:a16="http://schemas.microsoft.com/office/drawing/2014/main" val="3203171271"/>
                  </a:ext>
                </a:extLst>
              </a:tr>
              <a:tr h="400228">
                <a:tc vMerge="1">
                  <a:txBody>
                    <a:bodyPr/>
                    <a:lstStyle/>
                    <a:p>
                      <a:endParaRPr lang="en-GB" sz="1200"/>
                    </a:p>
                  </a:txBody>
                  <a:tcPr>
                    <a:solidFill>
                      <a:schemeClr val="bg1">
                        <a:lumMod val="95000"/>
                      </a:schemeClr>
                    </a:solidFill>
                  </a:tcPr>
                </a:tc>
                <a:tc vMerge="1">
                  <a:txBody>
                    <a:bodyPr/>
                    <a:lstStyle/>
                    <a:p>
                      <a:endParaRPr lang="en-GB"/>
                    </a:p>
                  </a:txBody>
                  <a:tcPr>
                    <a:solidFill>
                      <a:schemeClr val="bg1">
                        <a:lumMod val="95000"/>
                      </a:schemeClr>
                    </a:solidFill>
                  </a:tcPr>
                </a:tc>
                <a:tc>
                  <a:txBody>
                    <a:bodyPr/>
                    <a:lstStyle/>
                    <a:p>
                      <a:r>
                        <a:rPr lang="en-GB" sz="1100"/>
                        <a:t>Digital and technologies </a:t>
                      </a:r>
                    </a:p>
                  </a:txBody>
                  <a:tcPr>
                    <a:solidFill>
                      <a:schemeClr val="bg1">
                        <a:lumMod val="95000"/>
                      </a:schemeClr>
                    </a:solidFill>
                  </a:tcPr>
                </a:tc>
                <a:tc>
                  <a:txBody>
                    <a:bodyPr/>
                    <a:lstStyle/>
                    <a:p>
                      <a:endParaRPr lang="en-GB" sz="1100" dirty="0"/>
                    </a:p>
                  </a:txBody>
                  <a:tcPr>
                    <a:solidFill>
                      <a:schemeClr val="bg1">
                        <a:lumMod val="95000"/>
                      </a:schemeClr>
                    </a:solidFill>
                  </a:tcPr>
                </a:tc>
                <a:extLst>
                  <a:ext uri="{0D108BD9-81ED-4DB2-BD59-A6C34878D82A}">
                    <a16:rowId xmlns:a16="http://schemas.microsoft.com/office/drawing/2014/main" val="1198144142"/>
                  </a:ext>
                </a:extLst>
              </a:tr>
              <a:tr h="400228">
                <a:tc rowSpan="2">
                  <a:txBody>
                    <a:bodyPr/>
                    <a:lstStyle/>
                    <a:p>
                      <a:r>
                        <a:rPr lang="en-GB" sz="1100"/>
                        <a:t>Space</a:t>
                      </a:r>
                    </a:p>
                  </a:txBody>
                  <a:tcPr>
                    <a:solidFill>
                      <a:schemeClr val="bg1">
                        <a:lumMod val="95000"/>
                      </a:schemeClr>
                    </a:solidFill>
                  </a:tcPr>
                </a:tc>
                <a:tc rowSpan="2">
                  <a:txBody>
                    <a:bodyPr/>
                    <a:lstStyle/>
                    <a:p>
                      <a:pPr algn="r"/>
                      <a:r>
                        <a:rPr lang="en-GB" sz="1100"/>
                        <a:t>Approx. 200 at Westcott, with the expectation that this will increase substantially over the next 10 years </a:t>
                      </a:r>
                      <a:endParaRPr lang="en-GB" sz="1100" dirty="0"/>
                    </a:p>
                  </a:txBody>
                  <a:tcPr>
                    <a:solidFill>
                      <a:schemeClr val="bg1">
                        <a:lumMod val="95000"/>
                      </a:schemeClr>
                    </a:solidFill>
                  </a:tcPr>
                </a:tc>
                <a:tc>
                  <a:txBody>
                    <a:bodyPr/>
                    <a:lstStyle/>
                    <a:p>
                      <a:r>
                        <a:rPr lang="en-GB" sz="1100"/>
                        <a:t>Advanced manufacturing</a:t>
                      </a:r>
                    </a:p>
                  </a:txBody>
                  <a:tcPr>
                    <a:solidFill>
                      <a:schemeClr val="bg1">
                        <a:lumMod val="95000"/>
                      </a:schemeClr>
                    </a:solidFill>
                  </a:tcPr>
                </a:tc>
                <a:tc>
                  <a:txBody>
                    <a:bodyPr/>
                    <a:lstStyle/>
                    <a:p>
                      <a:r>
                        <a:rPr lang="en-GB" sz="1100"/>
                        <a:t>Aerospace manufacturing</a:t>
                      </a:r>
                    </a:p>
                  </a:txBody>
                  <a:tcPr>
                    <a:solidFill>
                      <a:schemeClr val="bg1">
                        <a:lumMod val="95000"/>
                      </a:schemeClr>
                    </a:solidFill>
                  </a:tcPr>
                </a:tc>
                <a:extLst>
                  <a:ext uri="{0D108BD9-81ED-4DB2-BD59-A6C34878D82A}">
                    <a16:rowId xmlns:a16="http://schemas.microsoft.com/office/drawing/2014/main" val="1462585856"/>
                  </a:ext>
                </a:extLst>
              </a:tr>
              <a:tr h="530872">
                <a:tc vMerge="1">
                  <a:txBody>
                    <a:bodyPr/>
                    <a:lstStyle/>
                    <a:p>
                      <a:endParaRPr lang="en-GB" sz="1200"/>
                    </a:p>
                  </a:txBody>
                  <a:tcPr>
                    <a:solidFill>
                      <a:schemeClr val="bg1">
                        <a:lumMod val="95000"/>
                      </a:schemeClr>
                    </a:solidFill>
                  </a:tcPr>
                </a:tc>
                <a:tc vMerge="1">
                  <a:txBody>
                    <a:bodyPr/>
                    <a:lstStyle/>
                    <a:p>
                      <a:endParaRPr lang="en-GB" sz="1100"/>
                    </a:p>
                  </a:txBody>
                  <a:tcPr>
                    <a:solidFill>
                      <a:schemeClr val="bg1">
                        <a:lumMod val="95000"/>
                      </a:schemeClr>
                    </a:solidFill>
                  </a:tcPr>
                </a:tc>
                <a:tc>
                  <a:txBody>
                    <a:bodyPr/>
                    <a:lstStyle/>
                    <a:p>
                      <a:r>
                        <a:rPr lang="en-GB" sz="1100"/>
                        <a:t>Defence</a:t>
                      </a:r>
                    </a:p>
                  </a:txBody>
                  <a:tcPr>
                    <a:solidFill>
                      <a:schemeClr val="bg1">
                        <a:lumMod val="95000"/>
                      </a:schemeClr>
                    </a:solidFill>
                  </a:tcPr>
                </a:tc>
                <a:tc>
                  <a:txBody>
                    <a:bodyPr/>
                    <a:lstStyle/>
                    <a:p>
                      <a:r>
                        <a:rPr lang="en-GB" sz="1100"/>
                        <a:t>Drone and autonomous systems </a:t>
                      </a:r>
                    </a:p>
                  </a:txBody>
                  <a:tcPr>
                    <a:solidFill>
                      <a:schemeClr val="bg1">
                        <a:lumMod val="95000"/>
                      </a:schemeClr>
                    </a:solidFill>
                  </a:tcPr>
                </a:tc>
                <a:extLst>
                  <a:ext uri="{0D108BD9-81ED-4DB2-BD59-A6C34878D82A}">
                    <a16:rowId xmlns:a16="http://schemas.microsoft.com/office/drawing/2014/main" val="2474316807"/>
                  </a:ext>
                </a:extLst>
              </a:tr>
              <a:tr h="400228">
                <a:tc>
                  <a:txBody>
                    <a:bodyPr/>
                    <a:lstStyle/>
                    <a:p>
                      <a:r>
                        <a:rPr lang="en-GB" sz="1100"/>
                        <a:t>Life science and MedTech</a:t>
                      </a:r>
                    </a:p>
                  </a:txBody>
                  <a:tcPr>
                    <a:solidFill>
                      <a:schemeClr val="bg1">
                        <a:lumMod val="95000"/>
                      </a:schemeClr>
                    </a:solidFill>
                  </a:tcPr>
                </a:tc>
                <a:tc>
                  <a:txBody>
                    <a:bodyPr/>
                    <a:lstStyle/>
                    <a:p>
                      <a:pPr algn="r"/>
                      <a:r>
                        <a:rPr lang="en-GB" sz="1100"/>
                        <a:t>5,300*</a:t>
                      </a:r>
                    </a:p>
                  </a:txBody>
                  <a:tcPr>
                    <a:solidFill>
                      <a:schemeClr val="bg1">
                        <a:lumMod val="95000"/>
                      </a:schemeClr>
                    </a:solidFill>
                  </a:tcPr>
                </a:tc>
                <a:tc>
                  <a:txBody>
                    <a:bodyPr/>
                    <a:lstStyle/>
                    <a:p>
                      <a:r>
                        <a:rPr lang="en-GB" sz="1100"/>
                        <a:t>Life sciences </a:t>
                      </a:r>
                    </a:p>
                  </a:txBody>
                  <a:tcPr>
                    <a:solidFill>
                      <a:schemeClr val="bg1">
                        <a:lumMod val="95000"/>
                      </a:schemeClr>
                    </a:solidFill>
                  </a:tcPr>
                </a:tc>
                <a:tc>
                  <a:txBody>
                    <a:bodyPr/>
                    <a:lstStyle/>
                    <a:p>
                      <a:endParaRPr lang="en-GB" sz="1100" dirty="0"/>
                    </a:p>
                  </a:txBody>
                  <a:tcPr>
                    <a:solidFill>
                      <a:schemeClr val="bg1">
                        <a:lumMod val="95000"/>
                      </a:schemeClr>
                    </a:solidFill>
                  </a:tcPr>
                </a:tc>
                <a:extLst>
                  <a:ext uri="{0D108BD9-81ED-4DB2-BD59-A6C34878D82A}">
                    <a16:rowId xmlns:a16="http://schemas.microsoft.com/office/drawing/2014/main" val="3468368570"/>
                  </a:ext>
                </a:extLst>
              </a:tr>
            </a:tbl>
          </a:graphicData>
        </a:graphic>
      </p:graphicFrame>
      <p:sp>
        <p:nvSpPr>
          <p:cNvPr id="8" name="TextBox 7">
            <a:extLst>
              <a:ext uri="{FF2B5EF4-FFF2-40B4-BE49-F238E27FC236}">
                <a16:creationId xmlns:a16="http://schemas.microsoft.com/office/drawing/2014/main" id="{F087542A-2D53-8AAE-F49D-F8BE65CCC855}"/>
              </a:ext>
            </a:extLst>
          </p:cNvPr>
          <p:cNvSpPr txBox="1"/>
          <p:nvPr/>
        </p:nvSpPr>
        <p:spPr>
          <a:xfrm>
            <a:off x="5541816" y="1170951"/>
            <a:ext cx="6217564" cy="307777"/>
          </a:xfrm>
          <a:prstGeom prst="rect">
            <a:avLst/>
          </a:prstGeom>
          <a:solidFill>
            <a:srgbClr val="2C2D84"/>
          </a:solidFill>
        </p:spPr>
        <p:txBody>
          <a:bodyPr wrap="square" rtlCol="0">
            <a:spAutoFit/>
          </a:bodyPr>
          <a:lstStyle/>
          <a:p>
            <a:r>
              <a:rPr lang="en-GB" sz="1400" dirty="0">
                <a:solidFill>
                  <a:schemeClr val="bg1"/>
                </a:solidFill>
              </a:rPr>
              <a:t>Buckinghamshire’s specialisms mapped to the Industrial Strategy Growth Sectors</a:t>
            </a:r>
          </a:p>
        </p:txBody>
      </p:sp>
      <p:sp>
        <p:nvSpPr>
          <p:cNvPr id="9" name="TextBox 8">
            <a:extLst>
              <a:ext uri="{FF2B5EF4-FFF2-40B4-BE49-F238E27FC236}">
                <a16:creationId xmlns:a16="http://schemas.microsoft.com/office/drawing/2014/main" id="{2EAA1EE0-0F56-9488-2085-42E8268F33C9}"/>
              </a:ext>
            </a:extLst>
          </p:cNvPr>
          <p:cNvSpPr txBox="1"/>
          <p:nvPr/>
        </p:nvSpPr>
        <p:spPr>
          <a:xfrm>
            <a:off x="5541816" y="5510084"/>
            <a:ext cx="6464256" cy="1323439"/>
          </a:xfrm>
          <a:prstGeom prst="rect">
            <a:avLst/>
          </a:prstGeom>
          <a:noFill/>
        </p:spPr>
        <p:txBody>
          <a:bodyPr wrap="square" rtlCol="0">
            <a:spAutoFit/>
          </a:bodyPr>
          <a:lstStyle/>
          <a:p>
            <a:r>
              <a:rPr lang="en-GB" sz="1400" dirty="0"/>
              <a:t>It is estimated that around 7% of all jobs in Buckinghamshire’s economy sit within the four areas of specialism or strength.  With additional people being employed within their supply chains. </a:t>
            </a:r>
          </a:p>
          <a:p>
            <a:endParaRPr lang="en-GB" sz="1400" dirty="0"/>
          </a:p>
          <a:p>
            <a:r>
              <a:rPr lang="en-GB" sz="1200" dirty="0"/>
              <a:t>*includes wholesale of pharma goods, which is not included in the national Industrial Strategy definition. </a:t>
            </a:r>
          </a:p>
        </p:txBody>
      </p:sp>
    </p:spTree>
    <p:extLst>
      <p:ext uri="{BB962C8B-B14F-4D97-AF65-F5344CB8AC3E}">
        <p14:creationId xmlns:p14="http://schemas.microsoft.com/office/powerpoint/2010/main" val="1120724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63DF838-84A5-77FB-46D9-E062E98707F4}"/>
              </a:ext>
            </a:extLst>
          </p:cNvPr>
          <p:cNvSpPr/>
          <p:nvPr/>
        </p:nvSpPr>
        <p:spPr>
          <a:xfrm>
            <a:off x="162338" y="6161058"/>
            <a:ext cx="11867324" cy="5897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5FABD5-F563-B9F9-7F01-871F865EC355}"/>
              </a:ext>
            </a:extLst>
          </p:cNvPr>
          <p:cNvSpPr txBox="1"/>
          <p:nvPr/>
        </p:nvSpPr>
        <p:spPr>
          <a:xfrm>
            <a:off x="7242906" y="1300397"/>
            <a:ext cx="4786756" cy="5262979"/>
          </a:xfrm>
          <a:prstGeom prst="rect">
            <a:avLst/>
          </a:prstGeom>
          <a:noFill/>
          <a:ln>
            <a:solidFill>
              <a:schemeClr val="bg1"/>
            </a:solidFill>
          </a:ln>
        </p:spPr>
        <p:txBody>
          <a:bodyPr wrap="square">
            <a:spAutoFit/>
          </a:bodyPr>
          <a:lstStyle/>
          <a:p>
            <a:r>
              <a:rPr lang="en-GB" sz="1600" dirty="0"/>
              <a:t>This chart shows how the broad occupational profile of Buckinghamshire’s working residents compares with the occupational profile of England’s workforce as a whole.  </a:t>
            </a:r>
          </a:p>
          <a:p>
            <a:endParaRPr lang="en-GB" sz="1600" dirty="0"/>
          </a:p>
          <a:p>
            <a:r>
              <a:rPr lang="en-GB" sz="1600" dirty="0"/>
              <a:t>The largest occupational group in which Buckinghamshire residents work is ‘professional occupations’.  A similar proportion of residents work in professional roles as nationally.  </a:t>
            </a:r>
          </a:p>
          <a:p>
            <a:endParaRPr lang="en-GB" sz="1600" dirty="0"/>
          </a:p>
          <a:p>
            <a:r>
              <a:rPr lang="en-GB" sz="1600" dirty="0"/>
              <a:t>The second largest occupational group in which Buckinghamshire residents work is ‘managers, directors and senior officials’.  With a larger proportion of residents working in this occupational group than the national average (19% versus 13%). </a:t>
            </a:r>
          </a:p>
          <a:p>
            <a:endParaRPr lang="en-GB" sz="1600" dirty="0"/>
          </a:p>
          <a:p>
            <a:r>
              <a:rPr lang="en-GB" sz="1600" dirty="0"/>
              <a:t>Fewer residents work in ‘process, plant and machine operative’ and in ‘elementary’ roles than nationally</a:t>
            </a:r>
          </a:p>
          <a:p>
            <a:endParaRPr lang="en-GB" sz="1600" dirty="0"/>
          </a:p>
          <a:p>
            <a:r>
              <a:rPr lang="en-GB" sz="1400" i="1" dirty="0"/>
              <a:t>Note – this analysis includes those working as employees plus those who are self-employed</a:t>
            </a:r>
          </a:p>
        </p:txBody>
      </p:sp>
      <p:sp>
        <p:nvSpPr>
          <p:cNvPr id="7" name="TextBox 6">
            <a:extLst>
              <a:ext uri="{FF2B5EF4-FFF2-40B4-BE49-F238E27FC236}">
                <a16:creationId xmlns:a16="http://schemas.microsoft.com/office/drawing/2014/main" id="{0B8658F7-9EB7-266E-17DF-926F7BA83173}"/>
              </a:ext>
            </a:extLst>
          </p:cNvPr>
          <p:cNvSpPr txBox="1"/>
          <p:nvPr/>
        </p:nvSpPr>
        <p:spPr>
          <a:xfrm>
            <a:off x="162338" y="6382072"/>
            <a:ext cx="5771323" cy="276999"/>
          </a:xfrm>
          <a:prstGeom prst="rect">
            <a:avLst/>
          </a:prstGeom>
          <a:noFill/>
        </p:spPr>
        <p:txBody>
          <a:bodyPr wrap="square" rtlCol="0">
            <a:spAutoFit/>
          </a:bodyPr>
          <a:lstStyle/>
          <a:p>
            <a:r>
              <a:rPr lang="en-GB" sz="1200" i="1" dirty="0"/>
              <a:t>Source: Census 2021</a:t>
            </a:r>
          </a:p>
        </p:txBody>
      </p:sp>
      <p:sp>
        <p:nvSpPr>
          <p:cNvPr id="13" name="Title 1">
            <a:extLst>
              <a:ext uri="{FF2B5EF4-FFF2-40B4-BE49-F238E27FC236}">
                <a16:creationId xmlns:a16="http://schemas.microsoft.com/office/drawing/2014/main" id="{91FF1182-5E44-BA4D-E2FA-4655FA901AB0}"/>
              </a:ext>
            </a:extLst>
          </p:cNvPr>
          <p:cNvSpPr>
            <a:spLocks noGrp="1"/>
          </p:cNvSpPr>
          <p:nvPr>
            <p:ph type="title"/>
          </p:nvPr>
        </p:nvSpPr>
        <p:spPr>
          <a:xfrm>
            <a:off x="0" y="318052"/>
            <a:ext cx="10515600" cy="691764"/>
          </a:xfrm>
          <a:solidFill>
            <a:srgbClr val="2C2D84"/>
          </a:solidFill>
          <a:ln>
            <a:solidFill>
              <a:srgbClr val="2C2D84"/>
            </a:solidFill>
          </a:ln>
        </p:spPr>
        <p:txBody>
          <a:bodyPr>
            <a:noAutofit/>
          </a:bodyPr>
          <a:lstStyle/>
          <a:p>
            <a:r>
              <a:rPr lang="en-GB" sz="2000" b="1" dirty="0">
                <a:solidFill>
                  <a:schemeClr val="bg1"/>
                </a:solidFill>
                <a:latin typeface="+mn-lt"/>
              </a:rPr>
              <a:t>A greater proportion of Buckinghamshire’s working residents</a:t>
            </a:r>
            <a:r>
              <a:rPr lang="en-GB" sz="2000" b="1" dirty="0">
                <a:solidFill>
                  <a:srgbClr val="FF0000"/>
                </a:solidFill>
                <a:latin typeface="+mn-lt"/>
              </a:rPr>
              <a:t> </a:t>
            </a:r>
            <a:r>
              <a:rPr lang="en-GB" sz="2000" b="1" dirty="0">
                <a:solidFill>
                  <a:schemeClr val="bg1"/>
                </a:solidFill>
                <a:latin typeface="+mn-lt"/>
              </a:rPr>
              <a:t>work in managerial and professional occupations than the national average</a:t>
            </a:r>
          </a:p>
        </p:txBody>
      </p:sp>
      <p:graphicFrame>
        <p:nvGraphicFramePr>
          <p:cNvPr id="2" name="Chart 1">
            <a:extLst>
              <a:ext uri="{FF2B5EF4-FFF2-40B4-BE49-F238E27FC236}">
                <a16:creationId xmlns:a16="http://schemas.microsoft.com/office/drawing/2014/main" id="{EFCBB6BC-2801-9933-C854-B7CBDCDEA07E}"/>
              </a:ext>
            </a:extLst>
          </p:cNvPr>
          <p:cNvGraphicFramePr>
            <a:graphicFrameLocks/>
          </p:cNvGraphicFramePr>
          <p:nvPr>
            <p:extLst>
              <p:ext uri="{D42A27DB-BD31-4B8C-83A1-F6EECF244321}">
                <p14:modId xmlns:p14="http://schemas.microsoft.com/office/powerpoint/2010/main" val="2495357584"/>
              </p:ext>
            </p:extLst>
          </p:nvPr>
        </p:nvGraphicFramePr>
        <p:xfrm>
          <a:off x="252792" y="1533251"/>
          <a:ext cx="6673788" cy="471919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C16394C2-02BF-FAB4-1152-7CD5BA0DBB73}"/>
              </a:ext>
            </a:extLst>
          </p:cNvPr>
          <p:cNvSpPr txBox="1"/>
          <p:nvPr/>
        </p:nvSpPr>
        <p:spPr>
          <a:xfrm>
            <a:off x="82296" y="1117645"/>
            <a:ext cx="6013704" cy="307777"/>
          </a:xfrm>
          <a:prstGeom prst="rect">
            <a:avLst/>
          </a:prstGeom>
          <a:solidFill>
            <a:srgbClr val="2C2D84"/>
          </a:solidFill>
        </p:spPr>
        <p:txBody>
          <a:bodyPr wrap="square" rtlCol="0">
            <a:spAutoFit/>
          </a:bodyPr>
          <a:lstStyle/>
          <a:p>
            <a:r>
              <a:rPr lang="en-GB" sz="1400" b="1" dirty="0">
                <a:solidFill>
                  <a:schemeClr val="bg1"/>
                </a:solidFill>
              </a:rPr>
              <a:t>Occupational profile – Buckinghamshire and England</a:t>
            </a:r>
          </a:p>
        </p:txBody>
      </p:sp>
    </p:spTree>
    <p:extLst>
      <p:ext uri="{BB962C8B-B14F-4D97-AF65-F5344CB8AC3E}">
        <p14:creationId xmlns:p14="http://schemas.microsoft.com/office/powerpoint/2010/main" val="71884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5821F7-F2B1-3B22-82BE-BC7090B2EC60}"/>
              </a:ext>
            </a:extLst>
          </p:cNvPr>
          <p:cNvSpPr txBox="1"/>
          <p:nvPr/>
        </p:nvSpPr>
        <p:spPr>
          <a:xfrm>
            <a:off x="162338" y="6382072"/>
            <a:ext cx="5771323" cy="276999"/>
          </a:xfrm>
          <a:prstGeom prst="rect">
            <a:avLst/>
          </a:prstGeom>
          <a:noFill/>
        </p:spPr>
        <p:txBody>
          <a:bodyPr wrap="square" rtlCol="0">
            <a:spAutoFit/>
          </a:bodyPr>
          <a:lstStyle/>
          <a:p>
            <a:r>
              <a:rPr lang="en-GB" sz="1200"/>
              <a:t>Source: Annual Population Survey (workplace and resident analysis) – Jan to Dec 2022</a:t>
            </a:r>
          </a:p>
        </p:txBody>
      </p:sp>
      <p:sp>
        <p:nvSpPr>
          <p:cNvPr id="11" name="Title 1">
            <a:extLst>
              <a:ext uri="{FF2B5EF4-FFF2-40B4-BE49-F238E27FC236}">
                <a16:creationId xmlns:a16="http://schemas.microsoft.com/office/drawing/2014/main" id="{609F0B20-136F-E179-4853-85BEAF63CD1F}"/>
              </a:ext>
            </a:extLst>
          </p:cNvPr>
          <p:cNvSpPr>
            <a:spLocks noGrp="1"/>
          </p:cNvSpPr>
          <p:nvPr>
            <p:ph type="title"/>
          </p:nvPr>
        </p:nvSpPr>
        <p:spPr>
          <a:xfrm>
            <a:off x="0" y="318052"/>
            <a:ext cx="10515600" cy="691764"/>
          </a:xfrm>
          <a:solidFill>
            <a:srgbClr val="2C2D84"/>
          </a:solidFill>
          <a:ln>
            <a:solidFill>
              <a:srgbClr val="2C2D84"/>
            </a:solidFill>
          </a:ln>
        </p:spPr>
        <p:txBody>
          <a:bodyPr>
            <a:noAutofit/>
          </a:bodyPr>
          <a:lstStyle/>
          <a:p>
            <a:r>
              <a:rPr lang="en-GB" sz="2000" b="1" dirty="0">
                <a:solidFill>
                  <a:schemeClr val="bg1"/>
                </a:solidFill>
                <a:latin typeface="+mn-lt"/>
              </a:rPr>
              <a:t>In 2021, the occupational profile of Buckinghamshire’s residents and those working in the Buckinghamshire economy was very similar</a:t>
            </a:r>
          </a:p>
        </p:txBody>
      </p:sp>
      <p:sp>
        <p:nvSpPr>
          <p:cNvPr id="12" name="Rectangle 11">
            <a:extLst>
              <a:ext uri="{FF2B5EF4-FFF2-40B4-BE49-F238E27FC236}">
                <a16:creationId xmlns:a16="http://schemas.microsoft.com/office/drawing/2014/main" id="{583C188D-B404-58FF-3D85-626AEDA2D08C}"/>
              </a:ext>
            </a:extLst>
          </p:cNvPr>
          <p:cNvSpPr/>
          <p:nvPr/>
        </p:nvSpPr>
        <p:spPr>
          <a:xfrm>
            <a:off x="157369" y="6172522"/>
            <a:ext cx="11857384" cy="571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Chart 1">
            <a:extLst>
              <a:ext uri="{FF2B5EF4-FFF2-40B4-BE49-F238E27FC236}">
                <a16:creationId xmlns:a16="http://schemas.microsoft.com/office/drawing/2014/main" id="{DDA8961E-8A60-D4F4-6A71-20FE4167EC49}"/>
              </a:ext>
            </a:extLst>
          </p:cNvPr>
          <p:cNvGraphicFramePr>
            <a:graphicFrameLocks/>
          </p:cNvGraphicFramePr>
          <p:nvPr>
            <p:extLst>
              <p:ext uri="{D42A27DB-BD31-4B8C-83A1-F6EECF244321}">
                <p14:modId xmlns:p14="http://schemas.microsoft.com/office/powerpoint/2010/main" val="1819764610"/>
              </p:ext>
            </p:extLst>
          </p:nvPr>
        </p:nvGraphicFramePr>
        <p:xfrm>
          <a:off x="466344" y="1482417"/>
          <a:ext cx="6848856" cy="470121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D91B81F-8B59-594A-B641-DD7550F49233}"/>
              </a:ext>
            </a:extLst>
          </p:cNvPr>
          <p:cNvSpPr txBox="1"/>
          <p:nvPr/>
        </p:nvSpPr>
        <p:spPr>
          <a:xfrm>
            <a:off x="157369" y="6373736"/>
            <a:ext cx="5771323" cy="276999"/>
          </a:xfrm>
          <a:prstGeom prst="rect">
            <a:avLst/>
          </a:prstGeom>
          <a:noFill/>
        </p:spPr>
        <p:txBody>
          <a:bodyPr wrap="square" rtlCol="0">
            <a:spAutoFit/>
          </a:bodyPr>
          <a:lstStyle/>
          <a:p>
            <a:r>
              <a:rPr lang="en-GB" sz="1200" i="1" dirty="0"/>
              <a:t>Source: Census 2021</a:t>
            </a:r>
          </a:p>
        </p:txBody>
      </p:sp>
      <p:sp>
        <p:nvSpPr>
          <p:cNvPr id="4" name="TextBox 3">
            <a:extLst>
              <a:ext uri="{FF2B5EF4-FFF2-40B4-BE49-F238E27FC236}">
                <a16:creationId xmlns:a16="http://schemas.microsoft.com/office/drawing/2014/main" id="{8B4C28EF-6AB0-8B3D-3045-59F4D8799AF5}"/>
              </a:ext>
            </a:extLst>
          </p:cNvPr>
          <p:cNvSpPr txBox="1"/>
          <p:nvPr/>
        </p:nvSpPr>
        <p:spPr>
          <a:xfrm>
            <a:off x="82296" y="1117645"/>
            <a:ext cx="6912864" cy="307777"/>
          </a:xfrm>
          <a:prstGeom prst="rect">
            <a:avLst/>
          </a:prstGeom>
          <a:solidFill>
            <a:srgbClr val="2C2D84"/>
          </a:solidFill>
        </p:spPr>
        <p:txBody>
          <a:bodyPr wrap="square" rtlCol="0">
            <a:spAutoFit/>
          </a:bodyPr>
          <a:lstStyle/>
          <a:p>
            <a:r>
              <a:rPr lang="en-GB" sz="1400" b="1" dirty="0">
                <a:solidFill>
                  <a:schemeClr val="bg1"/>
                </a:solidFill>
              </a:rPr>
              <a:t>Occupational profile – Buckinghamshire workforce and Buckinghamshire residents</a:t>
            </a:r>
          </a:p>
        </p:txBody>
      </p:sp>
      <p:sp>
        <p:nvSpPr>
          <p:cNvPr id="6" name="TextBox 5">
            <a:extLst>
              <a:ext uri="{FF2B5EF4-FFF2-40B4-BE49-F238E27FC236}">
                <a16:creationId xmlns:a16="http://schemas.microsoft.com/office/drawing/2014/main" id="{FA0D088E-F875-2674-CEEF-2E84DFE1CAEE}"/>
              </a:ext>
            </a:extLst>
          </p:cNvPr>
          <p:cNvSpPr txBox="1"/>
          <p:nvPr/>
        </p:nvSpPr>
        <p:spPr>
          <a:xfrm>
            <a:off x="7525512" y="2060198"/>
            <a:ext cx="4200144" cy="2308324"/>
          </a:xfrm>
          <a:prstGeom prst="rect">
            <a:avLst/>
          </a:prstGeom>
          <a:noFill/>
          <a:ln>
            <a:solidFill>
              <a:schemeClr val="bg1"/>
            </a:solidFill>
          </a:ln>
        </p:spPr>
        <p:txBody>
          <a:bodyPr wrap="square">
            <a:spAutoFit/>
          </a:bodyPr>
          <a:lstStyle/>
          <a:p>
            <a:r>
              <a:rPr lang="en-GB" sz="1600" dirty="0"/>
              <a:t>Buckinghamshire’s residents are slightly more likely to work in managerial and professional roles than those working within the Buckinghamshire economy, and slightly less likely to work in elementary, skilled trade and caring / other service occupations. </a:t>
            </a:r>
          </a:p>
          <a:p>
            <a:endParaRPr lang="en-GB" sz="1600" dirty="0"/>
          </a:p>
          <a:p>
            <a:r>
              <a:rPr lang="en-GB" sz="1600" dirty="0"/>
              <a:t>This data includes those working as employees and those working on a self-employed basis.  </a:t>
            </a:r>
          </a:p>
        </p:txBody>
      </p:sp>
    </p:spTree>
    <p:extLst>
      <p:ext uri="{BB962C8B-B14F-4D97-AF65-F5344CB8AC3E}">
        <p14:creationId xmlns:p14="http://schemas.microsoft.com/office/powerpoint/2010/main" val="2228890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0565CF-9CDB-5AFC-69E3-DBACCD3AC1EA}"/>
              </a:ext>
            </a:extLst>
          </p:cNvPr>
          <p:cNvSpPr/>
          <p:nvPr/>
        </p:nvSpPr>
        <p:spPr>
          <a:xfrm>
            <a:off x="297180" y="6023610"/>
            <a:ext cx="11704320" cy="7200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80589CCB-23F5-2DDE-5B26-C3FB185B09EC}"/>
              </a:ext>
            </a:extLst>
          </p:cNvPr>
          <p:cNvSpPr>
            <a:spLocks noGrp="1"/>
          </p:cNvSpPr>
          <p:nvPr>
            <p:ph type="title"/>
          </p:nvPr>
        </p:nvSpPr>
        <p:spPr>
          <a:xfrm>
            <a:off x="0" y="318052"/>
            <a:ext cx="6096000" cy="691764"/>
          </a:xfrm>
          <a:solidFill>
            <a:srgbClr val="2C2D84"/>
          </a:solidFill>
          <a:ln>
            <a:solidFill>
              <a:srgbClr val="2C2D84"/>
            </a:solidFill>
          </a:ln>
        </p:spPr>
        <p:txBody>
          <a:bodyPr>
            <a:noAutofit/>
          </a:bodyPr>
          <a:lstStyle/>
          <a:p>
            <a:r>
              <a:rPr lang="en-GB" sz="2000" b="1" dirty="0">
                <a:solidFill>
                  <a:schemeClr val="bg1"/>
                </a:solidFill>
                <a:latin typeface="+mn-lt"/>
              </a:rPr>
              <a:t>Occupation specialisms within the Buckinghamshire economy</a:t>
            </a:r>
          </a:p>
        </p:txBody>
      </p:sp>
      <p:sp>
        <p:nvSpPr>
          <p:cNvPr id="2" name="TextBox 1">
            <a:extLst>
              <a:ext uri="{FF2B5EF4-FFF2-40B4-BE49-F238E27FC236}">
                <a16:creationId xmlns:a16="http://schemas.microsoft.com/office/drawing/2014/main" id="{819847DB-C80D-7450-7AF2-C2C4F0EB4F3B}"/>
              </a:ext>
            </a:extLst>
          </p:cNvPr>
          <p:cNvSpPr txBox="1"/>
          <p:nvPr/>
        </p:nvSpPr>
        <p:spPr>
          <a:xfrm>
            <a:off x="190500" y="1120676"/>
            <a:ext cx="5317435" cy="5262979"/>
          </a:xfrm>
          <a:prstGeom prst="rect">
            <a:avLst/>
          </a:prstGeom>
          <a:noFill/>
          <a:ln>
            <a:noFill/>
          </a:ln>
        </p:spPr>
        <p:txBody>
          <a:bodyPr wrap="square" rtlCol="0">
            <a:spAutoFit/>
          </a:bodyPr>
          <a:lstStyle/>
          <a:p>
            <a:r>
              <a:rPr lang="en-GB" sz="1600" dirty="0"/>
              <a:t>Data from </a:t>
            </a:r>
            <a:r>
              <a:rPr lang="en-GB" sz="1600" dirty="0" err="1"/>
              <a:t>Lightcast</a:t>
            </a:r>
            <a:r>
              <a:rPr lang="en-GB" sz="1600" dirty="0"/>
              <a:t> allows us to analyse workplace occupation specialisms in Buckinghamshire at various levels of detail.  It is important to note that self-employment is not well represented in the data.  Self-employment is particularly prevalent within Buckinghamshire’s film and TV, construction and personal services industries. </a:t>
            </a:r>
          </a:p>
          <a:p>
            <a:endParaRPr lang="en-GB" sz="1600" dirty="0"/>
          </a:p>
          <a:p>
            <a:r>
              <a:rPr lang="en-GB" sz="1600" dirty="0"/>
              <a:t>The table to the right groups occupations into relatively broad groups using </a:t>
            </a:r>
            <a:r>
              <a:rPr lang="en-GB" sz="1600" dirty="0">
                <a:hlinkClick r:id="rId2" action="ppaction://hlinksldjump"/>
              </a:rPr>
              <a:t>Standard Occupational Classification </a:t>
            </a:r>
            <a:r>
              <a:rPr lang="en-GB" sz="1600" dirty="0"/>
              <a:t>(SOC) codes.  This shows that in 2022, the two broad occupations that were most concentrated in Buckinghamshire were: ‘</a:t>
            </a:r>
            <a:r>
              <a:rPr lang="en-GB" sz="1600" b="1" dirty="0"/>
              <a:t>culture, media and sports’</a:t>
            </a:r>
            <a:r>
              <a:rPr lang="en-GB" sz="1600" dirty="0"/>
              <a:t> occupations and ‘</a:t>
            </a:r>
            <a:r>
              <a:rPr lang="en-GB" sz="1600" b="1" dirty="0"/>
              <a:t>skilled agriculture and related trades’</a:t>
            </a:r>
            <a:r>
              <a:rPr lang="en-GB" sz="1600" dirty="0"/>
              <a:t> occupations. Both employing 1.3 times as many people in the local economy than in the national economy as a whole. </a:t>
            </a:r>
          </a:p>
          <a:p>
            <a:endParaRPr lang="en-GB" sz="1600" dirty="0">
              <a:solidFill>
                <a:srgbClr val="FF0000"/>
              </a:solidFill>
            </a:endParaRPr>
          </a:p>
          <a:p>
            <a:r>
              <a:rPr lang="en-GB" sz="1600" dirty="0"/>
              <a:t>The three occupational groups of ‘</a:t>
            </a:r>
            <a:r>
              <a:rPr lang="en-GB" sz="1600" b="1" dirty="0"/>
              <a:t>corporate managers and directors</a:t>
            </a:r>
            <a:r>
              <a:rPr lang="en-GB" sz="1600" dirty="0"/>
              <a:t>’, ‘</a:t>
            </a:r>
            <a:r>
              <a:rPr lang="en-GB" sz="1600" b="1" dirty="0"/>
              <a:t>teaching &amp; other educational professionals</a:t>
            </a:r>
            <a:r>
              <a:rPr lang="en-GB" sz="1600" dirty="0"/>
              <a:t>’ and ‘</a:t>
            </a:r>
            <a:r>
              <a:rPr lang="en-GB" sz="1600" b="1" dirty="0"/>
              <a:t>business &amp; public service associate professionals</a:t>
            </a:r>
            <a:r>
              <a:rPr lang="en-GB" sz="1600" dirty="0"/>
              <a:t>’ are slightly more highly concentrated in Buckinghamshire than nationally, and each employ a high number of people.</a:t>
            </a:r>
          </a:p>
        </p:txBody>
      </p:sp>
      <p:pic>
        <p:nvPicPr>
          <p:cNvPr id="9" name="Picture 8">
            <a:extLst>
              <a:ext uri="{FF2B5EF4-FFF2-40B4-BE49-F238E27FC236}">
                <a16:creationId xmlns:a16="http://schemas.microsoft.com/office/drawing/2014/main" id="{B5247E3C-989D-F4B4-990B-DAA95E8B51F9}"/>
              </a:ext>
            </a:extLst>
          </p:cNvPr>
          <p:cNvPicPr>
            <a:picLocks noChangeAspect="1"/>
          </p:cNvPicPr>
          <p:nvPr/>
        </p:nvPicPr>
        <p:blipFill>
          <a:blip r:embed="rId3"/>
          <a:stretch>
            <a:fillRect/>
          </a:stretch>
        </p:blipFill>
        <p:spPr>
          <a:xfrm>
            <a:off x="6286876" y="205740"/>
            <a:ext cx="5525271" cy="6077798"/>
          </a:xfrm>
          <a:prstGeom prst="rect">
            <a:avLst/>
          </a:prstGeom>
        </p:spPr>
      </p:pic>
      <p:sp>
        <p:nvSpPr>
          <p:cNvPr id="3" name="TextBox 2">
            <a:extLst>
              <a:ext uri="{FF2B5EF4-FFF2-40B4-BE49-F238E27FC236}">
                <a16:creationId xmlns:a16="http://schemas.microsoft.com/office/drawing/2014/main" id="{75A32E3D-1797-9FBF-3786-631F78DD1CD0}"/>
              </a:ext>
            </a:extLst>
          </p:cNvPr>
          <p:cNvSpPr txBox="1"/>
          <p:nvPr/>
        </p:nvSpPr>
        <p:spPr>
          <a:xfrm>
            <a:off x="9175899" y="6383655"/>
            <a:ext cx="2477386" cy="276999"/>
          </a:xfrm>
          <a:prstGeom prst="rect">
            <a:avLst/>
          </a:prstGeom>
          <a:noFill/>
        </p:spPr>
        <p:txBody>
          <a:bodyPr wrap="square" rtlCol="0">
            <a:spAutoFit/>
          </a:bodyPr>
          <a:lstStyle/>
          <a:p>
            <a:pPr algn="r"/>
            <a:r>
              <a:rPr lang="en-GB" sz="1200" i="1" dirty="0"/>
              <a:t>Source: </a:t>
            </a:r>
            <a:r>
              <a:rPr lang="en-GB" sz="1200" i="1" dirty="0" err="1"/>
              <a:t>Lightcast</a:t>
            </a:r>
            <a:r>
              <a:rPr lang="en-GB" sz="1200" i="1" dirty="0"/>
              <a:t> 2024</a:t>
            </a:r>
          </a:p>
        </p:txBody>
      </p:sp>
    </p:spTree>
    <p:extLst>
      <p:ext uri="{BB962C8B-B14F-4D97-AF65-F5344CB8AC3E}">
        <p14:creationId xmlns:p14="http://schemas.microsoft.com/office/powerpoint/2010/main" val="1149297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6254B0F-B1F7-8CE1-C1F8-6CEAD1A55B37}"/>
              </a:ext>
            </a:extLst>
          </p:cNvPr>
          <p:cNvSpPr txBox="1"/>
          <p:nvPr/>
        </p:nvSpPr>
        <p:spPr>
          <a:xfrm>
            <a:off x="0" y="6089904"/>
            <a:ext cx="12062837" cy="620051"/>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4676E88C-DBF6-A348-26A0-DCC4B68543B1}"/>
              </a:ext>
            </a:extLst>
          </p:cNvPr>
          <p:cNvPicPr>
            <a:picLocks noChangeAspect="1"/>
          </p:cNvPicPr>
          <p:nvPr/>
        </p:nvPicPr>
        <p:blipFill>
          <a:blip r:embed="rId2"/>
          <a:srcRect l="1974" t="323"/>
          <a:stretch>
            <a:fillRect/>
          </a:stretch>
        </p:blipFill>
        <p:spPr>
          <a:xfrm>
            <a:off x="6483488" y="422787"/>
            <a:ext cx="5224634" cy="6059401"/>
          </a:xfrm>
          <a:prstGeom prst="rect">
            <a:avLst/>
          </a:prstGeom>
        </p:spPr>
      </p:pic>
      <p:sp>
        <p:nvSpPr>
          <p:cNvPr id="6" name="Title 1">
            <a:extLst>
              <a:ext uri="{FF2B5EF4-FFF2-40B4-BE49-F238E27FC236}">
                <a16:creationId xmlns:a16="http://schemas.microsoft.com/office/drawing/2014/main" id="{70C1926B-F21D-EB9D-118C-FDCDF153D16C}"/>
              </a:ext>
            </a:extLst>
          </p:cNvPr>
          <p:cNvSpPr>
            <a:spLocks noGrp="1"/>
          </p:cNvSpPr>
          <p:nvPr>
            <p:ph type="title"/>
          </p:nvPr>
        </p:nvSpPr>
        <p:spPr>
          <a:xfrm>
            <a:off x="0" y="318052"/>
            <a:ext cx="6096000" cy="691764"/>
          </a:xfrm>
          <a:solidFill>
            <a:srgbClr val="2C2D84"/>
          </a:solidFill>
          <a:ln>
            <a:solidFill>
              <a:srgbClr val="2C2D84"/>
            </a:solidFill>
          </a:ln>
        </p:spPr>
        <p:txBody>
          <a:bodyPr>
            <a:noAutofit/>
          </a:bodyPr>
          <a:lstStyle/>
          <a:p>
            <a:r>
              <a:rPr lang="en-GB" sz="2000" b="1" dirty="0">
                <a:solidFill>
                  <a:schemeClr val="bg1"/>
                </a:solidFill>
                <a:latin typeface="+mn-lt"/>
              </a:rPr>
              <a:t>Occupation specialisms within the Buckinghamshire economy</a:t>
            </a:r>
          </a:p>
        </p:txBody>
      </p:sp>
      <p:sp>
        <p:nvSpPr>
          <p:cNvPr id="7" name="TextBox 6">
            <a:extLst>
              <a:ext uri="{FF2B5EF4-FFF2-40B4-BE49-F238E27FC236}">
                <a16:creationId xmlns:a16="http://schemas.microsoft.com/office/drawing/2014/main" id="{131AB503-BEE4-87B3-F76C-336B2560A0EB}"/>
              </a:ext>
            </a:extLst>
          </p:cNvPr>
          <p:cNvSpPr txBox="1"/>
          <p:nvPr/>
        </p:nvSpPr>
        <p:spPr>
          <a:xfrm>
            <a:off x="129163" y="1102578"/>
            <a:ext cx="6225162" cy="5755422"/>
          </a:xfrm>
          <a:prstGeom prst="rect">
            <a:avLst/>
          </a:prstGeom>
          <a:noFill/>
          <a:ln>
            <a:solidFill>
              <a:schemeClr val="bg1"/>
            </a:solidFill>
          </a:ln>
        </p:spPr>
        <p:txBody>
          <a:bodyPr wrap="square" rtlCol="0">
            <a:spAutoFit/>
          </a:bodyPr>
          <a:lstStyle/>
          <a:p>
            <a:r>
              <a:rPr lang="en-GB" sz="1600" dirty="0"/>
              <a:t>The table to the right presents occupational data at a more granular 4-digit Standard Occupational Classification (SOC) code level. This shows that many of Buckinghamshire's specialised media roles are likely connected to its large film and TV industry (see occupations marked with an asterisk). </a:t>
            </a:r>
          </a:p>
          <a:p>
            <a:endParaRPr lang="en-GB" sz="1600" dirty="0"/>
          </a:p>
          <a:p>
            <a:r>
              <a:rPr lang="en-GB" sz="1600" dirty="0"/>
              <a:t>Top of the list of specific occupational specialisms in the Buckinghamshire economy is ‘</a:t>
            </a:r>
            <a:r>
              <a:rPr lang="en-GB" sz="1600" b="1" dirty="0"/>
              <a:t>veterinary nurses</a:t>
            </a:r>
            <a:r>
              <a:rPr lang="en-GB" sz="1600" dirty="0"/>
              <a:t>’, possibly reflecting high levels of pet ownership amongst residents.  Followed by ‘</a:t>
            </a:r>
            <a:r>
              <a:rPr lang="en-GB" sz="1600" b="1" dirty="0"/>
              <a:t>importers and exporters</a:t>
            </a:r>
            <a:r>
              <a:rPr lang="en-GB" sz="1600" dirty="0"/>
              <a:t>’, an occupation in which relatively few people work (130) but which employs more than twice as many people locally than nationally. </a:t>
            </a:r>
          </a:p>
          <a:p>
            <a:endParaRPr lang="en-GB" sz="1600" dirty="0"/>
          </a:p>
          <a:p>
            <a:r>
              <a:rPr lang="en-GB" sz="1600" dirty="0"/>
              <a:t>Other occupational groups linked to logistics / supply-chain activity also have a relatively high employment concentration in Buckinghamshire, e.g. ‘</a:t>
            </a:r>
            <a:r>
              <a:rPr lang="en-GB" sz="1600" b="1" dirty="0"/>
              <a:t>directors in logistics, warehousing &amp; transport</a:t>
            </a:r>
            <a:r>
              <a:rPr lang="en-GB" sz="1600" dirty="0"/>
              <a:t>’ and ‘</a:t>
            </a:r>
            <a:r>
              <a:rPr lang="en-GB" sz="1600" b="1" dirty="0"/>
              <a:t>purchasing managers &amp; directors</a:t>
            </a:r>
            <a:r>
              <a:rPr lang="en-GB" sz="1600" dirty="0"/>
              <a:t>’.  Potentially linked to economic activity driven by Buckinghamshire’s close proximity to Heathrow Airport.</a:t>
            </a:r>
          </a:p>
          <a:p>
            <a:endParaRPr lang="en-GB" sz="1600" dirty="0"/>
          </a:p>
          <a:p>
            <a:r>
              <a:rPr lang="en-GB" sz="1600" dirty="0"/>
              <a:t>The two largest occupations that are more highly concentrated in Buckinghamshire than nationally are both marketing related - ‘</a:t>
            </a:r>
            <a:r>
              <a:rPr lang="en-GB" sz="1600" b="1" dirty="0"/>
              <a:t>marketing and sales directors</a:t>
            </a:r>
            <a:r>
              <a:rPr lang="en-GB" sz="1600" dirty="0"/>
              <a:t>’  and ‘</a:t>
            </a:r>
            <a:r>
              <a:rPr lang="en-GB" sz="1600" b="1" dirty="0"/>
              <a:t>marketing and commercial managers</a:t>
            </a:r>
            <a:r>
              <a:rPr lang="en-GB" sz="1600" dirty="0"/>
              <a:t>’ (employing 4,630 people in total).  Followed by ‘</a:t>
            </a:r>
            <a:r>
              <a:rPr lang="en-GB" sz="1600" b="1" dirty="0"/>
              <a:t>gardeners and landscape gardeners</a:t>
            </a:r>
            <a:r>
              <a:rPr lang="en-GB" sz="1600" dirty="0"/>
              <a:t>’ (in which 1,040 people work as employees).  </a:t>
            </a:r>
          </a:p>
        </p:txBody>
      </p:sp>
    </p:spTree>
    <p:extLst>
      <p:ext uri="{BB962C8B-B14F-4D97-AF65-F5344CB8AC3E}">
        <p14:creationId xmlns:p14="http://schemas.microsoft.com/office/powerpoint/2010/main" val="3083106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247CE0-D4E4-B611-8F8D-E62A5955446F}"/>
              </a:ext>
            </a:extLst>
          </p:cNvPr>
          <p:cNvSpPr txBox="1"/>
          <p:nvPr/>
        </p:nvSpPr>
        <p:spPr>
          <a:xfrm>
            <a:off x="196305" y="1096339"/>
            <a:ext cx="5600303" cy="5016758"/>
          </a:xfrm>
          <a:prstGeom prst="rect">
            <a:avLst/>
          </a:prstGeom>
          <a:noFill/>
          <a:ln>
            <a:solidFill>
              <a:schemeClr val="bg1"/>
            </a:solidFill>
          </a:ln>
        </p:spPr>
        <p:txBody>
          <a:bodyPr wrap="square">
            <a:spAutoFit/>
          </a:bodyPr>
          <a:lstStyle/>
          <a:p>
            <a:r>
              <a:rPr lang="en-GB" sz="1600" dirty="0"/>
              <a:t>The 2021 Census provides details of the jobs held by Buckinghamshire residents.  The data includes all employed residents, irrespective of where they work, and irrespective of whether they are employees or self-employed. </a:t>
            </a:r>
          </a:p>
          <a:p>
            <a:endParaRPr lang="en-GB" sz="1600" dirty="0"/>
          </a:p>
          <a:p>
            <a:r>
              <a:rPr lang="en-GB" sz="1600" dirty="0"/>
              <a:t>The table to the right shows that Buckinghamshire’s residents are more likely to work in higher level managerial roles than the national average. For instance, twice as many residents work in ‘chief executives and senior official’ occupations than the national average, and 1.8 times as many people work in ‘functional manager and director’ occupations than nationally (a sizable group of 17,300 people).</a:t>
            </a:r>
          </a:p>
          <a:p>
            <a:endParaRPr lang="en-GB" sz="1600" dirty="0"/>
          </a:p>
          <a:p>
            <a:r>
              <a:rPr lang="en-GB" sz="1600" dirty="0"/>
              <a:t>Other occupations in which more residents work than the national average include a variety of professional roles (transport associate professionals, sales and marketing professionals, media professionals, IT professionals, business and finance professionals) and a variety of managerial roles (service sector managers, production managers, health and social services managers).  </a:t>
            </a:r>
          </a:p>
        </p:txBody>
      </p:sp>
      <p:sp>
        <p:nvSpPr>
          <p:cNvPr id="12" name="Title 1">
            <a:extLst>
              <a:ext uri="{FF2B5EF4-FFF2-40B4-BE49-F238E27FC236}">
                <a16:creationId xmlns:a16="http://schemas.microsoft.com/office/drawing/2014/main" id="{B6CF95DD-35A5-2DF4-7E51-F1601E19A39F}"/>
              </a:ext>
            </a:extLst>
          </p:cNvPr>
          <p:cNvSpPr>
            <a:spLocks noGrp="1"/>
          </p:cNvSpPr>
          <p:nvPr>
            <p:ph type="title"/>
          </p:nvPr>
        </p:nvSpPr>
        <p:spPr>
          <a:xfrm>
            <a:off x="0" y="318052"/>
            <a:ext cx="10515600" cy="691764"/>
          </a:xfrm>
          <a:solidFill>
            <a:srgbClr val="2C2D84"/>
          </a:solidFill>
          <a:ln>
            <a:solidFill>
              <a:srgbClr val="2C2D84"/>
            </a:solidFill>
          </a:ln>
        </p:spPr>
        <p:txBody>
          <a:bodyPr>
            <a:noAutofit/>
          </a:bodyPr>
          <a:lstStyle/>
          <a:p>
            <a:r>
              <a:rPr lang="en-GB" sz="2000" b="1" dirty="0">
                <a:solidFill>
                  <a:schemeClr val="bg1"/>
                </a:solidFill>
                <a:latin typeface="+mn-lt"/>
              </a:rPr>
              <a:t>Occupation specialisms of Buckinghamshire residents  </a:t>
            </a:r>
          </a:p>
        </p:txBody>
      </p:sp>
      <p:pic>
        <p:nvPicPr>
          <p:cNvPr id="3" name="Picture 2">
            <a:extLst>
              <a:ext uri="{FF2B5EF4-FFF2-40B4-BE49-F238E27FC236}">
                <a16:creationId xmlns:a16="http://schemas.microsoft.com/office/drawing/2014/main" id="{C0FB90EA-0D6A-B3A0-EF42-6DAD29128FFF}"/>
              </a:ext>
            </a:extLst>
          </p:cNvPr>
          <p:cNvPicPr>
            <a:picLocks noChangeAspect="1"/>
          </p:cNvPicPr>
          <p:nvPr/>
        </p:nvPicPr>
        <p:blipFill>
          <a:blip r:embed="rId2"/>
          <a:stretch>
            <a:fillRect/>
          </a:stretch>
        </p:blipFill>
        <p:spPr>
          <a:xfrm>
            <a:off x="5899788" y="1096339"/>
            <a:ext cx="5315692" cy="5287113"/>
          </a:xfrm>
          <a:prstGeom prst="rect">
            <a:avLst/>
          </a:prstGeom>
        </p:spPr>
      </p:pic>
    </p:spTree>
    <p:extLst>
      <p:ext uri="{BB962C8B-B14F-4D97-AF65-F5344CB8AC3E}">
        <p14:creationId xmlns:p14="http://schemas.microsoft.com/office/powerpoint/2010/main" val="3928290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EE73EE-B293-7130-B1F7-EFF542D1DF3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E74FF76-7BC5-4820-689E-5EB6F8BBD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4DC24E-B11C-865D-027A-8170B8ECCF2D}"/>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dirty="0">
                <a:solidFill>
                  <a:srgbClr val="002060"/>
                </a:solidFill>
                <a:latin typeface="+mn-lt"/>
                <a:ea typeface="+mj-ea"/>
                <a:cs typeface="+mj-cs"/>
              </a:rPr>
              <a:t>Section 3: Demand for </a:t>
            </a:r>
            <a:r>
              <a:rPr lang="en-US" sz="8000" kern="1200" dirty="0" err="1">
                <a:solidFill>
                  <a:srgbClr val="002060"/>
                </a:solidFill>
                <a:latin typeface="+mn-lt"/>
                <a:ea typeface="+mj-ea"/>
                <a:cs typeface="+mj-cs"/>
              </a:rPr>
              <a:t>labour</a:t>
            </a:r>
            <a:endParaRPr lang="en-US" sz="8000" kern="1200" dirty="0">
              <a:solidFill>
                <a:srgbClr val="002060"/>
              </a:solidFill>
              <a:latin typeface="+mn-lt"/>
              <a:ea typeface="+mj-ea"/>
              <a:cs typeface="+mj-cs"/>
            </a:endParaRPr>
          </a:p>
        </p:txBody>
      </p:sp>
      <p:sp>
        <p:nvSpPr>
          <p:cNvPr id="24" name="Rectangle 23">
            <a:extLst>
              <a:ext uri="{FF2B5EF4-FFF2-40B4-BE49-F238E27FC236}">
                <a16:creationId xmlns:a16="http://schemas.microsoft.com/office/drawing/2014/main" id="{5EE67CB2-C83F-CCDF-6BFC-77D6A2FE7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B22C786-24B9-65BE-5E4D-0FDB11213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66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A9C7B0-98EF-8A95-0521-158106157930}"/>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r>
              <a:rPr lang="en-GB" sz="2000" b="1" dirty="0">
                <a:solidFill>
                  <a:schemeClr val="bg1"/>
                </a:solidFill>
                <a:latin typeface="+mn-lt"/>
              </a:rPr>
              <a:t>Buckinghamshire residents earn more than those working within the Buckinghamshire economy </a:t>
            </a:r>
          </a:p>
        </p:txBody>
      </p:sp>
      <p:sp>
        <p:nvSpPr>
          <p:cNvPr id="5" name="TextBox 4">
            <a:extLst>
              <a:ext uri="{FF2B5EF4-FFF2-40B4-BE49-F238E27FC236}">
                <a16:creationId xmlns:a16="http://schemas.microsoft.com/office/drawing/2014/main" id="{343F7170-8C2C-2F02-28C7-366D12D8BCCE}"/>
              </a:ext>
            </a:extLst>
          </p:cNvPr>
          <p:cNvSpPr txBox="1"/>
          <p:nvPr/>
        </p:nvSpPr>
        <p:spPr>
          <a:xfrm>
            <a:off x="100584" y="4750696"/>
            <a:ext cx="11649456" cy="1723549"/>
          </a:xfrm>
          <a:prstGeom prst="rect">
            <a:avLst/>
          </a:prstGeom>
          <a:noFill/>
          <a:ln>
            <a:solidFill>
              <a:schemeClr val="bg1"/>
            </a:solidFill>
          </a:ln>
        </p:spPr>
        <p:txBody>
          <a:bodyPr wrap="square">
            <a:spAutoFit/>
          </a:bodyPr>
          <a:lstStyle/>
          <a:p>
            <a:pPr>
              <a:spcBef>
                <a:spcPts val="600"/>
              </a:spcBef>
              <a:spcAft>
                <a:spcPts val="600"/>
              </a:spcAft>
            </a:pPr>
            <a:r>
              <a:rPr lang="en-GB" sz="1600" dirty="0"/>
              <a:t>Buckinghamshire residents earn more than the national and regional averages, and more than in most neighbouring areas.  Earnings of those working within the Buckinghamshire economy are also higher than national and regional averages.  But are lower than in many neighbouring areas.  </a:t>
            </a:r>
          </a:p>
          <a:p>
            <a:pPr>
              <a:spcBef>
                <a:spcPts val="600"/>
              </a:spcBef>
              <a:spcAft>
                <a:spcPts val="600"/>
              </a:spcAft>
            </a:pPr>
            <a:r>
              <a:rPr lang="en-GB" sz="1600" dirty="0"/>
              <a:t>Buckinghamshire residents earn more than those working within the Buckinghamshire economy. Many residents travel to higher-paying jobs outside the county, particularly in London. The gap between residence-based and workplace-based income in Buckinghamshire has widened in recent years, reaching 8.7% in 2024.  This could further exacerbate recruitment difficulties for local employers. </a:t>
            </a:r>
          </a:p>
        </p:txBody>
      </p:sp>
      <p:graphicFrame>
        <p:nvGraphicFramePr>
          <p:cNvPr id="8" name="Table 7">
            <a:extLst>
              <a:ext uri="{FF2B5EF4-FFF2-40B4-BE49-F238E27FC236}">
                <a16:creationId xmlns:a16="http://schemas.microsoft.com/office/drawing/2014/main" id="{C7F109DF-296C-F2E6-A537-F6FBC8AADD6B}"/>
              </a:ext>
            </a:extLst>
          </p:cNvPr>
          <p:cNvGraphicFramePr>
            <a:graphicFrameLocks noGrp="1"/>
          </p:cNvGraphicFramePr>
          <p:nvPr>
            <p:extLst>
              <p:ext uri="{D42A27DB-BD31-4B8C-83A1-F6EECF244321}">
                <p14:modId xmlns:p14="http://schemas.microsoft.com/office/powerpoint/2010/main" val="3542106879"/>
              </p:ext>
            </p:extLst>
          </p:nvPr>
        </p:nvGraphicFramePr>
        <p:xfrm>
          <a:off x="263146" y="1258982"/>
          <a:ext cx="5389498" cy="3360844"/>
        </p:xfrm>
        <a:graphic>
          <a:graphicData uri="http://schemas.openxmlformats.org/drawingml/2006/table">
            <a:tbl>
              <a:tblPr firstRow="1" firstCol="1" bandRow="1"/>
              <a:tblGrid>
                <a:gridCol w="1661326">
                  <a:extLst>
                    <a:ext uri="{9D8B030D-6E8A-4147-A177-3AD203B41FA5}">
                      <a16:colId xmlns:a16="http://schemas.microsoft.com/office/drawing/2014/main" val="927096015"/>
                    </a:ext>
                  </a:extLst>
                </a:gridCol>
                <a:gridCol w="621362">
                  <a:extLst>
                    <a:ext uri="{9D8B030D-6E8A-4147-A177-3AD203B41FA5}">
                      <a16:colId xmlns:a16="http://schemas.microsoft.com/office/drawing/2014/main" val="3003905434"/>
                    </a:ext>
                  </a:extLst>
                </a:gridCol>
                <a:gridCol w="621362">
                  <a:extLst>
                    <a:ext uri="{9D8B030D-6E8A-4147-A177-3AD203B41FA5}">
                      <a16:colId xmlns:a16="http://schemas.microsoft.com/office/drawing/2014/main" val="146625373"/>
                    </a:ext>
                  </a:extLst>
                </a:gridCol>
                <a:gridCol w="621362">
                  <a:extLst>
                    <a:ext uri="{9D8B030D-6E8A-4147-A177-3AD203B41FA5}">
                      <a16:colId xmlns:a16="http://schemas.microsoft.com/office/drawing/2014/main" val="1743249977"/>
                    </a:ext>
                  </a:extLst>
                </a:gridCol>
                <a:gridCol w="621362">
                  <a:extLst>
                    <a:ext uri="{9D8B030D-6E8A-4147-A177-3AD203B41FA5}">
                      <a16:colId xmlns:a16="http://schemas.microsoft.com/office/drawing/2014/main" val="387598229"/>
                    </a:ext>
                  </a:extLst>
                </a:gridCol>
                <a:gridCol w="621362">
                  <a:extLst>
                    <a:ext uri="{9D8B030D-6E8A-4147-A177-3AD203B41FA5}">
                      <a16:colId xmlns:a16="http://schemas.microsoft.com/office/drawing/2014/main" val="3410269513"/>
                    </a:ext>
                  </a:extLst>
                </a:gridCol>
                <a:gridCol w="621362">
                  <a:extLst>
                    <a:ext uri="{9D8B030D-6E8A-4147-A177-3AD203B41FA5}">
                      <a16:colId xmlns:a16="http://schemas.microsoft.com/office/drawing/2014/main" val="4218294133"/>
                    </a:ext>
                  </a:extLst>
                </a:gridCol>
              </a:tblGrid>
              <a:tr h="186625">
                <a:tc gridSpan="7">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Median Earnings – Residence Based</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65803725"/>
                  </a:ext>
                </a:extLst>
              </a:tr>
              <a:tr h="333180">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Unified County</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2020</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2021</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2022</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2023</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2024</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CAGR - 4 Yr</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extLst>
                  <a:ext uri="{0D108BD9-81ED-4DB2-BD59-A6C34878D82A}">
                    <a16:rowId xmlns:a16="http://schemas.microsoft.com/office/drawing/2014/main" val="3929669958"/>
                  </a:ext>
                </a:extLst>
              </a:tr>
              <a:tr h="284883">
                <a:tc>
                  <a:txBody>
                    <a:bodyPr/>
                    <a:lstStyle/>
                    <a:p>
                      <a:pPr>
                        <a:buNone/>
                      </a:pPr>
                      <a:r>
                        <a:rPr lang="en-GB"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Buckinghamshire</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£36,349</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£35,302</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£38,862</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£39,505</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£43,318</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4.48%</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2311386279"/>
                  </a:ext>
                </a:extLst>
              </a:tr>
              <a:tr h="284883">
                <a:tc>
                  <a:txBody>
                    <a:bodyPr/>
                    <a:lstStyle/>
                    <a:p>
                      <a:pPr>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Bedfordshire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£33,421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£31,644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£34,727</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£36,303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£38,357</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3.50%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073100"/>
                  </a:ext>
                </a:extLst>
              </a:tr>
              <a:tr h="284883">
                <a:tc>
                  <a:txBody>
                    <a:bodyPr/>
                    <a:lstStyle/>
                    <a:p>
                      <a:pPr>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Berkshire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£36,191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£36,444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£38,344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£39,589</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£42,867</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4.32%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899593904"/>
                  </a:ext>
                </a:extLst>
              </a:tr>
              <a:tr h="284883">
                <a:tc>
                  <a:txBody>
                    <a:bodyPr/>
                    <a:lstStyle/>
                    <a:p>
                      <a:pPr>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Hertfordshire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£37,339</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£35,119</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£38,421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£40,664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£44,054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4.22%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29386513"/>
                  </a:ext>
                </a:extLst>
              </a:tr>
              <a:tr h="284883">
                <a:tc>
                  <a:txBody>
                    <a:bodyPr/>
                    <a:lstStyle/>
                    <a:p>
                      <a:pPr>
                        <a:buNone/>
                      </a:pPr>
                      <a:r>
                        <a:rPr lang="en-GB"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Milton Keynes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£33,256</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£33,967</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£36,049</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£36,905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£40,125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4.81%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10472456"/>
                  </a:ext>
                </a:extLst>
              </a:tr>
              <a:tr h="284883">
                <a:tc>
                  <a:txBody>
                    <a:bodyPr/>
                    <a:lstStyle/>
                    <a:p>
                      <a:pPr>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Northamptonshire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£29,954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£29,985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£32,545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£33,076</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£36,891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5.35%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190376341"/>
                  </a:ext>
                </a:extLst>
              </a:tr>
              <a:tr h="284883">
                <a:tc>
                  <a:txBody>
                    <a:bodyPr/>
                    <a:lstStyle/>
                    <a:p>
                      <a:pPr>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Oxfordshire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£35,433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£34,645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£36,939</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£38,492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£42,342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4.55%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87760595"/>
                  </a:ext>
                </a:extLst>
              </a:tr>
              <a:tr h="284883">
                <a:tc>
                  <a:txBody>
                    <a:bodyPr/>
                    <a:lstStyle/>
                    <a:p>
                      <a:pPr>
                        <a:buNone/>
                      </a:pPr>
                      <a:r>
                        <a:rPr lang="en-GB" sz="11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South East</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i="1">
                          <a:solidFill>
                            <a:srgbClr val="000000"/>
                          </a:solidFill>
                          <a:effectLst/>
                          <a:latin typeface="Calibri" panose="020F0502020204030204" pitchFamily="34" charset="0"/>
                          <a:ea typeface="Calibri" panose="020F0502020204030204" pitchFamily="34" charset="0"/>
                          <a:cs typeface="Calibri" panose="020F0502020204030204" pitchFamily="34" charset="0"/>
                        </a:rPr>
                        <a:t>£34,193</a:t>
                      </a:r>
                      <a:endParaRPr lang="en-GB" sz="18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i="1">
                          <a:solidFill>
                            <a:srgbClr val="000000"/>
                          </a:solidFill>
                          <a:effectLst/>
                          <a:latin typeface="Calibri" panose="020F0502020204030204" pitchFamily="34" charset="0"/>
                          <a:ea typeface="Calibri" panose="020F0502020204030204" pitchFamily="34" charset="0"/>
                          <a:cs typeface="Calibri" panose="020F0502020204030204" pitchFamily="34" charset="0"/>
                        </a:rPr>
                        <a:t>£33,939</a:t>
                      </a:r>
                      <a:endParaRPr lang="en-GB" sz="18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i="1">
                          <a:solidFill>
                            <a:srgbClr val="000000"/>
                          </a:solidFill>
                          <a:effectLst/>
                          <a:latin typeface="Calibri" panose="020F0502020204030204" pitchFamily="34" charset="0"/>
                          <a:ea typeface="Calibri" panose="020F0502020204030204" pitchFamily="34" charset="0"/>
                          <a:cs typeface="Calibri" panose="020F0502020204030204" pitchFamily="34" charset="0"/>
                        </a:rPr>
                        <a:t>£35,734</a:t>
                      </a:r>
                      <a:endParaRPr lang="en-GB" sz="18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i="1">
                          <a:solidFill>
                            <a:srgbClr val="000000"/>
                          </a:solidFill>
                          <a:effectLst/>
                          <a:latin typeface="Calibri" panose="020F0502020204030204" pitchFamily="34" charset="0"/>
                          <a:ea typeface="Calibri" panose="020F0502020204030204" pitchFamily="34" charset="0"/>
                          <a:cs typeface="Calibri" panose="020F0502020204030204" pitchFamily="34" charset="0"/>
                        </a:rPr>
                        <a:t>£37,434</a:t>
                      </a:r>
                      <a:endParaRPr lang="en-GB" sz="18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i="1">
                          <a:solidFill>
                            <a:srgbClr val="000000"/>
                          </a:solidFill>
                          <a:effectLst/>
                          <a:latin typeface="Calibri" panose="020F0502020204030204" pitchFamily="34" charset="0"/>
                          <a:ea typeface="Calibri" panose="020F0502020204030204" pitchFamily="34" charset="0"/>
                          <a:cs typeface="Calibri" panose="020F0502020204030204" pitchFamily="34" charset="0"/>
                        </a:rPr>
                        <a:t>£40,339</a:t>
                      </a:r>
                      <a:endParaRPr lang="en-GB" sz="18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4.22%</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40682079"/>
                  </a:ext>
                </a:extLst>
              </a:tr>
              <a:tr h="186625">
                <a:tc>
                  <a:txBody>
                    <a:bodyPr/>
                    <a:lstStyle/>
                    <a:p>
                      <a:pP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ctr">
                        <a:buNone/>
                      </a:pPr>
                      <a:r>
                        <a:rPr lang="en-GB" sz="1100" b="1">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noFill/>
                  </a:tcPr>
                </a:tc>
                <a:extLst>
                  <a:ext uri="{0D108BD9-81ED-4DB2-BD59-A6C34878D82A}">
                    <a16:rowId xmlns:a16="http://schemas.microsoft.com/office/drawing/2014/main" val="2519544312"/>
                  </a:ext>
                </a:extLst>
              </a:tr>
              <a:tr h="186625">
                <a:tc>
                  <a:txBody>
                    <a:bodyPr/>
                    <a:lstStyle/>
                    <a:p>
                      <a:pPr algn="ctr">
                        <a:buNone/>
                      </a:pPr>
                      <a:r>
                        <a:rPr lang="en-GB" sz="1100" b="1" dirty="0">
                          <a:effectLst/>
                          <a:latin typeface="Calibri" panose="020F0502020204030204" pitchFamily="34" charset="0"/>
                          <a:ea typeface="Calibri" panose="020F0502020204030204" pitchFamily="34" charset="0"/>
                          <a:cs typeface="Times New Roman" panose="02020603050405020304" pitchFamily="18" charset="0"/>
                        </a:rPr>
                        <a:t>Rank out of 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a:noFill/>
                    </a:lnR>
                    <a:lnT>
                      <a:noFill/>
                    </a:lnT>
                    <a:lnB w="12700" cap="flat" cmpd="sng" algn="ctr">
                      <a:solidFill>
                        <a:srgbClr val="BFBFBF"/>
                      </a:solidFill>
                      <a:prstDash val="solid"/>
                      <a:round/>
                      <a:headEnd type="none" w="med" len="med"/>
                      <a:tailEnd type="none" w="med" len="med"/>
                    </a:lnB>
                    <a:no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ctr">
                        <a:buNone/>
                      </a:pPr>
                      <a:r>
                        <a:rPr lang="en-GB" sz="1100" b="1">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0346557"/>
                  </a:ext>
                </a:extLst>
              </a:tr>
              <a:tr h="186625">
                <a:tc>
                  <a:txBody>
                    <a:bodyPr/>
                    <a:lstStyle/>
                    <a:p>
                      <a:pP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Buckinghamshire</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extLst>
                  <a:ext uri="{0D108BD9-81ED-4DB2-BD59-A6C34878D82A}">
                    <a16:rowId xmlns:a16="http://schemas.microsoft.com/office/drawing/2014/main" val="2355208747"/>
                  </a:ext>
                </a:extLst>
              </a:tr>
            </a:tbl>
          </a:graphicData>
        </a:graphic>
      </p:graphicFrame>
      <p:graphicFrame>
        <p:nvGraphicFramePr>
          <p:cNvPr id="10" name="Table 9">
            <a:extLst>
              <a:ext uri="{FF2B5EF4-FFF2-40B4-BE49-F238E27FC236}">
                <a16:creationId xmlns:a16="http://schemas.microsoft.com/office/drawing/2014/main" id="{0877C00E-5588-DE50-33AC-E4B5E649B76B}"/>
              </a:ext>
            </a:extLst>
          </p:cNvPr>
          <p:cNvGraphicFramePr>
            <a:graphicFrameLocks noGrp="1"/>
          </p:cNvGraphicFramePr>
          <p:nvPr>
            <p:extLst>
              <p:ext uri="{D42A27DB-BD31-4B8C-83A1-F6EECF244321}">
                <p14:modId xmlns:p14="http://schemas.microsoft.com/office/powerpoint/2010/main" val="2896497185"/>
              </p:ext>
            </p:extLst>
          </p:nvPr>
        </p:nvGraphicFramePr>
        <p:xfrm>
          <a:off x="5807837" y="1258982"/>
          <a:ext cx="5389497" cy="3359280"/>
        </p:xfrm>
        <a:graphic>
          <a:graphicData uri="http://schemas.openxmlformats.org/drawingml/2006/table">
            <a:tbl>
              <a:tblPr firstRow="1" firstCol="1" bandRow="1"/>
              <a:tblGrid>
                <a:gridCol w="1661325">
                  <a:extLst>
                    <a:ext uri="{9D8B030D-6E8A-4147-A177-3AD203B41FA5}">
                      <a16:colId xmlns:a16="http://schemas.microsoft.com/office/drawing/2014/main" val="3786405727"/>
                    </a:ext>
                  </a:extLst>
                </a:gridCol>
                <a:gridCol w="621362">
                  <a:extLst>
                    <a:ext uri="{9D8B030D-6E8A-4147-A177-3AD203B41FA5}">
                      <a16:colId xmlns:a16="http://schemas.microsoft.com/office/drawing/2014/main" val="650820845"/>
                    </a:ext>
                  </a:extLst>
                </a:gridCol>
                <a:gridCol w="621362">
                  <a:extLst>
                    <a:ext uri="{9D8B030D-6E8A-4147-A177-3AD203B41FA5}">
                      <a16:colId xmlns:a16="http://schemas.microsoft.com/office/drawing/2014/main" val="4279871873"/>
                    </a:ext>
                  </a:extLst>
                </a:gridCol>
                <a:gridCol w="621362">
                  <a:extLst>
                    <a:ext uri="{9D8B030D-6E8A-4147-A177-3AD203B41FA5}">
                      <a16:colId xmlns:a16="http://schemas.microsoft.com/office/drawing/2014/main" val="245942029"/>
                    </a:ext>
                  </a:extLst>
                </a:gridCol>
                <a:gridCol w="621362">
                  <a:extLst>
                    <a:ext uri="{9D8B030D-6E8A-4147-A177-3AD203B41FA5}">
                      <a16:colId xmlns:a16="http://schemas.microsoft.com/office/drawing/2014/main" val="786736736"/>
                    </a:ext>
                  </a:extLst>
                </a:gridCol>
                <a:gridCol w="621362">
                  <a:extLst>
                    <a:ext uri="{9D8B030D-6E8A-4147-A177-3AD203B41FA5}">
                      <a16:colId xmlns:a16="http://schemas.microsoft.com/office/drawing/2014/main" val="3838797017"/>
                    </a:ext>
                  </a:extLst>
                </a:gridCol>
                <a:gridCol w="621362">
                  <a:extLst>
                    <a:ext uri="{9D8B030D-6E8A-4147-A177-3AD203B41FA5}">
                      <a16:colId xmlns:a16="http://schemas.microsoft.com/office/drawing/2014/main" val="2843601936"/>
                    </a:ext>
                  </a:extLst>
                </a:gridCol>
              </a:tblGrid>
              <a:tr h="187200">
                <a:tc gridSpan="7">
                  <a:txBody>
                    <a:bodyPr/>
                    <a:lstStyle/>
                    <a:p>
                      <a:pPr algn="ctr">
                        <a:buNone/>
                      </a:pPr>
                      <a:r>
                        <a:rPr lang="en-GB" sz="11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Median Earnings – Workplace Based</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02413021"/>
                  </a:ext>
                </a:extLst>
              </a:tr>
              <a:tr h="334800">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Unified County</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2020</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2021</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2022</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2023</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2024</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b="1">
                          <a:solidFill>
                            <a:schemeClr val="bg1"/>
                          </a:solidFill>
                          <a:effectLst/>
                          <a:latin typeface="Calibri" panose="020F0502020204030204" pitchFamily="34" charset="0"/>
                          <a:ea typeface="Calibri" panose="020F0502020204030204" pitchFamily="34" charset="0"/>
                          <a:cs typeface="Calibri" panose="020F0502020204030204" pitchFamily="34" charset="0"/>
                        </a:rPr>
                        <a:t>CAGR - 4 Yr</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extLst>
                  <a:ext uri="{0D108BD9-81ED-4DB2-BD59-A6C34878D82A}">
                    <a16:rowId xmlns:a16="http://schemas.microsoft.com/office/drawing/2014/main" val="2672369520"/>
                  </a:ext>
                </a:extLst>
              </a:tr>
              <a:tr h="284400">
                <a:tc>
                  <a:txBody>
                    <a:bodyPr/>
                    <a:lstStyle/>
                    <a:p>
                      <a:pPr>
                        <a:buNone/>
                      </a:pPr>
                      <a:r>
                        <a:rPr lang="en-GB"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Buckinghamshire</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£35,000</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£35,331</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£38,798</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£38,551</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£39,847</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3.30%</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2984050221"/>
                  </a:ext>
                </a:extLst>
              </a:tr>
              <a:tr h="284400">
                <a:tc>
                  <a:txBody>
                    <a:bodyPr/>
                    <a:lstStyle/>
                    <a:p>
                      <a:pPr>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Bedfordshire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£32,045</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£30,951</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£32,844</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£33,978</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£36,105</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3.03%</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3453174718"/>
                  </a:ext>
                </a:extLst>
              </a:tr>
              <a:tr h="284400">
                <a:tc>
                  <a:txBody>
                    <a:bodyPr/>
                    <a:lstStyle/>
                    <a:p>
                      <a:pPr>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Berkshire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£36,560</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£37,533</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£39,224</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£41,379</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£44,365</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4.96%</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2753760293"/>
                  </a:ext>
                </a:extLst>
              </a:tr>
              <a:tr h="284400">
                <a:tc>
                  <a:txBody>
                    <a:bodyPr/>
                    <a:lstStyle/>
                    <a:p>
                      <a:pPr>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Hertfordshire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£32,786</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£33,928</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£35,482</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£38,166</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£40,244</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5.26%</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1990224134"/>
                  </a:ext>
                </a:extLst>
              </a:tr>
              <a:tr h="284400">
                <a:tc>
                  <a:txBody>
                    <a:bodyPr/>
                    <a:lstStyle/>
                    <a:p>
                      <a:pPr>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Milton Keynes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£34,277</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£32,661</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£35,248</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£39,633</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£40,974</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4.56%</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1263484327"/>
                  </a:ext>
                </a:extLst>
              </a:tr>
              <a:tr h="284400">
                <a:tc>
                  <a:txBody>
                    <a:bodyPr/>
                    <a:lstStyle/>
                    <a:p>
                      <a:pPr>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Northamptonshire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£29,533</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£28,648</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£31,673</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£32,431</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£35,954</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5.04%</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2832832600"/>
                  </a:ext>
                </a:extLst>
              </a:tr>
              <a:tr h="284400">
                <a:tc>
                  <a:txBody>
                    <a:bodyPr/>
                    <a:lstStyle/>
                    <a:p>
                      <a:pPr>
                        <a:buNone/>
                      </a:pPr>
                      <a:r>
                        <a:rPr lang="en-GB"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Oxfordshire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£34,217</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£33,785</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£36,700</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£38,518</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£40,958</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4.60%</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1626148443"/>
                  </a:ext>
                </a:extLst>
              </a:tr>
              <a:tr h="284400">
                <a:tc>
                  <a:txBody>
                    <a:bodyPr/>
                    <a:lstStyle/>
                    <a:p>
                      <a:pPr>
                        <a:buNone/>
                      </a:pPr>
                      <a:r>
                        <a:rPr lang="en-GB" sz="11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South East</a:t>
                      </a:r>
                      <a:endParaRPr lang="en-GB"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i="1">
                          <a:effectLst/>
                          <a:latin typeface="Calibri" panose="020F0502020204030204" pitchFamily="34" charset="0"/>
                          <a:ea typeface="Calibri" panose="020F0502020204030204" pitchFamily="34" charset="0"/>
                          <a:cs typeface="Times New Roman" panose="02020603050405020304" pitchFamily="18" charset="0"/>
                        </a:rPr>
                        <a:t>£32,980</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i="1">
                          <a:effectLst/>
                          <a:latin typeface="Calibri" panose="020F0502020204030204" pitchFamily="34" charset="0"/>
                          <a:ea typeface="Calibri" panose="020F0502020204030204" pitchFamily="34" charset="0"/>
                          <a:cs typeface="Times New Roman" panose="02020603050405020304" pitchFamily="18" charset="0"/>
                        </a:rPr>
                        <a:t>£32,827</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i="1">
                          <a:effectLst/>
                          <a:latin typeface="Calibri" panose="020F0502020204030204" pitchFamily="34" charset="0"/>
                          <a:ea typeface="Calibri" panose="020F0502020204030204" pitchFamily="34" charset="0"/>
                          <a:cs typeface="Times New Roman" panose="02020603050405020304" pitchFamily="18" charset="0"/>
                        </a:rPr>
                        <a:t>£34,500</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i="1">
                          <a:effectLst/>
                          <a:latin typeface="Calibri" panose="020F0502020204030204" pitchFamily="34" charset="0"/>
                          <a:ea typeface="Calibri" panose="020F0502020204030204" pitchFamily="34" charset="0"/>
                          <a:cs typeface="Times New Roman" panose="02020603050405020304" pitchFamily="18" charset="0"/>
                        </a:rPr>
                        <a:t>£36,527</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i="1" dirty="0">
                          <a:effectLst/>
                          <a:latin typeface="Calibri" panose="020F0502020204030204" pitchFamily="34" charset="0"/>
                          <a:ea typeface="Calibri" panose="020F0502020204030204" pitchFamily="34" charset="0"/>
                          <a:cs typeface="Times New Roman" panose="02020603050405020304" pitchFamily="18" charset="0"/>
                        </a:rPr>
                        <a:t>£39,038</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i="1" dirty="0">
                          <a:effectLst/>
                          <a:latin typeface="Calibri" panose="020F0502020204030204" pitchFamily="34" charset="0"/>
                          <a:ea typeface="Calibri" panose="020F0502020204030204" pitchFamily="34" charset="0"/>
                          <a:cs typeface="Times New Roman" panose="02020603050405020304" pitchFamily="18" charset="0"/>
                        </a:rPr>
                        <a:t>4.31%</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3692417002"/>
                  </a:ext>
                </a:extLst>
              </a:tr>
              <a:tr h="187200">
                <a:tc>
                  <a:txBody>
                    <a:bodyPr/>
                    <a:lstStyle/>
                    <a:p>
                      <a:pP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solidFill>
                      <a:schemeClr val="bg1"/>
                    </a:solidFill>
                  </a:tcPr>
                </a:tc>
                <a:tc>
                  <a:txBody>
                    <a:bodyPr/>
                    <a:lstStyle/>
                    <a:p>
                      <a:pPr algn="ctr">
                        <a:buNone/>
                      </a:pPr>
                      <a:r>
                        <a:rPr lang="en-GB" sz="1100" b="1">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BFBFBF"/>
                      </a:solidFill>
                      <a:prstDash val="solid"/>
                      <a:round/>
                      <a:headEnd type="none" w="med" len="med"/>
                      <a:tailEnd type="none" w="med" len="med"/>
                    </a:lnT>
                    <a:lnB>
                      <a:noFill/>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BFBFBF"/>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878068258"/>
                  </a:ext>
                </a:extLst>
              </a:tr>
              <a:tr h="187200">
                <a:tc>
                  <a:txBody>
                    <a:bodyPr/>
                    <a:lstStyle/>
                    <a:p>
                      <a:pPr algn="ctr">
                        <a:buNone/>
                      </a:pPr>
                      <a:r>
                        <a:rPr lang="en-GB" sz="1100" b="1" dirty="0">
                          <a:effectLst/>
                          <a:latin typeface="Calibri" panose="020F0502020204030204" pitchFamily="34" charset="0"/>
                          <a:ea typeface="Calibri" panose="020F0502020204030204" pitchFamily="34" charset="0"/>
                          <a:cs typeface="Times New Roman" panose="02020603050405020304" pitchFamily="18" charset="0"/>
                        </a:rPr>
                        <a:t>Rank out of 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BFBFBF"/>
                      </a:solidFill>
                      <a:prstDash val="solid"/>
                      <a:round/>
                      <a:headEnd type="none" w="med" len="med"/>
                      <a:tailEnd type="none" w="med" len="med"/>
                    </a:lnL>
                    <a:lnR>
                      <a:noFill/>
                    </a:lnR>
                    <a:lnT>
                      <a:noFill/>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a:noFill/>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a:noFill/>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a:noFill/>
                    </a:lnR>
                    <a:lnT>
                      <a:noFill/>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b="1">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BFBFBF"/>
                      </a:solidFill>
                      <a:prstDash val="solid"/>
                      <a:round/>
                      <a:headEnd type="none" w="med" len="med"/>
                      <a:tailEnd type="none" w="med" len="med"/>
                    </a:lnB>
                    <a:solidFill>
                      <a:schemeClr val="bg1"/>
                    </a:solidFill>
                  </a:tcPr>
                </a:tc>
                <a:tc>
                  <a:txBody>
                    <a:bodyPr/>
                    <a:lstStyle/>
                    <a:p>
                      <a:pPr algn="ctr">
                        <a:buNone/>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3057523038"/>
                  </a:ext>
                </a:extLst>
              </a:tr>
              <a:tr h="187200">
                <a:tc>
                  <a:txBody>
                    <a:bodyPr/>
                    <a:lstStyle/>
                    <a:p>
                      <a:pP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Buckinghamshire</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tc>
                  <a:txBody>
                    <a:bodyPr/>
                    <a:lstStyle/>
                    <a:p>
                      <a:pPr algn="ctr">
                        <a:buNone/>
                      </a:pPr>
                      <a:r>
                        <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C2D84"/>
                    </a:solidFill>
                  </a:tcPr>
                </a:tc>
                <a:extLst>
                  <a:ext uri="{0D108BD9-81ED-4DB2-BD59-A6C34878D82A}">
                    <a16:rowId xmlns:a16="http://schemas.microsoft.com/office/drawing/2014/main" val="1315947838"/>
                  </a:ext>
                </a:extLst>
              </a:tr>
            </a:tbl>
          </a:graphicData>
        </a:graphic>
      </p:graphicFrame>
      <p:sp>
        <p:nvSpPr>
          <p:cNvPr id="2" name="TextBox 1">
            <a:extLst>
              <a:ext uri="{FF2B5EF4-FFF2-40B4-BE49-F238E27FC236}">
                <a16:creationId xmlns:a16="http://schemas.microsoft.com/office/drawing/2014/main" id="{341F5B98-FAB8-87C7-3837-3DEBF4B7D713}"/>
              </a:ext>
            </a:extLst>
          </p:cNvPr>
          <p:cNvSpPr txBox="1"/>
          <p:nvPr/>
        </p:nvSpPr>
        <p:spPr>
          <a:xfrm>
            <a:off x="100584" y="6466615"/>
            <a:ext cx="5950841" cy="276999"/>
          </a:xfrm>
          <a:prstGeom prst="rect">
            <a:avLst/>
          </a:prstGeom>
          <a:noFill/>
        </p:spPr>
        <p:txBody>
          <a:bodyPr wrap="square" rtlCol="0">
            <a:spAutoFit/>
          </a:bodyPr>
          <a:lstStyle/>
          <a:p>
            <a:r>
              <a:rPr lang="en-GB" sz="1200" i="1" dirty="0"/>
              <a:t>Source: Annual Survey of Hours and Earnings 2024, ONS</a:t>
            </a:r>
          </a:p>
        </p:txBody>
      </p:sp>
    </p:spTree>
    <p:extLst>
      <p:ext uri="{BB962C8B-B14F-4D97-AF65-F5344CB8AC3E}">
        <p14:creationId xmlns:p14="http://schemas.microsoft.com/office/powerpoint/2010/main" val="1760292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F3E0DA-1ACA-A758-60D8-3E8E9170A713}"/>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r>
              <a:rPr lang="en-GB" sz="2000" b="1" dirty="0">
                <a:solidFill>
                  <a:schemeClr val="bg1"/>
                </a:solidFill>
                <a:latin typeface="+mn-lt"/>
              </a:rPr>
              <a:t>The NHS generates by far the greatest number of job vacancies in Buckinghamshire </a:t>
            </a:r>
          </a:p>
        </p:txBody>
      </p:sp>
      <p:sp>
        <p:nvSpPr>
          <p:cNvPr id="6" name="TextBox 5">
            <a:extLst>
              <a:ext uri="{FF2B5EF4-FFF2-40B4-BE49-F238E27FC236}">
                <a16:creationId xmlns:a16="http://schemas.microsoft.com/office/drawing/2014/main" id="{053D3F81-87B1-8DB3-ABA3-D036E4B2771E}"/>
              </a:ext>
            </a:extLst>
          </p:cNvPr>
          <p:cNvSpPr txBox="1"/>
          <p:nvPr/>
        </p:nvSpPr>
        <p:spPr>
          <a:xfrm>
            <a:off x="88923" y="1920364"/>
            <a:ext cx="7006281" cy="3631763"/>
          </a:xfrm>
          <a:prstGeom prst="rect">
            <a:avLst/>
          </a:prstGeom>
          <a:noFill/>
        </p:spPr>
        <p:txBody>
          <a:bodyPr wrap="square" rtlCol="0">
            <a:spAutoFit/>
          </a:bodyPr>
          <a:lstStyle/>
          <a:p>
            <a:r>
              <a:rPr lang="en-GB" sz="1600" dirty="0"/>
              <a:t>Estimates suggest that an average of 4,400 Buckinghamshire-based job vacancies were advertised online per month during 2024. </a:t>
            </a:r>
          </a:p>
          <a:p>
            <a:endParaRPr lang="en-GB" sz="1600" dirty="0"/>
          </a:p>
          <a:p>
            <a:r>
              <a:rPr lang="en-GB" sz="1600" dirty="0"/>
              <a:t>Whilst not all job postings can be attributed to a specific employer (many firms do not include their name on job adverts), of those who do, employers posting the most jobs in 2024 were the NHS (by far) and Buckinghamshire Council. </a:t>
            </a:r>
          </a:p>
          <a:p>
            <a:endParaRPr lang="en-GB" sz="1600" dirty="0"/>
          </a:p>
          <a:p>
            <a:r>
              <a:rPr lang="en-GB" sz="1600" dirty="0"/>
              <a:t>Identifiable private sector employers posting a relatively large number of jobs included Johnson &amp; Johnson (life sciences), Sodexo (contracted services), Tesco (supermarket) and Danaher (life sciences). </a:t>
            </a:r>
          </a:p>
          <a:p>
            <a:endParaRPr lang="en-GB" sz="1600" dirty="0"/>
          </a:p>
          <a:p>
            <a:r>
              <a:rPr lang="en-GB" sz="1600" dirty="0"/>
              <a:t> </a:t>
            </a:r>
          </a:p>
          <a:p>
            <a:endParaRPr lang="en-GB" sz="1600" dirty="0"/>
          </a:p>
          <a:p>
            <a:endParaRPr lang="en-GB" sz="1600" dirty="0"/>
          </a:p>
        </p:txBody>
      </p:sp>
      <p:sp>
        <p:nvSpPr>
          <p:cNvPr id="9" name="TextBox 8">
            <a:extLst>
              <a:ext uri="{FF2B5EF4-FFF2-40B4-BE49-F238E27FC236}">
                <a16:creationId xmlns:a16="http://schemas.microsoft.com/office/drawing/2014/main" id="{446F35FA-E040-FB68-27A0-CAE7A1D2948C}"/>
              </a:ext>
            </a:extLst>
          </p:cNvPr>
          <p:cNvSpPr txBox="1"/>
          <p:nvPr/>
        </p:nvSpPr>
        <p:spPr>
          <a:xfrm>
            <a:off x="9694607" y="5798016"/>
            <a:ext cx="2608993" cy="307777"/>
          </a:xfrm>
          <a:prstGeom prst="rect">
            <a:avLst/>
          </a:prstGeom>
          <a:noFill/>
        </p:spPr>
        <p:txBody>
          <a:bodyPr wrap="square" rtlCol="0">
            <a:spAutoFit/>
          </a:bodyPr>
          <a:lstStyle/>
          <a:p>
            <a:r>
              <a:rPr lang="en-GB" sz="1400" i="1" dirty="0"/>
              <a:t>Source: </a:t>
            </a:r>
            <a:r>
              <a:rPr lang="en-GB" sz="1400" i="1" dirty="0" err="1"/>
              <a:t>Lightcast</a:t>
            </a:r>
            <a:r>
              <a:rPr lang="en-GB" sz="1400" i="1" dirty="0"/>
              <a:t>, 2025</a:t>
            </a:r>
          </a:p>
        </p:txBody>
      </p:sp>
      <p:sp>
        <p:nvSpPr>
          <p:cNvPr id="11" name="TextBox 10">
            <a:extLst>
              <a:ext uri="{FF2B5EF4-FFF2-40B4-BE49-F238E27FC236}">
                <a16:creationId xmlns:a16="http://schemas.microsoft.com/office/drawing/2014/main" id="{028B54C2-C116-C3CB-55CA-F761576DA113}"/>
              </a:ext>
            </a:extLst>
          </p:cNvPr>
          <p:cNvSpPr txBox="1"/>
          <p:nvPr/>
        </p:nvSpPr>
        <p:spPr>
          <a:xfrm>
            <a:off x="7678052" y="1423904"/>
            <a:ext cx="3147264" cy="307777"/>
          </a:xfrm>
          <a:prstGeom prst="rect">
            <a:avLst/>
          </a:prstGeom>
          <a:solidFill>
            <a:srgbClr val="2C2D84"/>
          </a:solidFill>
        </p:spPr>
        <p:txBody>
          <a:bodyPr wrap="square" rtlCol="0">
            <a:spAutoFit/>
          </a:bodyPr>
          <a:lstStyle/>
          <a:p>
            <a:r>
              <a:rPr lang="en-GB" sz="1400" dirty="0">
                <a:solidFill>
                  <a:schemeClr val="bg1"/>
                </a:solidFill>
              </a:rPr>
              <a:t>Unique job postings – by employer, 2024</a:t>
            </a:r>
          </a:p>
        </p:txBody>
      </p:sp>
      <p:pic>
        <p:nvPicPr>
          <p:cNvPr id="12" name="Picture 11">
            <a:extLst>
              <a:ext uri="{FF2B5EF4-FFF2-40B4-BE49-F238E27FC236}">
                <a16:creationId xmlns:a16="http://schemas.microsoft.com/office/drawing/2014/main" id="{8A841AAF-28EF-EE1B-DC10-CAC954F0193A}"/>
              </a:ext>
            </a:extLst>
          </p:cNvPr>
          <p:cNvPicPr>
            <a:picLocks noChangeAspect="1"/>
          </p:cNvPicPr>
          <p:nvPr/>
        </p:nvPicPr>
        <p:blipFill>
          <a:blip r:embed="rId2"/>
          <a:stretch>
            <a:fillRect/>
          </a:stretch>
        </p:blipFill>
        <p:spPr>
          <a:xfrm>
            <a:off x="7678052" y="1904079"/>
            <a:ext cx="3589715" cy="3617170"/>
          </a:xfrm>
          <a:prstGeom prst="rect">
            <a:avLst/>
          </a:prstGeom>
        </p:spPr>
      </p:pic>
    </p:spTree>
    <p:extLst>
      <p:ext uri="{BB962C8B-B14F-4D97-AF65-F5344CB8AC3E}">
        <p14:creationId xmlns:p14="http://schemas.microsoft.com/office/powerpoint/2010/main" val="68545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836BF6-CA14-BC5B-FA74-2528989D42F9}"/>
              </a:ext>
            </a:extLst>
          </p:cNvPr>
          <p:cNvSpPr>
            <a:spLocks noGrp="1"/>
          </p:cNvSpPr>
          <p:nvPr>
            <p:ph sz="half" idx="1"/>
          </p:nvPr>
        </p:nvSpPr>
        <p:spPr>
          <a:xfrm>
            <a:off x="208935" y="1176695"/>
            <a:ext cx="5181600" cy="5509240"/>
          </a:xfrm>
        </p:spPr>
        <p:txBody>
          <a:bodyPr>
            <a:normAutofit fontScale="92500" lnSpcReduction="10000"/>
          </a:bodyPr>
          <a:lstStyle/>
          <a:p>
            <a:r>
              <a:rPr lang="en-GB" sz="1700" dirty="0"/>
              <a:t>Buckinghamshire has a mixed economy that is not dominated by a single industry. </a:t>
            </a:r>
          </a:p>
          <a:p>
            <a:r>
              <a:rPr lang="en-GB" sz="1700" dirty="0"/>
              <a:t>Buckinghamshire’s health sector employs the most people within the county, whilst twice as many people work in Buckinghamshire’s wholesale sector than the national average. </a:t>
            </a:r>
          </a:p>
          <a:p>
            <a:r>
              <a:rPr lang="en-GB" sz="1700" dirty="0"/>
              <a:t>A slightly greater proportion of Buckinghamshire-economy employees work in the ‘education’, ‘information &amp; communication’, ‘construction’ and ‘arts, entertainment, recreation &amp; other services’ sectors than the national average. </a:t>
            </a:r>
          </a:p>
          <a:p>
            <a:r>
              <a:rPr lang="en-GB" sz="1700" dirty="0"/>
              <a:t>The prevalence of part-time work varies considerably by sector with the county’s health, retail, hospitality and education sectors employing the largest number of people on a part-time (less than 30 hours per week) basis.</a:t>
            </a:r>
          </a:p>
          <a:p>
            <a:r>
              <a:rPr lang="en-GB" sz="1700" dirty="0"/>
              <a:t>A comparatively small proportion of all employee jobs in Buckinghamshire are within the public sector.</a:t>
            </a:r>
          </a:p>
          <a:p>
            <a:r>
              <a:rPr lang="en-GB" sz="1700" dirty="0"/>
              <a:t>(With some exceptions) there has been stronger employee growth in Buckinghamshire’s lower-productivity / </a:t>
            </a:r>
            <a:r>
              <a:rPr lang="en-GB" sz="1700" dirty="0">
                <a:hlinkClick r:id="rId2" action="ppaction://hlinksldjump"/>
              </a:rPr>
              <a:t>foundation economy </a:t>
            </a:r>
            <a:r>
              <a:rPr lang="en-GB" sz="1700" dirty="0"/>
              <a:t>sectors and than in higher-productivity / </a:t>
            </a:r>
            <a:r>
              <a:rPr lang="en-GB" sz="1700" dirty="0">
                <a:hlinkClick r:id="rId2" action="ppaction://hlinksldjump"/>
              </a:rPr>
              <a:t>tradeable economy </a:t>
            </a:r>
            <a:r>
              <a:rPr lang="en-GB" sz="1700" dirty="0"/>
              <a:t>sectors since 2015.</a:t>
            </a:r>
          </a:p>
          <a:p>
            <a:endParaRPr lang="en-GB" sz="1600" dirty="0"/>
          </a:p>
        </p:txBody>
      </p:sp>
      <p:sp>
        <p:nvSpPr>
          <p:cNvPr id="4" name="Content Placeholder 3">
            <a:extLst>
              <a:ext uri="{FF2B5EF4-FFF2-40B4-BE49-F238E27FC236}">
                <a16:creationId xmlns:a16="http://schemas.microsoft.com/office/drawing/2014/main" id="{ED309215-DA74-C60C-D453-8D3AA1F4CC65}"/>
              </a:ext>
            </a:extLst>
          </p:cNvPr>
          <p:cNvSpPr>
            <a:spLocks noGrp="1"/>
          </p:cNvSpPr>
          <p:nvPr>
            <p:ph sz="half" idx="2"/>
          </p:nvPr>
        </p:nvSpPr>
        <p:spPr>
          <a:xfrm>
            <a:off x="5542935" y="1176694"/>
            <a:ext cx="5181600" cy="5393797"/>
          </a:xfrm>
        </p:spPr>
        <p:txBody>
          <a:bodyPr>
            <a:noAutofit/>
          </a:bodyPr>
          <a:lstStyle/>
          <a:p>
            <a:r>
              <a:rPr lang="en-GB" sz="1600" dirty="0"/>
              <a:t>Buckinghamshire has particular specialisms (i.e. higher than national average levels of employment) in the following supply chain clusters:</a:t>
            </a:r>
          </a:p>
          <a:p>
            <a:pPr marL="742950" lvl="1" indent="-285750"/>
            <a:r>
              <a:rPr lang="en-GB" sz="1600" dirty="0"/>
              <a:t>Downstream chemical</a:t>
            </a:r>
          </a:p>
          <a:p>
            <a:pPr marL="742950" lvl="1" indent="-285750"/>
            <a:r>
              <a:rPr lang="en-GB" sz="1600" dirty="0"/>
              <a:t>Appliances and personal goods</a:t>
            </a:r>
          </a:p>
          <a:p>
            <a:pPr marL="742950" lvl="1" indent="-285750"/>
            <a:r>
              <a:rPr lang="en-GB" sz="1600" dirty="0"/>
              <a:t>Production technology </a:t>
            </a:r>
          </a:p>
          <a:p>
            <a:pPr marL="742950" lvl="1" indent="-285750"/>
            <a:r>
              <a:rPr lang="en-GB" sz="1600" dirty="0"/>
              <a:t>Local environmental services</a:t>
            </a:r>
          </a:p>
          <a:p>
            <a:pPr marL="742950" lvl="1" indent="-285750"/>
            <a:r>
              <a:rPr lang="en-GB" sz="1600" dirty="0"/>
              <a:t>Creative</a:t>
            </a:r>
          </a:p>
          <a:p>
            <a:pPr marL="742950" lvl="1" indent="-285750"/>
            <a:r>
              <a:rPr lang="en-GB" sz="1600" dirty="0"/>
              <a:t>Precision technology</a:t>
            </a:r>
          </a:p>
          <a:p>
            <a:pPr marL="285750" indent="-285750"/>
            <a:r>
              <a:rPr lang="en-GB" sz="1600" dirty="0"/>
              <a:t>It is estimated that 7% of all jobs in Buckinghamshire sit within Buckinghamshire’s four areas of </a:t>
            </a:r>
            <a:r>
              <a:rPr lang="en-GB" sz="1600" dirty="0">
                <a:hlinkClick r:id="rId2" action="ppaction://hlinksldjump"/>
              </a:rPr>
              <a:t>economic and innovation specialism or strength</a:t>
            </a:r>
            <a:r>
              <a:rPr lang="en-GB" sz="1600" dirty="0"/>
              <a:t>: film and high-end television; high performance engineering; space; and life sciences. </a:t>
            </a:r>
          </a:p>
          <a:p>
            <a:pPr marL="285750" indent="-285750"/>
            <a:r>
              <a:rPr lang="en-GB" sz="1600" dirty="0"/>
              <a:t>A greater proportion of Buckinghamshire’s working residents work in managerial and professional occupations than the national average.</a:t>
            </a:r>
          </a:p>
          <a:p>
            <a:pPr marL="285750" indent="-285750"/>
            <a:r>
              <a:rPr lang="en-GB" sz="1600" dirty="0"/>
              <a:t>The two largest occupations that are more highly concentrated in Buckinghamshire than nationally are both marketing related - ‘marketing and sales directors’  and ‘marketing and commercial managers’. </a:t>
            </a:r>
          </a:p>
        </p:txBody>
      </p:sp>
      <p:sp>
        <p:nvSpPr>
          <p:cNvPr id="5" name="Title 1">
            <a:extLst>
              <a:ext uri="{FF2B5EF4-FFF2-40B4-BE49-F238E27FC236}">
                <a16:creationId xmlns:a16="http://schemas.microsoft.com/office/drawing/2014/main" id="{D559FC8B-3963-414E-D1AA-810C133CF62D}"/>
              </a:ext>
            </a:extLst>
          </p:cNvPr>
          <p:cNvSpPr txBox="1">
            <a:spLocks/>
          </p:cNvSpPr>
          <p:nvPr/>
        </p:nvSpPr>
        <p:spPr>
          <a:xfrm>
            <a:off x="0" y="287508"/>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Key findings – the nature of jobs within the Buckinghamshire economy </a:t>
            </a:r>
          </a:p>
        </p:txBody>
      </p:sp>
    </p:spTree>
    <p:extLst>
      <p:ext uri="{BB962C8B-B14F-4D97-AF65-F5344CB8AC3E}">
        <p14:creationId xmlns:p14="http://schemas.microsoft.com/office/powerpoint/2010/main" val="1719606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15D225-5578-EA66-AB5B-233F71C77658}"/>
              </a:ext>
            </a:extLst>
          </p:cNvPr>
          <p:cNvPicPr>
            <a:picLocks noChangeAspect="1"/>
          </p:cNvPicPr>
          <p:nvPr/>
        </p:nvPicPr>
        <p:blipFill>
          <a:blip r:embed="rId2"/>
          <a:stretch>
            <a:fillRect/>
          </a:stretch>
        </p:blipFill>
        <p:spPr>
          <a:xfrm>
            <a:off x="6943090" y="1632770"/>
            <a:ext cx="4806950" cy="4457700"/>
          </a:xfrm>
          <a:prstGeom prst="rect">
            <a:avLst/>
          </a:prstGeom>
        </p:spPr>
      </p:pic>
      <p:sp>
        <p:nvSpPr>
          <p:cNvPr id="4" name="Title 1">
            <a:extLst>
              <a:ext uri="{FF2B5EF4-FFF2-40B4-BE49-F238E27FC236}">
                <a16:creationId xmlns:a16="http://schemas.microsoft.com/office/drawing/2014/main" id="{57F0E615-8C52-F5D6-F9E1-08882E287A5E}"/>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r>
              <a:rPr lang="en-GB" sz="2000" b="1" dirty="0">
                <a:solidFill>
                  <a:schemeClr val="bg1"/>
                </a:solidFill>
                <a:latin typeface="+mn-lt"/>
              </a:rPr>
              <a:t>Teaching and early education roles feature heavily in the top 25 most advertised roles in Buckinghamshire</a:t>
            </a:r>
          </a:p>
        </p:txBody>
      </p:sp>
      <p:sp>
        <p:nvSpPr>
          <p:cNvPr id="5" name="TextBox 4">
            <a:extLst>
              <a:ext uri="{FF2B5EF4-FFF2-40B4-BE49-F238E27FC236}">
                <a16:creationId xmlns:a16="http://schemas.microsoft.com/office/drawing/2014/main" id="{9DD451E1-5F15-0DB3-6165-EC31233DA64C}"/>
              </a:ext>
            </a:extLst>
          </p:cNvPr>
          <p:cNvSpPr txBox="1"/>
          <p:nvPr/>
        </p:nvSpPr>
        <p:spPr>
          <a:xfrm>
            <a:off x="6943090" y="1225770"/>
            <a:ext cx="3380781" cy="307777"/>
          </a:xfrm>
          <a:prstGeom prst="rect">
            <a:avLst/>
          </a:prstGeom>
          <a:solidFill>
            <a:srgbClr val="2C2D84"/>
          </a:solidFill>
        </p:spPr>
        <p:txBody>
          <a:bodyPr wrap="square" rtlCol="0">
            <a:spAutoFit/>
          </a:bodyPr>
          <a:lstStyle/>
          <a:p>
            <a:r>
              <a:rPr lang="en-GB" sz="1400" dirty="0">
                <a:solidFill>
                  <a:schemeClr val="bg1"/>
                </a:solidFill>
              </a:rPr>
              <a:t>Unique job postings – by occupation, 2024</a:t>
            </a:r>
          </a:p>
        </p:txBody>
      </p:sp>
      <p:sp>
        <p:nvSpPr>
          <p:cNvPr id="6" name="TextBox 5">
            <a:extLst>
              <a:ext uri="{FF2B5EF4-FFF2-40B4-BE49-F238E27FC236}">
                <a16:creationId xmlns:a16="http://schemas.microsoft.com/office/drawing/2014/main" id="{C82837C6-A297-A892-6AFB-01243864F090}"/>
              </a:ext>
            </a:extLst>
          </p:cNvPr>
          <p:cNvSpPr txBox="1"/>
          <p:nvPr/>
        </p:nvSpPr>
        <p:spPr>
          <a:xfrm>
            <a:off x="88924" y="1920364"/>
            <a:ext cx="5751438" cy="3293209"/>
          </a:xfrm>
          <a:prstGeom prst="rect">
            <a:avLst/>
          </a:prstGeom>
          <a:noFill/>
        </p:spPr>
        <p:txBody>
          <a:bodyPr wrap="square" rtlCol="0">
            <a:spAutoFit/>
          </a:bodyPr>
          <a:lstStyle/>
          <a:p>
            <a:r>
              <a:rPr lang="en-GB" sz="1600" dirty="0"/>
              <a:t>The top three occupations for which the most job vacancies were posted online during 2024 were ‘sales related occupations’, ‘care workers and home carers’ and ‘cleaners and domestics’. </a:t>
            </a:r>
          </a:p>
          <a:p>
            <a:endParaRPr lang="en-GB" sz="1600" dirty="0"/>
          </a:p>
          <a:p>
            <a:r>
              <a:rPr lang="en-GB" sz="1600" dirty="0"/>
              <a:t>Across the top 25 most advertised roles , teaching and early education roles feature heavily.</a:t>
            </a:r>
          </a:p>
          <a:p>
            <a:r>
              <a:rPr lang="en-GB" sz="1600" dirty="0"/>
              <a:t> </a:t>
            </a:r>
          </a:p>
          <a:p>
            <a:r>
              <a:rPr lang="en-GB" sz="1600" dirty="0"/>
              <a:t>Jobs at all levels feature within the top 25 most advertised roles.  From those requiring high levels of qualifications / technical skills (such as solicitors and software developers) to those requiring skills that can be taught in a short space of time (e.g. cleaners and kitchen assistants) </a:t>
            </a:r>
          </a:p>
          <a:p>
            <a:endParaRPr lang="en-GB" sz="1600" dirty="0"/>
          </a:p>
        </p:txBody>
      </p:sp>
      <p:sp>
        <p:nvSpPr>
          <p:cNvPr id="7" name="TextBox 6">
            <a:extLst>
              <a:ext uri="{FF2B5EF4-FFF2-40B4-BE49-F238E27FC236}">
                <a16:creationId xmlns:a16="http://schemas.microsoft.com/office/drawing/2014/main" id="{1E994E14-9C9D-AADA-7961-69DB001D14DF}"/>
              </a:ext>
            </a:extLst>
          </p:cNvPr>
          <p:cNvSpPr txBox="1"/>
          <p:nvPr/>
        </p:nvSpPr>
        <p:spPr>
          <a:xfrm>
            <a:off x="9999407" y="6189693"/>
            <a:ext cx="2608993" cy="307777"/>
          </a:xfrm>
          <a:prstGeom prst="rect">
            <a:avLst/>
          </a:prstGeom>
          <a:noFill/>
        </p:spPr>
        <p:txBody>
          <a:bodyPr wrap="square" rtlCol="0">
            <a:spAutoFit/>
          </a:bodyPr>
          <a:lstStyle/>
          <a:p>
            <a:r>
              <a:rPr lang="en-GB" sz="1400" i="1" dirty="0"/>
              <a:t>Source: </a:t>
            </a:r>
            <a:r>
              <a:rPr lang="en-GB" sz="1400" i="1" dirty="0" err="1"/>
              <a:t>Lightcast</a:t>
            </a:r>
            <a:r>
              <a:rPr lang="en-GB" sz="1400" i="1" dirty="0"/>
              <a:t>, 2025</a:t>
            </a:r>
          </a:p>
        </p:txBody>
      </p:sp>
    </p:spTree>
    <p:extLst>
      <p:ext uri="{BB962C8B-B14F-4D97-AF65-F5344CB8AC3E}">
        <p14:creationId xmlns:p14="http://schemas.microsoft.com/office/powerpoint/2010/main" val="1482771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CDEE16-B52B-B199-7FE7-43ED815F52C0}"/>
              </a:ext>
            </a:extLst>
          </p:cNvPr>
          <p:cNvSpPr txBox="1"/>
          <p:nvPr/>
        </p:nvSpPr>
        <p:spPr>
          <a:xfrm>
            <a:off x="166251" y="5957818"/>
            <a:ext cx="11859498" cy="738664"/>
          </a:xfrm>
          <a:prstGeom prst="rect">
            <a:avLst/>
          </a:prstGeom>
          <a:solidFill>
            <a:schemeClr val="bg1"/>
          </a:solidFill>
        </p:spPr>
        <p:txBody>
          <a:bodyPr wrap="square" rtlCol="0">
            <a:spAutoFit/>
          </a:bodyPr>
          <a:lstStyle/>
          <a:p>
            <a:endParaRPr lang="en-GB" dirty="0"/>
          </a:p>
        </p:txBody>
      </p:sp>
      <p:sp>
        <p:nvSpPr>
          <p:cNvPr id="4" name="Title 1">
            <a:extLst>
              <a:ext uri="{FF2B5EF4-FFF2-40B4-BE49-F238E27FC236}">
                <a16:creationId xmlns:a16="http://schemas.microsoft.com/office/drawing/2014/main" id="{E0FEF8D4-E109-C244-753D-0D4D746E1FE3}"/>
              </a:ext>
            </a:extLst>
          </p:cNvPr>
          <p:cNvSpPr>
            <a:spLocks noGrp="1"/>
          </p:cNvSpPr>
          <p:nvPr>
            <p:ph type="title"/>
          </p:nvPr>
        </p:nvSpPr>
        <p:spPr>
          <a:xfrm>
            <a:off x="0" y="318052"/>
            <a:ext cx="10515600" cy="691764"/>
          </a:xfrm>
          <a:solidFill>
            <a:srgbClr val="2C2D84"/>
          </a:solidFill>
          <a:ln>
            <a:solidFill>
              <a:srgbClr val="2C2D84"/>
            </a:solidFill>
          </a:ln>
        </p:spPr>
        <p:txBody>
          <a:bodyPr>
            <a:noAutofit/>
          </a:bodyPr>
          <a:lstStyle/>
          <a:p>
            <a:r>
              <a:rPr lang="en-GB" sz="2000" b="1" dirty="0">
                <a:solidFill>
                  <a:schemeClr val="bg1"/>
                </a:solidFill>
                <a:latin typeface="+mn-lt"/>
              </a:rPr>
              <a:t>Buckinghamshire firms find it harder to recruit than the national average</a:t>
            </a:r>
          </a:p>
        </p:txBody>
      </p:sp>
      <p:graphicFrame>
        <p:nvGraphicFramePr>
          <p:cNvPr id="5" name="Chart 4">
            <a:extLst>
              <a:ext uri="{FF2B5EF4-FFF2-40B4-BE49-F238E27FC236}">
                <a16:creationId xmlns:a16="http://schemas.microsoft.com/office/drawing/2014/main" id="{67C5D247-D881-D8C4-F0B9-DEF4D35DA86D}"/>
              </a:ext>
            </a:extLst>
          </p:cNvPr>
          <p:cNvGraphicFramePr>
            <a:graphicFrameLocks/>
          </p:cNvGraphicFramePr>
          <p:nvPr>
            <p:extLst>
              <p:ext uri="{D42A27DB-BD31-4B8C-83A1-F6EECF244321}">
                <p14:modId xmlns:p14="http://schemas.microsoft.com/office/powerpoint/2010/main" val="74770090"/>
              </p:ext>
            </p:extLst>
          </p:nvPr>
        </p:nvGraphicFramePr>
        <p:xfrm>
          <a:off x="5549471" y="1609185"/>
          <a:ext cx="5633394" cy="408261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2FD37E2-3F31-6EF8-D21A-AE0923ED5C62}"/>
              </a:ext>
            </a:extLst>
          </p:cNvPr>
          <p:cNvSpPr txBox="1"/>
          <p:nvPr/>
        </p:nvSpPr>
        <p:spPr>
          <a:xfrm>
            <a:off x="5837382" y="1166197"/>
            <a:ext cx="3355065"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Hard to fill vacancies – vacancy base</a:t>
            </a:r>
          </a:p>
        </p:txBody>
      </p:sp>
      <p:sp>
        <p:nvSpPr>
          <p:cNvPr id="7" name="TextBox 6">
            <a:extLst>
              <a:ext uri="{FF2B5EF4-FFF2-40B4-BE49-F238E27FC236}">
                <a16:creationId xmlns:a16="http://schemas.microsoft.com/office/drawing/2014/main" id="{C9390506-9174-0072-7470-C85968550D23}"/>
              </a:ext>
            </a:extLst>
          </p:cNvPr>
          <p:cNvSpPr txBox="1"/>
          <p:nvPr/>
        </p:nvSpPr>
        <p:spPr>
          <a:xfrm>
            <a:off x="166250" y="2895555"/>
            <a:ext cx="4904509" cy="3081356"/>
          </a:xfrm>
          <a:prstGeom prst="rect">
            <a:avLst/>
          </a:prstGeom>
          <a:noFill/>
          <a:ln w="12700">
            <a:solidFill>
              <a:schemeClr val="bg1"/>
            </a:solidFill>
          </a:ln>
        </p:spPr>
        <p:txBody>
          <a:bodyPr wrap="square" rtlCol="0">
            <a:spAutoFit/>
          </a:bodyPr>
          <a:lstStyle/>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Examining vacancies at employer level (table) we see that Buckinghamshire employers are more likely to have vacancies, to have a hard-to-fill vacancy and to have a skills shortage vacancy* than the national average. The overall average number of vacancies per establishment with vacancies is in line with the national average at 2.8. </a:t>
            </a:r>
          </a:p>
          <a:p>
            <a:pPr>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At vacancy level, just over a third (35%) of vacancies in Buckinghamshire were skills shortage vacancies in 2022. This is slightly lower than the national average (</a:t>
            </a:r>
            <a:r>
              <a:rPr lang="en-GB" sz="1600" dirty="0">
                <a:latin typeface="Calibri" panose="020F0502020204030204" pitchFamily="34" charset="0"/>
                <a:ea typeface="Calibri" panose="020F0502020204030204" pitchFamily="34" charset="0"/>
                <a:cs typeface="Arial" panose="020B0604020202020204" pitchFamily="34" charset="0"/>
              </a:rPr>
              <a:t>36</a:t>
            </a:r>
            <a:r>
              <a:rPr lang="en-GB" sz="1600" dirty="0">
                <a:effectLst/>
                <a:latin typeface="Calibri" panose="020F0502020204030204" pitchFamily="34" charset="0"/>
                <a:ea typeface="Calibri" panose="020F0502020204030204" pitchFamily="34" charset="0"/>
                <a:cs typeface="Arial" panose="020B0604020202020204" pitchFamily="34" charset="0"/>
              </a:rPr>
              <a:t>%). 26% of vacancies were hard-to-fill for other reasons**, higher than the national average of 21%. </a:t>
            </a:r>
          </a:p>
        </p:txBody>
      </p:sp>
      <p:sp>
        <p:nvSpPr>
          <p:cNvPr id="8" name="TextBox 7">
            <a:extLst>
              <a:ext uri="{FF2B5EF4-FFF2-40B4-BE49-F238E27FC236}">
                <a16:creationId xmlns:a16="http://schemas.microsoft.com/office/drawing/2014/main" id="{F5AFD068-3AAE-2449-6FC5-904A22694DD5}"/>
              </a:ext>
            </a:extLst>
          </p:cNvPr>
          <p:cNvSpPr txBox="1"/>
          <p:nvPr/>
        </p:nvSpPr>
        <p:spPr>
          <a:xfrm>
            <a:off x="4712809" y="8501339"/>
            <a:ext cx="3214255" cy="261610"/>
          </a:xfrm>
          <a:prstGeom prst="rect">
            <a:avLst/>
          </a:prstGeom>
          <a:noFill/>
        </p:spPr>
        <p:txBody>
          <a:bodyPr wrap="square" rtlCol="0">
            <a:spAutoFit/>
          </a:bodyPr>
          <a:lstStyle/>
          <a:p>
            <a:r>
              <a:rPr lang="en-GB" sz="1100"/>
              <a:t>Source: Employer Skills Survey 2022, DfE </a:t>
            </a:r>
          </a:p>
        </p:txBody>
      </p:sp>
      <p:graphicFrame>
        <p:nvGraphicFramePr>
          <p:cNvPr id="9" name="Table 8">
            <a:extLst>
              <a:ext uri="{FF2B5EF4-FFF2-40B4-BE49-F238E27FC236}">
                <a16:creationId xmlns:a16="http://schemas.microsoft.com/office/drawing/2014/main" id="{D1ED01B0-510D-710D-4A7D-91C9761F152B}"/>
              </a:ext>
            </a:extLst>
          </p:cNvPr>
          <p:cNvGraphicFramePr>
            <a:graphicFrameLocks noGrp="1"/>
          </p:cNvGraphicFramePr>
          <p:nvPr>
            <p:extLst>
              <p:ext uri="{D42A27DB-BD31-4B8C-83A1-F6EECF244321}">
                <p14:modId xmlns:p14="http://schemas.microsoft.com/office/powerpoint/2010/main" val="3730674149"/>
              </p:ext>
            </p:extLst>
          </p:nvPr>
        </p:nvGraphicFramePr>
        <p:xfrm>
          <a:off x="166253" y="1590286"/>
          <a:ext cx="4904509" cy="1112915"/>
        </p:xfrm>
        <a:graphic>
          <a:graphicData uri="http://schemas.openxmlformats.org/drawingml/2006/table">
            <a:tbl>
              <a:tblPr/>
              <a:tblGrid>
                <a:gridCol w="3211920">
                  <a:extLst>
                    <a:ext uri="{9D8B030D-6E8A-4147-A177-3AD203B41FA5}">
                      <a16:colId xmlns:a16="http://schemas.microsoft.com/office/drawing/2014/main" val="1864711581"/>
                    </a:ext>
                  </a:extLst>
                </a:gridCol>
                <a:gridCol w="1181470">
                  <a:extLst>
                    <a:ext uri="{9D8B030D-6E8A-4147-A177-3AD203B41FA5}">
                      <a16:colId xmlns:a16="http://schemas.microsoft.com/office/drawing/2014/main" val="2790924034"/>
                    </a:ext>
                  </a:extLst>
                </a:gridCol>
                <a:gridCol w="511119">
                  <a:extLst>
                    <a:ext uri="{9D8B030D-6E8A-4147-A177-3AD203B41FA5}">
                      <a16:colId xmlns:a16="http://schemas.microsoft.com/office/drawing/2014/main" val="367677030"/>
                    </a:ext>
                  </a:extLst>
                </a:gridCol>
              </a:tblGrid>
              <a:tr h="222583">
                <a:tc>
                  <a:txBody>
                    <a:bodyPr/>
                    <a:lstStyle/>
                    <a:p>
                      <a:pPr algn="l" fontAlgn="b">
                        <a:buNone/>
                      </a:pPr>
                      <a:r>
                        <a:rPr lang="en-GB" sz="1200" b="0" i="0" u="none" strike="noStrike">
                          <a:solidFill>
                            <a:srgbClr val="FFFFFF"/>
                          </a:solidFill>
                          <a:effectLst/>
                          <a:latin typeface="+mn-lt"/>
                        </a:rPr>
                        <a:t> </a:t>
                      </a:r>
                      <a:endParaRPr lang="en-GB" sz="1200" b="0" i="0" u="none" strike="noStrike" dirty="0">
                        <a:solidFill>
                          <a:srgbClr val="FFFFFF"/>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tc>
                  <a:txBody>
                    <a:bodyPr/>
                    <a:lstStyle/>
                    <a:p>
                      <a:pPr algn="r" fontAlgn="b">
                        <a:buNone/>
                      </a:pPr>
                      <a:r>
                        <a:rPr lang="en-GB" sz="1200" b="0" i="0" u="none" strike="noStrike">
                          <a:solidFill>
                            <a:srgbClr val="FFFFFF"/>
                          </a:solidFill>
                          <a:effectLst/>
                          <a:latin typeface="+mn-lt"/>
                        </a:rPr>
                        <a:t>Buckinghamshire</a:t>
                      </a:r>
                      <a:endParaRPr lang="en-GB" sz="1200" b="0" i="0" u="none" strike="noStrike" dirty="0">
                        <a:solidFill>
                          <a:srgbClr val="FFFFFF"/>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tc>
                  <a:txBody>
                    <a:bodyPr/>
                    <a:lstStyle/>
                    <a:p>
                      <a:pPr algn="l" fontAlgn="b">
                        <a:buNone/>
                      </a:pPr>
                      <a:r>
                        <a:rPr lang="en-GB" sz="1200" b="0" i="0" u="none" strike="noStrike" dirty="0">
                          <a:solidFill>
                            <a:srgbClr val="FFFFFF"/>
                          </a:solidFill>
                          <a:effectLst/>
                          <a:latin typeface="+mn-lt"/>
                        </a:rPr>
                        <a:t>England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extLst>
                  <a:ext uri="{0D108BD9-81ED-4DB2-BD59-A6C34878D82A}">
                    <a16:rowId xmlns:a16="http://schemas.microsoft.com/office/drawing/2014/main" val="1715283547"/>
                  </a:ext>
                </a:extLst>
              </a:tr>
              <a:tr h="222583">
                <a:tc>
                  <a:txBody>
                    <a:bodyPr/>
                    <a:lstStyle/>
                    <a:p>
                      <a:pPr algn="l" fontAlgn="b">
                        <a:buNone/>
                      </a:pPr>
                      <a:r>
                        <a:rPr lang="en-GB" sz="1200" b="0" i="0" u="none" strike="noStrike">
                          <a:solidFill>
                            <a:srgbClr val="000000"/>
                          </a:solidFill>
                          <a:effectLst/>
                          <a:latin typeface="+mn-lt"/>
                        </a:rPr>
                        <a:t>Have at least one vacancy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mn-lt"/>
                        </a:rPr>
                        <a:t>26%</a:t>
                      </a:r>
                      <a:endParaRPr lang="en-GB" sz="1200" b="0" i="0" u="none" strike="noStrike" dirty="0">
                        <a:solidFill>
                          <a:srgbClr val="000000"/>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mn-lt"/>
                        </a:rPr>
                        <a:t>23%</a:t>
                      </a:r>
                      <a:endParaRPr lang="en-GB" sz="1200" b="0" i="0" u="none" strike="noStrike" dirty="0">
                        <a:solidFill>
                          <a:srgbClr val="000000"/>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9618971"/>
                  </a:ext>
                </a:extLst>
              </a:tr>
              <a:tr h="222583">
                <a:tc>
                  <a:txBody>
                    <a:bodyPr/>
                    <a:lstStyle/>
                    <a:p>
                      <a:pPr algn="l" fontAlgn="b">
                        <a:buNone/>
                      </a:pPr>
                      <a:r>
                        <a:rPr lang="en-GB" sz="1200" b="0" i="0" u="none" strike="noStrike">
                          <a:solidFill>
                            <a:srgbClr val="000000"/>
                          </a:solidFill>
                          <a:effectLst/>
                          <a:latin typeface="+mn-lt"/>
                        </a:rPr>
                        <a:t>Have at least one vacancy that is hard-to-fill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mn-lt"/>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mn-lt"/>
                        </a:rPr>
                        <a:t>15%</a:t>
                      </a:r>
                      <a:endParaRPr lang="en-GB" sz="1200" b="0" i="0" u="none" strike="noStrike" dirty="0">
                        <a:solidFill>
                          <a:srgbClr val="000000"/>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3239693"/>
                  </a:ext>
                </a:extLst>
              </a:tr>
              <a:tr h="222583">
                <a:tc>
                  <a:txBody>
                    <a:bodyPr/>
                    <a:lstStyle/>
                    <a:p>
                      <a:pPr algn="l" fontAlgn="b">
                        <a:buNone/>
                      </a:pPr>
                      <a:r>
                        <a:rPr lang="en-GB" sz="1200" b="0" i="0" u="none" strike="noStrike">
                          <a:solidFill>
                            <a:srgbClr val="000000"/>
                          </a:solidFill>
                          <a:effectLst/>
                          <a:latin typeface="+mn-lt"/>
                        </a:rPr>
                        <a:t>Have a skill-shortage vacancy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mn-lt"/>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mn-lt"/>
                        </a:rPr>
                        <a:t>10%</a:t>
                      </a:r>
                      <a:endParaRPr lang="en-GB" sz="1200" b="0" i="0" u="none" strike="noStrike" dirty="0">
                        <a:solidFill>
                          <a:srgbClr val="000000"/>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6696273"/>
                  </a:ext>
                </a:extLst>
              </a:tr>
              <a:tr h="222583">
                <a:tc>
                  <a:txBody>
                    <a:bodyPr/>
                    <a:lstStyle/>
                    <a:p>
                      <a:pPr algn="l" fontAlgn="b">
                        <a:buNone/>
                      </a:pPr>
                      <a:r>
                        <a:rPr lang="en-GB" sz="1200" b="0" i="0" u="none" strike="noStrike">
                          <a:solidFill>
                            <a:srgbClr val="000000"/>
                          </a:solidFill>
                          <a:effectLst/>
                          <a:latin typeface="+mn-lt"/>
                        </a:rPr>
                        <a:t>Average vacancies per establishment with vacancies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mn-lt"/>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mn-lt"/>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5321323"/>
                  </a:ext>
                </a:extLst>
              </a:tr>
            </a:tbl>
          </a:graphicData>
        </a:graphic>
      </p:graphicFrame>
      <p:sp>
        <p:nvSpPr>
          <p:cNvPr id="10" name="TextBox 9">
            <a:extLst>
              <a:ext uri="{FF2B5EF4-FFF2-40B4-BE49-F238E27FC236}">
                <a16:creationId xmlns:a16="http://schemas.microsoft.com/office/drawing/2014/main" id="{C55DBBE0-A293-6810-25F0-734545950027}"/>
              </a:ext>
            </a:extLst>
          </p:cNvPr>
          <p:cNvSpPr txBox="1"/>
          <p:nvPr/>
        </p:nvSpPr>
        <p:spPr>
          <a:xfrm>
            <a:off x="166254" y="1145028"/>
            <a:ext cx="3355065"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Hard to fill vacancies – employer base</a:t>
            </a:r>
          </a:p>
        </p:txBody>
      </p:sp>
      <p:sp>
        <p:nvSpPr>
          <p:cNvPr id="11" name="TextBox 10">
            <a:extLst>
              <a:ext uri="{FF2B5EF4-FFF2-40B4-BE49-F238E27FC236}">
                <a16:creationId xmlns:a16="http://schemas.microsoft.com/office/drawing/2014/main" id="{A773B3BC-A63A-29A4-D987-775E4282FCF0}"/>
              </a:ext>
            </a:extLst>
          </p:cNvPr>
          <p:cNvSpPr txBox="1"/>
          <p:nvPr/>
        </p:nvSpPr>
        <p:spPr>
          <a:xfrm>
            <a:off x="8239506" y="5699912"/>
            <a:ext cx="3214255" cy="307777"/>
          </a:xfrm>
          <a:prstGeom prst="rect">
            <a:avLst/>
          </a:prstGeom>
          <a:noFill/>
        </p:spPr>
        <p:txBody>
          <a:bodyPr wrap="square" rtlCol="0">
            <a:spAutoFit/>
          </a:bodyPr>
          <a:lstStyle/>
          <a:p>
            <a:r>
              <a:rPr lang="en-GB" sz="1400" i="1" dirty="0"/>
              <a:t>Source: Employer Skills Survey 2022, DfE </a:t>
            </a:r>
          </a:p>
        </p:txBody>
      </p:sp>
      <p:sp>
        <p:nvSpPr>
          <p:cNvPr id="12" name="TextBox 11">
            <a:extLst>
              <a:ext uri="{FF2B5EF4-FFF2-40B4-BE49-F238E27FC236}">
                <a16:creationId xmlns:a16="http://schemas.microsoft.com/office/drawing/2014/main" id="{C8A53EF8-6ECA-253A-0342-4C5FEAEF0D38}"/>
              </a:ext>
            </a:extLst>
          </p:cNvPr>
          <p:cNvSpPr txBox="1"/>
          <p:nvPr/>
        </p:nvSpPr>
        <p:spPr>
          <a:xfrm>
            <a:off x="166250" y="6228732"/>
            <a:ext cx="11361832" cy="461665"/>
          </a:xfrm>
          <a:prstGeom prst="rect">
            <a:avLst/>
          </a:prstGeom>
          <a:noFill/>
        </p:spPr>
        <p:txBody>
          <a:bodyPr wrap="square" rtlCol="0">
            <a:spAutoFit/>
          </a:bodyPr>
          <a:lstStyle/>
          <a:p>
            <a:r>
              <a:rPr lang="en-GB" sz="1200" dirty="0"/>
              <a:t>*a skills shortage vacancy is a vacancy that is proving hard-to-fill due to a lack of applicants with the required skills or qualifications.</a:t>
            </a:r>
          </a:p>
          <a:p>
            <a:r>
              <a:rPr lang="en-GB" sz="1200" dirty="0"/>
              <a:t>**other reasons for vacancies proving difficult to fill include: job conditions (e.g. hours, pay), remote or difficult to reach location, nature of the job </a:t>
            </a:r>
          </a:p>
        </p:txBody>
      </p:sp>
    </p:spTree>
    <p:extLst>
      <p:ext uri="{BB962C8B-B14F-4D97-AF65-F5344CB8AC3E}">
        <p14:creationId xmlns:p14="http://schemas.microsoft.com/office/powerpoint/2010/main" val="2922017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7F00C-FD88-FAAB-3FBA-9B527B4F4218}"/>
              </a:ext>
            </a:extLst>
          </p:cNvPr>
          <p:cNvSpPr>
            <a:spLocks noGrp="1"/>
          </p:cNvSpPr>
          <p:nvPr>
            <p:ph type="title"/>
          </p:nvPr>
        </p:nvSpPr>
        <p:spPr>
          <a:xfrm>
            <a:off x="0" y="73152"/>
            <a:ext cx="10515600" cy="936664"/>
          </a:xfrm>
          <a:solidFill>
            <a:srgbClr val="2C2D84"/>
          </a:solidFill>
          <a:ln>
            <a:solidFill>
              <a:srgbClr val="2C2D84"/>
            </a:solidFill>
          </a:ln>
        </p:spPr>
        <p:txBody>
          <a:bodyPr>
            <a:noAutofit/>
          </a:bodyPr>
          <a:lstStyle/>
          <a:p>
            <a:r>
              <a:rPr lang="en-GB" sz="2000" b="1" dirty="0">
                <a:solidFill>
                  <a:schemeClr val="bg1"/>
                </a:solidFill>
                <a:latin typeface="+mn-lt"/>
              </a:rPr>
              <a:t>70% of respondents to a local business survey conducted in 2024 identified finding staff with the required skills to be a barrier to growth, with respondents not anticipating the ease of filling vacancies to improve in the near future.</a:t>
            </a:r>
          </a:p>
        </p:txBody>
      </p:sp>
      <p:graphicFrame>
        <p:nvGraphicFramePr>
          <p:cNvPr id="6" name="Content Placeholder 3">
            <a:extLst>
              <a:ext uri="{FF2B5EF4-FFF2-40B4-BE49-F238E27FC236}">
                <a16:creationId xmlns:a16="http://schemas.microsoft.com/office/drawing/2014/main" id="{67718E8F-B34A-EF33-6F74-4B11E347CF94}"/>
              </a:ext>
            </a:extLst>
          </p:cNvPr>
          <p:cNvGraphicFramePr>
            <a:graphicFrameLocks/>
          </p:cNvGraphicFramePr>
          <p:nvPr>
            <p:extLst>
              <p:ext uri="{D42A27DB-BD31-4B8C-83A1-F6EECF244321}">
                <p14:modId xmlns:p14="http://schemas.microsoft.com/office/powerpoint/2010/main" val="2001441213"/>
              </p:ext>
            </p:extLst>
          </p:nvPr>
        </p:nvGraphicFramePr>
        <p:xfrm>
          <a:off x="236260" y="1246908"/>
          <a:ext cx="5735049" cy="393839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0AB7204-F936-55B8-CC73-F370B9F33C22}"/>
              </a:ext>
            </a:extLst>
          </p:cNvPr>
          <p:cNvSpPr txBox="1"/>
          <p:nvPr/>
        </p:nvSpPr>
        <p:spPr>
          <a:xfrm>
            <a:off x="102849" y="1137696"/>
            <a:ext cx="1890583" cy="338554"/>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Barriers to growth</a:t>
            </a:r>
          </a:p>
        </p:txBody>
      </p:sp>
      <p:graphicFrame>
        <p:nvGraphicFramePr>
          <p:cNvPr id="10" name="Content Placeholder 3">
            <a:extLst>
              <a:ext uri="{FF2B5EF4-FFF2-40B4-BE49-F238E27FC236}">
                <a16:creationId xmlns:a16="http://schemas.microsoft.com/office/drawing/2014/main" id="{BCFBC029-D395-48B0-ADE9-CF99A323453E}"/>
              </a:ext>
            </a:extLst>
          </p:cNvPr>
          <p:cNvGraphicFramePr>
            <a:graphicFrameLocks noGrp="1"/>
          </p:cNvGraphicFramePr>
          <p:nvPr>
            <p:extLst>
              <p:ext uri="{D42A27DB-BD31-4B8C-83A1-F6EECF244321}">
                <p14:modId xmlns:p14="http://schemas.microsoft.com/office/powerpoint/2010/main" val="3067752275"/>
              </p:ext>
            </p:extLst>
          </p:nvPr>
        </p:nvGraphicFramePr>
        <p:xfrm>
          <a:off x="6389255" y="1246908"/>
          <a:ext cx="5239327" cy="474749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220951C-D143-0A6C-BDD1-0CFFF1A67C70}"/>
              </a:ext>
            </a:extLst>
          </p:cNvPr>
          <p:cNvSpPr txBox="1"/>
          <p:nvPr/>
        </p:nvSpPr>
        <p:spPr>
          <a:xfrm>
            <a:off x="236260" y="5421745"/>
            <a:ext cx="5566486" cy="461665"/>
          </a:xfrm>
          <a:prstGeom prst="rect">
            <a:avLst/>
          </a:prstGeom>
          <a:noFill/>
        </p:spPr>
        <p:txBody>
          <a:bodyPr wrap="square" rtlCol="0">
            <a:spAutoFit/>
          </a:bodyPr>
          <a:lstStyle/>
          <a:p>
            <a:r>
              <a:rPr lang="en-GB" sz="1200" i="1" dirty="0"/>
              <a:t>Source: Buckinghamshire Business Survey 2024, Buckinghamshire Council</a:t>
            </a:r>
          </a:p>
          <a:p>
            <a:r>
              <a:rPr lang="en-GB" sz="1200" i="1" dirty="0"/>
              <a:t>*Self-selecting survey of 123 Buckinghamshire firms.  Results are indicative only. </a:t>
            </a:r>
          </a:p>
        </p:txBody>
      </p:sp>
    </p:spTree>
    <p:extLst>
      <p:ext uri="{BB962C8B-B14F-4D97-AF65-F5344CB8AC3E}">
        <p14:creationId xmlns:p14="http://schemas.microsoft.com/office/powerpoint/2010/main" val="785204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5F62C-3C7A-42AA-1C20-F33043FFED3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2E47A0D-B606-3272-1779-950558A4A6A2}"/>
              </a:ext>
            </a:extLst>
          </p:cNvPr>
          <p:cNvSpPr>
            <a:spLocks noGrp="1"/>
          </p:cNvSpPr>
          <p:nvPr>
            <p:ph type="title"/>
          </p:nvPr>
        </p:nvSpPr>
        <p:spPr>
          <a:xfrm>
            <a:off x="0" y="88491"/>
            <a:ext cx="10515600" cy="1174020"/>
          </a:xfrm>
          <a:solidFill>
            <a:srgbClr val="2C2D84"/>
          </a:solidFill>
          <a:ln>
            <a:solidFill>
              <a:srgbClr val="2C2D84"/>
            </a:solidFill>
          </a:ln>
        </p:spPr>
        <p:txBody>
          <a:bodyPr>
            <a:noAutofit/>
          </a:bodyPr>
          <a:lstStyle/>
          <a:p>
            <a:r>
              <a:rPr lang="en-GB" sz="2000" b="1" dirty="0">
                <a:solidFill>
                  <a:schemeClr val="bg1"/>
                </a:solidFill>
                <a:latin typeface="+mn-lt"/>
              </a:rPr>
              <a:t>Vacancies (as a proportion of employment) are most common for ‘skilled trade’, ‘associate professional’ and ‘caring, leisure and other service’ occupations, whilst skill shortages (as a proportion of vacancies) are most common for ‘associate professional’ and ‘skilled trade’ occupations.  </a:t>
            </a:r>
          </a:p>
        </p:txBody>
      </p:sp>
      <p:graphicFrame>
        <p:nvGraphicFramePr>
          <p:cNvPr id="5" name="Chart 4">
            <a:extLst>
              <a:ext uri="{FF2B5EF4-FFF2-40B4-BE49-F238E27FC236}">
                <a16:creationId xmlns:a16="http://schemas.microsoft.com/office/drawing/2014/main" id="{773FB723-7EC1-BB43-F106-90CD97500EAE}"/>
              </a:ext>
            </a:extLst>
          </p:cNvPr>
          <p:cNvGraphicFramePr>
            <a:graphicFrameLocks/>
          </p:cNvGraphicFramePr>
          <p:nvPr>
            <p:extLst>
              <p:ext uri="{D42A27DB-BD31-4B8C-83A1-F6EECF244321}">
                <p14:modId xmlns:p14="http://schemas.microsoft.com/office/powerpoint/2010/main" val="3942814758"/>
              </p:ext>
            </p:extLst>
          </p:nvPr>
        </p:nvGraphicFramePr>
        <p:xfrm>
          <a:off x="356830" y="1294195"/>
          <a:ext cx="7421526" cy="448694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71FAE7C6-E7EF-393D-9BA8-82EB83213CB0}"/>
              </a:ext>
            </a:extLst>
          </p:cNvPr>
          <p:cNvSpPr txBox="1"/>
          <p:nvPr/>
        </p:nvSpPr>
        <p:spPr>
          <a:xfrm>
            <a:off x="8001000" y="2245003"/>
            <a:ext cx="3441403" cy="2062103"/>
          </a:xfrm>
          <a:prstGeom prst="rect">
            <a:avLst/>
          </a:prstGeom>
          <a:noFill/>
        </p:spPr>
        <p:txBody>
          <a:bodyPr wrap="square" rtlCol="0">
            <a:spAutoFit/>
          </a:bodyPr>
          <a:lstStyle/>
          <a:p>
            <a:r>
              <a:rPr lang="en-GB" sz="1600" dirty="0"/>
              <a:t>Associate professionals occupations include: teaching assistants, IT technicians, engineering technicians and childcare practitioners.</a:t>
            </a:r>
          </a:p>
          <a:p>
            <a:endParaRPr lang="en-GB" sz="1600" dirty="0"/>
          </a:p>
          <a:p>
            <a:r>
              <a:rPr lang="en-GB" sz="1600" dirty="0"/>
              <a:t>Skilled trade occupations include: chefs, electricians, vehicle technicians, plumbers and carpenters. </a:t>
            </a:r>
          </a:p>
        </p:txBody>
      </p:sp>
      <p:sp>
        <p:nvSpPr>
          <p:cNvPr id="3" name="TextBox 2">
            <a:extLst>
              <a:ext uri="{FF2B5EF4-FFF2-40B4-BE49-F238E27FC236}">
                <a16:creationId xmlns:a16="http://schemas.microsoft.com/office/drawing/2014/main" id="{3298394E-F05F-09C3-AF6E-56A168BA1E60}"/>
              </a:ext>
            </a:extLst>
          </p:cNvPr>
          <p:cNvSpPr txBox="1"/>
          <p:nvPr/>
        </p:nvSpPr>
        <p:spPr>
          <a:xfrm>
            <a:off x="4564101" y="5812820"/>
            <a:ext cx="3214255" cy="307777"/>
          </a:xfrm>
          <a:prstGeom prst="rect">
            <a:avLst/>
          </a:prstGeom>
          <a:noFill/>
        </p:spPr>
        <p:txBody>
          <a:bodyPr wrap="square" rtlCol="0">
            <a:spAutoFit/>
          </a:bodyPr>
          <a:lstStyle/>
          <a:p>
            <a:r>
              <a:rPr lang="en-GB" sz="1400" i="1" dirty="0"/>
              <a:t>Source: Employer Skills Survey 2022, DfE </a:t>
            </a:r>
          </a:p>
        </p:txBody>
      </p:sp>
    </p:spTree>
    <p:extLst>
      <p:ext uri="{BB962C8B-B14F-4D97-AF65-F5344CB8AC3E}">
        <p14:creationId xmlns:p14="http://schemas.microsoft.com/office/powerpoint/2010/main" val="3291339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A9EED-4A1E-98F4-54F8-C5D571253A16}"/>
              </a:ext>
            </a:extLst>
          </p:cNvPr>
          <p:cNvSpPr txBox="1"/>
          <p:nvPr/>
        </p:nvSpPr>
        <p:spPr>
          <a:xfrm>
            <a:off x="0" y="5910413"/>
            <a:ext cx="12039600" cy="773851"/>
          </a:xfrm>
          <a:prstGeom prst="rect">
            <a:avLst/>
          </a:prstGeom>
          <a:solidFill>
            <a:schemeClr val="bg1"/>
          </a:solidFill>
        </p:spPr>
        <p:txBody>
          <a:bodyPr wrap="square" rtlCol="0">
            <a:spAutoFit/>
          </a:bodyPr>
          <a:lstStyle/>
          <a:p>
            <a:endParaRPr lang="en-GB" dirty="0"/>
          </a:p>
        </p:txBody>
      </p:sp>
      <p:sp>
        <p:nvSpPr>
          <p:cNvPr id="4" name="Title 1">
            <a:extLst>
              <a:ext uri="{FF2B5EF4-FFF2-40B4-BE49-F238E27FC236}">
                <a16:creationId xmlns:a16="http://schemas.microsoft.com/office/drawing/2014/main" id="{C3FA3503-BB36-1CF7-1670-8647901C358D}"/>
              </a:ext>
            </a:extLst>
          </p:cNvPr>
          <p:cNvSpPr>
            <a:spLocks noGrp="1"/>
          </p:cNvSpPr>
          <p:nvPr>
            <p:ph type="title"/>
          </p:nvPr>
        </p:nvSpPr>
        <p:spPr>
          <a:xfrm>
            <a:off x="0" y="73152"/>
            <a:ext cx="10515600" cy="1030060"/>
          </a:xfrm>
          <a:solidFill>
            <a:srgbClr val="2C2D84"/>
          </a:solidFill>
          <a:ln>
            <a:solidFill>
              <a:srgbClr val="2C2D84"/>
            </a:solidFill>
          </a:ln>
        </p:spPr>
        <p:txBody>
          <a:bodyPr>
            <a:noAutofit/>
          </a:bodyPr>
          <a:lstStyle/>
          <a:p>
            <a:r>
              <a:rPr lang="en-GB" sz="2000" b="1" dirty="0">
                <a:solidFill>
                  <a:schemeClr val="bg1"/>
                </a:solidFill>
                <a:latin typeface="+mn-lt"/>
              </a:rPr>
              <a:t>In comparison to the national average, vacancies in Buckinghamshire are more prevalent in middle-skill and service-intensive occupations, whilst skills shortage vacancies are more prevalent for high and middle-skill occupations</a:t>
            </a:r>
          </a:p>
        </p:txBody>
      </p:sp>
      <p:graphicFrame>
        <p:nvGraphicFramePr>
          <p:cNvPr id="5" name="Chart 4">
            <a:extLst>
              <a:ext uri="{FF2B5EF4-FFF2-40B4-BE49-F238E27FC236}">
                <a16:creationId xmlns:a16="http://schemas.microsoft.com/office/drawing/2014/main" id="{FAC67E76-4353-2014-DBD8-C333F3352EF5}"/>
              </a:ext>
            </a:extLst>
          </p:cNvPr>
          <p:cNvGraphicFramePr>
            <a:graphicFrameLocks/>
          </p:cNvGraphicFramePr>
          <p:nvPr>
            <p:extLst>
              <p:ext uri="{D42A27DB-BD31-4B8C-83A1-F6EECF244321}">
                <p14:modId xmlns:p14="http://schemas.microsoft.com/office/powerpoint/2010/main" val="3153212230"/>
              </p:ext>
            </p:extLst>
          </p:nvPr>
        </p:nvGraphicFramePr>
        <p:xfrm>
          <a:off x="152400" y="1815523"/>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7858DAE-6140-6303-8155-654DCFF6CB9D}"/>
              </a:ext>
            </a:extLst>
          </p:cNvPr>
          <p:cNvSpPr txBox="1"/>
          <p:nvPr/>
        </p:nvSpPr>
        <p:spPr>
          <a:xfrm>
            <a:off x="152400" y="1258781"/>
            <a:ext cx="3355065"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prstClr val="white"/>
                </a:solidFill>
                <a:latin typeface="Calibri" panose="020F0502020204030204"/>
              </a:rPr>
              <a:t>Vacancy density </a:t>
            </a: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6EA34D1-FA7E-C701-8376-4D310E95BD21}"/>
              </a:ext>
            </a:extLst>
          </p:cNvPr>
          <p:cNvSpPr txBox="1"/>
          <p:nvPr/>
        </p:nvSpPr>
        <p:spPr>
          <a:xfrm>
            <a:off x="6259901" y="4808325"/>
            <a:ext cx="5298115" cy="1384995"/>
          </a:xfrm>
          <a:prstGeom prst="rect">
            <a:avLst/>
          </a:prstGeom>
          <a:noFill/>
          <a:ln>
            <a:solidFill>
              <a:schemeClr val="tx1"/>
            </a:solidFill>
          </a:ln>
        </p:spPr>
        <p:txBody>
          <a:bodyPr wrap="square" rtlCol="0">
            <a:spAutoFit/>
          </a:bodyPr>
          <a:lstStyle/>
          <a:p>
            <a:r>
              <a:rPr lang="en-GB" sz="1400" b="1" dirty="0"/>
              <a:t>High-skill </a:t>
            </a:r>
            <a:r>
              <a:rPr lang="en-GB" sz="1400" dirty="0"/>
              <a:t>= managerial, professional and associate professional roles</a:t>
            </a:r>
          </a:p>
          <a:p>
            <a:r>
              <a:rPr lang="en-GB" sz="1400" b="1" dirty="0"/>
              <a:t>Middle-skill </a:t>
            </a:r>
            <a:r>
              <a:rPr lang="en-GB" sz="1400" dirty="0"/>
              <a:t>= admin / secretarial and skilled trade roles</a:t>
            </a:r>
          </a:p>
          <a:p>
            <a:r>
              <a:rPr lang="en-GB" sz="1400" b="1" dirty="0"/>
              <a:t>Service-intensive</a:t>
            </a:r>
            <a:r>
              <a:rPr lang="en-GB" sz="1400" dirty="0"/>
              <a:t> = caring, leisure, service, sales and customer service roles</a:t>
            </a:r>
          </a:p>
          <a:p>
            <a:r>
              <a:rPr lang="en-GB" sz="1400" b="1" dirty="0"/>
              <a:t>Labour-intensive</a:t>
            </a:r>
            <a:r>
              <a:rPr lang="en-GB" sz="1400" dirty="0"/>
              <a:t> = process, plant &amp; machine operatives and elementary roles</a:t>
            </a:r>
            <a:endParaRPr lang="en-GB" sz="2000" dirty="0"/>
          </a:p>
        </p:txBody>
      </p:sp>
      <p:sp>
        <p:nvSpPr>
          <p:cNvPr id="8" name="TextBox 7">
            <a:extLst>
              <a:ext uri="{FF2B5EF4-FFF2-40B4-BE49-F238E27FC236}">
                <a16:creationId xmlns:a16="http://schemas.microsoft.com/office/drawing/2014/main" id="{1F8CAB97-B7F0-F177-798D-A6CD46388495}"/>
              </a:ext>
            </a:extLst>
          </p:cNvPr>
          <p:cNvSpPr txBox="1"/>
          <p:nvPr/>
        </p:nvSpPr>
        <p:spPr>
          <a:xfrm>
            <a:off x="9035971" y="6476228"/>
            <a:ext cx="3214255" cy="276999"/>
          </a:xfrm>
          <a:prstGeom prst="rect">
            <a:avLst/>
          </a:prstGeom>
          <a:noFill/>
        </p:spPr>
        <p:txBody>
          <a:bodyPr wrap="square" rtlCol="0">
            <a:spAutoFit/>
          </a:bodyPr>
          <a:lstStyle/>
          <a:p>
            <a:r>
              <a:rPr lang="en-GB" sz="1200" i="1" dirty="0"/>
              <a:t>Source: Employer Skills Survey 2022, DfE </a:t>
            </a:r>
          </a:p>
        </p:txBody>
      </p:sp>
      <p:graphicFrame>
        <p:nvGraphicFramePr>
          <p:cNvPr id="9" name="Chart 8">
            <a:extLst>
              <a:ext uri="{FF2B5EF4-FFF2-40B4-BE49-F238E27FC236}">
                <a16:creationId xmlns:a16="http://schemas.microsoft.com/office/drawing/2014/main" id="{0E123F21-5322-1ECB-20B4-20B0232D450A}"/>
              </a:ext>
            </a:extLst>
          </p:cNvPr>
          <p:cNvGraphicFramePr>
            <a:graphicFrameLocks/>
          </p:cNvGraphicFramePr>
          <p:nvPr>
            <p:extLst>
              <p:ext uri="{D42A27DB-BD31-4B8C-83A1-F6EECF244321}">
                <p14:modId xmlns:p14="http://schemas.microsoft.com/office/powerpoint/2010/main" val="1240073692"/>
              </p:ext>
            </p:extLst>
          </p:nvPr>
        </p:nvGraphicFramePr>
        <p:xfrm>
          <a:off x="5518727" y="1815523"/>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343B4EC-02F8-85D0-75F6-7AE34785267C}"/>
              </a:ext>
            </a:extLst>
          </p:cNvPr>
          <p:cNvSpPr txBox="1"/>
          <p:nvPr/>
        </p:nvSpPr>
        <p:spPr>
          <a:xfrm>
            <a:off x="5329472" y="1318657"/>
            <a:ext cx="3355065"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prstClr val="white"/>
                </a:solidFill>
                <a:latin typeface="Calibri" panose="020F0502020204030204"/>
              </a:rPr>
              <a:t>Skills shortage vacancy density </a:t>
            </a: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E1BDF4A-5480-E48B-DFDA-38C2B94367F1}"/>
              </a:ext>
            </a:extLst>
          </p:cNvPr>
          <p:cNvSpPr txBox="1"/>
          <p:nvPr/>
        </p:nvSpPr>
        <p:spPr>
          <a:xfrm>
            <a:off x="152400" y="4571585"/>
            <a:ext cx="5779701" cy="2062103"/>
          </a:xfrm>
          <a:prstGeom prst="rect">
            <a:avLst/>
          </a:prstGeom>
          <a:noFill/>
          <a:ln>
            <a:solidFill>
              <a:schemeClr val="bg1"/>
            </a:solidFill>
          </a:ln>
        </p:spPr>
        <p:txBody>
          <a:bodyPr wrap="square" rtlCol="0">
            <a:spAutoFit/>
          </a:bodyPr>
          <a:lstStyle/>
          <a:p>
            <a:r>
              <a:rPr lang="en-GB" sz="1600" dirty="0"/>
              <a:t>In 2022, an estimated 7% of middle-skill roles and 8% of service-intensive roles in Buckinghamshire were vacant, compared with 5% and 6% nationally. </a:t>
            </a:r>
          </a:p>
          <a:p>
            <a:endParaRPr lang="en-GB" sz="1600" dirty="0"/>
          </a:p>
          <a:p>
            <a:r>
              <a:rPr lang="en-GB" sz="1600" dirty="0"/>
              <a:t>Buckinghamshire employers are more likely to report skills shortage vacancies (as a proportion of all vacancies) for high-skill and middle-skill roles than employers across England as a whole (right hand chart) </a:t>
            </a:r>
          </a:p>
        </p:txBody>
      </p:sp>
    </p:spTree>
    <p:extLst>
      <p:ext uri="{BB962C8B-B14F-4D97-AF65-F5344CB8AC3E}">
        <p14:creationId xmlns:p14="http://schemas.microsoft.com/office/powerpoint/2010/main" val="2636976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A9BB21-AC53-02CF-DA54-CFC679EF8587}"/>
              </a:ext>
            </a:extLst>
          </p:cNvPr>
          <p:cNvSpPr txBox="1"/>
          <p:nvPr/>
        </p:nvSpPr>
        <p:spPr>
          <a:xfrm>
            <a:off x="131097" y="1126320"/>
            <a:ext cx="8767619" cy="307777"/>
          </a:xfrm>
          <a:prstGeom prst="rect">
            <a:avLst/>
          </a:prstGeom>
          <a:solidFill>
            <a:srgbClr val="2C2D84"/>
          </a:solidFill>
        </p:spPr>
        <p:txBody>
          <a:bodyPr wrap="square" rtlCol="0">
            <a:spAutoFit/>
          </a:bodyPr>
          <a:lstStyle/>
          <a:p>
            <a:r>
              <a:rPr lang="en-GB" sz="1400" dirty="0">
                <a:solidFill>
                  <a:schemeClr val="bg1"/>
                </a:solidFill>
              </a:rPr>
              <a:t>Occupations for which Buckinghamshire jobs advertised online are advertised for the longest duration (days) </a:t>
            </a:r>
          </a:p>
        </p:txBody>
      </p:sp>
      <p:sp>
        <p:nvSpPr>
          <p:cNvPr id="2" name="Title 1">
            <a:extLst>
              <a:ext uri="{FF2B5EF4-FFF2-40B4-BE49-F238E27FC236}">
                <a16:creationId xmlns:a16="http://schemas.microsoft.com/office/drawing/2014/main" id="{E6C09E22-997B-8E8C-A524-E5765E87D7B0}"/>
              </a:ext>
            </a:extLst>
          </p:cNvPr>
          <p:cNvSpPr>
            <a:spLocks noGrp="1"/>
          </p:cNvSpPr>
          <p:nvPr>
            <p:ph type="title"/>
          </p:nvPr>
        </p:nvSpPr>
        <p:spPr>
          <a:xfrm>
            <a:off x="0" y="0"/>
            <a:ext cx="10515600" cy="972188"/>
          </a:xfrm>
          <a:solidFill>
            <a:srgbClr val="2C2D84"/>
          </a:solidFill>
          <a:ln>
            <a:solidFill>
              <a:srgbClr val="2C2D84"/>
            </a:solidFill>
          </a:ln>
        </p:spPr>
        <p:txBody>
          <a:bodyPr>
            <a:noAutofit/>
          </a:bodyPr>
          <a:lstStyle/>
          <a:p>
            <a:r>
              <a:rPr lang="en-GB" sz="2000" b="1" dirty="0">
                <a:solidFill>
                  <a:schemeClr val="bg1"/>
                </a:solidFill>
                <a:latin typeface="+mn-lt"/>
              </a:rPr>
              <a:t>Job vacancies for occupations concentrated in the manufacturing; health; professional, scientific &amp; technical and construction sectors tend to take the longest time to fill – indicating labour or skills supply shortages</a:t>
            </a:r>
          </a:p>
        </p:txBody>
      </p:sp>
      <p:graphicFrame>
        <p:nvGraphicFramePr>
          <p:cNvPr id="7" name="Table 6">
            <a:extLst>
              <a:ext uri="{FF2B5EF4-FFF2-40B4-BE49-F238E27FC236}">
                <a16:creationId xmlns:a16="http://schemas.microsoft.com/office/drawing/2014/main" id="{B57A10D1-F242-E253-BB89-28E15A3A2C79}"/>
              </a:ext>
            </a:extLst>
          </p:cNvPr>
          <p:cNvGraphicFramePr>
            <a:graphicFrameLocks noGrp="1"/>
          </p:cNvGraphicFramePr>
          <p:nvPr>
            <p:extLst>
              <p:ext uri="{D42A27DB-BD31-4B8C-83A1-F6EECF244321}">
                <p14:modId xmlns:p14="http://schemas.microsoft.com/office/powerpoint/2010/main" val="2379550779"/>
              </p:ext>
            </p:extLst>
          </p:nvPr>
        </p:nvGraphicFramePr>
        <p:xfrm>
          <a:off x="131097" y="1539006"/>
          <a:ext cx="11362813" cy="4204844"/>
        </p:xfrm>
        <a:graphic>
          <a:graphicData uri="http://schemas.openxmlformats.org/drawingml/2006/table">
            <a:tbl>
              <a:tblPr/>
              <a:tblGrid>
                <a:gridCol w="2686282">
                  <a:extLst>
                    <a:ext uri="{9D8B030D-6E8A-4147-A177-3AD203B41FA5}">
                      <a16:colId xmlns:a16="http://schemas.microsoft.com/office/drawing/2014/main" val="2310638181"/>
                    </a:ext>
                  </a:extLst>
                </a:gridCol>
                <a:gridCol w="2169780">
                  <a:extLst>
                    <a:ext uri="{9D8B030D-6E8A-4147-A177-3AD203B41FA5}">
                      <a16:colId xmlns:a16="http://schemas.microsoft.com/office/drawing/2014/main" val="2559465303"/>
                    </a:ext>
                  </a:extLst>
                </a:gridCol>
                <a:gridCol w="1213802">
                  <a:extLst>
                    <a:ext uri="{9D8B030D-6E8A-4147-A177-3AD203B41FA5}">
                      <a16:colId xmlns:a16="http://schemas.microsoft.com/office/drawing/2014/main" val="4097126222"/>
                    </a:ext>
                  </a:extLst>
                </a:gridCol>
                <a:gridCol w="865580">
                  <a:extLst>
                    <a:ext uri="{9D8B030D-6E8A-4147-A177-3AD203B41FA5}">
                      <a16:colId xmlns:a16="http://schemas.microsoft.com/office/drawing/2014/main" val="238877598"/>
                    </a:ext>
                  </a:extLst>
                </a:gridCol>
                <a:gridCol w="1024767">
                  <a:extLst>
                    <a:ext uri="{9D8B030D-6E8A-4147-A177-3AD203B41FA5}">
                      <a16:colId xmlns:a16="http://schemas.microsoft.com/office/drawing/2014/main" val="2511691616"/>
                    </a:ext>
                  </a:extLst>
                </a:gridCol>
                <a:gridCol w="875528">
                  <a:extLst>
                    <a:ext uri="{9D8B030D-6E8A-4147-A177-3AD203B41FA5}">
                      <a16:colId xmlns:a16="http://schemas.microsoft.com/office/drawing/2014/main" val="4121761610"/>
                    </a:ext>
                  </a:extLst>
                </a:gridCol>
                <a:gridCol w="865580">
                  <a:extLst>
                    <a:ext uri="{9D8B030D-6E8A-4147-A177-3AD203B41FA5}">
                      <a16:colId xmlns:a16="http://schemas.microsoft.com/office/drawing/2014/main" val="2212641186"/>
                    </a:ext>
                  </a:extLst>
                </a:gridCol>
                <a:gridCol w="865580">
                  <a:extLst>
                    <a:ext uri="{9D8B030D-6E8A-4147-A177-3AD203B41FA5}">
                      <a16:colId xmlns:a16="http://schemas.microsoft.com/office/drawing/2014/main" val="2871018250"/>
                    </a:ext>
                  </a:extLst>
                </a:gridCol>
                <a:gridCol w="795914">
                  <a:extLst>
                    <a:ext uri="{9D8B030D-6E8A-4147-A177-3AD203B41FA5}">
                      <a16:colId xmlns:a16="http://schemas.microsoft.com/office/drawing/2014/main" val="2438768835"/>
                    </a:ext>
                  </a:extLst>
                </a:gridCol>
              </a:tblGrid>
              <a:tr h="651624">
                <a:tc>
                  <a:txBody>
                    <a:bodyPr/>
                    <a:lstStyle/>
                    <a:p>
                      <a:pPr algn="l" fontAlgn="ctr">
                        <a:buNone/>
                      </a:pPr>
                      <a:r>
                        <a:rPr lang="en-GB" sz="900" b="0" i="0" u="none" strike="noStrike" dirty="0">
                          <a:solidFill>
                            <a:srgbClr val="FFFFFF"/>
                          </a:solidFill>
                          <a:effectLst/>
                          <a:latin typeface="+mn-lt"/>
                        </a:rPr>
                        <a:t>Occupation</a:t>
                      </a:r>
                    </a:p>
                  </a:txBody>
                  <a:tcPr marL="4596" marR="4596" marT="4596" marB="0" anchor="ctr">
                    <a:lnL>
                      <a:noFill/>
                    </a:lnL>
                    <a:lnR>
                      <a:noFill/>
                    </a:lnR>
                    <a:lnT>
                      <a:noFill/>
                    </a:lnT>
                    <a:lnB>
                      <a:noFill/>
                    </a:lnB>
                    <a:solidFill>
                      <a:srgbClr val="2C2D84"/>
                    </a:solidFill>
                  </a:tcPr>
                </a:tc>
                <a:tc>
                  <a:txBody>
                    <a:bodyPr/>
                    <a:lstStyle/>
                    <a:p>
                      <a:pPr algn="l" fontAlgn="ctr">
                        <a:buNone/>
                      </a:pPr>
                      <a:r>
                        <a:rPr lang="en-GB" sz="900" b="0" i="0" u="none" strike="noStrike" dirty="0">
                          <a:solidFill>
                            <a:srgbClr val="FFFFFF"/>
                          </a:solidFill>
                          <a:effectLst/>
                          <a:latin typeface="+mn-lt"/>
                        </a:rPr>
                        <a:t>Main industry occupation is found in</a:t>
                      </a:r>
                    </a:p>
                  </a:txBody>
                  <a:tcPr marL="4596" marR="4596" marT="4596" marB="0" anchor="ctr">
                    <a:lnL>
                      <a:noFill/>
                    </a:lnL>
                    <a:lnR>
                      <a:noFill/>
                    </a:lnR>
                    <a:lnT>
                      <a:noFill/>
                    </a:lnT>
                    <a:lnB>
                      <a:noFill/>
                    </a:lnB>
                    <a:solidFill>
                      <a:srgbClr val="2C2D84"/>
                    </a:solidFill>
                  </a:tcPr>
                </a:tc>
                <a:tc>
                  <a:txBody>
                    <a:bodyPr/>
                    <a:lstStyle/>
                    <a:p>
                      <a:pPr algn="l" fontAlgn="ctr">
                        <a:buNone/>
                      </a:pPr>
                      <a:r>
                        <a:rPr lang="en-GB" sz="900" b="0" i="0" u="none" strike="noStrike" dirty="0">
                          <a:solidFill>
                            <a:srgbClr val="FFFFFF"/>
                          </a:solidFill>
                          <a:effectLst/>
                          <a:latin typeface="+mn-lt"/>
                        </a:rPr>
                        <a:t>Sits in one main industry (50% or more) or dispersed</a:t>
                      </a:r>
                    </a:p>
                  </a:txBody>
                  <a:tcPr marL="4596" marR="4596" marT="4596" marB="0" anchor="ctr">
                    <a:lnL>
                      <a:noFill/>
                    </a:lnL>
                    <a:lnR>
                      <a:noFill/>
                    </a:lnR>
                    <a:lnT>
                      <a:noFill/>
                    </a:lnT>
                    <a:lnB>
                      <a:noFill/>
                    </a:lnB>
                    <a:solidFill>
                      <a:srgbClr val="2C2D84"/>
                    </a:solidFill>
                  </a:tcPr>
                </a:tc>
                <a:tc>
                  <a:txBody>
                    <a:bodyPr/>
                    <a:lstStyle/>
                    <a:p>
                      <a:pPr algn="r" fontAlgn="ctr">
                        <a:buNone/>
                      </a:pPr>
                      <a:r>
                        <a:rPr lang="en-GB" sz="900" b="0" i="0" u="none" strike="noStrike" dirty="0">
                          <a:solidFill>
                            <a:srgbClr val="FFFFFF"/>
                          </a:solidFill>
                          <a:effectLst/>
                          <a:latin typeface="+mn-lt"/>
                        </a:rPr>
                        <a:t>Unique Postings from Jan 2024 - Dec 2024</a:t>
                      </a:r>
                    </a:p>
                  </a:txBody>
                  <a:tcPr marL="4596" marR="4596" marT="4596" marB="0" anchor="ctr">
                    <a:lnL>
                      <a:noFill/>
                    </a:lnL>
                    <a:lnR>
                      <a:noFill/>
                    </a:lnR>
                    <a:lnT>
                      <a:noFill/>
                    </a:lnT>
                    <a:lnB>
                      <a:noFill/>
                    </a:lnB>
                    <a:solidFill>
                      <a:srgbClr val="2C2D84"/>
                    </a:solidFill>
                  </a:tcPr>
                </a:tc>
                <a:tc>
                  <a:txBody>
                    <a:bodyPr/>
                    <a:lstStyle/>
                    <a:p>
                      <a:pPr algn="r" fontAlgn="ctr">
                        <a:buNone/>
                      </a:pPr>
                      <a:r>
                        <a:rPr lang="en-GB" sz="900" b="0" i="0" u="none" strike="noStrike" dirty="0">
                          <a:solidFill>
                            <a:srgbClr val="FFFFFF"/>
                          </a:solidFill>
                          <a:effectLst/>
                          <a:latin typeface="+mn-lt"/>
                        </a:rPr>
                        <a:t>Median Posting Duration from Jan 2024 - Dec 2024 Bucks</a:t>
                      </a:r>
                    </a:p>
                  </a:txBody>
                  <a:tcPr marL="4596" marR="4596" marT="4596" marB="0" anchor="ctr">
                    <a:lnL>
                      <a:noFill/>
                    </a:lnL>
                    <a:lnR>
                      <a:noFill/>
                    </a:lnR>
                    <a:lnT>
                      <a:noFill/>
                    </a:lnT>
                    <a:lnB>
                      <a:noFill/>
                    </a:lnB>
                    <a:solidFill>
                      <a:srgbClr val="2C2D84"/>
                    </a:solidFill>
                  </a:tcPr>
                </a:tc>
                <a:tc>
                  <a:txBody>
                    <a:bodyPr/>
                    <a:lstStyle/>
                    <a:p>
                      <a:pPr algn="r" fontAlgn="ctr">
                        <a:buNone/>
                      </a:pPr>
                      <a:r>
                        <a:rPr lang="en-GB" sz="900" b="0" i="0" u="none" strike="noStrike" dirty="0">
                          <a:solidFill>
                            <a:srgbClr val="FFFFFF"/>
                          </a:solidFill>
                          <a:effectLst/>
                          <a:latin typeface="+mn-lt"/>
                        </a:rPr>
                        <a:t>Difference in median posting duration - Bucks and England</a:t>
                      </a:r>
                    </a:p>
                  </a:txBody>
                  <a:tcPr marL="4596" marR="4596" marT="4596" marB="0" anchor="ctr">
                    <a:lnL>
                      <a:noFill/>
                    </a:lnL>
                    <a:lnR>
                      <a:noFill/>
                    </a:lnR>
                    <a:lnT>
                      <a:noFill/>
                    </a:lnT>
                    <a:lnB>
                      <a:noFill/>
                    </a:lnB>
                    <a:solidFill>
                      <a:srgbClr val="2C2D84"/>
                    </a:solidFill>
                  </a:tcPr>
                </a:tc>
                <a:tc>
                  <a:txBody>
                    <a:bodyPr/>
                    <a:lstStyle/>
                    <a:p>
                      <a:pPr algn="r" fontAlgn="ctr">
                        <a:buNone/>
                      </a:pPr>
                      <a:r>
                        <a:rPr lang="en-GB" sz="900" b="0" i="0" u="none" strike="noStrike" dirty="0">
                          <a:solidFill>
                            <a:srgbClr val="FFFFFF"/>
                          </a:solidFill>
                          <a:effectLst/>
                          <a:latin typeface="+mn-lt"/>
                        </a:rPr>
                        <a:t>Median Annual Advertised Salary Bucks</a:t>
                      </a:r>
                    </a:p>
                  </a:txBody>
                  <a:tcPr marL="4596" marR="4596" marT="4596" marB="0" anchor="ctr">
                    <a:lnL>
                      <a:noFill/>
                    </a:lnL>
                    <a:lnR>
                      <a:noFill/>
                    </a:lnR>
                    <a:lnT>
                      <a:noFill/>
                    </a:lnT>
                    <a:lnB>
                      <a:noFill/>
                    </a:lnB>
                    <a:solidFill>
                      <a:srgbClr val="2C2D84"/>
                    </a:solidFill>
                  </a:tcPr>
                </a:tc>
                <a:tc>
                  <a:txBody>
                    <a:bodyPr/>
                    <a:lstStyle/>
                    <a:p>
                      <a:pPr algn="r" fontAlgn="ctr">
                        <a:buNone/>
                      </a:pPr>
                      <a:r>
                        <a:rPr lang="en-GB" sz="900" b="0" i="0" u="none" strike="noStrike" dirty="0">
                          <a:solidFill>
                            <a:srgbClr val="FFFFFF"/>
                          </a:solidFill>
                          <a:effectLst/>
                          <a:latin typeface="+mn-lt"/>
                        </a:rPr>
                        <a:t>Difference in median Annual Advertised Salary- Bucks and England)</a:t>
                      </a:r>
                    </a:p>
                  </a:txBody>
                  <a:tcPr marL="4596" marR="4596" marT="4596" marB="0" anchor="ctr">
                    <a:lnL>
                      <a:noFill/>
                    </a:lnL>
                    <a:lnR>
                      <a:noFill/>
                    </a:lnR>
                    <a:lnT>
                      <a:noFill/>
                    </a:lnT>
                    <a:lnB>
                      <a:noFill/>
                    </a:lnB>
                    <a:solidFill>
                      <a:srgbClr val="2C2D84"/>
                    </a:solidFill>
                  </a:tcPr>
                </a:tc>
                <a:tc>
                  <a:txBody>
                    <a:bodyPr/>
                    <a:lstStyle/>
                    <a:p>
                      <a:pPr algn="r" fontAlgn="ctr">
                        <a:buNone/>
                      </a:pPr>
                      <a:r>
                        <a:rPr lang="en-GB" sz="900" b="0" i="0" u="none" strike="noStrike" dirty="0">
                          <a:solidFill>
                            <a:srgbClr val="FFFFFF"/>
                          </a:solidFill>
                          <a:effectLst/>
                          <a:latin typeface="+mn-lt"/>
                        </a:rPr>
                        <a:t>Avg. Posting Intensity* (Jan 2024 - Dec 2024)</a:t>
                      </a:r>
                    </a:p>
                  </a:txBody>
                  <a:tcPr marL="4596" marR="4596" marT="4596" marB="0" anchor="ctr">
                    <a:lnL>
                      <a:noFill/>
                    </a:lnL>
                    <a:lnR>
                      <a:noFill/>
                    </a:lnR>
                    <a:lnT>
                      <a:noFill/>
                    </a:lnT>
                    <a:lnB>
                      <a:noFill/>
                    </a:lnB>
                    <a:solidFill>
                      <a:srgbClr val="2C2D84"/>
                    </a:solidFill>
                  </a:tcPr>
                </a:tc>
                <a:extLst>
                  <a:ext uri="{0D108BD9-81ED-4DB2-BD59-A6C34878D82A}">
                    <a16:rowId xmlns:a16="http://schemas.microsoft.com/office/drawing/2014/main" val="1363518153"/>
                  </a:ext>
                </a:extLst>
              </a:tr>
              <a:tr h="263252">
                <a:tc>
                  <a:txBody>
                    <a:bodyPr/>
                    <a:lstStyle/>
                    <a:p>
                      <a:pPr algn="l" fontAlgn="ctr">
                        <a:buNone/>
                      </a:pPr>
                      <a:r>
                        <a:rPr lang="en-GB" sz="900" b="0" i="0" u="none" strike="noStrike" dirty="0">
                          <a:effectLst/>
                          <a:latin typeface="+mn-lt"/>
                        </a:rPr>
                        <a:t>Elementary Agricultural Occupations</a:t>
                      </a:r>
                    </a:p>
                  </a:txBody>
                  <a:tcPr marL="4596" marR="4596" marT="4596" marB="0" anchor="ctr">
                    <a:lnL>
                      <a:noFill/>
                    </a:lnL>
                    <a:lnR>
                      <a:noFill/>
                    </a:lnR>
                    <a:lnT>
                      <a:noFill/>
                    </a:lnT>
                    <a:lnB>
                      <a:noFill/>
                    </a:lnB>
                    <a:noFill/>
                  </a:tcPr>
                </a:tc>
                <a:tc>
                  <a:txBody>
                    <a:bodyPr/>
                    <a:lstStyle/>
                    <a:p>
                      <a:pPr algn="l" fontAlgn="ctr">
                        <a:buNone/>
                      </a:pPr>
                      <a:r>
                        <a:rPr lang="en-GB" sz="900" b="0" i="0" u="none" strike="noStrike" dirty="0">
                          <a:effectLst/>
                          <a:latin typeface="+mn-lt"/>
                        </a:rPr>
                        <a:t>Agriculture, Forestry and Fishing (67% of jobs)</a:t>
                      </a:r>
                    </a:p>
                  </a:txBody>
                  <a:tcPr marL="4596" marR="4596" marT="4596" marB="0" anchor="ctr">
                    <a:lnL>
                      <a:noFill/>
                    </a:lnL>
                    <a:lnR>
                      <a:noFill/>
                    </a:lnR>
                    <a:lnT>
                      <a:noFill/>
                    </a:lnT>
                    <a:lnB>
                      <a:noFill/>
                    </a:lnB>
                    <a:noFill/>
                  </a:tcPr>
                </a:tc>
                <a:tc>
                  <a:txBody>
                    <a:bodyPr/>
                    <a:lstStyle/>
                    <a:p>
                      <a:pPr algn="l" fontAlgn="ctr">
                        <a:buNone/>
                      </a:pPr>
                      <a:r>
                        <a:rPr lang="en-GB" sz="900" b="0" i="0" u="none" strike="noStrike" dirty="0">
                          <a:effectLst/>
                          <a:latin typeface="+mn-lt"/>
                        </a:rPr>
                        <a:t>Concentrated</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45</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32</a:t>
                      </a:r>
                    </a:p>
                  </a:txBody>
                  <a:tcPr marL="4596" marR="4596" marT="4596" marB="0" anchor="ctr">
                    <a:lnL>
                      <a:noFill/>
                    </a:lnL>
                    <a:lnR>
                      <a:noFill/>
                    </a:lnR>
                    <a:lnT>
                      <a:noFill/>
                    </a:lnT>
                    <a:lnB>
                      <a:noFill/>
                    </a:lnB>
                    <a:noFill/>
                  </a:tcPr>
                </a:tc>
                <a:tc>
                  <a:txBody>
                    <a:bodyPr/>
                    <a:lstStyle/>
                    <a:p>
                      <a:pPr algn="r" fontAlgn="b">
                        <a:buNone/>
                      </a:pPr>
                      <a:r>
                        <a:rPr lang="en-GB" sz="900" b="0" i="0" u="none" strike="noStrike" dirty="0">
                          <a:effectLst/>
                          <a:latin typeface="+mn-lt"/>
                        </a:rPr>
                        <a:t>5</a:t>
                      </a:r>
                    </a:p>
                  </a:txBody>
                  <a:tcPr marL="4596" marR="4596" marT="4596" marB="0" anchor="b">
                    <a:lnL>
                      <a:noFill/>
                    </a:lnL>
                    <a:lnR>
                      <a:noFill/>
                    </a:lnR>
                    <a:lnT>
                      <a:noFill/>
                    </a:lnT>
                    <a:lnB>
                      <a:noFill/>
                    </a:lnB>
                    <a:noFill/>
                  </a:tcPr>
                </a:tc>
                <a:tc>
                  <a:txBody>
                    <a:bodyPr/>
                    <a:lstStyle/>
                    <a:p>
                      <a:pPr algn="r" fontAlgn="ctr">
                        <a:buNone/>
                      </a:pPr>
                      <a:r>
                        <a:rPr lang="en-GB" sz="900" b="0" i="0" u="none" strike="noStrike" dirty="0">
                          <a:effectLst/>
                          <a:latin typeface="+mn-lt"/>
                        </a:rPr>
                        <a:t>£25,536</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solidFill>
                            <a:srgbClr val="FF0000"/>
                          </a:solidFill>
                          <a:effectLst/>
                          <a:latin typeface="+mn-lt"/>
                        </a:rPr>
                        <a:t> (£512)</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1 : 1</a:t>
                      </a:r>
                    </a:p>
                  </a:txBody>
                  <a:tcPr marL="4596" marR="4596" marT="4596" marB="0" anchor="ctr">
                    <a:lnL>
                      <a:noFill/>
                    </a:lnL>
                    <a:lnR>
                      <a:noFill/>
                    </a:lnR>
                    <a:lnT>
                      <a:noFill/>
                    </a:lnT>
                    <a:lnB>
                      <a:noFill/>
                    </a:lnB>
                    <a:noFill/>
                  </a:tcPr>
                </a:tc>
                <a:extLst>
                  <a:ext uri="{0D108BD9-81ED-4DB2-BD59-A6C34878D82A}">
                    <a16:rowId xmlns:a16="http://schemas.microsoft.com/office/drawing/2014/main" val="73702900"/>
                  </a:ext>
                </a:extLst>
              </a:tr>
              <a:tr h="133795">
                <a:tc>
                  <a:txBody>
                    <a:bodyPr/>
                    <a:lstStyle/>
                    <a:p>
                      <a:pPr algn="l" fontAlgn="ctr">
                        <a:buNone/>
                      </a:pPr>
                      <a:r>
                        <a:rPr lang="en-GB" sz="900" b="1" i="0" u="none" strike="noStrike" dirty="0">
                          <a:effectLst/>
                          <a:latin typeface="+mn-lt"/>
                        </a:rPr>
                        <a:t>Artistic, Literary and Media Occupations</a:t>
                      </a:r>
                    </a:p>
                  </a:txBody>
                  <a:tcPr marL="4596" marR="4596" marT="4596" marB="0" anchor="ctr">
                    <a:lnL>
                      <a:noFill/>
                    </a:lnL>
                    <a:lnR>
                      <a:noFill/>
                    </a:lnR>
                    <a:lnT>
                      <a:noFill/>
                    </a:lnT>
                    <a:lnB>
                      <a:noFill/>
                    </a:lnB>
                    <a:noFill/>
                  </a:tcPr>
                </a:tc>
                <a:tc>
                  <a:txBody>
                    <a:bodyPr/>
                    <a:lstStyle/>
                    <a:p>
                      <a:pPr algn="l" fontAlgn="ctr">
                        <a:buNone/>
                      </a:pPr>
                      <a:r>
                        <a:rPr lang="en-GB" sz="900" b="1" i="0" u="none" strike="noStrike" dirty="0">
                          <a:effectLst/>
                          <a:latin typeface="+mn-lt"/>
                        </a:rPr>
                        <a:t>Information and Communication (50%)</a:t>
                      </a:r>
                    </a:p>
                  </a:txBody>
                  <a:tcPr marL="4596" marR="4596" marT="4596" marB="0" anchor="ctr">
                    <a:lnL>
                      <a:noFill/>
                    </a:lnL>
                    <a:lnR>
                      <a:noFill/>
                    </a:lnR>
                    <a:lnT>
                      <a:noFill/>
                    </a:lnT>
                    <a:lnB>
                      <a:noFill/>
                    </a:lnB>
                    <a:noFill/>
                  </a:tcPr>
                </a:tc>
                <a:tc>
                  <a:txBody>
                    <a:bodyPr/>
                    <a:lstStyle/>
                    <a:p>
                      <a:pPr algn="l" fontAlgn="ctr">
                        <a:buNone/>
                      </a:pPr>
                      <a:r>
                        <a:rPr lang="en-GB" sz="900" b="1" i="0" u="none" strike="noStrike" dirty="0">
                          <a:effectLst/>
                          <a:latin typeface="+mn-lt"/>
                        </a:rPr>
                        <a:t>Concentrated</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281</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31</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2</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£30,144</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solidFill>
                            <a:srgbClr val="FF0000"/>
                          </a:solidFill>
                          <a:effectLst/>
                          <a:latin typeface="+mn-lt"/>
                        </a:rPr>
                        <a:t> (£1,024)</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1007236207"/>
                  </a:ext>
                </a:extLst>
              </a:tr>
              <a:tr h="133795">
                <a:tc>
                  <a:txBody>
                    <a:bodyPr/>
                    <a:lstStyle/>
                    <a:p>
                      <a:pPr algn="l" fontAlgn="ctr">
                        <a:buNone/>
                      </a:pPr>
                      <a:r>
                        <a:rPr lang="en-GB" sz="900" b="0" i="0" u="none" strike="noStrike" dirty="0">
                          <a:effectLst/>
                          <a:latin typeface="+mn-lt"/>
                        </a:rPr>
                        <a:t>Hairdressers and Related Services</a:t>
                      </a:r>
                    </a:p>
                  </a:txBody>
                  <a:tcPr marL="4596" marR="4596" marT="4596" marB="0" anchor="ctr">
                    <a:lnL>
                      <a:noFill/>
                    </a:lnL>
                    <a:lnR>
                      <a:noFill/>
                    </a:lnR>
                    <a:lnT>
                      <a:noFill/>
                    </a:lnT>
                    <a:lnB>
                      <a:noFill/>
                    </a:lnB>
                    <a:noFill/>
                  </a:tcPr>
                </a:tc>
                <a:tc>
                  <a:txBody>
                    <a:bodyPr/>
                    <a:lstStyle/>
                    <a:p>
                      <a:pPr algn="l" fontAlgn="b">
                        <a:buNone/>
                      </a:pPr>
                      <a:r>
                        <a:rPr lang="en-GB" sz="900" b="0" i="0" u="none" strike="noStrike" dirty="0">
                          <a:effectLst/>
                          <a:latin typeface="+mn-lt"/>
                        </a:rPr>
                        <a:t>Other service activities (93%)</a:t>
                      </a:r>
                    </a:p>
                  </a:txBody>
                  <a:tcPr marL="4596" marR="4596" marT="4596" marB="0" anchor="b">
                    <a:lnL>
                      <a:noFill/>
                    </a:lnL>
                    <a:lnR>
                      <a:noFill/>
                    </a:lnR>
                    <a:lnT>
                      <a:noFill/>
                    </a:lnT>
                    <a:lnB>
                      <a:noFill/>
                    </a:lnB>
                    <a:noFill/>
                  </a:tcPr>
                </a:tc>
                <a:tc>
                  <a:txBody>
                    <a:bodyPr/>
                    <a:lstStyle/>
                    <a:p>
                      <a:pPr algn="l" fontAlgn="b">
                        <a:buNone/>
                      </a:pPr>
                      <a:r>
                        <a:rPr lang="en-GB" sz="900" b="0" i="0" u="none" strike="noStrike" dirty="0">
                          <a:effectLst/>
                          <a:latin typeface="+mn-lt"/>
                        </a:rPr>
                        <a:t>Concentrated</a:t>
                      </a:r>
                    </a:p>
                  </a:txBody>
                  <a:tcPr marL="4596" marR="4596" marT="4596" marB="0" anchor="b">
                    <a:lnL>
                      <a:noFill/>
                    </a:lnL>
                    <a:lnR>
                      <a:noFill/>
                    </a:lnR>
                    <a:lnT>
                      <a:noFill/>
                    </a:lnT>
                    <a:lnB>
                      <a:noFill/>
                    </a:lnB>
                    <a:noFill/>
                  </a:tcPr>
                </a:tc>
                <a:tc>
                  <a:txBody>
                    <a:bodyPr/>
                    <a:lstStyle/>
                    <a:p>
                      <a:pPr algn="r" fontAlgn="ctr">
                        <a:buNone/>
                      </a:pPr>
                      <a:r>
                        <a:rPr lang="en-GB" sz="900" b="0" i="0" u="none" strike="noStrike" dirty="0">
                          <a:effectLst/>
                          <a:latin typeface="+mn-lt"/>
                        </a:rPr>
                        <a:t>96</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31</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1</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£27,968</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£1,920</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1 : 1</a:t>
                      </a:r>
                    </a:p>
                  </a:txBody>
                  <a:tcPr marL="4596" marR="4596" marT="4596" marB="0" anchor="ctr">
                    <a:lnL>
                      <a:noFill/>
                    </a:lnL>
                    <a:lnR>
                      <a:noFill/>
                    </a:lnR>
                    <a:lnT>
                      <a:noFill/>
                    </a:lnT>
                    <a:lnB>
                      <a:noFill/>
                    </a:lnB>
                    <a:noFill/>
                  </a:tcPr>
                </a:tc>
                <a:extLst>
                  <a:ext uri="{0D108BD9-81ED-4DB2-BD59-A6C34878D82A}">
                    <a16:rowId xmlns:a16="http://schemas.microsoft.com/office/drawing/2014/main" val="2749434843"/>
                  </a:ext>
                </a:extLst>
              </a:tr>
              <a:tr h="133795">
                <a:tc>
                  <a:txBody>
                    <a:bodyPr/>
                    <a:lstStyle/>
                    <a:p>
                      <a:pPr algn="l" fontAlgn="ctr">
                        <a:buNone/>
                      </a:pPr>
                      <a:r>
                        <a:rPr lang="en-GB" sz="900" b="0" i="0" u="none" strike="noStrike" dirty="0">
                          <a:effectLst/>
                          <a:latin typeface="+mn-lt"/>
                        </a:rPr>
                        <a:t>Process Operatives</a:t>
                      </a:r>
                    </a:p>
                  </a:txBody>
                  <a:tcPr marL="4596" marR="4596" marT="4596" marB="0" anchor="ctr">
                    <a:lnL>
                      <a:noFill/>
                    </a:lnL>
                    <a:lnR>
                      <a:noFill/>
                    </a:lnR>
                    <a:lnT>
                      <a:noFill/>
                    </a:lnT>
                    <a:lnB>
                      <a:noFill/>
                    </a:lnB>
                    <a:noFill/>
                  </a:tcPr>
                </a:tc>
                <a:tc>
                  <a:txBody>
                    <a:bodyPr/>
                    <a:lstStyle/>
                    <a:p>
                      <a:pPr algn="l" fontAlgn="ctr">
                        <a:buNone/>
                      </a:pPr>
                      <a:r>
                        <a:rPr lang="en-GB" sz="900" b="0" i="0" u="none" strike="noStrike" dirty="0">
                          <a:effectLst/>
                          <a:latin typeface="+mn-lt"/>
                        </a:rPr>
                        <a:t>Manufacturing (47%)</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75</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31</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5</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£27,392</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£960</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3040519440"/>
                  </a:ext>
                </a:extLst>
              </a:tr>
              <a:tr h="133795">
                <a:tc>
                  <a:txBody>
                    <a:bodyPr/>
                    <a:lstStyle/>
                    <a:p>
                      <a:pPr algn="l" fontAlgn="ctr">
                        <a:buNone/>
                      </a:pPr>
                      <a:r>
                        <a:rPr lang="en-GB" sz="900" b="0" i="0" u="none" strike="noStrike" dirty="0">
                          <a:effectLst/>
                          <a:latin typeface="+mn-lt"/>
                        </a:rPr>
                        <a:t>Web and Multimedia Design Professionals</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Professional, scientific and technical (40%)</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61</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31</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7</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£27,904</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solidFill>
                            <a:srgbClr val="FF0000"/>
                          </a:solidFill>
                          <a:effectLst/>
                          <a:latin typeface="+mn-lt"/>
                        </a:rPr>
                        <a:t> (£4,160)</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2152702860"/>
                  </a:ext>
                </a:extLst>
              </a:tr>
              <a:tr h="133795">
                <a:tc>
                  <a:txBody>
                    <a:bodyPr/>
                    <a:lstStyle/>
                    <a:p>
                      <a:pPr algn="l" fontAlgn="ctr">
                        <a:buNone/>
                      </a:pPr>
                      <a:r>
                        <a:rPr lang="en-GB" sz="900" b="0" i="0" u="none" strike="noStrike" dirty="0">
                          <a:effectLst/>
                          <a:latin typeface="+mn-lt"/>
                        </a:rPr>
                        <a:t>Design Occupations</a:t>
                      </a:r>
                    </a:p>
                  </a:txBody>
                  <a:tcPr marL="4596" marR="4596" marT="4596" marB="0" anchor="ctr">
                    <a:lnL>
                      <a:noFill/>
                    </a:lnL>
                    <a:lnR>
                      <a:noFill/>
                    </a:lnR>
                    <a:lnT>
                      <a:noFill/>
                    </a:lnT>
                    <a:lnB>
                      <a:noFill/>
                    </a:lnB>
                    <a:noFill/>
                  </a:tcPr>
                </a:tc>
                <a:tc>
                  <a:txBody>
                    <a:bodyPr/>
                    <a:lstStyle/>
                    <a:p>
                      <a:pPr algn="l" fontAlgn="ctr">
                        <a:buNone/>
                      </a:pPr>
                      <a:r>
                        <a:rPr lang="en-GB" sz="900" b="0" i="0" u="none" strike="noStrike" dirty="0">
                          <a:effectLst/>
                          <a:latin typeface="+mn-lt"/>
                        </a:rPr>
                        <a:t>Professional, scientific and technical (39%)</a:t>
                      </a:r>
                    </a:p>
                  </a:txBody>
                  <a:tcPr marL="4596" marR="4596" marT="4596" marB="0" anchor="ctr">
                    <a:lnL>
                      <a:noFill/>
                    </a:lnL>
                    <a:lnR>
                      <a:noFill/>
                    </a:lnR>
                    <a:lnT>
                      <a:noFill/>
                    </a:lnT>
                    <a:lnB>
                      <a:noFill/>
                    </a:lnB>
                    <a:noFill/>
                  </a:tcPr>
                </a:tc>
                <a:tc>
                  <a:txBody>
                    <a:bodyPr/>
                    <a:lstStyle/>
                    <a:p>
                      <a:pPr algn="l" fontAlgn="ctr">
                        <a:buNone/>
                      </a:pPr>
                      <a:r>
                        <a:rPr lang="en-GB" sz="900" b="0" i="0" u="none" strike="noStrike" dirty="0">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69</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30</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4</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£26,560</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solidFill>
                            <a:srgbClr val="FF0000"/>
                          </a:solidFill>
                          <a:effectLst/>
                          <a:latin typeface="+mn-lt"/>
                        </a:rPr>
                        <a:t> (£5,888)</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3576480195"/>
                  </a:ext>
                </a:extLst>
              </a:tr>
              <a:tr h="133795">
                <a:tc>
                  <a:txBody>
                    <a:bodyPr/>
                    <a:lstStyle/>
                    <a:p>
                      <a:pPr algn="l" fontAlgn="ctr">
                        <a:buNone/>
                      </a:pPr>
                      <a:r>
                        <a:rPr lang="en-GB" sz="900" b="0" i="0" u="none" strike="noStrike">
                          <a:effectLst/>
                          <a:latin typeface="+mn-lt"/>
                        </a:rPr>
                        <a:t>Animal Care and Control Services</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Other service activities (37%)</a:t>
                      </a:r>
                    </a:p>
                  </a:txBody>
                  <a:tcPr marL="4596" marR="4596" marT="4596" marB="0" anchor="ctr">
                    <a:lnL>
                      <a:noFill/>
                    </a:lnL>
                    <a:lnR>
                      <a:noFill/>
                    </a:lnR>
                    <a:lnT>
                      <a:noFill/>
                    </a:lnT>
                    <a:lnB>
                      <a:noFill/>
                    </a:lnB>
                    <a:noFill/>
                  </a:tcPr>
                </a:tc>
                <a:tc>
                  <a:txBody>
                    <a:bodyPr/>
                    <a:lstStyle/>
                    <a:p>
                      <a:pPr algn="l" fontAlgn="ctr">
                        <a:buNone/>
                      </a:pPr>
                      <a:r>
                        <a:rPr lang="en-GB" sz="900" b="0" i="0" u="none" strike="noStrike" dirty="0">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65</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30</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6</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£24,768</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solidFill>
                            <a:srgbClr val="FF0000"/>
                          </a:solidFill>
                          <a:effectLst/>
                          <a:latin typeface="+mn-lt"/>
                        </a:rPr>
                        <a:t> (£256)</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1 : 1</a:t>
                      </a:r>
                    </a:p>
                  </a:txBody>
                  <a:tcPr marL="4596" marR="4596" marT="4596" marB="0" anchor="ctr">
                    <a:lnL>
                      <a:noFill/>
                    </a:lnL>
                    <a:lnR>
                      <a:noFill/>
                    </a:lnR>
                    <a:lnT>
                      <a:noFill/>
                    </a:lnT>
                    <a:lnB>
                      <a:noFill/>
                    </a:lnB>
                    <a:noFill/>
                  </a:tcPr>
                </a:tc>
                <a:extLst>
                  <a:ext uri="{0D108BD9-81ED-4DB2-BD59-A6C34878D82A}">
                    <a16:rowId xmlns:a16="http://schemas.microsoft.com/office/drawing/2014/main" val="3488265718"/>
                  </a:ext>
                </a:extLst>
              </a:tr>
              <a:tr h="133795">
                <a:tc>
                  <a:txBody>
                    <a:bodyPr/>
                    <a:lstStyle/>
                    <a:p>
                      <a:pPr algn="l" fontAlgn="ctr">
                        <a:buNone/>
                      </a:pPr>
                      <a:r>
                        <a:rPr lang="en-GB" sz="900" b="0" i="0" u="none" strike="noStrike" dirty="0">
                          <a:effectLst/>
                          <a:latin typeface="+mn-lt"/>
                        </a:rPr>
                        <a:t>Conservation and Environment Professionals</a:t>
                      </a:r>
                    </a:p>
                  </a:txBody>
                  <a:tcPr marL="4596" marR="4596" marT="4596" marB="0" anchor="ctr">
                    <a:lnL>
                      <a:noFill/>
                    </a:lnL>
                    <a:lnR>
                      <a:noFill/>
                    </a:lnR>
                    <a:lnT>
                      <a:noFill/>
                    </a:lnT>
                    <a:lnB>
                      <a:noFill/>
                    </a:lnB>
                    <a:noFill/>
                  </a:tcPr>
                </a:tc>
                <a:tc>
                  <a:txBody>
                    <a:bodyPr/>
                    <a:lstStyle/>
                    <a:p>
                      <a:pPr algn="l" fontAlgn="ctr">
                        <a:buNone/>
                      </a:pPr>
                      <a:r>
                        <a:rPr lang="en-GB" sz="900" b="0" i="0" u="none" strike="noStrike" dirty="0">
                          <a:effectLst/>
                          <a:latin typeface="+mn-lt"/>
                        </a:rPr>
                        <a:t>Professional, scientific and technical (34%)</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30</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30</a:t>
                      </a:r>
                    </a:p>
                  </a:txBody>
                  <a:tcPr marL="4596" marR="4596" marT="4596" marB="0" anchor="ctr">
                    <a:lnL>
                      <a:noFill/>
                    </a:lnL>
                    <a:lnR>
                      <a:noFill/>
                    </a:lnR>
                    <a:lnT>
                      <a:noFill/>
                    </a:lnT>
                    <a:lnB>
                      <a:noFill/>
                    </a:lnB>
                    <a:noFill/>
                  </a:tcPr>
                </a:tc>
                <a:tc>
                  <a:txBody>
                    <a:bodyPr/>
                    <a:lstStyle/>
                    <a:p>
                      <a:pPr algn="r" fontAlgn="b">
                        <a:buNone/>
                      </a:pPr>
                      <a:r>
                        <a:rPr lang="en-GB" sz="900" b="0" i="0" u="none" strike="noStrike" dirty="0">
                          <a:effectLst/>
                          <a:latin typeface="+mn-lt"/>
                        </a:rPr>
                        <a:t>7</a:t>
                      </a:r>
                    </a:p>
                  </a:txBody>
                  <a:tcPr marL="4596" marR="4596" marT="4596" marB="0" anchor="b">
                    <a:lnL>
                      <a:noFill/>
                    </a:lnL>
                    <a:lnR>
                      <a:noFill/>
                    </a:lnR>
                    <a:lnT>
                      <a:noFill/>
                    </a:lnT>
                    <a:lnB>
                      <a:noFill/>
                    </a:lnB>
                    <a:noFill/>
                  </a:tcPr>
                </a:tc>
                <a:tc>
                  <a:txBody>
                    <a:bodyPr/>
                    <a:lstStyle/>
                    <a:p>
                      <a:pPr algn="r" fontAlgn="ctr">
                        <a:buNone/>
                      </a:pPr>
                      <a:r>
                        <a:rPr lang="en-GB" sz="900" b="0" i="0" u="none" strike="noStrike" dirty="0">
                          <a:effectLst/>
                          <a:latin typeface="+mn-lt"/>
                        </a:rPr>
                        <a:t>£24,896</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solidFill>
                            <a:srgbClr val="FF0000"/>
                          </a:solidFill>
                          <a:effectLst/>
                          <a:latin typeface="+mn-lt"/>
                        </a:rPr>
                        <a:t> (£4,864)</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1578401947"/>
                  </a:ext>
                </a:extLst>
              </a:tr>
              <a:tr h="133795">
                <a:tc>
                  <a:txBody>
                    <a:bodyPr/>
                    <a:lstStyle/>
                    <a:p>
                      <a:pPr algn="l" fontAlgn="ctr">
                        <a:buNone/>
                      </a:pPr>
                      <a:r>
                        <a:rPr lang="en-GB" sz="900" b="1" i="0" u="none" strike="noStrike" dirty="0">
                          <a:effectLst/>
                          <a:latin typeface="+mn-lt"/>
                        </a:rPr>
                        <a:t>Caring Personal Services</a:t>
                      </a:r>
                    </a:p>
                  </a:txBody>
                  <a:tcPr marL="4596" marR="4596" marT="4596" marB="0" anchor="ctr">
                    <a:lnL>
                      <a:noFill/>
                    </a:lnL>
                    <a:lnR>
                      <a:noFill/>
                    </a:lnR>
                    <a:lnT>
                      <a:noFill/>
                    </a:lnT>
                    <a:lnB>
                      <a:noFill/>
                    </a:lnB>
                    <a:noFill/>
                  </a:tcPr>
                </a:tc>
                <a:tc>
                  <a:txBody>
                    <a:bodyPr/>
                    <a:lstStyle/>
                    <a:p>
                      <a:pPr algn="l" fontAlgn="ctr">
                        <a:buNone/>
                      </a:pPr>
                      <a:r>
                        <a:rPr lang="en-GB" sz="900" b="1" i="0" u="none" strike="noStrike" dirty="0">
                          <a:effectLst/>
                          <a:latin typeface="+mn-lt"/>
                        </a:rPr>
                        <a:t>Human health and social work (90%)</a:t>
                      </a:r>
                    </a:p>
                  </a:txBody>
                  <a:tcPr marL="4596" marR="4596" marT="4596" marB="0" anchor="ctr">
                    <a:lnL>
                      <a:noFill/>
                    </a:lnL>
                    <a:lnR>
                      <a:noFill/>
                    </a:lnR>
                    <a:lnT>
                      <a:noFill/>
                    </a:lnT>
                    <a:lnB>
                      <a:noFill/>
                    </a:lnB>
                    <a:noFill/>
                  </a:tcPr>
                </a:tc>
                <a:tc>
                  <a:txBody>
                    <a:bodyPr/>
                    <a:lstStyle/>
                    <a:p>
                      <a:pPr algn="l" fontAlgn="ctr">
                        <a:buNone/>
                      </a:pPr>
                      <a:r>
                        <a:rPr lang="en-GB" sz="900" b="1" i="0" u="none" strike="noStrike" dirty="0">
                          <a:effectLst/>
                          <a:latin typeface="+mn-lt"/>
                        </a:rPr>
                        <a:t>Concentrated</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1,687</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29</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1</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£26,176</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£640</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3 : 1</a:t>
                      </a:r>
                    </a:p>
                  </a:txBody>
                  <a:tcPr marL="4596" marR="4596" marT="4596" marB="0" anchor="ctr">
                    <a:lnL>
                      <a:noFill/>
                    </a:lnL>
                    <a:lnR>
                      <a:noFill/>
                    </a:lnR>
                    <a:lnT>
                      <a:noFill/>
                    </a:lnT>
                    <a:lnB>
                      <a:noFill/>
                    </a:lnB>
                    <a:noFill/>
                  </a:tcPr>
                </a:tc>
                <a:extLst>
                  <a:ext uri="{0D108BD9-81ED-4DB2-BD59-A6C34878D82A}">
                    <a16:rowId xmlns:a16="http://schemas.microsoft.com/office/drawing/2014/main" val="3204014024"/>
                  </a:ext>
                </a:extLst>
              </a:tr>
              <a:tr h="133795">
                <a:tc>
                  <a:txBody>
                    <a:bodyPr/>
                    <a:lstStyle/>
                    <a:p>
                      <a:pPr algn="l" fontAlgn="ctr">
                        <a:buNone/>
                      </a:pPr>
                      <a:r>
                        <a:rPr lang="en-GB" sz="900" b="1" i="0" u="none" strike="noStrike" dirty="0">
                          <a:effectLst/>
                          <a:latin typeface="+mn-lt"/>
                        </a:rPr>
                        <a:t>Teaching and Childcare Associate Professionals</a:t>
                      </a:r>
                    </a:p>
                  </a:txBody>
                  <a:tcPr marL="4596" marR="4596" marT="4596" marB="0" anchor="ctr">
                    <a:lnL>
                      <a:noFill/>
                    </a:lnL>
                    <a:lnR>
                      <a:noFill/>
                    </a:lnR>
                    <a:lnT>
                      <a:noFill/>
                    </a:lnT>
                    <a:lnB>
                      <a:noFill/>
                    </a:lnB>
                    <a:noFill/>
                  </a:tcPr>
                </a:tc>
                <a:tc>
                  <a:txBody>
                    <a:bodyPr/>
                    <a:lstStyle/>
                    <a:p>
                      <a:pPr algn="l" fontAlgn="ctr">
                        <a:buNone/>
                      </a:pPr>
                      <a:r>
                        <a:rPr lang="en-GB" sz="900" b="1" i="0" u="none" strike="noStrike" dirty="0">
                          <a:effectLst/>
                          <a:latin typeface="+mn-lt"/>
                        </a:rPr>
                        <a:t>Education (84%)</a:t>
                      </a:r>
                    </a:p>
                  </a:txBody>
                  <a:tcPr marL="4596" marR="4596" marT="4596" marB="0" anchor="ctr">
                    <a:lnL>
                      <a:noFill/>
                    </a:lnL>
                    <a:lnR>
                      <a:noFill/>
                    </a:lnR>
                    <a:lnT>
                      <a:noFill/>
                    </a:lnT>
                    <a:lnB>
                      <a:noFill/>
                    </a:lnB>
                    <a:noFill/>
                  </a:tcPr>
                </a:tc>
                <a:tc>
                  <a:txBody>
                    <a:bodyPr/>
                    <a:lstStyle/>
                    <a:p>
                      <a:pPr algn="l" fontAlgn="ctr">
                        <a:buNone/>
                      </a:pPr>
                      <a:r>
                        <a:rPr lang="en-GB" sz="900" b="1" i="0" u="none" strike="noStrike" dirty="0">
                          <a:effectLst/>
                          <a:latin typeface="+mn-lt"/>
                        </a:rPr>
                        <a:t>Concentrated</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708</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29</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1</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£25,280</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£896</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3177414973"/>
                  </a:ext>
                </a:extLst>
              </a:tr>
              <a:tr h="133795">
                <a:tc>
                  <a:txBody>
                    <a:bodyPr/>
                    <a:lstStyle/>
                    <a:p>
                      <a:pPr algn="l" fontAlgn="ctr">
                        <a:buNone/>
                      </a:pPr>
                      <a:r>
                        <a:rPr lang="en-GB" sz="900" b="1" i="0" u="none" strike="noStrike">
                          <a:effectLst/>
                          <a:latin typeface="+mn-lt"/>
                        </a:rPr>
                        <a:t>Health and Social Services Managers and Directors</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Human health and social work (80%)</a:t>
                      </a:r>
                    </a:p>
                  </a:txBody>
                  <a:tcPr marL="4596" marR="4596" marT="4596" marB="0" anchor="ctr">
                    <a:lnL>
                      <a:noFill/>
                    </a:lnL>
                    <a:lnR>
                      <a:noFill/>
                    </a:lnR>
                    <a:lnT>
                      <a:noFill/>
                    </a:lnT>
                    <a:lnB>
                      <a:noFill/>
                    </a:lnB>
                    <a:noFill/>
                  </a:tcPr>
                </a:tc>
                <a:tc>
                  <a:txBody>
                    <a:bodyPr/>
                    <a:lstStyle/>
                    <a:p>
                      <a:pPr algn="l" fontAlgn="ctr">
                        <a:buNone/>
                      </a:pPr>
                      <a:r>
                        <a:rPr lang="en-GB" sz="900" b="1" i="0" u="none" strike="noStrike" dirty="0">
                          <a:effectLst/>
                          <a:latin typeface="+mn-lt"/>
                        </a:rPr>
                        <a:t>Concentrated</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226</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29</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5</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£46,976</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solidFill>
                            <a:srgbClr val="FF0000"/>
                          </a:solidFill>
                          <a:effectLst/>
                          <a:latin typeface="+mn-lt"/>
                        </a:rPr>
                        <a:t> (£64)</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3 : 1</a:t>
                      </a:r>
                    </a:p>
                  </a:txBody>
                  <a:tcPr marL="4596" marR="4596" marT="4596" marB="0" anchor="ctr">
                    <a:lnL>
                      <a:noFill/>
                    </a:lnL>
                    <a:lnR>
                      <a:noFill/>
                    </a:lnR>
                    <a:lnT>
                      <a:noFill/>
                    </a:lnT>
                    <a:lnB>
                      <a:noFill/>
                    </a:lnB>
                    <a:noFill/>
                  </a:tcPr>
                </a:tc>
                <a:extLst>
                  <a:ext uri="{0D108BD9-81ED-4DB2-BD59-A6C34878D82A}">
                    <a16:rowId xmlns:a16="http://schemas.microsoft.com/office/drawing/2014/main" val="1560573469"/>
                  </a:ext>
                </a:extLst>
              </a:tr>
              <a:tr h="133795">
                <a:tc>
                  <a:txBody>
                    <a:bodyPr/>
                    <a:lstStyle/>
                    <a:p>
                      <a:pPr algn="l" fontAlgn="ctr">
                        <a:buNone/>
                      </a:pPr>
                      <a:r>
                        <a:rPr lang="en-GB" sz="900" b="1" i="0" u="none" strike="noStrike">
                          <a:effectLst/>
                          <a:latin typeface="+mn-lt"/>
                        </a:rPr>
                        <a:t>Plant and Machine Operatives</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Manufacturing (51%)</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136</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29</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2</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£34,432</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£4,416</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3843818027"/>
                  </a:ext>
                </a:extLst>
              </a:tr>
              <a:tr h="133795">
                <a:tc>
                  <a:txBody>
                    <a:bodyPr/>
                    <a:lstStyle/>
                    <a:p>
                      <a:pPr algn="l" fontAlgn="ctr">
                        <a:buNone/>
                      </a:pPr>
                      <a:r>
                        <a:rPr lang="en-GB" sz="900" b="0" i="0" u="none" strike="noStrike">
                          <a:effectLst/>
                          <a:latin typeface="+mn-lt"/>
                        </a:rPr>
                        <a:t>Skilled Metal, Electrical and Electronic Trades Supervisors</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Manufacturing (29%)</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75</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29</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4</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£35,712</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solidFill>
                            <a:srgbClr val="FF0000"/>
                          </a:solidFill>
                          <a:effectLst/>
                          <a:latin typeface="+mn-lt"/>
                        </a:rPr>
                        <a:t> (£3,392</a:t>
                      </a:r>
                      <a:r>
                        <a:rPr lang="en-GB" sz="900" b="0" i="0" u="none" strike="noStrike" dirty="0">
                          <a:effectLst/>
                          <a:latin typeface="+mn-lt"/>
                        </a:rPr>
                        <a:t>)</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538461606"/>
                  </a:ext>
                </a:extLst>
              </a:tr>
              <a:tr h="133795">
                <a:tc>
                  <a:txBody>
                    <a:bodyPr/>
                    <a:lstStyle/>
                    <a:p>
                      <a:pPr algn="l" fontAlgn="ctr">
                        <a:buNone/>
                      </a:pPr>
                      <a:r>
                        <a:rPr lang="en-GB" sz="900" b="0" i="0" u="none" strike="noStrike">
                          <a:effectLst/>
                          <a:latin typeface="+mn-lt"/>
                        </a:rPr>
                        <a:t>Production Managers and Directors</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Manufacturing (33%)</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71</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29</a:t>
                      </a:r>
                    </a:p>
                  </a:txBody>
                  <a:tcPr marL="4596" marR="4596" marT="4596" marB="0" anchor="ctr">
                    <a:lnL>
                      <a:noFill/>
                    </a:lnL>
                    <a:lnR>
                      <a:noFill/>
                    </a:lnR>
                    <a:lnT>
                      <a:noFill/>
                    </a:lnT>
                    <a:lnB>
                      <a:noFill/>
                    </a:lnB>
                    <a:noFill/>
                  </a:tcPr>
                </a:tc>
                <a:tc>
                  <a:txBody>
                    <a:bodyPr/>
                    <a:lstStyle/>
                    <a:p>
                      <a:pPr algn="r" fontAlgn="b">
                        <a:buNone/>
                      </a:pPr>
                      <a:r>
                        <a:rPr lang="en-GB" sz="900" b="0" i="0" u="none" strike="noStrike" dirty="0">
                          <a:effectLst/>
                          <a:latin typeface="+mn-lt"/>
                        </a:rPr>
                        <a:t>6</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£54,784</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£1,344</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2837585884"/>
                  </a:ext>
                </a:extLst>
              </a:tr>
              <a:tr h="133795">
                <a:tc>
                  <a:txBody>
                    <a:bodyPr/>
                    <a:lstStyle/>
                    <a:p>
                      <a:pPr algn="l" fontAlgn="ctr">
                        <a:buNone/>
                      </a:pPr>
                      <a:r>
                        <a:rPr lang="en-GB" sz="900" b="0" i="0" u="none" strike="noStrike">
                          <a:effectLst/>
                          <a:latin typeface="+mn-lt"/>
                        </a:rPr>
                        <a:t>Textiles and Garments Trades</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Manufacturing (40%)</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27</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29</a:t>
                      </a:r>
                    </a:p>
                  </a:txBody>
                  <a:tcPr marL="4596" marR="4596" marT="4596" marB="0" anchor="ctr">
                    <a:lnL>
                      <a:noFill/>
                    </a:lnL>
                    <a:lnR>
                      <a:noFill/>
                    </a:lnR>
                    <a:lnT>
                      <a:noFill/>
                    </a:lnT>
                    <a:lnB>
                      <a:noFill/>
                    </a:lnB>
                    <a:noFill/>
                  </a:tcPr>
                </a:tc>
                <a:tc>
                  <a:txBody>
                    <a:bodyPr/>
                    <a:lstStyle/>
                    <a:p>
                      <a:pPr algn="r" fontAlgn="b">
                        <a:buNone/>
                      </a:pPr>
                      <a:r>
                        <a:rPr lang="en-GB" sz="900" b="0" i="0" u="none" strike="noStrike" dirty="0">
                          <a:effectLst/>
                          <a:latin typeface="+mn-lt"/>
                        </a:rPr>
                        <a:t>1</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£29,056</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£1,984</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79524690"/>
                  </a:ext>
                </a:extLst>
              </a:tr>
              <a:tr h="133795">
                <a:tc>
                  <a:txBody>
                    <a:bodyPr/>
                    <a:lstStyle/>
                    <a:p>
                      <a:pPr algn="l" fontAlgn="ctr">
                        <a:buNone/>
                      </a:pPr>
                      <a:r>
                        <a:rPr lang="en-GB" sz="900" b="1" i="0" u="none" strike="noStrike" dirty="0">
                          <a:effectLst/>
                          <a:latin typeface="+mn-lt"/>
                        </a:rPr>
                        <a:t>Sales, Marketing and Related Associate Professionals</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Wholesale, retail and motor trades (35%)</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1" i="0" u="none" strike="noStrike">
                          <a:effectLst/>
                          <a:latin typeface="+mn-lt"/>
                        </a:rPr>
                        <a:t>996</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28</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4</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£27,712</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 </a:t>
                      </a:r>
                      <a:r>
                        <a:rPr lang="en-GB" sz="900" b="0" i="0" u="none" strike="noStrike" dirty="0">
                          <a:solidFill>
                            <a:srgbClr val="FF0000"/>
                          </a:solidFill>
                          <a:effectLst/>
                          <a:latin typeface="+mn-lt"/>
                        </a:rPr>
                        <a:t>(£1,280</a:t>
                      </a:r>
                      <a:r>
                        <a:rPr lang="en-GB" sz="900" b="0" i="0" u="none" strike="noStrike" dirty="0">
                          <a:effectLst/>
                          <a:latin typeface="+mn-lt"/>
                        </a:rPr>
                        <a:t>)</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1259571269"/>
                  </a:ext>
                </a:extLst>
              </a:tr>
              <a:tr h="133795">
                <a:tc>
                  <a:txBody>
                    <a:bodyPr/>
                    <a:lstStyle/>
                    <a:p>
                      <a:pPr algn="l" fontAlgn="ctr">
                        <a:buNone/>
                      </a:pPr>
                      <a:r>
                        <a:rPr lang="en-GB" sz="900" b="1" i="0" u="none" strike="noStrike" dirty="0">
                          <a:effectLst/>
                          <a:latin typeface="+mn-lt"/>
                        </a:rPr>
                        <a:t>Finance Professionals</a:t>
                      </a:r>
                    </a:p>
                  </a:txBody>
                  <a:tcPr marL="4596" marR="4596" marT="4596" marB="0" anchor="ctr">
                    <a:lnL>
                      <a:noFill/>
                    </a:lnL>
                    <a:lnR>
                      <a:noFill/>
                    </a:lnR>
                    <a:lnT>
                      <a:noFill/>
                    </a:lnT>
                    <a:lnB>
                      <a:noFill/>
                    </a:lnB>
                    <a:noFill/>
                  </a:tcPr>
                </a:tc>
                <a:tc>
                  <a:txBody>
                    <a:bodyPr/>
                    <a:lstStyle/>
                    <a:p>
                      <a:pPr algn="l" fontAlgn="ctr">
                        <a:buNone/>
                      </a:pPr>
                      <a:r>
                        <a:rPr lang="en-GB" sz="900" b="1" i="0" u="none" strike="noStrike" dirty="0">
                          <a:effectLst/>
                          <a:latin typeface="+mn-lt"/>
                        </a:rPr>
                        <a:t>Professional, scientific and technical (39%)</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1" i="0" u="none" strike="noStrike">
                          <a:effectLst/>
                          <a:latin typeface="+mn-lt"/>
                        </a:rPr>
                        <a:t>378</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28</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5</a:t>
                      </a:r>
                    </a:p>
                  </a:txBody>
                  <a:tcPr marL="4596" marR="4596" marT="4596" marB="0" anchor="b">
                    <a:lnL>
                      <a:noFill/>
                    </a:lnL>
                    <a:lnR>
                      <a:noFill/>
                    </a:lnR>
                    <a:lnT>
                      <a:noFill/>
                    </a:lnT>
                    <a:lnB>
                      <a:noFill/>
                    </a:lnB>
                    <a:noFill/>
                  </a:tcPr>
                </a:tc>
                <a:tc>
                  <a:txBody>
                    <a:bodyPr/>
                    <a:lstStyle/>
                    <a:p>
                      <a:pPr algn="r" fontAlgn="ctr">
                        <a:buNone/>
                      </a:pPr>
                      <a:r>
                        <a:rPr lang="en-GB" sz="900" b="0" i="0" u="none" strike="noStrike" dirty="0">
                          <a:effectLst/>
                          <a:latin typeface="+mn-lt"/>
                        </a:rPr>
                        <a:t>£47,488</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£4,800</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2459611510"/>
                  </a:ext>
                </a:extLst>
              </a:tr>
              <a:tr h="133795">
                <a:tc>
                  <a:txBody>
                    <a:bodyPr/>
                    <a:lstStyle/>
                    <a:p>
                      <a:pPr algn="l" fontAlgn="ctr">
                        <a:buNone/>
                      </a:pPr>
                      <a:r>
                        <a:rPr lang="en-GB" sz="900" b="1" i="0" u="none" strike="noStrike">
                          <a:effectLst/>
                          <a:latin typeface="+mn-lt"/>
                        </a:rPr>
                        <a:t>Other Health Professionals</a:t>
                      </a:r>
                    </a:p>
                  </a:txBody>
                  <a:tcPr marL="4596" marR="4596" marT="4596" marB="0" anchor="ctr">
                    <a:lnL>
                      <a:noFill/>
                    </a:lnL>
                    <a:lnR>
                      <a:noFill/>
                    </a:lnR>
                    <a:lnT>
                      <a:noFill/>
                    </a:lnT>
                    <a:lnB>
                      <a:noFill/>
                    </a:lnB>
                    <a:noFill/>
                  </a:tcPr>
                </a:tc>
                <a:tc>
                  <a:txBody>
                    <a:bodyPr/>
                    <a:lstStyle/>
                    <a:p>
                      <a:pPr algn="l" fontAlgn="ctr">
                        <a:buNone/>
                      </a:pPr>
                      <a:r>
                        <a:rPr lang="en-GB" sz="900" b="1" i="0" u="none" strike="noStrike" dirty="0">
                          <a:effectLst/>
                          <a:latin typeface="+mn-lt"/>
                        </a:rPr>
                        <a:t>Human health and social work (90%)</a:t>
                      </a:r>
                    </a:p>
                  </a:txBody>
                  <a:tcPr marL="4596" marR="4596" marT="4596" marB="0" anchor="ctr">
                    <a:lnL>
                      <a:noFill/>
                    </a:lnL>
                    <a:lnR>
                      <a:noFill/>
                    </a:lnR>
                    <a:lnT>
                      <a:noFill/>
                    </a:lnT>
                    <a:lnB>
                      <a:noFill/>
                    </a:lnB>
                    <a:noFill/>
                  </a:tcPr>
                </a:tc>
                <a:tc>
                  <a:txBody>
                    <a:bodyPr/>
                    <a:lstStyle/>
                    <a:p>
                      <a:pPr algn="l" fontAlgn="ctr">
                        <a:buNone/>
                      </a:pPr>
                      <a:r>
                        <a:rPr lang="en-GB" sz="900" b="1" i="0" u="none" strike="noStrike" dirty="0">
                          <a:effectLst/>
                          <a:latin typeface="+mn-lt"/>
                        </a:rPr>
                        <a:t>Concentrated</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376</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28</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3</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£46,976</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solidFill>
                            <a:srgbClr val="FF0000"/>
                          </a:solidFill>
                          <a:effectLst/>
                          <a:latin typeface="+mn-lt"/>
                        </a:rPr>
                        <a:t> (£64</a:t>
                      </a:r>
                      <a:r>
                        <a:rPr lang="en-GB" sz="900" b="0" i="0" u="none" strike="noStrike" dirty="0">
                          <a:effectLst/>
                          <a:latin typeface="+mn-lt"/>
                        </a:rPr>
                        <a:t>)</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3 : 1</a:t>
                      </a:r>
                    </a:p>
                  </a:txBody>
                  <a:tcPr marL="4596" marR="4596" marT="4596" marB="0" anchor="ctr">
                    <a:lnL>
                      <a:noFill/>
                    </a:lnL>
                    <a:lnR>
                      <a:noFill/>
                    </a:lnR>
                    <a:lnT>
                      <a:noFill/>
                    </a:lnT>
                    <a:lnB>
                      <a:noFill/>
                    </a:lnB>
                    <a:noFill/>
                  </a:tcPr>
                </a:tc>
                <a:extLst>
                  <a:ext uri="{0D108BD9-81ED-4DB2-BD59-A6C34878D82A}">
                    <a16:rowId xmlns:a16="http://schemas.microsoft.com/office/drawing/2014/main" val="2931362350"/>
                  </a:ext>
                </a:extLst>
              </a:tr>
              <a:tr h="263252">
                <a:tc>
                  <a:txBody>
                    <a:bodyPr/>
                    <a:lstStyle/>
                    <a:p>
                      <a:pPr algn="l" fontAlgn="ctr">
                        <a:buNone/>
                      </a:pPr>
                      <a:r>
                        <a:rPr lang="en-GB" sz="900" b="1" i="0" u="none" strike="noStrike" dirty="0">
                          <a:effectLst/>
                          <a:latin typeface="+mn-lt"/>
                        </a:rPr>
                        <a:t>HR, Training &amp; Other Vocational Associate Guidance Professionals</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Administrative and support services (19%)</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279</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28</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4</a:t>
                      </a:r>
                    </a:p>
                  </a:txBody>
                  <a:tcPr marL="4596" marR="4596" marT="4596" marB="0" anchor="b">
                    <a:lnL>
                      <a:noFill/>
                    </a:lnL>
                    <a:lnR>
                      <a:noFill/>
                    </a:lnR>
                    <a:lnT>
                      <a:noFill/>
                    </a:lnT>
                    <a:lnB>
                      <a:noFill/>
                    </a:lnB>
                    <a:noFill/>
                  </a:tcPr>
                </a:tc>
                <a:tc>
                  <a:txBody>
                    <a:bodyPr/>
                    <a:lstStyle/>
                    <a:p>
                      <a:pPr algn="r" fontAlgn="ctr">
                        <a:buNone/>
                      </a:pPr>
                      <a:r>
                        <a:rPr lang="en-GB" sz="900" b="0" i="0" u="none" strike="noStrike" dirty="0">
                          <a:effectLst/>
                          <a:latin typeface="+mn-lt"/>
                        </a:rPr>
                        <a:t>£34,944</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£3,904</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3200408482"/>
                  </a:ext>
                </a:extLst>
              </a:tr>
              <a:tr h="133795">
                <a:tc>
                  <a:txBody>
                    <a:bodyPr/>
                    <a:lstStyle/>
                    <a:p>
                      <a:pPr algn="l" fontAlgn="ctr">
                        <a:buNone/>
                      </a:pPr>
                      <a:r>
                        <a:rPr lang="en-GB" sz="900" b="1" i="0" u="none" strike="noStrike" dirty="0">
                          <a:effectLst/>
                          <a:latin typeface="+mn-lt"/>
                        </a:rPr>
                        <a:t>Vehicle Trades</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Wholesale, retail and motor trades (64%)</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Concentrated</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182</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28</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1</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£35,520</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£512</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379395751"/>
                  </a:ext>
                </a:extLst>
              </a:tr>
              <a:tr h="133795">
                <a:tc>
                  <a:txBody>
                    <a:bodyPr/>
                    <a:lstStyle/>
                    <a:p>
                      <a:pPr algn="l" fontAlgn="ctr">
                        <a:buNone/>
                      </a:pPr>
                      <a:r>
                        <a:rPr lang="en-GB" sz="900" b="1" i="0" u="none" strike="noStrike" dirty="0">
                          <a:effectLst/>
                          <a:latin typeface="+mn-lt"/>
                        </a:rPr>
                        <a:t>Managers in Logistics, Warehousing and Transport</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Wholesale, retail and motor trades (36%)</a:t>
                      </a:r>
                    </a:p>
                  </a:txBody>
                  <a:tcPr marL="4596" marR="4596" marT="4596" marB="0" anchor="ctr">
                    <a:lnL>
                      <a:noFill/>
                    </a:lnL>
                    <a:lnR>
                      <a:noFill/>
                    </a:lnR>
                    <a:lnT>
                      <a:noFill/>
                    </a:lnT>
                    <a:lnB>
                      <a:noFill/>
                    </a:lnB>
                    <a:noFill/>
                  </a:tcPr>
                </a:tc>
                <a:tc>
                  <a:txBody>
                    <a:bodyPr/>
                    <a:lstStyle/>
                    <a:p>
                      <a:pPr algn="l" fontAlgn="ctr">
                        <a:buNone/>
                      </a:pPr>
                      <a:r>
                        <a:rPr lang="en-GB" sz="900" b="1" i="0" u="none" strike="noStrike">
                          <a:effectLst/>
                          <a:latin typeface="+mn-lt"/>
                        </a:rPr>
                        <a:t>Dispersed</a:t>
                      </a:r>
                    </a:p>
                  </a:txBody>
                  <a:tcPr marL="4596" marR="4596" marT="4596" marB="0" anchor="ctr">
                    <a:lnL>
                      <a:noFill/>
                    </a:lnL>
                    <a:lnR>
                      <a:noFill/>
                    </a:lnR>
                    <a:lnT>
                      <a:noFill/>
                    </a:lnT>
                    <a:lnB>
                      <a:noFill/>
                    </a:lnB>
                    <a:noFill/>
                  </a:tcPr>
                </a:tc>
                <a:tc>
                  <a:txBody>
                    <a:bodyPr/>
                    <a:lstStyle/>
                    <a:p>
                      <a:pPr algn="r" fontAlgn="ctr">
                        <a:buNone/>
                      </a:pPr>
                      <a:r>
                        <a:rPr lang="en-GB" sz="900" b="1" i="0" u="none" strike="noStrike" dirty="0">
                          <a:effectLst/>
                          <a:latin typeface="+mn-lt"/>
                        </a:rPr>
                        <a:t>134</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28</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6</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£28,992</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solidFill>
                            <a:srgbClr val="FF0000"/>
                          </a:solidFill>
                          <a:effectLst/>
                          <a:latin typeface="+mn-lt"/>
                        </a:rPr>
                        <a:t> (£2,816</a:t>
                      </a:r>
                      <a:r>
                        <a:rPr lang="en-GB" sz="900" b="0" i="0" u="none" strike="noStrike" dirty="0">
                          <a:effectLst/>
                          <a:latin typeface="+mn-lt"/>
                        </a:rPr>
                        <a:t>)</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4172380987"/>
                  </a:ext>
                </a:extLst>
              </a:tr>
              <a:tr h="263252">
                <a:tc>
                  <a:txBody>
                    <a:bodyPr/>
                    <a:lstStyle/>
                    <a:p>
                      <a:pPr algn="l" fontAlgn="ctr">
                        <a:buNone/>
                      </a:pPr>
                      <a:r>
                        <a:rPr lang="en-GB" sz="900" b="0" i="0" u="none" strike="noStrike" dirty="0">
                          <a:effectLst/>
                          <a:latin typeface="+mn-lt"/>
                        </a:rPr>
                        <a:t>Administrative Occupations: Government &amp;  Related Organisations</a:t>
                      </a:r>
                    </a:p>
                  </a:txBody>
                  <a:tcPr marL="4596" marR="4596" marT="4596" marB="0" anchor="ctr">
                    <a:lnL>
                      <a:noFill/>
                    </a:lnL>
                    <a:lnR>
                      <a:noFill/>
                    </a:lnR>
                    <a:lnT>
                      <a:noFill/>
                    </a:lnT>
                    <a:lnB>
                      <a:noFill/>
                    </a:lnB>
                    <a:noFill/>
                  </a:tcPr>
                </a:tc>
                <a:tc>
                  <a:txBody>
                    <a:bodyPr/>
                    <a:lstStyle/>
                    <a:p>
                      <a:pPr algn="l" fontAlgn="ctr">
                        <a:buNone/>
                      </a:pPr>
                      <a:r>
                        <a:rPr lang="en-GB" sz="900" b="0" i="0" u="none" strike="noStrike" dirty="0">
                          <a:effectLst/>
                          <a:latin typeface="+mn-lt"/>
                        </a:rPr>
                        <a:t>Public administration and defence (54%)</a:t>
                      </a:r>
                    </a:p>
                  </a:txBody>
                  <a:tcPr marL="4596" marR="4596" marT="4596" marB="0" anchor="ctr">
                    <a:lnL>
                      <a:noFill/>
                    </a:lnL>
                    <a:lnR>
                      <a:noFill/>
                    </a:lnR>
                    <a:lnT>
                      <a:noFill/>
                    </a:lnT>
                    <a:lnB>
                      <a:noFill/>
                    </a:lnB>
                    <a:noFill/>
                  </a:tcPr>
                </a:tc>
                <a:tc>
                  <a:txBody>
                    <a:bodyPr/>
                    <a:lstStyle/>
                    <a:p>
                      <a:pPr algn="l" fontAlgn="ctr">
                        <a:buNone/>
                      </a:pPr>
                      <a:r>
                        <a:rPr lang="en-GB" sz="900" b="0" i="0" u="none" strike="noStrike">
                          <a:effectLst/>
                          <a:latin typeface="+mn-lt"/>
                        </a:rPr>
                        <a:t>Concentrated</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85</a:t>
                      </a:r>
                    </a:p>
                  </a:txBody>
                  <a:tcPr marL="4596" marR="4596" marT="4596" marB="0" anchor="ctr">
                    <a:lnL>
                      <a:noFill/>
                    </a:lnL>
                    <a:lnR>
                      <a:noFill/>
                    </a:lnR>
                    <a:lnT>
                      <a:noFill/>
                    </a:lnT>
                    <a:lnB>
                      <a:noFill/>
                    </a:lnB>
                    <a:noFill/>
                  </a:tcPr>
                </a:tc>
                <a:tc>
                  <a:txBody>
                    <a:bodyPr/>
                    <a:lstStyle/>
                    <a:p>
                      <a:pPr algn="r" fontAlgn="ctr">
                        <a:buNone/>
                      </a:pPr>
                      <a:r>
                        <a:rPr lang="en-GB" sz="900" b="0" i="0" u="none" strike="noStrike">
                          <a:effectLst/>
                          <a:latin typeface="+mn-lt"/>
                        </a:rPr>
                        <a:t>28</a:t>
                      </a:r>
                    </a:p>
                  </a:txBody>
                  <a:tcPr marL="4596" marR="4596" marT="4596" marB="0" anchor="ctr">
                    <a:lnL>
                      <a:noFill/>
                    </a:lnL>
                    <a:lnR>
                      <a:noFill/>
                    </a:lnR>
                    <a:lnT>
                      <a:noFill/>
                    </a:lnT>
                    <a:lnB>
                      <a:noFill/>
                    </a:lnB>
                    <a:noFill/>
                  </a:tcPr>
                </a:tc>
                <a:tc>
                  <a:txBody>
                    <a:bodyPr/>
                    <a:lstStyle/>
                    <a:p>
                      <a:pPr algn="r" fontAlgn="b">
                        <a:buNone/>
                      </a:pPr>
                      <a:r>
                        <a:rPr lang="en-GB" sz="900" b="0" i="0" u="none" strike="noStrike">
                          <a:effectLst/>
                          <a:latin typeface="+mn-lt"/>
                        </a:rPr>
                        <a:t>3</a:t>
                      </a:r>
                    </a:p>
                  </a:txBody>
                  <a:tcPr marL="4596" marR="4596" marT="4596" marB="0" anchor="b">
                    <a:lnL>
                      <a:noFill/>
                    </a:lnL>
                    <a:lnR>
                      <a:noFill/>
                    </a:lnR>
                    <a:lnT>
                      <a:noFill/>
                    </a:lnT>
                    <a:lnB>
                      <a:noFill/>
                    </a:lnB>
                    <a:noFill/>
                  </a:tcPr>
                </a:tc>
                <a:tc>
                  <a:txBody>
                    <a:bodyPr/>
                    <a:lstStyle/>
                    <a:p>
                      <a:pPr algn="r" fontAlgn="ctr">
                        <a:buNone/>
                      </a:pPr>
                      <a:r>
                        <a:rPr lang="en-GB" sz="900" b="0" i="0" u="none" strike="noStrike">
                          <a:effectLst/>
                          <a:latin typeface="+mn-lt"/>
                        </a:rPr>
                        <a:t>£26,368</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£1,216</a:t>
                      </a:r>
                    </a:p>
                  </a:txBody>
                  <a:tcPr marL="4596" marR="4596" marT="4596" marB="0" anchor="ctr">
                    <a:lnL>
                      <a:noFill/>
                    </a:lnL>
                    <a:lnR>
                      <a:noFill/>
                    </a:lnR>
                    <a:lnT>
                      <a:noFill/>
                    </a:lnT>
                    <a:lnB>
                      <a:noFill/>
                    </a:lnB>
                    <a:noFill/>
                  </a:tcPr>
                </a:tc>
                <a:tc>
                  <a:txBody>
                    <a:bodyPr/>
                    <a:lstStyle/>
                    <a:p>
                      <a:pPr algn="r" fontAlgn="ctr">
                        <a:buNone/>
                      </a:pPr>
                      <a:r>
                        <a:rPr lang="en-GB" sz="900" b="0" i="0" u="none" strike="noStrike" dirty="0">
                          <a:effectLst/>
                          <a:latin typeface="+mn-lt"/>
                        </a:rPr>
                        <a:t>2 : 1</a:t>
                      </a:r>
                    </a:p>
                  </a:txBody>
                  <a:tcPr marL="4596" marR="4596" marT="4596" marB="0" anchor="ctr">
                    <a:lnL>
                      <a:noFill/>
                    </a:lnL>
                    <a:lnR>
                      <a:noFill/>
                    </a:lnR>
                    <a:lnT>
                      <a:noFill/>
                    </a:lnT>
                    <a:lnB>
                      <a:noFill/>
                    </a:lnB>
                    <a:noFill/>
                  </a:tcPr>
                </a:tc>
                <a:extLst>
                  <a:ext uri="{0D108BD9-81ED-4DB2-BD59-A6C34878D82A}">
                    <a16:rowId xmlns:a16="http://schemas.microsoft.com/office/drawing/2014/main" val="806042449"/>
                  </a:ext>
                </a:extLst>
              </a:tr>
            </a:tbl>
          </a:graphicData>
        </a:graphic>
      </p:graphicFrame>
      <p:sp>
        <p:nvSpPr>
          <p:cNvPr id="8" name="TextBox 7">
            <a:extLst>
              <a:ext uri="{FF2B5EF4-FFF2-40B4-BE49-F238E27FC236}">
                <a16:creationId xmlns:a16="http://schemas.microsoft.com/office/drawing/2014/main" id="{037057CA-A8B4-B216-1B87-57548297B53F}"/>
              </a:ext>
            </a:extLst>
          </p:cNvPr>
          <p:cNvSpPr txBox="1"/>
          <p:nvPr/>
        </p:nvSpPr>
        <p:spPr>
          <a:xfrm>
            <a:off x="0" y="6172200"/>
            <a:ext cx="12060903" cy="541421"/>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4B41D18B-514B-9518-537C-992446EB9675}"/>
              </a:ext>
            </a:extLst>
          </p:cNvPr>
          <p:cNvSpPr txBox="1"/>
          <p:nvPr/>
        </p:nvSpPr>
        <p:spPr>
          <a:xfrm>
            <a:off x="65548" y="5802836"/>
            <a:ext cx="11929806" cy="1015663"/>
          </a:xfrm>
          <a:prstGeom prst="rect">
            <a:avLst/>
          </a:prstGeom>
          <a:noFill/>
          <a:ln>
            <a:solidFill>
              <a:srgbClr val="2C2D84"/>
            </a:solidFill>
          </a:ln>
        </p:spPr>
        <p:txBody>
          <a:bodyPr wrap="square" rtlCol="0">
            <a:spAutoFit/>
          </a:bodyPr>
          <a:lstStyle/>
          <a:p>
            <a:r>
              <a:rPr lang="en-GB" sz="1200" dirty="0"/>
              <a:t>On average, jobs advertised on-line in Buckinghamshire are advertised for 27 days, this is higher than the national average of 26 days, suggesting that employers in Buckinghamshire take longer to recruit.  Occupations for which jobs are advertised for the most days are listed in the table above.  Jobs in the manufacturing; health; professional, scientific and technical and construction sectors feature most heavily. For about half of the jobs listed, Buckinghamshire employers are estimated to be offering lower than national average salaries. </a:t>
            </a:r>
          </a:p>
          <a:p>
            <a:r>
              <a:rPr lang="en-GB" sz="1200" i="1" dirty="0"/>
              <a:t>*Posting Intensity is the ratio of total to unique (deduplicated) job postings. A higher-than-average posting intensity can mean that employers are putting more effort than normal into hiring that position.</a:t>
            </a:r>
          </a:p>
        </p:txBody>
      </p:sp>
    </p:spTree>
    <p:extLst>
      <p:ext uri="{BB962C8B-B14F-4D97-AF65-F5344CB8AC3E}">
        <p14:creationId xmlns:p14="http://schemas.microsoft.com/office/powerpoint/2010/main" val="1996464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9B5012-24DA-E549-147D-C1FE49D7BA78}"/>
              </a:ext>
            </a:extLst>
          </p:cNvPr>
          <p:cNvSpPr txBox="1"/>
          <p:nvPr/>
        </p:nvSpPr>
        <p:spPr>
          <a:xfrm>
            <a:off x="0" y="5977806"/>
            <a:ext cx="12104831" cy="942109"/>
          </a:xfrm>
          <a:prstGeom prst="rect">
            <a:avLst/>
          </a:prstGeom>
          <a:solidFill>
            <a:schemeClr val="bg1"/>
          </a:solidFill>
        </p:spPr>
        <p:txBody>
          <a:bodyPr wrap="square" rtlCol="0">
            <a:spAutoFit/>
          </a:bodyPr>
          <a:lstStyle/>
          <a:p>
            <a:endParaRPr lang="en-GB"/>
          </a:p>
        </p:txBody>
      </p:sp>
      <p:sp>
        <p:nvSpPr>
          <p:cNvPr id="5" name="Title 1">
            <a:extLst>
              <a:ext uri="{FF2B5EF4-FFF2-40B4-BE49-F238E27FC236}">
                <a16:creationId xmlns:a16="http://schemas.microsoft.com/office/drawing/2014/main" id="{54821C52-C4F9-B1D3-C955-CB35F467053C}"/>
              </a:ext>
            </a:extLst>
          </p:cNvPr>
          <p:cNvSpPr>
            <a:spLocks noGrp="1"/>
          </p:cNvSpPr>
          <p:nvPr>
            <p:ph type="title"/>
          </p:nvPr>
        </p:nvSpPr>
        <p:spPr>
          <a:xfrm>
            <a:off x="0" y="318052"/>
            <a:ext cx="10515600" cy="691764"/>
          </a:xfrm>
          <a:solidFill>
            <a:srgbClr val="2C2D84"/>
          </a:solidFill>
          <a:ln>
            <a:solidFill>
              <a:srgbClr val="2C2D84"/>
            </a:solidFill>
          </a:ln>
        </p:spPr>
        <p:txBody>
          <a:bodyPr>
            <a:noAutofit/>
          </a:bodyPr>
          <a:lstStyle/>
          <a:p>
            <a:r>
              <a:rPr lang="en-GB" sz="2000" b="1" dirty="0">
                <a:solidFill>
                  <a:schemeClr val="bg1"/>
                </a:solidFill>
                <a:latin typeface="+mn-lt"/>
              </a:rPr>
              <a:t>The main skill area lacking amongst job applicants is the ‘technical and practical skills needed to perform the role’, followed by ‘people and personal skills’</a:t>
            </a:r>
          </a:p>
        </p:txBody>
      </p:sp>
      <p:sp>
        <p:nvSpPr>
          <p:cNvPr id="9" name="TextBox 8">
            <a:extLst>
              <a:ext uri="{FF2B5EF4-FFF2-40B4-BE49-F238E27FC236}">
                <a16:creationId xmlns:a16="http://schemas.microsoft.com/office/drawing/2014/main" id="{6003D405-37C7-7776-B6A5-A7BD033956DC}"/>
              </a:ext>
            </a:extLst>
          </p:cNvPr>
          <p:cNvSpPr txBox="1"/>
          <p:nvPr/>
        </p:nvSpPr>
        <p:spPr>
          <a:xfrm>
            <a:off x="253492" y="4377368"/>
            <a:ext cx="4446525" cy="1600438"/>
          </a:xfrm>
          <a:prstGeom prst="rect">
            <a:avLst/>
          </a:prstGeom>
          <a:noFill/>
          <a:ln>
            <a:solidFill>
              <a:schemeClr val="tx1"/>
            </a:solidFill>
          </a:ln>
        </p:spPr>
        <p:txBody>
          <a:bodyPr wrap="square" rtlCol="0">
            <a:spAutoFit/>
          </a:bodyPr>
          <a:lstStyle/>
          <a:p>
            <a:r>
              <a:rPr lang="en-GB" sz="1400" dirty="0"/>
              <a:t>‘Specialist skills needed for role’, ‘adapting to new materials and equipment’, ‘knowledge of products &amp; services’ and ‘manual dexterity’ are skills more likely to be reported to be in short supply in Buckinghamshire than nationally. Whereas ‘managing staff’, ‘basic numeracy’ and ‘customer handling skills’ are much less likely to be in short supply locally than nationally</a:t>
            </a:r>
          </a:p>
        </p:txBody>
      </p:sp>
      <p:graphicFrame>
        <p:nvGraphicFramePr>
          <p:cNvPr id="3" name="Table 2">
            <a:extLst>
              <a:ext uri="{FF2B5EF4-FFF2-40B4-BE49-F238E27FC236}">
                <a16:creationId xmlns:a16="http://schemas.microsoft.com/office/drawing/2014/main" id="{1E56FAFB-8781-6BD2-DA77-EEF279D127FC}"/>
              </a:ext>
            </a:extLst>
          </p:cNvPr>
          <p:cNvGraphicFramePr>
            <a:graphicFrameLocks noGrp="1"/>
          </p:cNvGraphicFramePr>
          <p:nvPr>
            <p:extLst>
              <p:ext uri="{D42A27DB-BD31-4B8C-83A1-F6EECF244321}">
                <p14:modId xmlns:p14="http://schemas.microsoft.com/office/powerpoint/2010/main" val="4094520675"/>
              </p:ext>
            </p:extLst>
          </p:nvPr>
        </p:nvGraphicFramePr>
        <p:xfrm>
          <a:off x="253492" y="1353028"/>
          <a:ext cx="4446525" cy="2780060"/>
        </p:xfrm>
        <a:graphic>
          <a:graphicData uri="http://schemas.openxmlformats.org/drawingml/2006/table">
            <a:tbl>
              <a:tblPr/>
              <a:tblGrid>
                <a:gridCol w="3014087">
                  <a:extLst>
                    <a:ext uri="{9D8B030D-6E8A-4147-A177-3AD203B41FA5}">
                      <a16:colId xmlns:a16="http://schemas.microsoft.com/office/drawing/2014/main" val="3593650096"/>
                    </a:ext>
                  </a:extLst>
                </a:gridCol>
                <a:gridCol w="716219">
                  <a:extLst>
                    <a:ext uri="{9D8B030D-6E8A-4147-A177-3AD203B41FA5}">
                      <a16:colId xmlns:a16="http://schemas.microsoft.com/office/drawing/2014/main" val="800344325"/>
                    </a:ext>
                  </a:extLst>
                </a:gridCol>
                <a:gridCol w="716219">
                  <a:extLst>
                    <a:ext uri="{9D8B030D-6E8A-4147-A177-3AD203B41FA5}">
                      <a16:colId xmlns:a16="http://schemas.microsoft.com/office/drawing/2014/main" val="1989671084"/>
                    </a:ext>
                  </a:extLst>
                </a:gridCol>
              </a:tblGrid>
              <a:tr h="278006">
                <a:tc>
                  <a:txBody>
                    <a:bodyPr/>
                    <a:lstStyle/>
                    <a:p>
                      <a:pPr algn="l" fontAlgn="b">
                        <a:buNone/>
                      </a:pPr>
                      <a:r>
                        <a:rPr lang="en-GB" sz="1400" b="0" i="0" u="none" strike="noStrike" dirty="0">
                          <a:solidFill>
                            <a:schemeClr val="bg1"/>
                          </a:solidFill>
                          <a:effectLst/>
                          <a:latin typeface="+mn-lt"/>
                        </a:rPr>
                        <a:t> Skills difficult to obtain from applicants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tc>
                  <a:txBody>
                    <a:bodyPr/>
                    <a:lstStyle/>
                    <a:p>
                      <a:pPr algn="l" fontAlgn="b">
                        <a:buNone/>
                      </a:pPr>
                      <a:r>
                        <a:rPr lang="en-GB" sz="1400" b="0" i="0" u="none" strike="noStrike" dirty="0">
                          <a:solidFill>
                            <a:schemeClr val="bg1"/>
                          </a:solidFill>
                          <a:effectLst/>
                          <a:latin typeface="+mn-lt"/>
                        </a:rPr>
                        <a:t>Bucks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tc>
                  <a:txBody>
                    <a:bodyPr/>
                    <a:lstStyle/>
                    <a:p>
                      <a:pPr algn="l" fontAlgn="b">
                        <a:buNone/>
                      </a:pPr>
                      <a:r>
                        <a:rPr lang="en-GB" sz="1400" b="0" i="0" u="none" strike="noStrike" dirty="0">
                          <a:solidFill>
                            <a:schemeClr val="bg1"/>
                          </a:solidFill>
                          <a:effectLst/>
                          <a:latin typeface="+mn-lt"/>
                        </a:rPr>
                        <a:t>England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C2D84"/>
                    </a:solidFill>
                  </a:tcPr>
                </a:tc>
                <a:extLst>
                  <a:ext uri="{0D108BD9-81ED-4DB2-BD59-A6C34878D82A}">
                    <a16:rowId xmlns:a16="http://schemas.microsoft.com/office/drawing/2014/main" val="1347795279"/>
                  </a:ext>
                </a:extLst>
              </a:tr>
              <a:tr h="278006">
                <a:tc>
                  <a:txBody>
                    <a:bodyPr/>
                    <a:lstStyle/>
                    <a:p>
                      <a:pPr algn="l" fontAlgn="b">
                        <a:buNone/>
                      </a:pPr>
                      <a:r>
                        <a:rPr lang="en-GB" sz="1400" b="0" i="0" u="none" strike="noStrike" dirty="0">
                          <a:solidFill>
                            <a:srgbClr val="000000"/>
                          </a:solidFill>
                          <a:effectLst/>
                          <a:latin typeface="+mn-lt"/>
                        </a:rPr>
                        <a:t>ANY TECHNICAL OR PRACTICAL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dirty="0">
                          <a:solidFill>
                            <a:srgbClr val="000000"/>
                          </a:solidFill>
                          <a:effectLst/>
                          <a:latin typeface="+mn-lt"/>
                        </a:rPr>
                        <a:t>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dirty="0">
                          <a:solidFill>
                            <a:srgbClr val="000000"/>
                          </a:solidFill>
                          <a:effectLst/>
                          <a:latin typeface="+mn-lt"/>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1366"/>
                  </a:ext>
                </a:extLst>
              </a:tr>
              <a:tr h="278006">
                <a:tc>
                  <a:txBody>
                    <a:bodyPr/>
                    <a:lstStyle/>
                    <a:p>
                      <a:pPr algn="l" fontAlgn="b">
                        <a:buNone/>
                      </a:pPr>
                      <a:r>
                        <a:rPr lang="en-GB" sz="1400" b="0" i="0" u="none" strike="noStrike" dirty="0">
                          <a:solidFill>
                            <a:srgbClr val="000000"/>
                          </a:solidFill>
                          <a:effectLst/>
                          <a:latin typeface="+mn-lt"/>
                        </a:rPr>
                        <a:t>ANY PEOPLE AND PERSONAL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a:solidFill>
                            <a:srgbClr val="000000"/>
                          </a:solidFill>
                          <a:effectLst/>
                          <a:latin typeface="+mn-lt"/>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a:solidFill>
                            <a:srgbClr val="000000"/>
                          </a:solidFill>
                          <a:effectLst/>
                          <a:latin typeface="+mn-lt"/>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6256596"/>
                  </a:ext>
                </a:extLst>
              </a:tr>
              <a:tr h="278006">
                <a:tc>
                  <a:txBody>
                    <a:bodyPr/>
                    <a:lstStyle/>
                    <a:p>
                      <a:pPr algn="l" fontAlgn="b">
                        <a:buNone/>
                      </a:pPr>
                      <a:r>
                        <a:rPr lang="en-GB" sz="1400" b="0" i="0" u="none" strike="noStrike" dirty="0">
                          <a:solidFill>
                            <a:srgbClr val="000000"/>
                          </a:solidFill>
                          <a:effectLst/>
                          <a:latin typeface="+mn-lt"/>
                        </a:rPr>
                        <a:t>OPERATIONAL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dirty="0">
                          <a:solidFill>
                            <a:srgbClr val="000000"/>
                          </a:solidFill>
                          <a:effectLst/>
                          <a:latin typeface="+mn-lt"/>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a:solidFill>
                            <a:srgbClr val="000000"/>
                          </a:solidFill>
                          <a:effectLst/>
                          <a:latin typeface="+mn-lt"/>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1475507"/>
                  </a:ext>
                </a:extLst>
              </a:tr>
              <a:tr h="278006">
                <a:tc>
                  <a:txBody>
                    <a:bodyPr/>
                    <a:lstStyle/>
                    <a:p>
                      <a:pPr algn="l" fontAlgn="b">
                        <a:buNone/>
                      </a:pPr>
                      <a:r>
                        <a:rPr lang="en-GB" sz="1400" b="0" i="0" u="none" strike="noStrike">
                          <a:solidFill>
                            <a:srgbClr val="000000"/>
                          </a:solidFill>
                          <a:effectLst/>
                          <a:latin typeface="+mn-lt"/>
                        </a:rPr>
                        <a:t>SELF-MANAGEMENT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dirty="0">
                          <a:solidFill>
                            <a:srgbClr val="000000"/>
                          </a:solidFill>
                          <a:effectLst/>
                          <a:latin typeface="+mn-lt"/>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a:solidFill>
                            <a:srgbClr val="000000"/>
                          </a:solidFill>
                          <a:effectLst/>
                          <a:latin typeface="+mn-lt"/>
                        </a:rPr>
                        <a:t>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1632713"/>
                  </a:ext>
                </a:extLst>
              </a:tr>
              <a:tr h="278006">
                <a:tc>
                  <a:txBody>
                    <a:bodyPr/>
                    <a:lstStyle/>
                    <a:p>
                      <a:pPr algn="l" fontAlgn="b">
                        <a:buNone/>
                      </a:pPr>
                      <a:r>
                        <a:rPr lang="en-GB" sz="1400" b="0" i="0" u="none" strike="noStrike">
                          <a:solidFill>
                            <a:srgbClr val="000000"/>
                          </a:solidFill>
                          <a:effectLst/>
                          <a:latin typeface="+mn-lt"/>
                        </a:rPr>
                        <a:t>COMPLEX ANALYTICAL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dirty="0">
                          <a:solidFill>
                            <a:srgbClr val="000000"/>
                          </a:solidFill>
                          <a:effectLst/>
                          <a:latin typeface="+mn-lt"/>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a:solidFill>
                            <a:srgbClr val="000000"/>
                          </a:solidFill>
                          <a:effectLst/>
                          <a:latin typeface="+mn-lt"/>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4200573"/>
                  </a:ext>
                </a:extLst>
              </a:tr>
              <a:tr h="278006">
                <a:tc>
                  <a:txBody>
                    <a:bodyPr/>
                    <a:lstStyle/>
                    <a:p>
                      <a:pPr algn="l" fontAlgn="b">
                        <a:buNone/>
                      </a:pPr>
                      <a:r>
                        <a:rPr lang="en-GB" sz="1400" b="0" i="0" u="none" strike="noStrike">
                          <a:solidFill>
                            <a:srgbClr val="000000"/>
                          </a:solidFill>
                          <a:effectLst/>
                          <a:latin typeface="+mn-lt"/>
                        </a:rPr>
                        <a:t>MANAGEMENT AND LEADERSHIP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a:solidFill>
                            <a:srgbClr val="000000"/>
                          </a:solidFill>
                          <a:effectLst/>
                          <a:latin typeface="+mn-lt"/>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dirty="0">
                          <a:solidFill>
                            <a:srgbClr val="000000"/>
                          </a:solidFill>
                          <a:effectLst/>
                          <a:latin typeface="+mn-lt"/>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7576753"/>
                  </a:ext>
                </a:extLst>
              </a:tr>
              <a:tr h="278006">
                <a:tc>
                  <a:txBody>
                    <a:bodyPr/>
                    <a:lstStyle/>
                    <a:p>
                      <a:pPr algn="l" fontAlgn="b">
                        <a:buNone/>
                      </a:pPr>
                      <a:r>
                        <a:rPr lang="en-GB" sz="1400" b="0" i="0" u="none" strike="noStrike">
                          <a:solidFill>
                            <a:srgbClr val="000000"/>
                          </a:solidFill>
                          <a:effectLst/>
                          <a:latin typeface="+mn-lt"/>
                        </a:rPr>
                        <a:t>DIGITAL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a:solidFill>
                            <a:srgbClr val="000000"/>
                          </a:solidFill>
                          <a:effectLst/>
                          <a:latin typeface="+mn-lt"/>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dirty="0">
                          <a:solidFill>
                            <a:srgbClr val="000000"/>
                          </a:solidFill>
                          <a:effectLst/>
                          <a:latin typeface="+mn-lt"/>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2470192"/>
                  </a:ext>
                </a:extLst>
              </a:tr>
              <a:tr h="278006">
                <a:tc>
                  <a:txBody>
                    <a:bodyPr/>
                    <a:lstStyle/>
                    <a:p>
                      <a:pPr algn="l" fontAlgn="b">
                        <a:buNone/>
                      </a:pPr>
                      <a:r>
                        <a:rPr lang="en-GB" sz="1400" b="0" i="0" u="none" strike="noStrike">
                          <a:solidFill>
                            <a:srgbClr val="000000"/>
                          </a:solidFill>
                          <a:effectLst/>
                          <a:latin typeface="+mn-lt"/>
                        </a:rPr>
                        <a:t>BASIC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a:solidFill>
                            <a:srgbClr val="000000"/>
                          </a:solidFill>
                          <a:effectLst/>
                          <a:latin typeface="+mn-lt"/>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dirty="0">
                          <a:solidFill>
                            <a:srgbClr val="000000"/>
                          </a:solidFill>
                          <a:effectLst/>
                          <a:latin typeface="+mn-lt"/>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9768125"/>
                  </a:ext>
                </a:extLst>
              </a:tr>
              <a:tr h="278006">
                <a:tc>
                  <a:txBody>
                    <a:bodyPr/>
                    <a:lstStyle/>
                    <a:p>
                      <a:pPr algn="l" fontAlgn="b">
                        <a:buNone/>
                      </a:pPr>
                      <a:r>
                        <a:rPr lang="en-GB" sz="1400" b="0" i="0" u="none" strike="noStrike">
                          <a:solidFill>
                            <a:srgbClr val="000000"/>
                          </a:solidFill>
                          <a:effectLst/>
                          <a:latin typeface="+mn-lt"/>
                        </a:rPr>
                        <a:t>SALES AND CUSTOMER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a:solidFill>
                            <a:srgbClr val="000000"/>
                          </a:solidFill>
                          <a:effectLst/>
                          <a:latin typeface="+mn-lt"/>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GB" sz="1400" b="0" i="0" u="none" strike="noStrike" dirty="0">
                          <a:solidFill>
                            <a:srgbClr val="000000"/>
                          </a:solidFill>
                          <a:effectLst/>
                          <a:latin typeface="+mn-lt"/>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1232770"/>
                  </a:ext>
                </a:extLst>
              </a:tr>
            </a:tbl>
          </a:graphicData>
        </a:graphic>
      </p:graphicFrame>
      <p:pic>
        <p:nvPicPr>
          <p:cNvPr id="11" name="Picture 10">
            <a:extLst>
              <a:ext uri="{FF2B5EF4-FFF2-40B4-BE49-F238E27FC236}">
                <a16:creationId xmlns:a16="http://schemas.microsoft.com/office/drawing/2014/main" id="{276F5801-B621-B2F7-23C4-294A8820B559}"/>
              </a:ext>
            </a:extLst>
          </p:cNvPr>
          <p:cNvPicPr>
            <a:picLocks noChangeAspect="1"/>
          </p:cNvPicPr>
          <p:nvPr/>
        </p:nvPicPr>
        <p:blipFill>
          <a:blip r:embed="rId2"/>
          <a:stretch>
            <a:fillRect/>
          </a:stretch>
        </p:blipFill>
        <p:spPr>
          <a:xfrm>
            <a:off x="4935347" y="1353028"/>
            <a:ext cx="5957240" cy="4438172"/>
          </a:xfrm>
          <a:prstGeom prst="rect">
            <a:avLst/>
          </a:prstGeom>
        </p:spPr>
      </p:pic>
      <p:sp>
        <p:nvSpPr>
          <p:cNvPr id="12" name="TextBox 11">
            <a:extLst>
              <a:ext uri="{FF2B5EF4-FFF2-40B4-BE49-F238E27FC236}">
                <a16:creationId xmlns:a16="http://schemas.microsoft.com/office/drawing/2014/main" id="{A2CC460A-91C4-6997-0F0F-A0D320E59C7A}"/>
              </a:ext>
            </a:extLst>
          </p:cNvPr>
          <p:cNvSpPr txBox="1"/>
          <p:nvPr/>
        </p:nvSpPr>
        <p:spPr>
          <a:xfrm>
            <a:off x="253492" y="6164412"/>
            <a:ext cx="4446525" cy="461665"/>
          </a:xfrm>
          <a:prstGeom prst="rect">
            <a:avLst/>
          </a:prstGeom>
          <a:noFill/>
        </p:spPr>
        <p:txBody>
          <a:bodyPr wrap="square" rtlCol="0">
            <a:spAutoFit/>
          </a:bodyPr>
          <a:lstStyle/>
          <a:p>
            <a:r>
              <a:rPr lang="en-GB" sz="1200" i="1" dirty="0"/>
              <a:t>Source: Employer Skills Survey 2022, DfE </a:t>
            </a:r>
          </a:p>
          <a:p>
            <a:r>
              <a:rPr lang="en-GB" sz="1200" i="1" dirty="0"/>
              <a:t>(base – all skills shortages vacancies)</a:t>
            </a:r>
          </a:p>
        </p:txBody>
      </p:sp>
    </p:spTree>
    <p:extLst>
      <p:ext uri="{BB962C8B-B14F-4D97-AF65-F5344CB8AC3E}">
        <p14:creationId xmlns:p14="http://schemas.microsoft.com/office/powerpoint/2010/main" val="3938365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7579D4-08A3-7605-883D-F5CC7222FBDA}"/>
              </a:ext>
            </a:extLst>
          </p:cNvPr>
          <p:cNvSpPr>
            <a:spLocks noGrp="1"/>
          </p:cNvSpPr>
          <p:nvPr>
            <p:ph type="title"/>
          </p:nvPr>
        </p:nvSpPr>
        <p:spPr>
          <a:xfrm>
            <a:off x="0" y="157317"/>
            <a:ext cx="10515600" cy="1023348"/>
          </a:xfrm>
          <a:solidFill>
            <a:srgbClr val="2C2D84"/>
          </a:solidFill>
          <a:ln>
            <a:solidFill>
              <a:srgbClr val="2C2D84"/>
            </a:solidFill>
          </a:ln>
        </p:spPr>
        <p:txBody>
          <a:bodyPr>
            <a:noAutofit/>
          </a:bodyPr>
          <a:lstStyle/>
          <a:p>
            <a:r>
              <a:rPr lang="en-GB" sz="2000" b="1" dirty="0">
                <a:solidFill>
                  <a:schemeClr val="bg1"/>
                </a:solidFill>
                <a:latin typeface="+mn-lt"/>
              </a:rPr>
              <a:t>Skills that are commonly mentioned in job postings in Buckinghamshire that are less commonly mentioned in individual’s CVs (suggesting a potential undersupply) include: communication skills; detail orientated; teaching; English language and problem solving. </a:t>
            </a:r>
          </a:p>
        </p:txBody>
      </p:sp>
      <p:sp>
        <p:nvSpPr>
          <p:cNvPr id="6" name="TextBox 5">
            <a:extLst>
              <a:ext uri="{FF2B5EF4-FFF2-40B4-BE49-F238E27FC236}">
                <a16:creationId xmlns:a16="http://schemas.microsoft.com/office/drawing/2014/main" id="{46C08DAB-94C0-F96F-95FD-7B877801D53E}"/>
              </a:ext>
            </a:extLst>
          </p:cNvPr>
          <p:cNvSpPr txBox="1"/>
          <p:nvPr/>
        </p:nvSpPr>
        <p:spPr>
          <a:xfrm>
            <a:off x="147483" y="6213988"/>
            <a:ext cx="11808542" cy="604683"/>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E08A33F6-A196-0D04-E975-F3A2F1D3C4C1}"/>
              </a:ext>
            </a:extLst>
          </p:cNvPr>
          <p:cNvSpPr txBox="1"/>
          <p:nvPr/>
        </p:nvSpPr>
        <p:spPr>
          <a:xfrm>
            <a:off x="3987211" y="1350011"/>
            <a:ext cx="1828646"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Calibri" panose="020F0502020204030204"/>
              </a:rPr>
              <a:t>Common skills sought</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84C0CB9F-4229-2D66-15E0-4FED2658B8C1}"/>
              </a:ext>
            </a:extLst>
          </p:cNvPr>
          <p:cNvGraphicFramePr>
            <a:graphicFrameLocks/>
          </p:cNvGraphicFramePr>
          <p:nvPr>
            <p:extLst>
              <p:ext uri="{D42A27DB-BD31-4B8C-83A1-F6EECF244321}">
                <p14:modId xmlns:p14="http://schemas.microsoft.com/office/powerpoint/2010/main" val="3536980601"/>
              </p:ext>
            </p:extLst>
          </p:nvPr>
        </p:nvGraphicFramePr>
        <p:xfrm>
          <a:off x="3824903" y="1827135"/>
          <a:ext cx="3559124" cy="468919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78522000-935C-BAF4-CC96-6F7C7195A899}"/>
              </a:ext>
            </a:extLst>
          </p:cNvPr>
          <p:cNvSpPr txBox="1"/>
          <p:nvPr/>
        </p:nvSpPr>
        <p:spPr>
          <a:xfrm>
            <a:off x="147483" y="1365376"/>
            <a:ext cx="1828646"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Calibri" panose="020F0502020204030204"/>
              </a:rPr>
              <a:t>Specialist skills sought</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5375821-D108-D6B2-DE83-66582A927C55}"/>
              </a:ext>
            </a:extLst>
          </p:cNvPr>
          <p:cNvSpPr txBox="1"/>
          <p:nvPr/>
        </p:nvSpPr>
        <p:spPr>
          <a:xfrm>
            <a:off x="8156012" y="1332808"/>
            <a:ext cx="1828646" cy="307777"/>
          </a:xfrm>
          <a:prstGeom prst="rect">
            <a:avLst/>
          </a:prstGeom>
          <a:solidFill>
            <a:srgbClr val="2C2D8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Calibri" panose="020F0502020204030204"/>
              </a:rPr>
              <a:t>IT skills sought</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7DB4F68C-7711-815D-B0BD-E9A6F2CBB208}"/>
              </a:ext>
            </a:extLst>
          </p:cNvPr>
          <p:cNvGraphicFramePr>
            <a:graphicFrameLocks/>
          </p:cNvGraphicFramePr>
          <p:nvPr>
            <p:extLst>
              <p:ext uri="{D42A27DB-BD31-4B8C-83A1-F6EECF244321}">
                <p14:modId xmlns:p14="http://schemas.microsoft.com/office/powerpoint/2010/main" val="1631548511"/>
              </p:ext>
            </p:extLst>
          </p:nvPr>
        </p:nvGraphicFramePr>
        <p:xfrm>
          <a:off x="0" y="1958615"/>
          <a:ext cx="3824902" cy="4557714"/>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5335D27A-B1B4-2A59-C7F5-56A124C3CDEF}"/>
              </a:ext>
            </a:extLst>
          </p:cNvPr>
          <p:cNvPicPr>
            <a:picLocks noChangeAspect="1"/>
          </p:cNvPicPr>
          <p:nvPr/>
        </p:nvPicPr>
        <p:blipFill>
          <a:blip r:embed="rId4"/>
          <a:stretch>
            <a:fillRect/>
          </a:stretch>
        </p:blipFill>
        <p:spPr>
          <a:xfrm>
            <a:off x="8156012" y="2073258"/>
            <a:ext cx="2540000" cy="3822700"/>
          </a:xfrm>
          <a:prstGeom prst="rect">
            <a:avLst/>
          </a:prstGeom>
        </p:spPr>
      </p:pic>
      <p:sp>
        <p:nvSpPr>
          <p:cNvPr id="13" name="TextBox 12">
            <a:extLst>
              <a:ext uri="{FF2B5EF4-FFF2-40B4-BE49-F238E27FC236}">
                <a16:creationId xmlns:a16="http://schemas.microsoft.com/office/drawing/2014/main" id="{B5457D66-808D-CA62-B0FB-893B3F535C22}"/>
              </a:ext>
            </a:extLst>
          </p:cNvPr>
          <p:cNvSpPr txBox="1"/>
          <p:nvPr/>
        </p:nvSpPr>
        <p:spPr>
          <a:xfrm>
            <a:off x="8947355" y="6208552"/>
            <a:ext cx="2608993" cy="307777"/>
          </a:xfrm>
          <a:prstGeom prst="rect">
            <a:avLst/>
          </a:prstGeom>
          <a:noFill/>
        </p:spPr>
        <p:txBody>
          <a:bodyPr wrap="square" rtlCol="0">
            <a:spAutoFit/>
          </a:bodyPr>
          <a:lstStyle/>
          <a:p>
            <a:r>
              <a:rPr lang="en-GB" sz="1400" i="1" dirty="0"/>
              <a:t>Source: </a:t>
            </a:r>
            <a:r>
              <a:rPr lang="en-GB" sz="1400" i="1" dirty="0" err="1"/>
              <a:t>Lightcast</a:t>
            </a:r>
            <a:r>
              <a:rPr lang="en-GB" sz="1400" i="1" dirty="0"/>
              <a:t>, 2025</a:t>
            </a:r>
          </a:p>
        </p:txBody>
      </p:sp>
    </p:spTree>
    <p:extLst>
      <p:ext uri="{BB962C8B-B14F-4D97-AF65-F5344CB8AC3E}">
        <p14:creationId xmlns:p14="http://schemas.microsoft.com/office/powerpoint/2010/main" val="918159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419CBB-5CBB-49D4-0F5B-5097CAB24BA5}"/>
              </a:ext>
            </a:extLst>
          </p:cNvPr>
          <p:cNvSpPr>
            <a:spLocks noGrp="1"/>
          </p:cNvSpPr>
          <p:nvPr>
            <p:ph type="title"/>
          </p:nvPr>
        </p:nvSpPr>
        <p:spPr>
          <a:xfrm>
            <a:off x="0" y="150087"/>
            <a:ext cx="10515600" cy="992138"/>
          </a:xfrm>
          <a:solidFill>
            <a:srgbClr val="2C2D84"/>
          </a:solidFill>
          <a:ln>
            <a:solidFill>
              <a:srgbClr val="2C2D84"/>
            </a:solidFill>
          </a:ln>
        </p:spPr>
        <p:txBody>
          <a:bodyPr>
            <a:noAutofit/>
          </a:bodyPr>
          <a:lstStyle/>
          <a:p>
            <a:r>
              <a:rPr lang="en-GB" sz="1600" b="1" dirty="0">
                <a:solidFill>
                  <a:schemeClr val="bg1"/>
                </a:solidFill>
                <a:latin typeface="+mn-lt"/>
              </a:rPr>
              <a:t>Many of the reasons employers give for experiencing hard-to-fill vacancies are place-related.  For example, proximity to London and related factors (such as high London wages and high local house prices) and in the case of construction, the impact of the HS2 project.  Others highlight issues regarding the work-readiness of school leavers.  In the summer of 2024, engineering remained the occupation most frequently highlighted by employers as suffering from skills shortages. </a:t>
            </a:r>
          </a:p>
        </p:txBody>
      </p:sp>
      <p:sp>
        <p:nvSpPr>
          <p:cNvPr id="6" name="Speech Bubble: Oval 5">
            <a:extLst>
              <a:ext uri="{FF2B5EF4-FFF2-40B4-BE49-F238E27FC236}">
                <a16:creationId xmlns:a16="http://schemas.microsoft.com/office/drawing/2014/main" id="{4D49CECC-0D0E-0697-569E-5C5C69F7AE05}"/>
              </a:ext>
            </a:extLst>
          </p:cNvPr>
          <p:cNvSpPr/>
          <p:nvPr/>
        </p:nvSpPr>
        <p:spPr>
          <a:xfrm>
            <a:off x="157019" y="1496301"/>
            <a:ext cx="2900219" cy="1403926"/>
          </a:xfrm>
          <a:prstGeom prst="wedgeEllipseCallout">
            <a:avLst>
              <a:gd name="adj1" fmla="val 16338"/>
              <a:gd name="adj2" fmla="val 68838"/>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0000"/>
                </a:solidFill>
              </a:rPr>
              <a:t>We struggle to attract technicians into the industry and I have felt the process to take on an apprentice in order to have them grow with us to be very arduous.</a:t>
            </a:r>
          </a:p>
        </p:txBody>
      </p:sp>
      <p:sp>
        <p:nvSpPr>
          <p:cNvPr id="7" name="Speech Bubble: Oval 6">
            <a:extLst>
              <a:ext uri="{FF2B5EF4-FFF2-40B4-BE49-F238E27FC236}">
                <a16:creationId xmlns:a16="http://schemas.microsoft.com/office/drawing/2014/main" id="{A4B490E5-CABD-FFEE-FEBB-CDB4641C930A}"/>
              </a:ext>
            </a:extLst>
          </p:cNvPr>
          <p:cNvSpPr/>
          <p:nvPr/>
        </p:nvSpPr>
        <p:spPr>
          <a:xfrm>
            <a:off x="3195781" y="1437780"/>
            <a:ext cx="2900219" cy="1330037"/>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GB" sz="1200" dirty="0">
                <a:solidFill>
                  <a:srgbClr val="000000"/>
                </a:solidFill>
              </a:rPr>
              <a:t>An affluent area &amp; aging population makes filling of vacancies challenging.</a:t>
            </a:r>
            <a:endParaRPr lang="en-US" sz="1200" dirty="0">
              <a:solidFill>
                <a:srgbClr val="000000"/>
              </a:solidFill>
            </a:endParaRPr>
          </a:p>
        </p:txBody>
      </p:sp>
      <p:sp>
        <p:nvSpPr>
          <p:cNvPr id="8" name="Speech Bubble: Oval 7">
            <a:extLst>
              <a:ext uri="{FF2B5EF4-FFF2-40B4-BE49-F238E27FC236}">
                <a16:creationId xmlns:a16="http://schemas.microsoft.com/office/drawing/2014/main" id="{6ABC1C4D-164F-B1C3-9583-52E812F9428E}"/>
              </a:ext>
            </a:extLst>
          </p:cNvPr>
          <p:cNvSpPr/>
          <p:nvPr/>
        </p:nvSpPr>
        <p:spPr>
          <a:xfrm>
            <a:off x="157019" y="3312801"/>
            <a:ext cx="2706254" cy="1166836"/>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GB" sz="1200">
                <a:solidFill>
                  <a:srgbClr val="000000"/>
                </a:solidFill>
              </a:rPr>
              <a:t>High pay expectations of local candidates, failure of local education to prepare school leavers for work.</a:t>
            </a:r>
            <a:endParaRPr lang="en-US" sz="1200">
              <a:solidFill>
                <a:srgbClr val="000000"/>
              </a:solidFill>
            </a:endParaRPr>
          </a:p>
        </p:txBody>
      </p:sp>
      <p:sp>
        <p:nvSpPr>
          <p:cNvPr id="9" name="Speech Bubble: Oval 8">
            <a:extLst>
              <a:ext uri="{FF2B5EF4-FFF2-40B4-BE49-F238E27FC236}">
                <a16:creationId xmlns:a16="http://schemas.microsoft.com/office/drawing/2014/main" id="{BB5A4DE4-DE0E-2C5B-A271-9410A7AA784E}"/>
              </a:ext>
            </a:extLst>
          </p:cNvPr>
          <p:cNvSpPr/>
          <p:nvPr/>
        </p:nvSpPr>
        <p:spPr>
          <a:xfrm>
            <a:off x="5818911" y="2397432"/>
            <a:ext cx="2706254" cy="1166836"/>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GB" sz="1200">
                <a:solidFill>
                  <a:srgbClr val="000000"/>
                </a:solidFill>
              </a:rPr>
              <a:t>Finding younger people with the right skills and a professional, focused mindset is difficult.</a:t>
            </a:r>
            <a:endParaRPr lang="en-US" sz="1200">
              <a:solidFill>
                <a:srgbClr val="000000"/>
              </a:solidFill>
            </a:endParaRPr>
          </a:p>
        </p:txBody>
      </p:sp>
      <p:sp>
        <p:nvSpPr>
          <p:cNvPr id="10" name="Speech Bubble: Oval 9">
            <a:extLst>
              <a:ext uri="{FF2B5EF4-FFF2-40B4-BE49-F238E27FC236}">
                <a16:creationId xmlns:a16="http://schemas.microsoft.com/office/drawing/2014/main" id="{7D8F3031-3AE3-37B0-3B34-B6E9FCF1C81E}"/>
              </a:ext>
            </a:extLst>
          </p:cNvPr>
          <p:cNvSpPr/>
          <p:nvPr/>
        </p:nvSpPr>
        <p:spPr>
          <a:xfrm>
            <a:off x="9195170" y="3245482"/>
            <a:ext cx="2706254" cy="1166836"/>
          </a:xfrm>
          <a:prstGeom prst="wedgeEllipseCallout">
            <a:avLst>
              <a:gd name="adj1" fmla="val 40259"/>
              <a:gd name="adj2" fmla="val 100496"/>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endParaRPr lang="en-GB" sz="1200">
              <a:solidFill>
                <a:srgbClr val="000000"/>
              </a:solidFill>
            </a:endParaRPr>
          </a:p>
          <a:p>
            <a:pPr algn="ctr" fontAlgn="base"/>
            <a:r>
              <a:rPr lang="en-GB" sz="1200">
                <a:solidFill>
                  <a:srgbClr val="000000"/>
                </a:solidFill>
              </a:rPr>
              <a:t>HS2 soaks up much of the available talent pool in the area, especially suitably qualified engineers.</a:t>
            </a:r>
            <a:endParaRPr lang="en-US" sz="1200">
              <a:solidFill>
                <a:srgbClr val="000000"/>
              </a:solidFill>
            </a:endParaRPr>
          </a:p>
          <a:p>
            <a:pPr algn="ctr" fontAlgn="base"/>
            <a:endParaRPr lang="en-US" sz="1200">
              <a:solidFill>
                <a:srgbClr val="000000"/>
              </a:solidFill>
            </a:endParaRPr>
          </a:p>
        </p:txBody>
      </p:sp>
      <p:sp>
        <p:nvSpPr>
          <p:cNvPr id="11" name="Speech Bubble: Oval 10">
            <a:extLst>
              <a:ext uri="{FF2B5EF4-FFF2-40B4-BE49-F238E27FC236}">
                <a16:creationId xmlns:a16="http://schemas.microsoft.com/office/drawing/2014/main" id="{D17FB8FC-6C06-9E5C-ACA0-2638671FF8AA}"/>
              </a:ext>
            </a:extLst>
          </p:cNvPr>
          <p:cNvSpPr/>
          <p:nvPr/>
        </p:nvSpPr>
        <p:spPr>
          <a:xfrm>
            <a:off x="3154219" y="3089340"/>
            <a:ext cx="2706254" cy="1925781"/>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GB" sz="1200">
                <a:solidFill>
                  <a:srgbClr val="000000"/>
                </a:solidFill>
              </a:rPr>
              <a:t>Filling factory positions has been very easy, however over the next 12 months we will be recruiting senior leadership positions which </a:t>
            </a:r>
            <a:r>
              <a:rPr lang="en-GB" sz="1200" dirty="0">
                <a:solidFill>
                  <a:srgbClr val="000000"/>
                </a:solidFill>
              </a:rPr>
              <a:t>I</a:t>
            </a:r>
            <a:r>
              <a:rPr lang="en-GB" sz="1200">
                <a:solidFill>
                  <a:srgbClr val="000000"/>
                </a:solidFill>
              </a:rPr>
              <a:t> feel may be harder. I will extend my search beyond the county.</a:t>
            </a:r>
            <a:endParaRPr lang="en-US" sz="1000">
              <a:solidFill>
                <a:srgbClr val="000000"/>
              </a:solidFill>
            </a:endParaRPr>
          </a:p>
        </p:txBody>
      </p:sp>
      <p:sp>
        <p:nvSpPr>
          <p:cNvPr id="12" name="Speech Bubble: Oval 11">
            <a:extLst>
              <a:ext uri="{FF2B5EF4-FFF2-40B4-BE49-F238E27FC236}">
                <a16:creationId xmlns:a16="http://schemas.microsoft.com/office/drawing/2014/main" id="{C656D862-5041-B0A8-6FE2-BBAF2ADFAFB4}"/>
              </a:ext>
            </a:extLst>
          </p:cNvPr>
          <p:cNvSpPr/>
          <p:nvPr/>
        </p:nvSpPr>
        <p:spPr>
          <a:xfrm>
            <a:off x="5735782" y="3733445"/>
            <a:ext cx="3828842" cy="2502763"/>
          </a:xfrm>
          <a:prstGeom prst="wedgeEllipseCallout">
            <a:avLst>
              <a:gd name="adj1" fmla="val 47258"/>
              <a:gd name="adj2" fmla="val 4634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rPr>
              <a:t>It can be difficult to attract employees in our sector because many of them want to work in London and get London level salaries, especially now with hybrid/remote working. Cost of housing (buying or renting) makes it difficult for young people to work for us unless they can live with their parents. Traveling to our premises is also difficult unless they have a car.</a:t>
            </a:r>
          </a:p>
        </p:txBody>
      </p:sp>
      <p:sp>
        <p:nvSpPr>
          <p:cNvPr id="13" name="Speech Bubble: Oval 12">
            <a:extLst>
              <a:ext uri="{FF2B5EF4-FFF2-40B4-BE49-F238E27FC236}">
                <a16:creationId xmlns:a16="http://schemas.microsoft.com/office/drawing/2014/main" id="{6C57AB3E-638C-C6E3-0F75-304E65BFB0C9}"/>
              </a:ext>
            </a:extLst>
          </p:cNvPr>
          <p:cNvSpPr/>
          <p:nvPr/>
        </p:nvSpPr>
        <p:spPr>
          <a:xfrm>
            <a:off x="692728" y="4659736"/>
            <a:ext cx="2706254" cy="1166836"/>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GB" sz="1200">
                <a:solidFill>
                  <a:srgbClr val="000000"/>
                </a:solidFill>
              </a:rPr>
              <a:t>[There is a] lack of skilled HVAC engineers in the area. This has .. driven up the cost to employ them to an unsustainable level.</a:t>
            </a:r>
            <a:endParaRPr lang="en-US" sz="1200">
              <a:solidFill>
                <a:srgbClr val="000000"/>
              </a:solidFill>
            </a:endParaRPr>
          </a:p>
        </p:txBody>
      </p:sp>
      <p:sp>
        <p:nvSpPr>
          <p:cNvPr id="17" name="Speech Bubble: Oval 16">
            <a:extLst>
              <a:ext uri="{FF2B5EF4-FFF2-40B4-BE49-F238E27FC236}">
                <a16:creationId xmlns:a16="http://schemas.microsoft.com/office/drawing/2014/main" id="{BFC87E02-7E9C-0D9D-ABF2-E5FEBE2D5A6C}"/>
              </a:ext>
            </a:extLst>
          </p:cNvPr>
          <p:cNvSpPr/>
          <p:nvPr/>
        </p:nvSpPr>
        <p:spPr>
          <a:xfrm>
            <a:off x="8315958" y="1395409"/>
            <a:ext cx="2900219" cy="1665692"/>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GB" sz="1200" dirty="0">
                <a:solidFill>
                  <a:srgbClr val="000000"/>
                </a:solidFill>
              </a:rPr>
              <a:t>We need highly skilled engineering contractors in the defence and aerospace sectors. There are shortages of skilled staff.  If pay rates do not increase, contractors will move to different sectors. </a:t>
            </a:r>
            <a:endParaRPr lang="en-US" sz="1200" dirty="0">
              <a:solidFill>
                <a:srgbClr val="000000"/>
              </a:solidFill>
            </a:endParaRPr>
          </a:p>
        </p:txBody>
      </p:sp>
      <p:sp>
        <p:nvSpPr>
          <p:cNvPr id="18" name="TextBox 17">
            <a:extLst>
              <a:ext uri="{FF2B5EF4-FFF2-40B4-BE49-F238E27FC236}">
                <a16:creationId xmlns:a16="http://schemas.microsoft.com/office/drawing/2014/main" id="{4B887B12-3CCF-70A6-29F4-DEADD79304ED}"/>
              </a:ext>
            </a:extLst>
          </p:cNvPr>
          <p:cNvSpPr txBox="1"/>
          <p:nvPr/>
        </p:nvSpPr>
        <p:spPr>
          <a:xfrm>
            <a:off x="9766067" y="5126716"/>
            <a:ext cx="2285725" cy="1200329"/>
          </a:xfrm>
          <a:prstGeom prst="rect">
            <a:avLst/>
          </a:prstGeom>
          <a:noFill/>
        </p:spPr>
        <p:txBody>
          <a:bodyPr wrap="square" rtlCol="0">
            <a:spAutoFit/>
          </a:bodyPr>
          <a:lstStyle/>
          <a:p>
            <a:pPr algn="r"/>
            <a:r>
              <a:rPr lang="en-GB" sz="1200" i="1" dirty="0"/>
              <a:t>Sources: Buckinghamshire Business Survey 2024, Buckinghamshire Council and Buckinghamshire Business Barometer surveys, Buckinghamshire Business First</a:t>
            </a:r>
          </a:p>
        </p:txBody>
      </p:sp>
    </p:spTree>
    <p:extLst>
      <p:ext uri="{BB962C8B-B14F-4D97-AF65-F5344CB8AC3E}">
        <p14:creationId xmlns:p14="http://schemas.microsoft.com/office/powerpoint/2010/main" val="1945599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9F1CCA-5584-3909-BB4D-614C02A6E35A}"/>
              </a:ext>
            </a:extLst>
          </p:cNvPr>
          <p:cNvSpPr>
            <a:spLocks noGrp="1"/>
          </p:cNvSpPr>
          <p:nvPr>
            <p:ph type="title"/>
          </p:nvPr>
        </p:nvSpPr>
        <p:spPr>
          <a:xfrm>
            <a:off x="0" y="150087"/>
            <a:ext cx="10515600" cy="992138"/>
          </a:xfrm>
          <a:solidFill>
            <a:srgbClr val="2C2D84"/>
          </a:solidFill>
          <a:ln>
            <a:solidFill>
              <a:srgbClr val="2C2D84"/>
            </a:solidFill>
          </a:ln>
        </p:spPr>
        <p:txBody>
          <a:bodyPr>
            <a:noAutofit/>
          </a:bodyPr>
          <a:lstStyle/>
          <a:p>
            <a:r>
              <a:rPr lang="en-GB" sz="2000" b="1" dirty="0">
                <a:solidFill>
                  <a:schemeClr val="bg1"/>
                </a:solidFill>
                <a:latin typeface="+mn-lt"/>
              </a:rPr>
              <a:t>Recruitment and retention challenges, along with skills shortages, are barriers to growth for all three of Buckinghamshire’s economic and innovation specialisms. </a:t>
            </a:r>
          </a:p>
        </p:txBody>
      </p:sp>
      <p:sp>
        <p:nvSpPr>
          <p:cNvPr id="6" name="TextBox 5">
            <a:extLst>
              <a:ext uri="{FF2B5EF4-FFF2-40B4-BE49-F238E27FC236}">
                <a16:creationId xmlns:a16="http://schemas.microsoft.com/office/drawing/2014/main" id="{3056C855-329E-BAD5-E668-D7FF48924F7E}"/>
              </a:ext>
            </a:extLst>
          </p:cNvPr>
          <p:cNvSpPr txBox="1"/>
          <p:nvPr/>
        </p:nvSpPr>
        <p:spPr>
          <a:xfrm>
            <a:off x="170120" y="1446051"/>
            <a:ext cx="5550196" cy="4031873"/>
          </a:xfrm>
          <a:prstGeom prst="rect">
            <a:avLst/>
          </a:prstGeom>
          <a:noFill/>
        </p:spPr>
        <p:txBody>
          <a:bodyPr wrap="square">
            <a:spAutoFit/>
          </a:bodyPr>
          <a:lstStyle/>
          <a:p>
            <a:r>
              <a:rPr lang="en-GB" sz="1600" b="1" dirty="0"/>
              <a:t>Labour market and skills challenges</a:t>
            </a:r>
          </a:p>
          <a:p>
            <a:endParaRPr lang="en-GB" sz="1600" dirty="0"/>
          </a:p>
          <a:p>
            <a:r>
              <a:rPr lang="en-GB" sz="1600" dirty="0"/>
              <a:t>Firms in Buckinghamshire’s three economic and innovations specialist </a:t>
            </a:r>
            <a:r>
              <a:rPr lang="en-GB" sz="1600" dirty="0">
                <a:hlinkClick r:id="rId2" action="ppaction://hlinksldjump"/>
              </a:rPr>
              <a:t>clusters</a:t>
            </a:r>
            <a:r>
              <a:rPr lang="en-GB" sz="1600" dirty="0"/>
              <a:t> (space, high performance engineering and film &amp; TV) all identify labour and skills challenges as a </a:t>
            </a:r>
            <a:r>
              <a:rPr lang="en-GB" sz="1600" b="1" dirty="0"/>
              <a:t>barrier to growth</a:t>
            </a:r>
            <a:r>
              <a:rPr lang="en-GB" sz="1600" dirty="0"/>
              <a:t>. Key challenges across all three being: </a:t>
            </a:r>
          </a:p>
          <a:p>
            <a:endParaRPr lang="en-GB" sz="1600" dirty="0"/>
          </a:p>
          <a:p>
            <a:pPr marL="285750" indent="-285750">
              <a:buFont typeface="Arial" panose="020B0604020202020204" pitchFamily="34" charset="0"/>
              <a:buChar char="•"/>
            </a:pPr>
            <a:r>
              <a:rPr lang="en-GB" sz="1600" b="1" dirty="0"/>
              <a:t>Recruitment and retention </a:t>
            </a:r>
            <a:r>
              <a:rPr lang="en-GB" sz="1600" dirty="0"/>
              <a:t>– often linked by firms to a lack of affordable housing, insufficient public transport links and competition from higher-paying employers and industries within commuting distance of the county.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b="1" dirty="0"/>
              <a:t>Skills shortages </a:t>
            </a:r>
            <a:r>
              <a:rPr lang="en-GB" sz="1600" dirty="0"/>
              <a:t>– at a variety of levels, particularly for engineers</a:t>
            </a:r>
          </a:p>
          <a:p>
            <a:pPr marL="285750" indent="-285750">
              <a:buFont typeface="Arial" panose="020B0604020202020204" pitchFamily="34" charset="0"/>
              <a:buChar char="•"/>
            </a:pPr>
            <a:endParaRPr lang="en-GB" sz="1600" dirty="0"/>
          </a:p>
          <a:p>
            <a:endParaRPr lang="en-GB" sz="1600" dirty="0"/>
          </a:p>
        </p:txBody>
      </p:sp>
      <p:sp>
        <p:nvSpPr>
          <p:cNvPr id="10" name="TextBox 9">
            <a:extLst>
              <a:ext uri="{FF2B5EF4-FFF2-40B4-BE49-F238E27FC236}">
                <a16:creationId xmlns:a16="http://schemas.microsoft.com/office/drawing/2014/main" id="{D1151DB5-595D-2771-7FFE-CA1BD02A32FE}"/>
              </a:ext>
            </a:extLst>
          </p:cNvPr>
          <p:cNvSpPr txBox="1"/>
          <p:nvPr/>
        </p:nvSpPr>
        <p:spPr>
          <a:xfrm>
            <a:off x="6096000" y="1446051"/>
            <a:ext cx="5263118" cy="4124206"/>
          </a:xfrm>
          <a:prstGeom prst="rect">
            <a:avLst/>
          </a:prstGeom>
          <a:noFill/>
        </p:spPr>
        <p:txBody>
          <a:bodyPr wrap="square">
            <a:spAutoFit/>
          </a:bodyPr>
          <a:lstStyle/>
          <a:p>
            <a:r>
              <a:rPr lang="en-GB" sz="1600" b="1" dirty="0"/>
              <a:t>Labour market and skills opportunities</a:t>
            </a:r>
          </a:p>
          <a:p>
            <a:endParaRPr lang="en-GB" sz="1600" dirty="0"/>
          </a:p>
          <a:p>
            <a:r>
              <a:rPr lang="en-GB" sz="1600" dirty="0"/>
              <a:t>There are opportunities within all three clusters to further develop ‘centres of excellence’ to drive future innovation and local economic growth, and to help the UK maintain and gain global market share in new technologies and their application. Such specialist training and knowledge transfer opportunities include: </a:t>
            </a:r>
          </a:p>
          <a:p>
            <a:endParaRPr lang="en-GB" sz="1600" dirty="0"/>
          </a:p>
          <a:p>
            <a:pPr marL="285750" indent="-285750">
              <a:buFontTx/>
              <a:buChar char="-"/>
            </a:pPr>
            <a:r>
              <a:rPr lang="en-GB" sz="1600" dirty="0"/>
              <a:t>Growth of the National Film and Television School </a:t>
            </a:r>
          </a:p>
          <a:p>
            <a:pPr marL="285750" indent="-285750">
              <a:buFontTx/>
              <a:buChar char="-"/>
            </a:pPr>
            <a:r>
              <a:rPr lang="en-GB" sz="1600" dirty="0"/>
              <a:t>Roll out of the </a:t>
            </a:r>
            <a:r>
              <a:rPr lang="en-GB" sz="1600" dirty="0" err="1"/>
              <a:t>CoSTAR</a:t>
            </a:r>
            <a:r>
              <a:rPr lang="en-GB" sz="1600" dirty="0"/>
              <a:t> National Lab </a:t>
            </a:r>
          </a:p>
          <a:p>
            <a:pPr marL="285750" indent="-285750">
              <a:buFontTx/>
              <a:buChar char="-"/>
            </a:pPr>
            <a:r>
              <a:rPr lang="en-GB" sz="1600" dirty="0"/>
              <a:t>New training and knowledge exchange activity linked to Westcott’s propulsion, drone and ISAM* specialisms  </a:t>
            </a:r>
          </a:p>
          <a:p>
            <a:pPr marL="285750" indent="-285750">
              <a:buFontTx/>
              <a:buChar char="-"/>
            </a:pPr>
            <a:r>
              <a:rPr lang="en-GB" sz="1600" dirty="0"/>
              <a:t>Development of a globally recognised research institute at Silverstone </a:t>
            </a:r>
          </a:p>
          <a:p>
            <a:pPr marL="285750" indent="-285750">
              <a:buFont typeface="Arial" panose="020B0604020202020204" pitchFamily="34" charset="0"/>
              <a:buChar char="•"/>
            </a:pPr>
            <a:endParaRPr lang="en-GB" sz="1600" dirty="0"/>
          </a:p>
        </p:txBody>
      </p:sp>
      <p:sp>
        <p:nvSpPr>
          <p:cNvPr id="2" name="TextBox 1">
            <a:extLst>
              <a:ext uri="{FF2B5EF4-FFF2-40B4-BE49-F238E27FC236}">
                <a16:creationId xmlns:a16="http://schemas.microsoft.com/office/drawing/2014/main" id="{99B0AB3A-797F-8F97-58D4-E5C481224A88}"/>
              </a:ext>
            </a:extLst>
          </p:cNvPr>
          <p:cNvSpPr txBox="1"/>
          <p:nvPr/>
        </p:nvSpPr>
        <p:spPr>
          <a:xfrm>
            <a:off x="8632723" y="6027175"/>
            <a:ext cx="3264310" cy="276999"/>
          </a:xfrm>
          <a:prstGeom prst="rect">
            <a:avLst/>
          </a:prstGeom>
          <a:noFill/>
        </p:spPr>
        <p:txBody>
          <a:bodyPr wrap="square" rtlCol="0">
            <a:spAutoFit/>
          </a:bodyPr>
          <a:lstStyle/>
          <a:p>
            <a:r>
              <a:rPr lang="en-GB" sz="1200" i="1" dirty="0"/>
              <a:t>*In-Orbit Servicing, Assembly, and Manufacturing</a:t>
            </a:r>
          </a:p>
        </p:txBody>
      </p:sp>
    </p:spTree>
    <p:extLst>
      <p:ext uri="{BB962C8B-B14F-4D97-AF65-F5344CB8AC3E}">
        <p14:creationId xmlns:p14="http://schemas.microsoft.com/office/powerpoint/2010/main" val="1113444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E010E7-E879-7A57-70CC-41BDD6A74930}"/>
              </a:ext>
            </a:extLst>
          </p:cNvPr>
          <p:cNvSpPr>
            <a:spLocks noGrp="1"/>
          </p:cNvSpPr>
          <p:nvPr>
            <p:ph sz="half" idx="1"/>
          </p:nvPr>
        </p:nvSpPr>
        <p:spPr>
          <a:xfrm>
            <a:off x="218768" y="1253331"/>
            <a:ext cx="5181600" cy="4351338"/>
          </a:xfrm>
        </p:spPr>
        <p:txBody>
          <a:bodyPr>
            <a:normAutofit fontScale="55000" lnSpcReduction="20000"/>
          </a:bodyPr>
          <a:lstStyle/>
          <a:p>
            <a:pPr>
              <a:lnSpc>
                <a:spcPct val="100000"/>
              </a:lnSpc>
            </a:pPr>
            <a:r>
              <a:rPr lang="en-GB" sz="2900" dirty="0">
                <a:solidFill>
                  <a:schemeClr val="tx1">
                    <a:lumMod val="50000"/>
                  </a:schemeClr>
                </a:solidFill>
              </a:rPr>
              <a:t>Buckinghamshire employers are more likely to report recruitment difficulties than average. </a:t>
            </a:r>
          </a:p>
          <a:p>
            <a:pPr>
              <a:lnSpc>
                <a:spcPct val="100000"/>
              </a:lnSpc>
            </a:pPr>
            <a:r>
              <a:rPr lang="en-GB" sz="2900" dirty="0">
                <a:solidFill>
                  <a:schemeClr val="tx1">
                    <a:lumMod val="50000"/>
                  </a:schemeClr>
                </a:solidFill>
              </a:rPr>
              <a:t>Vacancies are hard to fill for a mixture of reasons – including skills shortages, labour shortages, unattractive job conditions and the ease by which people can access employment sites by public transport.  </a:t>
            </a:r>
          </a:p>
          <a:p>
            <a:pPr>
              <a:lnSpc>
                <a:spcPct val="100000"/>
              </a:lnSpc>
            </a:pPr>
            <a:r>
              <a:rPr lang="en-GB" sz="2900" dirty="0">
                <a:solidFill>
                  <a:schemeClr val="tx1">
                    <a:lumMod val="50000"/>
                  </a:schemeClr>
                </a:solidFill>
              </a:rPr>
              <a:t>Buckinghamshire’s labour and skills shortages are exacerbated by high levels of out-commuting, high employment rates, high housing costs (making it difficult for people to move to the area to take up job opportunities) and local employers being unable to match London-wages. </a:t>
            </a:r>
          </a:p>
          <a:p>
            <a:pPr>
              <a:lnSpc>
                <a:spcPct val="100000"/>
              </a:lnSpc>
            </a:pPr>
            <a:r>
              <a:rPr lang="en-GB" sz="2900" dirty="0">
                <a:solidFill>
                  <a:schemeClr val="tx1">
                    <a:lumMod val="50000"/>
                  </a:schemeClr>
                </a:solidFill>
              </a:rPr>
              <a:t>In comparison to the national average, vacancies in Buckinghamshire are more prevalent for middle-skill and service-intensive occupations, whilst </a:t>
            </a:r>
            <a:r>
              <a:rPr lang="en-GB" sz="2900" dirty="0">
                <a:solidFill>
                  <a:schemeClr val="tx1">
                    <a:lumMod val="50000"/>
                  </a:schemeClr>
                </a:solidFill>
                <a:hlinkClick r:id="rId2" action="ppaction://hlinksldjump"/>
              </a:rPr>
              <a:t>skills shortage vacancies </a:t>
            </a:r>
            <a:r>
              <a:rPr lang="en-GB" sz="2900" dirty="0">
                <a:solidFill>
                  <a:schemeClr val="tx1">
                    <a:lumMod val="50000"/>
                  </a:schemeClr>
                </a:solidFill>
              </a:rPr>
              <a:t>are more prevalent for high and middle-skill occupations.</a:t>
            </a:r>
          </a:p>
          <a:p>
            <a:pPr>
              <a:lnSpc>
                <a:spcPct val="100000"/>
              </a:lnSpc>
            </a:pPr>
            <a:r>
              <a:rPr lang="en-GB" sz="2900" dirty="0">
                <a:solidFill>
                  <a:schemeClr val="tx1">
                    <a:lumMod val="50000"/>
                  </a:schemeClr>
                </a:solidFill>
              </a:rPr>
              <a:t>Skills shortage vacancies are particularly prevalent for associate professional and skilled trade roles.</a:t>
            </a:r>
          </a:p>
          <a:p>
            <a:endParaRPr lang="en-GB" dirty="0"/>
          </a:p>
        </p:txBody>
      </p:sp>
      <p:sp>
        <p:nvSpPr>
          <p:cNvPr id="4" name="Content Placeholder 3">
            <a:extLst>
              <a:ext uri="{FF2B5EF4-FFF2-40B4-BE49-F238E27FC236}">
                <a16:creationId xmlns:a16="http://schemas.microsoft.com/office/drawing/2014/main" id="{CA87CDC2-BF28-D4CA-FBB5-9CA1ED0552C5}"/>
              </a:ext>
            </a:extLst>
          </p:cNvPr>
          <p:cNvSpPr>
            <a:spLocks noGrp="1"/>
          </p:cNvSpPr>
          <p:nvPr>
            <p:ph sz="half" idx="2"/>
          </p:nvPr>
        </p:nvSpPr>
        <p:spPr>
          <a:xfrm>
            <a:off x="5552768" y="1253331"/>
            <a:ext cx="5181600" cy="4351338"/>
          </a:xfrm>
        </p:spPr>
        <p:txBody>
          <a:bodyPr>
            <a:normAutofit fontScale="55000" lnSpcReduction="20000"/>
          </a:bodyPr>
          <a:lstStyle/>
          <a:p>
            <a:pPr>
              <a:lnSpc>
                <a:spcPct val="100000"/>
              </a:lnSpc>
            </a:pPr>
            <a:r>
              <a:rPr lang="en-GB" sz="2900" dirty="0">
                <a:solidFill>
                  <a:schemeClr val="tx1">
                    <a:lumMod val="50000"/>
                  </a:schemeClr>
                </a:solidFill>
              </a:rPr>
              <a:t>Local job vacancies in occupations concentrated in the manufacturing; health; professional, scientific &amp; technical and construction sectors tend to take the longest time to fill – indicating labour or skills supply shortages.</a:t>
            </a:r>
          </a:p>
          <a:p>
            <a:pPr>
              <a:lnSpc>
                <a:spcPct val="100000"/>
              </a:lnSpc>
            </a:pPr>
            <a:r>
              <a:rPr lang="en-GB" sz="2900" dirty="0">
                <a:solidFill>
                  <a:schemeClr val="tx1">
                    <a:lumMod val="50000"/>
                  </a:schemeClr>
                </a:solidFill>
              </a:rPr>
              <a:t>Labour and skills shortages are a barrier to economic growth.  They can result in: increased workload for existing staff, increased costs, delays in innovation, difficulties meeting customer service objectives and firms having to outsource work. </a:t>
            </a:r>
          </a:p>
          <a:p>
            <a:pPr>
              <a:lnSpc>
                <a:spcPct val="100000"/>
              </a:lnSpc>
            </a:pPr>
            <a:r>
              <a:rPr lang="en-GB" sz="2900" dirty="0">
                <a:solidFill>
                  <a:schemeClr val="tx1">
                    <a:lumMod val="50000"/>
                  </a:schemeClr>
                </a:solidFill>
              </a:rPr>
              <a:t>For Buckinghamshire’s </a:t>
            </a:r>
            <a:r>
              <a:rPr lang="en-GB" sz="2900" dirty="0">
                <a:solidFill>
                  <a:schemeClr val="tx1">
                    <a:lumMod val="50000"/>
                  </a:schemeClr>
                </a:solidFill>
                <a:hlinkClick r:id="rId2" action="ppaction://hlinksldjump"/>
              </a:rPr>
              <a:t>economic and innovation specialisms</a:t>
            </a:r>
            <a:r>
              <a:rPr lang="en-GB" sz="2900" dirty="0">
                <a:solidFill>
                  <a:schemeClr val="tx1">
                    <a:lumMod val="50000"/>
                  </a:schemeClr>
                </a:solidFill>
              </a:rPr>
              <a:t>, labour and skills shortages are a barrier to firms’ ability to undertake and commercialise cutting edge innovation, and therefore ultimately to the UK’s ability to capture global market share, which in turn drives national economic growth. </a:t>
            </a:r>
          </a:p>
          <a:p>
            <a:endParaRPr lang="en-GB" dirty="0"/>
          </a:p>
        </p:txBody>
      </p:sp>
      <p:sp>
        <p:nvSpPr>
          <p:cNvPr id="5" name="Title 1">
            <a:extLst>
              <a:ext uri="{FF2B5EF4-FFF2-40B4-BE49-F238E27FC236}">
                <a16:creationId xmlns:a16="http://schemas.microsoft.com/office/drawing/2014/main" id="{C3BA9F3F-5B18-44CE-8A2D-0F9397D6D622}"/>
              </a:ext>
            </a:extLst>
          </p:cNvPr>
          <p:cNvSpPr txBox="1">
            <a:spLocks/>
          </p:cNvSpPr>
          <p:nvPr/>
        </p:nvSpPr>
        <p:spPr>
          <a:xfrm>
            <a:off x="0" y="319405"/>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Key findings – recruitment difficulties</a:t>
            </a:r>
          </a:p>
        </p:txBody>
      </p:sp>
    </p:spTree>
    <p:extLst>
      <p:ext uri="{BB962C8B-B14F-4D97-AF65-F5344CB8AC3E}">
        <p14:creationId xmlns:p14="http://schemas.microsoft.com/office/powerpoint/2010/main" val="1709397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09B86D-08A0-CBCB-1496-6E9B5571F96A}"/>
              </a:ext>
            </a:extLst>
          </p:cNvPr>
          <p:cNvSpPr>
            <a:spLocks noGrp="1"/>
          </p:cNvSpPr>
          <p:nvPr>
            <p:ph type="title"/>
          </p:nvPr>
        </p:nvSpPr>
        <p:spPr>
          <a:xfrm>
            <a:off x="0" y="150087"/>
            <a:ext cx="10515600" cy="992138"/>
          </a:xfrm>
          <a:solidFill>
            <a:srgbClr val="2C2D84"/>
          </a:solidFill>
          <a:ln>
            <a:solidFill>
              <a:srgbClr val="2C2D84"/>
            </a:solidFill>
          </a:ln>
        </p:spPr>
        <p:txBody>
          <a:bodyPr>
            <a:noAutofit/>
          </a:bodyPr>
          <a:lstStyle/>
          <a:p>
            <a:r>
              <a:rPr lang="en-GB" sz="2000" b="1" dirty="0">
                <a:solidFill>
                  <a:schemeClr val="bg1"/>
                </a:solidFill>
                <a:latin typeface="+mn-lt"/>
              </a:rPr>
              <a:t>Firms in the Westcott Space Cluster attribute recruitment difficulties to insufficient public transport links, a lack of affordable house and skills supply shortages</a:t>
            </a:r>
          </a:p>
        </p:txBody>
      </p:sp>
      <p:sp>
        <p:nvSpPr>
          <p:cNvPr id="8" name="TextBox 7">
            <a:extLst>
              <a:ext uri="{FF2B5EF4-FFF2-40B4-BE49-F238E27FC236}">
                <a16:creationId xmlns:a16="http://schemas.microsoft.com/office/drawing/2014/main" id="{BB7D10DE-58ED-FE66-9AB7-7199A1A71ED8}"/>
              </a:ext>
            </a:extLst>
          </p:cNvPr>
          <p:cNvSpPr txBox="1"/>
          <p:nvPr/>
        </p:nvSpPr>
        <p:spPr>
          <a:xfrm>
            <a:off x="6613451" y="1353153"/>
            <a:ext cx="5305648" cy="1815882"/>
          </a:xfrm>
          <a:prstGeom prst="rect">
            <a:avLst/>
          </a:prstGeom>
          <a:noFill/>
        </p:spPr>
        <p:txBody>
          <a:bodyPr wrap="square">
            <a:spAutoFit/>
          </a:bodyPr>
          <a:lstStyle/>
          <a:p>
            <a:r>
              <a:rPr lang="en-GB" sz="1600" i="1" dirty="0"/>
              <a:t>“There isn't a good enough bus service between Bicester, Oxford or Aylesbury, and you've got to run a car. [When you’ve] got engineers who are earning 40k, they have to live in shared houses because they can't afford to do anything else. So that for me is a huge problem in terms of growing .. my business, finding employees”. </a:t>
            </a:r>
            <a:r>
              <a:rPr lang="en-GB" sz="1600" dirty="0"/>
              <a:t>(Space-industry interviewee, 2024) </a:t>
            </a:r>
          </a:p>
        </p:txBody>
      </p:sp>
      <p:sp>
        <p:nvSpPr>
          <p:cNvPr id="10" name="TextBox 9">
            <a:extLst>
              <a:ext uri="{FF2B5EF4-FFF2-40B4-BE49-F238E27FC236}">
                <a16:creationId xmlns:a16="http://schemas.microsoft.com/office/drawing/2014/main" id="{2B65A48A-2EDB-7E3A-F81C-B54CAD5BDE9F}"/>
              </a:ext>
            </a:extLst>
          </p:cNvPr>
          <p:cNvSpPr txBox="1"/>
          <p:nvPr/>
        </p:nvSpPr>
        <p:spPr>
          <a:xfrm>
            <a:off x="6613451" y="3595406"/>
            <a:ext cx="5135526" cy="1569660"/>
          </a:xfrm>
          <a:prstGeom prst="rect">
            <a:avLst/>
          </a:prstGeom>
          <a:noFill/>
        </p:spPr>
        <p:txBody>
          <a:bodyPr wrap="square">
            <a:spAutoFit/>
          </a:bodyPr>
          <a:lstStyle/>
          <a:p>
            <a:r>
              <a:rPr lang="en-GB" sz="1600" i="1" dirty="0"/>
              <a:t>“We've lost three or four staff to them [larger firms at Harwell] now. They're coming in, offering between 40 and 60% pay rises to staff to go over there. We have well qualified, good quality staff who are attractive to larger, bigger output outfits, and we can't pay those kind of wages”. </a:t>
            </a:r>
            <a:r>
              <a:rPr lang="en-GB" sz="1600" dirty="0"/>
              <a:t>(Space-industry interviewee, 2024) </a:t>
            </a:r>
          </a:p>
        </p:txBody>
      </p:sp>
      <p:sp>
        <p:nvSpPr>
          <p:cNvPr id="11" name="TextBox 10">
            <a:extLst>
              <a:ext uri="{FF2B5EF4-FFF2-40B4-BE49-F238E27FC236}">
                <a16:creationId xmlns:a16="http://schemas.microsoft.com/office/drawing/2014/main" id="{23416DA1-94EE-FCE6-8868-DB4F26D47801}"/>
              </a:ext>
            </a:extLst>
          </p:cNvPr>
          <p:cNvSpPr txBox="1"/>
          <p:nvPr/>
        </p:nvSpPr>
        <p:spPr>
          <a:xfrm>
            <a:off x="85060" y="6049926"/>
            <a:ext cx="11834039" cy="733646"/>
          </a:xfrm>
          <a:prstGeom prst="rect">
            <a:avLst/>
          </a:prstGeom>
          <a:solidFill>
            <a:schemeClr val="bg1"/>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A6E2782E-2863-9944-620B-8CCBF056F51F}"/>
              </a:ext>
            </a:extLst>
          </p:cNvPr>
          <p:cNvSpPr txBox="1"/>
          <p:nvPr/>
        </p:nvSpPr>
        <p:spPr>
          <a:xfrm>
            <a:off x="85060" y="1353153"/>
            <a:ext cx="6198782" cy="4278094"/>
          </a:xfrm>
          <a:prstGeom prst="rect">
            <a:avLst/>
          </a:prstGeom>
          <a:noFill/>
        </p:spPr>
        <p:txBody>
          <a:bodyPr wrap="square">
            <a:spAutoFit/>
          </a:bodyPr>
          <a:lstStyle/>
          <a:p>
            <a:r>
              <a:rPr lang="en-GB" sz="1600" dirty="0"/>
              <a:t>Recruitment difficulties are a key challenge for Westcott Space cluster firms. Many firms attribute this to a lack of affordable housing in the area and insufficient public transport links to Westcott Venture Park. </a:t>
            </a:r>
          </a:p>
          <a:p>
            <a:endParaRPr lang="en-GB" sz="1600" dirty="0"/>
          </a:p>
          <a:p>
            <a:r>
              <a:rPr lang="en-GB" sz="1600" dirty="0"/>
              <a:t>Recruitment difficulties are also attributed to a general lack of applicants with the required technical skills. This can lead firms down the time consuming and costly path of trying to bring in talent from overseas via work-visas. </a:t>
            </a:r>
          </a:p>
          <a:p>
            <a:endParaRPr lang="en-GB" sz="1600" dirty="0"/>
          </a:p>
          <a:p>
            <a:r>
              <a:rPr lang="en-GB" sz="1600" dirty="0"/>
              <a:t>The UK Space Agency is seeking to address skills shortages across the UK by increasing in the provision of space-related skills training.  This includes funding some Westcott-based space firms to develop and deliver specialist training provision. </a:t>
            </a:r>
          </a:p>
          <a:p>
            <a:endParaRPr lang="en-GB" sz="1600" dirty="0"/>
          </a:p>
          <a:p>
            <a:r>
              <a:rPr lang="en-GB" sz="1600" dirty="0"/>
              <a:t>In addition to recruitment difficulties, some firms also suffer from retention challenges. This is partly attributed to staff being attracted to work for larger companies in nearby clusters that can offer higher wages. </a:t>
            </a:r>
          </a:p>
        </p:txBody>
      </p:sp>
    </p:spTree>
    <p:extLst>
      <p:ext uri="{BB962C8B-B14F-4D97-AF65-F5344CB8AC3E}">
        <p14:creationId xmlns:p14="http://schemas.microsoft.com/office/powerpoint/2010/main" val="1725434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43894E-21B1-3A69-7101-BE7F0D40B922}"/>
              </a:ext>
            </a:extLst>
          </p:cNvPr>
          <p:cNvSpPr>
            <a:spLocks noGrp="1"/>
          </p:cNvSpPr>
          <p:nvPr>
            <p:ph type="title"/>
          </p:nvPr>
        </p:nvSpPr>
        <p:spPr>
          <a:xfrm>
            <a:off x="0" y="150087"/>
            <a:ext cx="10515600" cy="992138"/>
          </a:xfrm>
          <a:solidFill>
            <a:srgbClr val="2C2D84"/>
          </a:solidFill>
          <a:ln>
            <a:solidFill>
              <a:srgbClr val="2C2D84"/>
            </a:solidFill>
          </a:ln>
        </p:spPr>
        <p:txBody>
          <a:bodyPr>
            <a:noAutofit/>
          </a:bodyPr>
          <a:lstStyle/>
          <a:p>
            <a:r>
              <a:rPr lang="en-GB" sz="2000" b="1" dirty="0">
                <a:solidFill>
                  <a:schemeClr val="bg1"/>
                </a:solidFill>
                <a:latin typeface="+mn-lt"/>
              </a:rPr>
              <a:t>Firms operating within the Silverstone High Performance Technology Cluster identify a shortage of skilled engineers, limited public transport and a lack of affordable housing as the reasons why they find it difficult to fill vacancies</a:t>
            </a:r>
          </a:p>
        </p:txBody>
      </p:sp>
      <p:sp>
        <p:nvSpPr>
          <p:cNvPr id="6" name="TextBox 5">
            <a:extLst>
              <a:ext uri="{FF2B5EF4-FFF2-40B4-BE49-F238E27FC236}">
                <a16:creationId xmlns:a16="http://schemas.microsoft.com/office/drawing/2014/main" id="{7F0A6308-0008-882E-D217-352AA5FBEB47}"/>
              </a:ext>
            </a:extLst>
          </p:cNvPr>
          <p:cNvSpPr txBox="1"/>
          <p:nvPr/>
        </p:nvSpPr>
        <p:spPr>
          <a:xfrm>
            <a:off x="138223" y="1446327"/>
            <a:ext cx="6145618" cy="4154984"/>
          </a:xfrm>
          <a:prstGeom prst="rect">
            <a:avLst/>
          </a:prstGeom>
          <a:noFill/>
        </p:spPr>
        <p:txBody>
          <a:bodyPr wrap="square">
            <a:spAutoFit/>
          </a:bodyPr>
          <a:lstStyle/>
          <a:p>
            <a:r>
              <a:rPr lang="en-GB" sz="1600" dirty="0"/>
              <a:t>Silverstone’s engineering talent pool is world-leading and highly valued.  However, attracting skilled staff is a key challenge cited by firms on Silverstone Park. </a:t>
            </a:r>
          </a:p>
          <a:p>
            <a:endParaRPr lang="en-GB" sz="1600" dirty="0"/>
          </a:p>
          <a:p>
            <a:r>
              <a:rPr lang="en-GB" sz="1600" dirty="0"/>
              <a:t>This is attributed to: </a:t>
            </a:r>
          </a:p>
          <a:p>
            <a:endParaRPr lang="en-GB" sz="1600" dirty="0"/>
          </a:p>
          <a:p>
            <a:pPr marL="285750" indent="-285750">
              <a:buFont typeface="Arial" panose="020B0604020202020204" pitchFamily="34" charset="0"/>
              <a:buChar char="•"/>
            </a:pPr>
            <a:r>
              <a:rPr lang="en-GB" sz="1600" dirty="0"/>
              <a:t>a lack of skilled engineers in the UK generally; </a:t>
            </a:r>
          </a:p>
          <a:p>
            <a:pPr marL="285750" indent="-285750">
              <a:buFont typeface="Arial" panose="020B0604020202020204" pitchFamily="34" charset="0"/>
              <a:buChar char="•"/>
            </a:pPr>
            <a:r>
              <a:rPr lang="en-GB" sz="1600" dirty="0"/>
              <a:t>potential engineers being attracted to higher paying roles in the tech industry </a:t>
            </a:r>
          </a:p>
          <a:p>
            <a:pPr marL="285750" indent="-285750">
              <a:buFont typeface="Arial" panose="020B0604020202020204" pitchFamily="34" charset="0"/>
              <a:buChar char="•"/>
            </a:pPr>
            <a:r>
              <a:rPr lang="en-GB" sz="1600" dirty="0"/>
              <a:t>a lack of awareness amongst young people about what being a modern-day engineer entails. </a:t>
            </a:r>
          </a:p>
          <a:p>
            <a:pPr marL="285750" indent="-285750">
              <a:buFont typeface="Arial" panose="020B0604020202020204" pitchFamily="34" charset="0"/>
              <a:buChar char="•"/>
            </a:pPr>
            <a:endParaRPr lang="en-GB" sz="1600" dirty="0"/>
          </a:p>
          <a:p>
            <a:r>
              <a:rPr lang="en-GB" sz="1600" dirty="0"/>
              <a:t>Firms cite limited public transport serving Silverstone Park as contributing to recruitment challenges. Whilst a lack of affordable housing for early-career employees is cited as an issue by some employers. </a:t>
            </a:r>
          </a:p>
        </p:txBody>
      </p:sp>
      <p:sp>
        <p:nvSpPr>
          <p:cNvPr id="8" name="TextBox 7">
            <a:extLst>
              <a:ext uri="{FF2B5EF4-FFF2-40B4-BE49-F238E27FC236}">
                <a16:creationId xmlns:a16="http://schemas.microsoft.com/office/drawing/2014/main" id="{2F84CB78-4EBF-D224-56C2-5E37CF5F308F}"/>
              </a:ext>
            </a:extLst>
          </p:cNvPr>
          <p:cNvSpPr txBox="1"/>
          <p:nvPr/>
        </p:nvSpPr>
        <p:spPr>
          <a:xfrm>
            <a:off x="6868633" y="1446327"/>
            <a:ext cx="4263656" cy="2554545"/>
          </a:xfrm>
          <a:prstGeom prst="rect">
            <a:avLst/>
          </a:prstGeom>
          <a:noFill/>
        </p:spPr>
        <p:txBody>
          <a:bodyPr wrap="square">
            <a:spAutoFit/>
          </a:bodyPr>
          <a:lstStyle/>
          <a:p>
            <a:r>
              <a:rPr lang="en-GB" sz="1600" i="1" dirty="0"/>
              <a:t>“Transport options to Silverstone Park can sometimes be a barrier for recruitment.” </a:t>
            </a:r>
            <a:r>
              <a:rPr lang="en-GB" sz="1600" dirty="0"/>
              <a:t>(2024 Buckinghamshire Business Consultation respondent)</a:t>
            </a:r>
          </a:p>
          <a:p>
            <a:endParaRPr lang="en-GB" sz="1600" dirty="0"/>
          </a:p>
          <a:p>
            <a:r>
              <a:rPr lang="en-GB" sz="1600" i="1" dirty="0"/>
              <a:t>“University placement year students often struggle to find affordable housing for 12 months while also paying for university accommodation etc” </a:t>
            </a:r>
            <a:r>
              <a:rPr lang="en-GB" sz="1600" dirty="0"/>
              <a:t>(2024 Buckinghamshire Business Consultation respondent)</a:t>
            </a:r>
          </a:p>
        </p:txBody>
      </p:sp>
    </p:spTree>
    <p:extLst>
      <p:ext uri="{BB962C8B-B14F-4D97-AF65-F5344CB8AC3E}">
        <p14:creationId xmlns:p14="http://schemas.microsoft.com/office/powerpoint/2010/main" val="13683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9DA750-1264-FBB9-626B-2D37F0D05F3B}"/>
              </a:ext>
            </a:extLst>
          </p:cNvPr>
          <p:cNvSpPr>
            <a:spLocks noGrp="1"/>
          </p:cNvSpPr>
          <p:nvPr>
            <p:ph type="title"/>
          </p:nvPr>
        </p:nvSpPr>
        <p:spPr>
          <a:xfrm>
            <a:off x="0" y="150087"/>
            <a:ext cx="10515600" cy="992138"/>
          </a:xfrm>
          <a:solidFill>
            <a:srgbClr val="2C2D84"/>
          </a:solidFill>
          <a:ln>
            <a:solidFill>
              <a:srgbClr val="2C2D84"/>
            </a:solidFill>
          </a:ln>
        </p:spPr>
        <p:txBody>
          <a:bodyPr>
            <a:noAutofit/>
          </a:bodyPr>
          <a:lstStyle/>
          <a:p>
            <a:r>
              <a:rPr lang="en-GB" sz="2000" b="1" dirty="0">
                <a:solidFill>
                  <a:schemeClr val="bg1"/>
                </a:solidFill>
                <a:latin typeface="+mn-lt"/>
              </a:rPr>
              <a:t>Silverstone High Performance Technology Cluster stakeholders believe that efforts to attract inward investment and greater partnership working could help overcome recruitment and skills challenges </a:t>
            </a:r>
          </a:p>
        </p:txBody>
      </p:sp>
      <p:sp>
        <p:nvSpPr>
          <p:cNvPr id="6" name="TextBox 5">
            <a:extLst>
              <a:ext uri="{FF2B5EF4-FFF2-40B4-BE49-F238E27FC236}">
                <a16:creationId xmlns:a16="http://schemas.microsoft.com/office/drawing/2014/main" id="{6F7230F1-EEAE-C0E7-5260-F53FA84CBEF1}"/>
              </a:ext>
            </a:extLst>
          </p:cNvPr>
          <p:cNvSpPr txBox="1"/>
          <p:nvPr/>
        </p:nvSpPr>
        <p:spPr>
          <a:xfrm>
            <a:off x="180753" y="1552652"/>
            <a:ext cx="6145618" cy="3631763"/>
          </a:xfrm>
          <a:prstGeom prst="rect">
            <a:avLst/>
          </a:prstGeom>
          <a:noFill/>
        </p:spPr>
        <p:txBody>
          <a:bodyPr wrap="square">
            <a:spAutoFit/>
          </a:bodyPr>
          <a:lstStyle/>
          <a:p>
            <a:r>
              <a:rPr lang="en-GB" sz="1600" dirty="0"/>
              <a:t>Opportunities for addressing recruitment and skills challenges and accelerating future cluster growth include: </a:t>
            </a:r>
          </a:p>
          <a:p>
            <a:endParaRPr lang="en-GB" sz="1600" dirty="0"/>
          </a:p>
          <a:p>
            <a:pPr marL="285750" indent="-285750">
              <a:buFont typeface="Arial" panose="020B0604020202020204" pitchFamily="34" charset="0"/>
              <a:buChar char="•"/>
            </a:pPr>
            <a:r>
              <a:rPr lang="en-GB" sz="1600" dirty="0"/>
              <a:t>Leveraging the Silverstone brand to raise the profile of the cluster nationally and internationally to attract </a:t>
            </a:r>
            <a:r>
              <a:rPr lang="en-GB" sz="1600" b="1" dirty="0"/>
              <a:t>new</a:t>
            </a:r>
            <a:r>
              <a:rPr lang="en-GB" sz="1600" dirty="0"/>
              <a:t> inward investment and </a:t>
            </a:r>
            <a:r>
              <a:rPr lang="en-GB" sz="1600" b="1" dirty="0"/>
              <a:t>talent.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Attracting / establishing a </a:t>
            </a:r>
            <a:r>
              <a:rPr lang="en-GB" sz="1600" b="1" dirty="0"/>
              <a:t>globally recognised research institute </a:t>
            </a:r>
            <a:r>
              <a:rPr lang="en-GB" sz="1600" dirty="0"/>
              <a:t>at Silverstone Park that brings together academia and </a:t>
            </a:r>
            <a:r>
              <a:rPr lang="en-GB" sz="1600" dirty="0">
                <a:hlinkClick r:id="rId2" action="ppaction://hlinksldjump"/>
              </a:rPr>
              <a:t>R&amp;D </a:t>
            </a:r>
            <a:r>
              <a:rPr lang="en-GB" sz="1600" dirty="0"/>
              <a:t>focused companies on site.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Promoting and developing opportunities for those from </a:t>
            </a:r>
            <a:r>
              <a:rPr lang="en-GB" sz="1600" b="1" dirty="0"/>
              <a:t>disadvantages groups </a:t>
            </a:r>
            <a:r>
              <a:rPr lang="en-GB" sz="1600" dirty="0"/>
              <a:t>to improve social mobility and help address recruitment difficulties.</a:t>
            </a:r>
          </a:p>
        </p:txBody>
      </p:sp>
    </p:spTree>
    <p:extLst>
      <p:ext uri="{BB962C8B-B14F-4D97-AF65-F5344CB8AC3E}">
        <p14:creationId xmlns:p14="http://schemas.microsoft.com/office/powerpoint/2010/main" val="4009792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527E81-3DE7-BA89-3F03-7D4424F73E4B}"/>
              </a:ext>
            </a:extLst>
          </p:cNvPr>
          <p:cNvSpPr>
            <a:spLocks noGrp="1"/>
          </p:cNvSpPr>
          <p:nvPr>
            <p:ph type="title"/>
          </p:nvPr>
        </p:nvSpPr>
        <p:spPr>
          <a:xfrm>
            <a:off x="0" y="150087"/>
            <a:ext cx="10515600" cy="992138"/>
          </a:xfrm>
          <a:solidFill>
            <a:srgbClr val="2C2D84"/>
          </a:solidFill>
          <a:ln>
            <a:solidFill>
              <a:srgbClr val="2C2D84"/>
            </a:solidFill>
          </a:ln>
        </p:spPr>
        <p:txBody>
          <a:bodyPr>
            <a:noAutofit/>
          </a:bodyPr>
          <a:lstStyle/>
          <a:p>
            <a:r>
              <a:rPr lang="en-GB" sz="2000" b="1" dirty="0">
                <a:solidFill>
                  <a:schemeClr val="bg1"/>
                </a:solidFill>
                <a:latin typeface="+mn-lt"/>
              </a:rPr>
              <a:t>There are opportunities to further strength knowledge transfer within Buckinghamshire’s Film and High End Television Cluster to help maintain and grow the skills of the workforce </a:t>
            </a:r>
          </a:p>
        </p:txBody>
      </p:sp>
      <p:sp>
        <p:nvSpPr>
          <p:cNvPr id="6" name="TextBox 5">
            <a:extLst>
              <a:ext uri="{FF2B5EF4-FFF2-40B4-BE49-F238E27FC236}">
                <a16:creationId xmlns:a16="http://schemas.microsoft.com/office/drawing/2014/main" id="{AEE8ADC3-05BC-C766-9661-BB6000F1E665}"/>
              </a:ext>
            </a:extLst>
          </p:cNvPr>
          <p:cNvSpPr txBox="1"/>
          <p:nvPr/>
        </p:nvSpPr>
        <p:spPr>
          <a:xfrm>
            <a:off x="85060" y="1691428"/>
            <a:ext cx="6145618" cy="3539430"/>
          </a:xfrm>
          <a:prstGeom prst="rect">
            <a:avLst/>
          </a:prstGeom>
          <a:noFill/>
        </p:spPr>
        <p:txBody>
          <a:bodyPr wrap="square">
            <a:spAutoFit/>
          </a:bodyPr>
          <a:lstStyle/>
          <a:p>
            <a:r>
              <a:rPr lang="en-GB" sz="1600" dirty="0"/>
              <a:t>The cluster faces difficulties attracting and maintaining a skilled workforce due in part to the recent boom / bust nature of film production, the insecurity of freelance work and comparatively weak wage growth over the last decade.  </a:t>
            </a:r>
          </a:p>
          <a:p>
            <a:endParaRPr lang="en-GB" sz="1600" dirty="0"/>
          </a:p>
          <a:p>
            <a:r>
              <a:rPr lang="en-GB" sz="1600" dirty="0"/>
              <a:t>There is also a perceived lack of lower-level / practical training provision (particularly short courses to upskill people from one discipline to another) and a perceived lack of awareness amongst residents of the career opportunities available within the industry </a:t>
            </a:r>
          </a:p>
          <a:p>
            <a:endParaRPr lang="en-GB" sz="1600" dirty="0"/>
          </a:p>
          <a:p>
            <a:r>
              <a:rPr lang="en-GB" sz="1600" dirty="0"/>
              <a:t>A number of national film and high-end television innovation initiatives have been based in and near Buckinghamshire in recent years, however, more could be done to ensure knowledge transfer into the local business base and workforce, thus raising productivity. </a:t>
            </a:r>
          </a:p>
        </p:txBody>
      </p:sp>
      <p:sp>
        <p:nvSpPr>
          <p:cNvPr id="8" name="TextBox 7">
            <a:extLst>
              <a:ext uri="{FF2B5EF4-FFF2-40B4-BE49-F238E27FC236}">
                <a16:creationId xmlns:a16="http://schemas.microsoft.com/office/drawing/2014/main" id="{0A4953E7-45B9-E3A0-F143-3411B1224EDC}"/>
              </a:ext>
            </a:extLst>
          </p:cNvPr>
          <p:cNvSpPr txBox="1"/>
          <p:nvPr/>
        </p:nvSpPr>
        <p:spPr>
          <a:xfrm>
            <a:off x="6422065" y="1645261"/>
            <a:ext cx="5401340" cy="3293209"/>
          </a:xfrm>
          <a:prstGeom prst="rect">
            <a:avLst/>
          </a:prstGeom>
          <a:noFill/>
        </p:spPr>
        <p:txBody>
          <a:bodyPr wrap="square">
            <a:spAutoFit/>
          </a:bodyPr>
          <a:lstStyle/>
          <a:p>
            <a:r>
              <a:rPr lang="en-GB" sz="1600" i="1" dirty="0"/>
              <a:t>“[We need to] make sure that the colleges and universities are providing adequate provision at the more practical and lower end level, so that more people come from local schools, colleges and universities straight into production” </a:t>
            </a:r>
            <a:r>
              <a:rPr lang="en-GB" sz="1600" dirty="0"/>
              <a:t>(Film and High End Television industry interviewee, 2024)</a:t>
            </a:r>
          </a:p>
          <a:p>
            <a:endParaRPr lang="en-GB" sz="1600" dirty="0"/>
          </a:p>
          <a:p>
            <a:r>
              <a:rPr lang="en-GB" sz="1600" i="1" dirty="0"/>
              <a:t>“We need to make sure that locally in Buckinghamshire there's real impact in terms of research and development. How can we actually turn it into skills and practical opportunity on the ground, [to address] the skills gaps that we have in the local area”. </a:t>
            </a:r>
            <a:r>
              <a:rPr lang="en-GB" sz="1600" dirty="0"/>
              <a:t>(Film and High End Television industry interviewee, 2024) </a:t>
            </a:r>
          </a:p>
          <a:p>
            <a:endParaRPr lang="en-GB" sz="1600" dirty="0"/>
          </a:p>
        </p:txBody>
      </p:sp>
    </p:spTree>
    <p:extLst>
      <p:ext uri="{BB962C8B-B14F-4D97-AF65-F5344CB8AC3E}">
        <p14:creationId xmlns:p14="http://schemas.microsoft.com/office/powerpoint/2010/main" val="1720466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D00926-0CC8-BD87-302D-5236DDA2A6F2}"/>
              </a:ext>
            </a:extLst>
          </p:cNvPr>
          <p:cNvSpPr>
            <a:spLocks noGrp="1"/>
          </p:cNvSpPr>
          <p:nvPr>
            <p:ph idx="1"/>
          </p:nvPr>
        </p:nvSpPr>
        <p:spPr>
          <a:xfrm>
            <a:off x="210879" y="1467772"/>
            <a:ext cx="5530702" cy="4351338"/>
          </a:xfrm>
        </p:spPr>
        <p:txBody>
          <a:bodyPr>
            <a:normAutofit/>
          </a:bodyPr>
          <a:lstStyle/>
          <a:p>
            <a:pPr marL="0" indent="0">
              <a:buNone/>
            </a:pPr>
            <a:r>
              <a:rPr lang="en-GB" sz="1600" dirty="0"/>
              <a:t>It is anticipated that the </a:t>
            </a:r>
            <a:r>
              <a:rPr lang="en-GB" sz="1600" dirty="0" err="1"/>
              <a:t>CoSTAR</a:t>
            </a:r>
            <a:r>
              <a:rPr lang="en-GB" sz="1600" dirty="0"/>
              <a:t> National Lab, which is being established at Pinewood Studios, will contribute to the growth and success of the UK’s film and high end television industry by: </a:t>
            </a:r>
          </a:p>
          <a:p>
            <a:r>
              <a:rPr lang="en-GB" sz="1600" dirty="0"/>
              <a:t>Delivering the skills and infrastructure required for the UK to stay at the cutting-edge of new virtual production techniques </a:t>
            </a:r>
          </a:p>
          <a:p>
            <a:r>
              <a:rPr lang="en-GB" sz="1600" dirty="0"/>
              <a:t>Stimulating knowledge exchange </a:t>
            </a:r>
          </a:p>
          <a:p>
            <a:r>
              <a:rPr lang="en-GB" sz="1600" dirty="0"/>
              <a:t>Helping SMEs to innovate, commercialise and scale-up. </a:t>
            </a:r>
          </a:p>
          <a:p>
            <a:pPr marL="0" indent="0">
              <a:buNone/>
            </a:pPr>
            <a:r>
              <a:rPr lang="en-GB" sz="1600" dirty="0"/>
              <a:t>The new facilities will build on the area’s specialism of immersive storytelling and help develop new specialisms in virtual production, creative Artificial Intelligence (AI) and creative technology R&amp;D.</a:t>
            </a:r>
          </a:p>
        </p:txBody>
      </p:sp>
      <p:sp>
        <p:nvSpPr>
          <p:cNvPr id="4" name="Title 1">
            <a:extLst>
              <a:ext uri="{FF2B5EF4-FFF2-40B4-BE49-F238E27FC236}">
                <a16:creationId xmlns:a16="http://schemas.microsoft.com/office/drawing/2014/main" id="{AC8833B9-EAFA-9043-BD8C-3ED5EB9A062B}"/>
              </a:ext>
            </a:extLst>
          </p:cNvPr>
          <p:cNvSpPr>
            <a:spLocks noGrp="1"/>
          </p:cNvSpPr>
          <p:nvPr>
            <p:ph type="title"/>
          </p:nvPr>
        </p:nvSpPr>
        <p:spPr>
          <a:xfrm>
            <a:off x="0" y="150087"/>
            <a:ext cx="10515600" cy="992138"/>
          </a:xfrm>
          <a:solidFill>
            <a:srgbClr val="2C2D84"/>
          </a:solidFill>
          <a:ln>
            <a:solidFill>
              <a:srgbClr val="2C2D84"/>
            </a:solidFill>
          </a:ln>
        </p:spPr>
        <p:txBody>
          <a:bodyPr>
            <a:noAutofit/>
          </a:bodyPr>
          <a:lstStyle/>
          <a:p>
            <a:r>
              <a:rPr lang="en-GB" sz="2000" b="1" dirty="0">
                <a:solidFill>
                  <a:schemeClr val="bg1"/>
                </a:solidFill>
                <a:latin typeface="+mn-lt"/>
              </a:rPr>
              <a:t>There are opportunities to further strength knowledge transfer within Buckinghamshire’s Film and High End Television Cluster to help maintain and grow the skills of the workforce </a:t>
            </a:r>
          </a:p>
        </p:txBody>
      </p:sp>
      <p:sp>
        <p:nvSpPr>
          <p:cNvPr id="6" name="TextBox 5">
            <a:extLst>
              <a:ext uri="{FF2B5EF4-FFF2-40B4-BE49-F238E27FC236}">
                <a16:creationId xmlns:a16="http://schemas.microsoft.com/office/drawing/2014/main" id="{CCDD82EC-B0E1-DEE6-757E-6F14341B3D0B}"/>
              </a:ext>
            </a:extLst>
          </p:cNvPr>
          <p:cNvSpPr txBox="1"/>
          <p:nvPr/>
        </p:nvSpPr>
        <p:spPr>
          <a:xfrm>
            <a:off x="6096000" y="1467772"/>
            <a:ext cx="5015023" cy="3046988"/>
          </a:xfrm>
          <a:prstGeom prst="rect">
            <a:avLst/>
          </a:prstGeom>
          <a:noFill/>
        </p:spPr>
        <p:txBody>
          <a:bodyPr wrap="square">
            <a:spAutoFit/>
          </a:bodyPr>
          <a:lstStyle/>
          <a:p>
            <a:r>
              <a:rPr lang="en-GB" sz="1600" dirty="0"/>
              <a:t>The establishment of Screen Buckinghamshire, a partnership of local film and TV-related organisations (including the Buckinghamshire Film Office) could help facilitate greater linkages between studios and education and training providers to help reduce skills shortages and increase investment. </a:t>
            </a:r>
          </a:p>
          <a:p>
            <a:endParaRPr lang="en-GB" sz="1600" dirty="0"/>
          </a:p>
          <a:p>
            <a:r>
              <a:rPr lang="en-GB" sz="1600" dirty="0"/>
              <a:t>There are also opportunities to increase collaboration more broadly across the West of London Screen Cluster, particularly in terms of skills initiatives and support for the freelance workforce, who often move between film locations within this sub-region.</a:t>
            </a:r>
          </a:p>
        </p:txBody>
      </p:sp>
    </p:spTree>
    <p:extLst>
      <p:ext uri="{BB962C8B-B14F-4D97-AF65-F5344CB8AC3E}">
        <p14:creationId xmlns:p14="http://schemas.microsoft.com/office/powerpoint/2010/main" val="3232339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E6C59-738F-6970-7C96-1B4F3A65DCD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B21D453-C96E-13AA-8670-CE84695E8A95}"/>
              </a:ext>
            </a:extLst>
          </p:cNvPr>
          <p:cNvSpPr txBox="1"/>
          <p:nvPr/>
        </p:nvSpPr>
        <p:spPr>
          <a:xfrm>
            <a:off x="382753" y="2112976"/>
            <a:ext cx="1860717" cy="1323439"/>
          </a:xfrm>
          <a:prstGeom prst="rect">
            <a:avLst/>
          </a:prstGeom>
          <a:noFill/>
        </p:spPr>
        <p:txBody>
          <a:bodyPr wrap="square">
            <a:spAutoFit/>
          </a:bodyPr>
          <a:lstStyle/>
          <a:p>
            <a:r>
              <a:rPr lang="en-GB" sz="1600" dirty="0"/>
              <a:t>This diagram shows some of the ways in which employers address their skills needs</a:t>
            </a:r>
          </a:p>
        </p:txBody>
      </p:sp>
      <p:sp>
        <p:nvSpPr>
          <p:cNvPr id="3" name="TextBox 2">
            <a:extLst>
              <a:ext uri="{FF2B5EF4-FFF2-40B4-BE49-F238E27FC236}">
                <a16:creationId xmlns:a16="http://schemas.microsoft.com/office/drawing/2014/main" id="{ED2D20E6-4271-8BB3-7C5E-7073D503561F}"/>
              </a:ext>
            </a:extLst>
          </p:cNvPr>
          <p:cNvSpPr txBox="1"/>
          <p:nvPr/>
        </p:nvSpPr>
        <p:spPr>
          <a:xfrm>
            <a:off x="157264" y="5964865"/>
            <a:ext cx="11797258" cy="724459"/>
          </a:xfrm>
          <a:prstGeom prst="rect">
            <a:avLst/>
          </a:prstGeom>
          <a:solidFill>
            <a:schemeClr val="bg1"/>
          </a:solidFill>
        </p:spPr>
        <p:txBody>
          <a:bodyPr wrap="square" rtlCol="0">
            <a:spAutoFit/>
          </a:bodyPr>
          <a:lstStyle/>
          <a:p>
            <a:endParaRPr lang="en-GB"/>
          </a:p>
        </p:txBody>
      </p:sp>
      <p:pic>
        <p:nvPicPr>
          <p:cNvPr id="4" name="Picture 3">
            <a:extLst>
              <a:ext uri="{FF2B5EF4-FFF2-40B4-BE49-F238E27FC236}">
                <a16:creationId xmlns:a16="http://schemas.microsoft.com/office/drawing/2014/main" id="{BCBC24B5-F0B9-F54F-1AF2-63300AFD6638}"/>
              </a:ext>
            </a:extLst>
          </p:cNvPr>
          <p:cNvPicPr>
            <a:picLocks noChangeAspect="1"/>
          </p:cNvPicPr>
          <p:nvPr/>
        </p:nvPicPr>
        <p:blipFill>
          <a:blip r:embed="rId2">
            <a:grayscl/>
          </a:blip>
          <a:stretch>
            <a:fillRect/>
          </a:stretch>
        </p:blipFill>
        <p:spPr>
          <a:xfrm>
            <a:off x="2326894" y="1404854"/>
            <a:ext cx="8722823" cy="5399843"/>
          </a:xfrm>
          <a:prstGeom prst="rect">
            <a:avLst/>
          </a:prstGeom>
        </p:spPr>
      </p:pic>
      <p:sp>
        <p:nvSpPr>
          <p:cNvPr id="7" name="Title 1">
            <a:extLst>
              <a:ext uri="{FF2B5EF4-FFF2-40B4-BE49-F238E27FC236}">
                <a16:creationId xmlns:a16="http://schemas.microsoft.com/office/drawing/2014/main" id="{C1E09594-791D-28D7-B995-7CB43F4EEAEF}"/>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How employers fill vacancies and develop talent pipelines</a:t>
            </a:r>
          </a:p>
        </p:txBody>
      </p:sp>
    </p:spTree>
    <p:extLst>
      <p:ext uri="{BB962C8B-B14F-4D97-AF65-F5344CB8AC3E}">
        <p14:creationId xmlns:p14="http://schemas.microsoft.com/office/powerpoint/2010/main" val="3495516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032FA-0061-73F9-0ADC-0F85A552549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2FA28B2-E8A9-3A54-4091-460BE3B86E58}"/>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The proportion of staff Buckinghamshire employers report to have skills gaps (i.e. they are not fully proficient) rose between 2019 and 2022, although remains below the national average</a:t>
            </a:r>
          </a:p>
        </p:txBody>
      </p:sp>
      <p:sp>
        <p:nvSpPr>
          <p:cNvPr id="4" name="TextBox 3">
            <a:extLst>
              <a:ext uri="{FF2B5EF4-FFF2-40B4-BE49-F238E27FC236}">
                <a16:creationId xmlns:a16="http://schemas.microsoft.com/office/drawing/2014/main" id="{9E6DF5D6-C254-93E4-034C-892BA1F92AD3}"/>
              </a:ext>
            </a:extLst>
          </p:cNvPr>
          <p:cNvSpPr txBox="1"/>
          <p:nvPr/>
        </p:nvSpPr>
        <p:spPr>
          <a:xfrm>
            <a:off x="6476735" y="4794349"/>
            <a:ext cx="5054056" cy="584775"/>
          </a:xfrm>
          <a:prstGeom prst="rect">
            <a:avLst/>
          </a:prstGeom>
          <a:noFill/>
        </p:spPr>
        <p:txBody>
          <a:bodyPr wrap="square" rtlCol="0">
            <a:spAutoFit/>
          </a:bodyPr>
          <a:lstStyle/>
          <a:p>
            <a:r>
              <a:rPr lang="en-GB" sz="1600" dirty="0"/>
              <a:t>Basic skills are more likely to be reported as being deficient within the Buckinghamshire workforce than nationally. </a:t>
            </a:r>
          </a:p>
        </p:txBody>
      </p:sp>
      <p:graphicFrame>
        <p:nvGraphicFramePr>
          <p:cNvPr id="7" name="Chart 6">
            <a:extLst>
              <a:ext uri="{FF2B5EF4-FFF2-40B4-BE49-F238E27FC236}">
                <a16:creationId xmlns:a16="http://schemas.microsoft.com/office/drawing/2014/main" id="{85BB63B1-6342-7BF8-AB4E-0050B33028B5}"/>
              </a:ext>
            </a:extLst>
          </p:cNvPr>
          <p:cNvGraphicFramePr>
            <a:graphicFrameLocks/>
          </p:cNvGraphicFramePr>
          <p:nvPr>
            <p:extLst>
              <p:ext uri="{D42A27DB-BD31-4B8C-83A1-F6EECF244321}">
                <p14:modId xmlns:p14="http://schemas.microsoft.com/office/powerpoint/2010/main" val="2554352889"/>
              </p:ext>
            </p:extLst>
          </p:nvPr>
        </p:nvGraphicFramePr>
        <p:xfrm>
          <a:off x="463296" y="2248378"/>
          <a:ext cx="5443728" cy="374094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2113B4A0-CBCF-4E66-CB59-AC5C16096BF0}"/>
              </a:ext>
            </a:extLst>
          </p:cNvPr>
          <p:cNvSpPr txBox="1"/>
          <p:nvPr/>
        </p:nvSpPr>
        <p:spPr>
          <a:xfrm>
            <a:off x="6577318" y="1804572"/>
            <a:ext cx="4230889" cy="338554"/>
          </a:xfrm>
          <a:prstGeom prst="rect">
            <a:avLst/>
          </a:prstGeom>
          <a:solidFill>
            <a:srgbClr val="2C2D84"/>
          </a:solidFill>
        </p:spPr>
        <p:txBody>
          <a:bodyPr wrap="square">
            <a:spAutoFit/>
          </a:bodyPr>
          <a:lstStyle/>
          <a:p>
            <a:r>
              <a:rPr lang="en-GB" sz="1600" dirty="0">
                <a:solidFill>
                  <a:schemeClr val="bg1"/>
                </a:solidFill>
              </a:rPr>
              <a:t>Skills lacking amongst existing employees</a:t>
            </a:r>
          </a:p>
        </p:txBody>
      </p:sp>
      <p:pic>
        <p:nvPicPr>
          <p:cNvPr id="10" name="Picture 9">
            <a:extLst>
              <a:ext uri="{FF2B5EF4-FFF2-40B4-BE49-F238E27FC236}">
                <a16:creationId xmlns:a16="http://schemas.microsoft.com/office/drawing/2014/main" id="{780A7B7C-3FFB-2363-358D-BB51A5873146}"/>
              </a:ext>
            </a:extLst>
          </p:cNvPr>
          <p:cNvPicPr>
            <a:picLocks noChangeAspect="1"/>
          </p:cNvPicPr>
          <p:nvPr/>
        </p:nvPicPr>
        <p:blipFill>
          <a:blip r:embed="rId3"/>
          <a:stretch>
            <a:fillRect/>
          </a:stretch>
        </p:blipFill>
        <p:spPr>
          <a:xfrm>
            <a:off x="6577318" y="2314432"/>
            <a:ext cx="4953473" cy="2230135"/>
          </a:xfrm>
          <a:prstGeom prst="rect">
            <a:avLst/>
          </a:prstGeom>
        </p:spPr>
      </p:pic>
      <p:sp>
        <p:nvSpPr>
          <p:cNvPr id="11" name="TextBox 10">
            <a:extLst>
              <a:ext uri="{FF2B5EF4-FFF2-40B4-BE49-F238E27FC236}">
                <a16:creationId xmlns:a16="http://schemas.microsoft.com/office/drawing/2014/main" id="{035F7DCE-35E6-133A-B7DA-A2DC83CF84D9}"/>
              </a:ext>
            </a:extLst>
          </p:cNvPr>
          <p:cNvSpPr txBox="1"/>
          <p:nvPr/>
        </p:nvSpPr>
        <p:spPr>
          <a:xfrm>
            <a:off x="615696" y="1805678"/>
            <a:ext cx="3066288" cy="338554"/>
          </a:xfrm>
          <a:prstGeom prst="rect">
            <a:avLst/>
          </a:prstGeom>
          <a:solidFill>
            <a:srgbClr val="2C2D84"/>
          </a:solidFill>
        </p:spPr>
        <p:txBody>
          <a:bodyPr wrap="square">
            <a:spAutoFit/>
          </a:bodyPr>
          <a:lstStyle/>
          <a:p>
            <a:r>
              <a:rPr lang="en-GB" sz="1600" dirty="0">
                <a:solidFill>
                  <a:schemeClr val="bg1"/>
                </a:solidFill>
              </a:rPr>
              <a:t>% of staff not fully proficient</a:t>
            </a:r>
          </a:p>
        </p:txBody>
      </p:sp>
      <p:sp>
        <p:nvSpPr>
          <p:cNvPr id="2" name="TextBox 1">
            <a:extLst>
              <a:ext uri="{FF2B5EF4-FFF2-40B4-BE49-F238E27FC236}">
                <a16:creationId xmlns:a16="http://schemas.microsoft.com/office/drawing/2014/main" id="{F3ABD307-C214-1CE0-2813-D9A5CEEABA48}"/>
              </a:ext>
            </a:extLst>
          </p:cNvPr>
          <p:cNvSpPr txBox="1"/>
          <p:nvPr/>
        </p:nvSpPr>
        <p:spPr>
          <a:xfrm>
            <a:off x="463296" y="6261596"/>
            <a:ext cx="3214255" cy="276999"/>
          </a:xfrm>
          <a:prstGeom prst="rect">
            <a:avLst/>
          </a:prstGeom>
          <a:noFill/>
        </p:spPr>
        <p:txBody>
          <a:bodyPr wrap="square" rtlCol="0">
            <a:spAutoFit/>
          </a:bodyPr>
          <a:lstStyle/>
          <a:p>
            <a:r>
              <a:rPr lang="en-GB" sz="1200" i="1" dirty="0"/>
              <a:t>Source: Employer Skills Survey 2022, DfE </a:t>
            </a:r>
          </a:p>
        </p:txBody>
      </p:sp>
    </p:spTree>
    <p:extLst>
      <p:ext uri="{BB962C8B-B14F-4D97-AF65-F5344CB8AC3E}">
        <p14:creationId xmlns:p14="http://schemas.microsoft.com/office/powerpoint/2010/main" val="1968665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EF6DE-0C78-1A4C-570A-987F92C5B3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72831-CB4B-1CA9-730F-4FFA85EA7704}"/>
              </a:ext>
            </a:extLst>
          </p:cNvPr>
          <p:cNvSpPr>
            <a:spLocks noGrp="1"/>
          </p:cNvSpPr>
          <p:nvPr>
            <p:ph idx="1"/>
          </p:nvPr>
        </p:nvSpPr>
        <p:spPr>
          <a:xfrm>
            <a:off x="8140003" y="2461093"/>
            <a:ext cx="3690424" cy="2599917"/>
          </a:xfrm>
          <a:ln>
            <a:solidFill>
              <a:schemeClr val="bg1"/>
            </a:solidFill>
          </a:ln>
        </p:spPr>
        <p:txBody>
          <a:bodyPr>
            <a:normAutofit/>
          </a:bodyPr>
          <a:lstStyle/>
          <a:p>
            <a:pPr marL="0" indent="0">
              <a:buNone/>
            </a:pPr>
            <a:r>
              <a:rPr lang="en-GB" sz="1600" dirty="0"/>
              <a:t>Buckinghamshire employers are slightly less likely to offer training to staff than the national average. </a:t>
            </a:r>
          </a:p>
          <a:p>
            <a:pPr marL="0" indent="0">
              <a:buNone/>
            </a:pPr>
            <a:r>
              <a:rPr lang="en-GB" sz="1600" dirty="0"/>
              <a:t>Nationally, training provision fell between 2019 and 2022, from 66% of employers to 60%. This may reflect impacts of high inflation on training budgets. Indeed, 8% of non-training employers in Bucks report a lack of money for training. </a:t>
            </a:r>
          </a:p>
        </p:txBody>
      </p:sp>
      <p:sp>
        <p:nvSpPr>
          <p:cNvPr id="5" name="TextBox 4">
            <a:extLst>
              <a:ext uri="{FF2B5EF4-FFF2-40B4-BE49-F238E27FC236}">
                <a16:creationId xmlns:a16="http://schemas.microsoft.com/office/drawing/2014/main" id="{2D90FB2C-F8F2-5BDC-4C41-5B3D9BB876FB}"/>
              </a:ext>
            </a:extLst>
          </p:cNvPr>
          <p:cNvSpPr txBox="1"/>
          <p:nvPr/>
        </p:nvSpPr>
        <p:spPr>
          <a:xfrm>
            <a:off x="9326531" y="5975581"/>
            <a:ext cx="3621054" cy="281231"/>
          </a:xfrm>
          <a:prstGeom prst="rect">
            <a:avLst/>
          </a:prstGeom>
          <a:noFill/>
        </p:spPr>
        <p:txBody>
          <a:bodyPr wrap="square" rtlCol="0">
            <a:spAutoFit/>
          </a:bodyPr>
          <a:lstStyle/>
          <a:p>
            <a:pPr>
              <a:lnSpc>
                <a:spcPct val="107000"/>
              </a:lnSpc>
              <a:spcAft>
                <a:spcPts val="800"/>
              </a:spcAft>
            </a:pPr>
            <a:r>
              <a:rPr lang="en-GB" sz="1200" i="1">
                <a:effectLst/>
                <a:latin typeface="Calibri" panose="020F0502020204030204" pitchFamily="34" charset="0"/>
                <a:ea typeface="Calibri" panose="020F0502020204030204" pitchFamily="34" charset="0"/>
                <a:cs typeface="Arial" panose="020B0604020202020204" pitchFamily="34" charset="0"/>
              </a:rPr>
              <a:t>Source</a:t>
            </a:r>
            <a:r>
              <a:rPr lang="en-GB" sz="1200" b="1" i="1">
                <a:effectLst/>
                <a:latin typeface="Calibri" panose="020F0502020204030204" pitchFamily="34" charset="0"/>
                <a:ea typeface="Calibri" panose="020F0502020204030204" pitchFamily="34" charset="0"/>
                <a:cs typeface="Arial" panose="020B0604020202020204" pitchFamily="34" charset="0"/>
              </a:rPr>
              <a:t>:</a:t>
            </a:r>
            <a:r>
              <a:rPr lang="en-GB" sz="1200" i="1">
                <a:effectLst/>
                <a:latin typeface="Calibri" panose="020F0502020204030204" pitchFamily="34" charset="0"/>
                <a:ea typeface="Calibri" panose="020F0502020204030204" pitchFamily="34" charset="0"/>
                <a:cs typeface="Arial" panose="020B0604020202020204" pitchFamily="34" charset="0"/>
              </a:rPr>
              <a:t> </a:t>
            </a:r>
            <a:r>
              <a:rPr lang="en-GB" sz="1200" i="1"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Employer Skills Survey, 2022</a:t>
            </a:r>
            <a:endParaRPr lang="en-GB" sz="1200" i="1">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6A860B8-6F9B-9D3E-CD81-DEC52BEE52CE}"/>
              </a:ext>
            </a:extLst>
          </p:cNvPr>
          <p:cNvSpPr/>
          <p:nvPr/>
        </p:nvSpPr>
        <p:spPr>
          <a:xfrm>
            <a:off x="5942488" y="1515161"/>
            <a:ext cx="1957928" cy="1829193"/>
          </a:xfrm>
          <a:prstGeom prst="roundRect">
            <a:avLst/>
          </a:prstGeom>
          <a:solidFill>
            <a:srgbClr val="2C2D8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dirty="0"/>
              <a:t>65% of  Buckinghamshire businesses not providing training hadn’t done so because staff were already proficient </a:t>
            </a:r>
          </a:p>
        </p:txBody>
      </p:sp>
      <p:sp>
        <p:nvSpPr>
          <p:cNvPr id="7" name="Rectangle: Rounded Corners 6">
            <a:extLst>
              <a:ext uri="{FF2B5EF4-FFF2-40B4-BE49-F238E27FC236}">
                <a16:creationId xmlns:a16="http://schemas.microsoft.com/office/drawing/2014/main" id="{FAAC328A-21F9-C465-73B1-82866A579ABC}"/>
              </a:ext>
            </a:extLst>
          </p:cNvPr>
          <p:cNvSpPr/>
          <p:nvPr/>
        </p:nvSpPr>
        <p:spPr>
          <a:xfrm>
            <a:off x="5942488" y="3609531"/>
            <a:ext cx="1957928" cy="2073577"/>
          </a:xfrm>
          <a:prstGeom prst="roundRect">
            <a:avLst/>
          </a:prstGeom>
          <a:solidFill>
            <a:srgbClr val="2C2D8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dirty="0"/>
              <a:t>In 2022, only 3% of Buckinghamshire employers not providing training could not find training available in the relevant subject area, down from 7% in 2019</a:t>
            </a:r>
          </a:p>
        </p:txBody>
      </p:sp>
      <p:graphicFrame>
        <p:nvGraphicFramePr>
          <p:cNvPr id="8" name="Chart 7">
            <a:extLst>
              <a:ext uri="{FF2B5EF4-FFF2-40B4-BE49-F238E27FC236}">
                <a16:creationId xmlns:a16="http://schemas.microsoft.com/office/drawing/2014/main" id="{824F0D2F-F142-33B8-EED6-ABA590CD8060}"/>
              </a:ext>
            </a:extLst>
          </p:cNvPr>
          <p:cNvGraphicFramePr>
            <a:graphicFrameLocks/>
          </p:cNvGraphicFramePr>
          <p:nvPr>
            <p:extLst>
              <p:ext uri="{D42A27DB-BD31-4B8C-83A1-F6EECF244321}">
                <p14:modId xmlns:p14="http://schemas.microsoft.com/office/powerpoint/2010/main" val="2876728416"/>
              </p:ext>
            </p:extLst>
          </p:nvPr>
        </p:nvGraphicFramePr>
        <p:xfrm>
          <a:off x="480647" y="1754351"/>
          <a:ext cx="5124626" cy="401340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a:extLst>
              <a:ext uri="{FF2B5EF4-FFF2-40B4-BE49-F238E27FC236}">
                <a16:creationId xmlns:a16="http://schemas.microsoft.com/office/drawing/2014/main" id="{32A922A1-562B-BCEE-3FCB-85DBF60245B9}"/>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 employers are slightly less likely than average to offer training to staff</a:t>
            </a:r>
          </a:p>
        </p:txBody>
      </p:sp>
      <p:sp>
        <p:nvSpPr>
          <p:cNvPr id="4" name="TextBox 3">
            <a:extLst>
              <a:ext uri="{FF2B5EF4-FFF2-40B4-BE49-F238E27FC236}">
                <a16:creationId xmlns:a16="http://schemas.microsoft.com/office/drawing/2014/main" id="{BD014897-5D7F-A865-95DC-E377A6CE7833}"/>
              </a:ext>
            </a:extLst>
          </p:cNvPr>
          <p:cNvSpPr txBox="1"/>
          <p:nvPr/>
        </p:nvSpPr>
        <p:spPr>
          <a:xfrm>
            <a:off x="923544" y="1286561"/>
            <a:ext cx="4443984" cy="307777"/>
          </a:xfrm>
          <a:prstGeom prst="rect">
            <a:avLst/>
          </a:prstGeom>
          <a:solidFill>
            <a:srgbClr val="2C2D84"/>
          </a:solidFill>
        </p:spPr>
        <p:txBody>
          <a:bodyPr wrap="square">
            <a:spAutoFit/>
          </a:bodyPr>
          <a:lstStyle/>
          <a:p>
            <a:pPr algn="ctr" rtl="0">
              <a:defRPr sz="1320" b="1" i="0" u="none" strike="noStrike" kern="1200" spc="0" baseline="0">
                <a:solidFill>
                  <a:srgbClr val="3C3C3B">
                    <a:lumMod val="65000"/>
                    <a:lumOff val="35000"/>
                  </a:srgbClr>
                </a:solidFill>
                <a:latin typeface="+mn-lt"/>
                <a:ea typeface="+mn-ea"/>
                <a:cs typeface="+mn-cs"/>
              </a:defRPr>
            </a:pPr>
            <a:r>
              <a:rPr lang="en-GB" sz="1400" dirty="0">
                <a:solidFill>
                  <a:schemeClr val="bg1"/>
                </a:solidFill>
              </a:rPr>
              <a:t>Percentage of employers offering training to staff</a:t>
            </a:r>
          </a:p>
        </p:txBody>
      </p:sp>
    </p:spTree>
    <p:extLst>
      <p:ext uri="{BB962C8B-B14F-4D97-AF65-F5344CB8AC3E}">
        <p14:creationId xmlns:p14="http://schemas.microsoft.com/office/powerpoint/2010/main" val="28541962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33D06-7AA5-6338-7DA0-7922FF1CAC46}"/>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DB44F72-8659-9717-9F36-9243FED43343}"/>
              </a:ext>
            </a:extLst>
          </p:cNvPr>
          <p:cNvGraphicFramePr>
            <a:graphicFrameLocks/>
          </p:cNvGraphicFramePr>
          <p:nvPr>
            <p:extLst>
              <p:ext uri="{D42A27DB-BD31-4B8C-83A1-F6EECF244321}">
                <p14:modId xmlns:p14="http://schemas.microsoft.com/office/powerpoint/2010/main" val="1931832316"/>
              </p:ext>
            </p:extLst>
          </p:nvPr>
        </p:nvGraphicFramePr>
        <p:xfrm>
          <a:off x="321754" y="1429922"/>
          <a:ext cx="6993446" cy="383085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37C7E3A-3A8B-A100-0B51-A09E46A07243}"/>
              </a:ext>
            </a:extLst>
          </p:cNvPr>
          <p:cNvSpPr txBox="1"/>
          <p:nvPr/>
        </p:nvSpPr>
        <p:spPr>
          <a:xfrm>
            <a:off x="1" y="1122145"/>
            <a:ext cx="8950036" cy="307777"/>
          </a:xfrm>
          <a:prstGeom prst="rect">
            <a:avLst/>
          </a:prstGeom>
          <a:solidFill>
            <a:srgbClr val="2C2D84"/>
          </a:solidFill>
        </p:spPr>
        <p:txBody>
          <a:bodyPr wrap="square">
            <a:spAutoFit/>
          </a:bodyPr>
          <a:lstStyle/>
          <a:p>
            <a:r>
              <a:rPr lang="en-GB" sz="1400" b="0" i="0" u="none" strike="noStrike" dirty="0">
                <a:solidFill>
                  <a:schemeClr val="bg1"/>
                </a:solidFill>
                <a:effectLst/>
              </a:rPr>
              <a:t>The extent to which the relevance of local education and training provision is deemed to be a barrier to success / growth</a:t>
            </a:r>
            <a:endParaRPr lang="en-GB" sz="1400" dirty="0">
              <a:solidFill>
                <a:schemeClr val="bg1"/>
              </a:solidFill>
            </a:endParaRPr>
          </a:p>
        </p:txBody>
      </p:sp>
      <p:sp>
        <p:nvSpPr>
          <p:cNvPr id="7" name="Title 1">
            <a:extLst>
              <a:ext uri="{FF2B5EF4-FFF2-40B4-BE49-F238E27FC236}">
                <a16:creationId xmlns:a16="http://schemas.microsoft.com/office/drawing/2014/main" id="{11DEA734-D497-34CB-F1F1-DF3CF672B647}"/>
              </a:ext>
            </a:extLst>
          </p:cNvPr>
          <p:cNvSpPr>
            <a:spLocks noGrp="1"/>
          </p:cNvSpPr>
          <p:nvPr>
            <p:ph type="title"/>
          </p:nvPr>
        </p:nvSpPr>
        <p:spPr>
          <a:xfrm>
            <a:off x="0" y="318052"/>
            <a:ext cx="10515600" cy="691764"/>
          </a:xfrm>
          <a:solidFill>
            <a:srgbClr val="2C2D84"/>
          </a:solidFill>
          <a:ln>
            <a:solidFill>
              <a:srgbClr val="2C2D84"/>
            </a:solidFill>
          </a:ln>
        </p:spPr>
        <p:txBody>
          <a:bodyPr>
            <a:noAutofit/>
          </a:bodyPr>
          <a:lstStyle/>
          <a:p>
            <a:r>
              <a:rPr lang="en-GB" sz="2000" b="1" dirty="0">
                <a:solidFill>
                  <a:schemeClr val="bg1"/>
                </a:solidFill>
                <a:latin typeface="+mn-lt"/>
              </a:rPr>
              <a:t>A quarter of respondents to the 2024 Buckinghamshire Business Survey from production sectors cited the ‘relevance of local education and training provision’ to be a barrier to success / growth</a:t>
            </a:r>
          </a:p>
        </p:txBody>
      </p:sp>
      <p:sp>
        <p:nvSpPr>
          <p:cNvPr id="8" name="TextBox 7">
            <a:extLst>
              <a:ext uri="{FF2B5EF4-FFF2-40B4-BE49-F238E27FC236}">
                <a16:creationId xmlns:a16="http://schemas.microsoft.com/office/drawing/2014/main" id="{6CD713E6-28D0-660F-A509-18BA3822DAEE}"/>
              </a:ext>
            </a:extLst>
          </p:cNvPr>
          <p:cNvSpPr txBox="1"/>
          <p:nvPr/>
        </p:nvSpPr>
        <p:spPr>
          <a:xfrm>
            <a:off x="227022" y="5505022"/>
            <a:ext cx="6841289" cy="523220"/>
          </a:xfrm>
          <a:prstGeom prst="rect">
            <a:avLst/>
          </a:prstGeom>
          <a:noFill/>
        </p:spPr>
        <p:txBody>
          <a:bodyPr wrap="square" rtlCol="0">
            <a:spAutoFit/>
          </a:bodyPr>
          <a:lstStyle/>
          <a:p>
            <a:r>
              <a:rPr lang="en-GB" sz="1400" i="1" dirty="0"/>
              <a:t>Source: Buckinghamshire Business Survey 2024, Buckinghamshire Council</a:t>
            </a:r>
          </a:p>
          <a:p>
            <a:r>
              <a:rPr lang="en-GB" sz="1400" i="1" dirty="0"/>
              <a:t>*Self-selecting survey of 123 Buckinghamshire firms.  Results are indicative only. </a:t>
            </a:r>
          </a:p>
        </p:txBody>
      </p:sp>
      <p:sp>
        <p:nvSpPr>
          <p:cNvPr id="9" name="TextBox 8">
            <a:extLst>
              <a:ext uri="{FF2B5EF4-FFF2-40B4-BE49-F238E27FC236}">
                <a16:creationId xmlns:a16="http://schemas.microsoft.com/office/drawing/2014/main" id="{8DC77D15-922C-186C-9C9A-620D1E2F6299}"/>
              </a:ext>
            </a:extLst>
          </p:cNvPr>
          <p:cNvSpPr txBox="1"/>
          <p:nvPr/>
        </p:nvSpPr>
        <p:spPr>
          <a:xfrm>
            <a:off x="7527635" y="1888467"/>
            <a:ext cx="4128655" cy="3785652"/>
          </a:xfrm>
          <a:prstGeom prst="rect">
            <a:avLst/>
          </a:prstGeom>
          <a:noFill/>
        </p:spPr>
        <p:txBody>
          <a:bodyPr wrap="square" rtlCol="0">
            <a:spAutoFit/>
          </a:bodyPr>
          <a:lstStyle/>
          <a:p>
            <a:r>
              <a:rPr lang="en-GB" sz="1600" dirty="0"/>
              <a:t>​Respondents from the </a:t>
            </a:r>
            <a:r>
              <a:rPr lang="en-GB" sz="1600" b="1" dirty="0"/>
              <a:t>production sectors </a:t>
            </a:r>
            <a:r>
              <a:rPr lang="en-GB" sz="1600" dirty="0"/>
              <a:t>were most likely to cite the ‘relevance of local education and training provision’ to be a barrier to success / growth, followed by respondents from the professional services sectors.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b="1" i="1" dirty="0"/>
              <a:t>Production</a:t>
            </a:r>
            <a:r>
              <a:rPr lang="en-GB" sz="1600" i="1" dirty="0"/>
              <a:t> includes sectors such as manufacturing, construction, utilities and agriculture. </a:t>
            </a:r>
          </a:p>
          <a:p>
            <a:pPr marL="285750" indent="-285750">
              <a:buFont typeface="Arial" panose="020B0604020202020204" pitchFamily="34" charset="0"/>
              <a:buChar char="•"/>
            </a:pPr>
            <a:r>
              <a:rPr lang="en-GB" sz="1600" b="1" i="1" dirty="0"/>
              <a:t>Professional services </a:t>
            </a:r>
            <a:r>
              <a:rPr lang="en-GB" sz="1600" i="1" dirty="0"/>
              <a:t>includes sectors such as IT, life sciences and marketing. </a:t>
            </a:r>
          </a:p>
          <a:p>
            <a:pPr marL="285750" indent="-285750">
              <a:buFont typeface="Arial" panose="020B0604020202020204" pitchFamily="34" charset="0"/>
              <a:buChar char="•"/>
            </a:pPr>
            <a:r>
              <a:rPr lang="en-GB" sz="1600" b="1" i="1" dirty="0"/>
              <a:t>Consumer services </a:t>
            </a:r>
            <a:r>
              <a:rPr lang="en-GB" sz="1600" i="1" dirty="0"/>
              <a:t>includes sectors such as retail and hospitality. </a:t>
            </a:r>
          </a:p>
          <a:p>
            <a:pPr marL="285750" indent="-285750">
              <a:buFont typeface="Arial" panose="020B0604020202020204" pitchFamily="34" charset="0"/>
              <a:buChar char="•"/>
            </a:pPr>
            <a:r>
              <a:rPr lang="en-GB" sz="1600" b="1" i="1" dirty="0"/>
              <a:t>Foundation services </a:t>
            </a:r>
            <a:r>
              <a:rPr lang="en-GB" sz="1600" i="1" dirty="0"/>
              <a:t>includes sectors such as healthcare and education.</a:t>
            </a:r>
          </a:p>
        </p:txBody>
      </p:sp>
    </p:spTree>
    <p:extLst>
      <p:ext uri="{BB962C8B-B14F-4D97-AF65-F5344CB8AC3E}">
        <p14:creationId xmlns:p14="http://schemas.microsoft.com/office/powerpoint/2010/main" val="3057947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93A81C-E166-77D2-3E13-513700B5243F}"/>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B0421C7-D602-3F1E-FC1D-48BCD0116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CE1835-3E6C-5AED-F8F0-64EB9A0BCCFF}"/>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dirty="0">
                <a:solidFill>
                  <a:srgbClr val="002060"/>
                </a:solidFill>
                <a:latin typeface="+mn-lt"/>
                <a:ea typeface="+mj-ea"/>
                <a:cs typeface="+mj-cs"/>
              </a:rPr>
              <a:t>Section 4: </a:t>
            </a:r>
            <a:r>
              <a:rPr lang="en-US" sz="8000" kern="1200" dirty="0" err="1">
                <a:solidFill>
                  <a:srgbClr val="002060"/>
                </a:solidFill>
                <a:latin typeface="+mn-lt"/>
                <a:ea typeface="+mj-ea"/>
                <a:cs typeface="+mj-cs"/>
              </a:rPr>
              <a:t>Labour</a:t>
            </a:r>
            <a:r>
              <a:rPr lang="en-US" sz="8000" kern="1200" dirty="0">
                <a:solidFill>
                  <a:srgbClr val="002060"/>
                </a:solidFill>
                <a:latin typeface="+mn-lt"/>
                <a:ea typeface="+mj-ea"/>
                <a:cs typeface="+mj-cs"/>
              </a:rPr>
              <a:t> market participation </a:t>
            </a:r>
          </a:p>
        </p:txBody>
      </p:sp>
      <p:sp>
        <p:nvSpPr>
          <p:cNvPr id="24" name="Rectangle 23">
            <a:extLst>
              <a:ext uri="{FF2B5EF4-FFF2-40B4-BE49-F238E27FC236}">
                <a16:creationId xmlns:a16="http://schemas.microsoft.com/office/drawing/2014/main" id="{61349A89-A1F9-C5A9-6378-11FDBA857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03249D0-BE46-B627-B25A-9DC2F486F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06738A7-1AB0-27FE-7495-CEB66F058A41}"/>
              </a:ext>
            </a:extLst>
          </p:cNvPr>
          <p:cNvSpPr txBox="1"/>
          <p:nvPr/>
        </p:nvSpPr>
        <p:spPr>
          <a:xfrm>
            <a:off x="914400" y="4786685"/>
            <a:ext cx="10506455" cy="369332"/>
          </a:xfrm>
          <a:prstGeom prst="rect">
            <a:avLst/>
          </a:prstGeom>
          <a:noFill/>
        </p:spPr>
        <p:txBody>
          <a:bodyPr wrap="square" rtlCol="0">
            <a:spAutoFit/>
          </a:bodyPr>
          <a:lstStyle/>
          <a:p>
            <a:r>
              <a:rPr lang="en-GB" dirty="0"/>
              <a:t>Please note – definitions of the terms used in this section are at the end of the document </a:t>
            </a:r>
          </a:p>
        </p:txBody>
      </p:sp>
    </p:spTree>
    <p:extLst>
      <p:ext uri="{BB962C8B-B14F-4D97-AF65-F5344CB8AC3E}">
        <p14:creationId xmlns:p14="http://schemas.microsoft.com/office/powerpoint/2010/main" val="272864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8021F9-A578-7FAC-0583-20055B7549A9}"/>
              </a:ext>
            </a:extLst>
          </p:cNvPr>
          <p:cNvSpPr>
            <a:spLocks noGrp="1"/>
          </p:cNvSpPr>
          <p:nvPr>
            <p:ph sz="half" idx="1"/>
          </p:nvPr>
        </p:nvSpPr>
        <p:spPr>
          <a:xfrm>
            <a:off x="133031" y="1079595"/>
            <a:ext cx="5181600" cy="4351338"/>
          </a:xfrm>
        </p:spPr>
        <p:txBody>
          <a:bodyPr>
            <a:noAutofit/>
          </a:bodyPr>
          <a:lstStyle/>
          <a:p>
            <a:pPr marL="285750" indent="-285750"/>
            <a:r>
              <a:rPr lang="en-GB" sz="1400" dirty="0"/>
              <a:t>There has been little change in the labour market participation rates of Buckinghamshire residents over the last 20 years. Overall economic activity and inactivity rates in 2021 were very similar to those of 2001.</a:t>
            </a:r>
          </a:p>
          <a:p>
            <a:pPr marL="285750" indent="-285750"/>
            <a:r>
              <a:rPr lang="en-GB" sz="1400" dirty="0"/>
              <a:t>Over the last 20 years has been the reduction in the proportion of residents who are economically inactive because they are ‘looking after home or family’.</a:t>
            </a:r>
          </a:p>
          <a:p>
            <a:pPr marL="285750" indent="-285750"/>
            <a:r>
              <a:rPr lang="en-GB" sz="1400" dirty="0"/>
              <a:t>Buckinghamshire residents are more likely to be economically active and in employment than the national average and are less likely to be </a:t>
            </a:r>
            <a:r>
              <a:rPr lang="en-GB" sz="1400" dirty="0">
                <a:hlinkClick r:id="rId2" action="ppaction://hlinksldjump"/>
              </a:rPr>
              <a:t>economically inactive </a:t>
            </a:r>
            <a:r>
              <a:rPr lang="en-GB" sz="1400" dirty="0"/>
              <a:t>or </a:t>
            </a:r>
            <a:r>
              <a:rPr lang="en-GB" sz="1400" dirty="0">
                <a:hlinkClick r:id="rId2" action="ppaction://hlinksldjump"/>
              </a:rPr>
              <a:t>unemployed</a:t>
            </a:r>
            <a:r>
              <a:rPr lang="en-GB" sz="1400" dirty="0"/>
              <a:t>.</a:t>
            </a:r>
          </a:p>
          <a:p>
            <a:pPr marL="285750" indent="-285750"/>
            <a:r>
              <a:rPr lang="en-GB" sz="1400" dirty="0"/>
              <a:t>Employment rates are lowest amongst those with a disability, those who do not speak English well and those providing 50 hours plus a week undertaking unpaid care.</a:t>
            </a:r>
          </a:p>
          <a:p>
            <a:pPr marL="285750" indent="-285750"/>
            <a:r>
              <a:rPr lang="en-GB" sz="1400" dirty="0"/>
              <a:t>Approximately 22,800 (or 7% of) Buckinghamshire’s working age residents are not working but would like to.  </a:t>
            </a:r>
          </a:p>
          <a:p>
            <a:pPr marL="285750" indent="-285750"/>
            <a:r>
              <a:rPr lang="en-GB" sz="1400" dirty="0"/>
              <a:t>A higher proportion of Buckinghamshire’s economically inactive population are students than the national average, whilst a lower proportion are long-term sick or disabled. </a:t>
            </a:r>
          </a:p>
          <a:p>
            <a:pPr marL="285750" indent="-285750"/>
            <a:r>
              <a:rPr lang="en-GB" sz="1400" dirty="0"/>
              <a:t>Economic inactivity due to long term sickness is more prevalent in urban areas and to the north of the county, whilst inactivity due to early retirement is more common in rural areas.</a:t>
            </a:r>
          </a:p>
          <a:p>
            <a:endParaRPr lang="en-GB" sz="1400" dirty="0"/>
          </a:p>
        </p:txBody>
      </p:sp>
      <p:sp>
        <p:nvSpPr>
          <p:cNvPr id="4" name="Content Placeholder 3">
            <a:extLst>
              <a:ext uri="{FF2B5EF4-FFF2-40B4-BE49-F238E27FC236}">
                <a16:creationId xmlns:a16="http://schemas.microsoft.com/office/drawing/2014/main" id="{ED7F1805-8A45-818D-F63C-DA18AD0C515D}"/>
              </a:ext>
            </a:extLst>
          </p:cNvPr>
          <p:cNvSpPr>
            <a:spLocks noGrp="1"/>
          </p:cNvSpPr>
          <p:nvPr>
            <p:ph sz="half" idx="2"/>
          </p:nvPr>
        </p:nvSpPr>
        <p:spPr>
          <a:xfrm>
            <a:off x="5467031" y="1079595"/>
            <a:ext cx="5181600" cy="4351338"/>
          </a:xfrm>
        </p:spPr>
        <p:txBody>
          <a:bodyPr>
            <a:noAutofit/>
          </a:bodyPr>
          <a:lstStyle/>
          <a:p>
            <a:pPr marL="285750" indent="-285750"/>
            <a:r>
              <a:rPr lang="en-GB" sz="1400" dirty="0"/>
              <a:t>Buckinghamshire residents are less likely to be claiming benefits due to being out-of-work or having low earnings than the national average.</a:t>
            </a:r>
          </a:p>
          <a:p>
            <a:pPr marL="285750" indent="-285750"/>
            <a:r>
              <a:rPr lang="en-GB" sz="1400" dirty="0"/>
              <a:t>Whilst there are limitations with datasets, it is estimated that Buckinghamshire’s unemployment rate and </a:t>
            </a:r>
            <a:r>
              <a:rPr lang="en-GB" sz="1400" dirty="0">
                <a:hlinkClick r:id="rId2" action="ppaction://hlinksldjump"/>
              </a:rPr>
              <a:t>claimant count </a:t>
            </a:r>
            <a:r>
              <a:rPr lang="en-GB" sz="1400" dirty="0"/>
              <a:t>rate (residents claiming benefits due to being out of work or having low earnings) have crept up in the 12 months to June 2025.</a:t>
            </a:r>
          </a:p>
          <a:p>
            <a:pPr marL="285750" indent="-285750"/>
            <a:r>
              <a:rPr lang="en-GB" sz="1400" dirty="0"/>
              <a:t>Across the county, the claimant count rate is highest in the Wycombe and Aylesbury parliamentary constituency areas.</a:t>
            </a:r>
          </a:p>
          <a:p>
            <a:pPr marL="285750" indent="-285750"/>
            <a:r>
              <a:rPr lang="en-GB" sz="1400" dirty="0"/>
              <a:t>Buckinghamshire’s working residents are more likely to be employed than the national average. </a:t>
            </a:r>
          </a:p>
          <a:p>
            <a:pPr marL="285750" indent="-285750"/>
            <a:r>
              <a:rPr lang="en-GB" sz="1400" dirty="0"/>
              <a:t>Buckinghamshire has higher self-employment rates than the national average.</a:t>
            </a:r>
          </a:p>
          <a:p>
            <a:pPr marL="285750" indent="-285750"/>
            <a:r>
              <a:rPr lang="en-GB" sz="1400" dirty="0"/>
              <a:t>Buckinghamshire is a net exporter of workers, with 29,200 more residents leaving the county for work than non-residents commuting in. </a:t>
            </a:r>
          </a:p>
          <a:p>
            <a:pPr marL="285750" indent="-285750"/>
            <a:r>
              <a:rPr lang="en-GB" sz="1400" dirty="0">
                <a:ea typeface="Times New Roman" panose="02020603050405020304" pitchFamily="18" charset="0"/>
                <a:cs typeface="Calibri" panose="020F0502020204030204" pitchFamily="34" charset="0"/>
              </a:rPr>
              <a:t>London is a key destination for those leaving the county for work, with 17% of all working residents working in central or greater London.  </a:t>
            </a:r>
          </a:p>
          <a:p>
            <a:pPr marL="285750" indent="-285750"/>
            <a:r>
              <a:rPr lang="en-GB" sz="1400" dirty="0"/>
              <a:t>Employees jobs within the Buckinghamshire economy are most densely concentrated in the south of the county, particularly in locations within easy-reach of the M40.</a:t>
            </a:r>
          </a:p>
          <a:p>
            <a:endParaRPr lang="en-GB" sz="1400" dirty="0"/>
          </a:p>
        </p:txBody>
      </p:sp>
      <p:sp>
        <p:nvSpPr>
          <p:cNvPr id="5" name="Title 1">
            <a:extLst>
              <a:ext uri="{FF2B5EF4-FFF2-40B4-BE49-F238E27FC236}">
                <a16:creationId xmlns:a16="http://schemas.microsoft.com/office/drawing/2014/main" id="{988217F9-5922-2074-EC2E-B575F7EC56B8}"/>
              </a:ext>
            </a:extLst>
          </p:cNvPr>
          <p:cNvSpPr txBox="1">
            <a:spLocks/>
          </p:cNvSpPr>
          <p:nvPr/>
        </p:nvSpPr>
        <p:spPr>
          <a:xfrm>
            <a:off x="0" y="319405"/>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Key findings – labour market participation</a:t>
            </a:r>
          </a:p>
        </p:txBody>
      </p:sp>
    </p:spTree>
    <p:extLst>
      <p:ext uri="{BB962C8B-B14F-4D97-AF65-F5344CB8AC3E}">
        <p14:creationId xmlns:p14="http://schemas.microsoft.com/office/powerpoint/2010/main" val="4162103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604569-C74C-CC7F-5863-267597B420EE}"/>
              </a:ext>
            </a:extLst>
          </p:cNvPr>
          <p:cNvSpPr/>
          <p:nvPr/>
        </p:nvSpPr>
        <p:spPr>
          <a:xfrm>
            <a:off x="162683" y="585564"/>
            <a:ext cx="10759736" cy="723531"/>
          </a:xfrm>
          <a:prstGeom prst="rect">
            <a:avLst/>
          </a:prstGeom>
          <a:solidFill>
            <a:srgbClr val="2C2D8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panose="020F0502020204030204"/>
                <a:ea typeface="+mn-ea"/>
                <a:cs typeface="+mn-cs"/>
              </a:rPr>
              <a:t>Working age population (aged 16-64) (330,300)</a:t>
            </a:r>
          </a:p>
        </p:txBody>
      </p:sp>
      <p:sp>
        <p:nvSpPr>
          <p:cNvPr id="5" name="Rectangle 4">
            <a:extLst>
              <a:ext uri="{FF2B5EF4-FFF2-40B4-BE49-F238E27FC236}">
                <a16:creationId xmlns:a16="http://schemas.microsoft.com/office/drawing/2014/main" id="{D60A7EF8-4C56-35BA-5E9C-E95D6A4B8D8D}"/>
              </a:ext>
            </a:extLst>
          </p:cNvPr>
          <p:cNvSpPr/>
          <p:nvPr/>
        </p:nvSpPr>
        <p:spPr>
          <a:xfrm>
            <a:off x="162683" y="1510321"/>
            <a:ext cx="8149701" cy="723531"/>
          </a:xfrm>
          <a:prstGeom prst="rect">
            <a:avLst/>
          </a:prstGeom>
          <a:solidFill>
            <a:srgbClr val="2C2D84">
              <a:alpha val="75000"/>
            </a:srgbClr>
          </a:solidFill>
          <a:ln w="12700" cap="flat" cmpd="sng" algn="ctr">
            <a:solidFill>
              <a:srgbClr val="2C2D8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panose="020F0502020204030204"/>
                <a:ea typeface="+mn-ea"/>
                <a:cs typeface="+mn-cs"/>
              </a:rPr>
              <a:t>Economically active (278,700 – 84%)</a:t>
            </a:r>
          </a:p>
        </p:txBody>
      </p:sp>
      <p:sp>
        <p:nvSpPr>
          <p:cNvPr id="6" name="Rectangle 5">
            <a:extLst>
              <a:ext uri="{FF2B5EF4-FFF2-40B4-BE49-F238E27FC236}">
                <a16:creationId xmlns:a16="http://schemas.microsoft.com/office/drawing/2014/main" id="{5279A99F-0892-D6FE-C415-57DB4A13FCEE}"/>
              </a:ext>
            </a:extLst>
          </p:cNvPr>
          <p:cNvSpPr/>
          <p:nvPr/>
        </p:nvSpPr>
        <p:spPr>
          <a:xfrm>
            <a:off x="8436673" y="1510320"/>
            <a:ext cx="2485746" cy="723531"/>
          </a:xfrm>
          <a:prstGeom prst="rect">
            <a:avLst/>
          </a:prstGeom>
          <a:solidFill>
            <a:srgbClr val="006AB4"/>
          </a:solidFill>
          <a:ln w="12700" cap="flat" cmpd="sng" algn="ctr">
            <a:solidFill>
              <a:srgbClr val="006AB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white"/>
                </a:solidFill>
                <a:effectLst/>
                <a:uLnTx/>
                <a:uFillTx/>
                <a:latin typeface="Calibri" panose="020F0502020204030204"/>
                <a:ea typeface="+mn-ea"/>
                <a:cs typeface="+mn-cs"/>
              </a:rPr>
              <a:t>Economically inactive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white"/>
                </a:solidFill>
                <a:effectLst/>
                <a:uLnTx/>
                <a:uFillTx/>
                <a:latin typeface="Calibri" panose="020F0502020204030204"/>
                <a:ea typeface="+mn-ea"/>
                <a:cs typeface="+mn-cs"/>
              </a:rPr>
              <a:t>(51,600</a:t>
            </a:r>
            <a:r>
              <a:rPr kumimoji="0" lang="en-GB" sz="1800" b="0" i="0" u="none" strike="noStrike" kern="0" cap="none" spc="0" normalizeH="0" baseline="0" noProof="0">
                <a:ln>
                  <a:noFill/>
                </a:ln>
                <a:solidFill>
                  <a:srgbClr val="000000"/>
                </a:solidFill>
                <a:effectLst/>
                <a:uLnTx/>
                <a:uFillTx/>
                <a:latin typeface="Calibri" panose="020F0502020204030204"/>
                <a:ea typeface="+mn-ea"/>
                <a:cs typeface="+mn-cs"/>
              </a:rPr>
              <a:t> </a:t>
            </a:r>
            <a:r>
              <a:rPr kumimoji="0" lang="en-GB" sz="1400" b="0" i="0" u="none" strike="noStrike" kern="0" cap="none" spc="0" normalizeH="0" baseline="0" noProof="0">
                <a:ln>
                  <a:noFill/>
                </a:ln>
                <a:solidFill>
                  <a:prstClr val="white"/>
                </a:solidFill>
                <a:effectLst/>
                <a:uLnTx/>
                <a:uFillTx/>
                <a:latin typeface="Calibri" panose="020F0502020204030204"/>
                <a:ea typeface="+mn-ea"/>
                <a:cs typeface="+mn-cs"/>
              </a:rPr>
              <a:t> – 16%)</a:t>
            </a:r>
          </a:p>
        </p:txBody>
      </p:sp>
      <p:sp>
        <p:nvSpPr>
          <p:cNvPr id="7" name="Rectangle 6">
            <a:extLst>
              <a:ext uri="{FF2B5EF4-FFF2-40B4-BE49-F238E27FC236}">
                <a16:creationId xmlns:a16="http://schemas.microsoft.com/office/drawing/2014/main" id="{AA52EA50-5A98-AAA6-9C0A-583FA03329D5}"/>
              </a:ext>
            </a:extLst>
          </p:cNvPr>
          <p:cNvSpPr/>
          <p:nvPr/>
        </p:nvSpPr>
        <p:spPr>
          <a:xfrm>
            <a:off x="162684" y="2416583"/>
            <a:ext cx="7297444" cy="723531"/>
          </a:xfrm>
          <a:prstGeom prst="rect">
            <a:avLst/>
          </a:prstGeom>
          <a:solidFill>
            <a:srgbClr val="2C2D84">
              <a:alpha val="5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chemeClr val="bg1"/>
                </a:solidFill>
                <a:effectLst/>
                <a:uLnTx/>
                <a:uFillTx/>
                <a:latin typeface="Calibri" panose="020F0502020204030204"/>
                <a:ea typeface="+mn-ea"/>
                <a:cs typeface="+mn-cs"/>
              </a:rPr>
              <a:t>Employed (265,900  – 81%)</a:t>
            </a:r>
          </a:p>
        </p:txBody>
      </p:sp>
      <p:sp>
        <p:nvSpPr>
          <p:cNvPr id="8" name="Rectangle 7">
            <a:extLst>
              <a:ext uri="{FF2B5EF4-FFF2-40B4-BE49-F238E27FC236}">
                <a16:creationId xmlns:a16="http://schemas.microsoft.com/office/drawing/2014/main" id="{37D2871D-B87F-E003-E192-439033CECA6E}"/>
              </a:ext>
            </a:extLst>
          </p:cNvPr>
          <p:cNvSpPr/>
          <p:nvPr/>
        </p:nvSpPr>
        <p:spPr>
          <a:xfrm>
            <a:off x="7540767" y="2416579"/>
            <a:ext cx="770878" cy="723531"/>
          </a:xfrm>
          <a:prstGeom prst="rect">
            <a:avLst/>
          </a:prstGeom>
          <a:solidFill>
            <a:srgbClr val="A5A5A5">
              <a:lumMod val="50000"/>
            </a:srgbClr>
          </a:solidFill>
          <a:ln w="12700" cap="flat" cmpd="sng" algn="ctr">
            <a:solidFill>
              <a:srgbClr val="A5A5A5">
                <a:lumMod val="50000"/>
              </a:srgbClr>
            </a:solidFill>
            <a:prstDash val="solid"/>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white"/>
                </a:solidFill>
                <a:effectLst/>
                <a:uLnTx/>
                <a:uFillTx/>
                <a:latin typeface="Calibri" panose="020F0502020204030204"/>
                <a:ea typeface="+mn-ea"/>
                <a:cs typeface="+mn-cs"/>
              </a:rPr>
              <a:t>Unemployed (9,900 – 3%)</a:t>
            </a:r>
          </a:p>
        </p:txBody>
      </p:sp>
      <p:sp>
        <p:nvSpPr>
          <p:cNvPr id="9" name="Rectangle 8">
            <a:extLst>
              <a:ext uri="{FF2B5EF4-FFF2-40B4-BE49-F238E27FC236}">
                <a16:creationId xmlns:a16="http://schemas.microsoft.com/office/drawing/2014/main" id="{F3FAD340-57B6-7154-6753-D1EBA3E1C892}"/>
              </a:ext>
            </a:extLst>
          </p:cNvPr>
          <p:cNvSpPr/>
          <p:nvPr/>
        </p:nvSpPr>
        <p:spPr>
          <a:xfrm>
            <a:off x="8436673" y="2445436"/>
            <a:ext cx="770878" cy="672846"/>
          </a:xfrm>
          <a:prstGeom prst="rect">
            <a:avLst/>
          </a:prstGeom>
          <a:solidFill>
            <a:srgbClr val="9FC63B"/>
          </a:solid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a:ea typeface="+mn-ea"/>
                <a:cs typeface="+mn-cs"/>
              </a:rPr>
              <a:t>Want a job (12,900 – 4%)</a:t>
            </a:r>
          </a:p>
        </p:txBody>
      </p:sp>
      <p:sp>
        <p:nvSpPr>
          <p:cNvPr id="10" name="Rectangle 9">
            <a:extLst>
              <a:ext uri="{FF2B5EF4-FFF2-40B4-BE49-F238E27FC236}">
                <a16:creationId xmlns:a16="http://schemas.microsoft.com/office/drawing/2014/main" id="{07042EDD-2D04-9412-32AB-16B6A023DC1F}"/>
              </a:ext>
            </a:extLst>
          </p:cNvPr>
          <p:cNvSpPr/>
          <p:nvPr/>
        </p:nvSpPr>
        <p:spPr>
          <a:xfrm>
            <a:off x="9288191" y="2416581"/>
            <a:ext cx="1634228" cy="723531"/>
          </a:xfrm>
          <a:prstGeom prst="rect">
            <a:avLst/>
          </a:prstGeom>
          <a:solidFill>
            <a:srgbClr val="005961"/>
          </a:solidFill>
          <a:ln w="12700" cap="flat" cmpd="sng" algn="ctr">
            <a:solidFill>
              <a:srgbClr val="ED7D31">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Calibri" panose="020F0502020204030204"/>
                <a:ea typeface="+mn-ea"/>
                <a:cs typeface="+mn-cs"/>
              </a:rPr>
              <a:t>Don’t want a job (38,700 – 12%)</a:t>
            </a:r>
          </a:p>
        </p:txBody>
      </p:sp>
      <p:sp>
        <p:nvSpPr>
          <p:cNvPr id="11" name="Rectangle 10">
            <a:extLst>
              <a:ext uri="{FF2B5EF4-FFF2-40B4-BE49-F238E27FC236}">
                <a16:creationId xmlns:a16="http://schemas.microsoft.com/office/drawing/2014/main" id="{F10CBDC9-9F14-E3B5-C5D2-5E39DBF55EAD}"/>
              </a:ext>
            </a:extLst>
          </p:cNvPr>
          <p:cNvSpPr/>
          <p:nvPr/>
        </p:nvSpPr>
        <p:spPr>
          <a:xfrm>
            <a:off x="162684" y="3322846"/>
            <a:ext cx="6001304" cy="723531"/>
          </a:xfrm>
          <a:prstGeom prst="rect">
            <a:avLst/>
          </a:prstGeom>
          <a:solidFill>
            <a:srgbClr val="2C2D84">
              <a:alpha val="25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panose="020F0502020204030204"/>
                <a:ea typeface="+mn-ea"/>
                <a:cs typeface="+mn-cs"/>
              </a:rPr>
              <a:t>Employees (229,100 – 69%)</a:t>
            </a:r>
          </a:p>
        </p:txBody>
      </p:sp>
      <p:sp>
        <p:nvSpPr>
          <p:cNvPr id="12" name="Rectangle 11">
            <a:extLst>
              <a:ext uri="{FF2B5EF4-FFF2-40B4-BE49-F238E27FC236}">
                <a16:creationId xmlns:a16="http://schemas.microsoft.com/office/drawing/2014/main" id="{E4FE2D4A-708A-4910-4F28-B6023F1CC100}"/>
              </a:ext>
            </a:extLst>
          </p:cNvPr>
          <p:cNvSpPr/>
          <p:nvPr/>
        </p:nvSpPr>
        <p:spPr>
          <a:xfrm>
            <a:off x="6250544" y="3322846"/>
            <a:ext cx="1213282" cy="723531"/>
          </a:xfrm>
          <a:prstGeom prst="rect">
            <a:avLst/>
          </a:prstGeom>
          <a:solidFill>
            <a:srgbClr val="2C2D84">
              <a:alpha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Calibri" panose="020F0502020204030204"/>
                <a:ea typeface="+mn-ea"/>
                <a:cs typeface="+mn-cs"/>
              </a:rPr>
              <a:t>Self-employed (36,400 – 11%)</a:t>
            </a:r>
          </a:p>
        </p:txBody>
      </p:sp>
      <p:cxnSp>
        <p:nvCxnSpPr>
          <p:cNvPr id="13" name="Connector: Curved 12">
            <a:extLst>
              <a:ext uri="{FF2B5EF4-FFF2-40B4-BE49-F238E27FC236}">
                <a16:creationId xmlns:a16="http://schemas.microsoft.com/office/drawing/2014/main" id="{4D152363-58D4-FADC-A4A2-FB6E15394F03}"/>
              </a:ext>
            </a:extLst>
          </p:cNvPr>
          <p:cNvCxnSpPr>
            <a:cxnSpLocks/>
            <a:stCxn id="6" idx="3"/>
          </p:cNvCxnSpPr>
          <p:nvPr/>
        </p:nvCxnSpPr>
        <p:spPr>
          <a:xfrm flipH="1">
            <a:off x="9532620" y="1872086"/>
            <a:ext cx="1389799" cy="1822943"/>
          </a:xfrm>
          <a:prstGeom prst="curvedConnector4">
            <a:avLst>
              <a:gd name="adj1" fmla="val -16448"/>
              <a:gd name="adj2" fmla="val 59923"/>
            </a:avLst>
          </a:prstGeom>
          <a:noFill/>
          <a:ln w="6350" cap="flat" cmpd="sng" algn="ctr">
            <a:solidFill>
              <a:srgbClr val="4472C4"/>
            </a:solidFill>
            <a:prstDash val="solid"/>
            <a:miter lim="800000"/>
            <a:tailEnd type="triangle"/>
          </a:ln>
          <a:effectLst/>
        </p:spPr>
      </p:cxnSp>
      <p:sp>
        <p:nvSpPr>
          <p:cNvPr id="14" name="TextBox 13">
            <a:extLst>
              <a:ext uri="{FF2B5EF4-FFF2-40B4-BE49-F238E27FC236}">
                <a16:creationId xmlns:a16="http://schemas.microsoft.com/office/drawing/2014/main" id="{1653C597-E240-4538-1F17-11916FCBE8AA}"/>
              </a:ext>
            </a:extLst>
          </p:cNvPr>
          <p:cNvSpPr txBox="1"/>
          <p:nvPr/>
        </p:nvSpPr>
        <p:spPr>
          <a:xfrm>
            <a:off x="108051" y="4231958"/>
            <a:ext cx="6245440" cy="478849"/>
          </a:xfrm>
          <a:prstGeom prst="rect">
            <a:avLst/>
          </a:prstGeom>
          <a:noFill/>
        </p:spPr>
        <p:txBody>
          <a:bodyPr wrap="square">
            <a:spAutoFit/>
          </a:bodyPr>
          <a:lstStyle/>
          <a:p>
            <a:pPr>
              <a:lnSpc>
                <a:spcPct val="107000"/>
              </a:lnSpc>
              <a:spcAft>
                <a:spcPts val="800"/>
              </a:spcAft>
            </a:pPr>
            <a:r>
              <a:rPr lang="en-GB" sz="1200" b="1" i="1">
                <a:solidFill>
                  <a:prstClr val="black"/>
                </a:solidFill>
                <a:ea typeface="Calibri" panose="020F0502020204030204" pitchFamily="34" charset="0"/>
                <a:cs typeface="Times New Roman" panose="02020603050405020304" pitchFamily="18" charset="0"/>
              </a:rPr>
              <a:t>Source:</a:t>
            </a:r>
            <a:r>
              <a:rPr lang="en-GB" sz="1200" i="1">
                <a:solidFill>
                  <a:prstClr val="black"/>
                </a:solidFill>
                <a:ea typeface="Calibri" panose="020F0502020204030204" pitchFamily="34" charset="0"/>
                <a:cs typeface="Times New Roman" panose="02020603050405020304" pitchFamily="18" charset="0"/>
              </a:rPr>
              <a:t> Annual Population Survey, 12 months to December 2024, ONS and ONS modelled unemployment data for Buckinghamshire local authority geography</a:t>
            </a:r>
            <a:endParaRPr lang="en-GB" sz="1200">
              <a:solidFill>
                <a:prstClr val="black"/>
              </a:solidFill>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8FDD303-B6DC-D0E3-6490-A0927AB1F162}"/>
              </a:ext>
            </a:extLst>
          </p:cNvPr>
          <p:cNvSpPr/>
          <p:nvPr/>
        </p:nvSpPr>
        <p:spPr>
          <a:xfrm>
            <a:off x="7460128" y="2320710"/>
            <a:ext cx="922789" cy="869662"/>
          </a:xfrm>
          <a:prstGeom prst="ellipse">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94F8109E-B132-03C9-42EC-150D9A042F7D}"/>
              </a:ext>
            </a:extLst>
          </p:cNvPr>
          <p:cNvCxnSpPr>
            <a:cxnSpLocks/>
          </p:cNvCxnSpPr>
          <p:nvPr/>
        </p:nvCxnSpPr>
        <p:spPr>
          <a:xfrm flipH="1">
            <a:off x="6597920" y="3199250"/>
            <a:ext cx="1328286" cy="1786664"/>
          </a:xfrm>
          <a:prstGeom prst="straightConnector1">
            <a:avLst/>
          </a:prstGeom>
          <a:noFill/>
          <a:ln w="6350" cap="flat" cmpd="sng" algn="ctr">
            <a:solidFill>
              <a:srgbClr val="ED7D31"/>
            </a:solidFill>
            <a:prstDash val="solid"/>
            <a:miter lim="800000"/>
            <a:tailEnd type="triangle"/>
          </a:ln>
          <a:effectLst/>
        </p:spPr>
      </p:cxnSp>
      <p:sp>
        <p:nvSpPr>
          <p:cNvPr id="17" name="Rectangle 16">
            <a:extLst>
              <a:ext uri="{FF2B5EF4-FFF2-40B4-BE49-F238E27FC236}">
                <a16:creationId xmlns:a16="http://schemas.microsoft.com/office/drawing/2014/main" id="{A563535A-CBB2-8994-8F97-AF3E4C21EA6D}"/>
              </a:ext>
            </a:extLst>
          </p:cNvPr>
          <p:cNvSpPr/>
          <p:nvPr/>
        </p:nvSpPr>
        <p:spPr>
          <a:xfrm>
            <a:off x="5292546" y="4985914"/>
            <a:ext cx="1915995" cy="1179706"/>
          </a:xfrm>
          <a:prstGeom prst="rect">
            <a:avLst/>
          </a:prstGeom>
          <a:noFill/>
          <a:ln w="12700" cap="flat" cmpd="sng" algn="ctr">
            <a:solidFill>
              <a:srgbClr val="ED7D31"/>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In April 2025, 11,285 people were </a:t>
            </a:r>
            <a:r>
              <a:rPr kumimoji="0" lang="en-GB" sz="1000" b="1" i="0" u="none" strike="noStrike" kern="0" cap="none" spc="0" normalizeH="0" baseline="0" noProof="0">
                <a:ln>
                  <a:noFill/>
                </a:ln>
                <a:solidFill>
                  <a:prstClr val="black"/>
                </a:solidFill>
                <a:effectLst/>
                <a:uLnTx/>
                <a:uFillTx/>
                <a:latin typeface="Calibri" panose="020F0502020204030204"/>
                <a:ea typeface="+mn-ea"/>
                <a:cs typeface="+mn-cs"/>
              </a:rPr>
              <a:t>claiming unemployment related benefits </a:t>
            </a: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(80% were estimated to be unemployed and 20% working some hours / having low earnings) (source: DWP </a:t>
            </a:r>
            <a:r>
              <a:rPr kumimoji="0" lang="en-GB" sz="1000" b="0" i="0" u="none" strike="noStrike" kern="0" cap="none" spc="0" normalizeH="0" baseline="0" noProof="0" err="1">
                <a:ln>
                  <a:noFill/>
                </a:ln>
                <a:solidFill>
                  <a:prstClr val="black"/>
                </a:solidFill>
                <a:effectLst/>
                <a:uLnTx/>
                <a:uFillTx/>
                <a:latin typeface="Calibri" panose="020F0502020204030204"/>
                <a:ea typeface="+mn-ea"/>
                <a:cs typeface="+mn-cs"/>
              </a:rPr>
              <a:t>StatXplore</a:t>
            </a:r>
            <a:r>
              <a:rPr kumimoji="0" lang="en-GB" sz="1000" b="0" i="0" u="none" strike="noStrike" kern="0" cap="none" spc="0" normalizeH="0" baseline="0" noProof="0">
                <a:ln>
                  <a:noFill/>
                </a:ln>
                <a:solidFill>
                  <a:prstClr val="black"/>
                </a:solidFill>
                <a:effectLst/>
                <a:uLnTx/>
                <a:uFillTx/>
                <a:latin typeface="Calibri" panose="020F0502020204030204"/>
                <a:ea typeface="+mn-ea"/>
                <a:cs typeface="+mn-cs"/>
              </a:rPr>
              <a:t>)</a:t>
            </a:r>
            <a:r>
              <a:rPr kumimoji="0" lang="en-GB" sz="1000" b="0" i="0" u="none" strike="noStrike" kern="0" cap="none" spc="0" normalizeH="0" baseline="0" noProof="0">
                <a:ln>
                  <a:noFill/>
                </a:ln>
                <a:solidFill>
                  <a:prstClr val="white"/>
                </a:solidFill>
                <a:effectLst/>
                <a:uLnTx/>
                <a:uFillTx/>
                <a:latin typeface="Calibri" panose="020F0502020204030204"/>
                <a:ea typeface="+mn-ea"/>
                <a:cs typeface="+mn-cs"/>
              </a:rPr>
              <a:t>s </a:t>
            </a:r>
          </a:p>
        </p:txBody>
      </p:sp>
      <p:sp>
        <p:nvSpPr>
          <p:cNvPr id="18" name="TextBox 17">
            <a:extLst>
              <a:ext uri="{FF2B5EF4-FFF2-40B4-BE49-F238E27FC236}">
                <a16:creationId xmlns:a16="http://schemas.microsoft.com/office/drawing/2014/main" id="{FCB29A3C-ED2F-A78D-65A4-2D8850184C31}"/>
              </a:ext>
            </a:extLst>
          </p:cNvPr>
          <p:cNvSpPr txBox="1"/>
          <p:nvPr/>
        </p:nvSpPr>
        <p:spPr>
          <a:xfrm>
            <a:off x="162683" y="4812591"/>
            <a:ext cx="4677530" cy="1869743"/>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prstClr val="black"/>
                </a:solidFill>
                <a:effectLst/>
                <a:uLnTx/>
                <a:uFillTx/>
              </a:rPr>
              <a:t>*Note 1: The sample of Buckinghamshire residents participating in the Annual Population Survey is relatively small and therefore </a:t>
            </a:r>
            <a:r>
              <a:rPr kumimoji="0" lang="en-GB" sz="1050" b="1" i="0" u="none" strike="noStrike" kern="0" cap="none" spc="0" normalizeH="0" baseline="0" noProof="0" dirty="0">
                <a:ln>
                  <a:noFill/>
                </a:ln>
                <a:solidFill>
                  <a:srgbClr val="FF0000"/>
                </a:solidFill>
                <a:effectLst/>
                <a:uLnTx/>
                <a:uFillTx/>
              </a:rPr>
              <a:t>data should be treated as estimates only.  Data on the reasons for being economically inactive should be treated with a large degree of caution.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prstClr val="black"/>
                </a:solidFill>
                <a:effectLst/>
                <a:uLnTx/>
                <a:uFillTx/>
              </a:rPr>
              <a:t>Note 2: students aged 16+ who are in full-time education (school / college / university) are classified as being economically active if they also have a job (e.g. part-time work) or are actively seeking work.  They will be classified as economically inactive if they are not working and are not actively seeking work.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prstClr val="black"/>
                </a:solidFill>
                <a:effectLst/>
                <a:uLnTx/>
                <a:uFillTx/>
              </a:rPr>
              <a:t>Note 3: Numbers and percentages may not add to totals due to rounding.</a:t>
            </a:r>
          </a:p>
        </p:txBody>
      </p:sp>
      <p:sp>
        <p:nvSpPr>
          <p:cNvPr id="19" name="TextBox 18">
            <a:extLst>
              <a:ext uri="{FF2B5EF4-FFF2-40B4-BE49-F238E27FC236}">
                <a16:creationId xmlns:a16="http://schemas.microsoft.com/office/drawing/2014/main" id="{B90D230E-EB58-44CA-8D89-A105D6BC6F75}"/>
              </a:ext>
            </a:extLst>
          </p:cNvPr>
          <p:cNvSpPr txBox="1"/>
          <p:nvPr/>
        </p:nvSpPr>
        <p:spPr>
          <a:xfrm>
            <a:off x="108051" y="47706"/>
            <a:ext cx="1065901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2C2D84"/>
                </a:solidFill>
                <a:effectLst/>
                <a:uLnTx/>
                <a:uFillTx/>
              </a:rPr>
              <a:t>Labour market participation of Buckinghamshire’s working age residents  – 2024*</a:t>
            </a:r>
          </a:p>
        </p:txBody>
      </p:sp>
      <p:graphicFrame>
        <p:nvGraphicFramePr>
          <p:cNvPr id="20" name="Chart 19">
            <a:extLst>
              <a:ext uri="{FF2B5EF4-FFF2-40B4-BE49-F238E27FC236}">
                <a16:creationId xmlns:a16="http://schemas.microsoft.com/office/drawing/2014/main" id="{C17A50CD-DDA9-B523-8F2A-FE5D1FDA9EBF}"/>
              </a:ext>
            </a:extLst>
          </p:cNvPr>
          <p:cNvGraphicFramePr>
            <a:graphicFrameLocks/>
          </p:cNvGraphicFramePr>
          <p:nvPr>
            <p:extLst>
              <p:ext uri="{D42A27DB-BD31-4B8C-83A1-F6EECF244321}">
                <p14:modId xmlns:p14="http://schemas.microsoft.com/office/powerpoint/2010/main" val="3079275542"/>
              </p:ext>
            </p:extLst>
          </p:nvPr>
        </p:nvGraphicFramePr>
        <p:xfrm>
          <a:off x="7149969" y="3936897"/>
          <a:ext cx="4029874" cy="2427904"/>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BC496B52-6976-8D9A-FFA1-D16F9F37A322}"/>
              </a:ext>
            </a:extLst>
          </p:cNvPr>
          <p:cNvSpPr txBox="1"/>
          <p:nvPr/>
        </p:nvSpPr>
        <p:spPr>
          <a:xfrm>
            <a:off x="8215601" y="3723870"/>
            <a:ext cx="3142695" cy="307777"/>
          </a:xfrm>
          <a:prstGeom prst="rect">
            <a:avLst/>
          </a:prstGeom>
          <a:noFill/>
        </p:spPr>
        <p:txBody>
          <a:bodyPr wrap="square" rtlCol="0">
            <a:spAutoFit/>
          </a:bodyPr>
          <a:lstStyle/>
          <a:p>
            <a:r>
              <a:rPr lang="en-GB" sz="1400"/>
              <a:t>Reason economically inactive</a:t>
            </a:r>
          </a:p>
        </p:txBody>
      </p:sp>
    </p:spTree>
    <p:extLst>
      <p:ext uri="{BB962C8B-B14F-4D97-AF65-F5344CB8AC3E}">
        <p14:creationId xmlns:p14="http://schemas.microsoft.com/office/powerpoint/2010/main" val="1819966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1474FB-0295-D22B-00A9-73CC4BF9ABB6}"/>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When examined across 10-year periods, there has been little change the labour market participation of Buckinghamshire residents over the last 20 years</a:t>
            </a:r>
          </a:p>
        </p:txBody>
      </p:sp>
      <p:sp>
        <p:nvSpPr>
          <p:cNvPr id="4" name="TextBox 3">
            <a:extLst>
              <a:ext uri="{FF2B5EF4-FFF2-40B4-BE49-F238E27FC236}">
                <a16:creationId xmlns:a16="http://schemas.microsoft.com/office/drawing/2014/main" id="{39CEE57A-891D-1FE3-92B6-73F88177FC2E}"/>
              </a:ext>
            </a:extLst>
          </p:cNvPr>
          <p:cNvSpPr txBox="1"/>
          <p:nvPr/>
        </p:nvSpPr>
        <p:spPr>
          <a:xfrm>
            <a:off x="109571" y="1336635"/>
            <a:ext cx="5839547" cy="5262979"/>
          </a:xfrm>
          <a:prstGeom prst="rect">
            <a:avLst/>
          </a:prstGeom>
          <a:solidFill>
            <a:schemeClr val="bg1"/>
          </a:solidFill>
          <a:ln>
            <a:solidFill>
              <a:schemeClr val="bg1"/>
            </a:solidFill>
          </a:ln>
        </p:spPr>
        <p:txBody>
          <a:bodyPr wrap="square" rtlCol="0">
            <a:spAutoFit/>
          </a:bodyPr>
          <a:lstStyle/>
          <a:p>
            <a:r>
              <a:rPr lang="en-GB" sz="1400" dirty="0"/>
              <a:t>It is difficult to ascertain labour market participation trends over time Buckinghamshire using the UK’s primary source of up-to-date local labour participation data (the Annual Population Survey), as the survey sample size for the county is small, resulting in relatively large margins of error.  We can however use the Census to give us a sense of change over time.  Whilst data from the Census is not timely (as it’s conducted every 10 years), and 2021 Census data is influenced by the labour market implications of the Covid-19 pandemic, we can broadly conclude that:</a:t>
            </a:r>
          </a:p>
          <a:p>
            <a:endParaRPr lang="en-GB" sz="1400" dirty="0"/>
          </a:p>
          <a:p>
            <a:pPr marL="285750" indent="-285750">
              <a:buFont typeface="Arial" panose="020B0604020202020204" pitchFamily="34" charset="0"/>
              <a:buChar char="•"/>
            </a:pPr>
            <a:r>
              <a:rPr lang="en-GB" sz="1400" dirty="0"/>
              <a:t>overall economic activity and inactivity rates in 2021 were very similar to those in 2001</a:t>
            </a:r>
          </a:p>
          <a:p>
            <a:pPr marL="285750" indent="-285750">
              <a:buFont typeface="Arial" panose="020B0604020202020204" pitchFamily="34" charset="0"/>
              <a:buChar char="•"/>
            </a:pPr>
            <a:r>
              <a:rPr lang="en-GB" sz="1400" dirty="0"/>
              <a:t>there was a drop in students who were economically active in 2021, likely due to reduced job opportunities at the height of the Covid-19 pandemic</a:t>
            </a:r>
          </a:p>
          <a:p>
            <a:pPr marL="285750" indent="-285750">
              <a:buFont typeface="Arial" panose="020B0604020202020204" pitchFamily="34" charset="0"/>
              <a:buChar char="•"/>
            </a:pPr>
            <a:r>
              <a:rPr lang="en-GB" sz="1400" dirty="0"/>
              <a:t>there has been a reduction in the number of people who are economically inactive because they are ‘looking after home or family’ over the last 20 years </a:t>
            </a:r>
          </a:p>
          <a:p>
            <a:pPr marL="285750" indent="-285750">
              <a:buFont typeface="Arial" panose="020B0604020202020204" pitchFamily="34" charset="0"/>
              <a:buChar char="•"/>
            </a:pPr>
            <a:endParaRPr lang="en-GB" sz="1400" dirty="0"/>
          </a:p>
          <a:p>
            <a:r>
              <a:rPr lang="en-GB" sz="1400" dirty="0"/>
              <a:t>Nationally, we know from the more timely Labour Force Survey that unemployment rose following the 2008/09 financial crisis then fell and remains relatively low.  And following the onset of the Covid-19 pandemic, there has been an increase in the proportion of working age adults who are economically inactive due to long-term health conditions.  Although we are unable to say for sure due to the limitations of the surveys, it is likely that both these trends are also true of Buckinghamshire. </a:t>
            </a:r>
          </a:p>
        </p:txBody>
      </p:sp>
      <p:graphicFrame>
        <p:nvGraphicFramePr>
          <p:cNvPr id="5" name="Table 4">
            <a:extLst>
              <a:ext uri="{FF2B5EF4-FFF2-40B4-BE49-F238E27FC236}">
                <a16:creationId xmlns:a16="http://schemas.microsoft.com/office/drawing/2014/main" id="{CE4C8FE4-89C9-3C0E-66D6-126215B883AD}"/>
              </a:ext>
            </a:extLst>
          </p:cNvPr>
          <p:cNvGraphicFramePr>
            <a:graphicFrameLocks noGrp="1"/>
          </p:cNvGraphicFramePr>
          <p:nvPr>
            <p:extLst>
              <p:ext uri="{D42A27DB-BD31-4B8C-83A1-F6EECF244321}">
                <p14:modId xmlns:p14="http://schemas.microsoft.com/office/powerpoint/2010/main" val="1726333381"/>
              </p:ext>
            </p:extLst>
          </p:nvPr>
        </p:nvGraphicFramePr>
        <p:xfrm>
          <a:off x="6096000" y="1764677"/>
          <a:ext cx="5839547" cy="4362450"/>
        </p:xfrm>
        <a:graphic>
          <a:graphicData uri="http://schemas.openxmlformats.org/drawingml/2006/table">
            <a:tbl>
              <a:tblPr>
                <a:tableStyleId>{7E9639D4-E3E2-4D34-9284-5A2195B3D0D7}</a:tableStyleId>
              </a:tblPr>
              <a:tblGrid>
                <a:gridCol w="3468414">
                  <a:extLst>
                    <a:ext uri="{9D8B030D-6E8A-4147-A177-3AD203B41FA5}">
                      <a16:colId xmlns:a16="http://schemas.microsoft.com/office/drawing/2014/main" val="270251174"/>
                    </a:ext>
                  </a:extLst>
                </a:gridCol>
                <a:gridCol w="571283">
                  <a:extLst>
                    <a:ext uri="{9D8B030D-6E8A-4147-A177-3AD203B41FA5}">
                      <a16:colId xmlns:a16="http://schemas.microsoft.com/office/drawing/2014/main" val="914448922"/>
                    </a:ext>
                  </a:extLst>
                </a:gridCol>
                <a:gridCol w="899925">
                  <a:extLst>
                    <a:ext uri="{9D8B030D-6E8A-4147-A177-3AD203B41FA5}">
                      <a16:colId xmlns:a16="http://schemas.microsoft.com/office/drawing/2014/main" val="1341476255"/>
                    </a:ext>
                  </a:extLst>
                </a:gridCol>
                <a:gridCol w="899925">
                  <a:extLst>
                    <a:ext uri="{9D8B030D-6E8A-4147-A177-3AD203B41FA5}">
                      <a16:colId xmlns:a16="http://schemas.microsoft.com/office/drawing/2014/main" val="3657736245"/>
                    </a:ext>
                  </a:extLst>
                </a:gridCol>
              </a:tblGrid>
              <a:tr h="132233">
                <a:tc>
                  <a:txBody>
                    <a:bodyPr/>
                    <a:lstStyle/>
                    <a:p>
                      <a:pPr algn="l" fontAlgn="b"/>
                      <a:endParaRPr lang="en-GB" sz="1400" b="0" i="0" u="none" strike="noStrike">
                        <a:solidFill>
                          <a:schemeClr val="bg1"/>
                        </a:solidFill>
                        <a:effectLst/>
                        <a:latin typeface="+mn-lt"/>
                      </a:endParaRPr>
                    </a:p>
                  </a:txBody>
                  <a:tcPr marL="6350" marR="6350" marT="6350" marB="0" anchor="b">
                    <a:solidFill>
                      <a:srgbClr val="2C2D84"/>
                    </a:solidFill>
                  </a:tcPr>
                </a:tc>
                <a:tc>
                  <a:txBody>
                    <a:bodyPr/>
                    <a:lstStyle/>
                    <a:p>
                      <a:pPr algn="r" fontAlgn="b"/>
                      <a:r>
                        <a:rPr lang="en-GB" sz="1400" u="none" strike="noStrike">
                          <a:solidFill>
                            <a:schemeClr val="bg1"/>
                          </a:solidFill>
                          <a:effectLst/>
                          <a:latin typeface="+mn-lt"/>
                        </a:rPr>
                        <a:t>2001</a:t>
                      </a:r>
                      <a:endParaRPr lang="en-GB" sz="1400" b="0" i="0" u="none" strike="noStrike">
                        <a:solidFill>
                          <a:schemeClr val="bg1"/>
                        </a:solidFill>
                        <a:effectLst/>
                        <a:latin typeface="+mn-lt"/>
                      </a:endParaRPr>
                    </a:p>
                  </a:txBody>
                  <a:tcPr marL="6350" marR="6350" marT="6350" marB="0" anchor="b">
                    <a:solidFill>
                      <a:srgbClr val="2C2D84"/>
                    </a:solidFill>
                  </a:tcPr>
                </a:tc>
                <a:tc>
                  <a:txBody>
                    <a:bodyPr/>
                    <a:lstStyle/>
                    <a:p>
                      <a:pPr algn="r" fontAlgn="b"/>
                      <a:r>
                        <a:rPr lang="en-GB" sz="1400" u="none" strike="noStrike">
                          <a:solidFill>
                            <a:schemeClr val="bg1"/>
                          </a:solidFill>
                          <a:effectLst/>
                          <a:latin typeface="+mn-lt"/>
                        </a:rPr>
                        <a:t>2011</a:t>
                      </a:r>
                      <a:endParaRPr lang="en-GB" sz="1400" b="0" i="0" u="none" strike="noStrike">
                        <a:solidFill>
                          <a:schemeClr val="bg1"/>
                        </a:solidFill>
                        <a:effectLst/>
                        <a:latin typeface="+mn-lt"/>
                      </a:endParaRPr>
                    </a:p>
                  </a:txBody>
                  <a:tcPr marL="6350" marR="6350" marT="6350" marB="0" anchor="b">
                    <a:solidFill>
                      <a:srgbClr val="2C2D84"/>
                    </a:solidFill>
                  </a:tcPr>
                </a:tc>
                <a:tc>
                  <a:txBody>
                    <a:bodyPr/>
                    <a:lstStyle/>
                    <a:p>
                      <a:pPr algn="r" fontAlgn="b"/>
                      <a:r>
                        <a:rPr lang="en-GB" sz="1400" u="none" strike="noStrike">
                          <a:solidFill>
                            <a:schemeClr val="bg1"/>
                          </a:solidFill>
                          <a:effectLst/>
                          <a:latin typeface="+mn-lt"/>
                        </a:rPr>
                        <a:t>2021</a:t>
                      </a:r>
                      <a:endParaRPr lang="en-GB" sz="1400" b="0" i="0" u="none" strike="noStrike">
                        <a:solidFill>
                          <a:schemeClr val="bg1"/>
                        </a:solidFill>
                        <a:effectLst/>
                        <a:latin typeface="+mn-lt"/>
                      </a:endParaRPr>
                    </a:p>
                  </a:txBody>
                  <a:tcPr marL="6350" marR="6350" marT="6350" marB="0" anchor="b">
                    <a:solidFill>
                      <a:srgbClr val="2C2D84"/>
                    </a:solidFill>
                  </a:tcPr>
                </a:tc>
                <a:extLst>
                  <a:ext uri="{0D108BD9-81ED-4DB2-BD59-A6C34878D82A}">
                    <a16:rowId xmlns:a16="http://schemas.microsoft.com/office/drawing/2014/main" val="2736092687"/>
                  </a:ext>
                </a:extLst>
              </a:tr>
              <a:tr h="184150">
                <a:tc>
                  <a:txBody>
                    <a:bodyPr/>
                    <a:lstStyle/>
                    <a:p>
                      <a:pPr algn="l" fontAlgn="b"/>
                      <a:endParaRPr lang="en-GB" sz="1400" b="0" i="0" u="none" strike="noStrike">
                        <a:solidFill>
                          <a:srgbClr val="000000"/>
                        </a:solidFill>
                        <a:effectLst/>
                        <a:latin typeface="+mn-lt"/>
                      </a:endParaRPr>
                    </a:p>
                  </a:txBody>
                  <a:tcPr marL="6350" marR="6350" marT="6350" marB="0" anchor="b"/>
                </a:tc>
                <a:tc>
                  <a:txBody>
                    <a:bodyPr/>
                    <a:lstStyle/>
                    <a:p>
                      <a:pPr algn="l" fontAlgn="b"/>
                      <a:endParaRPr lang="en-GB" sz="1400" b="0" i="0" u="none" strike="noStrike">
                        <a:solidFill>
                          <a:srgbClr val="000000"/>
                        </a:solidFill>
                        <a:effectLst/>
                        <a:latin typeface="+mn-lt"/>
                      </a:endParaRPr>
                    </a:p>
                  </a:txBody>
                  <a:tcPr marL="6350" marR="6350" marT="6350" marB="0" anchor="b"/>
                </a:tc>
                <a:tc>
                  <a:txBody>
                    <a:bodyPr/>
                    <a:lstStyle/>
                    <a:p>
                      <a:pPr algn="l" fontAlgn="b"/>
                      <a:endParaRPr lang="en-GB" sz="1400" b="0" i="0" u="none" strike="noStrike">
                        <a:solidFill>
                          <a:srgbClr val="000000"/>
                        </a:solidFill>
                        <a:effectLst/>
                        <a:latin typeface="+mn-lt"/>
                      </a:endParaRPr>
                    </a:p>
                  </a:txBody>
                  <a:tcPr marL="6350" marR="6350" marT="6350" marB="0" anchor="b"/>
                </a:tc>
                <a:tc>
                  <a:txBody>
                    <a:bodyPr/>
                    <a:lstStyle/>
                    <a:p>
                      <a:pPr algn="l" fontAlgn="b"/>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911495775"/>
                  </a:ext>
                </a:extLst>
              </a:tr>
              <a:tr h="184150">
                <a:tc>
                  <a:txBody>
                    <a:bodyPr/>
                    <a:lstStyle/>
                    <a:p>
                      <a:pPr algn="l" fontAlgn="b"/>
                      <a:r>
                        <a:rPr lang="en-GB" sz="1400" b="1" u="none" strike="noStrike">
                          <a:effectLst/>
                          <a:latin typeface="+mn-lt"/>
                        </a:rPr>
                        <a:t>Economically active</a:t>
                      </a:r>
                      <a:endParaRPr lang="en-GB" sz="1400" b="1" i="0" u="none" strike="noStrike">
                        <a:solidFill>
                          <a:srgbClr val="000000"/>
                        </a:solidFill>
                        <a:effectLst/>
                        <a:latin typeface="+mn-lt"/>
                      </a:endParaRPr>
                    </a:p>
                  </a:txBody>
                  <a:tcPr marL="6350" marR="6350" marT="6350" marB="0" anchor="b"/>
                </a:tc>
                <a:tc>
                  <a:txBody>
                    <a:bodyPr/>
                    <a:lstStyle/>
                    <a:p>
                      <a:pPr algn="r" fontAlgn="b"/>
                      <a:r>
                        <a:rPr lang="en-GB" sz="1400" b="1" u="none" strike="noStrike">
                          <a:effectLst/>
                          <a:latin typeface="+mn-lt"/>
                        </a:rPr>
                        <a:t>71.8%</a:t>
                      </a:r>
                      <a:endParaRPr lang="en-GB" sz="1400" b="1" i="0" u="none" strike="noStrike">
                        <a:solidFill>
                          <a:srgbClr val="000000"/>
                        </a:solidFill>
                        <a:effectLst/>
                        <a:latin typeface="+mn-lt"/>
                      </a:endParaRPr>
                    </a:p>
                  </a:txBody>
                  <a:tcPr marL="6350" marR="6350" marT="6350" marB="0" anchor="b"/>
                </a:tc>
                <a:tc>
                  <a:txBody>
                    <a:bodyPr/>
                    <a:lstStyle/>
                    <a:p>
                      <a:pPr algn="r" fontAlgn="b"/>
                      <a:r>
                        <a:rPr lang="en-GB" sz="1400" b="1" u="none" strike="noStrike">
                          <a:effectLst/>
                          <a:latin typeface="+mn-lt"/>
                        </a:rPr>
                        <a:t>73.6%</a:t>
                      </a:r>
                      <a:endParaRPr lang="en-GB" sz="1400" b="1" i="0" u="none" strike="noStrike">
                        <a:solidFill>
                          <a:srgbClr val="000000"/>
                        </a:solidFill>
                        <a:effectLst/>
                        <a:latin typeface="+mn-lt"/>
                      </a:endParaRPr>
                    </a:p>
                  </a:txBody>
                  <a:tcPr marL="6350" marR="6350" marT="6350" marB="0" anchor="b"/>
                </a:tc>
                <a:tc>
                  <a:txBody>
                    <a:bodyPr/>
                    <a:lstStyle/>
                    <a:p>
                      <a:pPr algn="r" fontAlgn="b"/>
                      <a:r>
                        <a:rPr lang="en-GB" sz="1400" b="1" u="none" strike="noStrike">
                          <a:effectLst/>
                          <a:latin typeface="+mn-lt"/>
                        </a:rPr>
                        <a:t>72.0%</a:t>
                      </a:r>
                      <a:endParaRPr lang="en-GB" sz="1400" b="1"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811415002"/>
                  </a:ext>
                </a:extLst>
              </a:tr>
              <a:tr h="184150">
                <a:tc>
                  <a:txBody>
                    <a:bodyPr/>
                    <a:lstStyle/>
                    <a:p>
                      <a:pPr algn="l" fontAlgn="b"/>
                      <a:r>
                        <a:rPr lang="en-GB" sz="1400" u="none" strike="noStrike" dirty="0">
                          <a:effectLst/>
                          <a:latin typeface="+mn-lt"/>
                        </a:rPr>
                        <a:t>Economically active: In employment</a:t>
                      </a:r>
                      <a:endParaRPr lang="en-GB" sz="1400" b="0" i="0" u="none" strike="noStrike" dirty="0">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67.3%</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67.7%</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68.9%</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554083054"/>
                  </a:ext>
                </a:extLst>
              </a:tr>
              <a:tr h="184150">
                <a:tc>
                  <a:txBody>
                    <a:bodyPr/>
                    <a:lstStyle/>
                    <a:p>
                      <a:pPr algn="l" fontAlgn="b"/>
                      <a:r>
                        <a:rPr lang="en-GB" sz="1400" u="none" strike="noStrike">
                          <a:effectLst/>
                          <a:latin typeface="+mn-lt"/>
                        </a:rPr>
                        <a:t>Economically active: Unemployed</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2.0%</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3.0%</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3.1%</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615051562"/>
                  </a:ext>
                </a:extLst>
              </a:tr>
              <a:tr h="184150">
                <a:tc>
                  <a:txBody>
                    <a:bodyPr/>
                    <a:lstStyle/>
                    <a:p>
                      <a:pPr algn="l" fontAlgn="b"/>
                      <a:r>
                        <a:rPr lang="en-GB" sz="1400" u="none" strike="noStrike">
                          <a:effectLst/>
                          <a:latin typeface="+mn-lt"/>
                        </a:rPr>
                        <a:t>Economically active: Full-time student</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2.5%</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2.9%</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1.9%</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337478576"/>
                  </a:ext>
                </a:extLst>
              </a:tr>
              <a:tr h="184150">
                <a:tc>
                  <a:txBody>
                    <a:bodyPr/>
                    <a:lstStyle/>
                    <a:p>
                      <a:pPr algn="l" fontAlgn="b"/>
                      <a:endParaRPr lang="en-GB" sz="1400" b="0" i="0" u="none" strike="noStrike">
                        <a:solidFill>
                          <a:srgbClr val="000000"/>
                        </a:solidFill>
                        <a:effectLst/>
                        <a:latin typeface="+mn-lt"/>
                      </a:endParaRPr>
                    </a:p>
                  </a:txBody>
                  <a:tcPr marL="6350" marR="6350" marT="6350" marB="0" anchor="b"/>
                </a:tc>
                <a:tc>
                  <a:txBody>
                    <a:bodyPr/>
                    <a:lstStyle/>
                    <a:p>
                      <a:pPr algn="l" fontAlgn="b"/>
                      <a:endParaRPr lang="en-GB" sz="1400" b="0" i="0" u="none" strike="noStrike">
                        <a:solidFill>
                          <a:srgbClr val="000000"/>
                        </a:solidFill>
                        <a:effectLst/>
                        <a:latin typeface="+mn-lt"/>
                      </a:endParaRPr>
                    </a:p>
                  </a:txBody>
                  <a:tcPr marL="6350" marR="6350" marT="6350" marB="0" anchor="b"/>
                </a:tc>
                <a:tc>
                  <a:txBody>
                    <a:bodyPr/>
                    <a:lstStyle/>
                    <a:p>
                      <a:pPr algn="l" fontAlgn="b"/>
                      <a:endParaRPr lang="en-GB" sz="1400" b="0" i="0" u="none" strike="noStrike">
                        <a:solidFill>
                          <a:srgbClr val="000000"/>
                        </a:solidFill>
                        <a:effectLst/>
                        <a:latin typeface="+mn-lt"/>
                      </a:endParaRPr>
                    </a:p>
                  </a:txBody>
                  <a:tcPr marL="6350" marR="6350" marT="6350" marB="0" anchor="b"/>
                </a:tc>
                <a:tc>
                  <a:txBody>
                    <a:bodyPr/>
                    <a:lstStyle/>
                    <a:p>
                      <a:pPr algn="l" fontAlgn="b"/>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530656039"/>
                  </a:ext>
                </a:extLst>
              </a:tr>
              <a:tr h="184150">
                <a:tc>
                  <a:txBody>
                    <a:bodyPr/>
                    <a:lstStyle/>
                    <a:p>
                      <a:pPr algn="l" fontAlgn="b"/>
                      <a:r>
                        <a:rPr lang="en-GB" sz="1400" b="1" u="none" strike="noStrike">
                          <a:effectLst/>
                          <a:latin typeface="+mn-lt"/>
                        </a:rPr>
                        <a:t>Economically Inactive</a:t>
                      </a:r>
                      <a:endParaRPr lang="en-GB" sz="1400" b="1" i="0" u="none" strike="noStrike">
                        <a:solidFill>
                          <a:srgbClr val="000000"/>
                        </a:solidFill>
                        <a:effectLst/>
                        <a:latin typeface="+mn-lt"/>
                      </a:endParaRPr>
                    </a:p>
                  </a:txBody>
                  <a:tcPr marL="6350" marR="6350" marT="6350" marB="0" anchor="b"/>
                </a:tc>
                <a:tc>
                  <a:txBody>
                    <a:bodyPr/>
                    <a:lstStyle/>
                    <a:p>
                      <a:pPr algn="r" fontAlgn="b"/>
                      <a:r>
                        <a:rPr lang="en-GB" sz="1400" b="1" u="none" strike="noStrike">
                          <a:effectLst/>
                          <a:latin typeface="+mn-lt"/>
                        </a:rPr>
                        <a:t>28.2%</a:t>
                      </a:r>
                      <a:endParaRPr lang="en-GB" sz="1400" b="1" i="0" u="none" strike="noStrike">
                        <a:solidFill>
                          <a:srgbClr val="000000"/>
                        </a:solidFill>
                        <a:effectLst/>
                        <a:latin typeface="+mn-lt"/>
                      </a:endParaRPr>
                    </a:p>
                  </a:txBody>
                  <a:tcPr marL="6350" marR="6350" marT="6350" marB="0" anchor="b"/>
                </a:tc>
                <a:tc>
                  <a:txBody>
                    <a:bodyPr/>
                    <a:lstStyle/>
                    <a:p>
                      <a:pPr algn="r" fontAlgn="b"/>
                      <a:r>
                        <a:rPr lang="en-GB" sz="1400" b="1" u="none" strike="noStrike">
                          <a:effectLst/>
                          <a:latin typeface="+mn-lt"/>
                        </a:rPr>
                        <a:t>26.4%</a:t>
                      </a:r>
                      <a:endParaRPr lang="en-GB" sz="1400" b="1" i="0" u="none" strike="noStrike">
                        <a:solidFill>
                          <a:srgbClr val="000000"/>
                        </a:solidFill>
                        <a:effectLst/>
                        <a:latin typeface="+mn-lt"/>
                      </a:endParaRPr>
                    </a:p>
                  </a:txBody>
                  <a:tcPr marL="6350" marR="6350" marT="6350" marB="0" anchor="b"/>
                </a:tc>
                <a:tc>
                  <a:txBody>
                    <a:bodyPr/>
                    <a:lstStyle/>
                    <a:p>
                      <a:pPr algn="r" fontAlgn="b"/>
                      <a:r>
                        <a:rPr lang="en-GB" sz="1400" b="1" u="none" strike="noStrike">
                          <a:effectLst/>
                          <a:latin typeface="+mn-lt"/>
                        </a:rPr>
                        <a:t>28.0%</a:t>
                      </a:r>
                      <a:endParaRPr lang="en-GB" sz="1400" b="1"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658789117"/>
                  </a:ext>
                </a:extLst>
              </a:tr>
              <a:tr h="184150">
                <a:tc>
                  <a:txBody>
                    <a:bodyPr/>
                    <a:lstStyle/>
                    <a:p>
                      <a:pPr algn="l" fontAlgn="b"/>
                      <a:r>
                        <a:rPr lang="en-GB" sz="1400" u="none" strike="noStrike">
                          <a:effectLst/>
                          <a:latin typeface="+mn-lt"/>
                        </a:rPr>
                        <a:t>Economically inactive: Retired</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12.5%</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13.3%</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12.8%</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1841307751"/>
                  </a:ext>
                </a:extLst>
              </a:tr>
              <a:tr h="184150">
                <a:tc>
                  <a:txBody>
                    <a:bodyPr/>
                    <a:lstStyle/>
                    <a:p>
                      <a:pPr algn="l" fontAlgn="b"/>
                      <a:r>
                        <a:rPr lang="en-GB" sz="1400" u="none" strike="noStrike">
                          <a:effectLst/>
                          <a:latin typeface="+mn-lt"/>
                        </a:rPr>
                        <a:t>Economically inactive: Student (including full-time students)</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3.7%</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4.5%</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4.9%</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423336220"/>
                  </a:ext>
                </a:extLst>
              </a:tr>
              <a:tr h="184150">
                <a:tc>
                  <a:txBody>
                    <a:bodyPr/>
                    <a:lstStyle/>
                    <a:p>
                      <a:pPr algn="l" fontAlgn="b"/>
                      <a:r>
                        <a:rPr lang="en-GB" sz="1400" u="none" strike="noStrike">
                          <a:effectLst/>
                          <a:latin typeface="+mn-lt"/>
                        </a:rPr>
                        <a:t>Economically inactive: Looking after home or family</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7.1%</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4.7%</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5.2%</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873548520"/>
                  </a:ext>
                </a:extLst>
              </a:tr>
              <a:tr h="184150">
                <a:tc>
                  <a:txBody>
                    <a:bodyPr/>
                    <a:lstStyle/>
                    <a:p>
                      <a:pPr algn="l" fontAlgn="b"/>
                      <a:r>
                        <a:rPr lang="en-GB" sz="1400" u="none" strike="noStrike">
                          <a:effectLst/>
                          <a:latin typeface="+mn-lt"/>
                        </a:rPr>
                        <a:t>Economically inactive: Long-term sick or disabled</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2.5%</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2.0%</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2.2%</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518133622"/>
                  </a:ext>
                </a:extLst>
              </a:tr>
              <a:tr h="184150">
                <a:tc>
                  <a:txBody>
                    <a:bodyPr/>
                    <a:lstStyle/>
                    <a:p>
                      <a:pPr algn="l" fontAlgn="b"/>
                      <a:r>
                        <a:rPr lang="en-GB" sz="1400" u="none" strike="noStrike">
                          <a:effectLst/>
                          <a:latin typeface="+mn-lt"/>
                        </a:rPr>
                        <a:t>Economically inactive: Other</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2.5%</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1.8%</a:t>
                      </a:r>
                      <a:endParaRPr lang="en-GB" sz="1400" b="0" i="0" u="none" strike="noStrike">
                        <a:solidFill>
                          <a:srgbClr val="000000"/>
                        </a:solidFill>
                        <a:effectLst/>
                        <a:latin typeface="+mn-lt"/>
                      </a:endParaRPr>
                    </a:p>
                  </a:txBody>
                  <a:tcPr marL="6350" marR="6350" marT="6350" marB="0" anchor="b"/>
                </a:tc>
                <a:tc>
                  <a:txBody>
                    <a:bodyPr/>
                    <a:lstStyle/>
                    <a:p>
                      <a:pPr algn="r" fontAlgn="b"/>
                      <a:r>
                        <a:rPr lang="en-GB" sz="1400" u="none" strike="noStrike">
                          <a:effectLst/>
                          <a:latin typeface="+mn-lt"/>
                        </a:rPr>
                        <a:t>2.8%</a:t>
                      </a:r>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589261691"/>
                  </a:ext>
                </a:extLst>
              </a:tr>
              <a:tr h="184150">
                <a:tc>
                  <a:txBody>
                    <a:bodyPr/>
                    <a:lstStyle/>
                    <a:p>
                      <a:pPr algn="l" fontAlgn="b"/>
                      <a:endParaRPr lang="en-GB" sz="1400" b="0" i="0" u="none" strike="noStrike">
                        <a:solidFill>
                          <a:srgbClr val="000000"/>
                        </a:solidFill>
                        <a:effectLst/>
                        <a:latin typeface="+mn-lt"/>
                      </a:endParaRPr>
                    </a:p>
                  </a:txBody>
                  <a:tcPr marL="6350" marR="6350" marT="6350" marB="0" anchor="b"/>
                </a:tc>
                <a:tc>
                  <a:txBody>
                    <a:bodyPr/>
                    <a:lstStyle/>
                    <a:p>
                      <a:pPr algn="l" fontAlgn="b"/>
                      <a:endParaRPr lang="en-GB" sz="1400" b="0" i="0" u="none" strike="noStrike">
                        <a:solidFill>
                          <a:srgbClr val="000000"/>
                        </a:solidFill>
                        <a:effectLst/>
                        <a:latin typeface="+mn-lt"/>
                      </a:endParaRPr>
                    </a:p>
                  </a:txBody>
                  <a:tcPr marL="6350" marR="6350" marT="6350" marB="0" anchor="b"/>
                </a:tc>
                <a:tc>
                  <a:txBody>
                    <a:bodyPr/>
                    <a:lstStyle/>
                    <a:p>
                      <a:pPr algn="l" fontAlgn="b"/>
                      <a:endParaRPr lang="en-GB" sz="1400" b="0" i="0" u="none" strike="noStrike">
                        <a:solidFill>
                          <a:srgbClr val="000000"/>
                        </a:solidFill>
                        <a:effectLst/>
                        <a:latin typeface="+mn-lt"/>
                      </a:endParaRPr>
                    </a:p>
                  </a:txBody>
                  <a:tcPr marL="6350" marR="6350" marT="6350" marB="0" anchor="b"/>
                </a:tc>
                <a:tc>
                  <a:txBody>
                    <a:bodyPr/>
                    <a:lstStyle/>
                    <a:p>
                      <a:pPr algn="l" fontAlgn="b"/>
                      <a:endParaRPr lang="en-GB" sz="14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985861806"/>
                  </a:ext>
                </a:extLst>
              </a:tr>
              <a:tr h="184150">
                <a:tc>
                  <a:txBody>
                    <a:bodyPr/>
                    <a:lstStyle/>
                    <a:p>
                      <a:pPr algn="l" fontAlgn="b"/>
                      <a:r>
                        <a:rPr lang="en-GB" sz="1400" b="1" u="none" strike="noStrike">
                          <a:effectLst/>
                          <a:latin typeface="+mn-lt"/>
                        </a:rPr>
                        <a:t>All usual residents aged 16 to 74</a:t>
                      </a:r>
                      <a:endParaRPr lang="en-GB" sz="1400" b="1" i="0" u="none" strike="noStrike">
                        <a:solidFill>
                          <a:srgbClr val="000000"/>
                        </a:solidFill>
                        <a:effectLst/>
                        <a:latin typeface="+mn-lt"/>
                      </a:endParaRPr>
                    </a:p>
                  </a:txBody>
                  <a:tcPr marL="6350" marR="6350" marT="6350" marB="0" anchor="b"/>
                </a:tc>
                <a:tc>
                  <a:txBody>
                    <a:bodyPr/>
                    <a:lstStyle/>
                    <a:p>
                      <a:pPr algn="r" fontAlgn="b"/>
                      <a:r>
                        <a:rPr lang="en-GB" sz="1400" b="1" u="none" strike="noStrike">
                          <a:effectLst/>
                          <a:latin typeface="+mn-lt"/>
                        </a:rPr>
                        <a:t>                 346,945 </a:t>
                      </a:r>
                      <a:endParaRPr lang="en-GB" sz="1400" b="1" i="0" u="none" strike="noStrike">
                        <a:solidFill>
                          <a:srgbClr val="000000"/>
                        </a:solidFill>
                        <a:effectLst/>
                        <a:latin typeface="+mn-lt"/>
                      </a:endParaRPr>
                    </a:p>
                  </a:txBody>
                  <a:tcPr marL="6350" marR="6350" marT="6350" marB="0" anchor="b"/>
                </a:tc>
                <a:tc>
                  <a:txBody>
                    <a:bodyPr/>
                    <a:lstStyle/>
                    <a:p>
                      <a:pPr algn="r" fontAlgn="b"/>
                      <a:r>
                        <a:rPr lang="en-GB" sz="1400" b="1" u="none" strike="noStrike">
                          <a:effectLst/>
                          <a:latin typeface="+mn-lt"/>
                        </a:rPr>
                        <a:t>                  363,773 </a:t>
                      </a:r>
                      <a:endParaRPr lang="en-GB" sz="1400" b="1" i="0" u="none" strike="noStrike">
                        <a:solidFill>
                          <a:srgbClr val="000000"/>
                        </a:solidFill>
                        <a:effectLst/>
                        <a:latin typeface="+mn-lt"/>
                      </a:endParaRPr>
                    </a:p>
                  </a:txBody>
                  <a:tcPr marL="6350" marR="6350" marT="6350" marB="0" anchor="b"/>
                </a:tc>
                <a:tc>
                  <a:txBody>
                    <a:bodyPr/>
                    <a:lstStyle/>
                    <a:p>
                      <a:pPr algn="r" fontAlgn="b"/>
                      <a:r>
                        <a:rPr lang="en-GB" sz="1400" b="1" u="none" strike="noStrike" dirty="0">
                          <a:effectLst/>
                          <a:latin typeface="+mn-lt"/>
                        </a:rPr>
                        <a:t>                  393,578 </a:t>
                      </a:r>
                      <a:endParaRPr lang="en-GB" sz="1400" b="1"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2033350888"/>
                  </a:ext>
                </a:extLst>
              </a:tr>
            </a:tbl>
          </a:graphicData>
        </a:graphic>
      </p:graphicFrame>
      <p:sp>
        <p:nvSpPr>
          <p:cNvPr id="7" name="TextBox 6">
            <a:extLst>
              <a:ext uri="{FF2B5EF4-FFF2-40B4-BE49-F238E27FC236}">
                <a16:creationId xmlns:a16="http://schemas.microsoft.com/office/drawing/2014/main" id="{8D2C5491-88D4-A0AF-80A8-4AB3563D2EBD}"/>
              </a:ext>
            </a:extLst>
          </p:cNvPr>
          <p:cNvSpPr txBox="1"/>
          <p:nvPr/>
        </p:nvSpPr>
        <p:spPr>
          <a:xfrm>
            <a:off x="6096000" y="6119336"/>
            <a:ext cx="5923628" cy="738664"/>
          </a:xfrm>
          <a:prstGeom prst="rect">
            <a:avLst/>
          </a:prstGeom>
          <a:noFill/>
        </p:spPr>
        <p:txBody>
          <a:bodyPr wrap="square" rtlCol="0">
            <a:spAutoFit/>
          </a:bodyPr>
          <a:lstStyle/>
          <a:p>
            <a:pPr algn="r"/>
            <a:r>
              <a:rPr lang="en-GB" sz="1050" i="1" dirty="0"/>
              <a:t>Source: Census 2001, 2011 and 2021, ONS</a:t>
            </a:r>
          </a:p>
          <a:p>
            <a:pPr algn="r"/>
            <a:endParaRPr lang="en-GB" sz="1050" i="1" dirty="0"/>
          </a:p>
          <a:p>
            <a:pPr algn="r"/>
            <a:r>
              <a:rPr lang="en-GB" sz="1050" i="1" dirty="0"/>
              <a:t>Note: this data is not comparable with labour market participation data from the Annual Population Survey as definitions and age groups differ</a:t>
            </a:r>
          </a:p>
        </p:txBody>
      </p:sp>
      <p:sp>
        <p:nvSpPr>
          <p:cNvPr id="9" name="TextBox 8">
            <a:extLst>
              <a:ext uri="{FF2B5EF4-FFF2-40B4-BE49-F238E27FC236}">
                <a16:creationId xmlns:a16="http://schemas.microsoft.com/office/drawing/2014/main" id="{DCA9C590-15CF-E848-B5D6-05E891BD3FC0}"/>
              </a:ext>
            </a:extLst>
          </p:cNvPr>
          <p:cNvSpPr txBox="1"/>
          <p:nvPr/>
        </p:nvSpPr>
        <p:spPr>
          <a:xfrm>
            <a:off x="5949118" y="1294235"/>
            <a:ext cx="5565890" cy="307777"/>
          </a:xfrm>
          <a:prstGeom prst="rect">
            <a:avLst/>
          </a:prstGeom>
          <a:noFill/>
        </p:spPr>
        <p:txBody>
          <a:bodyPr wrap="square" rtlCol="0">
            <a:spAutoFit/>
          </a:bodyPr>
          <a:lstStyle/>
          <a:p>
            <a:r>
              <a:rPr lang="en-GB" sz="1400" b="1" dirty="0">
                <a:solidFill>
                  <a:srgbClr val="2C2D84"/>
                </a:solidFill>
              </a:rPr>
              <a:t>Labour market participation of Buckinghamshire residents over time</a:t>
            </a:r>
          </a:p>
        </p:txBody>
      </p:sp>
    </p:spTree>
    <p:extLst>
      <p:ext uri="{BB962C8B-B14F-4D97-AF65-F5344CB8AC3E}">
        <p14:creationId xmlns:p14="http://schemas.microsoft.com/office/powerpoint/2010/main" val="849784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424531B-C9BD-8689-91F2-2B3D840B1974}"/>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Disabled working age residents, those who can’t speak English well or at all, and those providing 50 hours or more a week of unpaid care, are least likely to be employed </a:t>
            </a:r>
          </a:p>
        </p:txBody>
      </p:sp>
      <p:graphicFrame>
        <p:nvGraphicFramePr>
          <p:cNvPr id="10" name="Table 9">
            <a:extLst>
              <a:ext uri="{FF2B5EF4-FFF2-40B4-BE49-F238E27FC236}">
                <a16:creationId xmlns:a16="http://schemas.microsoft.com/office/drawing/2014/main" id="{9FA54E30-B979-2550-9241-726B5F7B60C5}"/>
              </a:ext>
            </a:extLst>
          </p:cNvPr>
          <p:cNvGraphicFramePr>
            <a:graphicFrameLocks noGrp="1"/>
          </p:cNvGraphicFramePr>
          <p:nvPr>
            <p:extLst>
              <p:ext uri="{D42A27DB-BD31-4B8C-83A1-F6EECF244321}">
                <p14:modId xmlns:p14="http://schemas.microsoft.com/office/powerpoint/2010/main" val="3644479886"/>
              </p:ext>
            </p:extLst>
          </p:nvPr>
        </p:nvGraphicFramePr>
        <p:xfrm>
          <a:off x="114904" y="1618488"/>
          <a:ext cx="7807374" cy="4875113"/>
        </p:xfrm>
        <a:graphic>
          <a:graphicData uri="http://schemas.openxmlformats.org/drawingml/2006/table">
            <a:tbl>
              <a:tblPr/>
              <a:tblGrid>
                <a:gridCol w="3464497">
                  <a:extLst>
                    <a:ext uri="{9D8B030D-6E8A-4147-A177-3AD203B41FA5}">
                      <a16:colId xmlns:a16="http://schemas.microsoft.com/office/drawing/2014/main" val="1242707166"/>
                    </a:ext>
                  </a:extLst>
                </a:gridCol>
                <a:gridCol w="648208">
                  <a:extLst>
                    <a:ext uri="{9D8B030D-6E8A-4147-A177-3AD203B41FA5}">
                      <a16:colId xmlns:a16="http://schemas.microsoft.com/office/drawing/2014/main" val="885328817"/>
                    </a:ext>
                  </a:extLst>
                </a:gridCol>
                <a:gridCol w="862521">
                  <a:extLst>
                    <a:ext uri="{9D8B030D-6E8A-4147-A177-3AD203B41FA5}">
                      <a16:colId xmlns:a16="http://schemas.microsoft.com/office/drawing/2014/main" val="828425410"/>
                    </a:ext>
                  </a:extLst>
                </a:gridCol>
                <a:gridCol w="1360742">
                  <a:extLst>
                    <a:ext uri="{9D8B030D-6E8A-4147-A177-3AD203B41FA5}">
                      <a16:colId xmlns:a16="http://schemas.microsoft.com/office/drawing/2014/main" val="4056036034"/>
                    </a:ext>
                  </a:extLst>
                </a:gridCol>
                <a:gridCol w="1471406">
                  <a:extLst>
                    <a:ext uri="{9D8B030D-6E8A-4147-A177-3AD203B41FA5}">
                      <a16:colId xmlns:a16="http://schemas.microsoft.com/office/drawing/2014/main" val="1300485860"/>
                    </a:ext>
                  </a:extLst>
                </a:gridCol>
              </a:tblGrid>
              <a:tr h="215250">
                <a:tc>
                  <a:txBody>
                    <a:bodyPr/>
                    <a:lstStyle/>
                    <a:p>
                      <a:pPr algn="l" fontAlgn="b">
                        <a:buNone/>
                      </a:pPr>
                      <a:endParaRPr lang="en-GB" sz="1200" b="0" i="0" u="none" strike="noStrike" dirty="0">
                        <a:solidFill>
                          <a:schemeClr val="bg1"/>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tc>
                  <a:txBody>
                    <a:bodyPr/>
                    <a:lstStyle/>
                    <a:p>
                      <a:pPr algn="l" fontAlgn="b">
                        <a:buNone/>
                      </a:pPr>
                      <a:r>
                        <a:rPr lang="en-GB" sz="1200" b="0" i="0" u="none" strike="noStrike" dirty="0">
                          <a:solidFill>
                            <a:schemeClr val="bg1"/>
                          </a:solidFill>
                          <a:effectLst/>
                          <a:latin typeface="Calibri" panose="020F0502020204030204" pitchFamily="34" charset="0"/>
                          <a:cs typeface="Calibri" panose="020F0502020204030204" pitchFamily="34" charset="0"/>
                        </a:rPr>
                        <a:t>Employed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tc>
                  <a:txBody>
                    <a:bodyPr/>
                    <a:lstStyle/>
                    <a:p>
                      <a:pPr algn="l" fontAlgn="b">
                        <a:buNone/>
                      </a:pPr>
                      <a:r>
                        <a:rPr lang="en-GB" sz="1200" b="0" i="0" u="none" strike="noStrike" dirty="0">
                          <a:solidFill>
                            <a:schemeClr val="bg1"/>
                          </a:solidFill>
                          <a:effectLst/>
                          <a:latin typeface="Calibri" panose="020F0502020204030204" pitchFamily="34" charset="0"/>
                          <a:cs typeface="Calibri" panose="020F0502020204030204" pitchFamily="34" charset="0"/>
                        </a:rPr>
                        <a:t>Unemployed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tc>
                  <a:txBody>
                    <a:bodyPr/>
                    <a:lstStyle/>
                    <a:p>
                      <a:pPr algn="l" fontAlgn="b">
                        <a:buNone/>
                      </a:pPr>
                      <a:r>
                        <a:rPr lang="en-GB" sz="1200" b="0" i="0" u="none" strike="noStrike" dirty="0">
                          <a:solidFill>
                            <a:schemeClr val="bg1"/>
                          </a:solidFill>
                          <a:effectLst/>
                          <a:latin typeface="Calibri" panose="020F0502020204030204" pitchFamily="34" charset="0"/>
                          <a:cs typeface="Calibri" panose="020F0502020204030204" pitchFamily="34" charset="0"/>
                        </a:rPr>
                        <a:t>Economically inactive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tc>
                  <a:txBody>
                    <a:bodyPr/>
                    <a:lstStyle/>
                    <a:p>
                      <a:pPr algn="l" fontAlgn="b">
                        <a:buNone/>
                      </a:pPr>
                      <a:r>
                        <a:rPr lang="en-GB" sz="1200" b="0" i="0" u="none" strike="noStrike" dirty="0">
                          <a:solidFill>
                            <a:schemeClr val="bg1"/>
                          </a:solidFill>
                          <a:effectLst/>
                          <a:latin typeface="Calibri" panose="020F0502020204030204" pitchFamily="34" charset="0"/>
                          <a:cs typeface="Calibri" panose="020F0502020204030204" pitchFamily="34" charset="0"/>
                        </a:rPr>
                        <a:t>Number of residents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2D84"/>
                    </a:solidFill>
                  </a:tcPr>
                </a:tc>
                <a:extLst>
                  <a:ext uri="{0D108BD9-81ED-4DB2-BD59-A6C34878D82A}">
                    <a16:rowId xmlns:a16="http://schemas.microsoft.com/office/drawing/2014/main" val="1550638869"/>
                  </a:ext>
                </a:extLst>
              </a:tr>
              <a:tr h="215250">
                <a:tc>
                  <a:txBody>
                    <a:bodyPr/>
                    <a:lstStyle/>
                    <a:p>
                      <a:pPr algn="l"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Female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72%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25%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          172,785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2923507"/>
                  </a:ext>
                </a:extLst>
              </a:tr>
              <a:tr h="215250">
                <a:tc>
                  <a:txBody>
                    <a:bodyPr/>
                    <a:lstStyle/>
                    <a:p>
                      <a:pPr algn="l" fontAlgn="b">
                        <a:buNone/>
                      </a:pPr>
                      <a:r>
                        <a:rPr lang="en-GB" sz="1200" b="0" i="0" u="none" strike="noStrike">
                          <a:solidFill>
                            <a:srgbClr val="000000"/>
                          </a:solidFill>
                          <a:effectLst/>
                          <a:latin typeface="Calibri" panose="020F0502020204030204" pitchFamily="34" charset="0"/>
                          <a:cs typeface="Calibri" panose="020F0502020204030204" pitchFamily="34" charset="0"/>
                        </a:rPr>
                        <a:t>Male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81%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15%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          166,898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4225673"/>
                  </a:ext>
                </a:extLst>
              </a:tr>
              <a:tr h="215250">
                <a:tc>
                  <a:txBody>
                    <a:bodyPr/>
                    <a:lstStyle/>
                    <a:p>
                      <a:pPr algn="l" fontAlgn="b">
                        <a:buNone/>
                      </a:pP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201453"/>
                  </a:ext>
                </a:extLst>
              </a:tr>
              <a:tr h="215250">
                <a:tc>
                  <a:txBody>
                    <a:bodyPr/>
                    <a:lstStyle/>
                    <a:p>
                      <a:pPr algn="l" fontAlgn="b">
                        <a:buNone/>
                      </a:pPr>
                      <a:r>
                        <a:rPr lang="en-GB" sz="1200" b="0" i="0" u="none" strike="noStrike">
                          <a:solidFill>
                            <a:srgbClr val="000000"/>
                          </a:solidFill>
                          <a:effectLst/>
                          <a:latin typeface="Calibri" panose="020F0502020204030204" pitchFamily="34" charset="0"/>
                          <a:cs typeface="Calibri" panose="020F0502020204030204" pitchFamily="34" charset="0"/>
                        </a:rPr>
                        <a:t>Asian, Asian British or Asian Welsh</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69%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27%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            45,107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2872213"/>
                  </a:ext>
                </a:extLst>
              </a:tr>
              <a:tr h="215250">
                <a:tc>
                  <a:txBody>
                    <a:bodyPr/>
                    <a:lstStyle/>
                    <a:p>
                      <a:pPr algn="l" fontAlgn="b">
                        <a:buNone/>
                      </a:pPr>
                      <a:r>
                        <a:rPr lang="en-GB" sz="1200" b="0" i="0" u="none" strike="noStrike">
                          <a:solidFill>
                            <a:srgbClr val="000000"/>
                          </a:solidFill>
                          <a:effectLst/>
                          <a:latin typeface="Calibri" panose="020F0502020204030204" pitchFamily="34" charset="0"/>
                          <a:cs typeface="Calibri" panose="020F0502020204030204" pitchFamily="34" charset="0"/>
                        </a:rPr>
                        <a:t>Black, Black British, Black Welsh, Caribbean or African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72%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22%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            10,123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4658377"/>
                  </a:ext>
                </a:extLst>
              </a:tr>
              <a:tr h="215250">
                <a:tc>
                  <a:txBody>
                    <a:bodyPr/>
                    <a:lstStyle/>
                    <a:p>
                      <a:pPr algn="l"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Mixed or Multiple ethnic groups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68%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26%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               9,250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3630462"/>
                  </a:ext>
                </a:extLst>
              </a:tr>
              <a:tr h="215250">
                <a:tc>
                  <a:txBody>
                    <a:bodyPr/>
                    <a:lstStyle/>
                    <a:p>
                      <a:pPr algn="l"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Other ethnic group</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69%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25%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               5,983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9874188"/>
                  </a:ext>
                </a:extLst>
              </a:tr>
              <a:tr h="215250">
                <a:tc>
                  <a:txBody>
                    <a:bodyPr/>
                    <a:lstStyle/>
                    <a:p>
                      <a:pPr algn="l"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White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19%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          269,219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675206"/>
                  </a:ext>
                </a:extLst>
              </a:tr>
              <a:tr h="215250">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7502637"/>
                  </a:ext>
                </a:extLst>
              </a:tr>
              <a:tr h="215250">
                <a:tc>
                  <a:txBody>
                    <a:bodyPr/>
                    <a:lstStyle/>
                    <a:p>
                      <a:pPr algn="l"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Disabled*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51%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44%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            38,141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2165975"/>
                  </a:ext>
                </a:extLst>
              </a:tr>
              <a:tr h="215250">
                <a:tc>
                  <a:txBody>
                    <a:bodyPr/>
                    <a:lstStyle/>
                    <a:p>
                      <a:pPr algn="l" fontAlgn="b">
                        <a:buNone/>
                      </a:pPr>
                      <a:r>
                        <a:rPr lang="en-GB" sz="1200" b="0" i="0" u="none" strike="noStrike">
                          <a:solidFill>
                            <a:srgbClr val="000000"/>
                          </a:solidFill>
                          <a:effectLst/>
                          <a:latin typeface="Calibri" panose="020F0502020204030204" pitchFamily="34" charset="0"/>
                          <a:cs typeface="Calibri" panose="020F0502020204030204" pitchFamily="34" charset="0"/>
                        </a:rPr>
                        <a:t>Not disabled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17%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          301,541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9679369"/>
                  </a:ext>
                </a:extLst>
              </a:tr>
              <a:tr h="215250">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6412825"/>
                  </a:ext>
                </a:extLst>
              </a:tr>
              <a:tr h="215250">
                <a:tc>
                  <a:txBody>
                    <a:bodyPr/>
                    <a:lstStyle/>
                    <a:p>
                      <a:pPr algn="l"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Main language is English</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77%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          308,105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8336876"/>
                  </a:ext>
                </a:extLst>
              </a:tr>
              <a:tr h="215250">
                <a:tc>
                  <a:txBody>
                    <a:bodyPr/>
                    <a:lstStyle/>
                    <a:p>
                      <a:pPr algn="l" fontAlgn="b">
                        <a:buNone/>
                      </a:pPr>
                      <a:r>
                        <a:rPr lang="en-GB" sz="1200" b="0" i="0" u="none" strike="noStrike">
                          <a:solidFill>
                            <a:srgbClr val="000000"/>
                          </a:solidFill>
                          <a:effectLst/>
                          <a:latin typeface="Calibri" panose="020F0502020204030204" pitchFamily="34" charset="0"/>
                          <a:cs typeface="Calibri" panose="020F0502020204030204" pitchFamily="34" charset="0"/>
                        </a:rPr>
                        <a:t>Main language is not English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19%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            27,393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3491027"/>
                  </a:ext>
                </a:extLst>
              </a:tr>
              <a:tr h="354863">
                <a:tc>
                  <a:txBody>
                    <a:bodyPr/>
                    <a:lstStyle/>
                    <a:p>
                      <a:pPr algn="l" fontAlgn="b">
                        <a:buNone/>
                      </a:pPr>
                      <a:r>
                        <a:rPr lang="en-GB" sz="1200" b="0" i="0" u="none" strike="noStrike">
                          <a:solidFill>
                            <a:srgbClr val="000000"/>
                          </a:solidFill>
                          <a:effectLst/>
                          <a:latin typeface="Calibri" panose="020F0502020204030204" pitchFamily="34" charset="0"/>
                          <a:cs typeface="Calibri" panose="020F0502020204030204" pitchFamily="34" charset="0"/>
                        </a:rPr>
                        <a:t>Main language is not English: Cannot speak English</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33%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63%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                   418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6923988"/>
                  </a:ext>
                </a:extLst>
              </a:tr>
              <a:tr h="215250">
                <a:tc>
                  <a:txBody>
                    <a:bodyPr/>
                    <a:lstStyle/>
                    <a:p>
                      <a:pPr algn="l" fontAlgn="b">
                        <a:buNone/>
                      </a:pPr>
                      <a:r>
                        <a:rPr lang="en-GB" sz="1200" b="0" i="0" u="none" strike="noStrike">
                          <a:solidFill>
                            <a:srgbClr val="000000"/>
                          </a:solidFill>
                          <a:effectLst/>
                          <a:latin typeface="Calibri" panose="020F0502020204030204" pitchFamily="34" charset="0"/>
                          <a:cs typeface="Calibri" panose="020F0502020204030204" pitchFamily="34" charset="0"/>
                        </a:rPr>
                        <a:t>Main language is not English: Cannot speak English well</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54%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41%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               3,767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2724705"/>
                  </a:ext>
                </a:extLst>
              </a:tr>
              <a:tr h="215250">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6154920"/>
                  </a:ext>
                </a:extLst>
              </a:tr>
              <a:tr h="215250">
                <a:tc>
                  <a:txBody>
                    <a:bodyPr/>
                    <a:lstStyle/>
                    <a:p>
                      <a:pPr algn="l" fontAlgn="b">
                        <a:buNone/>
                      </a:pPr>
                      <a:r>
                        <a:rPr lang="en-GB" sz="1200" b="0" i="0" u="none" strike="noStrike">
                          <a:solidFill>
                            <a:srgbClr val="000000"/>
                          </a:solidFill>
                          <a:effectLst/>
                          <a:latin typeface="Calibri" panose="020F0502020204030204" pitchFamily="34" charset="0"/>
                          <a:cs typeface="Calibri" panose="020F0502020204030204" pitchFamily="34" charset="0"/>
                        </a:rPr>
                        <a:t>Provides 19 or less hours unpaid care a week</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18%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            18,846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3398561"/>
                  </a:ext>
                </a:extLst>
              </a:tr>
              <a:tr h="215250">
                <a:tc>
                  <a:txBody>
                    <a:bodyPr/>
                    <a:lstStyle/>
                    <a:p>
                      <a:pPr algn="l" fontAlgn="b">
                        <a:buNone/>
                      </a:pPr>
                      <a:r>
                        <a:rPr lang="en-GB" sz="1200" b="0" i="0" u="none" strike="noStrike">
                          <a:solidFill>
                            <a:srgbClr val="000000"/>
                          </a:solidFill>
                          <a:effectLst/>
                          <a:latin typeface="Calibri" panose="020F0502020204030204" pitchFamily="34" charset="0"/>
                          <a:cs typeface="Calibri" panose="020F0502020204030204" pitchFamily="34" charset="0"/>
                        </a:rPr>
                        <a:t>Provides 20 to 49 hours unpaid care a week</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68%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29%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               5,912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3637122"/>
                  </a:ext>
                </a:extLst>
              </a:tr>
              <a:tr h="215250">
                <a:tc>
                  <a:txBody>
                    <a:bodyPr/>
                    <a:lstStyle/>
                    <a:p>
                      <a:pPr algn="l" fontAlgn="b">
                        <a:buNone/>
                      </a:pPr>
                      <a:r>
                        <a:rPr lang="en-GB" sz="1200" b="0" i="0" u="none" strike="noStrike">
                          <a:solidFill>
                            <a:srgbClr val="000000"/>
                          </a:solidFill>
                          <a:effectLst/>
                          <a:latin typeface="Calibri" panose="020F0502020204030204" pitchFamily="34" charset="0"/>
                          <a:cs typeface="Calibri" panose="020F0502020204030204" pitchFamily="34" charset="0"/>
                        </a:rPr>
                        <a:t>Provides 50 or more hours unpaid care a week</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52%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46%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               6,652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8842109"/>
                  </a:ext>
                </a:extLst>
              </a:tr>
              <a:tr h="215250">
                <a:tc>
                  <a:txBody>
                    <a:bodyPr/>
                    <a:lstStyle/>
                    <a:p>
                      <a:pPr algn="l"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Provides no unpaid care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77%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a:solidFill>
                            <a:srgbClr val="000000"/>
                          </a:solidFill>
                          <a:effectLst/>
                          <a:latin typeface="Calibri" panose="020F0502020204030204" pitchFamily="34" charset="0"/>
                          <a:cs typeface="Calibri" panose="020F0502020204030204" pitchFamily="34" charset="0"/>
                        </a:rPr>
                        <a:t>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GB" sz="1200" b="0" i="0" u="none" strike="noStrike" dirty="0">
                          <a:solidFill>
                            <a:srgbClr val="000000"/>
                          </a:solidFill>
                          <a:effectLst/>
                          <a:latin typeface="Calibri" panose="020F0502020204030204" pitchFamily="34" charset="0"/>
                          <a:cs typeface="Calibri" panose="020F0502020204030204" pitchFamily="34" charset="0"/>
                        </a:rPr>
                        <a:t>          308,274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118036"/>
                  </a:ext>
                </a:extLst>
              </a:tr>
            </a:tbl>
          </a:graphicData>
        </a:graphic>
      </p:graphicFrame>
      <p:sp>
        <p:nvSpPr>
          <p:cNvPr id="11" name="TextBox 10">
            <a:extLst>
              <a:ext uri="{FF2B5EF4-FFF2-40B4-BE49-F238E27FC236}">
                <a16:creationId xmlns:a16="http://schemas.microsoft.com/office/drawing/2014/main" id="{C2D0FBA9-5332-FF17-10AE-737F7108513D}"/>
              </a:ext>
            </a:extLst>
          </p:cNvPr>
          <p:cNvSpPr txBox="1"/>
          <p:nvPr/>
        </p:nvSpPr>
        <p:spPr>
          <a:xfrm>
            <a:off x="0" y="6520942"/>
            <a:ext cx="3632718" cy="307777"/>
          </a:xfrm>
          <a:prstGeom prst="rect">
            <a:avLst/>
          </a:prstGeom>
          <a:noFill/>
        </p:spPr>
        <p:txBody>
          <a:bodyPr wrap="square" rtlCol="0">
            <a:spAutoFit/>
          </a:bodyPr>
          <a:lstStyle/>
          <a:p>
            <a:r>
              <a:rPr lang="en-GB" sz="1400" i="1" dirty="0"/>
              <a:t>Source: Census 2021</a:t>
            </a:r>
          </a:p>
        </p:txBody>
      </p:sp>
      <p:sp>
        <p:nvSpPr>
          <p:cNvPr id="12" name="TextBox 11">
            <a:extLst>
              <a:ext uri="{FF2B5EF4-FFF2-40B4-BE49-F238E27FC236}">
                <a16:creationId xmlns:a16="http://schemas.microsoft.com/office/drawing/2014/main" id="{5915DB3C-23BD-7D11-B22D-2A7DD3501B70}"/>
              </a:ext>
            </a:extLst>
          </p:cNvPr>
          <p:cNvSpPr txBox="1"/>
          <p:nvPr/>
        </p:nvSpPr>
        <p:spPr>
          <a:xfrm>
            <a:off x="5120640" y="6550223"/>
            <a:ext cx="3288441" cy="307777"/>
          </a:xfrm>
          <a:prstGeom prst="rect">
            <a:avLst/>
          </a:prstGeom>
          <a:noFill/>
        </p:spPr>
        <p:txBody>
          <a:bodyPr wrap="square" rtlCol="0">
            <a:spAutoFit/>
          </a:bodyPr>
          <a:lstStyle/>
          <a:p>
            <a:r>
              <a:rPr lang="en-GB" sz="1400" dirty="0"/>
              <a:t>*Disabled under the Equalities Act</a:t>
            </a:r>
          </a:p>
        </p:txBody>
      </p:sp>
      <p:sp>
        <p:nvSpPr>
          <p:cNvPr id="2" name="TextBox 1">
            <a:extLst>
              <a:ext uri="{FF2B5EF4-FFF2-40B4-BE49-F238E27FC236}">
                <a16:creationId xmlns:a16="http://schemas.microsoft.com/office/drawing/2014/main" id="{96225302-C3CE-4E30-8430-B47E40ECC476}"/>
              </a:ext>
            </a:extLst>
          </p:cNvPr>
          <p:cNvSpPr txBox="1"/>
          <p:nvPr/>
        </p:nvSpPr>
        <p:spPr>
          <a:xfrm>
            <a:off x="114905" y="1197863"/>
            <a:ext cx="6596791" cy="338554"/>
          </a:xfrm>
          <a:prstGeom prst="rect">
            <a:avLst/>
          </a:prstGeom>
          <a:solidFill>
            <a:srgbClr val="2C2D84"/>
          </a:solidFill>
        </p:spPr>
        <p:txBody>
          <a:bodyPr wrap="square" rtlCol="0">
            <a:spAutoFit/>
          </a:bodyPr>
          <a:lstStyle/>
          <a:p>
            <a:r>
              <a:rPr lang="en-GB" sz="1600" dirty="0">
                <a:solidFill>
                  <a:schemeClr val="bg1"/>
                </a:solidFill>
              </a:rPr>
              <a:t>Labour market participation of different groups of Buckinghamshire residents</a:t>
            </a:r>
          </a:p>
        </p:txBody>
      </p:sp>
      <p:sp>
        <p:nvSpPr>
          <p:cNvPr id="4" name="TextBox 3">
            <a:extLst>
              <a:ext uri="{FF2B5EF4-FFF2-40B4-BE49-F238E27FC236}">
                <a16:creationId xmlns:a16="http://schemas.microsoft.com/office/drawing/2014/main" id="{67F94BFE-6439-5BDC-3A81-EFD43DBF9E10}"/>
              </a:ext>
            </a:extLst>
          </p:cNvPr>
          <p:cNvSpPr txBox="1"/>
          <p:nvPr/>
        </p:nvSpPr>
        <p:spPr>
          <a:xfrm>
            <a:off x="8409081" y="1618488"/>
            <a:ext cx="3467487" cy="5355312"/>
          </a:xfrm>
          <a:prstGeom prst="rect">
            <a:avLst/>
          </a:prstGeom>
          <a:noFill/>
        </p:spPr>
        <p:txBody>
          <a:bodyPr wrap="square" rtlCol="0">
            <a:spAutoFit/>
          </a:bodyPr>
          <a:lstStyle/>
          <a:p>
            <a:r>
              <a:rPr lang="en-GB" dirty="0"/>
              <a:t>This table compares the labour market participation of different groups of Buckinghamshire residents.  We see that men are more likely to be employed and unemployed than women, who are more likely to be economically inactive. </a:t>
            </a:r>
          </a:p>
          <a:p>
            <a:endParaRPr lang="en-GB" dirty="0"/>
          </a:p>
          <a:p>
            <a:r>
              <a:rPr lang="en-GB" dirty="0"/>
              <a:t>Unemployment is highest amongst those of Black and Mixed ethnicity.</a:t>
            </a:r>
          </a:p>
          <a:p>
            <a:endParaRPr lang="en-GB" dirty="0"/>
          </a:p>
          <a:p>
            <a:r>
              <a:rPr lang="en-GB" dirty="0"/>
              <a:t>Economic inactivity is highest amongst those who cannot speak English well or at all, those who are disabled and those providing 50 or more hours of unpaid care. </a:t>
            </a:r>
          </a:p>
          <a:p>
            <a:endParaRPr lang="en-GB" dirty="0"/>
          </a:p>
          <a:p>
            <a:endParaRPr lang="en-GB" dirty="0"/>
          </a:p>
        </p:txBody>
      </p:sp>
    </p:spTree>
    <p:extLst>
      <p:ext uri="{BB962C8B-B14F-4D97-AF65-F5344CB8AC3E}">
        <p14:creationId xmlns:p14="http://schemas.microsoft.com/office/powerpoint/2010/main" val="1822072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5886B9A-92FC-A356-7E08-904FBF9D63FC}"/>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Working age residents in Booker, Cressex and Castlefield ward are least likely to be in employment</a:t>
            </a:r>
          </a:p>
        </p:txBody>
      </p:sp>
      <p:graphicFrame>
        <p:nvGraphicFramePr>
          <p:cNvPr id="5" name="Table 4">
            <a:extLst>
              <a:ext uri="{FF2B5EF4-FFF2-40B4-BE49-F238E27FC236}">
                <a16:creationId xmlns:a16="http://schemas.microsoft.com/office/drawing/2014/main" id="{2CB5124A-97AD-0D30-1C1F-6CA09C59B563}"/>
              </a:ext>
            </a:extLst>
          </p:cNvPr>
          <p:cNvGraphicFramePr>
            <a:graphicFrameLocks noGrp="1"/>
          </p:cNvGraphicFramePr>
          <p:nvPr>
            <p:extLst>
              <p:ext uri="{D42A27DB-BD31-4B8C-83A1-F6EECF244321}">
                <p14:modId xmlns:p14="http://schemas.microsoft.com/office/powerpoint/2010/main" val="1375435402"/>
              </p:ext>
            </p:extLst>
          </p:nvPr>
        </p:nvGraphicFramePr>
        <p:xfrm>
          <a:off x="346158" y="2142150"/>
          <a:ext cx="5962824" cy="3084760"/>
        </p:xfrm>
        <a:graphic>
          <a:graphicData uri="http://schemas.openxmlformats.org/drawingml/2006/table">
            <a:tbl>
              <a:tblPr>
                <a:tableStyleId>{5940675A-B579-460E-94D1-54222C63F5DA}</a:tableStyleId>
              </a:tblPr>
              <a:tblGrid>
                <a:gridCol w="2748230">
                  <a:extLst>
                    <a:ext uri="{9D8B030D-6E8A-4147-A177-3AD203B41FA5}">
                      <a16:colId xmlns:a16="http://schemas.microsoft.com/office/drawing/2014/main" val="4101769525"/>
                    </a:ext>
                  </a:extLst>
                </a:gridCol>
                <a:gridCol w="853244">
                  <a:extLst>
                    <a:ext uri="{9D8B030D-6E8A-4147-A177-3AD203B41FA5}">
                      <a16:colId xmlns:a16="http://schemas.microsoft.com/office/drawing/2014/main" val="4019178100"/>
                    </a:ext>
                  </a:extLst>
                </a:gridCol>
                <a:gridCol w="1373442">
                  <a:extLst>
                    <a:ext uri="{9D8B030D-6E8A-4147-A177-3AD203B41FA5}">
                      <a16:colId xmlns:a16="http://schemas.microsoft.com/office/drawing/2014/main" val="518075669"/>
                    </a:ext>
                  </a:extLst>
                </a:gridCol>
                <a:gridCol w="987908">
                  <a:extLst>
                    <a:ext uri="{9D8B030D-6E8A-4147-A177-3AD203B41FA5}">
                      <a16:colId xmlns:a16="http://schemas.microsoft.com/office/drawing/2014/main" val="455927497"/>
                    </a:ext>
                  </a:extLst>
                </a:gridCol>
              </a:tblGrid>
              <a:tr h="308476">
                <a:tc>
                  <a:txBody>
                    <a:bodyPr/>
                    <a:lstStyle/>
                    <a:p>
                      <a:pPr algn="l" fontAlgn="b">
                        <a:buNone/>
                      </a:pPr>
                      <a:endParaRPr lang="en-GB" sz="1200" b="0" i="0" u="none" strike="noStrike" dirty="0">
                        <a:solidFill>
                          <a:schemeClr val="bg1"/>
                        </a:solidFill>
                        <a:effectLst/>
                        <a:latin typeface="+mn-lt"/>
                      </a:endParaRPr>
                    </a:p>
                  </a:txBody>
                  <a:tcPr marL="6350" marR="6350" marT="6350" marB="0" anchor="b">
                    <a:solidFill>
                      <a:srgbClr val="2C2D84"/>
                    </a:solidFill>
                  </a:tcPr>
                </a:tc>
                <a:tc gridSpan="3">
                  <a:txBody>
                    <a:bodyPr/>
                    <a:lstStyle/>
                    <a:p>
                      <a:pPr algn="ctr" fontAlgn="b">
                        <a:buNone/>
                      </a:pPr>
                      <a:r>
                        <a:rPr lang="en-GB" sz="1200" b="0" u="none" strike="noStrike" dirty="0">
                          <a:solidFill>
                            <a:schemeClr val="bg1"/>
                          </a:solidFill>
                          <a:effectLst/>
                          <a:latin typeface="+mn-lt"/>
                        </a:rPr>
                        <a:t>% of working age population (16 – 64)</a:t>
                      </a:r>
                      <a:endParaRPr lang="en-GB" sz="1200" b="0" i="0" u="none" strike="noStrike" dirty="0">
                        <a:solidFill>
                          <a:schemeClr val="bg1"/>
                        </a:solidFill>
                        <a:effectLst/>
                        <a:latin typeface="+mn-lt"/>
                      </a:endParaRPr>
                    </a:p>
                  </a:txBody>
                  <a:tcPr marL="6350" marR="6350" marT="6350" marB="0" anchor="b">
                    <a:solidFill>
                      <a:srgbClr val="2C2D84"/>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19155956"/>
                  </a:ext>
                </a:extLst>
              </a:tr>
              <a:tr h="308476">
                <a:tc>
                  <a:txBody>
                    <a:bodyPr/>
                    <a:lstStyle/>
                    <a:p>
                      <a:pPr algn="l" fontAlgn="b">
                        <a:buNone/>
                      </a:pPr>
                      <a:r>
                        <a:rPr lang="en-GB" sz="1200" b="0" i="0" u="none" strike="noStrike" dirty="0">
                          <a:solidFill>
                            <a:schemeClr val="bg1"/>
                          </a:solidFill>
                          <a:effectLst/>
                          <a:latin typeface="+mn-lt"/>
                        </a:rPr>
                        <a:t>Ward name (2022)</a:t>
                      </a:r>
                    </a:p>
                  </a:txBody>
                  <a:tcPr marL="6350" marR="6350" marT="6350" marB="0" anchor="b">
                    <a:solidFill>
                      <a:srgbClr val="2C2D84"/>
                    </a:solidFill>
                  </a:tcPr>
                </a:tc>
                <a:tc>
                  <a:txBody>
                    <a:bodyPr/>
                    <a:lstStyle/>
                    <a:p>
                      <a:pPr algn="l" fontAlgn="b">
                        <a:buNone/>
                      </a:pPr>
                      <a:r>
                        <a:rPr lang="en-GB" sz="1200" b="0" u="none" strike="noStrike" dirty="0">
                          <a:solidFill>
                            <a:schemeClr val="bg1"/>
                          </a:solidFill>
                          <a:effectLst/>
                          <a:latin typeface="+mn-lt"/>
                        </a:rPr>
                        <a:t>Employed</a:t>
                      </a:r>
                      <a:endParaRPr lang="en-GB" sz="1200" b="0" i="0" u="none" strike="noStrike" dirty="0">
                        <a:solidFill>
                          <a:schemeClr val="bg1"/>
                        </a:solidFill>
                        <a:effectLst/>
                        <a:latin typeface="+mn-lt"/>
                      </a:endParaRPr>
                    </a:p>
                  </a:txBody>
                  <a:tcPr marL="6350" marR="6350" marT="6350" marB="0" anchor="b">
                    <a:solidFill>
                      <a:srgbClr val="2C2D84"/>
                    </a:solidFill>
                  </a:tcPr>
                </a:tc>
                <a:tc>
                  <a:txBody>
                    <a:bodyPr/>
                    <a:lstStyle/>
                    <a:p>
                      <a:pPr algn="l" fontAlgn="b">
                        <a:buNone/>
                      </a:pPr>
                      <a:r>
                        <a:rPr lang="en-GB" sz="1200" b="0" u="none" strike="noStrike">
                          <a:solidFill>
                            <a:schemeClr val="bg1"/>
                          </a:solidFill>
                          <a:effectLst/>
                          <a:latin typeface="+mn-lt"/>
                        </a:rPr>
                        <a:t>Economically inactive</a:t>
                      </a:r>
                      <a:endParaRPr lang="en-GB" sz="1200" b="0" i="0" u="none" strike="noStrike">
                        <a:solidFill>
                          <a:schemeClr val="bg1"/>
                        </a:solidFill>
                        <a:effectLst/>
                        <a:latin typeface="+mn-lt"/>
                      </a:endParaRPr>
                    </a:p>
                  </a:txBody>
                  <a:tcPr marL="6350" marR="6350" marT="6350" marB="0" anchor="b">
                    <a:solidFill>
                      <a:srgbClr val="2C2D84"/>
                    </a:solidFill>
                  </a:tcPr>
                </a:tc>
                <a:tc>
                  <a:txBody>
                    <a:bodyPr/>
                    <a:lstStyle/>
                    <a:p>
                      <a:pPr algn="l" fontAlgn="b">
                        <a:buNone/>
                      </a:pPr>
                      <a:r>
                        <a:rPr lang="en-GB" sz="1200" b="0" u="none" strike="noStrike" dirty="0">
                          <a:solidFill>
                            <a:schemeClr val="bg1"/>
                          </a:solidFill>
                          <a:effectLst/>
                          <a:latin typeface="+mn-lt"/>
                        </a:rPr>
                        <a:t>Unemployed</a:t>
                      </a:r>
                      <a:endParaRPr lang="en-GB" sz="1200" b="0" i="0" u="none" strike="noStrike" dirty="0">
                        <a:solidFill>
                          <a:schemeClr val="bg1"/>
                        </a:solidFill>
                        <a:effectLst/>
                        <a:latin typeface="+mn-lt"/>
                      </a:endParaRPr>
                    </a:p>
                  </a:txBody>
                  <a:tcPr marL="6350" marR="6350" marT="6350" marB="0" anchor="b">
                    <a:solidFill>
                      <a:srgbClr val="2C2D84"/>
                    </a:solidFill>
                  </a:tcPr>
                </a:tc>
                <a:extLst>
                  <a:ext uri="{0D108BD9-81ED-4DB2-BD59-A6C34878D82A}">
                    <a16:rowId xmlns:a16="http://schemas.microsoft.com/office/drawing/2014/main" val="858639493"/>
                  </a:ext>
                </a:extLst>
              </a:tr>
              <a:tr h="308476">
                <a:tc>
                  <a:txBody>
                    <a:bodyPr/>
                    <a:lstStyle/>
                    <a:p>
                      <a:pPr algn="l" fontAlgn="b">
                        <a:buNone/>
                      </a:pPr>
                      <a:r>
                        <a:rPr lang="en-GB" sz="1200" b="0" u="none" strike="noStrike" dirty="0">
                          <a:solidFill>
                            <a:srgbClr val="000000"/>
                          </a:solidFill>
                          <a:effectLst/>
                          <a:latin typeface="+mn-lt"/>
                        </a:rPr>
                        <a:t>Booker, Cressex and Castlefield</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dirty="0">
                          <a:solidFill>
                            <a:srgbClr val="000000"/>
                          </a:solidFill>
                          <a:effectLst/>
                          <a:latin typeface="+mn-lt"/>
                        </a:rPr>
                        <a:t>66%</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dirty="0">
                          <a:solidFill>
                            <a:srgbClr val="000000"/>
                          </a:solidFill>
                          <a:effectLst/>
                          <a:latin typeface="+mn-lt"/>
                        </a:rPr>
                        <a:t>29%</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5%</a:t>
                      </a:r>
                      <a:endParaRPr lang="en-GB" sz="12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1533202684"/>
                  </a:ext>
                </a:extLst>
              </a:tr>
              <a:tr h="308476">
                <a:tc>
                  <a:txBody>
                    <a:bodyPr/>
                    <a:lstStyle/>
                    <a:p>
                      <a:pPr algn="l" fontAlgn="b">
                        <a:buNone/>
                      </a:pPr>
                      <a:r>
                        <a:rPr lang="en-GB" sz="1200" b="0" u="none" strike="noStrike" dirty="0">
                          <a:solidFill>
                            <a:srgbClr val="000000"/>
                          </a:solidFill>
                          <a:effectLst/>
                          <a:latin typeface="+mn-lt"/>
                        </a:rPr>
                        <a:t>Abbey</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dirty="0">
                          <a:solidFill>
                            <a:srgbClr val="000000"/>
                          </a:solidFill>
                          <a:effectLst/>
                          <a:latin typeface="+mn-lt"/>
                        </a:rPr>
                        <a:t>71%</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24%</a:t>
                      </a:r>
                      <a:endParaRPr lang="en-GB" sz="1200" b="0" i="0" u="none" strike="noStrike">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5%</a:t>
                      </a:r>
                      <a:endParaRPr lang="en-GB" sz="12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3078632834"/>
                  </a:ext>
                </a:extLst>
              </a:tr>
              <a:tr h="308476">
                <a:tc>
                  <a:txBody>
                    <a:bodyPr/>
                    <a:lstStyle/>
                    <a:p>
                      <a:pPr algn="l" fontAlgn="b">
                        <a:buNone/>
                      </a:pPr>
                      <a:r>
                        <a:rPr lang="en-GB" sz="1200" b="0" u="none" strike="noStrike" dirty="0">
                          <a:solidFill>
                            <a:srgbClr val="000000"/>
                          </a:solidFill>
                          <a:effectLst/>
                          <a:latin typeface="+mn-lt"/>
                        </a:rPr>
                        <a:t>Downley</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71%</a:t>
                      </a:r>
                      <a:endParaRPr lang="en-GB" sz="1200" b="0" i="0" u="none" strike="noStrike">
                        <a:solidFill>
                          <a:srgbClr val="000000"/>
                        </a:solidFill>
                        <a:effectLst/>
                        <a:latin typeface="+mn-lt"/>
                      </a:endParaRPr>
                    </a:p>
                  </a:txBody>
                  <a:tcPr marL="6350" marR="6350" marT="6350" marB="0" anchor="b"/>
                </a:tc>
                <a:tc>
                  <a:txBody>
                    <a:bodyPr/>
                    <a:lstStyle/>
                    <a:p>
                      <a:pPr algn="r" fontAlgn="b">
                        <a:buNone/>
                      </a:pPr>
                      <a:r>
                        <a:rPr lang="en-GB" sz="1200" b="0" u="none" strike="noStrike" dirty="0">
                          <a:solidFill>
                            <a:srgbClr val="000000"/>
                          </a:solidFill>
                          <a:effectLst/>
                          <a:latin typeface="+mn-lt"/>
                        </a:rPr>
                        <a:t>24%</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5%</a:t>
                      </a:r>
                      <a:endParaRPr lang="en-GB" sz="12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266402418"/>
                  </a:ext>
                </a:extLst>
              </a:tr>
              <a:tr h="308476">
                <a:tc>
                  <a:txBody>
                    <a:bodyPr/>
                    <a:lstStyle/>
                    <a:p>
                      <a:pPr algn="l" fontAlgn="b">
                        <a:buNone/>
                      </a:pPr>
                      <a:r>
                        <a:rPr lang="en-GB" sz="1200" b="0" u="none" strike="noStrike">
                          <a:solidFill>
                            <a:srgbClr val="000000"/>
                          </a:solidFill>
                          <a:effectLst/>
                          <a:latin typeface="+mn-lt"/>
                        </a:rPr>
                        <a:t>Totteridge and Bowerdean</a:t>
                      </a:r>
                      <a:endParaRPr lang="en-GB" sz="1200" b="0" i="0" u="none" strike="noStrike">
                        <a:solidFill>
                          <a:srgbClr val="000000"/>
                        </a:solidFill>
                        <a:effectLst/>
                        <a:latin typeface="+mn-lt"/>
                      </a:endParaRPr>
                    </a:p>
                  </a:txBody>
                  <a:tcPr marL="6350" marR="6350" marT="6350" marB="0" anchor="b"/>
                </a:tc>
                <a:tc>
                  <a:txBody>
                    <a:bodyPr/>
                    <a:lstStyle/>
                    <a:p>
                      <a:pPr algn="r" fontAlgn="b">
                        <a:buNone/>
                      </a:pPr>
                      <a:r>
                        <a:rPr lang="en-GB" sz="1200" b="0" u="none" strike="noStrike" dirty="0">
                          <a:solidFill>
                            <a:srgbClr val="000000"/>
                          </a:solidFill>
                          <a:effectLst/>
                          <a:latin typeface="+mn-lt"/>
                        </a:rPr>
                        <a:t>71%</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dirty="0">
                          <a:solidFill>
                            <a:srgbClr val="000000"/>
                          </a:solidFill>
                          <a:effectLst/>
                          <a:latin typeface="+mn-lt"/>
                        </a:rPr>
                        <a:t>23%</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5%</a:t>
                      </a:r>
                      <a:endParaRPr lang="en-GB" sz="12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2471369560"/>
                  </a:ext>
                </a:extLst>
              </a:tr>
              <a:tr h="308476">
                <a:tc>
                  <a:txBody>
                    <a:bodyPr/>
                    <a:lstStyle/>
                    <a:p>
                      <a:pPr algn="l" fontAlgn="b">
                        <a:buNone/>
                      </a:pPr>
                      <a:r>
                        <a:rPr lang="en-GB" sz="1200" b="0" u="none" strike="noStrike">
                          <a:solidFill>
                            <a:srgbClr val="000000"/>
                          </a:solidFill>
                          <a:effectLst/>
                          <a:latin typeface="+mn-lt"/>
                        </a:rPr>
                        <a:t>Aylesbury South West</a:t>
                      </a:r>
                      <a:endParaRPr lang="en-GB" sz="1200" b="0" i="0" u="none" strike="noStrike">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72%</a:t>
                      </a:r>
                      <a:endParaRPr lang="en-GB" sz="1200" b="0" i="0" u="none" strike="noStrike">
                        <a:solidFill>
                          <a:srgbClr val="000000"/>
                        </a:solidFill>
                        <a:effectLst/>
                        <a:latin typeface="+mn-lt"/>
                      </a:endParaRPr>
                    </a:p>
                  </a:txBody>
                  <a:tcPr marL="6350" marR="6350" marT="6350" marB="0" anchor="b"/>
                </a:tc>
                <a:tc>
                  <a:txBody>
                    <a:bodyPr/>
                    <a:lstStyle/>
                    <a:p>
                      <a:pPr algn="r" fontAlgn="b">
                        <a:buNone/>
                      </a:pPr>
                      <a:r>
                        <a:rPr lang="en-GB" sz="1200" b="0" u="none" strike="noStrike" dirty="0">
                          <a:solidFill>
                            <a:srgbClr val="000000"/>
                          </a:solidFill>
                          <a:effectLst/>
                          <a:latin typeface="+mn-lt"/>
                        </a:rPr>
                        <a:t>23%</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4%</a:t>
                      </a:r>
                      <a:endParaRPr lang="en-GB" sz="12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1471741390"/>
                  </a:ext>
                </a:extLst>
              </a:tr>
              <a:tr h="308476">
                <a:tc>
                  <a:txBody>
                    <a:bodyPr/>
                    <a:lstStyle/>
                    <a:p>
                      <a:pPr algn="l" fontAlgn="b">
                        <a:buNone/>
                      </a:pPr>
                      <a:r>
                        <a:rPr lang="en-GB" sz="1200" b="0" u="none" strike="noStrike">
                          <a:solidFill>
                            <a:srgbClr val="000000"/>
                          </a:solidFill>
                          <a:effectLst/>
                          <a:latin typeface="+mn-lt"/>
                        </a:rPr>
                        <a:t>Buckingham East</a:t>
                      </a:r>
                      <a:endParaRPr lang="en-GB" sz="1200" b="0" i="0" u="none" strike="noStrike">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72%</a:t>
                      </a:r>
                      <a:endParaRPr lang="en-GB" sz="1200" b="0" i="0" u="none" strike="noStrike">
                        <a:solidFill>
                          <a:srgbClr val="000000"/>
                        </a:solidFill>
                        <a:effectLst/>
                        <a:latin typeface="+mn-lt"/>
                      </a:endParaRPr>
                    </a:p>
                  </a:txBody>
                  <a:tcPr marL="6350" marR="6350" marT="6350" marB="0" anchor="b"/>
                </a:tc>
                <a:tc>
                  <a:txBody>
                    <a:bodyPr/>
                    <a:lstStyle/>
                    <a:p>
                      <a:pPr algn="r" fontAlgn="b">
                        <a:buNone/>
                      </a:pPr>
                      <a:r>
                        <a:rPr lang="en-GB" sz="1200" b="0" u="none" strike="noStrike" dirty="0">
                          <a:solidFill>
                            <a:srgbClr val="000000"/>
                          </a:solidFill>
                          <a:effectLst/>
                          <a:latin typeface="+mn-lt"/>
                        </a:rPr>
                        <a:t>24%</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3%</a:t>
                      </a:r>
                      <a:endParaRPr lang="en-GB" sz="12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1270416235"/>
                  </a:ext>
                </a:extLst>
              </a:tr>
              <a:tr h="308476">
                <a:tc>
                  <a:txBody>
                    <a:bodyPr/>
                    <a:lstStyle/>
                    <a:p>
                      <a:pPr algn="l" fontAlgn="b">
                        <a:buNone/>
                      </a:pPr>
                      <a:r>
                        <a:rPr lang="en-GB" sz="1200" b="0" u="none" strike="noStrike" dirty="0">
                          <a:solidFill>
                            <a:srgbClr val="000000"/>
                          </a:solidFill>
                          <a:effectLst/>
                          <a:latin typeface="+mn-lt"/>
                        </a:rPr>
                        <a:t>Aylesbury North West</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73%</a:t>
                      </a:r>
                      <a:endParaRPr lang="en-GB" sz="1200" b="0" i="0" u="none" strike="noStrike">
                        <a:solidFill>
                          <a:srgbClr val="000000"/>
                        </a:solidFill>
                        <a:effectLst/>
                        <a:latin typeface="+mn-lt"/>
                      </a:endParaRPr>
                    </a:p>
                  </a:txBody>
                  <a:tcPr marL="6350" marR="6350" marT="6350" marB="0" anchor="b"/>
                </a:tc>
                <a:tc>
                  <a:txBody>
                    <a:bodyPr/>
                    <a:lstStyle/>
                    <a:p>
                      <a:pPr algn="r" fontAlgn="b">
                        <a:buNone/>
                      </a:pPr>
                      <a:r>
                        <a:rPr lang="en-GB" sz="1200" b="0" u="none" strike="noStrike" dirty="0">
                          <a:solidFill>
                            <a:srgbClr val="000000"/>
                          </a:solidFill>
                          <a:effectLst/>
                          <a:latin typeface="+mn-lt"/>
                        </a:rPr>
                        <a:t>23%</a:t>
                      </a:r>
                      <a:endParaRPr lang="en-GB" sz="1200" b="0" i="0" u="none" strike="noStrike" dirty="0">
                        <a:solidFill>
                          <a:srgbClr val="000000"/>
                        </a:solidFill>
                        <a:effectLst/>
                        <a:latin typeface="+mn-lt"/>
                      </a:endParaRPr>
                    </a:p>
                  </a:txBody>
                  <a:tcPr marL="6350" marR="6350" marT="6350" marB="0" anchor="b"/>
                </a:tc>
                <a:tc>
                  <a:txBody>
                    <a:bodyPr/>
                    <a:lstStyle/>
                    <a:p>
                      <a:pPr algn="r" fontAlgn="b">
                        <a:buNone/>
                      </a:pPr>
                      <a:r>
                        <a:rPr lang="en-GB" sz="1200" b="0" u="none" strike="noStrike">
                          <a:solidFill>
                            <a:srgbClr val="000000"/>
                          </a:solidFill>
                          <a:effectLst/>
                          <a:latin typeface="+mn-lt"/>
                        </a:rPr>
                        <a:t>4%</a:t>
                      </a:r>
                      <a:endParaRPr lang="en-GB" sz="12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4004235016"/>
                  </a:ext>
                </a:extLst>
              </a:tr>
              <a:tr h="308476">
                <a:tc>
                  <a:txBody>
                    <a:bodyPr/>
                    <a:lstStyle/>
                    <a:p>
                      <a:pPr algn="l" fontAlgn="b">
                        <a:buNone/>
                      </a:pPr>
                      <a:r>
                        <a:rPr lang="en-GB" sz="1200" b="1" u="none" strike="noStrike" dirty="0">
                          <a:solidFill>
                            <a:srgbClr val="000000"/>
                          </a:solidFill>
                          <a:effectLst/>
                          <a:latin typeface="+mn-lt"/>
                        </a:rPr>
                        <a:t>Buckinghamshire</a:t>
                      </a:r>
                      <a:endParaRPr lang="en-GB" sz="1200" b="1" i="0" u="none" strike="noStrike" dirty="0">
                        <a:solidFill>
                          <a:srgbClr val="000000"/>
                        </a:solidFill>
                        <a:effectLst/>
                        <a:latin typeface="+mn-lt"/>
                      </a:endParaRPr>
                    </a:p>
                  </a:txBody>
                  <a:tcPr marL="6350" marR="6350" marT="6350" marB="0" anchor="b"/>
                </a:tc>
                <a:tc>
                  <a:txBody>
                    <a:bodyPr/>
                    <a:lstStyle/>
                    <a:p>
                      <a:pPr algn="r" fontAlgn="b">
                        <a:buNone/>
                      </a:pPr>
                      <a:r>
                        <a:rPr lang="en-GB" sz="1200" b="1" u="none" strike="noStrike" dirty="0">
                          <a:solidFill>
                            <a:srgbClr val="000000"/>
                          </a:solidFill>
                          <a:effectLst/>
                          <a:latin typeface="+mn-lt"/>
                        </a:rPr>
                        <a:t>76%</a:t>
                      </a:r>
                      <a:endParaRPr lang="en-GB" sz="1200" b="1" i="0" u="none" strike="noStrike" dirty="0">
                        <a:solidFill>
                          <a:srgbClr val="000000"/>
                        </a:solidFill>
                        <a:effectLst/>
                        <a:latin typeface="+mn-lt"/>
                      </a:endParaRPr>
                    </a:p>
                  </a:txBody>
                  <a:tcPr marL="6350" marR="6350" marT="6350" marB="0" anchor="b"/>
                </a:tc>
                <a:tc>
                  <a:txBody>
                    <a:bodyPr/>
                    <a:lstStyle/>
                    <a:p>
                      <a:pPr algn="r" fontAlgn="b">
                        <a:buNone/>
                      </a:pPr>
                      <a:r>
                        <a:rPr lang="en-GB" sz="1200" b="1" u="none" strike="noStrike" dirty="0">
                          <a:solidFill>
                            <a:srgbClr val="000000"/>
                          </a:solidFill>
                          <a:effectLst/>
                          <a:latin typeface="+mn-lt"/>
                        </a:rPr>
                        <a:t>20%</a:t>
                      </a:r>
                      <a:endParaRPr lang="en-GB" sz="1200" b="1" i="0" u="none" strike="noStrike" dirty="0">
                        <a:solidFill>
                          <a:srgbClr val="000000"/>
                        </a:solidFill>
                        <a:effectLst/>
                        <a:latin typeface="+mn-lt"/>
                      </a:endParaRPr>
                    </a:p>
                  </a:txBody>
                  <a:tcPr marL="6350" marR="6350" marT="6350" marB="0" anchor="b"/>
                </a:tc>
                <a:tc>
                  <a:txBody>
                    <a:bodyPr/>
                    <a:lstStyle/>
                    <a:p>
                      <a:pPr algn="r" fontAlgn="b">
                        <a:buNone/>
                      </a:pPr>
                      <a:r>
                        <a:rPr lang="en-GB" sz="1200" b="1" u="none" strike="noStrike" dirty="0">
                          <a:solidFill>
                            <a:srgbClr val="000000"/>
                          </a:solidFill>
                          <a:effectLst/>
                          <a:latin typeface="+mn-lt"/>
                        </a:rPr>
                        <a:t>4%</a:t>
                      </a:r>
                      <a:endParaRPr lang="en-GB" sz="1200" b="1"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880736326"/>
                  </a:ext>
                </a:extLst>
              </a:tr>
            </a:tbl>
          </a:graphicData>
        </a:graphic>
      </p:graphicFrame>
      <p:sp>
        <p:nvSpPr>
          <p:cNvPr id="6" name="TextBox 5">
            <a:extLst>
              <a:ext uri="{FF2B5EF4-FFF2-40B4-BE49-F238E27FC236}">
                <a16:creationId xmlns:a16="http://schemas.microsoft.com/office/drawing/2014/main" id="{E6AD0F7D-67CB-94F8-D49C-047C51B3F086}"/>
              </a:ext>
            </a:extLst>
          </p:cNvPr>
          <p:cNvSpPr txBox="1"/>
          <p:nvPr/>
        </p:nvSpPr>
        <p:spPr>
          <a:xfrm>
            <a:off x="346159" y="1631092"/>
            <a:ext cx="5535657" cy="338554"/>
          </a:xfrm>
          <a:prstGeom prst="rect">
            <a:avLst/>
          </a:prstGeom>
          <a:solidFill>
            <a:srgbClr val="2C2D84"/>
          </a:solidFill>
        </p:spPr>
        <p:txBody>
          <a:bodyPr wrap="square" rtlCol="0">
            <a:spAutoFit/>
          </a:bodyPr>
          <a:lstStyle/>
          <a:p>
            <a:r>
              <a:rPr lang="en-GB" sz="1600" dirty="0">
                <a:solidFill>
                  <a:schemeClr val="bg1"/>
                </a:solidFill>
              </a:rPr>
              <a:t>Buckinghamshire wards with lowest employment rates </a:t>
            </a:r>
          </a:p>
        </p:txBody>
      </p:sp>
      <p:sp>
        <p:nvSpPr>
          <p:cNvPr id="7" name="TextBox 6">
            <a:extLst>
              <a:ext uri="{FF2B5EF4-FFF2-40B4-BE49-F238E27FC236}">
                <a16:creationId xmlns:a16="http://schemas.microsoft.com/office/drawing/2014/main" id="{5564B74E-AD3D-0333-DC54-E242E1C3A6D2}"/>
              </a:ext>
            </a:extLst>
          </p:cNvPr>
          <p:cNvSpPr txBox="1"/>
          <p:nvPr/>
        </p:nvSpPr>
        <p:spPr>
          <a:xfrm>
            <a:off x="245574" y="5399414"/>
            <a:ext cx="3632718" cy="276999"/>
          </a:xfrm>
          <a:prstGeom prst="rect">
            <a:avLst/>
          </a:prstGeom>
          <a:noFill/>
        </p:spPr>
        <p:txBody>
          <a:bodyPr wrap="square" rtlCol="0">
            <a:spAutoFit/>
          </a:bodyPr>
          <a:lstStyle/>
          <a:p>
            <a:r>
              <a:rPr lang="en-GB" sz="1200" i="1" dirty="0"/>
              <a:t>Source: Census 2021</a:t>
            </a:r>
          </a:p>
        </p:txBody>
      </p:sp>
      <p:sp>
        <p:nvSpPr>
          <p:cNvPr id="2" name="TextBox 1">
            <a:extLst>
              <a:ext uri="{FF2B5EF4-FFF2-40B4-BE49-F238E27FC236}">
                <a16:creationId xmlns:a16="http://schemas.microsoft.com/office/drawing/2014/main" id="{A9448D6D-9D47-8C05-A3F5-1944188E8DC9}"/>
              </a:ext>
            </a:extLst>
          </p:cNvPr>
          <p:cNvSpPr txBox="1"/>
          <p:nvPr/>
        </p:nvSpPr>
        <p:spPr>
          <a:xfrm>
            <a:off x="6655140" y="1545483"/>
            <a:ext cx="4976028" cy="4278094"/>
          </a:xfrm>
          <a:prstGeom prst="rect">
            <a:avLst/>
          </a:prstGeom>
          <a:noFill/>
          <a:ln>
            <a:noFill/>
          </a:ln>
        </p:spPr>
        <p:txBody>
          <a:bodyPr wrap="square" rtlCol="0">
            <a:spAutoFit/>
          </a:bodyPr>
          <a:lstStyle/>
          <a:p>
            <a:r>
              <a:rPr lang="en-GB" sz="1600" dirty="0"/>
              <a:t>Across the county, the proportion of the working age population who are employed ranges from 81% in Stone and Waddesdon to 66% in Booker, Cressex and Castlefield ward. </a:t>
            </a:r>
          </a:p>
          <a:p>
            <a:endParaRPr lang="en-GB" sz="1600" dirty="0"/>
          </a:p>
          <a:p>
            <a:r>
              <a:rPr lang="en-GB" sz="1600" dirty="0"/>
              <a:t>The four wards in which the highest proportion of working age residents are classified as unemployed are: Abbey; Booker, Cressex and Castlefield; Totteridge and </a:t>
            </a:r>
            <a:r>
              <a:rPr lang="en-GB" sz="1600" dirty="0" err="1"/>
              <a:t>Bowerdean</a:t>
            </a:r>
            <a:r>
              <a:rPr lang="en-GB" sz="1600" dirty="0"/>
              <a:t>; and Downley. </a:t>
            </a:r>
          </a:p>
          <a:p>
            <a:endParaRPr lang="en-GB" sz="1600" dirty="0"/>
          </a:p>
          <a:p>
            <a:r>
              <a:rPr lang="en-GB" sz="1600" dirty="0"/>
              <a:t>The four wards in which the highest proportion of working age people are classified as economically inactive are: Booker, Cressex and Castlefield; Buckingham East; Downley and Abbey.  In the case of the latter three, this is likely being driven by the high number of students living in these wards whilst studying at the University of Buckingham and Buckinghamshire New University. </a:t>
            </a:r>
          </a:p>
        </p:txBody>
      </p:sp>
    </p:spTree>
    <p:extLst>
      <p:ext uri="{BB962C8B-B14F-4D97-AF65-F5344CB8AC3E}">
        <p14:creationId xmlns:p14="http://schemas.microsoft.com/office/powerpoint/2010/main" val="38702898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55D3EA-2CDD-83EA-FAB8-FA9A5C1A11B1}"/>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 residents are more likely to be economically active and in employment than the national average and are less likely to be economically inactive or unemployed</a:t>
            </a:r>
          </a:p>
        </p:txBody>
      </p:sp>
      <p:sp>
        <p:nvSpPr>
          <p:cNvPr id="5" name="TextBox 4">
            <a:extLst>
              <a:ext uri="{FF2B5EF4-FFF2-40B4-BE49-F238E27FC236}">
                <a16:creationId xmlns:a16="http://schemas.microsoft.com/office/drawing/2014/main" id="{3299F2D7-E920-20AF-DCF2-0687EB5AE2C2}"/>
              </a:ext>
            </a:extLst>
          </p:cNvPr>
          <p:cNvSpPr txBox="1"/>
          <p:nvPr/>
        </p:nvSpPr>
        <p:spPr>
          <a:xfrm>
            <a:off x="6797554" y="1288811"/>
            <a:ext cx="5162798" cy="5693866"/>
          </a:xfrm>
          <a:prstGeom prst="rect">
            <a:avLst/>
          </a:prstGeom>
          <a:noFill/>
          <a:ln>
            <a:noFill/>
          </a:ln>
        </p:spPr>
        <p:txBody>
          <a:bodyPr wrap="square" rtlCol="0">
            <a:spAutoFit/>
          </a:bodyPr>
          <a:lstStyle/>
          <a:p>
            <a:r>
              <a:rPr lang="en-GB" sz="1400" dirty="0"/>
              <a:t>The majority (approximately 84.4%) of Buckinghamshire’s working age residents are economically active (i.e. they are either in work or are not currently working but are actively seeking work*). </a:t>
            </a:r>
          </a:p>
          <a:p>
            <a:endParaRPr lang="en-GB" sz="1400" dirty="0"/>
          </a:p>
          <a:p>
            <a:r>
              <a:rPr lang="en-GB" sz="1400" dirty="0"/>
              <a:t>Whilst Buckinghamshire-level estimates are not precise, we can say with a good degree of confidence that Buckinghamshire’s economic activity rate is higher than the national (England) average (of 78.9%). </a:t>
            </a:r>
          </a:p>
          <a:p>
            <a:endParaRPr lang="en-GB" sz="1400" dirty="0"/>
          </a:p>
          <a:p>
            <a:r>
              <a:rPr lang="en-GB" sz="1400" dirty="0"/>
              <a:t>Buckinghamshire also has a higher employment rate (proportion of working age residents who are in employment) than the national average (approximately 80.5% versus 75.7%). </a:t>
            </a:r>
          </a:p>
          <a:p>
            <a:endParaRPr lang="en-GB" sz="1400" dirty="0"/>
          </a:p>
          <a:p>
            <a:r>
              <a:rPr lang="en-GB" sz="1400" dirty="0"/>
              <a:t>Conversely, Buckinghamshire has a lower economic inactivity rate than the national average (approximately 15.6% versus 21.1%).  And, although small sample sizes make precise estimates difficult, fewer people who are economically inactive for potentially negative reasons (e.g. long-term sick) than for potentially positive reasons (studying, early retirement, looking after family / home).</a:t>
            </a:r>
          </a:p>
          <a:p>
            <a:endParaRPr lang="en-GB" sz="1400" dirty="0"/>
          </a:p>
          <a:p>
            <a:r>
              <a:rPr lang="en-GB" sz="1400" dirty="0"/>
              <a:t>There are currently data quality concerns with the UK’s unemployment data, particularly at local level.  This has been partly addressed by ONS combining survey data with administrative data on people claiming unemployment-related benefits. The resulting data suggests that Buckinghamshire’s unemployment rate is below the national average, and just under the regional average.  </a:t>
            </a:r>
          </a:p>
        </p:txBody>
      </p:sp>
      <p:sp>
        <p:nvSpPr>
          <p:cNvPr id="4" name="TextBox 3">
            <a:extLst>
              <a:ext uri="{FF2B5EF4-FFF2-40B4-BE49-F238E27FC236}">
                <a16:creationId xmlns:a16="http://schemas.microsoft.com/office/drawing/2014/main" id="{A206B793-E6AF-56C2-C08C-DF0849F0FE25}"/>
              </a:ext>
            </a:extLst>
          </p:cNvPr>
          <p:cNvSpPr txBox="1"/>
          <p:nvPr/>
        </p:nvSpPr>
        <p:spPr>
          <a:xfrm>
            <a:off x="60298" y="4905446"/>
            <a:ext cx="3784383" cy="900246"/>
          </a:xfrm>
          <a:prstGeom prst="rect">
            <a:avLst/>
          </a:prstGeom>
          <a:noFill/>
        </p:spPr>
        <p:txBody>
          <a:bodyPr wrap="square" rtlCol="0">
            <a:spAutoFit/>
          </a:bodyPr>
          <a:lstStyle/>
          <a:p>
            <a:r>
              <a:rPr lang="en-GB" sz="1050" i="1" dirty="0"/>
              <a:t>Source: Annual Population Survey, year to December 2024, ONS </a:t>
            </a:r>
          </a:p>
          <a:p>
            <a:endParaRPr lang="en-GB" sz="1050" i="1" dirty="0"/>
          </a:p>
          <a:p>
            <a:r>
              <a:rPr lang="en-GB" sz="1050" i="1" dirty="0"/>
              <a:t>*Data displayed is the labour market participation of the 16–64-year-old population </a:t>
            </a:r>
          </a:p>
          <a:p>
            <a:r>
              <a:rPr lang="en-GB" sz="1050" i="1" dirty="0"/>
              <a:t>**Confidence intervals shown for Buckinghamshire</a:t>
            </a:r>
          </a:p>
        </p:txBody>
      </p:sp>
      <p:sp>
        <p:nvSpPr>
          <p:cNvPr id="7" name="TextBox 6">
            <a:extLst>
              <a:ext uri="{FF2B5EF4-FFF2-40B4-BE49-F238E27FC236}">
                <a16:creationId xmlns:a16="http://schemas.microsoft.com/office/drawing/2014/main" id="{793EA09C-94BA-BAF9-FBA3-4D0F26337C11}"/>
              </a:ext>
            </a:extLst>
          </p:cNvPr>
          <p:cNvSpPr txBox="1"/>
          <p:nvPr/>
        </p:nvSpPr>
        <p:spPr>
          <a:xfrm>
            <a:off x="60300" y="1272925"/>
            <a:ext cx="3784383" cy="523220"/>
          </a:xfrm>
          <a:prstGeom prst="rect">
            <a:avLst/>
          </a:prstGeom>
          <a:solidFill>
            <a:srgbClr val="2C2D84"/>
          </a:solidFill>
        </p:spPr>
        <p:txBody>
          <a:bodyPr wrap="square" rtlCol="0">
            <a:spAutoFit/>
          </a:bodyPr>
          <a:lstStyle/>
          <a:p>
            <a:r>
              <a:rPr lang="en-GB" sz="1400" b="1" dirty="0">
                <a:solidFill>
                  <a:schemeClr val="bg1"/>
                </a:solidFill>
              </a:rPr>
              <a:t>Labour market participation – Buckinghamshire and England </a:t>
            </a:r>
          </a:p>
        </p:txBody>
      </p:sp>
      <p:graphicFrame>
        <p:nvGraphicFramePr>
          <p:cNvPr id="8" name="Chart 7">
            <a:extLst>
              <a:ext uri="{FF2B5EF4-FFF2-40B4-BE49-F238E27FC236}">
                <a16:creationId xmlns:a16="http://schemas.microsoft.com/office/drawing/2014/main" id="{45F0BF02-4D7B-ADBD-D247-57111A9BEAAA}"/>
              </a:ext>
            </a:extLst>
          </p:cNvPr>
          <p:cNvGraphicFramePr>
            <a:graphicFrameLocks/>
          </p:cNvGraphicFramePr>
          <p:nvPr>
            <p:extLst>
              <p:ext uri="{D42A27DB-BD31-4B8C-83A1-F6EECF244321}">
                <p14:modId xmlns:p14="http://schemas.microsoft.com/office/powerpoint/2010/main" val="1339920131"/>
              </p:ext>
            </p:extLst>
          </p:nvPr>
        </p:nvGraphicFramePr>
        <p:xfrm>
          <a:off x="102352" y="1912537"/>
          <a:ext cx="3700277" cy="28765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a:extLst>
              <a:ext uri="{FF2B5EF4-FFF2-40B4-BE49-F238E27FC236}">
                <a16:creationId xmlns:a16="http://schemas.microsoft.com/office/drawing/2014/main" id="{11A93E56-89DC-8ADC-4653-C691CED426A3}"/>
              </a:ext>
            </a:extLst>
          </p:cNvPr>
          <p:cNvGraphicFramePr>
            <a:graphicFrameLocks/>
          </p:cNvGraphicFramePr>
          <p:nvPr>
            <p:extLst>
              <p:ext uri="{D42A27DB-BD31-4B8C-83A1-F6EECF244321}">
                <p14:modId xmlns:p14="http://schemas.microsoft.com/office/powerpoint/2010/main" val="498740788"/>
              </p:ext>
            </p:extLst>
          </p:nvPr>
        </p:nvGraphicFramePr>
        <p:xfrm>
          <a:off x="4000128" y="1928423"/>
          <a:ext cx="2641981" cy="287651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C4C0FA8-8A46-A8FC-2657-6A97AB5B573A}"/>
              </a:ext>
            </a:extLst>
          </p:cNvPr>
          <p:cNvSpPr txBox="1"/>
          <p:nvPr/>
        </p:nvSpPr>
        <p:spPr>
          <a:xfrm>
            <a:off x="4000128" y="1288811"/>
            <a:ext cx="2641981" cy="523220"/>
          </a:xfrm>
          <a:prstGeom prst="rect">
            <a:avLst/>
          </a:prstGeom>
          <a:solidFill>
            <a:srgbClr val="2C2D84"/>
          </a:solidFill>
        </p:spPr>
        <p:txBody>
          <a:bodyPr wrap="square" rtlCol="0">
            <a:spAutoFit/>
          </a:bodyPr>
          <a:lstStyle/>
          <a:p>
            <a:r>
              <a:rPr lang="en-GB" sz="1400" b="1" dirty="0">
                <a:solidFill>
                  <a:schemeClr val="bg1"/>
                </a:solidFill>
              </a:rPr>
              <a:t>Unemployment rate estimates</a:t>
            </a:r>
          </a:p>
          <a:p>
            <a:endParaRPr lang="en-GB" sz="1400" b="1" dirty="0">
              <a:solidFill>
                <a:schemeClr val="bg1"/>
              </a:solidFill>
            </a:endParaRPr>
          </a:p>
        </p:txBody>
      </p:sp>
      <p:sp>
        <p:nvSpPr>
          <p:cNvPr id="9" name="TextBox 8">
            <a:extLst>
              <a:ext uri="{FF2B5EF4-FFF2-40B4-BE49-F238E27FC236}">
                <a16:creationId xmlns:a16="http://schemas.microsoft.com/office/drawing/2014/main" id="{CD1DAA52-E6D4-AE8E-F236-A439CECBEFBB}"/>
              </a:ext>
            </a:extLst>
          </p:cNvPr>
          <p:cNvSpPr txBox="1"/>
          <p:nvPr/>
        </p:nvSpPr>
        <p:spPr>
          <a:xfrm>
            <a:off x="3903110" y="4946295"/>
            <a:ext cx="2738999" cy="738664"/>
          </a:xfrm>
          <a:prstGeom prst="rect">
            <a:avLst/>
          </a:prstGeom>
          <a:noFill/>
        </p:spPr>
        <p:txBody>
          <a:bodyPr wrap="square" rtlCol="0">
            <a:spAutoFit/>
          </a:bodyPr>
          <a:lstStyle/>
          <a:p>
            <a:r>
              <a:rPr lang="en-GB" sz="1050" i="1" dirty="0"/>
              <a:t>Source: Modelled estimates for Buckinghamshire (ONS) and Annual Population Survey, year to December 2024 for the South East and England. </a:t>
            </a:r>
          </a:p>
        </p:txBody>
      </p:sp>
    </p:spTree>
    <p:extLst>
      <p:ext uri="{BB962C8B-B14F-4D97-AF65-F5344CB8AC3E}">
        <p14:creationId xmlns:p14="http://schemas.microsoft.com/office/powerpoint/2010/main" val="1840838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74ED6C-644D-DE0F-7B1D-558AFC4A46AF}"/>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Approximately 7% of Buckinghamshire’s working age residents are not working but would like to</a:t>
            </a:r>
          </a:p>
        </p:txBody>
      </p:sp>
      <p:sp>
        <p:nvSpPr>
          <p:cNvPr id="4" name="TextBox 3">
            <a:extLst>
              <a:ext uri="{FF2B5EF4-FFF2-40B4-BE49-F238E27FC236}">
                <a16:creationId xmlns:a16="http://schemas.microsoft.com/office/drawing/2014/main" id="{3BE315C4-7C7F-D834-28D6-2C7262DE4364}"/>
              </a:ext>
            </a:extLst>
          </p:cNvPr>
          <p:cNvSpPr txBox="1"/>
          <p:nvPr/>
        </p:nvSpPr>
        <p:spPr>
          <a:xfrm>
            <a:off x="128489" y="1361860"/>
            <a:ext cx="6467803" cy="4278094"/>
          </a:xfrm>
          <a:prstGeom prst="rect">
            <a:avLst/>
          </a:prstGeom>
          <a:noFill/>
          <a:ln>
            <a:solidFill>
              <a:srgbClr val="2C2D84"/>
            </a:solidFill>
          </a:ln>
        </p:spPr>
        <p:txBody>
          <a:bodyPr wrap="square" rtlCol="0">
            <a:spAutoFit/>
          </a:bodyPr>
          <a:lstStyle/>
          <a:p>
            <a:r>
              <a:rPr lang="en-GB" sz="1600" dirty="0"/>
              <a:t>Whilst Buckinghamshire has lower economic inactivity and unemployment rates than many other parts of the country, a sizeable minority of residents are currently not working but would like to.  We estimate the figure to be in the region of 22,800 residents, or 7% of the working age population. </a:t>
            </a:r>
          </a:p>
          <a:p>
            <a:endParaRPr lang="en-GB" sz="1600" dirty="0"/>
          </a:p>
          <a:p>
            <a:r>
              <a:rPr lang="en-GB" sz="1600" dirty="0"/>
              <a:t>Just over half of this group are economically inactive.  This means they are not working, are not actively seeking work, but would like to work.  It could be that caring responsibilities or transport limitations make finding work difficult. </a:t>
            </a:r>
          </a:p>
          <a:p>
            <a:endParaRPr lang="en-GB" sz="1600" dirty="0"/>
          </a:p>
          <a:p>
            <a:r>
              <a:rPr lang="en-GB" sz="1600" dirty="0"/>
              <a:t>Just under half of this group are unemployed.  This means that they are not working but have actively sought work in the last four week and are available to start work.  Using modelled data, we estimate that just under 10,000 residents fall into this category. </a:t>
            </a:r>
          </a:p>
          <a:p>
            <a:endParaRPr lang="en-GB" sz="1600" dirty="0"/>
          </a:p>
          <a:p>
            <a:r>
              <a:rPr lang="en-GB" sz="1600" dirty="0"/>
              <a:t>The majority of those who are unemployed will claim out-of-work related benefits via Universal Credit, but not all.  </a:t>
            </a:r>
          </a:p>
        </p:txBody>
      </p:sp>
      <p:sp>
        <p:nvSpPr>
          <p:cNvPr id="2" name="Rectangle: Rounded Corners 1">
            <a:extLst>
              <a:ext uri="{FF2B5EF4-FFF2-40B4-BE49-F238E27FC236}">
                <a16:creationId xmlns:a16="http://schemas.microsoft.com/office/drawing/2014/main" id="{7FD8E2C3-8196-9F9F-89A1-36DBFE18EBD3}"/>
              </a:ext>
            </a:extLst>
          </p:cNvPr>
          <p:cNvSpPr/>
          <p:nvPr/>
        </p:nvSpPr>
        <p:spPr>
          <a:xfrm>
            <a:off x="7794472" y="1980149"/>
            <a:ext cx="3102654" cy="1135117"/>
          </a:xfrm>
          <a:prstGeom prst="roundRect">
            <a:avLst/>
          </a:prstGeom>
          <a:solidFill>
            <a:srgbClr val="2C2D84"/>
          </a:solidFill>
          <a:ln>
            <a:solidFill>
              <a:srgbClr val="2C2D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22,800</a:t>
            </a:r>
            <a:r>
              <a:rPr lang="en-GB" dirty="0"/>
              <a:t> residents – not working but would like to</a:t>
            </a:r>
          </a:p>
        </p:txBody>
      </p:sp>
      <p:sp>
        <p:nvSpPr>
          <p:cNvPr id="5" name="Oval 4">
            <a:extLst>
              <a:ext uri="{FF2B5EF4-FFF2-40B4-BE49-F238E27FC236}">
                <a16:creationId xmlns:a16="http://schemas.microsoft.com/office/drawing/2014/main" id="{8B194529-4BC6-B013-DB23-33792A6594AA}"/>
              </a:ext>
            </a:extLst>
          </p:cNvPr>
          <p:cNvSpPr/>
          <p:nvPr/>
        </p:nvSpPr>
        <p:spPr>
          <a:xfrm>
            <a:off x="7245832" y="3493639"/>
            <a:ext cx="2099967" cy="1292772"/>
          </a:xfrm>
          <a:prstGeom prst="ellipse">
            <a:avLst/>
          </a:prstGeom>
          <a:solidFill>
            <a:srgbClr val="2C2D84">
              <a:alpha val="50196"/>
            </a:srgbClr>
          </a:solidFill>
          <a:ln>
            <a:solidFill>
              <a:srgbClr val="2C2D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12,900</a:t>
            </a:r>
            <a:r>
              <a:rPr lang="en-GB" dirty="0"/>
              <a:t> = economically inactive</a:t>
            </a:r>
          </a:p>
        </p:txBody>
      </p:sp>
      <p:sp>
        <p:nvSpPr>
          <p:cNvPr id="6" name="Oval 5">
            <a:extLst>
              <a:ext uri="{FF2B5EF4-FFF2-40B4-BE49-F238E27FC236}">
                <a16:creationId xmlns:a16="http://schemas.microsoft.com/office/drawing/2014/main" id="{B2C92395-B41E-51E3-6F5D-DD9D1DCBA217}"/>
              </a:ext>
            </a:extLst>
          </p:cNvPr>
          <p:cNvSpPr/>
          <p:nvPr/>
        </p:nvSpPr>
        <p:spPr>
          <a:xfrm>
            <a:off x="9643241" y="3493639"/>
            <a:ext cx="2099967" cy="1292772"/>
          </a:xfrm>
          <a:prstGeom prst="ellipse">
            <a:avLst/>
          </a:prstGeom>
          <a:solidFill>
            <a:srgbClr val="2C2D84">
              <a:alpha val="50196"/>
            </a:srgbClr>
          </a:solidFill>
          <a:ln>
            <a:solidFill>
              <a:srgbClr val="2C2D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9,900</a:t>
            </a:r>
            <a:r>
              <a:rPr lang="en-GB" dirty="0"/>
              <a:t> = unemployed</a:t>
            </a:r>
          </a:p>
        </p:txBody>
      </p:sp>
      <p:cxnSp>
        <p:nvCxnSpPr>
          <p:cNvPr id="8" name="Straight Arrow Connector 7">
            <a:extLst>
              <a:ext uri="{FF2B5EF4-FFF2-40B4-BE49-F238E27FC236}">
                <a16:creationId xmlns:a16="http://schemas.microsoft.com/office/drawing/2014/main" id="{00EB692D-8981-2FBD-70DB-B745C28D1FCC}"/>
              </a:ext>
            </a:extLst>
          </p:cNvPr>
          <p:cNvCxnSpPr>
            <a:cxnSpLocks/>
          </p:cNvCxnSpPr>
          <p:nvPr/>
        </p:nvCxnSpPr>
        <p:spPr>
          <a:xfrm flipH="1">
            <a:off x="8295815" y="3115266"/>
            <a:ext cx="305851" cy="378373"/>
          </a:xfrm>
          <a:prstGeom prst="straightConnector1">
            <a:avLst/>
          </a:prstGeom>
          <a:ln>
            <a:solidFill>
              <a:srgbClr val="2C2D8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BD8126F-5E36-B610-2A84-8BF25D1BF1CF}"/>
              </a:ext>
            </a:extLst>
          </p:cNvPr>
          <p:cNvCxnSpPr>
            <a:cxnSpLocks/>
          </p:cNvCxnSpPr>
          <p:nvPr/>
        </p:nvCxnSpPr>
        <p:spPr>
          <a:xfrm>
            <a:off x="10130397" y="3115266"/>
            <a:ext cx="288507" cy="378373"/>
          </a:xfrm>
          <a:prstGeom prst="straightConnector1">
            <a:avLst/>
          </a:prstGeom>
          <a:ln>
            <a:solidFill>
              <a:srgbClr val="2C2D84"/>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2CE134-FC5E-063A-ABDC-6E34AC0CC9E0}"/>
              </a:ext>
            </a:extLst>
          </p:cNvPr>
          <p:cNvSpPr txBox="1"/>
          <p:nvPr/>
        </p:nvSpPr>
        <p:spPr>
          <a:xfrm>
            <a:off x="7387673" y="6231419"/>
            <a:ext cx="4511135" cy="461665"/>
          </a:xfrm>
          <a:prstGeom prst="rect">
            <a:avLst/>
          </a:prstGeom>
          <a:noFill/>
        </p:spPr>
        <p:txBody>
          <a:bodyPr wrap="square" rtlCol="0">
            <a:spAutoFit/>
          </a:bodyPr>
          <a:lstStyle/>
          <a:p>
            <a:pPr algn="ctr"/>
            <a:r>
              <a:rPr lang="en-GB" sz="1200" i="1" dirty="0"/>
              <a:t>Source: Annual Population Survey, year to December 2024, ONS and modelled unemployment data for Buckinghamshire unitary authority</a:t>
            </a:r>
          </a:p>
        </p:txBody>
      </p:sp>
    </p:spTree>
    <p:extLst>
      <p:ext uri="{BB962C8B-B14F-4D97-AF65-F5344CB8AC3E}">
        <p14:creationId xmlns:p14="http://schemas.microsoft.com/office/powerpoint/2010/main" val="32571162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C76773-F664-92EE-8B0F-81A644C74B9A}"/>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Buckinghamshire’s economically inactive residents are more likely to be students and less likely to be long-term sick or disabled than the national average</a:t>
            </a:r>
          </a:p>
        </p:txBody>
      </p:sp>
      <p:sp>
        <p:nvSpPr>
          <p:cNvPr id="4" name="TextBox 3">
            <a:extLst>
              <a:ext uri="{FF2B5EF4-FFF2-40B4-BE49-F238E27FC236}">
                <a16:creationId xmlns:a16="http://schemas.microsoft.com/office/drawing/2014/main" id="{2EB683EA-03BC-A2EB-26E4-86E965D6A966}"/>
              </a:ext>
            </a:extLst>
          </p:cNvPr>
          <p:cNvSpPr txBox="1"/>
          <p:nvPr/>
        </p:nvSpPr>
        <p:spPr>
          <a:xfrm>
            <a:off x="122183" y="1502796"/>
            <a:ext cx="6467803" cy="4862870"/>
          </a:xfrm>
          <a:prstGeom prst="rect">
            <a:avLst/>
          </a:prstGeom>
          <a:noFill/>
          <a:ln>
            <a:solidFill>
              <a:srgbClr val="2C2D84"/>
            </a:solidFill>
          </a:ln>
        </p:spPr>
        <p:txBody>
          <a:bodyPr wrap="square" rtlCol="0">
            <a:spAutoFit/>
          </a:bodyPr>
          <a:lstStyle/>
          <a:p>
            <a:r>
              <a:rPr lang="en-GB" sz="1600" dirty="0"/>
              <a:t>Due to the previously mentioned limitations of the Annual Population Survey, it is difficult to compare the reasons for Buckinghamshire residents being economically inactive with the national average. </a:t>
            </a:r>
          </a:p>
          <a:p>
            <a:endParaRPr lang="en-GB" sz="1600" dirty="0"/>
          </a:p>
          <a:p>
            <a:r>
              <a:rPr lang="en-GB" sz="1600" dirty="0"/>
              <a:t>However, we can draw two conclusions: </a:t>
            </a:r>
          </a:p>
          <a:p>
            <a:pPr marL="285750" indent="-285750">
              <a:buFont typeface="Arial" panose="020B0604020202020204" pitchFamily="34" charset="0"/>
              <a:buChar char="•"/>
            </a:pPr>
            <a:r>
              <a:rPr lang="en-GB" sz="1600" dirty="0"/>
              <a:t>A higher proportion of Buckinghamshire’s economically inactive population are students than the national average</a:t>
            </a:r>
            <a:r>
              <a:rPr lang="en-GB" sz="1600" baseline="30000" dirty="0"/>
              <a:t>1</a:t>
            </a:r>
            <a:r>
              <a:rPr lang="en-GB" sz="1600" dirty="0"/>
              <a:t> </a:t>
            </a:r>
          </a:p>
          <a:p>
            <a:pPr marL="285750" indent="-285750">
              <a:buFont typeface="Arial" panose="020B0604020202020204" pitchFamily="34" charset="0"/>
              <a:buChar char="•"/>
            </a:pPr>
            <a:r>
              <a:rPr lang="en-GB" sz="1600" dirty="0"/>
              <a:t>A lower proportion of Buckinghamshire’s economically inactive population are long-term sick or disabled</a:t>
            </a:r>
            <a:r>
              <a:rPr lang="en-GB" sz="1600" baseline="30000" dirty="0"/>
              <a:t>2</a:t>
            </a:r>
            <a:r>
              <a:rPr lang="en-GB" sz="1600" dirty="0"/>
              <a:t>. </a:t>
            </a:r>
          </a:p>
          <a:p>
            <a:pPr marL="285750" indent="-285750">
              <a:buFont typeface="Arial" panose="020B0604020202020204" pitchFamily="34" charset="0"/>
              <a:buChar char="•"/>
            </a:pPr>
            <a:endParaRPr lang="en-GB" sz="1600" dirty="0"/>
          </a:p>
          <a:p>
            <a:r>
              <a:rPr lang="en-GB" sz="1600" dirty="0"/>
              <a:t>The first could be linked to Buckinghamshire households, on average, having higher levels of income than the national average, meaning that parents are more able to financially support their (16-year-old plus) children whilst they study. </a:t>
            </a:r>
          </a:p>
          <a:p>
            <a:endParaRPr lang="en-GB" dirty="0"/>
          </a:p>
          <a:p>
            <a:r>
              <a:rPr lang="en-GB" sz="1200" i="1" baseline="30000" dirty="0"/>
              <a:t>1</a:t>
            </a:r>
            <a:r>
              <a:rPr lang="en-GB" sz="1200" i="1" dirty="0"/>
              <a:t>In 2024, 31.1.% to 48.3%* of economic inactivity in Buckinghamshire was due to being a student, significantly higher than the national level of 27.5%</a:t>
            </a:r>
          </a:p>
          <a:p>
            <a:r>
              <a:rPr lang="en-GB" sz="1200" i="1" baseline="30000" dirty="0"/>
              <a:t>2</a:t>
            </a:r>
            <a:r>
              <a:rPr lang="en-GB" sz="1200" i="1" dirty="0"/>
              <a:t>In 2024, some 9.2% to 22%* of economic inactivity was explained by long term sickness, below the national rate of 27%. </a:t>
            </a:r>
          </a:p>
          <a:p>
            <a:r>
              <a:rPr lang="en-GB" sz="1200" i="1" dirty="0"/>
              <a:t>*</a:t>
            </a:r>
            <a:r>
              <a:rPr lang="en-US" sz="1200" dirty="0"/>
              <a:t>95% confidence interval</a:t>
            </a:r>
          </a:p>
        </p:txBody>
      </p:sp>
      <p:graphicFrame>
        <p:nvGraphicFramePr>
          <p:cNvPr id="5" name="Diagram 4">
            <a:extLst>
              <a:ext uri="{FF2B5EF4-FFF2-40B4-BE49-F238E27FC236}">
                <a16:creationId xmlns:a16="http://schemas.microsoft.com/office/drawing/2014/main" id="{BA79CADA-042D-C5FB-131F-34D4ECB967C2}"/>
              </a:ext>
            </a:extLst>
          </p:cNvPr>
          <p:cNvGraphicFramePr/>
          <p:nvPr>
            <p:extLst>
              <p:ext uri="{D42A27DB-BD31-4B8C-83A1-F6EECF244321}">
                <p14:modId xmlns:p14="http://schemas.microsoft.com/office/powerpoint/2010/main" val="842306514"/>
              </p:ext>
            </p:extLst>
          </p:nvPr>
        </p:nvGraphicFramePr>
        <p:xfrm>
          <a:off x="7404888" y="2163029"/>
          <a:ext cx="3694036" cy="3376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A8FBB74-B5CD-1B81-53AD-0F07DB98DB94}"/>
              </a:ext>
            </a:extLst>
          </p:cNvPr>
          <p:cNvSpPr txBox="1"/>
          <p:nvPr/>
        </p:nvSpPr>
        <p:spPr>
          <a:xfrm>
            <a:off x="8101375" y="6505139"/>
            <a:ext cx="4147381" cy="253916"/>
          </a:xfrm>
          <a:prstGeom prst="rect">
            <a:avLst/>
          </a:prstGeom>
          <a:noFill/>
        </p:spPr>
        <p:txBody>
          <a:bodyPr wrap="square" rtlCol="0">
            <a:spAutoFit/>
          </a:bodyPr>
          <a:lstStyle/>
          <a:p>
            <a:pPr algn="ctr"/>
            <a:r>
              <a:rPr lang="en-GB" sz="1050" i="1"/>
              <a:t>Source: Annual Population Survey, year to December 2024, ONS</a:t>
            </a:r>
          </a:p>
        </p:txBody>
      </p:sp>
      <p:sp>
        <p:nvSpPr>
          <p:cNvPr id="2" name="TextBox 1">
            <a:extLst>
              <a:ext uri="{FF2B5EF4-FFF2-40B4-BE49-F238E27FC236}">
                <a16:creationId xmlns:a16="http://schemas.microsoft.com/office/drawing/2014/main" id="{0E0EBE81-F73D-8AB6-6382-D84EB456D6EB}"/>
              </a:ext>
            </a:extLst>
          </p:cNvPr>
          <p:cNvSpPr txBox="1"/>
          <p:nvPr/>
        </p:nvSpPr>
        <p:spPr>
          <a:xfrm>
            <a:off x="7263618" y="1526193"/>
            <a:ext cx="3976576" cy="307777"/>
          </a:xfrm>
          <a:prstGeom prst="rect">
            <a:avLst/>
          </a:prstGeom>
          <a:solidFill>
            <a:srgbClr val="2C2D84"/>
          </a:solidFill>
        </p:spPr>
        <p:txBody>
          <a:bodyPr wrap="square" rtlCol="0">
            <a:spAutoFit/>
          </a:bodyPr>
          <a:lstStyle/>
          <a:p>
            <a:r>
              <a:rPr lang="en-GB" sz="1400" dirty="0">
                <a:solidFill>
                  <a:schemeClr val="bg1"/>
                </a:solidFill>
              </a:rPr>
              <a:t>Buckinghamshire’s economically inactive residents</a:t>
            </a:r>
          </a:p>
        </p:txBody>
      </p:sp>
    </p:spTree>
    <p:extLst>
      <p:ext uri="{BB962C8B-B14F-4D97-AF65-F5344CB8AC3E}">
        <p14:creationId xmlns:p14="http://schemas.microsoft.com/office/powerpoint/2010/main" val="3132944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3BB86-6B2D-97BE-5649-DDF2BC53BD20}"/>
              </a:ext>
            </a:extLst>
          </p:cNvPr>
          <p:cNvPicPr>
            <a:picLocks noChangeAspect="1"/>
          </p:cNvPicPr>
          <p:nvPr/>
        </p:nvPicPr>
        <p:blipFill>
          <a:blip r:embed="rId2"/>
          <a:srcRect/>
          <a:stretch>
            <a:fillRect/>
          </a:stretch>
        </p:blipFill>
        <p:spPr>
          <a:xfrm>
            <a:off x="545593" y="1591733"/>
            <a:ext cx="3187788" cy="4373282"/>
          </a:xfrm>
          <a:prstGeom prst="rect">
            <a:avLst/>
          </a:prstGeom>
        </p:spPr>
      </p:pic>
      <p:pic>
        <p:nvPicPr>
          <p:cNvPr id="9" name="Picture 8">
            <a:extLst>
              <a:ext uri="{FF2B5EF4-FFF2-40B4-BE49-F238E27FC236}">
                <a16:creationId xmlns:a16="http://schemas.microsoft.com/office/drawing/2014/main" id="{319D3CA8-E0F7-FD8D-259A-DB47C6001FA0}"/>
              </a:ext>
            </a:extLst>
          </p:cNvPr>
          <p:cNvPicPr>
            <a:picLocks noChangeAspect="1"/>
          </p:cNvPicPr>
          <p:nvPr/>
        </p:nvPicPr>
        <p:blipFill>
          <a:blip r:embed="rId3"/>
          <a:stretch>
            <a:fillRect/>
          </a:stretch>
        </p:blipFill>
        <p:spPr>
          <a:xfrm>
            <a:off x="4106963" y="1661759"/>
            <a:ext cx="3197915" cy="4452794"/>
          </a:xfrm>
          <a:prstGeom prst="rect">
            <a:avLst/>
          </a:prstGeom>
        </p:spPr>
      </p:pic>
      <p:pic>
        <p:nvPicPr>
          <p:cNvPr id="10" name="Picture 9">
            <a:extLst>
              <a:ext uri="{FF2B5EF4-FFF2-40B4-BE49-F238E27FC236}">
                <a16:creationId xmlns:a16="http://schemas.microsoft.com/office/drawing/2014/main" id="{66A639D6-D42D-A1B4-3A78-FDCDD762F21E}"/>
              </a:ext>
            </a:extLst>
          </p:cNvPr>
          <p:cNvPicPr>
            <a:picLocks noChangeAspect="1"/>
          </p:cNvPicPr>
          <p:nvPr/>
        </p:nvPicPr>
        <p:blipFill>
          <a:blip r:embed="rId4"/>
          <a:stretch>
            <a:fillRect/>
          </a:stretch>
        </p:blipFill>
        <p:spPr>
          <a:xfrm>
            <a:off x="7678460" y="1661759"/>
            <a:ext cx="3198648" cy="4452794"/>
          </a:xfrm>
          <a:prstGeom prst="rect">
            <a:avLst/>
          </a:prstGeom>
        </p:spPr>
      </p:pic>
      <p:sp>
        <p:nvSpPr>
          <p:cNvPr id="2" name="Title 1">
            <a:extLst>
              <a:ext uri="{FF2B5EF4-FFF2-40B4-BE49-F238E27FC236}">
                <a16:creationId xmlns:a16="http://schemas.microsoft.com/office/drawing/2014/main" id="{EE6A0079-CE63-7041-8919-A3D717055540}"/>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Economic inactivity due to long term sickness is more prevalent in urban areas and to the north of the county, whilst inactivity due to early retirement is more common in rural areas</a:t>
            </a:r>
          </a:p>
        </p:txBody>
      </p:sp>
      <p:sp>
        <p:nvSpPr>
          <p:cNvPr id="4" name="TextBox 3">
            <a:extLst>
              <a:ext uri="{FF2B5EF4-FFF2-40B4-BE49-F238E27FC236}">
                <a16:creationId xmlns:a16="http://schemas.microsoft.com/office/drawing/2014/main" id="{3BC92950-CC38-907A-D112-6FE78A90CC4F}"/>
              </a:ext>
            </a:extLst>
          </p:cNvPr>
          <p:cNvSpPr txBox="1"/>
          <p:nvPr/>
        </p:nvSpPr>
        <p:spPr>
          <a:xfrm>
            <a:off x="534733" y="1268568"/>
            <a:ext cx="3198648" cy="646331"/>
          </a:xfrm>
          <a:prstGeom prst="rect">
            <a:avLst/>
          </a:prstGeom>
          <a:solidFill>
            <a:srgbClr val="2C2D84"/>
          </a:solidFill>
        </p:spPr>
        <p:txBody>
          <a:bodyPr wrap="square" rtlCol="0">
            <a:spAutoFit/>
          </a:bodyPr>
          <a:lstStyle/>
          <a:p>
            <a:r>
              <a:rPr lang="en-GB" sz="1200">
                <a:solidFill>
                  <a:schemeClr val="bg1"/>
                </a:solidFill>
              </a:rPr>
              <a:t>% of working age residents who are economically inactive due to long term sickness or disability </a:t>
            </a:r>
          </a:p>
        </p:txBody>
      </p:sp>
      <p:sp>
        <p:nvSpPr>
          <p:cNvPr id="5" name="TextBox 4">
            <a:extLst>
              <a:ext uri="{FF2B5EF4-FFF2-40B4-BE49-F238E27FC236}">
                <a16:creationId xmlns:a16="http://schemas.microsoft.com/office/drawing/2014/main" id="{178A20D4-DF07-FBC8-6DC3-B084B0A1EAC2}"/>
              </a:ext>
            </a:extLst>
          </p:cNvPr>
          <p:cNvSpPr txBox="1"/>
          <p:nvPr/>
        </p:nvSpPr>
        <p:spPr>
          <a:xfrm>
            <a:off x="4106230" y="1268568"/>
            <a:ext cx="3198648" cy="646331"/>
          </a:xfrm>
          <a:prstGeom prst="rect">
            <a:avLst/>
          </a:prstGeom>
          <a:solidFill>
            <a:srgbClr val="2C2D84"/>
          </a:solidFill>
        </p:spPr>
        <p:txBody>
          <a:bodyPr wrap="square" rtlCol="0">
            <a:spAutoFit/>
          </a:bodyPr>
          <a:lstStyle/>
          <a:p>
            <a:r>
              <a:rPr lang="en-GB" sz="1200">
                <a:solidFill>
                  <a:schemeClr val="bg1"/>
                </a:solidFill>
              </a:rPr>
              <a:t>% of working age residents who are economically inactive due to looking after home or family</a:t>
            </a:r>
          </a:p>
        </p:txBody>
      </p:sp>
      <p:sp>
        <p:nvSpPr>
          <p:cNvPr id="6" name="TextBox 5">
            <a:extLst>
              <a:ext uri="{FF2B5EF4-FFF2-40B4-BE49-F238E27FC236}">
                <a16:creationId xmlns:a16="http://schemas.microsoft.com/office/drawing/2014/main" id="{B37EB374-227B-0844-C16F-8863CEF161D9}"/>
              </a:ext>
            </a:extLst>
          </p:cNvPr>
          <p:cNvSpPr txBox="1"/>
          <p:nvPr/>
        </p:nvSpPr>
        <p:spPr>
          <a:xfrm>
            <a:off x="7674679" y="1268568"/>
            <a:ext cx="3198648" cy="646331"/>
          </a:xfrm>
          <a:prstGeom prst="rect">
            <a:avLst/>
          </a:prstGeom>
          <a:solidFill>
            <a:srgbClr val="2C2D84"/>
          </a:solidFill>
        </p:spPr>
        <p:txBody>
          <a:bodyPr wrap="square" rtlCol="0">
            <a:spAutoFit/>
          </a:bodyPr>
          <a:lstStyle/>
          <a:p>
            <a:r>
              <a:rPr lang="en-GB" sz="1200">
                <a:solidFill>
                  <a:schemeClr val="bg1"/>
                </a:solidFill>
              </a:rPr>
              <a:t>% of working age residents who are economically inactive due to being (early) retired </a:t>
            </a:r>
          </a:p>
        </p:txBody>
      </p:sp>
      <p:sp>
        <p:nvSpPr>
          <p:cNvPr id="7" name="TextBox 6">
            <a:extLst>
              <a:ext uri="{FF2B5EF4-FFF2-40B4-BE49-F238E27FC236}">
                <a16:creationId xmlns:a16="http://schemas.microsoft.com/office/drawing/2014/main" id="{C17F6FBF-A449-9ADE-FF0C-A14B372F31E1}"/>
              </a:ext>
            </a:extLst>
          </p:cNvPr>
          <p:cNvSpPr txBox="1"/>
          <p:nvPr/>
        </p:nvSpPr>
        <p:spPr>
          <a:xfrm>
            <a:off x="9274003" y="6400095"/>
            <a:ext cx="3088432" cy="276999"/>
          </a:xfrm>
          <a:prstGeom prst="rect">
            <a:avLst/>
          </a:prstGeom>
          <a:noFill/>
        </p:spPr>
        <p:txBody>
          <a:bodyPr wrap="square" rtlCol="0">
            <a:spAutoFit/>
          </a:bodyPr>
          <a:lstStyle/>
          <a:p>
            <a:r>
              <a:rPr lang="en-GB" sz="1200" i="1" dirty="0"/>
              <a:t>Source: </a:t>
            </a:r>
            <a:r>
              <a:rPr lang="en-GB" sz="1200" i="1" dirty="0">
                <a:hlinkClick r:id="rId5"/>
              </a:rPr>
              <a:t>Census 2021, ONS</a:t>
            </a:r>
            <a:endParaRPr lang="en-GB" sz="1200" i="1" dirty="0"/>
          </a:p>
        </p:txBody>
      </p:sp>
    </p:spTree>
    <p:extLst>
      <p:ext uri="{BB962C8B-B14F-4D97-AF65-F5344CB8AC3E}">
        <p14:creationId xmlns:p14="http://schemas.microsoft.com/office/powerpoint/2010/main" val="2857279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5652DC-97B7-232B-670A-0EDBA5D97A2B}"/>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 residents are less likely to be claiming benefits due to being out-of-work or having low earnings than the national average</a:t>
            </a:r>
          </a:p>
        </p:txBody>
      </p:sp>
      <p:pic>
        <p:nvPicPr>
          <p:cNvPr id="7" name="Picture 6">
            <a:extLst>
              <a:ext uri="{FF2B5EF4-FFF2-40B4-BE49-F238E27FC236}">
                <a16:creationId xmlns:a16="http://schemas.microsoft.com/office/drawing/2014/main" id="{2FFFF8FF-99F6-7E4E-36EE-DB84C1EC9CBF}"/>
              </a:ext>
            </a:extLst>
          </p:cNvPr>
          <p:cNvPicPr>
            <a:picLocks noChangeAspect="1"/>
          </p:cNvPicPr>
          <p:nvPr/>
        </p:nvPicPr>
        <p:blipFill>
          <a:blip r:embed="rId2"/>
          <a:srcRect r="43582"/>
          <a:stretch>
            <a:fillRect/>
          </a:stretch>
        </p:blipFill>
        <p:spPr>
          <a:xfrm>
            <a:off x="104681" y="1379231"/>
            <a:ext cx="4842224" cy="3881857"/>
          </a:xfrm>
          <a:prstGeom prst="rect">
            <a:avLst/>
          </a:prstGeom>
        </p:spPr>
      </p:pic>
      <p:pic>
        <p:nvPicPr>
          <p:cNvPr id="9" name="Picture 8">
            <a:extLst>
              <a:ext uri="{FF2B5EF4-FFF2-40B4-BE49-F238E27FC236}">
                <a16:creationId xmlns:a16="http://schemas.microsoft.com/office/drawing/2014/main" id="{A0A23CA2-E06E-5BEF-C4AC-9FFF7C3D0122}"/>
              </a:ext>
            </a:extLst>
          </p:cNvPr>
          <p:cNvPicPr>
            <a:picLocks noChangeAspect="1"/>
          </p:cNvPicPr>
          <p:nvPr/>
        </p:nvPicPr>
        <p:blipFill>
          <a:blip r:embed="rId3"/>
          <a:stretch>
            <a:fillRect/>
          </a:stretch>
        </p:blipFill>
        <p:spPr>
          <a:xfrm>
            <a:off x="4792789" y="1379231"/>
            <a:ext cx="3781506" cy="4675914"/>
          </a:xfrm>
          <a:prstGeom prst="rect">
            <a:avLst/>
          </a:prstGeom>
        </p:spPr>
      </p:pic>
      <p:sp>
        <p:nvSpPr>
          <p:cNvPr id="2" name="TextBox 1">
            <a:extLst>
              <a:ext uri="{FF2B5EF4-FFF2-40B4-BE49-F238E27FC236}">
                <a16:creationId xmlns:a16="http://schemas.microsoft.com/office/drawing/2014/main" id="{616E7BB2-6533-DDC4-A580-CB6B7A91AD4D}"/>
              </a:ext>
            </a:extLst>
          </p:cNvPr>
          <p:cNvSpPr txBox="1"/>
          <p:nvPr/>
        </p:nvSpPr>
        <p:spPr>
          <a:xfrm>
            <a:off x="182880" y="6384706"/>
            <a:ext cx="6729984" cy="307777"/>
          </a:xfrm>
          <a:prstGeom prst="rect">
            <a:avLst/>
          </a:prstGeom>
          <a:noFill/>
        </p:spPr>
        <p:txBody>
          <a:bodyPr wrap="square" rtlCol="0">
            <a:spAutoFit/>
          </a:bodyPr>
          <a:lstStyle/>
          <a:p>
            <a:r>
              <a:rPr lang="en-GB" sz="1400" dirty="0">
                <a:hlinkClick r:id="rId4"/>
              </a:rPr>
              <a:t>For the latest data see the Buckinghamshire Claimant Count interactive dashboard </a:t>
            </a:r>
            <a:endParaRPr lang="en-GB" sz="1400" dirty="0"/>
          </a:p>
        </p:txBody>
      </p:sp>
    </p:spTree>
    <p:extLst>
      <p:ext uri="{BB962C8B-B14F-4D97-AF65-F5344CB8AC3E}">
        <p14:creationId xmlns:p14="http://schemas.microsoft.com/office/powerpoint/2010/main" val="26628654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A7C705-621C-7E2B-A157-728859AA927C}"/>
              </a:ext>
            </a:extLst>
          </p:cNvPr>
          <p:cNvSpPr txBox="1">
            <a:spLocks/>
          </p:cNvSpPr>
          <p:nvPr/>
        </p:nvSpPr>
        <p:spPr>
          <a:xfrm>
            <a:off x="0" y="27368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In line with national trends, Buckinghamshire's claimant rate increased slightly during the first half of 2025 </a:t>
            </a:r>
          </a:p>
        </p:txBody>
      </p:sp>
      <p:pic>
        <p:nvPicPr>
          <p:cNvPr id="6" name="Picture 5">
            <a:extLst>
              <a:ext uri="{FF2B5EF4-FFF2-40B4-BE49-F238E27FC236}">
                <a16:creationId xmlns:a16="http://schemas.microsoft.com/office/drawing/2014/main" id="{6427C5DC-A40F-7B69-E6BD-0FE76F168BB7}"/>
              </a:ext>
            </a:extLst>
          </p:cNvPr>
          <p:cNvPicPr>
            <a:picLocks noChangeAspect="1"/>
          </p:cNvPicPr>
          <p:nvPr/>
        </p:nvPicPr>
        <p:blipFill>
          <a:blip r:embed="rId2"/>
          <a:srcRect t="15682" r="54775"/>
          <a:stretch>
            <a:fillRect/>
          </a:stretch>
        </p:blipFill>
        <p:spPr>
          <a:xfrm>
            <a:off x="0" y="1645920"/>
            <a:ext cx="5513832" cy="4380937"/>
          </a:xfrm>
          <a:prstGeom prst="rect">
            <a:avLst/>
          </a:prstGeom>
        </p:spPr>
      </p:pic>
      <p:pic>
        <p:nvPicPr>
          <p:cNvPr id="8" name="Picture 7">
            <a:extLst>
              <a:ext uri="{FF2B5EF4-FFF2-40B4-BE49-F238E27FC236}">
                <a16:creationId xmlns:a16="http://schemas.microsoft.com/office/drawing/2014/main" id="{878C5C80-87E6-EC7E-BF8E-2EE7427BD8CE}"/>
              </a:ext>
            </a:extLst>
          </p:cNvPr>
          <p:cNvPicPr>
            <a:picLocks noChangeAspect="1"/>
          </p:cNvPicPr>
          <p:nvPr/>
        </p:nvPicPr>
        <p:blipFill>
          <a:blip r:embed="rId3"/>
          <a:stretch>
            <a:fillRect/>
          </a:stretch>
        </p:blipFill>
        <p:spPr>
          <a:xfrm>
            <a:off x="5751385" y="1400313"/>
            <a:ext cx="5440871" cy="4240582"/>
          </a:xfrm>
          <a:prstGeom prst="rect">
            <a:avLst/>
          </a:prstGeom>
        </p:spPr>
      </p:pic>
      <p:sp>
        <p:nvSpPr>
          <p:cNvPr id="2" name="TextBox 1">
            <a:extLst>
              <a:ext uri="{FF2B5EF4-FFF2-40B4-BE49-F238E27FC236}">
                <a16:creationId xmlns:a16="http://schemas.microsoft.com/office/drawing/2014/main" id="{390DE4FC-3132-C314-C96E-FF75D1BAC9AB}"/>
              </a:ext>
            </a:extLst>
          </p:cNvPr>
          <p:cNvSpPr txBox="1"/>
          <p:nvPr/>
        </p:nvSpPr>
        <p:spPr>
          <a:xfrm>
            <a:off x="182880" y="6384706"/>
            <a:ext cx="6729984" cy="307777"/>
          </a:xfrm>
          <a:prstGeom prst="rect">
            <a:avLst/>
          </a:prstGeom>
          <a:noFill/>
        </p:spPr>
        <p:txBody>
          <a:bodyPr wrap="square" rtlCol="0">
            <a:spAutoFit/>
          </a:bodyPr>
          <a:lstStyle/>
          <a:p>
            <a:r>
              <a:rPr lang="en-GB" sz="1400" dirty="0">
                <a:hlinkClick r:id="rId4"/>
              </a:rPr>
              <a:t>For the latest data see the Buckinghamshire Claimant Count interactive dashboard </a:t>
            </a:r>
            <a:endParaRPr lang="en-GB" sz="1400" dirty="0"/>
          </a:p>
        </p:txBody>
      </p:sp>
    </p:spTree>
    <p:extLst>
      <p:ext uri="{BB962C8B-B14F-4D97-AF65-F5344CB8AC3E}">
        <p14:creationId xmlns:p14="http://schemas.microsoft.com/office/powerpoint/2010/main" val="1034503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8DB23-75E3-21C4-FC61-D93D5AABF3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2FE48-DE24-14FD-48E7-5C0B06B20D23}"/>
              </a:ext>
            </a:extLst>
          </p:cNvPr>
          <p:cNvSpPr>
            <a:spLocks noGrp="1"/>
          </p:cNvSpPr>
          <p:nvPr>
            <p:ph sz="half" idx="1"/>
          </p:nvPr>
        </p:nvSpPr>
        <p:spPr>
          <a:xfrm>
            <a:off x="149942" y="1046854"/>
            <a:ext cx="5181600" cy="4351338"/>
          </a:xfrm>
        </p:spPr>
        <p:txBody>
          <a:bodyPr>
            <a:noAutofit/>
          </a:bodyPr>
          <a:lstStyle/>
          <a:p>
            <a:r>
              <a:rPr lang="en-GB" sz="1400" dirty="0"/>
              <a:t>Buckinghamshire has a smaller proportion of residents aged 19 to 37 than the England average, particularly in the 19- to 22-year-old age group. This is common in predominantly rural English counties. </a:t>
            </a:r>
          </a:p>
          <a:p>
            <a:r>
              <a:rPr lang="en-GB" sz="1400" dirty="0"/>
              <a:t>Within the county, Wycombe and Aylesbury parliamentary constituency areas have younger age profiles.  </a:t>
            </a:r>
          </a:p>
          <a:p>
            <a:r>
              <a:rPr lang="en-GB" sz="1400" dirty="0"/>
              <a:t>On an annual basis, around 2,000 more 19-year-olds move out of Buckinghamshire than move in.  The majority of them doing so to attend out-of-county universities. </a:t>
            </a:r>
          </a:p>
          <a:p>
            <a:r>
              <a:rPr lang="en-GB" sz="1400" dirty="0"/>
              <a:t>Buckinghamshire has a higher </a:t>
            </a:r>
            <a:r>
              <a:rPr lang="en-GB" sz="1400" dirty="0">
                <a:hlinkClick r:id="rId2" action="ppaction://hlinksldjump"/>
              </a:rPr>
              <a:t>old age dependency ratio </a:t>
            </a:r>
            <a:r>
              <a:rPr lang="en-GB" sz="1400" dirty="0"/>
              <a:t>than the national average. The ratio is projected to continue to rise over the next 25 years. </a:t>
            </a:r>
          </a:p>
          <a:p>
            <a:r>
              <a:rPr lang="en-GB" sz="1400" dirty="0"/>
              <a:t>Buckinghamshire’s working age residents are more likely to have degree-level qualifications than the regional and national averages.  </a:t>
            </a:r>
          </a:p>
          <a:p>
            <a:r>
              <a:rPr lang="en-GB" sz="1400" dirty="0"/>
              <a:t>Areas within Buckinghamshire’s main towns (Wycombe, Aylesbury and Chesham) have the highest proportion of residents with no or low-level qualifications.  Whilst residents in the south of the county are most likely to have a degree-level or higher qualification.</a:t>
            </a:r>
          </a:p>
          <a:p>
            <a:r>
              <a:rPr lang="en-GB" sz="1400" dirty="0"/>
              <a:t>Buckinghamshire is home to one general Further Education college (the Buckinghamshire College Group), and three higher education institutions (Buckinghamshire New University, the University of Buckingham, and the National Film and Television School).</a:t>
            </a:r>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p:txBody>
      </p:sp>
      <p:sp>
        <p:nvSpPr>
          <p:cNvPr id="4" name="Content Placeholder 3">
            <a:extLst>
              <a:ext uri="{FF2B5EF4-FFF2-40B4-BE49-F238E27FC236}">
                <a16:creationId xmlns:a16="http://schemas.microsoft.com/office/drawing/2014/main" id="{EEFB2DC4-3FFC-E567-7042-8E154663B650}"/>
              </a:ext>
            </a:extLst>
          </p:cNvPr>
          <p:cNvSpPr>
            <a:spLocks noGrp="1"/>
          </p:cNvSpPr>
          <p:nvPr>
            <p:ph sz="half" idx="2"/>
          </p:nvPr>
        </p:nvSpPr>
        <p:spPr>
          <a:xfrm>
            <a:off x="5483941" y="1046854"/>
            <a:ext cx="5514913" cy="4351338"/>
          </a:xfrm>
        </p:spPr>
        <p:txBody>
          <a:bodyPr>
            <a:noAutofit/>
          </a:bodyPr>
          <a:lstStyle/>
          <a:p>
            <a:r>
              <a:rPr lang="en-GB" sz="1400" dirty="0"/>
              <a:t>A comparatively high proportion of young people in Buckinghamshire enter ‘</a:t>
            </a:r>
            <a:r>
              <a:rPr lang="en-GB" sz="1400" dirty="0">
                <a:hlinkClick r:id="rId2" action="ppaction://hlinksldjump"/>
              </a:rPr>
              <a:t>sustained destinations</a:t>
            </a:r>
            <a:r>
              <a:rPr lang="en-GB" sz="1400" dirty="0"/>
              <a:t>’ following </a:t>
            </a:r>
            <a:r>
              <a:rPr lang="en-GB" sz="1400" dirty="0">
                <a:hlinkClick r:id="rId2" action="ppaction://hlinksldjump"/>
              </a:rPr>
              <a:t>Key Stage 4 and Key Stage 5</a:t>
            </a:r>
            <a:r>
              <a:rPr lang="en-GB" sz="1400" dirty="0"/>
              <a:t>. </a:t>
            </a:r>
          </a:p>
          <a:p>
            <a:r>
              <a:rPr lang="en-GB" sz="1400" dirty="0"/>
              <a:t>Year 11 leavers are more likely to remain in a sustained destination (mainly education) than the national average and are more likely to go on to study at a school sixth form.  </a:t>
            </a:r>
          </a:p>
          <a:p>
            <a:r>
              <a:rPr lang="en-GB" sz="1400" dirty="0"/>
              <a:t>On completion of 16–18-year-old study, a much higher proportion of young people from Buckinghamshire go on to study at university than the national average.</a:t>
            </a:r>
          </a:p>
          <a:p>
            <a:r>
              <a:rPr lang="en-GB" sz="1400" dirty="0"/>
              <a:t>Buckinghamshire has lower Apprenticeship start rates than the national average, and some of the lowest rates of neighbouring areas.  </a:t>
            </a:r>
          </a:p>
          <a:p>
            <a:r>
              <a:rPr lang="en-GB" sz="1400" dirty="0"/>
              <a:t>Over the last eight years, there has been a sharp increase in the proportion of Apprenticeship starts at Level 4, and a sharp decrease in the proportion of starts at Level 2.</a:t>
            </a:r>
          </a:p>
          <a:p>
            <a:r>
              <a:rPr lang="en-GB" sz="1400" dirty="0"/>
              <a:t>Aside from ‘preparation for life and work’ related subjects, the further education subjects most commonly studied in Buckinghamshire are ‘health, public service and care’, ‘business, administration and law’ and ‘retail and commercial enterprise’. </a:t>
            </a:r>
          </a:p>
          <a:p>
            <a:r>
              <a:rPr lang="en-GB" sz="1400" dirty="0"/>
              <a:t>The top three subject areas studied by those completing higher education courses at Buckinghamshire institutions are: ‘business and management’; ‘education and teaching’; and ‘subjects allied to medicine’.</a:t>
            </a:r>
          </a:p>
          <a:p>
            <a:r>
              <a:rPr lang="en-GB" sz="1400" dirty="0"/>
              <a:t>Buckinghamshire employers are slightly less likely than average to offer training to employees.</a:t>
            </a:r>
          </a:p>
          <a:p>
            <a:endParaRPr lang="en-GB" sz="1400" dirty="0"/>
          </a:p>
          <a:p>
            <a:endParaRPr lang="en-GB" sz="1400" dirty="0"/>
          </a:p>
          <a:p>
            <a:endParaRPr lang="en-GB" sz="1400" dirty="0"/>
          </a:p>
          <a:p>
            <a:endParaRPr lang="en-GB" sz="1400" dirty="0"/>
          </a:p>
          <a:p>
            <a:endParaRPr lang="en-GB" sz="1400" dirty="0"/>
          </a:p>
          <a:p>
            <a:endParaRPr lang="en-GB" sz="1400" dirty="0"/>
          </a:p>
        </p:txBody>
      </p:sp>
      <p:sp>
        <p:nvSpPr>
          <p:cNvPr id="5" name="Title 1">
            <a:extLst>
              <a:ext uri="{FF2B5EF4-FFF2-40B4-BE49-F238E27FC236}">
                <a16:creationId xmlns:a16="http://schemas.microsoft.com/office/drawing/2014/main" id="{4D401B32-6F48-00A2-3CC4-65C117FB62B8}"/>
              </a:ext>
            </a:extLst>
          </p:cNvPr>
          <p:cNvSpPr txBox="1">
            <a:spLocks/>
          </p:cNvSpPr>
          <p:nvPr/>
        </p:nvSpPr>
        <p:spPr>
          <a:xfrm>
            <a:off x="0" y="319405"/>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Key findings – labour and skills supply</a:t>
            </a:r>
          </a:p>
        </p:txBody>
      </p:sp>
    </p:spTree>
    <p:extLst>
      <p:ext uri="{BB962C8B-B14F-4D97-AF65-F5344CB8AC3E}">
        <p14:creationId xmlns:p14="http://schemas.microsoft.com/office/powerpoint/2010/main" val="968090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A1C1D2-B768-FBE3-1D3A-1A7D76D40F8B}"/>
              </a:ext>
            </a:extLst>
          </p:cNvPr>
          <p:cNvPicPr>
            <a:picLocks noChangeAspect="1"/>
          </p:cNvPicPr>
          <p:nvPr/>
        </p:nvPicPr>
        <p:blipFill>
          <a:blip r:embed="rId2"/>
          <a:stretch>
            <a:fillRect/>
          </a:stretch>
        </p:blipFill>
        <p:spPr>
          <a:xfrm>
            <a:off x="435657" y="1563624"/>
            <a:ext cx="4799368" cy="4735270"/>
          </a:xfrm>
          <a:prstGeom prst="rect">
            <a:avLst/>
          </a:prstGeom>
        </p:spPr>
      </p:pic>
      <p:sp>
        <p:nvSpPr>
          <p:cNvPr id="5" name="Title 1">
            <a:extLst>
              <a:ext uri="{FF2B5EF4-FFF2-40B4-BE49-F238E27FC236}">
                <a16:creationId xmlns:a16="http://schemas.microsoft.com/office/drawing/2014/main" id="{88C35E77-8991-945F-C670-59B4A4C709D1}"/>
              </a:ext>
            </a:extLst>
          </p:cNvPr>
          <p:cNvSpPr txBox="1">
            <a:spLocks/>
          </p:cNvSpPr>
          <p:nvPr/>
        </p:nvSpPr>
        <p:spPr>
          <a:xfrm>
            <a:off x="0" y="27368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Across the county, the claimant rate is highest in the Wycombe and Aylesbury parliamentary constituency areas</a:t>
            </a:r>
          </a:p>
        </p:txBody>
      </p:sp>
      <p:pic>
        <p:nvPicPr>
          <p:cNvPr id="7" name="Picture 6">
            <a:extLst>
              <a:ext uri="{FF2B5EF4-FFF2-40B4-BE49-F238E27FC236}">
                <a16:creationId xmlns:a16="http://schemas.microsoft.com/office/drawing/2014/main" id="{8884EF98-F301-7E54-5587-1A1165AE8667}"/>
              </a:ext>
            </a:extLst>
          </p:cNvPr>
          <p:cNvPicPr>
            <a:picLocks noChangeAspect="1"/>
          </p:cNvPicPr>
          <p:nvPr/>
        </p:nvPicPr>
        <p:blipFill>
          <a:blip r:embed="rId3"/>
          <a:stretch>
            <a:fillRect/>
          </a:stretch>
        </p:blipFill>
        <p:spPr>
          <a:xfrm>
            <a:off x="5443156" y="1499615"/>
            <a:ext cx="5803832" cy="4121464"/>
          </a:xfrm>
          <a:prstGeom prst="rect">
            <a:avLst/>
          </a:prstGeom>
        </p:spPr>
      </p:pic>
      <p:sp>
        <p:nvSpPr>
          <p:cNvPr id="2" name="TextBox 1">
            <a:extLst>
              <a:ext uri="{FF2B5EF4-FFF2-40B4-BE49-F238E27FC236}">
                <a16:creationId xmlns:a16="http://schemas.microsoft.com/office/drawing/2014/main" id="{61C79CE3-14BC-BEBE-2154-1AF57C826A65}"/>
              </a:ext>
            </a:extLst>
          </p:cNvPr>
          <p:cNvSpPr txBox="1"/>
          <p:nvPr/>
        </p:nvSpPr>
        <p:spPr>
          <a:xfrm>
            <a:off x="512064" y="4581144"/>
            <a:ext cx="2084832" cy="307777"/>
          </a:xfrm>
          <a:prstGeom prst="rect">
            <a:avLst/>
          </a:prstGeom>
          <a:noFill/>
        </p:spPr>
        <p:txBody>
          <a:bodyPr wrap="square" rtlCol="0">
            <a:spAutoFit/>
          </a:bodyPr>
          <a:lstStyle/>
          <a:p>
            <a:r>
              <a:rPr lang="en-GB" sz="1400"/>
              <a:t>Data is for May 2025</a:t>
            </a:r>
          </a:p>
        </p:txBody>
      </p:sp>
      <p:sp>
        <p:nvSpPr>
          <p:cNvPr id="3" name="TextBox 2">
            <a:extLst>
              <a:ext uri="{FF2B5EF4-FFF2-40B4-BE49-F238E27FC236}">
                <a16:creationId xmlns:a16="http://schemas.microsoft.com/office/drawing/2014/main" id="{5F7406AC-8800-0971-A77E-D9450593A858}"/>
              </a:ext>
            </a:extLst>
          </p:cNvPr>
          <p:cNvSpPr txBox="1"/>
          <p:nvPr/>
        </p:nvSpPr>
        <p:spPr>
          <a:xfrm>
            <a:off x="435657" y="6430426"/>
            <a:ext cx="6729984" cy="307777"/>
          </a:xfrm>
          <a:prstGeom prst="rect">
            <a:avLst/>
          </a:prstGeom>
          <a:noFill/>
        </p:spPr>
        <p:txBody>
          <a:bodyPr wrap="square" rtlCol="0">
            <a:spAutoFit/>
          </a:bodyPr>
          <a:lstStyle/>
          <a:p>
            <a:r>
              <a:rPr lang="en-GB" sz="1400" dirty="0">
                <a:hlinkClick r:id="rId4"/>
              </a:rPr>
              <a:t>For the latest data see the Buckinghamshire Claimant Count interactive dashboard </a:t>
            </a:r>
            <a:endParaRPr lang="en-GB" sz="1400" dirty="0"/>
          </a:p>
        </p:txBody>
      </p:sp>
    </p:spTree>
    <p:extLst>
      <p:ext uri="{BB962C8B-B14F-4D97-AF65-F5344CB8AC3E}">
        <p14:creationId xmlns:p14="http://schemas.microsoft.com/office/powerpoint/2010/main" val="4062380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9BEFA3E-19EE-FEB7-2FD4-34D5DB20474C}"/>
              </a:ext>
            </a:extLst>
          </p:cNvPr>
          <p:cNvSpPr txBox="1">
            <a:spLocks/>
          </p:cNvSpPr>
          <p:nvPr/>
        </p:nvSpPr>
        <p:spPr>
          <a:xfrm>
            <a:off x="0" y="27368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At ward level, the claimant rate is higher than the national average in the 10 Opportunity Bucks wards, plus Downley</a:t>
            </a:r>
          </a:p>
        </p:txBody>
      </p:sp>
      <p:pic>
        <p:nvPicPr>
          <p:cNvPr id="5" name="Picture 4">
            <a:extLst>
              <a:ext uri="{FF2B5EF4-FFF2-40B4-BE49-F238E27FC236}">
                <a16:creationId xmlns:a16="http://schemas.microsoft.com/office/drawing/2014/main" id="{8F477141-A1F4-89CC-A6A6-EEF37B5917E0}"/>
              </a:ext>
            </a:extLst>
          </p:cNvPr>
          <p:cNvPicPr>
            <a:picLocks noChangeAspect="1"/>
          </p:cNvPicPr>
          <p:nvPr/>
        </p:nvPicPr>
        <p:blipFill>
          <a:blip r:embed="rId2"/>
          <a:srcRect r="4988"/>
          <a:stretch>
            <a:fillRect/>
          </a:stretch>
        </p:blipFill>
        <p:spPr>
          <a:xfrm>
            <a:off x="0" y="1105195"/>
            <a:ext cx="7159752" cy="5326907"/>
          </a:xfrm>
          <a:prstGeom prst="rect">
            <a:avLst/>
          </a:prstGeom>
        </p:spPr>
      </p:pic>
      <p:sp>
        <p:nvSpPr>
          <p:cNvPr id="2" name="TextBox 1">
            <a:extLst>
              <a:ext uri="{FF2B5EF4-FFF2-40B4-BE49-F238E27FC236}">
                <a16:creationId xmlns:a16="http://schemas.microsoft.com/office/drawing/2014/main" id="{E6AE5C78-B8CD-3948-73D1-1D565A4241A8}"/>
              </a:ext>
            </a:extLst>
          </p:cNvPr>
          <p:cNvSpPr txBox="1"/>
          <p:nvPr/>
        </p:nvSpPr>
        <p:spPr>
          <a:xfrm>
            <a:off x="5916168" y="6440425"/>
            <a:ext cx="6428232" cy="307777"/>
          </a:xfrm>
          <a:prstGeom prst="rect">
            <a:avLst/>
          </a:prstGeom>
          <a:noFill/>
        </p:spPr>
        <p:txBody>
          <a:bodyPr wrap="square" rtlCol="0">
            <a:spAutoFit/>
          </a:bodyPr>
          <a:lstStyle/>
          <a:p>
            <a:r>
              <a:rPr lang="en-GB" sz="1400" dirty="0">
                <a:hlinkClick r:id="rId3"/>
              </a:rPr>
              <a:t>For the latest data see the Buckinghamshire Claimant Count interactive dashboard </a:t>
            </a:r>
            <a:endParaRPr lang="en-GB" sz="1400" dirty="0"/>
          </a:p>
        </p:txBody>
      </p:sp>
      <p:sp>
        <p:nvSpPr>
          <p:cNvPr id="7" name="TextBox 6">
            <a:extLst>
              <a:ext uri="{FF2B5EF4-FFF2-40B4-BE49-F238E27FC236}">
                <a16:creationId xmlns:a16="http://schemas.microsoft.com/office/drawing/2014/main" id="{5498A6C7-7D06-1AB5-A8D8-5E230BF20393}"/>
              </a:ext>
            </a:extLst>
          </p:cNvPr>
          <p:cNvSpPr txBox="1"/>
          <p:nvPr/>
        </p:nvSpPr>
        <p:spPr>
          <a:xfrm>
            <a:off x="121920" y="6464841"/>
            <a:ext cx="4333122" cy="307777"/>
          </a:xfrm>
          <a:prstGeom prst="rect">
            <a:avLst/>
          </a:prstGeom>
          <a:noFill/>
        </p:spPr>
        <p:txBody>
          <a:bodyPr wrap="square" rtlCol="0">
            <a:spAutoFit/>
          </a:bodyPr>
          <a:lstStyle/>
          <a:p>
            <a:r>
              <a:rPr lang="en-GB" sz="1400" dirty="0"/>
              <a:t>Data relates to May 2025 and 2022 ward definitions</a:t>
            </a:r>
          </a:p>
        </p:txBody>
      </p:sp>
    </p:spTree>
    <p:extLst>
      <p:ext uri="{BB962C8B-B14F-4D97-AF65-F5344CB8AC3E}">
        <p14:creationId xmlns:p14="http://schemas.microsoft.com/office/powerpoint/2010/main" val="3376195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18CB31-2708-466F-CE15-B4048E4364AF}"/>
              </a:ext>
            </a:extLst>
          </p:cNvPr>
          <p:cNvPicPr>
            <a:picLocks noChangeAspect="1"/>
          </p:cNvPicPr>
          <p:nvPr/>
        </p:nvPicPr>
        <p:blipFill>
          <a:blip r:embed="rId2"/>
          <a:stretch>
            <a:fillRect/>
          </a:stretch>
        </p:blipFill>
        <p:spPr>
          <a:xfrm>
            <a:off x="124783" y="1232456"/>
            <a:ext cx="11049000" cy="5351859"/>
          </a:xfrm>
          <a:prstGeom prst="rect">
            <a:avLst/>
          </a:prstGeom>
        </p:spPr>
      </p:pic>
      <p:sp>
        <p:nvSpPr>
          <p:cNvPr id="6" name="Title 1">
            <a:extLst>
              <a:ext uri="{FF2B5EF4-FFF2-40B4-BE49-F238E27FC236}">
                <a16:creationId xmlns:a16="http://schemas.microsoft.com/office/drawing/2014/main" id="{B9448B3D-9822-855F-2FE3-2BECB96EFB17}"/>
              </a:ext>
            </a:extLst>
          </p:cNvPr>
          <p:cNvSpPr txBox="1">
            <a:spLocks/>
          </p:cNvSpPr>
          <p:nvPr/>
        </p:nvSpPr>
        <p:spPr>
          <a:xfrm>
            <a:off x="0" y="27368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The claimant rate within the Opportunity Bucks wards (combined) is nearly twice that of the Buckinghamshire average</a:t>
            </a:r>
          </a:p>
        </p:txBody>
      </p:sp>
      <p:sp>
        <p:nvSpPr>
          <p:cNvPr id="2" name="TextBox 1">
            <a:extLst>
              <a:ext uri="{FF2B5EF4-FFF2-40B4-BE49-F238E27FC236}">
                <a16:creationId xmlns:a16="http://schemas.microsoft.com/office/drawing/2014/main" id="{557D8823-4F64-F90E-A085-D30517104CCB}"/>
              </a:ext>
            </a:extLst>
          </p:cNvPr>
          <p:cNvSpPr txBox="1"/>
          <p:nvPr/>
        </p:nvSpPr>
        <p:spPr>
          <a:xfrm>
            <a:off x="320040" y="6007608"/>
            <a:ext cx="2084832" cy="307777"/>
          </a:xfrm>
          <a:prstGeom prst="rect">
            <a:avLst/>
          </a:prstGeom>
          <a:noFill/>
        </p:spPr>
        <p:txBody>
          <a:bodyPr wrap="square" rtlCol="0">
            <a:spAutoFit/>
          </a:bodyPr>
          <a:lstStyle/>
          <a:p>
            <a:r>
              <a:rPr lang="en-GB" sz="1400"/>
              <a:t>Data is for May 2025</a:t>
            </a:r>
          </a:p>
        </p:txBody>
      </p:sp>
      <p:sp>
        <p:nvSpPr>
          <p:cNvPr id="3" name="TextBox 2">
            <a:extLst>
              <a:ext uri="{FF2B5EF4-FFF2-40B4-BE49-F238E27FC236}">
                <a16:creationId xmlns:a16="http://schemas.microsoft.com/office/drawing/2014/main" id="{532EA263-A040-ADD6-7026-C4D690E5A911}"/>
              </a:ext>
            </a:extLst>
          </p:cNvPr>
          <p:cNvSpPr txBox="1"/>
          <p:nvPr/>
        </p:nvSpPr>
        <p:spPr>
          <a:xfrm>
            <a:off x="320040" y="6430426"/>
            <a:ext cx="6428232" cy="307777"/>
          </a:xfrm>
          <a:prstGeom prst="rect">
            <a:avLst/>
          </a:prstGeom>
          <a:noFill/>
        </p:spPr>
        <p:txBody>
          <a:bodyPr wrap="square" rtlCol="0">
            <a:spAutoFit/>
          </a:bodyPr>
          <a:lstStyle/>
          <a:p>
            <a:r>
              <a:rPr lang="en-GB" sz="1400" dirty="0">
                <a:hlinkClick r:id="rId3"/>
              </a:rPr>
              <a:t>For the latest data see the Buckinghamshire Claimant Count interactive dashboard </a:t>
            </a:r>
            <a:endParaRPr lang="en-GB" sz="1400" dirty="0"/>
          </a:p>
        </p:txBody>
      </p:sp>
    </p:spTree>
    <p:extLst>
      <p:ext uri="{BB962C8B-B14F-4D97-AF65-F5344CB8AC3E}">
        <p14:creationId xmlns:p14="http://schemas.microsoft.com/office/powerpoint/2010/main" val="20602784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7643C0-681B-1D2A-B490-5A72FF0C1563}"/>
              </a:ext>
            </a:extLst>
          </p:cNvPr>
          <p:cNvPicPr>
            <a:picLocks noChangeAspect="1"/>
          </p:cNvPicPr>
          <p:nvPr/>
        </p:nvPicPr>
        <p:blipFill>
          <a:blip r:embed="rId2"/>
          <a:srcRect b="1745"/>
          <a:stretch>
            <a:fillRect/>
          </a:stretch>
        </p:blipFill>
        <p:spPr>
          <a:xfrm>
            <a:off x="516827" y="1819656"/>
            <a:ext cx="4088234" cy="3657600"/>
          </a:xfrm>
          <a:prstGeom prst="rect">
            <a:avLst/>
          </a:prstGeom>
        </p:spPr>
      </p:pic>
      <p:sp>
        <p:nvSpPr>
          <p:cNvPr id="5" name="Title 1">
            <a:extLst>
              <a:ext uri="{FF2B5EF4-FFF2-40B4-BE49-F238E27FC236}">
                <a16:creationId xmlns:a16="http://schemas.microsoft.com/office/drawing/2014/main" id="{9C7BC885-4E3A-431C-C708-8D3BF8DE4AD0}"/>
              </a:ext>
            </a:extLst>
          </p:cNvPr>
          <p:cNvSpPr txBox="1">
            <a:spLocks/>
          </p:cNvSpPr>
          <p:nvPr/>
        </p:nvSpPr>
        <p:spPr>
          <a:xfrm>
            <a:off x="0" y="27368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Buckinghamshire’s claimant rate is mid-table of neighbouring areas.  Slough has the highest rate (6.6% and Wokingham the lowest 1.9%)</a:t>
            </a:r>
          </a:p>
        </p:txBody>
      </p:sp>
      <p:pic>
        <p:nvPicPr>
          <p:cNvPr id="7" name="Picture 6">
            <a:extLst>
              <a:ext uri="{FF2B5EF4-FFF2-40B4-BE49-F238E27FC236}">
                <a16:creationId xmlns:a16="http://schemas.microsoft.com/office/drawing/2014/main" id="{38BBC5C3-7B18-7725-3583-1FCE4A407F4F}"/>
              </a:ext>
            </a:extLst>
          </p:cNvPr>
          <p:cNvPicPr>
            <a:picLocks noChangeAspect="1"/>
          </p:cNvPicPr>
          <p:nvPr/>
        </p:nvPicPr>
        <p:blipFill>
          <a:blip r:embed="rId3"/>
          <a:stretch>
            <a:fillRect/>
          </a:stretch>
        </p:blipFill>
        <p:spPr>
          <a:xfrm>
            <a:off x="4882715" y="1520341"/>
            <a:ext cx="5203426" cy="4256230"/>
          </a:xfrm>
          <a:prstGeom prst="rect">
            <a:avLst/>
          </a:prstGeom>
        </p:spPr>
      </p:pic>
      <p:sp>
        <p:nvSpPr>
          <p:cNvPr id="2" name="TextBox 1">
            <a:extLst>
              <a:ext uri="{FF2B5EF4-FFF2-40B4-BE49-F238E27FC236}">
                <a16:creationId xmlns:a16="http://schemas.microsoft.com/office/drawing/2014/main" id="{D003DEAB-F3DB-F606-125B-ACCA921F148D}"/>
              </a:ext>
            </a:extLst>
          </p:cNvPr>
          <p:cNvSpPr txBox="1"/>
          <p:nvPr/>
        </p:nvSpPr>
        <p:spPr>
          <a:xfrm>
            <a:off x="621792" y="5622682"/>
            <a:ext cx="2084832" cy="307777"/>
          </a:xfrm>
          <a:prstGeom prst="rect">
            <a:avLst/>
          </a:prstGeom>
          <a:noFill/>
        </p:spPr>
        <p:txBody>
          <a:bodyPr wrap="square" rtlCol="0">
            <a:spAutoFit/>
          </a:bodyPr>
          <a:lstStyle/>
          <a:p>
            <a:r>
              <a:rPr lang="en-GB" sz="1400"/>
              <a:t>Data is for May 2025</a:t>
            </a:r>
          </a:p>
        </p:txBody>
      </p:sp>
      <p:sp>
        <p:nvSpPr>
          <p:cNvPr id="3" name="TextBox 2">
            <a:extLst>
              <a:ext uri="{FF2B5EF4-FFF2-40B4-BE49-F238E27FC236}">
                <a16:creationId xmlns:a16="http://schemas.microsoft.com/office/drawing/2014/main" id="{7C69067A-6903-5E25-6636-5CA60D0CDA1E}"/>
              </a:ext>
            </a:extLst>
          </p:cNvPr>
          <p:cNvSpPr txBox="1"/>
          <p:nvPr/>
        </p:nvSpPr>
        <p:spPr>
          <a:xfrm>
            <a:off x="621792" y="6356488"/>
            <a:ext cx="6428232" cy="307777"/>
          </a:xfrm>
          <a:prstGeom prst="rect">
            <a:avLst/>
          </a:prstGeom>
          <a:noFill/>
        </p:spPr>
        <p:txBody>
          <a:bodyPr wrap="square" rtlCol="0">
            <a:spAutoFit/>
          </a:bodyPr>
          <a:lstStyle/>
          <a:p>
            <a:r>
              <a:rPr lang="en-GB" sz="1400" dirty="0">
                <a:hlinkClick r:id="rId4"/>
              </a:rPr>
              <a:t>For the latest data see the Buckinghamshire Claimant Count interactive dashboard </a:t>
            </a:r>
            <a:endParaRPr lang="en-GB" sz="1400" dirty="0"/>
          </a:p>
        </p:txBody>
      </p:sp>
    </p:spTree>
    <p:extLst>
      <p:ext uri="{BB962C8B-B14F-4D97-AF65-F5344CB8AC3E}">
        <p14:creationId xmlns:p14="http://schemas.microsoft.com/office/powerpoint/2010/main" val="2386325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813B7-8C9B-306D-BC07-A0CCF8A3253A}"/>
              </a:ext>
            </a:extLst>
          </p:cNvPr>
          <p:cNvPicPr>
            <a:picLocks noChangeAspect="1"/>
          </p:cNvPicPr>
          <p:nvPr/>
        </p:nvPicPr>
        <p:blipFill>
          <a:blip r:embed="rId2"/>
          <a:srcRect t="12704"/>
          <a:stretch>
            <a:fillRect/>
          </a:stretch>
        </p:blipFill>
        <p:spPr>
          <a:xfrm>
            <a:off x="576072" y="1588654"/>
            <a:ext cx="10207752" cy="4581045"/>
          </a:xfrm>
          <a:prstGeom prst="rect">
            <a:avLst/>
          </a:prstGeom>
        </p:spPr>
      </p:pic>
      <p:sp>
        <p:nvSpPr>
          <p:cNvPr id="5" name="Title 1">
            <a:extLst>
              <a:ext uri="{FF2B5EF4-FFF2-40B4-BE49-F238E27FC236}">
                <a16:creationId xmlns:a16="http://schemas.microsoft.com/office/drawing/2014/main" id="{EC104A6C-1B97-C1BF-1563-CE6263BDE35D}"/>
              </a:ext>
            </a:extLst>
          </p:cNvPr>
          <p:cNvSpPr txBox="1">
            <a:spLocks/>
          </p:cNvSpPr>
          <p:nvPr/>
        </p:nvSpPr>
        <p:spPr>
          <a:xfrm>
            <a:off x="0" y="27368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In line with national trends, claimants are slightly more likely to be male than female, and the majority are aged 25 to 49</a:t>
            </a:r>
          </a:p>
        </p:txBody>
      </p:sp>
      <p:sp>
        <p:nvSpPr>
          <p:cNvPr id="2" name="TextBox 1">
            <a:extLst>
              <a:ext uri="{FF2B5EF4-FFF2-40B4-BE49-F238E27FC236}">
                <a16:creationId xmlns:a16="http://schemas.microsoft.com/office/drawing/2014/main" id="{66F5EF77-B966-1639-0EC1-BDDA673E7436}"/>
              </a:ext>
            </a:extLst>
          </p:cNvPr>
          <p:cNvSpPr txBox="1"/>
          <p:nvPr/>
        </p:nvSpPr>
        <p:spPr>
          <a:xfrm>
            <a:off x="9043416" y="6276538"/>
            <a:ext cx="2084832" cy="307777"/>
          </a:xfrm>
          <a:prstGeom prst="rect">
            <a:avLst/>
          </a:prstGeom>
          <a:noFill/>
        </p:spPr>
        <p:txBody>
          <a:bodyPr wrap="square" rtlCol="0">
            <a:spAutoFit/>
          </a:bodyPr>
          <a:lstStyle/>
          <a:p>
            <a:r>
              <a:rPr lang="en-GB" sz="1400"/>
              <a:t>Data is for May 2025</a:t>
            </a:r>
          </a:p>
        </p:txBody>
      </p:sp>
      <p:sp>
        <p:nvSpPr>
          <p:cNvPr id="3" name="TextBox 2">
            <a:extLst>
              <a:ext uri="{FF2B5EF4-FFF2-40B4-BE49-F238E27FC236}">
                <a16:creationId xmlns:a16="http://schemas.microsoft.com/office/drawing/2014/main" id="{9D8CB1DB-0C9D-E3A3-E27A-EAD955DE75F0}"/>
              </a:ext>
            </a:extLst>
          </p:cNvPr>
          <p:cNvSpPr txBox="1"/>
          <p:nvPr/>
        </p:nvSpPr>
        <p:spPr>
          <a:xfrm>
            <a:off x="713232" y="6276538"/>
            <a:ext cx="6428232" cy="307777"/>
          </a:xfrm>
          <a:prstGeom prst="rect">
            <a:avLst/>
          </a:prstGeom>
          <a:noFill/>
        </p:spPr>
        <p:txBody>
          <a:bodyPr wrap="square" rtlCol="0">
            <a:spAutoFit/>
          </a:bodyPr>
          <a:lstStyle/>
          <a:p>
            <a:r>
              <a:rPr lang="en-GB" sz="1400" dirty="0">
                <a:hlinkClick r:id="rId3"/>
              </a:rPr>
              <a:t>For the latest data see the Buckinghamshire Claimant Count interactive dashboard </a:t>
            </a:r>
            <a:endParaRPr lang="en-GB" sz="1400" dirty="0"/>
          </a:p>
        </p:txBody>
      </p:sp>
    </p:spTree>
    <p:extLst>
      <p:ext uri="{BB962C8B-B14F-4D97-AF65-F5344CB8AC3E}">
        <p14:creationId xmlns:p14="http://schemas.microsoft.com/office/powerpoint/2010/main" val="15317334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F9B6B6-8229-5A3A-9121-2E649A2ABBDF}"/>
              </a:ext>
            </a:extLst>
          </p:cNvPr>
          <p:cNvSpPr txBox="1">
            <a:spLocks/>
          </p:cNvSpPr>
          <p:nvPr/>
        </p:nvSpPr>
        <p:spPr>
          <a:xfrm>
            <a:off x="0" y="273685"/>
            <a:ext cx="10515600" cy="974347"/>
          </a:xfrm>
          <a:prstGeom prst="rect">
            <a:avLst/>
          </a:prstGeom>
          <a:solidFill>
            <a:srgbClr val="2C2D84"/>
          </a:solidFill>
          <a:ln>
            <a:solidFill>
              <a:srgbClr val="2C2D84"/>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Around 80% of those included in the claimant count are out of work.  Buckinghamshire’s ‘unemployed’ claimant rate is 2.7%, lower than the national average and slightly about the south east average </a:t>
            </a:r>
          </a:p>
        </p:txBody>
      </p:sp>
      <p:pic>
        <p:nvPicPr>
          <p:cNvPr id="5" name="Picture 4">
            <a:extLst>
              <a:ext uri="{FF2B5EF4-FFF2-40B4-BE49-F238E27FC236}">
                <a16:creationId xmlns:a16="http://schemas.microsoft.com/office/drawing/2014/main" id="{9E4FF0C8-24B4-3A23-0136-0C1ECF2CF973}"/>
              </a:ext>
            </a:extLst>
          </p:cNvPr>
          <p:cNvPicPr>
            <a:picLocks noChangeAspect="1"/>
          </p:cNvPicPr>
          <p:nvPr/>
        </p:nvPicPr>
        <p:blipFill>
          <a:blip r:embed="rId2"/>
          <a:stretch>
            <a:fillRect/>
          </a:stretch>
        </p:blipFill>
        <p:spPr>
          <a:xfrm>
            <a:off x="173736" y="1436683"/>
            <a:ext cx="10253472" cy="4958703"/>
          </a:xfrm>
          <a:prstGeom prst="rect">
            <a:avLst/>
          </a:prstGeom>
        </p:spPr>
      </p:pic>
      <p:sp>
        <p:nvSpPr>
          <p:cNvPr id="2" name="Rectangle 1">
            <a:extLst>
              <a:ext uri="{FF2B5EF4-FFF2-40B4-BE49-F238E27FC236}">
                <a16:creationId xmlns:a16="http://schemas.microsoft.com/office/drawing/2014/main" id="{098416F0-DD7E-0385-DFC8-FB864AC8126B}"/>
              </a:ext>
            </a:extLst>
          </p:cNvPr>
          <p:cNvSpPr/>
          <p:nvPr/>
        </p:nvSpPr>
        <p:spPr>
          <a:xfrm>
            <a:off x="2596896" y="5641848"/>
            <a:ext cx="3172968" cy="6766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2F1B57B-8BDA-F867-3A82-0F4F9F53396A}"/>
              </a:ext>
            </a:extLst>
          </p:cNvPr>
          <p:cNvSpPr txBox="1"/>
          <p:nvPr/>
        </p:nvSpPr>
        <p:spPr>
          <a:xfrm>
            <a:off x="265176" y="6430148"/>
            <a:ext cx="6428232" cy="307777"/>
          </a:xfrm>
          <a:prstGeom prst="rect">
            <a:avLst/>
          </a:prstGeom>
          <a:noFill/>
        </p:spPr>
        <p:txBody>
          <a:bodyPr wrap="square" rtlCol="0">
            <a:spAutoFit/>
          </a:bodyPr>
          <a:lstStyle/>
          <a:p>
            <a:r>
              <a:rPr lang="en-GB" sz="1400" dirty="0">
                <a:hlinkClick r:id="rId3"/>
              </a:rPr>
              <a:t>For the latest data see the Buckinghamshire Claimant Count interactive dashboard </a:t>
            </a:r>
            <a:endParaRPr lang="en-GB" sz="1400" dirty="0"/>
          </a:p>
        </p:txBody>
      </p:sp>
    </p:spTree>
    <p:extLst>
      <p:ext uri="{BB962C8B-B14F-4D97-AF65-F5344CB8AC3E}">
        <p14:creationId xmlns:p14="http://schemas.microsoft.com/office/powerpoint/2010/main" val="36646395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949088-14E5-E9EE-165F-F25EEB55CC08}"/>
              </a:ext>
            </a:extLst>
          </p:cNvPr>
          <p:cNvSpPr txBox="1"/>
          <p:nvPr/>
        </p:nvSpPr>
        <p:spPr>
          <a:xfrm>
            <a:off x="10280904" y="2611470"/>
            <a:ext cx="1463040" cy="261610"/>
          </a:xfrm>
          <a:prstGeom prst="rect">
            <a:avLst/>
          </a:prstGeom>
          <a:noFill/>
        </p:spPr>
        <p:txBody>
          <a:bodyPr wrap="square" rtlCol="0">
            <a:spAutoFit/>
          </a:bodyPr>
          <a:lstStyle/>
          <a:p>
            <a:r>
              <a:rPr lang="en-GB" sz="1100" b="1" dirty="0">
                <a:solidFill>
                  <a:srgbClr val="BDBDE9"/>
                </a:solidFill>
              </a:rPr>
              <a:t>Central Bedfordshire</a:t>
            </a:r>
          </a:p>
        </p:txBody>
      </p:sp>
      <p:sp>
        <p:nvSpPr>
          <p:cNvPr id="6" name="TextBox 5">
            <a:extLst>
              <a:ext uri="{FF2B5EF4-FFF2-40B4-BE49-F238E27FC236}">
                <a16:creationId xmlns:a16="http://schemas.microsoft.com/office/drawing/2014/main" id="{57B747F5-C643-5B3C-ABD9-03AAD96BA9A9}"/>
              </a:ext>
            </a:extLst>
          </p:cNvPr>
          <p:cNvSpPr txBox="1"/>
          <p:nvPr/>
        </p:nvSpPr>
        <p:spPr>
          <a:xfrm>
            <a:off x="10280904" y="2971183"/>
            <a:ext cx="1463040" cy="261610"/>
          </a:xfrm>
          <a:prstGeom prst="rect">
            <a:avLst/>
          </a:prstGeom>
          <a:noFill/>
        </p:spPr>
        <p:txBody>
          <a:bodyPr wrap="square" rtlCol="0">
            <a:spAutoFit/>
          </a:bodyPr>
          <a:lstStyle/>
          <a:p>
            <a:r>
              <a:rPr lang="en-GB" sz="1100" b="1">
                <a:solidFill>
                  <a:srgbClr val="2C2D84"/>
                </a:solidFill>
              </a:rPr>
              <a:t>Buckinghamshire</a:t>
            </a:r>
          </a:p>
        </p:txBody>
      </p:sp>
      <p:sp>
        <p:nvSpPr>
          <p:cNvPr id="7" name="TextBox 6">
            <a:extLst>
              <a:ext uri="{FF2B5EF4-FFF2-40B4-BE49-F238E27FC236}">
                <a16:creationId xmlns:a16="http://schemas.microsoft.com/office/drawing/2014/main" id="{974F6817-5B87-2827-78F3-1ED17C46F164}"/>
              </a:ext>
            </a:extLst>
          </p:cNvPr>
          <p:cNvSpPr txBox="1"/>
          <p:nvPr/>
        </p:nvSpPr>
        <p:spPr>
          <a:xfrm>
            <a:off x="10385298" y="3167390"/>
            <a:ext cx="1463040" cy="261610"/>
          </a:xfrm>
          <a:prstGeom prst="rect">
            <a:avLst/>
          </a:prstGeom>
          <a:noFill/>
        </p:spPr>
        <p:txBody>
          <a:bodyPr wrap="square" rtlCol="0">
            <a:spAutoFit/>
          </a:bodyPr>
          <a:lstStyle/>
          <a:p>
            <a:r>
              <a:rPr lang="en-GB" sz="1100" b="1">
                <a:solidFill>
                  <a:srgbClr val="9FC63B"/>
                </a:solidFill>
              </a:rPr>
              <a:t>England</a:t>
            </a:r>
          </a:p>
        </p:txBody>
      </p:sp>
      <p:sp>
        <p:nvSpPr>
          <p:cNvPr id="8" name="TextBox 7">
            <a:extLst>
              <a:ext uri="{FF2B5EF4-FFF2-40B4-BE49-F238E27FC236}">
                <a16:creationId xmlns:a16="http://schemas.microsoft.com/office/drawing/2014/main" id="{DF8DF5C1-EE27-CEA9-03C0-B7FBA44041A9}"/>
              </a:ext>
            </a:extLst>
          </p:cNvPr>
          <p:cNvSpPr txBox="1"/>
          <p:nvPr/>
        </p:nvSpPr>
        <p:spPr>
          <a:xfrm>
            <a:off x="10280904" y="3429000"/>
            <a:ext cx="1463040" cy="261610"/>
          </a:xfrm>
          <a:prstGeom prst="rect">
            <a:avLst/>
          </a:prstGeom>
          <a:noFill/>
        </p:spPr>
        <p:txBody>
          <a:bodyPr wrap="square" rtlCol="0">
            <a:spAutoFit/>
          </a:bodyPr>
          <a:lstStyle/>
          <a:p>
            <a:r>
              <a:rPr lang="en-GB" sz="1100" b="1" dirty="0">
                <a:solidFill>
                  <a:schemeClr val="accent4"/>
                </a:solidFill>
              </a:rPr>
              <a:t>Hertfordshire</a:t>
            </a:r>
          </a:p>
        </p:txBody>
      </p:sp>
      <p:sp>
        <p:nvSpPr>
          <p:cNvPr id="9" name="Title 1">
            <a:extLst>
              <a:ext uri="{FF2B5EF4-FFF2-40B4-BE49-F238E27FC236}">
                <a16:creationId xmlns:a16="http://schemas.microsoft.com/office/drawing/2014/main" id="{9F0394BE-5507-91D7-AC43-EBA0805FF25E}"/>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The number of payrolled employees who </a:t>
            </a:r>
            <a:r>
              <a:rPr lang="en-GB" sz="2000" b="1" u="sng" dirty="0">
                <a:solidFill>
                  <a:schemeClr val="bg1"/>
                </a:solidFill>
                <a:latin typeface="+mn-lt"/>
              </a:rPr>
              <a:t>reside in Buckinghamshire </a:t>
            </a:r>
            <a:r>
              <a:rPr lang="en-GB" sz="2000" b="1" dirty="0">
                <a:solidFill>
                  <a:schemeClr val="bg1"/>
                </a:solidFill>
                <a:latin typeface="+mn-lt"/>
              </a:rPr>
              <a:t>has increased at a greater rate than the national average over the last eight years. </a:t>
            </a:r>
          </a:p>
        </p:txBody>
      </p:sp>
      <p:graphicFrame>
        <p:nvGraphicFramePr>
          <p:cNvPr id="11" name="Chart 10">
            <a:extLst>
              <a:ext uri="{FF2B5EF4-FFF2-40B4-BE49-F238E27FC236}">
                <a16:creationId xmlns:a16="http://schemas.microsoft.com/office/drawing/2014/main" id="{AD6EC0CE-CA9D-CB7B-8674-11C9381E14D2}"/>
              </a:ext>
            </a:extLst>
          </p:cNvPr>
          <p:cNvGraphicFramePr>
            <a:graphicFrameLocks/>
          </p:cNvGraphicFramePr>
          <p:nvPr>
            <p:extLst>
              <p:ext uri="{D42A27DB-BD31-4B8C-83A1-F6EECF244321}">
                <p14:modId xmlns:p14="http://schemas.microsoft.com/office/powerpoint/2010/main" val="1746892119"/>
              </p:ext>
            </p:extLst>
          </p:nvPr>
        </p:nvGraphicFramePr>
        <p:xfrm>
          <a:off x="193548" y="1877309"/>
          <a:ext cx="10296144" cy="466128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5BC73712-CB54-B4FB-3C15-EF1644485CF0}"/>
              </a:ext>
            </a:extLst>
          </p:cNvPr>
          <p:cNvSpPr txBox="1"/>
          <p:nvPr/>
        </p:nvSpPr>
        <p:spPr>
          <a:xfrm>
            <a:off x="339852" y="1365940"/>
            <a:ext cx="4771644" cy="276999"/>
          </a:xfrm>
          <a:prstGeom prst="rect">
            <a:avLst/>
          </a:prstGeom>
          <a:solidFill>
            <a:srgbClr val="2C2D84"/>
          </a:solidFill>
        </p:spPr>
        <p:txBody>
          <a:bodyPr wrap="square" rtlCol="0">
            <a:spAutoFit/>
          </a:bodyPr>
          <a:lstStyle/>
          <a:p>
            <a:r>
              <a:rPr lang="en-GB" sz="1200">
                <a:solidFill>
                  <a:schemeClr val="bg1"/>
                </a:solidFill>
              </a:rPr>
              <a:t>Payrolled employees (resident-based) 2015 to 2023 (January 2015 = 100)</a:t>
            </a:r>
          </a:p>
        </p:txBody>
      </p:sp>
      <p:sp>
        <p:nvSpPr>
          <p:cNvPr id="12" name="TextBox 11">
            <a:extLst>
              <a:ext uri="{FF2B5EF4-FFF2-40B4-BE49-F238E27FC236}">
                <a16:creationId xmlns:a16="http://schemas.microsoft.com/office/drawing/2014/main" id="{A383E270-B3A8-367D-230C-47361372BAA5}"/>
              </a:ext>
            </a:extLst>
          </p:cNvPr>
          <p:cNvSpPr txBox="1"/>
          <p:nvPr/>
        </p:nvSpPr>
        <p:spPr>
          <a:xfrm>
            <a:off x="5341620" y="1733020"/>
            <a:ext cx="1554480" cy="276999"/>
          </a:xfrm>
          <a:prstGeom prst="rect">
            <a:avLst/>
          </a:prstGeom>
          <a:noFill/>
        </p:spPr>
        <p:txBody>
          <a:bodyPr wrap="square" rtlCol="0">
            <a:spAutoFit/>
          </a:bodyPr>
          <a:lstStyle/>
          <a:p>
            <a:r>
              <a:rPr lang="en-GB" sz="1200" b="1">
                <a:solidFill>
                  <a:schemeClr val="bg1">
                    <a:lumMod val="50000"/>
                  </a:schemeClr>
                </a:solidFill>
              </a:rPr>
              <a:t>Covid-19 lockdowns</a:t>
            </a:r>
          </a:p>
        </p:txBody>
      </p:sp>
      <p:sp>
        <p:nvSpPr>
          <p:cNvPr id="13" name="TextBox 12">
            <a:extLst>
              <a:ext uri="{FF2B5EF4-FFF2-40B4-BE49-F238E27FC236}">
                <a16:creationId xmlns:a16="http://schemas.microsoft.com/office/drawing/2014/main" id="{9FAE3229-F807-052B-DF79-7CAD7133B153}"/>
              </a:ext>
            </a:extLst>
          </p:cNvPr>
          <p:cNvSpPr txBox="1"/>
          <p:nvPr/>
        </p:nvSpPr>
        <p:spPr>
          <a:xfrm>
            <a:off x="7443216" y="3912876"/>
            <a:ext cx="4619244" cy="1815882"/>
          </a:xfrm>
          <a:prstGeom prst="rect">
            <a:avLst/>
          </a:prstGeom>
          <a:solidFill>
            <a:schemeClr val="bg1"/>
          </a:solidFill>
        </p:spPr>
        <p:txBody>
          <a:bodyPr wrap="square" rtlCol="0">
            <a:spAutoFit/>
          </a:bodyPr>
          <a:lstStyle/>
          <a:p>
            <a:r>
              <a:rPr lang="en-GB" sz="1400" dirty="0"/>
              <a:t>The number of payrolled employees residing in Buckinghamshire rose steadily following the Covid-19 lockdown period.  Since November 2024 numbers have been falling.  This is possibly linked to the announcement in the autumn Budget that employer National Insurance Contributions would be increasing from April 2025, making it more expensive for employers to employ people, particularly affecting labour-intensive industries. </a:t>
            </a:r>
          </a:p>
        </p:txBody>
      </p:sp>
      <p:sp>
        <p:nvSpPr>
          <p:cNvPr id="14" name="TextBox 13">
            <a:extLst>
              <a:ext uri="{FF2B5EF4-FFF2-40B4-BE49-F238E27FC236}">
                <a16:creationId xmlns:a16="http://schemas.microsoft.com/office/drawing/2014/main" id="{F7F1AC0C-9FD5-CB8A-72F8-64E5050BA66A}"/>
              </a:ext>
            </a:extLst>
          </p:cNvPr>
          <p:cNvSpPr txBox="1"/>
          <p:nvPr/>
        </p:nvSpPr>
        <p:spPr>
          <a:xfrm>
            <a:off x="10911078" y="6460777"/>
            <a:ext cx="2561844" cy="307777"/>
          </a:xfrm>
          <a:prstGeom prst="rect">
            <a:avLst/>
          </a:prstGeom>
          <a:noFill/>
        </p:spPr>
        <p:txBody>
          <a:bodyPr wrap="square" rtlCol="0">
            <a:spAutoFit/>
          </a:bodyPr>
          <a:lstStyle/>
          <a:p>
            <a:r>
              <a:rPr lang="en-GB" sz="1400"/>
              <a:t>Source: HMRC</a:t>
            </a:r>
          </a:p>
        </p:txBody>
      </p:sp>
    </p:spTree>
    <p:extLst>
      <p:ext uri="{BB962C8B-B14F-4D97-AF65-F5344CB8AC3E}">
        <p14:creationId xmlns:p14="http://schemas.microsoft.com/office/powerpoint/2010/main" val="2414626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265C81-9894-AE56-1154-421E440C4283}"/>
              </a:ext>
            </a:extLst>
          </p:cNvPr>
          <p:cNvSpPr txBox="1">
            <a:spLocks/>
          </p:cNvSpPr>
          <p:nvPr/>
        </p:nvSpPr>
        <p:spPr>
          <a:xfrm>
            <a:off x="0" y="160639"/>
            <a:ext cx="10515600" cy="970932"/>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Buckinghamshire’s working residents are more likely to be self-employed than the national average.  Self-employed residents without employees are slightly more likely to be working on a part-time basis than the national average. </a:t>
            </a:r>
          </a:p>
        </p:txBody>
      </p:sp>
      <p:graphicFrame>
        <p:nvGraphicFramePr>
          <p:cNvPr id="4" name="Chart 3">
            <a:extLst>
              <a:ext uri="{FF2B5EF4-FFF2-40B4-BE49-F238E27FC236}">
                <a16:creationId xmlns:a16="http://schemas.microsoft.com/office/drawing/2014/main" id="{630963C1-1B33-9C0A-AC81-291202E5E13A}"/>
              </a:ext>
            </a:extLst>
          </p:cNvPr>
          <p:cNvGraphicFramePr>
            <a:graphicFrameLocks/>
          </p:cNvGraphicFramePr>
          <p:nvPr>
            <p:extLst>
              <p:ext uri="{D42A27DB-BD31-4B8C-83A1-F6EECF244321}">
                <p14:modId xmlns:p14="http://schemas.microsoft.com/office/powerpoint/2010/main" val="2528558528"/>
              </p:ext>
            </p:extLst>
          </p:nvPr>
        </p:nvGraphicFramePr>
        <p:xfrm>
          <a:off x="161544" y="1414396"/>
          <a:ext cx="3112008" cy="29900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CE7F18B-D13D-B1B5-2858-B1C103C13D1F}"/>
              </a:ext>
            </a:extLst>
          </p:cNvPr>
          <p:cNvGraphicFramePr>
            <a:graphicFrameLocks/>
          </p:cNvGraphicFramePr>
          <p:nvPr>
            <p:extLst>
              <p:ext uri="{D42A27DB-BD31-4B8C-83A1-F6EECF244321}">
                <p14:modId xmlns:p14="http://schemas.microsoft.com/office/powerpoint/2010/main" val="3490686543"/>
              </p:ext>
            </p:extLst>
          </p:nvPr>
        </p:nvGraphicFramePr>
        <p:xfrm>
          <a:off x="3352800" y="1711328"/>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DEA56044-7F17-6DD8-48C0-71905745D9D3}"/>
              </a:ext>
            </a:extLst>
          </p:cNvPr>
          <p:cNvGraphicFramePr>
            <a:graphicFrameLocks/>
          </p:cNvGraphicFramePr>
          <p:nvPr>
            <p:extLst>
              <p:ext uri="{D42A27DB-BD31-4B8C-83A1-F6EECF244321}">
                <p14:modId xmlns:p14="http://schemas.microsoft.com/office/powerpoint/2010/main" val="116165954"/>
              </p:ext>
            </p:extLst>
          </p:nvPr>
        </p:nvGraphicFramePr>
        <p:xfrm>
          <a:off x="7589520" y="1796067"/>
          <a:ext cx="4224528" cy="288874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58F14670-1169-A07F-198F-FEDA20B92E3A}"/>
              </a:ext>
            </a:extLst>
          </p:cNvPr>
          <p:cNvSpPr txBox="1"/>
          <p:nvPr/>
        </p:nvSpPr>
        <p:spPr>
          <a:xfrm>
            <a:off x="161544" y="1314505"/>
            <a:ext cx="3646932" cy="279980"/>
          </a:xfrm>
          <a:prstGeom prst="rect">
            <a:avLst/>
          </a:prstGeom>
          <a:solidFill>
            <a:srgbClr val="2C2D84"/>
          </a:solidFill>
        </p:spPr>
        <p:txBody>
          <a:bodyPr wrap="square" rtlCol="0">
            <a:spAutoFit/>
          </a:bodyPr>
          <a:lstStyle/>
          <a:p>
            <a:r>
              <a:rPr lang="en-GB" sz="1200">
                <a:solidFill>
                  <a:schemeClr val="bg1"/>
                </a:solidFill>
              </a:rPr>
              <a:t>Proportion of working residents who are self-employed</a:t>
            </a:r>
          </a:p>
        </p:txBody>
      </p:sp>
      <p:sp>
        <p:nvSpPr>
          <p:cNvPr id="8" name="TextBox 7">
            <a:extLst>
              <a:ext uri="{FF2B5EF4-FFF2-40B4-BE49-F238E27FC236}">
                <a16:creationId xmlns:a16="http://schemas.microsoft.com/office/drawing/2014/main" id="{5F615A01-1952-AC3C-A586-B7AC1154AE0C}"/>
              </a:ext>
            </a:extLst>
          </p:cNvPr>
          <p:cNvSpPr txBox="1"/>
          <p:nvPr/>
        </p:nvSpPr>
        <p:spPr>
          <a:xfrm>
            <a:off x="7679436" y="1311838"/>
            <a:ext cx="4224528" cy="276999"/>
          </a:xfrm>
          <a:prstGeom prst="rect">
            <a:avLst/>
          </a:prstGeom>
          <a:solidFill>
            <a:srgbClr val="2C2D84"/>
          </a:solidFill>
        </p:spPr>
        <p:txBody>
          <a:bodyPr wrap="square" rtlCol="0">
            <a:spAutoFit/>
          </a:bodyPr>
          <a:lstStyle/>
          <a:p>
            <a:r>
              <a:rPr lang="en-GB" sz="1200">
                <a:solidFill>
                  <a:schemeClr val="bg1"/>
                </a:solidFill>
              </a:rPr>
              <a:t>Working patterns of self-employed residents with no employees</a:t>
            </a:r>
          </a:p>
        </p:txBody>
      </p:sp>
      <p:sp>
        <p:nvSpPr>
          <p:cNvPr id="9" name="TextBox 8">
            <a:extLst>
              <a:ext uri="{FF2B5EF4-FFF2-40B4-BE49-F238E27FC236}">
                <a16:creationId xmlns:a16="http://schemas.microsoft.com/office/drawing/2014/main" id="{A879FB47-F1B7-6854-294E-0D167A0562F3}"/>
              </a:ext>
            </a:extLst>
          </p:cNvPr>
          <p:cNvSpPr txBox="1"/>
          <p:nvPr/>
        </p:nvSpPr>
        <p:spPr>
          <a:xfrm>
            <a:off x="4568952" y="1302095"/>
            <a:ext cx="2350008" cy="279980"/>
          </a:xfrm>
          <a:prstGeom prst="rect">
            <a:avLst/>
          </a:prstGeom>
          <a:solidFill>
            <a:srgbClr val="2C2D84"/>
          </a:solidFill>
        </p:spPr>
        <p:txBody>
          <a:bodyPr wrap="square" rtlCol="0">
            <a:spAutoFit/>
          </a:bodyPr>
          <a:lstStyle/>
          <a:p>
            <a:r>
              <a:rPr lang="en-GB" sz="1200">
                <a:solidFill>
                  <a:schemeClr val="bg1"/>
                </a:solidFill>
              </a:rPr>
              <a:t>Status of self-employed residents</a:t>
            </a:r>
          </a:p>
        </p:txBody>
      </p:sp>
      <p:sp>
        <p:nvSpPr>
          <p:cNvPr id="10" name="TextBox 9">
            <a:extLst>
              <a:ext uri="{FF2B5EF4-FFF2-40B4-BE49-F238E27FC236}">
                <a16:creationId xmlns:a16="http://schemas.microsoft.com/office/drawing/2014/main" id="{8C4432C8-65DE-3A69-A42D-D93176AD01D4}"/>
              </a:ext>
            </a:extLst>
          </p:cNvPr>
          <p:cNvSpPr txBox="1"/>
          <p:nvPr/>
        </p:nvSpPr>
        <p:spPr>
          <a:xfrm>
            <a:off x="265176" y="4684809"/>
            <a:ext cx="11638788" cy="1815882"/>
          </a:xfrm>
          <a:prstGeom prst="rect">
            <a:avLst/>
          </a:prstGeom>
          <a:noFill/>
          <a:ln>
            <a:solidFill>
              <a:srgbClr val="2C2D84"/>
            </a:solidFill>
          </a:ln>
        </p:spPr>
        <p:txBody>
          <a:bodyPr wrap="square" rtlCol="0">
            <a:spAutoFit/>
          </a:bodyPr>
          <a:lstStyle/>
          <a:p>
            <a:r>
              <a:rPr lang="en-GB" sz="1400" dirty="0"/>
              <a:t>Buckinghamshire residents are more likely to be self-employed than the national average.  Historically, this has been attributed to a number of factors.  Firstly, a relatively high proportion of consultants working on a freelance basis following careers in London-based corporates and secondly, Buckinghamshire having a relatively large construction and film &amp; television sectors, in which many people work on a self-employed basis.  It could also be linked to Buckinghamshire having a strong consumer economy with a relatively high proportion of cash-rich / time-poor residents, creating markets for services such as cleaning, childcare, fitness coaching and pet care, all of which are occupations in which people can work on a self-employed basis. </a:t>
            </a:r>
          </a:p>
          <a:p>
            <a:endParaRPr lang="en-GB" sz="1400" dirty="0"/>
          </a:p>
          <a:p>
            <a:r>
              <a:rPr lang="en-GB" sz="1400" dirty="0"/>
              <a:t>16% of Buckinghamshire residents working on a self-employed basis have employees, the same proportion as the national average.  46% of self-employed workers without employees work on a part-time basis, slightly higher than the national average of 43%. </a:t>
            </a:r>
          </a:p>
        </p:txBody>
      </p:sp>
      <p:sp>
        <p:nvSpPr>
          <p:cNvPr id="11" name="TextBox 10">
            <a:extLst>
              <a:ext uri="{FF2B5EF4-FFF2-40B4-BE49-F238E27FC236}">
                <a16:creationId xmlns:a16="http://schemas.microsoft.com/office/drawing/2014/main" id="{D9C09C39-2270-B339-C356-77194C800C5D}"/>
              </a:ext>
            </a:extLst>
          </p:cNvPr>
          <p:cNvSpPr txBox="1"/>
          <p:nvPr/>
        </p:nvSpPr>
        <p:spPr>
          <a:xfrm>
            <a:off x="9262872" y="6538595"/>
            <a:ext cx="2641092" cy="307777"/>
          </a:xfrm>
          <a:prstGeom prst="rect">
            <a:avLst/>
          </a:prstGeom>
          <a:noFill/>
        </p:spPr>
        <p:txBody>
          <a:bodyPr wrap="square" rtlCol="0">
            <a:spAutoFit/>
          </a:bodyPr>
          <a:lstStyle/>
          <a:p>
            <a:pPr algn="r"/>
            <a:r>
              <a:rPr lang="en-GB" sz="1400" i="1" dirty="0"/>
              <a:t>Source: Census 2021</a:t>
            </a:r>
          </a:p>
        </p:txBody>
      </p:sp>
    </p:spTree>
    <p:extLst>
      <p:ext uri="{BB962C8B-B14F-4D97-AF65-F5344CB8AC3E}">
        <p14:creationId xmlns:p14="http://schemas.microsoft.com/office/powerpoint/2010/main" val="8956422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B568E5-1262-4163-08E7-CA6466DAE929}"/>
              </a:ext>
            </a:extLst>
          </p:cNvPr>
          <p:cNvPicPr>
            <a:picLocks noChangeAspect="1"/>
          </p:cNvPicPr>
          <p:nvPr/>
        </p:nvPicPr>
        <p:blipFill>
          <a:blip r:embed="rId2"/>
          <a:stretch>
            <a:fillRect/>
          </a:stretch>
        </p:blipFill>
        <p:spPr>
          <a:xfrm>
            <a:off x="582244" y="1490472"/>
            <a:ext cx="3916811" cy="5219890"/>
          </a:xfrm>
          <a:prstGeom prst="rect">
            <a:avLst/>
          </a:prstGeom>
        </p:spPr>
      </p:pic>
      <p:pic>
        <p:nvPicPr>
          <p:cNvPr id="6" name="Picture 5">
            <a:extLst>
              <a:ext uri="{FF2B5EF4-FFF2-40B4-BE49-F238E27FC236}">
                <a16:creationId xmlns:a16="http://schemas.microsoft.com/office/drawing/2014/main" id="{BD17A11C-0240-DAAC-0B5D-1746F5D6ECEC}"/>
              </a:ext>
            </a:extLst>
          </p:cNvPr>
          <p:cNvPicPr>
            <a:picLocks noChangeAspect="1"/>
          </p:cNvPicPr>
          <p:nvPr/>
        </p:nvPicPr>
        <p:blipFill>
          <a:blip r:embed="rId3"/>
          <a:stretch>
            <a:fillRect/>
          </a:stretch>
        </p:blipFill>
        <p:spPr>
          <a:xfrm>
            <a:off x="6021572" y="1660837"/>
            <a:ext cx="4060756" cy="5197162"/>
          </a:xfrm>
          <a:prstGeom prst="rect">
            <a:avLst/>
          </a:prstGeom>
        </p:spPr>
      </p:pic>
      <p:sp>
        <p:nvSpPr>
          <p:cNvPr id="8" name="TextBox 7">
            <a:extLst>
              <a:ext uri="{FF2B5EF4-FFF2-40B4-BE49-F238E27FC236}">
                <a16:creationId xmlns:a16="http://schemas.microsoft.com/office/drawing/2014/main" id="{EF7D885D-0CC5-C113-2B4F-30D038E4F591}"/>
              </a:ext>
            </a:extLst>
          </p:cNvPr>
          <p:cNvSpPr txBox="1"/>
          <p:nvPr/>
        </p:nvSpPr>
        <p:spPr>
          <a:xfrm>
            <a:off x="2622945" y="1399227"/>
            <a:ext cx="2077071" cy="523220"/>
          </a:xfrm>
          <a:prstGeom prst="rect">
            <a:avLst/>
          </a:prstGeom>
          <a:solidFill>
            <a:srgbClr val="2C2D84"/>
          </a:solidFill>
        </p:spPr>
        <p:txBody>
          <a:bodyPr wrap="square" rtlCol="0">
            <a:spAutoFit/>
          </a:bodyPr>
          <a:lstStyle/>
          <a:p>
            <a:pPr algn="ctr"/>
            <a:r>
              <a:rPr lang="en-GB" sz="1400">
                <a:solidFill>
                  <a:schemeClr val="bg1"/>
                </a:solidFill>
              </a:rPr>
              <a:t>Self-employed residents without employees</a:t>
            </a:r>
          </a:p>
        </p:txBody>
      </p:sp>
      <p:sp>
        <p:nvSpPr>
          <p:cNvPr id="2" name="Title 1">
            <a:extLst>
              <a:ext uri="{FF2B5EF4-FFF2-40B4-BE49-F238E27FC236}">
                <a16:creationId xmlns:a16="http://schemas.microsoft.com/office/drawing/2014/main" id="{F265842F-9803-DFA2-D058-9CEE87FA2AD3}"/>
              </a:ext>
            </a:extLst>
          </p:cNvPr>
          <p:cNvSpPr txBox="1">
            <a:spLocks/>
          </p:cNvSpPr>
          <p:nvPr/>
        </p:nvSpPr>
        <p:spPr>
          <a:xfrm>
            <a:off x="0" y="147639"/>
            <a:ext cx="10515600" cy="983932"/>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Buckinghamshire’s self-employed residents without employees tend to live in rural Buckinghamshire, whilst those with employees also live outside of the urban areas but are more highly concentrated in the south of the county </a:t>
            </a:r>
          </a:p>
        </p:txBody>
      </p:sp>
      <p:sp>
        <p:nvSpPr>
          <p:cNvPr id="3" name="TextBox 2">
            <a:extLst>
              <a:ext uri="{FF2B5EF4-FFF2-40B4-BE49-F238E27FC236}">
                <a16:creationId xmlns:a16="http://schemas.microsoft.com/office/drawing/2014/main" id="{A9CB4BDA-9CB6-91E8-FAE5-7B69DD82CD98}"/>
              </a:ext>
            </a:extLst>
          </p:cNvPr>
          <p:cNvSpPr txBox="1"/>
          <p:nvPr/>
        </p:nvSpPr>
        <p:spPr>
          <a:xfrm>
            <a:off x="8654937" y="1399227"/>
            <a:ext cx="2077071" cy="523220"/>
          </a:xfrm>
          <a:prstGeom prst="rect">
            <a:avLst/>
          </a:prstGeom>
          <a:solidFill>
            <a:srgbClr val="2C2D84"/>
          </a:solidFill>
        </p:spPr>
        <p:txBody>
          <a:bodyPr wrap="square" rtlCol="0">
            <a:spAutoFit/>
          </a:bodyPr>
          <a:lstStyle/>
          <a:p>
            <a:pPr algn="ctr"/>
            <a:r>
              <a:rPr lang="en-GB" sz="1400">
                <a:solidFill>
                  <a:schemeClr val="bg1"/>
                </a:solidFill>
              </a:rPr>
              <a:t>Self-employed residents with employees</a:t>
            </a:r>
          </a:p>
        </p:txBody>
      </p:sp>
      <p:sp>
        <p:nvSpPr>
          <p:cNvPr id="5" name="TextBox 4">
            <a:extLst>
              <a:ext uri="{FF2B5EF4-FFF2-40B4-BE49-F238E27FC236}">
                <a16:creationId xmlns:a16="http://schemas.microsoft.com/office/drawing/2014/main" id="{C9D5FB93-4923-7BB3-61A2-ABE9B7AF57AC}"/>
              </a:ext>
            </a:extLst>
          </p:cNvPr>
          <p:cNvSpPr txBox="1"/>
          <p:nvPr/>
        </p:nvSpPr>
        <p:spPr>
          <a:xfrm>
            <a:off x="10269821" y="6475291"/>
            <a:ext cx="2670048" cy="276999"/>
          </a:xfrm>
          <a:prstGeom prst="rect">
            <a:avLst/>
          </a:prstGeom>
          <a:noFill/>
        </p:spPr>
        <p:txBody>
          <a:bodyPr wrap="square" rtlCol="0">
            <a:spAutoFit/>
          </a:bodyPr>
          <a:lstStyle/>
          <a:p>
            <a:r>
              <a:rPr lang="en-GB" sz="1200" i="1" dirty="0"/>
              <a:t>Source: Census 2021, ONS</a:t>
            </a:r>
          </a:p>
        </p:txBody>
      </p:sp>
    </p:spTree>
    <p:extLst>
      <p:ext uri="{BB962C8B-B14F-4D97-AF65-F5344CB8AC3E}">
        <p14:creationId xmlns:p14="http://schemas.microsoft.com/office/powerpoint/2010/main" val="13745850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195BED-1306-55E2-7A16-757635CA3F4E}"/>
              </a:ext>
            </a:extLst>
          </p:cNvPr>
          <p:cNvPicPr>
            <a:picLocks noChangeAspect="1"/>
          </p:cNvPicPr>
          <p:nvPr/>
        </p:nvPicPr>
        <p:blipFill>
          <a:blip r:embed="rId2"/>
          <a:stretch>
            <a:fillRect/>
          </a:stretch>
        </p:blipFill>
        <p:spPr>
          <a:xfrm>
            <a:off x="-7198" y="946692"/>
            <a:ext cx="6103198" cy="3801041"/>
          </a:xfrm>
          <a:prstGeom prst="rect">
            <a:avLst/>
          </a:prstGeom>
        </p:spPr>
      </p:pic>
      <p:sp>
        <p:nvSpPr>
          <p:cNvPr id="3" name="Title 1">
            <a:extLst>
              <a:ext uri="{FF2B5EF4-FFF2-40B4-BE49-F238E27FC236}">
                <a16:creationId xmlns:a16="http://schemas.microsoft.com/office/drawing/2014/main" id="{9F080943-AF08-5317-B30F-05B0D3DC6AA5}"/>
              </a:ext>
            </a:extLst>
          </p:cNvPr>
          <p:cNvSpPr>
            <a:spLocks noGrp="1"/>
          </p:cNvSpPr>
          <p:nvPr>
            <p:ph type="title"/>
          </p:nvPr>
        </p:nvSpPr>
        <p:spPr>
          <a:xfrm>
            <a:off x="0" y="318052"/>
            <a:ext cx="10515600" cy="691764"/>
          </a:xfrm>
          <a:solidFill>
            <a:srgbClr val="2C2D84"/>
          </a:solidFill>
          <a:ln>
            <a:solidFill>
              <a:srgbClr val="2C2D84"/>
            </a:solidFill>
          </a:ln>
        </p:spPr>
        <p:txBody>
          <a:bodyPr>
            <a:noAutofit/>
          </a:bodyPr>
          <a:lstStyle/>
          <a:p>
            <a:r>
              <a:rPr lang="en-GB" sz="2000" b="1" dirty="0">
                <a:solidFill>
                  <a:schemeClr val="bg1"/>
                </a:solidFill>
                <a:latin typeface="+mn-lt"/>
              </a:rPr>
              <a:t>Buckinghamshire is a net exporter of workers, with 29,200 more residents leaving the county for work than non-residents commuting in. </a:t>
            </a:r>
          </a:p>
        </p:txBody>
      </p:sp>
      <p:sp>
        <p:nvSpPr>
          <p:cNvPr id="8" name="TextBox 7">
            <a:extLst>
              <a:ext uri="{FF2B5EF4-FFF2-40B4-BE49-F238E27FC236}">
                <a16:creationId xmlns:a16="http://schemas.microsoft.com/office/drawing/2014/main" id="{0B25374D-CFB0-4DBD-9A23-EEB3700CF12D}"/>
              </a:ext>
            </a:extLst>
          </p:cNvPr>
          <p:cNvSpPr txBox="1"/>
          <p:nvPr/>
        </p:nvSpPr>
        <p:spPr>
          <a:xfrm>
            <a:off x="206738" y="4030733"/>
            <a:ext cx="3088432" cy="276999"/>
          </a:xfrm>
          <a:prstGeom prst="rect">
            <a:avLst/>
          </a:prstGeom>
          <a:noFill/>
        </p:spPr>
        <p:txBody>
          <a:bodyPr wrap="square" rtlCol="0">
            <a:spAutoFit/>
          </a:bodyPr>
          <a:lstStyle/>
          <a:p>
            <a:r>
              <a:rPr lang="en-GB" sz="1200" i="1" dirty="0"/>
              <a:t>Source: </a:t>
            </a:r>
            <a:r>
              <a:rPr lang="en-GB" sz="1200" i="1" dirty="0">
                <a:hlinkClick r:id="rId3"/>
              </a:rPr>
              <a:t>Census 2011, ONS</a:t>
            </a:r>
            <a:endParaRPr lang="en-GB" sz="1200" i="1" dirty="0"/>
          </a:p>
        </p:txBody>
      </p:sp>
      <p:sp>
        <p:nvSpPr>
          <p:cNvPr id="10" name="TextBox 9">
            <a:extLst>
              <a:ext uri="{FF2B5EF4-FFF2-40B4-BE49-F238E27FC236}">
                <a16:creationId xmlns:a16="http://schemas.microsoft.com/office/drawing/2014/main" id="{3AE9D95E-5014-EF07-E9EB-B681EBD44A33}"/>
              </a:ext>
            </a:extLst>
          </p:cNvPr>
          <p:cNvSpPr txBox="1"/>
          <p:nvPr/>
        </p:nvSpPr>
        <p:spPr>
          <a:xfrm>
            <a:off x="6119611" y="1199189"/>
            <a:ext cx="5767589" cy="2970044"/>
          </a:xfrm>
          <a:prstGeom prst="rect">
            <a:avLst/>
          </a:prstGeom>
          <a:noFill/>
          <a:ln>
            <a:solidFill>
              <a:srgbClr val="2C2D84"/>
            </a:solidFill>
          </a:ln>
        </p:spPr>
        <p:txBody>
          <a:bodyPr wrap="square">
            <a:spAutoFit/>
          </a:bodyPr>
          <a:lstStyle/>
          <a:p>
            <a:pPr>
              <a:spcAft>
                <a:spcPts val="1500"/>
              </a:spcAft>
            </a:pPr>
            <a:r>
              <a:rPr lang="en-GB" sz="1600" dirty="0">
                <a:latin typeface="Calibri" panose="020F0502020204030204" pitchFamily="34" charset="0"/>
                <a:ea typeface="Times New Roman" panose="02020603050405020304" pitchFamily="18" charset="0"/>
                <a:cs typeface="Calibri" panose="020F0502020204030204" pitchFamily="34" charset="0"/>
              </a:rPr>
              <a:t>Buckinghamshire’s labour market is ‘leaky’, with 44% of working residents leaving the county for work and 34% of those working in the Buckinghamshire economy travelling in from elsewhere.</a:t>
            </a:r>
          </a:p>
          <a:p>
            <a:pPr>
              <a:spcAft>
                <a:spcPts val="1500"/>
              </a:spcAft>
            </a:pPr>
            <a:r>
              <a:rPr lang="en-GB" sz="1600" dirty="0">
                <a:latin typeface="Calibri" panose="020F0502020204030204" pitchFamily="34" charset="0"/>
                <a:ea typeface="Times New Roman" panose="02020603050405020304" pitchFamily="18" charset="0"/>
                <a:cs typeface="Calibri" panose="020F0502020204030204" pitchFamily="34" charset="0"/>
              </a:rPr>
              <a:t>London is a key destination for those leaving the county for work, with 17% of all working residents working in central or greater London.  </a:t>
            </a:r>
          </a:p>
          <a:p>
            <a:pPr>
              <a:spcAft>
                <a:spcPts val="1500"/>
              </a:spcAft>
            </a:pPr>
            <a:r>
              <a:rPr lang="en-GB" sz="1600" dirty="0">
                <a:latin typeface="Calibri" panose="020F0502020204030204" pitchFamily="34" charset="0"/>
                <a:ea typeface="Calibri" panose="020F0502020204030204" pitchFamily="34" charset="0"/>
                <a:cs typeface="Arial" panose="020B0604020202020204" pitchFamily="34" charset="0"/>
              </a:rPr>
              <a:t>There are some sector specific commuting patterns. Within the film and TV sector for example (which is concentrated in the south of the county), </a:t>
            </a:r>
            <a:r>
              <a:rPr lang="en-GB" sz="1600" dirty="0">
                <a:latin typeface="Calibri" panose="020F0502020204030204" pitchFamily="34" charset="0"/>
                <a:ea typeface="Calibri" panose="020F0502020204030204" pitchFamily="34" charset="0"/>
                <a:cs typeface="Times New Roman" panose="02020603050405020304" pitchFamily="18" charset="0"/>
              </a:rPr>
              <a:t>film crews of up to 1,000 per large production, primarily freelancers, move between studios</a:t>
            </a:r>
            <a:r>
              <a:rPr lang="en-GB"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9E60FEF9-516C-8E38-3305-D86EC89D16D5}"/>
              </a:ext>
            </a:extLst>
          </p:cNvPr>
          <p:cNvSpPr txBox="1"/>
          <p:nvPr/>
        </p:nvSpPr>
        <p:spPr>
          <a:xfrm>
            <a:off x="6096000" y="4324690"/>
            <a:ext cx="5811492" cy="2062103"/>
          </a:xfrm>
          <a:prstGeom prst="rect">
            <a:avLst/>
          </a:prstGeom>
          <a:noFill/>
          <a:ln>
            <a:solidFill>
              <a:srgbClr val="006965"/>
            </a:solidFill>
          </a:ln>
        </p:spPr>
        <p:txBody>
          <a:bodyPr wrap="square">
            <a:spAutoFit/>
          </a:bodyPr>
          <a:lstStyle/>
          <a:p>
            <a:pPr>
              <a:spcAft>
                <a:spcPts val="1500"/>
              </a:spcAft>
            </a:pPr>
            <a:r>
              <a:rPr lang="en-GB" sz="1600" i="1" dirty="0">
                <a:latin typeface="Calibri" panose="020F0502020204030204" pitchFamily="34" charset="0"/>
                <a:ea typeface="Times New Roman" panose="02020603050405020304" pitchFamily="18" charset="0"/>
                <a:cs typeface="Calibri" panose="020F0502020204030204" pitchFamily="34" charset="0"/>
              </a:rPr>
              <a:t>*Commuting patterns matter when undertaking local labour market and skills analysis, particularly when trying to compare data on the demand for, and supply of, skills. For example, whilst Buckinghamshire may have a large number of highly qualified residents, high levels of out-commuting, often for high paid jobs, means that the skills of many of these residents are not available to Buckinghamshire employers, nor are these individuals directly contributing to the output and productivity of the local economy*.  </a:t>
            </a:r>
          </a:p>
        </p:txBody>
      </p:sp>
      <p:sp>
        <p:nvSpPr>
          <p:cNvPr id="9" name="TextBox 8">
            <a:extLst>
              <a:ext uri="{FF2B5EF4-FFF2-40B4-BE49-F238E27FC236}">
                <a16:creationId xmlns:a16="http://schemas.microsoft.com/office/drawing/2014/main" id="{EEEEAB59-4AAD-D46B-E288-73EEB2AC216D}"/>
              </a:ext>
            </a:extLst>
          </p:cNvPr>
          <p:cNvSpPr txBox="1"/>
          <p:nvPr/>
        </p:nvSpPr>
        <p:spPr>
          <a:xfrm>
            <a:off x="2819851" y="4923366"/>
            <a:ext cx="2578608" cy="1200329"/>
          </a:xfrm>
          <a:prstGeom prst="rect">
            <a:avLst/>
          </a:prstGeom>
          <a:noFill/>
        </p:spPr>
        <p:txBody>
          <a:bodyPr wrap="square" rtlCol="0">
            <a:spAutoFit/>
          </a:bodyPr>
          <a:lstStyle/>
          <a:p>
            <a:r>
              <a:rPr lang="en-GB" sz="1200" dirty="0"/>
              <a:t>Note 3: Hybrid workers who work for an out-of-county employer are recorded as out-commuters.  The value that they create for their employer is allocated to the area in which the employer is located.</a:t>
            </a:r>
          </a:p>
        </p:txBody>
      </p:sp>
      <p:sp>
        <p:nvSpPr>
          <p:cNvPr id="11" name="TextBox 10">
            <a:extLst>
              <a:ext uri="{FF2B5EF4-FFF2-40B4-BE49-F238E27FC236}">
                <a16:creationId xmlns:a16="http://schemas.microsoft.com/office/drawing/2014/main" id="{98B8F2C0-17CE-08DA-D414-CB3A33295FDB}"/>
              </a:ext>
            </a:extLst>
          </p:cNvPr>
          <p:cNvSpPr txBox="1"/>
          <p:nvPr/>
        </p:nvSpPr>
        <p:spPr>
          <a:xfrm>
            <a:off x="241243" y="4923366"/>
            <a:ext cx="2578608" cy="1754326"/>
          </a:xfrm>
          <a:prstGeom prst="rect">
            <a:avLst/>
          </a:prstGeom>
          <a:noFill/>
        </p:spPr>
        <p:txBody>
          <a:bodyPr wrap="square" rtlCol="0">
            <a:spAutoFit/>
          </a:bodyPr>
          <a:lstStyle/>
          <a:p>
            <a:r>
              <a:rPr lang="en-GB" sz="1200" dirty="0"/>
              <a:t>Note 1: We continue to present commuting patterns using 2011 Census data as 2021 data was heavily influenced by the Covid-19 pandemic.</a:t>
            </a:r>
          </a:p>
          <a:p>
            <a:endParaRPr lang="en-GB" sz="1200" dirty="0"/>
          </a:p>
          <a:p>
            <a:r>
              <a:rPr lang="en-GB" sz="1200" dirty="0"/>
              <a:t>Note 2: An error was found in the calculation of this data in the 2023 version of this report, please use the figures presented here </a:t>
            </a:r>
          </a:p>
        </p:txBody>
      </p:sp>
    </p:spTree>
    <p:extLst>
      <p:ext uri="{BB962C8B-B14F-4D97-AF65-F5344CB8AC3E}">
        <p14:creationId xmlns:p14="http://schemas.microsoft.com/office/powerpoint/2010/main" val="2190095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66316-A26A-36B6-443E-CA93D6E790A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0A6AE-7D65-917B-9E79-4FBA2E7DD64F}"/>
              </a:ext>
            </a:extLst>
          </p:cNvPr>
          <p:cNvSpPr>
            <a:spLocks noGrp="1"/>
          </p:cNvSpPr>
          <p:nvPr>
            <p:ph sz="half" idx="1"/>
          </p:nvPr>
        </p:nvSpPr>
        <p:spPr>
          <a:xfrm>
            <a:off x="149942" y="1046854"/>
            <a:ext cx="10365658" cy="4811686"/>
          </a:xfrm>
        </p:spPr>
        <p:txBody>
          <a:bodyPr>
            <a:noAutofit/>
          </a:bodyPr>
          <a:lstStyle/>
          <a:p>
            <a:pPr marL="0" indent="0">
              <a:buNone/>
            </a:pPr>
            <a:r>
              <a:rPr lang="en-GB" sz="1600" dirty="0"/>
              <a:t>The evidence presented within this report suggests the continuing need for Buckinghamshire’s current and future workforce to develop and upskill in the following areas: </a:t>
            </a:r>
          </a:p>
          <a:p>
            <a:pPr marL="0" indent="0">
              <a:buNone/>
            </a:pPr>
            <a:r>
              <a:rPr lang="en-GB" sz="1600" b="1" dirty="0"/>
              <a:t>Cross-cutting skills</a:t>
            </a:r>
          </a:p>
          <a:p>
            <a:pPr lvl="1"/>
            <a:r>
              <a:rPr lang="en-GB" sz="1600" dirty="0"/>
              <a:t>Management</a:t>
            </a:r>
          </a:p>
          <a:p>
            <a:pPr lvl="1"/>
            <a:r>
              <a:rPr lang="en-GB" sz="1600" dirty="0"/>
              <a:t>Digital (including Generative AI)</a:t>
            </a:r>
          </a:p>
          <a:p>
            <a:pPr lvl="1"/>
            <a:r>
              <a:rPr lang="en-GB" sz="1600" dirty="0"/>
              <a:t>Employability </a:t>
            </a:r>
          </a:p>
          <a:p>
            <a:pPr marL="0" indent="0">
              <a:buNone/>
            </a:pPr>
            <a:r>
              <a:rPr lang="en-GB" sz="1600" b="1" dirty="0"/>
              <a:t>Skills to support the growth of Buckinghamshire’s economy </a:t>
            </a:r>
          </a:p>
          <a:p>
            <a:pPr lvl="1"/>
            <a:r>
              <a:rPr lang="en-GB" sz="1600" dirty="0"/>
              <a:t>Skills required by Buckinghamshire’s three economic and innovation specialisms (film and high-end television, high performance engineering and space)</a:t>
            </a:r>
          </a:p>
          <a:p>
            <a:pPr lvl="1"/>
            <a:r>
              <a:rPr lang="en-GB" sz="1600" dirty="0"/>
              <a:t>Skills required of Buckinghamshire’s life sciences sector </a:t>
            </a:r>
          </a:p>
          <a:p>
            <a:pPr lvl="1"/>
            <a:r>
              <a:rPr lang="en-GB" sz="1600" dirty="0"/>
              <a:t>Skills required of Buckinghamshire’s remaining high value sectors (e.g. digital technologies, professional services)</a:t>
            </a:r>
          </a:p>
          <a:p>
            <a:pPr lvl="1"/>
            <a:r>
              <a:rPr lang="en-GB" sz="1600" dirty="0"/>
              <a:t>Entrepreneurialism  </a:t>
            </a:r>
          </a:p>
          <a:p>
            <a:pPr marL="0" indent="0">
              <a:buNone/>
            </a:pPr>
            <a:r>
              <a:rPr lang="en-GB" sz="1600" b="1" dirty="0"/>
              <a:t>Occupations potentially warranting focus to ensure the required local supply of skills</a:t>
            </a:r>
          </a:p>
          <a:p>
            <a:pPr lvl="1"/>
            <a:r>
              <a:rPr lang="en-GB" sz="1600" dirty="0"/>
              <a:t>Health and care related</a:t>
            </a:r>
          </a:p>
          <a:p>
            <a:pPr lvl="1"/>
            <a:r>
              <a:rPr lang="en-GB" sz="1600" dirty="0"/>
              <a:t>Engineering*</a:t>
            </a:r>
          </a:p>
          <a:p>
            <a:pPr lvl="1"/>
            <a:r>
              <a:rPr lang="en-GB" sz="1600" dirty="0"/>
              <a:t>Associate professional / technician level roles</a:t>
            </a:r>
          </a:p>
          <a:p>
            <a:pPr lvl="1"/>
            <a:r>
              <a:rPr lang="en-GB" sz="1600" dirty="0"/>
              <a:t>Skilled trades </a:t>
            </a:r>
          </a:p>
          <a:p>
            <a:pPr lvl="1"/>
            <a:r>
              <a:rPr lang="en-GB" sz="1600" dirty="0"/>
              <a:t>Teaching </a:t>
            </a:r>
          </a:p>
          <a:p>
            <a:endParaRPr lang="en-GB" sz="1600" dirty="0"/>
          </a:p>
          <a:p>
            <a:endParaRPr lang="en-GB" sz="1600" dirty="0"/>
          </a:p>
          <a:p>
            <a:endParaRPr lang="en-GB" sz="1600" dirty="0"/>
          </a:p>
          <a:p>
            <a:endParaRPr lang="en-GB" sz="1600" dirty="0"/>
          </a:p>
          <a:p>
            <a:endParaRPr lang="en-GB" sz="1600" dirty="0"/>
          </a:p>
          <a:p>
            <a:endParaRPr lang="en-GB" sz="1600" dirty="0"/>
          </a:p>
        </p:txBody>
      </p:sp>
      <p:sp>
        <p:nvSpPr>
          <p:cNvPr id="5" name="Title 1">
            <a:extLst>
              <a:ext uri="{FF2B5EF4-FFF2-40B4-BE49-F238E27FC236}">
                <a16:creationId xmlns:a16="http://schemas.microsoft.com/office/drawing/2014/main" id="{BE465853-92C6-4CC5-BCE3-B9A41ABC5AD7}"/>
              </a:ext>
            </a:extLst>
          </p:cNvPr>
          <p:cNvSpPr txBox="1">
            <a:spLocks/>
          </p:cNvSpPr>
          <p:nvPr/>
        </p:nvSpPr>
        <p:spPr>
          <a:xfrm>
            <a:off x="0" y="319405"/>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Key findings – skills priorities</a:t>
            </a:r>
          </a:p>
        </p:txBody>
      </p:sp>
      <p:sp>
        <p:nvSpPr>
          <p:cNvPr id="2" name="TextBox 1">
            <a:extLst>
              <a:ext uri="{FF2B5EF4-FFF2-40B4-BE49-F238E27FC236}">
                <a16:creationId xmlns:a16="http://schemas.microsoft.com/office/drawing/2014/main" id="{77C1B5A7-E02C-4555-ACF4-BF4445BA1B70}"/>
              </a:ext>
            </a:extLst>
          </p:cNvPr>
          <p:cNvSpPr txBox="1"/>
          <p:nvPr/>
        </p:nvSpPr>
        <p:spPr>
          <a:xfrm>
            <a:off x="6498521" y="6114614"/>
            <a:ext cx="5290957" cy="646331"/>
          </a:xfrm>
          <a:prstGeom prst="rect">
            <a:avLst/>
          </a:prstGeom>
          <a:noFill/>
        </p:spPr>
        <p:txBody>
          <a:bodyPr wrap="square" rtlCol="0">
            <a:spAutoFit/>
          </a:bodyPr>
          <a:lstStyle/>
          <a:p>
            <a:r>
              <a:rPr lang="en-GB" sz="1200" i="1" dirty="0"/>
              <a:t>*please note, new engineering course have been established by Buckinghamshire New University and Buckinghamshire College Group within the last two years.  It is too early to assess the extent to which these will help ease skills shortages. </a:t>
            </a:r>
          </a:p>
        </p:txBody>
      </p:sp>
    </p:spTree>
    <p:extLst>
      <p:ext uri="{BB962C8B-B14F-4D97-AF65-F5344CB8AC3E}">
        <p14:creationId xmlns:p14="http://schemas.microsoft.com/office/powerpoint/2010/main" val="8675366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757B-A7D4-6C21-A82C-80AE09156630}"/>
              </a:ext>
            </a:extLst>
          </p:cNvPr>
          <p:cNvSpPr>
            <a:spLocks noGrp="1"/>
          </p:cNvSpPr>
          <p:nvPr>
            <p:ph type="title"/>
          </p:nvPr>
        </p:nvSpPr>
        <p:spPr>
          <a:xfrm>
            <a:off x="0" y="319405"/>
            <a:ext cx="10515600" cy="537845"/>
          </a:xfrm>
          <a:solidFill>
            <a:srgbClr val="2C2D84"/>
          </a:solidFill>
          <a:ln>
            <a:solidFill>
              <a:srgbClr val="2C2D84"/>
            </a:solidFill>
          </a:ln>
        </p:spPr>
        <p:txBody>
          <a:bodyPr>
            <a:normAutofit/>
          </a:bodyPr>
          <a:lstStyle/>
          <a:p>
            <a:r>
              <a:rPr lang="en-GB" sz="2000" b="1" dirty="0">
                <a:solidFill>
                  <a:schemeClr val="bg1"/>
                </a:solidFill>
                <a:latin typeface="+mn-lt"/>
              </a:rPr>
              <a:t>The top work locations for Buckinghamshire residents are High Wycombe, Aylesbury and London. </a:t>
            </a:r>
          </a:p>
        </p:txBody>
      </p:sp>
      <p:pic>
        <p:nvPicPr>
          <p:cNvPr id="10" name="Picture 9">
            <a:extLst>
              <a:ext uri="{FF2B5EF4-FFF2-40B4-BE49-F238E27FC236}">
                <a16:creationId xmlns:a16="http://schemas.microsoft.com/office/drawing/2014/main" id="{B8DE9F0F-1E36-5C10-6326-CDD9D18452CA}"/>
              </a:ext>
            </a:extLst>
          </p:cNvPr>
          <p:cNvPicPr>
            <a:picLocks noChangeAspect="1"/>
          </p:cNvPicPr>
          <p:nvPr/>
        </p:nvPicPr>
        <p:blipFill>
          <a:blip r:embed="rId2"/>
          <a:stretch>
            <a:fillRect/>
          </a:stretch>
        </p:blipFill>
        <p:spPr>
          <a:xfrm>
            <a:off x="311467" y="1636273"/>
            <a:ext cx="5675045" cy="4193027"/>
          </a:xfrm>
          <a:prstGeom prst="rect">
            <a:avLst/>
          </a:prstGeom>
        </p:spPr>
      </p:pic>
      <p:pic>
        <p:nvPicPr>
          <p:cNvPr id="12" name="Picture 11">
            <a:extLst>
              <a:ext uri="{FF2B5EF4-FFF2-40B4-BE49-F238E27FC236}">
                <a16:creationId xmlns:a16="http://schemas.microsoft.com/office/drawing/2014/main" id="{77C79E26-D2DB-CD63-F77A-E08403F7D55D}"/>
              </a:ext>
            </a:extLst>
          </p:cNvPr>
          <p:cNvPicPr>
            <a:picLocks noChangeAspect="1"/>
          </p:cNvPicPr>
          <p:nvPr/>
        </p:nvPicPr>
        <p:blipFill>
          <a:blip r:embed="rId3"/>
          <a:stretch>
            <a:fillRect/>
          </a:stretch>
        </p:blipFill>
        <p:spPr>
          <a:xfrm>
            <a:off x="6205491" y="1636273"/>
            <a:ext cx="4824459" cy="4201239"/>
          </a:xfrm>
          <a:prstGeom prst="rect">
            <a:avLst/>
          </a:prstGeom>
        </p:spPr>
      </p:pic>
      <p:sp>
        <p:nvSpPr>
          <p:cNvPr id="13" name="TextBox 12">
            <a:extLst>
              <a:ext uri="{FF2B5EF4-FFF2-40B4-BE49-F238E27FC236}">
                <a16:creationId xmlns:a16="http://schemas.microsoft.com/office/drawing/2014/main" id="{B4B5950E-4481-069B-A151-2C554C0CADBA}"/>
              </a:ext>
            </a:extLst>
          </p:cNvPr>
          <p:cNvSpPr txBox="1"/>
          <p:nvPr/>
        </p:nvSpPr>
        <p:spPr>
          <a:xfrm>
            <a:off x="346255" y="1200594"/>
            <a:ext cx="5675045" cy="307777"/>
          </a:xfrm>
          <a:prstGeom prst="rect">
            <a:avLst/>
          </a:prstGeom>
          <a:solidFill>
            <a:srgbClr val="2C2D84"/>
          </a:solidFill>
        </p:spPr>
        <p:txBody>
          <a:bodyPr wrap="square" rtlCol="0">
            <a:spAutoFit/>
          </a:bodyPr>
          <a:lstStyle/>
          <a:p>
            <a:r>
              <a:rPr lang="en-GB" sz="1400">
                <a:solidFill>
                  <a:schemeClr val="bg1"/>
                </a:solidFill>
              </a:rPr>
              <a:t>Where Buckinghamshire residents work (workplace zones)</a:t>
            </a:r>
          </a:p>
        </p:txBody>
      </p:sp>
      <p:sp>
        <p:nvSpPr>
          <p:cNvPr id="14" name="TextBox 13">
            <a:extLst>
              <a:ext uri="{FF2B5EF4-FFF2-40B4-BE49-F238E27FC236}">
                <a16:creationId xmlns:a16="http://schemas.microsoft.com/office/drawing/2014/main" id="{0608E6D2-5EE3-C50A-7AA0-CFAC35C6B358}"/>
              </a:ext>
            </a:extLst>
          </p:cNvPr>
          <p:cNvSpPr txBox="1"/>
          <p:nvPr/>
        </p:nvSpPr>
        <p:spPr>
          <a:xfrm>
            <a:off x="6170701" y="985151"/>
            <a:ext cx="4859250" cy="523220"/>
          </a:xfrm>
          <a:prstGeom prst="rect">
            <a:avLst/>
          </a:prstGeom>
          <a:solidFill>
            <a:srgbClr val="2C2D84"/>
          </a:solidFill>
        </p:spPr>
        <p:txBody>
          <a:bodyPr wrap="square" rtlCol="0">
            <a:spAutoFit/>
          </a:bodyPr>
          <a:lstStyle/>
          <a:p>
            <a:r>
              <a:rPr lang="en-GB" sz="1400">
                <a:solidFill>
                  <a:schemeClr val="bg1"/>
                </a:solidFill>
              </a:rPr>
              <a:t>Where Buckinghamshire residents work (local authority districts (current and former) and London Boroughs</a:t>
            </a:r>
          </a:p>
        </p:txBody>
      </p:sp>
      <p:sp>
        <p:nvSpPr>
          <p:cNvPr id="15" name="TextBox 14">
            <a:extLst>
              <a:ext uri="{FF2B5EF4-FFF2-40B4-BE49-F238E27FC236}">
                <a16:creationId xmlns:a16="http://schemas.microsoft.com/office/drawing/2014/main" id="{AC93383E-F51F-F11D-C801-715A6EC02A0F}"/>
              </a:ext>
            </a:extLst>
          </p:cNvPr>
          <p:cNvSpPr txBox="1"/>
          <p:nvPr/>
        </p:nvSpPr>
        <p:spPr>
          <a:xfrm>
            <a:off x="4291992" y="5965414"/>
            <a:ext cx="2708910" cy="276999"/>
          </a:xfrm>
          <a:prstGeom prst="rect">
            <a:avLst/>
          </a:prstGeom>
          <a:noFill/>
        </p:spPr>
        <p:txBody>
          <a:bodyPr wrap="square" rtlCol="0">
            <a:spAutoFit/>
          </a:bodyPr>
          <a:lstStyle/>
          <a:p>
            <a:r>
              <a:rPr lang="en-GB" sz="1200" i="1" dirty="0"/>
              <a:t>Source: 2011 Census, ONS</a:t>
            </a:r>
          </a:p>
        </p:txBody>
      </p:sp>
      <p:sp>
        <p:nvSpPr>
          <p:cNvPr id="3" name="TextBox 2">
            <a:extLst>
              <a:ext uri="{FF2B5EF4-FFF2-40B4-BE49-F238E27FC236}">
                <a16:creationId xmlns:a16="http://schemas.microsoft.com/office/drawing/2014/main" id="{AF190DB1-6FCC-0E63-8BFA-941878A9C940}"/>
              </a:ext>
            </a:extLst>
          </p:cNvPr>
          <p:cNvSpPr txBox="1"/>
          <p:nvPr/>
        </p:nvSpPr>
        <p:spPr>
          <a:xfrm>
            <a:off x="6205491" y="5965414"/>
            <a:ext cx="3734037" cy="276999"/>
          </a:xfrm>
          <a:prstGeom prst="rect">
            <a:avLst/>
          </a:prstGeom>
          <a:noFill/>
        </p:spPr>
        <p:txBody>
          <a:bodyPr wrap="square" rtlCol="0">
            <a:spAutoFit/>
          </a:bodyPr>
          <a:lstStyle/>
          <a:p>
            <a:r>
              <a:rPr lang="en-GB" sz="1200"/>
              <a:t>Bubble size indicates number of working residents</a:t>
            </a:r>
          </a:p>
        </p:txBody>
      </p:sp>
    </p:spTree>
    <p:extLst>
      <p:ext uri="{BB962C8B-B14F-4D97-AF65-F5344CB8AC3E}">
        <p14:creationId xmlns:p14="http://schemas.microsoft.com/office/powerpoint/2010/main" val="7835423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41DAF2-129A-EEC7-CBF8-2B7ED4498679}"/>
              </a:ext>
            </a:extLst>
          </p:cNvPr>
          <p:cNvSpPr>
            <a:spLocks noGrp="1"/>
          </p:cNvSpPr>
          <p:nvPr>
            <p:ph type="title"/>
          </p:nvPr>
        </p:nvSpPr>
        <p:spPr>
          <a:xfrm>
            <a:off x="0" y="185351"/>
            <a:ext cx="10515600" cy="671899"/>
          </a:xfrm>
          <a:solidFill>
            <a:srgbClr val="2C2D84"/>
          </a:solidFill>
          <a:ln>
            <a:solidFill>
              <a:srgbClr val="2C2D84"/>
            </a:solidFill>
          </a:ln>
        </p:spPr>
        <p:txBody>
          <a:bodyPr>
            <a:noAutofit/>
          </a:bodyPr>
          <a:lstStyle/>
          <a:p>
            <a:r>
              <a:rPr lang="en-GB" sz="2000" b="1" dirty="0">
                <a:solidFill>
                  <a:schemeClr val="bg1"/>
                </a:solidFill>
                <a:latin typeface="+mn-lt"/>
              </a:rPr>
              <a:t>Those commuting into Buckinghamshire to work are most likely to do so from areas to the south east of the county</a:t>
            </a:r>
          </a:p>
        </p:txBody>
      </p:sp>
      <p:pic>
        <p:nvPicPr>
          <p:cNvPr id="6" name="Picture 5">
            <a:extLst>
              <a:ext uri="{FF2B5EF4-FFF2-40B4-BE49-F238E27FC236}">
                <a16:creationId xmlns:a16="http://schemas.microsoft.com/office/drawing/2014/main" id="{22398BA3-648F-C452-E179-7BCA914E9532}"/>
              </a:ext>
            </a:extLst>
          </p:cNvPr>
          <p:cNvPicPr>
            <a:picLocks noChangeAspect="1"/>
          </p:cNvPicPr>
          <p:nvPr/>
        </p:nvPicPr>
        <p:blipFill>
          <a:blip r:embed="rId2"/>
          <a:stretch>
            <a:fillRect/>
          </a:stretch>
        </p:blipFill>
        <p:spPr>
          <a:xfrm>
            <a:off x="332422" y="1965007"/>
            <a:ext cx="5286375" cy="4048125"/>
          </a:xfrm>
          <a:prstGeom prst="rect">
            <a:avLst/>
          </a:prstGeom>
        </p:spPr>
      </p:pic>
      <p:sp>
        <p:nvSpPr>
          <p:cNvPr id="7" name="TextBox 6">
            <a:extLst>
              <a:ext uri="{FF2B5EF4-FFF2-40B4-BE49-F238E27FC236}">
                <a16:creationId xmlns:a16="http://schemas.microsoft.com/office/drawing/2014/main" id="{AABCA1FD-29F0-F6B5-A35A-5DB4DEC1396E}"/>
              </a:ext>
            </a:extLst>
          </p:cNvPr>
          <p:cNvSpPr txBox="1"/>
          <p:nvPr/>
        </p:nvSpPr>
        <p:spPr>
          <a:xfrm>
            <a:off x="332422" y="1252388"/>
            <a:ext cx="4859250" cy="523220"/>
          </a:xfrm>
          <a:prstGeom prst="rect">
            <a:avLst/>
          </a:prstGeom>
          <a:solidFill>
            <a:srgbClr val="2C2D84"/>
          </a:solidFill>
        </p:spPr>
        <p:txBody>
          <a:bodyPr wrap="square" rtlCol="0">
            <a:spAutoFit/>
          </a:bodyPr>
          <a:lstStyle/>
          <a:p>
            <a:r>
              <a:rPr lang="en-GB" sz="1400">
                <a:solidFill>
                  <a:schemeClr val="bg1"/>
                </a:solidFill>
              </a:rPr>
              <a:t>Where Buckinghamshire workers reside (local authority districts (current and former) and London Boroughs</a:t>
            </a:r>
          </a:p>
        </p:txBody>
      </p:sp>
      <p:sp>
        <p:nvSpPr>
          <p:cNvPr id="2" name="TextBox 1">
            <a:extLst>
              <a:ext uri="{FF2B5EF4-FFF2-40B4-BE49-F238E27FC236}">
                <a16:creationId xmlns:a16="http://schemas.microsoft.com/office/drawing/2014/main" id="{D10D32F0-52C0-76F7-AFDA-BB543F2CF271}"/>
              </a:ext>
            </a:extLst>
          </p:cNvPr>
          <p:cNvSpPr txBox="1"/>
          <p:nvPr/>
        </p:nvSpPr>
        <p:spPr>
          <a:xfrm>
            <a:off x="3050811" y="6064031"/>
            <a:ext cx="3734037" cy="276999"/>
          </a:xfrm>
          <a:prstGeom prst="rect">
            <a:avLst/>
          </a:prstGeom>
          <a:noFill/>
        </p:spPr>
        <p:txBody>
          <a:bodyPr wrap="square" rtlCol="0">
            <a:spAutoFit/>
          </a:bodyPr>
          <a:lstStyle/>
          <a:p>
            <a:r>
              <a:rPr lang="en-GB" sz="1200"/>
              <a:t>Bubble size indicates number of workers</a:t>
            </a:r>
          </a:p>
        </p:txBody>
      </p:sp>
      <p:sp>
        <p:nvSpPr>
          <p:cNvPr id="3" name="TextBox 2">
            <a:extLst>
              <a:ext uri="{FF2B5EF4-FFF2-40B4-BE49-F238E27FC236}">
                <a16:creationId xmlns:a16="http://schemas.microsoft.com/office/drawing/2014/main" id="{DB81F0DF-8ACF-EC02-2597-5554ED1C7862}"/>
              </a:ext>
            </a:extLst>
          </p:cNvPr>
          <p:cNvSpPr txBox="1"/>
          <p:nvPr/>
        </p:nvSpPr>
        <p:spPr>
          <a:xfrm>
            <a:off x="5913120" y="1965007"/>
            <a:ext cx="4602480" cy="1323439"/>
          </a:xfrm>
          <a:prstGeom prst="rect">
            <a:avLst/>
          </a:prstGeom>
          <a:noFill/>
          <a:ln>
            <a:noFill/>
          </a:ln>
        </p:spPr>
        <p:txBody>
          <a:bodyPr wrap="square">
            <a:spAutoFit/>
          </a:bodyPr>
          <a:lstStyle/>
          <a:p>
            <a:pPr>
              <a:spcAft>
                <a:spcPts val="1500"/>
              </a:spcAft>
            </a:pPr>
            <a:r>
              <a:rPr lang="en-GB" sz="1600" dirty="0">
                <a:solidFill>
                  <a:schemeClr val="tx1">
                    <a:lumMod val="50000"/>
                  </a:schemeClr>
                </a:solidFill>
              </a:rPr>
              <a:t>The majority of those working within the Buckinghamshire economy are Buckinghamshire residents, out-of-county workers who commute in are most likely to do so from Slough, Windsor &amp; Maidenhead, Hillingdon and Milton Keynes. </a:t>
            </a:r>
            <a:endParaRPr lang="en-GB" sz="1600" i="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a:extLst>
              <a:ext uri="{FF2B5EF4-FFF2-40B4-BE49-F238E27FC236}">
                <a16:creationId xmlns:a16="http://schemas.microsoft.com/office/drawing/2014/main" id="{03E71C92-CE23-4680-C0B3-B907676E1D91}"/>
              </a:ext>
            </a:extLst>
          </p:cNvPr>
          <p:cNvSpPr txBox="1"/>
          <p:nvPr/>
        </p:nvSpPr>
        <p:spPr>
          <a:xfrm>
            <a:off x="5913120" y="3355836"/>
            <a:ext cx="2708910" cy="276999"/>
          </a:xfrm>
          <a:prstGeom prst="rect">
            <a:avLst/>
          </a:prstGeom>
          <a:noFill/>
        </p:spPr>
        <p:txBody>
          <a:bodyPr wrap="square" rtlCol="0">
            <a:spAutoFit/>
          </a:bodyPr>
          <a:lstStyle/>
          <a:p>
            <a:r>
              <a:rPr lang="en-GB" sz="1200" i="1" dirty="0"/>
              <a:t>Source: 2011 Census, ONS</a:t>
            </a:r>
          </a:p>
        </p:txBody>
      </p:sp>
    </p:spTree>
    <p:extLst>
      <p:ext uri="{BB962C8B-B14F-4D97-AF65-F5344CB8AC3E}">
        <p14:creationId xmlns:p14="http://schemas.microsoft.com/office/powerpoint/2010/main" val="4725387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DC891-0A16-D2D2-267F-6B70D81061E8}"/>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The number of employees </a:t>
            </a:r>
            <a:r>
              <a:rPr lang="en-GB" sz="2000" b="1" u="sng" dirty="0">
                <a:solidFill>
                  <a:schemeClr val="bg1"/>
                </a:solidFill>
                <a:latin typeface="+mn-lt"/>
              </a:rPr>
              <a:t>working in Buckinghamshire </a:t>
            </a:r>
            <a:r>
              <a:rPr lang="en-GB" sz="2000" b="1" dirty="0">
                <a:solidFill>
                  <a:schemeClr val="bg1"/>
                </a:solidFill>
                <a:latin typeface="+mn-lt"/>
              </a:rPr>
              <a:t>has increased in recent years, but at a slower rate than nationally and at a slower rate than in most neighbouring areas. </a:t>
            </a:r>
          </a:p>
        </p:txBody>
      </p:sp>
      <p:graphicFrame>
        <p:nvGraphicFramePr>
          <p:cNvPr id="4" name="Chart 3">
            <a:extLst>
              <a:ext uri="{FF2B5EF4-FFF2-40B4-BE49-F238E27FC236}">
                <a16:creationId xmlns:a16="http://schemas.microsoft.com/office/drawing/2014/main" id="{C3073C0B-5DFA-6C8D-DF97-265725D3D278}"/>
              </a:ext>
            </a:extLst>
          </p:cNvPr>
          <p:cNvGraphicFramePr>
            <a:graphicFrameLocks/>
          </p:cNvGraphicFramePr>
          <p:nvPr>
            <p:extLst>
              <p:ext uri="{D42A27DB-BD31-4B8C-83A1-F6EECF244321}">
                <p14:modId xmlns:p14="http://schemas.microsoft.com/office/powerpoint/2010/main" val="3885733806"/>
              </p:ext>
            </p:extLst>
          </p:nvPr>
        </p:nvGraphicFramePr>
        <p:xfrm>
          <a:off x="5943600" y="133502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E2AFBD9-9C9E-777A-886D-C4D0132C0750}"/>
              </a:ext>
            </a:extLst>
          </p:cNvPr>
          <p:cNvGraphicFramePr>
            <a:graphicFrameLocks/>
          </p:cNvGraphicFramePr>
          <p:nvPr>
            <p:extLst>
              <p:ext uri="{D42A27DB-BD31-4B8C-83A1-F6EECF244321}">
                <p14:modId xmlns:p14="http://schemas.microsoft.com/office/powerpoint/2010/main" val="2005098732"/>
              </p:ext>
            </p:extLst>
          </p:nvPr>
        </p:nvGraphicFramePr>
        <p:xfrm>
          <a:off x="5943600" y="4114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E57EA25-FF29-E09E-168A-555B299842D6}"/>
              </a:ext>
            </a:extLst>
          </p:cNvPr>
          <p:cNvSpPr txBox="1"/>
          <p:nvPr/>
        </p:nvSpPr>
        <p:spPr>
          <a:xfrm>
            <a:off x="7531608" y="1296046"/>
            <a:ext cx="3651504" cy="461665"/>
          </a:xfrm>
          <a:prstGeom prst="rect">
            <a:avLst/>
          </a:prstGeom>
          <a:solidFill>
            <a:srgbClr val="2C2D84"/>
          </a:solidFill>
        </p:spPr>
        <p:txBody>
          <a:bodyPr wrap="square" rtlCol="0">
            <a:spAutoFit/>
          </a:bodyPr>
          <a:lstStyle/>
          <a:p>
            <a:r>
              <a:rPr lang="en-GB" sz="1200">
                <a:solidFill>
                  <a:schemeClr val="bg1"/>
                </a:solidFill>
              </a:rPr>
              <a:t>Number of employees in the Buckinghamshire economy and the working age population 2015 to 2023</a:t>
            </a:r>
          </a:p>
        </p:txBody>
      </p:sp>
      <p:sp>
        <p:nvSpPr>
          <p:cNvPr id="7" name="TextBox 6">
            <a:extLst>
              <a:ext uri="{FF2B5EF4-FFF2-40B4-BE49-F238E27FC236}">
                <a16:creationId xmlns:a16="http://schemas.microsoft.com/office/drawing/2014/main" id="{E7D8D5D5-CEA2-C3F7-2BF7-57D6D4B7C6E7}"/>
              </a:ext>
            </a:extLst>
          </p:cNvPr>
          <p:cNvSpPr txBox="1"/>
          <p:nvPr/>
        </p:nvSpPr>
        <p:spPr>
          <a:xfrm>
            <a:off x="7595616" y="4279276"/>
            <a:ext cx="3587496" cy="276999"/>
          </a:xfrm>
          <a:prstGeom prst="rect">
            <a:avLst/>
          </a:prstGeom>
          <a:solidFill>
            <a:srgbClr val="2C2D84"/>
          </a:solidFill>
        </p:spPr>
        <p:txBody>
          <a:bodyPr wrap="square" rtlCol="0">
            <a:spAutoFit/>
          </a:bodyPr>
          <a:lstStyle/>
          <a:p>
            <a:r>
              <a:rPr lang="en-GB" sz="1200">
                <a:solidFill>
                  <a:schemeClr val="bg1"/>
                </a:solidFill>
              </a:rPr>
              <a:t>Average annual growth in employees – 2015 to 2023</a:t>
            </a:r>
          </a:p>
        </p:txBody>
      </p:sp>
      <p:sp>
        <p:nvSpPr>
          <p:cNvPr id="8" name="Rectangle 7">
            <a:extLst>
              <a:ext uri="{FF2B5EF4-FFF2-40B4-BE49-F238E27FC236}">
                <a16:creationId xmlns:a16="http://schemas.microsoft.com/office/drawing/2014/main" id="{DF678479-F647-5FC8-BBDB-4D3633BFFECE}"/>
              </a:ext>
            </a:extLst>
          </p:cNvPr>
          <p:cNvSpPr/>
          <p:nvPr/>
        </p:nvSpPr>
        <p:spPr>
          <a:xfrm>
            <a:off x="10235953" y="4720751"/>
            <a:ext cx="1226806"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2C2D84"/>
                </a:solidFill>
              </a:rPr>
              <a:t>England average</a:t>
            </a:r>
          </a:p>
        </p:txBody>
      </p:sp>
      <p:sp>
        <p:nvSpPr>
          <p:cNvPr id="9" name="TextBox 8">
            <a:extLst>
              <a:ext uri="{FF2B5EF4-FFF2-40B4-BE49-F238E27FC236}">
                <a16:creationId xmlns:a16="http://schemas.microsoft.com/office/drawing/2014/main" id="{1FDB0212-3D0A-B68A-01C9-9DDB6A88516B}"/>
              </a:ext>
            </a:extLst>
          </p:cNvPr>
          <p:cNvSpPr txBox="1"/>
          <p:nvPr/>
        </p:nvSpPr>
        <p:spPr>
          <a:xfrm>
            <a:off x="301752" y="1583239"/>
            <a:ext cx="5367528" cy="3293209"/>
          </a:xfrm>
          <a:prstGeom prst="rect">
            <a:avLst/>
          </a:prstGeom>
          <a:noFill/>
          <a:ln>
            <a:noFill/>
          </a:ln>
        </p:spPr>
        <p:txBody>
          <a:bodyPr wrap="square" rtlCol="0">
            <a:spAutoFit/>
          </a:bodyPr>
          <a:lstStyle/>
          <a:p>
            <a:r>
              <a:rPr lang="en-GB" sz="1600" dirty="0"/>
              <a:t>The number of employees working in the Buckinghamshire economy has risen slowly over the last eight year, by an average annual rate of 1%.  </a:t>
            </a:r>
          </a:p>
          <a:p>
            <a:endParaRPr lang="en-GB" sz="1600" dirty="0"/>
          </a:p>
          <a:p>
            <a:r>
              <a:rPr lang="en-GB" sz="1600" dirty="0"/>
              <a:t>Buckinghamshire’s average annual growth in employees between 2015 and 2023 was lower than the national average (1.0% versus 1.2%) and the second slowest of neighbouring areas, with the greatest growth occurring in Central Bedfordshire and Berkshire West. </a:t>
            </a:r>
          </a:p>
          <a:p>
            <a:endParaRPr lang="en-GB" sz="1600" dirty="0"/>
          </a:p>
          <a:p>
            <a:r>
              <a:rPr lang="en-GB" sz="1600" dirty="0"/>
              <a:t>Whilst growth in employees is below neighbouring areas, the working age population is increasing at a similar rate, leading to a broadly constant employment rate.  </a:t>
            </a:r>
            <a:endParaRPr lang="en-GB" sz="1200" dirty="0"/>
          </a:p>
        </p:txBody>
      </p:sp>
      <p:sp>
        <p:nvSpPr>
          <p:cNvPr id="2" name="TextBox 1">
            <a:extLst>
              <a:ext uri="{FF2B5EF4-FFF2-40B4-BE49-F238E27FC236}">
                <a16:creationId xmlns:a16="http://schemas.microsoft.com/office/drawing/2014/main" id="{A5E56CF5-D16B-2C81-BDCA-E93562B5FC71}"/>
              </a:ext>
            </a:extLst>
          </p:cNvPr>
          <p:cNvSpPr txBox="1"/>
          <p:nvPr/>
        </p:nvSpPr>
        <p:spPr>
          <a:xfrm>
            <a:off x="10401300" y="6445900"/>
            <a:ext cx="2276856" cy="307777"/>
          </a:xfrm>
          <a:prstGeom prst="rect">
            <a:avLst/>
          </a:prstGeom>
          <a:noFill/>
        </p:spPr>
        <p:txBody>
          <a:bodyPr wrap="square" rtlCol="0">
            <a:spAutoFit/>
          </a:bodyPr>
          <a:lstStyle/>
          <a:p>
            <a:r>
              <a:rPr lang="en-GB" sz="1400" i="1" dirty="0"/>
              <a:t>Source: BRES, 2023</a:t>
            </a:r>
          </a:p>
        </p:txBody>
      </p:sp>
    </p:spTree>
    <p:extLst>
      <p:ext uri="{BB962C8B-B14F-4D97-AF65-F5344CB8AC3E}">
        <p14:creationId xmlns:p14="http://schemas.microsoft.com/office/powerpoint/2010/main" val="32773868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5148EC-8A9A-29DF-74F0-6C7287BFCE0B}"/>
              </a:ext>
            </a:extLst>
          </p:cNvPr>
          <p:cNvSpPr txBox="1">
            <a:spLocks/>
          </p:cNvSpPr>
          <p:nvPr/>
        </p:nvSpPr>
        <p:spPr>
          <a:xfrm>
            <a:off x="0" y="504824"/>
            <a:ext cx="10410825" cy="666751"/>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Employees jobs are most concentrated in the south of the county, particularly in locations within easy-reach of the M40.</a:t>
            </a:r>
          </a:p>
        </p:txBody>
      </p:sp>
      <p:sp>
        <p:nvSpPr>
          <p:cNvPr id="2" name="TextBox 1">
            <a:extLst>
              <a:ext uri="{FF2B5EF4-FFF2-40B4-BE49-F238E27FC236}">
                <a16:creationId xmlns:a16="http://schemas.microsoft.com/office/drawing/2014/main" id="{8660EC2F-B08B-E1E4-DCE3-2C2F4A015FA3}"/>
              </a:ext>
            </a:extLst>
          </p:cNvPr>
          <p:cNvSpPr txBox="1"/>
          <p:nvPr/>
        </p:nvSpPr>
        <p:spPr>
          <a:xfrm>
            <a:off x="251261" y="1909506"/>
            <a:ext cx="4930340" cy="1323439"/>
          </a:xfrm>
          <a:prstGeom prst="rect">
            <a:avLst/>
          </a:prstGeom>
          <a:noFill/>
          <a:ln>
            <a:solidFill>
              <a:schemeClr val="bg1"/>
            </a:solidFill>
          </a:ln>
        </p:spPr>
        <p:txBody>
          <a:bodyPr wrap="square" rtlCol="0">
            <a:spAutoFit/>
          </a:bodyPr>
          <a:lstStyle/>
          <a:p>
            <a:r>
              <a:rPr lang="en-GB" sz="1600" dirty="0">
                <a:solidFill>
                  <a:schemeClr val="tx1">
                    <a:lumMod val="50000"/>
                  </a:schemeClr>
                </a:solidFill>
              </a:rPr>
              <a:t>Areas with particularly high concentrations of employee jobs include Wycombe, Marlow, Beaconsfield, west of Uxbridge and Aylesbury.   There are few employee jobs in the rural areas to the south-east of Buckingham and between Aylesbury and Wycombe. </a:t>
            </a:r>
          </a:p>
        </p:txBody>
      </p:sp>
      <p:sp>
        <p:nvSpPr>
          <p:cNvPr id="3" name="TextBox 2">
            <a:extLst>
              <a:ext uri="{FF2B5EF4-FFF2-40B4-BE49-F238E27FC236}">
                <a16:creationId xmlns:a16="http://schemas.microsoft.com/office/drawing/2014/main" id="{8D12C8AF-E922-CB4E-1A69-D6E3C42DE5AB}"/>
              </a:ext>
            </a:extLst>
          </p:cNvPr>
          <p:cNvSpPr txBox="1"/>
          <p:nvPr/>
        </p:nvSpPr>
        <p:spPr>
          <a:xfrm>
            <a:off x="6016752" y="6076177"/>
            <a:ext cx="1984248" cy="276999"/>
          </a:xfrm>
          <a:prstGeom prst="rect">
            <a:avLst/>
          </a:prstGeom>
          <a:noFill/>
        </p:spPr>
        <p:txBody>
          <a:bodyPr wrap="square" rtlCol="0">
            <a:spAutoFit/>
          </a:bodyPr>
          <a:lstStyle/>
          <a:p>
            <a:r>
              <a:rPr lang="en-GB" sz="1200" i="1" dirty="0"/>
              <a:t>Source: BRES 2023</a:t>
            </a:r>
          </a:p>
        </p:txBody>
      </p:sp>
      <p:pic>
        <p:nvPicPr>
          <p:cNvPr id="8" name="Picture 7" descr="A map of the united states&#10;&#10;AI-generated content may be incorrect.">
            <a:extLst>
              <a:ext uri="{FF2B5EF4-FFF2-40B4-BE49-F238E27FC236}">
                <a16:creationId xmlns:a16="http://schemas.microsoft.com/office/drawing/2014/main" id="{722088FD-59EF-F090-77DC-4FFE5EC675CC}"/>
              </a:ext>
            </a:extLst>
          </p:cNvPr>
          <p:cNvPicPr>
            <a:picLocks noChangeAspect="1"/>
          </p:cNvPicPr>
          <p:nvPr/>
        </p:nvPicPr>
        <p:blipFill>
          <a:blip r:embed="rId2">
            <a:extLst>
              <a:ext uri="{28A0092B-C50C-407E-A947-70E740481C1C}">
                <a14:useLocalDpi xmlns:a14="http://schemas.microsoft.com/office/drawing/2010/main" val="0"/>
              </a:ext>
            </a:extLst>
          </a:blip>
          <a:srcRect b="14726"/>
          <a:stretch>
            <a:fillRect/>
          </a:stretch>
        </p:blipFill>
        <p:spPr>
          <a:xfrm>
            <a:off x="5311157" y="1525401"/>
            <a:ext cx="3861418" cy="4620522"/>
          </a:xfrm>
          <a:prstGeom prst="rect">
            <a:avLst/>
          </a:prstGeom>
        </p:spPr>
      </p:pic>
      <p:pic>
        <p:nvPicPr>
          <p:cNvPr id="4" name="Picture 3">
            <a:extLst>
              <a:ext uri="{FF2B5EF4-FFF2-40B4-BE49-F238E27FC236}">
                <a16:creationId xmlns:a16="http://schemas.microsoft.com/office/drawing/2014/main" id="{F73DAF35-BD1A-FBB9-E18D-0912284E689C}"/>
              </a:ext>
            </a:extLst>
          </p:cNvPr>
          <p:cNvPicPr>
            <a:picLocks noChangeAspect="1"/>
          </p:cNvPicPr>
          <p:nvPr/>
        </p:nvPicPr>
        <p:blipFill>
          <a:blip r:embed="rId3"/>
          <a:srcRect t="81672" r="63470"/>
          <a:stretch>
            <a:fillRect/>
          </a:stretch>
        </p:blipFill>
        <p:spPr>
          <a:xfrm>
            <a:off x="8342471" y="1604706"/>
            <a:ext cx="1425511" cy="1004187"/>
          </a:xfrm>
          <a:prstGeom prst="rect">
            <a:avLst/>
          </a:prstGeom>
        </p:spPr>
      </p:pic>
    </p:spTree>
    <p:extLst>
      <p:ext uri="{BB962C8B-B14F-4D97-AF65-F5344CB8AC3E}">
        <p14:creationId xmlns:p14="http://schemas.microsoft.com/office/powerpoint/2010/main" val="12957568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067CFF-DA68-221E-E356-A962465FE47A}"/>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6628B02-1AF6-9AD9-E592-37E57AC32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13C4E4-5825-CB55-0445-30902B2E7C53}"/>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dirty="0">
                <a:solidFill>
                  <a:srgbClr val="002060"/>
                </a:solidFill>
                <a:latin typeface="+mn-lt"/>
                <a:ea typeface="+mj-ea"/>
                <a:cs typeface="+mj-cs"/>
              </a:rPr>
              <a:t>Section 5: </a:t>
            </a:r>
            <a:r>
              <a:rPr lang="en-US" sz="8000" kern="1200" dirty="0" err="1">
                <a:solidFill>
                  <a:srgbClr val="002060"/>
                </a:solidFill>
                <a:latin typeface="+mn-lt"/>
                <a:ea typeface="+mj-ea"/>
                <a:cs typeface="+mj-cs"/>
              </a:rPr>
              <a:t>Labour</a:t>
            </a:r>
            <a:r>
              <a:rPr lang="en-US" sz="8000" kern="1200" dirty="0">
                <a:solidFill>
                  <a:srgbClr val="002060"/>
                </a:solidFill>
                <a:latin typeface="+mn-lt"/>
                <a:ea typeface="+mj-ea"/>
                <a:cs typeface="+mj-cs"/>
              </a:rPr>
              <a:t> and skills supply</a:t>
            </a:r>
          </a:p>
        </p:txBody>
      </p:sp>
      <p:sp>
        <p:nvSpPr>
          <p:cNvPr id="24" name="Rectangle 23">
            <a:extLst>
              <a:ext uri="{FF2B5EF4-FFF2-40B4-BE49-F238E27FC236}">
                <a16:creationId xmlns:a16="http://schemas.microsoft.com/office/drawing/2014/main" id="{DF512572-0604-94D0-65A5-4618C1686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E2D15BF-A520-3620-617A-92FF47447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44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C0CE1D3-1FF6-7E89-E19A-C6249A6597EF}"/>
              </a:ext>
            </a:extLst>
          </p:cNvPr>
          <p:cNvGraphicFramePr>
            <a:graphicFrameLocks/>
          </p:cNvGraphicFramePr>
          <p:nvPr>
            <p:extLst>
              <p:ext uri="{D42A27DB-BD31-4B8C-83A1-F6EECF244321}">
                <p14:modId xmlns:p14="http://schemas.microsoft.com/office/powerpoint/2010/main" val="285997252"/>
              </p:ext>
            </p:extLst>
          </p:nvPr>
        </p:nvGraphicFramePr>
        <p:xfrm>
          <a:off x="135152" y="899795"/>
          <a:ext cx="10920007" cy="537527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9E34BB86-764F-81B5-A656-B3A7C9D23C14}"/>
              </a:ext>
            </a:extLst>
          </p:cNvPr>
          <p:cNvSpPr txBox="1">
            <a:spLocks/>
          </p:cNvSpPr>
          <p:nvPr/>
        </p:nvSpPr>
        <p:spPr>
          <a:xfrm>
            <a:off x="0" y="147869"/>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 has fewer young adults than the national average</a:t>
            </a:r>
          </a:p>
        </p:txBody>
      </p:sp>
      <p:sp>
        <p:nvSpPr>
          <p:cNvPr id="35" name="Arrow: Left-Right 34">
            <a:extLst>
              <a:ext uri="{FF2B5EF4-FFF2-40B4-BE49-F238E27FC236}">
                <a16:creationId xmlns:a16="http://schemas.microsoft.com/office/drawing/2014/main" id="{D519E612-ECAA-3FFB-10D0-F7E2DD68B7D9}"/>
              </a:ext>
            </a:extLst>
          </p:cNvPr>
          <p:cNvSpPr/>
          <p:nvPr/>
        </p:nvSpPr>
        <p:spPr>
          <a:xfrm>
            <a:off x="772919" y="1129658"/>
            <a:ext cx="1844552" cy="18636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92423B3E-A696-648A-21CF-A6A8BDA03949}"/>
              </a:ext>
            </a:extLst>
          </p:cNvPr>
          <p:cNvSpPr txBox="1"/>
          <p:nvPr/>
        </p:nvSpPr>
        <p:spPr>
          <a:xfrm>
            <a:off x="1180829" y="761688"/>
            <a:ext cx="1544714" cy="307777"/>
          </a:xfrm>
          <a:prstGeom prst="rect">
            <a:avLst/>
          </a:prstGeom>
          <a:noFill/>
        </p:spPr>
        <p:txBody>
          <a:bodyPr wrap="square" rtlCol="0">
            <a:spAutoFit/>
          </a:bodyPr>
          <a:lstStyle/>
          <a:p>
            <a:r>
              <a:rPr lang="en-GB" sz="1400"/>
              <a:t>Aged 0 -18</a:t>
            </a:r>
          </a:p>
        </p:txBody>
      </p:sp>
      <p:sp>
        <p:nvSpPr>
          <p:cNvPr id="37" name="Arrow: Left-Right 36">
            <a:extLst>
              <a:ext uri="{FF2B5EF4-FFF2-40B4-BE49-F238E27FC236}">
                <a16:creationId xmlns:a16="http://schemas.microsoft.com/office/drawing/2014/main" id="{0BC088F8-A898-7AB9-A6C2-07D7435F1217}"/>
              </a:ext>
            </a:extLst>
          </p:cNvPr>
          <p:cNvSpPr/>
          <p:nvPr/>
        </p:nvSpPr>
        <p:spPr>
          <a:xfrm>
            <a:off x="2617470" y="3598545"/>
            <a:ext cx="535989" cy="20955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412DD3F-3822-0485-1D9A-6FAA88B1BFCC}"/>
              </a:ext>
            </a:extLst>
          </p:cNvPr>
          <p:cNvSpPr txBox="1"/>
          <p:nvPr/>
        </p:nvSpPr>
        <p:spPr>
          <a:xfrm>
            <a:off x="2536869" y="3835135"/>
            <a:ext cx="1544714" cy="307777"/>
          </a:xfrm>
          <a:prstGeom prst="rect">
            <a:avLst/>
          </a:prstGeom>
          <a:noFill/>
        </p:spPr>
        <p:txBody>
          <a:bodyPr wrap="square" rtlCol="0">
            <a:spAutoFit/>
          </a:bodyPr>
          <a:lstStyle/>
          <a:p>
            <a:r>
              <a:rPr lang="en-GB" sz="1400"/>
              <a:t>Aged 19 - 22</a:t>
            </a:r>
          </a:p>
        </p:txBody>
      </p:sp>
      <p:sp>
        <p:nvSpPr>
          <p:cNvPr id="39" name="Arrow: Left-Right 38">
            <a:extLst>
              <a:ext uri="{FF2B5EF4-FFF2-40B4-BE49-F238E27FC236}">
                <a16:creationId xmlns:a16="http://schemas.microsoft.com/office/drawing/2014/main" id="{C5C89FE2-CAA1-4275-5DF5-36DD0A6CC6FF}"/>
              </a:ext>
            </a:extLst>
          </p:cNvPr>
          <p:cNvSpPr/>
          <p:nvPr/>
        </p:nvSpPr>
        <p:spPr>
          <a:xfrm>
            <a:off x="3206725" y="3050349"/>
            <a:ext cx="1544715" cy="20187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F7A7710A-3C0B-99FE-C663-C3C8A6F1B0F5}"/>
              </a:ext>
            </a:extLst>
          </p:cNvPr>
          <p:cNvSpPr txBox="1"/>
          <p:nvPr/>
        </p:nvSpPr>
        <p:spPr>
          <a:xfrm>
            <a:off x="3403514" y="3290768"/>
            <a:ext cx="1544714" cy="307777"/>
          </a:xfrm>
          <a:prstGeom prst="rect">
            <a:avLst/>
          </a:prstGeom>
          <a:noFill/>
        </p:spPr>
        <p:txBody>
          <a:bodyPr wrap="square" rtlCol="0">
            <a:spAutoFit/>
          </a:bodyPr>
          <a:lstStyle/>
          <a:p>
            <a:r>
              <a:rPr lang="en-GB" sz="1400"/>
              <a:t>Aged 23 - 37</a:t>
            </a:r>
          </a:p>
        </p:txBody>
      </p:sp>
      <p:sp>
        <p:nvSpPr>
          <p:cNvPr id="41" name="Arrow: Left-Right 40">
            <a:extLst>
              <a:ext uri="{FF2B5EF4-FFF2-40B4-BE49-F238E27FC236}">
                <a16:creationId xmlns:a16="http://schemas.microsoft.com/office/drawing/2014/main" id="{7A87ADA0-C64F-93E5-C557-24A4FFC368B5}"/>
              </a:ext>
            </a:extLst>
          </p:cNvPr>
          <p:cNvSpPr/>
          <p:nvPr/>
        </p:nvSpPr>
        <p:spPr>
          <a:xfrm>
            <a:off x="4948228" y="1123811"/>
            <a:ext cx="2801312" cy="16650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6900B00E-FF54-1C89-FA64-5A9C279B32D7}"/>
              </a:ext>
            </a:extLst>
          </p:cNvPr>
          <p:cNvSpPr txBox="1"/>
          <p:nvPr/>
        </p:nvSpPr>
        <p:spPr>
          <a:xfrm>
            <a:off x="5911649" y="761688"/>
            <a:ext cx="1544714" cy="307777"/>
          </a:xfrm>
          <a:prstGeom prst="rect">
            <a:avLst/>
          </a:prstGeom>
          <a:noFill/>
        </p:spPr>
        <p:txBody>
          <a:bodyPr wrap="square" rtlCol="0">
            <a:spAutoFit/>
          </a:bodyPr>
          <a:lstStyle/>
          <a:p>
            <a:r>
              <a:rPr lang="en-GB" sz="1400"/>
              <a:t>Aged 38 – 67</a:t>
            </a:r>
          </a:p>
        </p:txBody>
      </p:sp>
      <p:sp>
        <p:nvSpPr>
          <p:cNvPr id="43" name="Arrow: Left-Right 42">
            <a:extLst>
              <a:ext uri="{FF2B5EF4-FFF2-40B4-BE49-F238E27FC236}">
                <a16:creationId xmlns:a16="http://schemas.microsoft.com/office/drawing/2014/main" id="{BBE2B7AC-2293-D2EE-D630-68C60F97FC4A}"/>
              </a:ext>
            </a:extLst>
          </p:cNvPr>
          <p:cNvSpPr/>
          <p:nvPr/>
        </p:nvSpPr>
        <p:spPr>
          <a:xfrm>
            <a:off x="8149590" y="2187157"/>
            <a:ext cx="1038799" cy="15286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7EE265BE-6B42-5EC3-8ADF-EDEB7CDD7BE5}"/>
              </a:ext>
            </a:extLst>
          </p:cNvPr>
          <p:cNvSpPr txBox="1"/>
          <p:nvPr/>
        </p:nvSpPr>
        <p:spPr>
          <a:xfrm>
            <a:off x="7947402" y="2805936"/>
            <a:ext cx="1544714" cy="307777"/>
          </a:xfrm>
          <a:prstGeom prst="rect">
            <a:avLst/>
          </a:prstGeom>
          <a:noFill/>
        </p:spPr>
        <p:txBody>
          <a:bodyPr wrap="square" rtlCol="0">
            <a:spAutoFit/>
          </a:bodyPr>
          <a:lstStyle/>
          <a:p>
            <a:r>
              <a:rPr lang="en-GB" sz="1400"/>
              <a:t>Aged 68 - 74</a:t>
            </a:r>
          </a:p>
        </p:txBody>
      </p:sp>
      <p:sp>
        <p:nvSpPr>
          <p:cNvPr id="45" name="Arrow: Left-Right 44">
            <a:extLst>
              <a:ext uri="{FF2B5EF4-FFF2-40B4-BE49-F238E27FC236}">
                <a16:creationId xmlns:a16="http://schemas.microsoft.com/office/drawing/2014/main" id="{9D9D968D-836D-216D-D3F5-CAA73C9D9E6A}"/>
              </a:ext>
            </a:extLst>
          </p:cNvPr>
          <p:cNvSpPr/>
          <p:nvPr/>
        </p:nvSpPr>
        <p:spPr>
          <a:xfrm>
            <a:off x="9390932" y="1049296"/>
            <a:ext cx="1544714" cy="18264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1CB6F0F3-C529-09FE-82B4-B4A47BC0731F}"/>
              </a:ext>
            </a:extLst>
          </p:cNvPr>
          <p:cNvSpPr txBox="1"/>
          <p:nvPr/>
        </p:nvSpPr>
        <p:spPr>
          <a:xfrm>
            <a:off x="9558559" y="761687"/>
            <a:ext cx="1544714" cy="307777"/>
          </a:xfrm>
          <a:prstGeom prst="rect">
            <a:avLst/>
          </a:prstGeom>
          <a:noFill/>
        </p:spPr>
        <p:txBody>
          <a:bodyPr wrap="square" rtlCol="0">
            <a:spAutoFit/>
          </a:bodyPr>
          <a:lstStyle/>
          <a:p>
            <a:r>
              <a:rPr lang="en-GB" sz="1400"/>
              <a:t>Aged 75 plus</a:t>
            </a:r>
          </a:p>
        </p:txBody>
      </p:sp>
      <p:sp>
        <p:nvSpPr>
          <p:cNvPr id="49" name="TextBox 48">
            <a:extLst>
              <a:ext uri="{FF2B5EF4-FFF2-40B4-BE49-F238E27FC236}">
                <a16:creationId xmlns:a16="http://schemas.microsoft.com/office/drawing/2014/main" id="{C5048F37-1FF3-2F12-0CBE-5FC766A03DBE}"/>
              </a:ext>
            </a:extLst>
          </p:cNvPr>
          <p:cNvSpPr txBox="1"/>
          <p:nvPr/>
        </p:nvSpPr>
        <p:spPr>
          <a:xfrm>
            <a:off x="10867555" y="1786803"/>
            <a:ext cx="992541" cy="253916"/>
          </a:xfrm>
          <a:prstGeom prst="rect">
            <a:avLst/>
          </a:prstGeom>
          <a:noFill/>
        </p:spPr>
        <p:txBody>
          <a:bodyPr wrap="square" rtlCol="0">
            <a:spAutoFit/>
          </a:bodyPr>
          <a:lstStyle/>
          <a:p>
            <a:r>
              <a:rPr lang="en-GB" sz="1050"/>
              <a:t>England = 100</a:t>
            </a:r>
          </a:p>
        </p:txBody>
      </p:sp>
      <p:sp>
        <p:nvSpPr>
          <p:cNvPr id="51" name="Oval 50">
            <a:extLst>
              <a:ext uri="{FF2B5EF4-FFF2-40B4-BE49-F238E27FC236}">
                <a16:creationId xmlns:a16="http://schemas.microsoft.com/office/drawing/2014/main" id="{8BB98ECF-F42F-EFF2-A831-31F8E429D0C2}"/>
              </a:ext>
            </a:extLst>
          </p:cNvPr>
          <p:cNvSpPr/>
          <p:nvPr/>
        </p:nvSpPr>
        <p:spPr>
          <a:xfrm>
            <a:off x="664845" y="3822642"/>
            <a:ext cx="2016710" cy="1947226"/>
          </a:xfrm>
          <a:prstGeom prst="ellipse">
            <a:avLst/>
          </a:prstGeom>
          <a:solidFill>
            <a:srgbClr val="2C2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3% of Buckinghamshire residents are aged 19 to 22, compared with 5% nationally</a:t>
            </a:r>
          </a:p>
        </p:txBody>
      </p:sp>
      <p:sp>
        <p:nvSpPr>
          <p:cNvPr id="52" name="Oval 51">
            <a:extLst>
              <a:ext uri="{FF2B5EF4-FFF2-40B4-BE49-F238E27FC236}">
                <a16:creationId xmlns:a16="http://schemas.microsoft.com/office/drawing/2014/main" id="{8A76946A-0B84-50CC-2E75-FA4E86A2AD02}"/>
              </a:ext>
            </a:extLst>
          </p:cNvPr>
          <p:cNvSpPr/>
          <p:nvPr/>
        </p:nvSpPr>
        <p:spPr>
          <a:xfrm>
            <a:off x="3491596" y="3754541"/>
            <a:ext cx="2016710" cy="1979648"/>
          </a:xfrm>
          <a:prstGeom prst="ellipse">
            <a:avLst/>
          </a:prstGeom>
          <a:solidFill>
            <a:srgbClr val="2C2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21% of Buckinghamshire residents are aged 19 to 37, compared with 25% nationally</a:t>
            </a:r>
          </a:p>
        </p:txBody>
      </p:sp>
      <p:cxnSp>
        <p:nvCxnSpPr>
          <p:cNvPr id="53" name="Connector: Elbow 52">
            <a:extLst>
              <a:ext uri="{FF2B5EF4-FFF2-40B4-BE49-F238E27FC236}">
                <a16:creationId xmlns:a16="http://schemas.microsoft.com/office/drawing/2014/main" id="{9D35948C-862B-AEF5-9F60-771B7D0E287A}"/>
              </a:ext>
            </a:extLst>
          </p:cNvPr>
          <p:cNvCxnSpPr>
            <a:cxnSpLocks/>
          </p:cNvCxnSpPr>
          <p:nvPr/>
        </p:nvCxnSpPr>
        <p:spPr>
          <a:xfrm flipV="1">
            <a:off x="2188755" y="3361955"/>
            <a:ext cx="646974" cy="59898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C6FAE1A-FB70-5CF1-E568-812E85F472CC}"/>
              </a:ext>
            </a:extLst>
          </p:cNvPr>
          <p:cNvCxnSpPr/>
          <p:nvPr/>
        </p:nvCxnSpPr>
        <p:spPr>
          <a:xfrm>
            <a:off x="1544937" y="6445926"/>
            <a:ext cx="11274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4A87C80-35B8-75F4-460B-8E44E8AB17DE}"/>
              </a:ext>
            </a:extLst>
          </p:cNvPr>
          <p:cNvSpPr txBox="1"/>
          <p:nvPr/>
        </p:nvSpPr>
        <p:spPr>
          <a:xfrm>
            <a:off x="36843" y="6289457"/>
            <a:ext cx="2071826" cy="307777"/>
          </a:xfrm>
          <a:prstGeom prst="rect">
            <a:avLst/>
          </a:prstGeom>
          <a:noFill/>
        </p:spPr>
        <p:txBody>
          <a:bodyPr wrap="square" rtlCol="0">
            <a:spAutoFit/>
          </a:bodyPr>
          <a:lstStyle/>
          <a:p>
            <a:r>
              <a:rPr lang="en-GB" sz="1400"/>
              <a:t>Buckinghamshire</a:t>
            </a:r>
          </a:p>
        </p:txBody>
      </p:sp>
      <p:cxnSp>
        <p:nvCxnSpPr>
          <p:cNvPr id="58" name="Straight Connector 57">
            <a:extLst>
              <a:ext uri="{FF2B5EF4-FFF2-40B4-BE49-F238E27FC236}">
                <a16:creationId xmlns:a16="http://schemas.microsoft.com/office/drawing/2014/main" id="{42AD84C1-15FC-EF0D-EE70-5C8B430D62C9}"/>
              </a:ext>
            </a:extLst>
          </p:cNvPr>
          <p:cNvCxnSpPr/>
          <p:nvPr/>
        </p:nvCxnSpPr>
        <p:spPr>
          <a:xfrm>
            <a:off x="1544937" y="6692483"/>
            <a:ext cx="112746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22B35CA-2768-B84B-2935-B02287CA32C0}"/>
              </a:ext>
            </a:extLst>
          </p:cNvPr>
          <p:cNvSpPr txBox="1"/>
          <p:nvPr/>
        </p:nvSpPr>
        <p:spPr>
          <a:xfrm>
            <a:off x="36843" y="6538595"/>
            <a:ext cx="2071826" cy="307777"/>
          </a:xfrm>
          <a:prstGeom prst="rect">
            <a:avLst/>
          </a:prstGeom>
          <a:noFill/>
        </p:spPr>
        <p:txBody>
          <a:bodyPr wrap="square" rtlCol="0">
            <a:spAutoFit/>
          </a:bodyPr>
          <a:lstStyle/>
          <a:p>
            <a:r>
              <a:rPr lang="en-GB" sz="1400"/>
              <a:t>England</a:t>
            </a:r>
          </a:p>
        </p:txBody>
      </p:sp>
      <p:sp>
        <p:nvSpPr>
          <p:cNvPr id="60" name="TextBox 59">
            <a:extLst>
              <a:ext uri="{FF2B5EF4-FFF2-40B4-BE49-F238E27FC236}">
                <a16:creationId xmlns:a16="http://schemas.microsoft.com/office/drawing/2014/main" id="{87523D90-F5AB-00FA-2883-A96DADFAE33B}"/>
              </a:ext>
            </a:extLst>
          </p:cNvPr>
          <p:cNvSpPr txBox="1"/>
          <p:nvPr/>
        </p:nvSpPr>
        <p:spPr>
          <a:xfrm>
            <a:off x="8823961" y="6450143"/>
            <a:ext cx="3368040" cy="276999"/>
          </a:xfrm>
          <a:prstGeom prst="rect">
            <a:avLst/>
          </a:prstGeom>
          <a:noFill/>
        </p:spPr>
        <p:txBody>
          <a:bodyPr wrap="square" rtlCol="0">
            <a:spAutoFit/>
          </a:bodyPr>
          <a:lstStyle/>
          <a:p>
            <a:r>
              <a:rPr lang="en-GB" sz="1200" i="1" dirty="0"/>
              <a:t>Source: Population estimates 2022-based, ONS</a:t>
            </a:r>
          </a:p>
        </p:txBody>
      </p:sp>
      <p:sp>
        <p:nvSpPr>
          <p:cNvPr id="61" name="TextBox 60">
            <a:extLst>
              <a:ext uri="{FF2B5EF4-FFF2-40B4-BE49-F238E27FC236}">
                <a16:creationId xmlns:a16="http://schemas.microsoft.com/office/drawing/2014/main" id="{AE203CD6-4A4B-7E0F-4E1C-C43A0B8CD68C}"/>
              </a:ext>
            </a:extLst>
          </p:cNvPr>
          <p:cNvSpPr txBox="1"/>
          <p:nvPr/>
        </p:nvSpPr>
        <p:spPr>
          <a:xfrm>
            <a:off x="6683696" y="3783824"/>
            <a:ext cx="4598203" cy="1077218"/>
          </a:xfrm>
          <a:prstGeom prst="rect">
            <a:avLst/>
          </a:prstGeom>
          <a:solidFill>
            <a:schemeClr val="bg1"/>
          </a:solidFill>
          <a:ln>
            <a:solidFill>
              <a:srgbClr val="2C2D84"/>
            </a:solidFill>
          </a:ln>
        </p:spPr>
        <p:txBody>
          <a:bodyPr wrap="square" rtlCol="0">
            <a:spAutoFit/>
          </a:bodyPr>
          <a:lstStyle/>
          <a:p>
            <a:r>
              <a:rPr lang="en-GB" sz="1600" dirty="0"/>
              <a:t>Buckinghamshire has a smaller proportion of residents aged 19 to 37 than the England average, particularly in the 19 to 22 age group. This is also the case in other rural English counties. </a:t>
            </a:r>
          </a:p>
        </p:txBody>
      </p:sp>
    </p:spTree>
    <p:extLst>
      <p:ext uri="{BB962C8B-B14F-4D97-AF65-F5344CB8AC3E}">
        <p14:creationId xmlns:p14="http://schemas.microsoft.com/office/powerpoint/2010/main" val="15912092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0AB64-11F8-FF5C-AD64-EFB6A629CCF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335DA72-E4C3-349E-8A67-61C28FED40BF}"/>
              </a:ext>
            </a:extLst>
          </p:cNvPr>
          <p:cNvSpPr txBox="1">
            <a:spLocks/>
          </p:cNvSpPr>
          <p:nvPr/>
        </p:nvSpPr>
        <p:spPr>
          <a:xfrm>
            <a:off x="0" y="228601"/>
            <a:ext cx="10607040" cy="902970"/>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2000" b="1" dirty="0">
                <a:solidFill>
                  <a:schemeClr val="bg1"/>
                </a:solidFill>
                <a:latin typeface="+mn-lt"/>
              </a:rPr>
              <a:t>Within the county, Wycombe and Aylesbury parliamentary constituency areas have younger age profiles.  </a:t>
            </a:r>
          </a:p>
        </p:txBody>
      </p:sp>
      <p:graphicFrame>
        <p:nvGraphicFramePr>
          <p:cNvPr id="2" name="Chart 1">
            <a:extLst>
              <a:ext uri="{FF2B5EF4-FFF2-40B4-BE49-F238E27FC236}">
                <a16:creationId xmlns:a16="http://schemas.microsoft.com/office/drawing/2014/main" id="{2DD5BA85-283B-0A42-F9F7-B8138647D4C2}"/>
              </a:ext>
            </a:extLst>
          </p:cNvPr>
          <p:cNvGraphicFramePr>
            <a:graphicFrameLocks/>
          </p:cNvGraphicFramePr>
          <p:nvPr>
            <p:extLst>
              <p:ext uri="{D42A27DB-BD31-4B8C-83A1-F6EECF244321}">
                <p14:modId xmlns:p14="http://schemas.microsoft.com/office/powerpoint/2010/main" val="803146210"/>
              </p:ext>
            </p:extLst>
          </p:nvPr>
        </p:nvGraphicFramePr>
        <p:xfrm>
          <a:off x="305752" y="1355724"/>
          <a:ext cx="7523798" cy="46450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CC062D4-F073-7041-216A-3D112970D471}"/>
              </a:ext>
            </a:extLst>
          </p:cNvPr>
          <p:cNvSpPr txBox="1"/>
          <p:nvPr/>
        </p:nvSpPr>
        <p:spPr>
          <a:xfrm>
            <a:off x="8241030" y="2031631"/>
            <a:ext cx="3463290" cy="3293209"/>
          </a:xfrm>
          <a:prstGeom prst="rect">
            <a:avLst/>
          </a:prstGeom>
          <a:noFill/>
        </p:spPr>
        <p:txBody>
          <a:bodyPr wrap="square" rtlCol="0">
            <a:spAutoFit/>
          </a:bodyPr>
          <a:lstStyle/>
          <a:p>
            <a:r>
              <a:rPr lang="en-GB" sz="1600" dirty="0"/>
              <a:t>This chart illustrates how the age profile of residents varies across the county. </a:t>
            </a:r>
          </a:p>
          <a:p>
            <a:endParaRPr lang="en-GB" sz="1600" dirty="0"/>
          </a:p>
          <a:p>
            <a:r>
              <a:rPr lang="en-GB" sz="1600" dirty="0"/>
              <a:t>The two parliamentary constituencies containing Buckinghamshire’s main towns (Aylesbury and High Wycombe) have much younger age profiles than the rest of the county.  The Beaconsfield and Chesham and Amersham parliamentary constituency areas have a much older age profile than the county average. </a:t>
            </a:r>
          </a:p>
        </p:txBody>
      </p:sp>
      <p:sp>
        <p:nvSpPr>
          <p:cNvPr id="3" name="TextBox 2">
            <a:extLst>
              <a:ext uri="{FF2B5EF4-FFF2-40B4-BE49-F238E27FC236}">
                <a16:creationId xmlns:a16="http://schemas.microsoft.com/office/drawing/2014/main" id="{1FD9C17E-7427-8558-4994-3F6FD05455E1}"/>
              </a:ext>
            </a:extLst>
          </p:cNvPr>
          <p:cNvSpPr txBox="1"/>
          <p:nvPr/>
        </p:nvSpPr>
        <p:spPr>
          <a:xfrm>
            <a:off x="8823960" y="6086400"/>
            <a:ext cx="3368040" cy="276999"/>
          </a:xfrm>
          <a:prstGeom prst="rect">
            <a:avLst/>
          </a:prstGeom>
          <a:noFill/>
        </p:spPr>
        <p:txBody>
          <a:bodyPr wrap="square" rtlCol="0">
            <a:spAutoFit/>
          </a:bodyPr>
          <a:lstStyle/>
          <a:p>
            <a:r>
              <a:rPr lang="en-GB" sz="1200" i="1" dirty="0"/>
              <a:t>Source: Population estimates 2022-based, ONS</a:t>
            </a:r>
          </a:p>
        </p:txBody>
      </p:sp>
    </p:spTree>
    <p:extLst>
      <p:ext uri="{BB962C8B-B14F-4D97-AF65-F5344CB8AC3E}">
        <p14:creationId xmlns:p14="http://schemas.microsoft.com/office/powerpoint/2010/main" val="42353554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32771-85AF-D00D-0BC2-B4A36A2D355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36F2300-566A-AF43-6000-BE2F08160474}"/>
              </a:ext>
            </a:extLst>
          </p:cNvPr>
          <p:cNvPicPr>
            <a:picLocks noChangeAspect="1"/>
          </p:cNvPicPr>
          <p:nvPr/>
        </p:nvPicPr>
        <p:blipFill>
          <a:blip r:embed="rId2"/>
          <a:stretch>
            <a:fillRect/>
          </a:stretch>
        </p:blipFill>
        <p:spPr>
          <a:xfrm>
            <a:off x="214401" y="1163172"/>
            <a:ext cx="8783295" cy="4894728"/>
          </a:xfrm>
          <a:prstGeom prst="rect">
            <a:avLst/>
          </a:prstGeom>
        </p:spPr>
      </p:pic>
      <p:sp>
        <p:nvSpPr>
          <p:cNvPr id="12" name="TextBox 11">
            <a:extLst>
              <a:ext uri="{FF2B5EF4-FFF2-40B4-BE49-F238E27FC236}">
                <a16:creationId xmlns:a16="http://schemas.microsoft.com/office/drawing/2014/main" id="{C59B13FD-44E5-8E96-18A1-A96841921FE6}"/>
              </a:ext>
            </a:extLst>
          </p:cNvPr>
          <p:cNvSpPr txBox="1"/>
          <p:nvPr/>
        </p:nvSpPr>
        <p:spPr>
          <a:xfrm>
            <a:off x="961463" y="2263946"/>
            <a:ext cx="1187953" cy="707886"/>
          </a:xfrm>
          <a:prstGeom prst="rect">
            <a:avLst/>
          </a:prstGeom>
          <a:solidFill>
            <a:schemeClr val="bg1">
              <a:lumMod val="95000"/>
            </a:schemeClr>
          </a:solidFill>
          <a:ln>
            <a:noFill/>
          </a:ln>
        </p:spPr>
        <p:txBody>
          <a:bodyPr wrap="square" rtlCol="0">
            <a:spAutoFit/>
          </a:bodyPr>
          <a:lstStyle/>
          <a:p>
            <a:pPr algn="ctr">
              <a:spcAft>
                <a:spcPts val="600"/>
              </a:spcAft>
            </a:pPr>
            <a:r>
              <a:rPr lang="en-GB" sz="1000">
                <a:solidFill>
                  <a:srgbClr val="2C2D84"/>
                </a:solidFill>
              </a:rPr>
              <a:t>Bucks attracts more families with young children than its neighbours</a:t>
            </a:r>
          </a:p>
        </p:txBody>
      </p:sp>
      <p:cxnSp>
        <p:nvCxnSpPr>
          <p:cNvPr id="52" name="Straight Arrow Connector 51">
            <a:extLst>
              <a:ext uri="{FF2B5EF4-FFF2-40B4-BE49-F238E27FC236}">
                <a16:creationId xmlns:a16="http://schemas.microsoft.com/office/drawing/2014/main" id="{A3499B03-9903-F2D3-E025-5E79D8F9D79C}"/>
              </a:ext>
            </a:extLst>
          </p:cNvPr>
          <p:cNvCxnSpPr>
            <a:cxnSpLocks/>
          </p:cNvCxnSpPr>
          <p:nvPr/>
        </p:nvCxnSpPr>
        <p:spPr>
          <a:xfrm>
            <a:off x="2957298" y="3780840"/>
            <a:ext cx="0" cy="1570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4336912-228C-310C-0D25-902FCEAA360A}"/>
              </a:ext>
            </a:extLst>
          </p:cNvPr>
          <p:cNvCxnSpPr>
            <a:cxnSpLocks/>
          </p:cNvCxnSpPr>
          <p:nvPr/>
        </p:nvCxnSpPr>
        <p:spPr>
          <a:xfrm>
            <a:off x="2362164" y="3772068"/>
            <a:ext cx="0" cy="1570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29" name="TextBox 1028">
            <a:extLst>
              <a:ext uri="{FF2B5EF4-FFF2-40B4-BE49-F238E27FC236}">
                <a16:creationId xmlns:a16="http://schemas.microsoft.com/office/drawing/2014/main" id="{539747E6-85B5-7310-CBBF-2A051678187C}"/>
              </a:ext>
            </a:extLst>
          </p:cNvPr>
          <p:cNvSpPr txBox="1"/>
          <p:nvPr/>
        </p:nvSpPr>
        <p:spPr>
          <a:xfrm>
            <a:off x="3939385" y="5013932"/>
            <a:ext cx="1787284" cy="553998"/>
          </a:xfrm>
          <a:prstGeom prst="rect">
            <a:avLst/>
          </a:prstGeom>
          <a:solidFill>
            <a:schemeClr val="bg1">
              <a:lumMod val="95000"/>
            </a:schemeClr>
          </a:solidFill>
          <a:ln>
            <a:noFill/>
          </a:ln>
        </p:spPr>
        <p:txBody>
          <a:bodyPr wrap="square" rtlCol="0">
            <a:spAutoFit/>
          </a:bodyPr>
          <a:lstStyle/>
          <a:p>
            <a:pPr algn="ctr">
              <a:spcAft>
                <a:spcPts val="600"/>
              </a:spcAft>
            </a:pPr>
            <a:r>
              <a:rPr lang="en-GB" sz="1000">
                <a:solidFill>
                  <a:srgbClr val="2C2D84"/>
                </a:solidFill>
              </a:rPr>
              <a:t>Each year, Bucks ‘loses’ far more 19 year-olds than it gains – more so than its neighbours</a:t>
            </a:r>
          </a:p>
        </p:txBody>
      </p:sp>
      <p:cxnSp>
        <p:nvCxnSpPr>
          <p:cNvPr id="1030" name="Straight Arrow Connector 1029">
            <a:extLst>
              <a:ext uri="{FF2B5EF4-FFF2-40B4-BE49-F238E27FC236}">
                <a16:creationId xmlns:a16="http://schemas.microsoft.com/office/drawing/2014/main" id="{2D1BDE77-E254-E764-0455-3721873BDDA8}"/>
              </a:ext>
            </a:extLst>
          </p:cNvPr>
          <p:cNvCxnSpPr>
            <a:cxnSpLocks/>
          </p:cNvCxnSpPr>
          <p:nvPr/>
        </p:nvCxnSpPr>
        <p:spPr>
          <a:xfrm flipH="1" flipV="1">
            <a:off x="3166139" y="5156646"/>
            <a:ext cx="457384" cy="1102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9" name="Straight Arrow Connector 1038">
            <a:extLst>
              <a:ext uri="{FF2B5EF4-FFF2-40B4-BE49-F238E27FC236}">
                <a16:creationId xmlns:a16="http://schemas.microsoft.com/office/drawing/2014/main" id="{3CAB03A6-65DE-A979-C3E6-02917211E43E}"/>
              </a:ext>
            </a:extLst>
          </p:cNvPr>
          <p:cNvCxnSpPr>
            <a:cxnSpLocks/>
            <a:stCxn id="1046" idx="1"/>
          </p:cNvCxnSpPr>
          <p:nvPr/>
        </p:nvCxnSpPr>
        <p:spPr>
          <a:xfrm flipH="1">
            <a:off x="3303888" y="2468088"/>
            <a:ext cx="349086" cy="149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46" name="TextBox 1045">
            <a:extLst>
              <a:ext uri="{FF2B5EF4-FFF2-40B4-BE49-F238E27FC236}">
                <a16:creationId xmlns:a16="http://schemas.microsoft.com/office/drawing/2014/main" id="{D361081D-C5A5-2D10-E676-18FAD1C9334D}"/>
              </a:ext>
            </a:extLst>
          </p:cNvPr>
          <p:cNvSpPr txBox="1"/>
          <p:nvPr/>
        </p:nvSpPr>
        <p:spPr>
          <a:xfrm>
            <a:off x="3303889" y="2158525"/>
            <a:ext cx="1787279" cy="553998"/>
          </a:xfrm>
          <a:prstGeom prst="rect">
            <a:avLst/>
          </a:prstGeom>
          <a:solidFill>
            <a:schemeClr val="bg1">
              <a:lumMod val="95000"/>
            </a:schemeClr>
          </a:solidFill>
          <a:ln>
            <a:noFill/>
          </a:ln>
        </p:spPr>
        <p:txBody>
          <a:bodyPr wrap="square" rtlCol="0">
            <a:spAutoFit/>
          </a:bodyPr>
          <a:lstStyle/>
          <a:p>
            <a:pPr algn="ctr">
              <a:spcAft>
                <a:spcPts val="600"/>
              </a:spcAft>
            </a:pPr>
            <a:r>
              <a:rPr lang="en-GB" sz="1000">
                <a:solidFill>
                  <a:srgbClr val="2C2D84"/>
                </a:solidFill>
              </a:rPr>
              <a:t>Oxfordshire’s migration flows for young people are the opposite to Buckinghamshire’s</a:t>
            </a:r>
          </a:p>
        </p:txBody>
      </p:sp>
      <p:cxnSp>
        <p:nvCxnSpPr>
          <p:cNvPr id="1051" name="Straight Arrow Connector 1050">
            <a:extLst>
              <a:ext uri="{FF2B5EF4-FFF2-40B4-BE49-F238E27FC236}">
                <a16:creationId xmlns:a16="http://schemas.microsoft.com/office/drawing/2014/main" id="{337230FF-AF2B-DDE2-D812-90AA931A656D}"/>
              </a:ext>
            </a:extLst>
          </p:cNvPr>
          <p:cNvCxnSpPr>
            <a:cxnSpLocks/>
          </p:cNvCxnSpPr>
          <p:nvPr/>
        </p:nvCxnSpPr>
        <p:spPr>
          <a:xfrm flipH="1">
            <a:off x="4057831" y="3502637"/>
            <a:ext cx="139698" cy="367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5" name="Straight Arrow Connector 1054">
            <a:extLst>
              <a:ext uri="{FF2B5EF4-FFF2-40B4-BE49-F238E27FC236}">
                <a16:creationId xmlns:a16="http://schemas.microsoft.com/office/drawing/2014/main" id="{042E0DA3-9717-02B6-97EE-5AA21438AA29}"/>
              </a:ext>
            </a:extLst>
          </p:cNvPr>
          <p:cNvCxnSpPr>
            <a:cxnSpLocks/>
          </p:cNvCxnSpPr>
          <p:nvPr/>
        </p:nvCxnSpPr>
        <p:spPr>
          <a:xfrm flipV="1">
            <a:off x="4980744" y="4432261"/>
            <a:ext cx="0" cy="1769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6" name="Straight Arrow Connector 1055">
            <a:extLst>
              <a:ext uri="{FF2B5EF4-FFF2-40B4-BE49-F238E27FC236}">
                <a16:creationId xmlns:a16="http://schemas.microsoft.com/office/drawing/2014/main" id="{91C48A9E-31C9-A51B-AD03-45CE5E79C297}"/>
              </a:ext>
            </a:extLst>
          </p:cNvPr>
          <p:cNvCxnSpPr>
            <a:cxnSpLocks/>
          </p:cNvCxnSpPr>
          <p:nvPr/>
        </p:nvCxnSpPr>
        <p:spPr>
          <a:xfrm flipV="1">
            <a:off x="5463344" y="4431011"/>
            <a:ext cx="0" cy="1769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9DC93FAC-7113-A058-58C5-B1329DBD42BA}"/>
              </a:ext>
            </a:extLst>
          </p:cNvPr>
          <p:cNvSpPr txBox="1"/>
          <p:nvPr/>
        </p:nvSpPr>
        <p:spPr>
          <a:xfrm>
            <a:off x="4779863" y="3982467"/>
            <a:ext cx="2311399" cy="553998"/>
          </a:xfrm>
          <a:prstGeom prst="rect">
            <a:avLst/>
          </a:prstGeom>
          <a:solidFill>
            <a:schemeClr val="bg1">
              <a:lumMod val="95000"/>
            </a:schemeClr>
          </a:solidFill>
          <a:ln>
            <a:noFill/>
          </a:ln>
        </p:spPr>
        <p:txBody>
          <a:bodyPr wrap="square" rtlCol="0">
            <a:spAutoFit/>
          </a:bodyPr>
          <a:lstStyle/>
          <a:p>
            <a:pPr algn="ctr">
              <a:spcAft>
                <a:spcPts val="600"/>
              </a:spcAft>
            </a:pPr>
            <a:r>
              <a:rPr lang="en-GB" sz="1000">
                <a:solidFill>
                  <a:srgbClr val="2C2D84"/>
                </a:solidFill>
              </a:rPr>
              <a:t>Bucks attracts people in their 30s and early 40s (including families), more so than its neighbours</a:t>
            </a:r>
          </a:p>
        </p:txBody>
      </p:sp>
      <p:sp>
        <p:nvSpPr>
          <p:cNvPr id="34" name="TextBox 33">
            <a:extLst>
              <a:ext uri="{FF2B5EF4-FFF2-40B4-BE49-F238E27FC236}">
                <a16:creationId xmlns:a16="http://schemas.microsoft.com/office/drawing/2014/main" id="{871FBECE-4E5B-2279-6F66-B2D3EBE5B806}"/>
              </a:ext>
            </a:extLst>
          </p:cNvPr>
          <p:cNvSpPr txBox="1"/>
          <p:nvPr/>
        </p:nvSpPr>
        <p:spPr>
          <a:xfrm>
            <a:off x="7305675" y="6153310"/>
            <a:ext cx="4692559" cy="261610"/>
          </a:xfrm>
          <a:prstGeom prst="rect">
            <a:avLst/>
          </a:prstGeom>
          <a:noFill/>
          <a:ln>
            <a:noFill/>
          </a:ln>
        </p:spPr>
        <p:txBody>
          <a:bodyPr wrap="square" rtlCol="0">
            <a:spAutoFit/>
          </a:bodyPr>
          <a:lstStyle/>
          <a:p>
            <a:pPr algn="r">
              <a:spcAft>
                <a:spcPts val="600"/>
              </a:spcAft>
            </a:pPr>
            <a:r>
              <a:rPr lang="en-GB" sz="1100" i="1" dirty="0">
                <a:solidFill>
                  <a:schemeClr val="tx1">
                    <a:lumMod val="85000"/>
                    <a:lumOff val="15000"/>
                  </a:schemeClr>
                </a:solidFill>
              </a:rPr>
              <a:t>Source: ONS Analysis of population estimates tool for UK, July 2024 release</a:t>
            </a:r>
            <a:endParaRPr lang="en-GB" sz="1100" i="1" dirty="0">
              <a:solidFill>
                <a:srgbClr val="2C2D84"/>
              </a:solidFill>
            </a:endParaRPr>
          </a:p>
        </p:txBody>
      </p:sp>
      <p:sp>
        <p:nvSpPr>
          <p:cNvPr id="2" name="Title 1">
            <a:extLst>
              <a:ext uri="{FF2B5EF4-FFF2-40B4-BE49-F238E27FC236}">
                <a16:creationId xmlns:a16="http://schemas.microsoft.com/office/drawing/2014/main" id="{10377B3E-A6F6-2490-1D4D-A18B99A6B4E8}"/>
              </a:ext>
            </a:extLst>
          </p:cNvPr>
          <p:cNvSpPr txBox="1">
            <a:spLocks/>
          </p:cNvSpPr>
          <p:nvPr/>
        </p:nvSpPr>
        <p:spPr>
          <a:xfrm>
            <a:off x="0" y="319405"/>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On an annual basis, around 2,000 more 19 year-olds move out of Buckinghamshire than move in</a:t>
            </a:r>
          </a:p>
        </p:txBody>
      </p:sp>
      <p:sp>
        <p:nvSpPr>
          <p:cNvPr id="3" name="TextBox 2">
            <a:extLst>
              <a:ext uri="{FF2B5EF4-FFF2-40B4-BE49-F238E27FC236}">
                <a16:creationId xmlns:a16="http://schemas.microsoft.com/office/drawing/2014/main" id="{E1A17A74-871A-09AF-1553-DFD6360FB5A6}"/>
              </a:ext>
            </a:extLst>
          </p:cNvPr>
          <p:cNvSpPr txBox="1"/>
          <p:nvPr/>
        </p:nvSpPr>
        <p:spPr>
          <a:xfrm>
            <a:off x="9116567" y="1163172"/>
            <a:ext cx="2861031" cy="4616648"/>
          </a:xfrm>
          <a:prstGeom prst="rect">
            <a:avLst/>
          </a:prstGeom>
          <a:noFill/>
          <a:ln>
            <a:solidFill>
              <a:schemeClr val="bg1"/>
            </a:solidFill>
          </a:ln>
        </p:spPr>
        <p:txBody>
          <a:bodyPr wrap="square" rtlCol="0">
            <a:spAutoFit/>
          </a:bodyPr>
          <a:lstStyle/>
          <a:p>
            <a:r>
              <a:rPr lang="en-GB" sz="1400" dirty="0">
                <a:ea typeface="Times New Roman" panose="02020603050405020304" pitchFamily="18" charset="0"/>
                <a:cs typeface="Aptos" panose="020B0004020202020204" pitchFamily="34" charset="0"/>
              </a:rPr>
              <a:t>Data on the movement of people </a:t>
            </a:r>
            <a:r>
              <a:rPr lang="en-GB" sz="1400" u="sng" dirty="0">
                <a:ea typeface="Times New Roman" panose="02020603050405020304" pitchFamily="18" charset="0"/>
                <a:cs typeface="Aptos" panose="020B0004020202020204" pitchFamily="34" charset="0"/>
              </a:rPr>
              <a:t>within the UK </a:t>
            </a:r>
            <a:r>
              <a:rPr lang="en-GB" sz="1400" dirty="0">
                <a:ea typeface="Times New Roman" panose="02020603050405020304" pitchFamily="18" charset="0"/>
                <a:cs typeface="Aptos" panose="020B0004020202020204" pitchFamily="34" charset="0"/>
              </a:rPr>
              <a:t>shows that:</a:t>
            </a:r>
          </a:p>
          <a:p>
            <a:pPr marL="171450" indent="-171450">
              <a:buFont typeface="Arial" panose="020B0604020202020204" pitchFamily="34" charset="0"/>
              <a:buChar char="•"/>
            </a:pPr>
            <a:r>
              <a:rPr lang="en-GB" sz="1400" dirty="0">
                <a:ea typeface="Times New Roman" panose="02020603050405020304" pitchFamily="18" charset="0"/>
                <a:cs typeface="Aptos" panose="020B0004020202020204" pitchFamily="34" charset="0"/>
              </a:rPr>
              <a:t>Young people are more likely to leave Buckinghamshire in their late teens than in comparator areas</a:t>
            </a:r>
          </a:p>
          <a:p>
            <a:pPr marL="171450" indent="-171450">
              <a:buFont typeface="Arial" panose="020B0604020202020204" pitchFamily="34" charset="0"/>
              <a:buChar char="•"/>
            </a:pPr>
            <a:r>
              <a:rPr lang="en-GB" sz="1400" dirty="0">
                <a:ea typeface="Times New Roman" panose="02020603050405020304" pitchFamily="18" charset="0"/>
                <a:cs typeface="Aptos" panose="020B0004020202020204" pitchFamily="34" charset="0"/>
              </a:rPr>
              <a:t>Buckinghamshire has more people moving into the county in their 30s and early 40s than in comparator areas </a:t>
            </a:r>
          </a:p>
          <a:p>
            <a:endParaRPr lang="en-GB" sz="1400" dirty="0">
              <a:ea typeface="Times New Roman" panose="02020603050405020304" pitchFamily="18" charset="0"/>
              <a:cs typeface="Aptos" panose="020B0004020202020204" pitchFamily="34" charset="0"/>
            </a:endParaRPr>
          </a:p>
          <a:p>
            <a:r>
              <a:rPr lang="en-GB" sz="1400" dirty="0">
                <a:ea typeface="Times New Roman" panose="02020603050405020304" pitchFamily="18" charset="0"/>
                <a:cs typeface="Aptos" panose="020B0004020202020204" pitchFamily="34" charset="0"/>
              </a:rPr>
              <a:t>Likely drivers of these trends include: the high proportion of young residents going to university, the lack of a city in Buckinghamshire; the lure of London for young people; the cost of housing (particularly for those in their mid to late 20s) and the desire to move out of London for a ‘quieter life’ or to bring up children (for those in their 30s and 40s). </a:t>
            </a:r>
          </a:p>
        </p:txBody>
      </p:sp>
    </p:spTree>
    <p:extLst>
      <p:ext uri="{BB962C8B-B14F-4D97-AF65-F5344CB8AC3E}">
        <p14:creationId xmlns:p14="http://schemas.microsoft.com/office/powerpoint/2010/main" val="28628864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A3183-7A18-5429-10F6-EB914385B73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B851E83-5FA0-77FB-D70F-FA7D39C5974B}"/>
              </a:ext>
            </a:extLst>
          </p:cNvPr>
          <p:cNvSpPr txBox="1"/>
          <p:nvPr/>
        </p:nvSpPr>
        <p:spPr>
          <a:xfrm>
            <a:off x="332104" y="6008608"/>
            <a:ext cx="2926080" cy="369332"/>
          </a:xfrm>
          <a:prstGeom prst="rect">
            <a:avLst/>
          </a:prstGeom>
          <a:solidFill>
            <a:schemeClr val="bg1"/>
          </a:solidFill>
        </p:spPr>
        <p:txBody>
          <a:bodyPr wrap="square" rtlCol="0">
            <a:spAutoFit/>
          </a:bodyPr>
          <a:lstStyle/>
          <a:p>
            <a:endParaRPr lang="en-GB"/>
          </a:p>
        </p:txBody>
      </p:sp>
      <p:sp>
        <p:nvSpPr>
          <p:cNvPr id="7" name="Title 1">
            <a:extLst>
              <a:ext uri="{FF2B5EF4-FFF2-40B4-BE49-F238E27FC236}">
                <a16:creationId xmlns:a16="http://schemas.microsoft.com/office/drawing/2014/main" id="{FE169363-6845-C0F6-4D08-CAB0CAB8FC00}"/>
              </a:ext>
            </a:extLst>
          </p:cNvPr>
          <p:cNvSpPr txBox="1">
            <a:spLocks/>
          </p:cNvSpPr>
          <p:nvPr/>
        </p:nvSpPr>
        <p:spPr>
          <a:xfrm>
            <a:off x="0" y="319405"/>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 has a higher old age dependency ratio than the national average</a:t>
            </a:r>
          </a:p>
        </p:txBody>
      </p:sp>
      <p:sp>
        <p:nvSpPr>
          <p:cNvPr id="5" name="TextBox 4">
            <a:extLst>
              <a:ext uri="{FF2B5EF4-FFF2-40B4-BE49-F238E27FC236}">
                <a16:creationId xmlns:a16="http://schemas.microsoft.com/office/drawing/2014/main" id="{024C62A3-0E9C-229D-61EB-BE1A348A8E52}"/>
              </a:ext>
            </a:extLst>
          </p:cNvPr>
          <p:cNvSpPr txBox="1"/>
          <p:nvPr/>
        </p:nvSpPr>
        <p:spPr>
          <a:xfrm>
            <a:off x="5154930" y="1507123"/>
            <a:ext cx="5360670" cy="3539430"/>
          </a:xfrm>
          <a:prstGeom prst="rect">
            <a:avLst/>
          </a:prstGeom>
          <a:noFill/>
          <a:ln>
            <a:solidFill>
              <a:schemeClr val="bg1"/>
            </a:solidFill>
          </a:ln>
        </p:spPr>
        <p:txBody>
          <a:bodyPr wrap="square" rtlCol="0">
            <a:spAutoFit/>
          </a:bodyPr>
          <a:lstStyle/>
          <a:p>
            <a:r>
              <a:rPr lang="en-GB" sz="1600" dirty="0"/>
              <a:t>Over the next 25 years, Buckinghamshire’s old age dependency ratio (the number of people of state pension age for every 1,000 people of working age) is projected to rise from 290 to 304 and then 320. </a:t>
            </a:r>
          </a:p>
          <a:p>
            <a:endParaRPr lang="en-GB" sz="1600" dirty="0"/>
          </a:p>
          <a:p>
            <a:r>
              <a:rPr lang="en-GB" sz="1600" dirty="0"/>
              <a:t>Buckinghamshire’s old age dependency ratio is, and is projected to remain, above the England average.  Nationally, a high old age dependency ratio means that more older people are financially reliant on the working age population to pay for pensions.  </a:t>
            </a:r>
          </a:p>
          <a:p>
            <a:endParaRPr lang="en-GB" sz="1600" dirty="0"/>
          </a:p>
          <a:p>
            <a:r>
              <a:rPr lang="en-GB" sz="1600" dirty="0"/>
              <a:t>By 2047, a smaller proportion of Buckinghamshire’s working age population will be under 35 (decreasing from 29% in 2022 to 26% in 2047). </a:t>
            </a:r>
          </a:p>
        </p:txBody>
      </p:sp>
      <p:graphicFrame>
        <p:nvGraphicFramePr>
          <p:cNvPr id="6" name="Chart 5">
            <a:extLst>
              <a:ext uri="{FF2B5EF4-FFF2-40B4-BE49-F238E27FC236}">
                <a16:creationId xmlns:a16="http://schemas.microsoft.com/office/drawing/2014/main" id="{A67DF1AE-68C0-0B74-B751-7EDEC30C8DAF}"/>
              </a:ext>
            </a:extLst>
          </p:cNvPr>
          <p:cNvGraphicFramePr>
            <a:graphicFrameLocks/>
          </p:cNvGraphicFramePr>
          <p:nvPr>
            <p:extLst>
              <p:ext uri="{D42A27DB-BD31-4B8C-83A1-F6EECF244321}">
                <p14:modId xmlns:p14="http://schemas.microsoft.com/office/powerpoint/2010/main" val="4086866651"/>
              </p:ext>
            </p:extLst>
          </p:nvPr>
        </p:nvGraphicFramePr>
        <p:xfrm>
          <a:off x="332104" y="3806825"/>
          <a:ext cx="4079875" cy="273177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AF22F682-C66E-34C0-C596-2B11188A56C2}"/>
              </a:ext>
            </a:extLst>
          </p:cNvPr>
          <p:cNvSpPr txBox="1"/>
          <p:nvPr/>
        </p:nvSpPr>
        <p:spPr>
          <a:xfrm>
            <a:off x="5811253" y="5916275"/>
            <a:ext cx="5081338" cy="276999"/>
          </a:xfrm>
          <a:prstGeom prst="rect">
            <a:avLst/>
          </a:prstGeom>
          <a:noFill/>
        </p:spPr>
        <p:txBody>
          <a:bodyPr wrap="square" rtlCol="0">
            <a:spAutoFit/>
          </a:bodyPr>
          <a:lstStyle/>
          <a:p>
            <a:r>
              <a:rPr lang="en-GB" sz="1200" i="1" dirty="0"/>
              <a:t>Source: National and Subregional Population Projections, 2022-based, ONS</a:t>
            </a:r>
          </a:p>
        </p:txBody>
      </p:sp>
      <p:graphicFrame>
        <p:nvGraphicFramePr>
          <p:cNvPr id="9" name="Chart 8">
            <a:extLst>
              <a:ext uri="{FF2B5EF4-FFF2-40B4-BE49-F238E27FC236}">
                <a16:creationId xmlns:a16="http://schemas.microsoft.com/office/drawing/2014/main" id="{0868CD08-DA13-3BDC-3D06-80F8DD3AD809}"/>
              </a:ext>
            </a:extLst>
          </p:cNvPr>
          <p:cNvGraphicFramePr>
            <a:graphicFrameLocks/>
          </p:cNvGraphicFramePr>
          <p:nvPr>
            <p:extLst>
              <p:ext uri="{D42A27DB-BD31-4B8C-83A1-F6EECF244321}">
                <p14:modId xmlns:p14="http://schemas.microsoft.com/office/powerpoint/2010/main" val="936972964"/>
              </p:ext>
            </p:extLst>
          </p:nvPr>
        </p:nvGraphicFramePr>
        <p:xfrm>
          <a:off x="332104" y="920717"/>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48F94C3-79E2-8415-2CB2-4B7AABAD3B62}"/>
              </a:ext>
            </a:extLst>
          </p:cNvPr>
          <p:cNvSpPr txBox="1"/>
          <p:nvPr/>
        </p:nvSpPr>
        <p:spPr>
          <a:xfrm>
            <a:off x="899996" y="982980"/>
            <a:ext cx="2095868" cy="307777"/>
          </a:xfrm>
          <a:prstGeom prst="rect">
            <a:avLst/>
          </a:prstGeom>
          <a:solidFill>
            <a:srgbClr val="2C2D84"/>
          </a:solidFill>
        </p:spPr>
        <p:txBody>
          <a:bodyPr wrap="square" rtlCol="0">
            <a:spAutoFit/>
          </a:bodyPr>
          <a:lstStyle/>
          <a:p>
            <a:r>
              <a:rPr lang="en-GB" sz="1400" dirty="0">
                <a:solidFill>
                  <a:schemeClr val="bg1"/>
                </a:solidFill>
              </a:rPr>
              <a:t>Old age dependency ratio</a:t>
            </a:r>
          </a:p>
        </p:txBody>
      </p:sp>
      <p:sp>
        <p:nvSpPr>
          <p:cNvPr id="11" name="TextBox 10">
            <a:extLst>
              <a:ext uri="{FF2B5EF4-FFF2-40B4-BE49-F238E27FC236}">
                <a16:creationId xmlns:a16="http://schemas.microsoft.com/office/drawing/2014/main" id="{E23BD0D7-1A6A-2F6F-5A9C-B4B74D67FFFA}"/>
              </a:ext>
            </a:extLst>
          </p:cNvPr>
          <p:cNvSpPr txBox="1"/>
          <p:nvPr/>
        </p:nvSpPr>
        <p:spPr>
          <a:xfrm>
            <a:off x="899996" y="3726180"/>
            <a:ext cx="3647941" cy="523220"/>
          </a:xfrm>
          <a:prstGeom prst="rect">
            <a:avLst/>
          </a:prstGeom>
          <a:solidFill>
            <a:srgbClr val="2C2D84"/>
          </a:solidFill>
        </p:spPr>
        <p:txBody>
          <a:bodyPr wrap="square" rtlCol="0">
            <a:spAutoFit/>
          </a:bodyPr>
          <a:lstStyle/>
          <a:p>
            <a:r>
              <a:rPr lang="en-GB" sz="1400" dirty="0">
                <a:solidFill>
                  <a:schemeClr val="bg1"/>
                </a:solidFill>
              </a:rPr>
              <a:t>Profile of Buckinghamshire’s working age population, 2022 and 2047</a:t>
            </a:r>
          </a:p>
        </p:txBody>
      </p:sp>
    </p:spTree>
    <p:extLst>
      <p:ext uri="{BB962C8B-B14F-4D97-AF65-F5344CB8AC3E}">
        <p14:creationId xmlns:p14="http://schemas.microsoft.com/office/powerpoint/2010/main" val="19282585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A7BDFA6-D008-8786-A4DF-6FCDE9A5177A}"/>
              </a:ext>
            </a:extLst>
          </p:cNvPr>
          <p:cNvGraphicFramePr>
            <a:graphicFrameLocks/>
          </p:cNvGraphicFramePr>
          <p:nvPr>
            <p:extLst>
              <p:ext uri="{D42A27DB-BD31-4B8C-83A1-F6EECF244321}">
                <p14:modId xmlns:p14="http://schemas.microsoft.com/office/powerpoint/2010/main" val="690991764"/>
              </p:ext>
            </p:extLst>
          </p:nvPr>
        </p:nvGraphicFramePr>
        <p:xfrm>
          <a:off x="171450" y="1863090"/>
          <a:ext cx="6320790" cy="397764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9B946BC0-ED74-5AE8-D648-F2FBA4BFEE0F}"/>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Buckinghamshire’s working age residents are more likely to have degree-level qualifications than the regional and national averages </a:t>
            </a:r>
          </a:p>
        </p:txBody>
      </p:sp>
      <p:sp>
        <p:nvSpPr>
          <p:cNvPr id="4" name="TextBox 3">
            <a:extLst>
              <a:ext uri="{FF2B5EF4-FFF2-40B4-BE49-F238E27FC236}">
                <a16:creationId xmlns:a16="http://schemas.microsoft.com/office/drawing/2014/main" id="{7A2E2E29-5396-ABB2-CD67-8E9C7A2B0261}"/>
              </a:ext>
            </a:extLst>
          </p:cNvPr>
          <p:cNvSpPr txBox="1"/>
          <p:nvPr/>
        </p:nvSpPr>
        <p:spPr>
          <a:xfrm>
            <a:off x="91440" y="1343440"/>
            <a:ext cx="5361590" cy="338554"/>
          </a:xfrm>
          <a:prstGeom prst="rect">
            <a:avLst/>
          </a:prstGeom>
          <a:solidFill>
            <a:srgbClr val="2C2D84"/>
          </a:solidFill>
        </p:spPr>
        <p:txBody>
          <a:bodyPr wrap="square" rtlCol="0">
            <a:spAutoFit/>
          </a:bodyPr>
          <a:lstStyle/>
          <a:p>
            <a:r>
              <a:rPr lang="en-GB" sz="1600" b="1" dirty="0">
                <a:solidFill>
                  <a:schemeClr val="bg1"/>
                </a:solidFill>
              </a:rPr>
              <a:t>Highest level of qualifications held by working age residents</a:t>
            </a:r>
          </a:p>
        </p:txBody>
      </p:sp>
      <p:sp>
        <p:nvSpPr>
          <p:cNvPr id="5" name="TextBox 4">
            <a:extLst>
              <a:ext uri="{FF2B5EF4-FFF2-40B4-BE49-F238E27FC236}">
                <a16:creationId xmlns:a16="http://schemas.microsoft.com/office/drawing/2014/main" id="{94C2E62D-9DF8-AF3F-6CA5-DAE7A4C804AE}"/>
              </a:ext>
            </a:extLst>
          </p:cNvPr>
          <p:cNvSpPr txBox="1"/>
          <p:nvPr/>
        </p:nvSpPr>
        <p:spPr>
          <a:xfrm>
            <a:off x="568612" y="5840730"/>
            <a:ext cx="5923628" cy="415498"/>
          </a:xfrm>
          <a:prstGeom prst="rect">
            <a:avLst/>
          </a:prstGeom>
          <a:noFill/>
        </p:spPr>
        <p:txBody>
          <a:bodyPr wrap="square" rtlCol="0">
            <a:spAutoFit/>
          </a:bodyPr>
          <a:lstStyle/>
          <a:p>
            <a:pPr algn="r"/>
            <a:r>
              <a:rPr lang="en-GB" sz="1050" i="1"/>
              <a:t>Source: Census 2021, ONS</a:t>
            </a:r>
          </a:p>
          <a:p>
            <a:pPr algn="r"/>
            <a:endParaRPr lang="en-GB" sz="1050" i="1"/>
          </a:p>
        </p:txBody>
      </p:sp>
      <p:sp>
        <p:nvSpPr>
          <p:cNvPr id="6" name="TextBox 5">
            <a:extLst>
              <a:ext uri="{FF2B5EF4-FFF2-40B4-BE49-F238E27FC236}">
                <a16:creationId xmlns:a16="http://schemas.microsoft.com/office/drawing/2014/main" id="{9456495A-F126-1EF2-E92F-F747D77C25C3}"/>
              </a:ext>
            </a:extLst>
          </p:cNvPr>
          <p:cNvSpPr txBox="1"/>
          <p:nvPr/>
        </p:nvSpPr>
        <p:spPr>
          <a:xfrm>
            <a:off x="6738971" y="1343441"/>
            <a:ext cx="4622449" cy="3046988"/>
          </a:xfrm>
          <a:prstGeom prst="rect">
            <a:avLst/>
          </a:prstGeom>
          <a:noFill/>
          <a:ln>
            <a:noFill/>
          </a:ln>
        </p:spPr>
        <p:txBody>
          <a:bodyPr wrap="square" rtlCol="0">
            <a:spAutoFit/>
          </a:bodyPr>
          <a:lstStyle/>
          <a:p>
            <a:r>
              <a:rPr lang="en-GB" sz="1600" dirty="0"/>
              <a:t>Buckinghamshire’s working age residents are much more likely to hold higher level qualifications (degree level and higher) than the national average (44% versus 37%).  At the other end of the spectrum, residents are less likely to have no (9% versus 12%) or low (level 1 or entry level) qualifications (9% versus 10%). </a:t>
            </a:r>
          </a:p>
          <a:p>
            <a:endParaRPr lang="en-GB" sz="1600" dirty="0"/>
          </a:p>
          <a:p>
            <a:r>
              <a:rPr lang="en-GB" sz="1600" dirty="0"/>
              <a:t>The proportion of residents whose highest qualification is at level 2 is the same as the national average, and a slightly lower proportion have a highest qualification at level 3.</a:t>
            </a:r>
          </a:p>
        </p:txBody>
      </p:sp>
      <p:graphicFrame>
        <p:nvGraphicFramePr>
          <p:cNvPr id="8" name="Table 7">
            <a:extLst>
              <a:ext uri="{FF2B5EF4-FFF2-40B4-BE49-F238E27FC236}">
                <a16:creationId xmlns:a16="http://schemas.microsoft.com/office/drawing/2014/main" id="{AC093117-22C8-0F64-B075-D52E94EC2ABB}"/>
              </a:ext>
            </a:extLst>
          </p:cNvPr>
          <p:cNvGraphicFramePr>
            <a:graphicFrameLocks noGrp="1"/>
          </p:cNvGraphicFramePr>
          <p:nvPr>
            <p:extLst>
              <p:ext uri="{D42A27DB-BD31-4B8C-83A1-F6EECF244321}">
                <p14:modId xmlns:p14="http://schemas.microsoft.com/office/powerpoint/2010/main" val="200953939"/>
              </p:ext>
            </p:extLst>
          </p:nvPr>
        </p:nvGraphicFramePr>
        <p:xfrm>
          <a:off x="6815171" y="4564791"/>
          <a:ext cx="3979334" cy="1899535"/>
        </p:xfrm>
        <a:graphic>
          <a:graphicData uri="http://schemas.openxmlformats.org/drawingml/2006/table">
            <a:tbl>
              <a:tblPr firstRow="1" bandRow="1">
                <a:tableStyleId>{5C22544A-7EE6-4342-B048-85BDC9FD1C3A}</a:tableStyleId>
              </a:tblPr>
              <a:tblGrid>
                <a:gridCol w="922866">
                  <a:extLst>
                    <a:ext uri="{9D8B030D-6E8A-4147-A177-3AD203B41FA5}">
                      <a16:colId xmlns:a16="http://schemas.microsoft.com/office/drawing/2014/main" val="281125354"/>
                    </a:ext>
                  </a:extLst>
                </a:gridCol>
                <a:gridCol w="3056468">
                  <a:extLst>
                    <a:ext uri="{9D8B030D-6E8A-4147-A177-3AD203B41FA5}">
                      <a16:colId xmlns:a16="http://schemas.microsoft.com/office/drawing/2014/main" val="2939049081"/>
                    </a:ext>
                  </a:extLst>
                </a:gridCol>
              </a:tblGrid>
              <a:tr h="288467">
                <a:tc>
                  <a:txBody>
                    <a:bodyPr/>
                    <a:lstStyle/>
                    <a:p>
                      <a:r>
                        <a:rPr lang="en-GB" sz="1200"/>
                        <a:t>Level</a:t>
                      </a:r>
                    </a:p>
                  </a:txBody>
                  <a:tcPr/>
                </a:tc>
                <a:tc>
                  <a:txBody>
                    <a:bodyPr/>
                    <a:lstStyle/>
                    <a:p>
                      <a:r>
                        <a:rPr lang="en-GB" sz="1200"/>
                        <a:t>Description</a:t>
                      </a:r>
                    </a:p>
                  </a:txBody>
                  <a:tcPr/>
                </a:tc>
                <a:extLst>
                  <a:ext uri="{0D108BD9-81ED-4DB2-BD59-A6C34878D82A}">
                    <a16:rowId xmlns:a16="http://schemas.microsoft.com/office/drawing/2014/main" val="1126097532"/>
                  </a:ext>
                </a:extLst>
              </a:tr>
              <a:tr h="288467">
                <a:tc>
                  <a:txBody>
                    <a:bodyPr/>
                    <a:lstStyle/>
                    <a:p>
                      <a:r>
                        <a:rPr lang="en-GB" sz="1200"/>
                        <a:t>Level 1</a:t>
                      </a:r>
                    </a:p>
                  </a:txBody>
                  <a:tcPr/>
                </a:tc>
                <a:tc>
                  <a:txBody>
                    <a:bodyPr/>
                    <a:lstStyle/>
                    <a:p>
                      <a:r>
                        <a:rPr lang="en-GB" sz="1200"/>
                        <a:t>Fewer than 5+ GCSEs / NVQ 1 </a:t>
                      </a:r>
                    </a:p>
                  </a:txBody>
                  <a:tcPr/>
                </a:tc>
                <a:extLst>
                  <a:ext uri="{0D108BD9-81ED-4DB2-BD59-A6C34878D82A}">
                    <a16:rowId xmlns:a16="http://schemas.microsoft.com/office/drawing/2014/main" val="1191897149"/>
                  </a:ext>
                </a:extLst>
              </a:tr>
              <a:tr h="288467">
                <a:tc>
                  <a:txBody>
                    <a:bodyPr/>
                    <a:lstStyle/>
                    <a:p>
                      <a:r>
                        <a:rPr lang="en-GB" sz="1200" dirty="0"/>
                        <a:t>Level 2</a:t>
                      </a:r>
                    </a:p>
                  </a:txBody>
                  <a:tcPr/>
                </a:tc>
                <a:tc>
                  <a:txBody>
                    <a:bodyPr/>
                    <a:lstStyle/>
                    <a:p>
                      <a:r>
                        <a:rPr lang="en-GB" sz="1200"/>
                        <a:t>5+ GCSEs / NVQ 2 or equivalent </a:t>
                      </a:r>
                    </a:p>
                  </a:txBody>
                  <a:tcPr/>
                </a:tc>
                <a:extLst>
                  <a:ext uri="{0D108BD9-81ED-4DB2-BD59-A6C34878D82A}">
                    <a16:rowId xmlns:a16="http://schemas.microsoft.com/office/drawing/2014/main" val="2227713239"/>
                  </a:ext>
                </a:extLst>
              </a:tr>
              <a:tr h="288467">
                <a:tc>
                  <a:txBody>
                    <a:bodyPr/>
                    <a:lstStyle/>
                    <a:p>
                      <a:r>
                        <a:rPr lang="en-GB" sz="1200"/>
                        <a:t>Level 3</a:t>
                      </a:r>
                    </a:p>
                  </a:txBody>
                  <a:tcPr/>
                </a:tc>
                <a:tc>
                  <a:txBody>
                    <a:bodyPr/>
                    <a:lstStyle/>
                    <a:p>
                      <a:r>
                        <a:rPr lang="en-GB" sz="1200"/>
                        <a:t>2+ A-levels / NVQ 3 or equivalent </a:t>
                      </a:r>
                    </a:p>
                  </a:txBody>
                  <a:tcPr/>
                </a:tc>
                <a:extLst>
                  <a:ext uri="{0D108BD9-81ED-4DB2-BD59-A6C34878D82A}">
                    <a16:rowId xmlns:a16="http://schemas.microsoft.com/office/drawing/2014/main" val="3676969420"/>
                  </a:ext>
                </a:extLst>
              </a:tr>
              <a:tr h="288467">
                <a:tc>
                  <a:txBody>
                    <a:bodyPr/>
                    <a:lstStyle/>
                    <a:p>
                      <a:r>
                        <a:rPr lang="en-GB" sz="1200"/>
                        <a:t>Level 4+</a:t>
                      </a:r>
                    </a:p>
                  </a:txBody>
                  <a:tcPr/>
                </a:tc>
                <a:tc>
                  <a:txBody>
                    <a:bodyPr/>
                    <a:lstStyle/>
                    <a:p>
                      <a:r>
                        <a:rPr lang="en-GB" sz="1200"/>
                        <a:t>HNC, HND, NVQ 4 and 5, degree or higher</a:t>
                      </a:r>
                    </a:p>
                  </a:txBody>
                  <a:tcPr/>
                </a:tc>
                <a:extLst>
                  <a:ext uri="{0D108BD9-81ED-4DB2-BD59-A6C34878D82A}">
                    <a16:rowId xmlns:a16="http://schemas.microsoft.com/office/drawing/2014/main" val="1624896046"/>
                  </a:ext>
                </a:extLst>
              </a:tr>
              <a:tr h="288467">
                <a:tc>
                  <a:txBody>
                    <a:bodyPr/>
                    <a:lstStyle/>
                    <a:p>
                      <a:r>
                        <a:rPr lang="en-GB" sz="1200"/>
                        <a:t>Other</a:t>
                      </a:r>
                    </a:p>
                  </a:txBody>
                  <a:tcPr/>
                </a:tc>
                <a:tc>
                  <a:txBody>
                    <a:bodyPr/>
                    <a:lstStyle/>
                    <a:p>
                      <a:r>
                        <a:rPr lang="en-GB" sz="1200" dirty="0"/>
                        <a:t>Includes apprenticeships and qualifications gained overseas</a:t>
                      </a:r>
                    </a:p>
                  </a:txBody>
                  <a:tcPr/>
                </a:tc>
                <a:extLst>
                  <a:ext uri="{0D108BD9-81ED-4DB2-BD59-A6C34878D82A}">
                    <a16:rowId xmlns:a16="http://schemas.microsoft.com/office/drawing/2014/main" val="3422287883"/>
                  </a:ext>
                </a:extLst>
              </a:tr>
            </a:tbl>
          </a:graphicData>
        </a:graphic>
      </p:graphicFrame>
    </p:spTree>
    <p:extLst>
      <p:ext uri="{BB962C8B-B14F-4D97-AF65-F5344CB8AC3E}">
        <p14:creationId xmlns:p14="http://schemas.microsoft.com/office/powerpoint/2010/main" val="231246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C39915-BA9E-9CCC-A260-6B55632369D5}"/>
              </a:ext>
            </a:extLst>
          </p:cNvPr>
          <p:cNvSpPr txBox="1">
            <a:spLocks/>
          </p:cNvSpPr>
          <p:nvPr/>
        </p:nvSpPr>
        <p:spPr>
          <a:xfrm>
            <a:off x="0" y="319405"/>
            <a:ext cx="10515600" cy="53784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Quick links</a:t>
            </a:r>
          </a:p>
        </p:txBody>
      </p:sp>
      <p:sp>
        <p:nvSpPr>
          <p:cNvPr id="5" name="Rectangle 4">
            <a:hlinkClick r:id="rId2" action="ppaction://hlinksldjump"/>
            <a:extLst>
              <a:ext uri="{FF2B5EF4-FFF2-40B4-BE49-F238E27FC236}">
                <a16:creationId xmlns:a16="http://schemas.microsoft.com/office/drawing/2014/main" id="{9FAEAAC2-A2B9-4B6F-DD0C-AFB77EA5ECC9}"/>
              </a:ext>
            </a:extLst>
          </p:cNvPr>
          <p:cNvSpPr/>
          <p:nvPr/>
        </p:nvSpPr>
        <p:spPr>
          <a:xfrm>
            <a:off x="7654615" y="3094555"/>
            <a:ext cx="2335427" cy="790833"/>
          </a:xfrm>
          <a:prstGeom prst="rect">
            <a:avLst/>
          </a:prstGeom>
          <a:solidFill>
            <a:srgbClr val="2C2D84"/>
          </a:solidFill>
          <a:ln>
            <a:solidFill>
              <a:srgbClr val="2C2D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Apprenticeships</a:t>
            </a:r>
          </a:p>
        </p:txBody>
      </p:sp>
      <p:sp>
        <p:nvSpPr>
          <p:cNvPr id="6" name="Rectangle 5">
            <a:hlinkClick r:id="rId3" action="ppaction://hlinksldjump"/>
            <a:extLst>
              <a:ext uri="{FF2B5EF4-FFF2-40B4-BE49-F238E27FC236}">
                <a16:creationId xmlns:a16="http://schemas.microsoft.com/office/drawing/2014/main" id="{E1C4A9E9-7E3B-186F-1EE6-DE56708B1059}"/>
              </a:ext>
            </a:extLst>
          </p:cNvPr>
          <p:cNvSpPr/>
          <p:nvPr/>
        </p:nvSpPr>
        <p:spPr>
          <a:xfrm>
            <a:off x="210059" y="1119150"/>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Industry structure</a:t>
            </a:r>
          </a:p>
        </p:txBody>
      </p:sp>
      <p:sp>
        <p:nvSpPr>
          <p:cNvPr id="7" name="Rectangle 6">
            <a:hlinkClick r:id="rId4" action="ppaction://hlinksldjump"/>
            <a:extLst>
              <a:ext uri="{FF2B5EF4-FFF2-40B4-BE49-F238E27FC236}">
                <a16:creationId xmlns:a16="http://schemas.microsoft.com/office/drawing/2014/main" id="{409EFF4A-BB8B-5DCE-0618-24A063A57E01}"/>
              </a:ext>
            </a:extLst>
          </p:cNvPr>
          <p:cNvSpPr/>
          <p:nvPr/>
        </p:nvSpPr>
        <p:spPr>
          <a:xfrm>
            <a:off x="2691580" y="1116943"/>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Recruitment difficulties</a:t>
            </a:r>
          </a:p>
        </p:txBody>
      </p:sp>
      <p:sp>
        <p:nvSpPr>
          <p:cNvPr id="8" name="Rectangle 7">
            <a:hlinkClick r:id="rId5" action="ppaction://hlinksldjump"/>
            <a:extLst>
              <a:ext uri="{FF2B5EF4-FFF2-40B4-BE49-F238E27FC236}">
                <a16:creationId xmlns:a16="http://schemas.microsoft.com/office/drawing/2014/main" id="{7A9C07F4-A135-4D83-54EF-FFC7452B1189}"/>
              </a:ext>
            </a:extLst>
          </p:cNvPr>
          <p:cNvSpPr/>
          <p:nvPr/>
        </p:nvSpPr>
        <p:spPr>
          <a:xfrm>
            <a:off x="7654617" y="4100768"/>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Focus on AI</a:t>
            </a:r>
          </a:p>
        </p:txBody>
      </p:sp>
      <p:sp>
        <p:nvSpPr>
          <p:cNvPr id="9" name="Rectangle 8">
            <a:hlinkClick r:id="rId6" action="ppaction://hlinksldjump"/>
            <a:extLst>
              <a:ext uri="{FF2B5EF4-FFF2-40B4-BE49-F238E27FC236}">
                <a16:creationId xmlns:a16="http://schemas.microsoft.com/office/drawing/2014/main" id="{9B22FC97-57A5-981F-01E5-0A96EE036A89}"/>
              </a:ext>
            </a:extLst>
          </p:cNvPr>
          <p:cNvSpPr/>
          <p:nvPr/>
        </p:nvSpPr>
        <p:spPr>
          <a:xfrm>
            <a:off x="5173098" y="4100769"/>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Commuting</a:t>
            </a:r>
            <a:r>
              <a:rPr lang="en-GB" dirty="0"/>
              <a:t> </a:t>
            </a:r>
          </a:p>
        </p:txBody>
      </p:sp>
      <p:sp>
        <p:nvSpPr>
          <p:cNvPr id="10" name="Rectangle 9">
            <a:hlinkClick r:id="rId7" action="ppaction://hlinksldjump"/>
            <a:extLst>
              <a:ext uri="{FF2B5EF4-FFF2-40B4-BE49-F238E27FC236}">
                <a16:creationId xmlns:a16="http://schemas.microsoft.com/office/drawing/2014/main" id="{B0C8B942-EB76-1617-7373-DACCE62925D6}"/>
              </a:ext>
            </a:extLst>
          </p:cNvPr>
          <p:cNvSpPr/>
          <p:nvPr/>
        </p:nvSpPr>
        <p:spPr>
          <a:xfrm>
            <a:off x="210058" y="3094555"/>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Large employers</a:t>
            </a:r>
          </a:p>
        </p:txBody>
      </p:sp>
      <p:sp>
        <p:nvSpPr>
          <p:cNvPr id="11" name="Rectangle 10">
            <a:hlinkClick r:id="rId8" action="ppaction://hlinksldjump"/>
            <a:extLst>
              <a:ext uri="{FF2B5EF4-FFF2-40B4-BE49-F238E27FC236}">
                <a16:creationId xmlns:a16="http://schemas.microsoft.com/office/drawing/2014/main" id="{6DB4159E-3FC5-BB94-DCCE-8EA774C9A9E4}"/>
              </a:ext>
            </a:extLst>
          </p:cNvPr>
          <p:cNvSpPr/>
          <p:nvPr/>
        </p:nvSpPr>
        <p:spPr>
          <a:xfrm>
            <a:off x="2691579" y="2074975"/>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Reasons for hard-to-fill vacancies</a:t>
            </a:r>
          </a:p>
        </p:txBody>
      </p:sp>
      <p:sp>
        <p:nvSpPr>
          <p:cNvPr id="13" name="Rectangle 12">
            <a:hlinkClick r:id="rId9" action="ppaction://hlinksldjump"/>
            <a:extLst>
              <a:ext uri="{FF2B5EF4-FFF2-40B4-BE49-F238E27FC236}">
                <a16:creationId xmlns:a16="http://schemas.microsoft.com/office/drawing/2014/main" id="{76D913EF-B259-535A-C783-202766F10A56}"/>
              </a:ext>
            </a:extLst>
          </p:cNvPr>
          <p:cNvSpPr/>
          <p:nvPr/>
        </p:nvSpPr>
        <p:spPr>
          <a:xfrm>
            <a:off x="210056" y="4114365"/>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Innovation clusters</a:t>
            </a:r>
          </a:p>
        </p:txBody>
      </p:sp>
      <p:sp>
        <p:nvSpPr>
          <p:cNvPr id="14" name="Rectangle 13">
            <a:hlinkClick r:id="rId10" action="ppaction://hlinksldjump"/>
            <a:extLst>
              <a:ext uri="{FF2B5EF4-FFF2-40B4-BE49-F238E27FC236}">
                <a16:creationId xmlns:a16="http://schemas.microsoft.com/office/drawing/2014/main" id="{2EFC71E0-0438-41FA-5F10-E0BDA175D025}"/>
              </a:ext>
            </a:extLst>
          </p:cNvPr>
          <p:cNvSpPr/>
          <p:nvPr/>
        </p:nvSpPr>
        <p:spPr>
          <a:xfrm>
            <a:off x="7654615" y="2090277"/>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Education and training providers</a:t>
            </a:r>
          </a:p>
        </p:txBody>
      </p:sp>
      <p:sp>
        <p:nvSpPr>
          <p:cNvPr id="16" name="Rectangle 15">
            <a:hlinkClick r:id="rId11" action="ppaction://hlinksldjump"/>
            <a:extLst>
              <a:ext uri="{FF2B5EF4-FFF2-40B4-BE49-F238E27FC236}">
                <a16:creationId xmlns:a16="http://schemas.microsoft.com/office/drawing/2014/main" id="{A5FEAD4D-B116-FF76-286D-C4B85CD17E6C}"/>
              </a:ext>
            </a:extLst>
          </p:cNvPr>
          <p:cNvSpPr/>
          <p:nvPr/>
        </p:nvSpPr>
        <p:spPr>
          <a:xfrm>
            <a:off x="5209108" y="3094555"/>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Claimant count</a:t>
            </a:r>
          </a:p>
        </p:txBody>
      </p:sp>
      <p:sp>
        <p:nvSpPr>
          <p:cNvPr id="17" name="Rectangle 16">
            <a:hlinkClick r:id="rId12" action="ppaction://hlinksldjump"/>
            <a:extLst>
              <a:ext uri="{FF2B5EF4-FFF2-40B4-BE49-F238E27FC236}">
                <a16:creationId xmlns:a16="http://schemas.microsoft.com/office/drawing/2014/main" id="{7DD046E6-7E8B-B1AD-158C-3BDB5D395F0E}"/>
              </a:ext>
            </a:extLst>
          </p:cNvPr>
          <p:cNvSpPr/>
          <p:nvPr/>
        </p:nvSpPr>
        <p:spPr>
          <a:xfrm>
            <a:off x="5173099" y="2090277"/>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Economic inactivity and unemployment</a:t>
            </a:r>
          </a:p>
        </p:txBody>
      </p:sp>
      <p:sp>
        <p:nvSpPr>
          <p:cNvPr id="18" name="Rectangle 17">
            <a:hlinkClick r:id="rId13" action="ppaction://hlinksldjump"/>
            <a:extLst>
              <a:ext uri="{FF2B5EF4-FFF2-40B4-BE49-F238E27FC236}">
                <a16:creationId xmlns:a16="http://schemas.microsoft.com/office/drawing/2014/main" id="{92D42284-3E66-4187-BFDC-D4CBCCC0F051}"/>
              </a:ext>
            </a:extLst>
          </p:cNvPr>
          <p:cNvSpPr/>
          <p:nvPr/>
        </p:nvSpPr>
        <p:spPr>
          <a:xfrm>
            <a:off x="5173098" y="1116943"/>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Labour market participation overview</a:t>
            </a:r>
          </a:p>
        </p:txBody>
      </p:sp>
      <p:sp>
        <p:nvSpPr>
          <p:cNvPr id="19" name="Rectangle 18">
            <a:hlinkClick r:id="rId14" action="ppaction://hlinksldjump"/>
            <a:extLst>
              <a:ext uri="{FF2B5EF4-FFF2-40B4-BE49-F238E27FC236}">
                <a16:creationId xmlns:a16="http://schemas.microsoft.com/office/drawing/2014/main" id="{3D127966-4B91-E01B-2E19-08B83BCD101F}"/>
              </a:ext>
            </a:extLst>
          </p:cNvPr>
          <p:cNvSpPr/>
          <p:nvPr/>
        </p:nvSpPr>
        <p:spPr>
          <a:xfrm>
            <a:off x="2691578" y="3094556"/>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Skills shortages</a:t>
            </a:r>
          </a:p>
        </p:txBody>
      </p:sp>
      <p:sp>
        <p:nvSpPr>
          <p:cNvPr id="20" name="Rectangle 19">
            <a:hlinkClick r:id="rId15" action="ppaction://hlinksldjump"/>
            <a:extLst>
              <a:ext uri="{FF2B5EF4-FFF2-40B4-BE49-F238E27FC236}">
                <a16:creationId xmlns:a16="http://schemas.microsoft.com/office/drawing/2014/main" id="{1D6495A2-8619-5E66-538A-C1F76D3B0693}"/>
              </a:ext>
            </a:extLst>
          </p:cNvPr>
          <p:cNvSpPr/>
          <p:nvPr/>
        </p:nvSpPr>
        <p:spPr>
          <a:xfrm>
            <a:off x="2691577" y="4114137"/>
            <a:ext cx="2335427" cy="790833"/>
          </a:xfrm>
          <a:prstGeom prst="rect">
            <a:avLst/>
          </a:prstGeom>
          <a:solidFill>
            <a:srgbClr val="2C2D84"/>
          </a:solidFill>
          <a:ln>
            <a:solidFill>
              <a:srgbClr val="2C2D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Skills shortages by occupation</a:t>
            </a:r>
          </a:p>
        </p:txBody>
      </p:sp>
      <p:sp>
        <p:nvSpPr>
          <p:cNvPr id="2" name="Rectangle 1">
            <a:hlinkClick r:id="rId16" action="ppaction://hlinksldjump"/>
            <a:extLst>
              <a:ext uri="{FF2B5EF4-FFF2-40B4-BE49-F238E27FC236}">
                <a16:creationId xmlns:a16="http://schemas.microsoft.com/office/drawing/2014/main" id="{9020BF8E-E7F5-3D6D-CA1F-AE89721F7F3B}"/>
              </a:ext>
            </a:extLst>
          </p:cNvPr>
          <p:cNvSpPr/>
          <p:nvPr/>
        </p:nvSpPr>
        <p:spPr>
          <a:xfrm>
            <a:off x="210059" y="2074902"/>
            <a:ext cx="2335427" cy="790833"/>
          </a:xfrm>
          <a:prstGeom prst="rect">
            <a:avLst/>
          </a:prstGeom>
          <a:solidFill>
            <a:srgbClr val="2C2D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Occupation structure</a:t>
            </a:r>
          </a:p>
        </p:txBody>
      </p:sp>
      <p:sp>
        <p:nvSpPr>
          <p:cNvPr id="3" name="Rectangle 2">
            <a:hlinkClick r:id="rId17" action="ppaction://hlinksldjump"/>
            <a:extLst>
              <a:ext uri="{FF2B5EF4-FFF2-40B4-BE49-F238E27FC236}">
                <a16:creationId xmlns:a16="http://schemas.microsoft.com/office/drawing/2014/main" id="{66CC1254-F172-EDB4-535C-C277006705DC}"/>
              </a:ext>
            </a:extLst>
          </p:cNvPr>
          <p:cNvSpPr/>
          <p:nvPr/>
        </p:nvSpPr>
        <p:spPr>
          <a:xfrm>
            <a:off x="7654616" y="1116943"/>
            <a:ext cx="2335427" cy="790833"/>
          </a:xfrm>
          <a:prstGeom prst="rect">
            <a:avLst/>
          </a:prstGeom>
          <a:solidFill>
            <a:srgbClr val="2C2D84"/>
          </a:solidFill>
          <a:ln>
            <a:solidFill>
              <a:srgbClr val="2C2D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School leaver destinations</a:t>
            </a:r>
          </a:p>
        </p:txBody>
      </p:sp>
    </p:spTree>
    <p:extLst>
      <p:ext uri="{BB962C8B-B14F-4D97-AF65-F5344CB8AC3E}">
        <p14:creationId xmlns:p14="http://schemas.microsoft.com/office/powerpoint/2010/main" val="3273293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601F072-071C-6504-CACE-94DF47699DBE}"/>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Areas within Buckinghamshire’s main towns (Wycombe, Aylesbury and Chesham) have the highest proportion of residents with no or low-level qualifications.  Whilst residents in the south of the county are most likely to have a degree-level or higher qualification</a:t>
            </a:r>
          </a:p>
        </p:txBody>
      </p:sp>
      <p:pic>
        <p:nvPicPr>
          <p:cNvPr id="3" name="Picture 2">
            <a:extLst>
              <a:ext uri="{FF2B5EF4-FFF2-40B4-BE49-F238E27FC236}">
                <a16:creationId xmlns:a16="http://schemas.microsoft.com/office/drawing/2014/main" id="{0D9E6145-47F3-8F52-A335-E6D9D888FF01}"/>
              </a:ext>
            </a:extLst>
          </p:cNvPr>
          <p:cNvPicPr>
            <a:picLocks noChangeAspect="1"/>
          </p:cNvPicPr>
          <p:nvPr/>
        </p:nvPicPr>
        <p:blipFill>
          <a:blip r:embed="rId2"/>
          <a:stretch>
            <a:fillRect/>
          </a:stretch>
        </p:blipFill>
        <p:spPr>
          <a:xfrm>
            <a:off x="232410" y="1381442"/>
            <a:ext cx="3657600" cy="5191125"/>
          </a:xfrm>
          <a:prstGeom prst="rect">
            <a:avLst/>
          </a:prstGeom>
        </p:spPr>
      </p:pic>
      <p:pic>
        <p:nvPicPr>
          <p:cNvPr id="5" name="Picture 4">
            <a:extLst>
              <a:ext uri="{FF2B5EF4-FFF2-40B4-BE49-F238E27FC236}">
                <a16:creationId xmlns:a16="http://schemas.microsoft.com/office/drawing/2014/main" id="{EEA88294-FC57-245A-D6D2-5D33C48A3C10}"/>
              </a:ext>
            </a:extLst>
          </p:cNvPr>
          <p:cNvPicPr>
            <a:picLocks noChangeAspect="1"/>
          </p:cNvPicPr>
          <p:nvPr/>
        </p:nvPicPr>
        <p:blipFill>
          <a:blip r:embed="rId3"/>
          <a:stretch>
            <a:fillRect/>
          </a:stretch>
        </p:blipFill>
        <p:spPr>
          <a:xfrm>
            <a:off x="4110989" y="1347470"/>
            <a:ext cx="3776621" cy="5304790"/>
          </a:xfrm>
          <a:prstGeom prst="rect">
            <a:avLst/>
          </a:prstGeom>
        </p:spPr>
      </p:pic>
      <p:pic>
        <p:nvPicPr>
          <p:cNvPr id="8" name="Picture 7">
            <a:extLst>
              <a:ext uri="{FF2B5EF4-FFF2-40B4-BE49-F238E27FC236}">
                <a16:creationId xmlns:a16="http://schemas.microsoft.com/office/drawing/2014/main" id="{1BCF2DE4-6F06-0EEC-CDE2-CF78FD4646DA}"/>
              </a:ext>
            </a:extLst>
          </p:cNvPr>
          <p:cNvPicPr>
            <a:picLocks noChangeAspect="1"/>
          </p:cNvPicPr>
          <p:nvPr/>
        </p:nvPicPr>
        <p:blipFill>
          <a:blip r:embed="rId4"/>
          <a:srcRect b="1322"/>
          <a:stretch>
            <a:fillRect/>
          </a:stretch>
        </p:blipFill>
        <p:spPr>
          <a:xfrm>
            <a:off x="7994332" y="1305241"/>
            <a:ext cx="3776621" cy="5347019"/>
          </a:xfrm>
          <a:prstGeom prst="rect">
            <a:avLst/>
          </a:prstGeom>
        </p:spPr>
      </p:pic>
      <p:sp>
        <p:nvSpPr>
          <p:cNvPr id="2" name="TextBox 1">
            <a:extLst>
              <a:ext uri="{FF2B5EF4-FFF2-40B4-BE49-F238E27FC236}">
                <a16:creationId xmlns:a16="http://schemas.microsoft.com/office/drawing/2014/main" id="{81BCA0BA-FA4A-AD16-CAF5-3D11EE42CCF1}"/>
              </a:ext>
            </a:extLst>
          </p:cNvPr>
          <p:cNvSpPr txBox="1"/>
          <p:nvPr/>
        </p:nvSpPr>
        <p:spPr>
          <a:xfrm>
            <a:off x="9823622" y="6264790"/>
            <a:ext cx="2135968" cy="276999"/>
          </a:xfrm>
          <a:prstGeom prst="rect">
            <a:avLst/>
          </a:prstGeom>
          <a:noFill/>
        </p:spPr>
        <p:txBody>
          <a:bodyPr wrap="square" rtlCol="0">
            <a:spAutoFit/>
          </a:bodyPr>
          <a:lstStyle/>
          <a:p>
            <a:r>
              <a:rPr lang="en-GB" sz="1200" i="1" dirty="0"/>
              <a:t>Source: Census 2021, ONS</a:t>
            </a:r>
          </a:p>
        </p:txBody>
      </p:sp>
    </p:spTree>
    <p:extLst>
      <p:ext uri="{BB962C8B-B14F-4D97-AF65-F5344CB8AC3E}">
        <p14:creationId xmlns:p14="http://schemas.microsoft.com/office/powerpoint/2010/main" val="42719163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65C9D9-6027-45A3-B2CF-7C7E1FA2EB23}"/>
              </a:ext>
            </a:extLst>
          </p:cNvPr>
          <p:cNvSpPr txBox="1"/>
          <p:nvPr/>
        </p:nvSpPr>
        <p:spPr>
          <a:xfrm>
            <a:off x="276586" y="1459120"/>
            <a:ext cx="5040000" cy="1200329"/>
          </a:xfrm>
          <a:prstGeom prst="rect">
            <a:avLst/>
          </a:prstGeom>
          <a:noFill/>
          <a:ln w="12700">
            <a:solidFill>
              <a:srgbClr val="006965"/>
            </a:solidFill>
          </a:ln>
        </p:spPr>
        <p:txBody>
          <a:bodyPr wrap="square" rtlCol="0">
            <a:spAutoFit/>
          </a:bodyPr>
          <a:lstStyle/>
          <a:p>
            <a:r>
              <a:rPr lang="en-GB" sz="1200" b="1" dirty="0">
                <a:solidFill>
                  <a:srgbClr val="2C2D84"/>
                </a:solidFill>
              </a:rPr>
              <a:t>Secondary schools </a:t>
            </a:r>
          </a:p>
          <a:p>
            <a:endParaRPr lang="en-GB" sz="1200" dirty="0"/>
          </a:p>
          <a:p>
            <a:r>
              <a:rPr lang="en-GB" sz="1200" b="0" i="0" dirty="0">
                <a:solidFill>
                  <a:srgbClr val="333333"/>
                </a:solidFill>
                <a:effectLst/>
              </a:rPr>
              <a:t>Buckinghamshire is one of a handful of counties in England where secondary education is selective. There are 13 grammar schools and 21 upper schools in the County.  The County also has one Free School and one Universit</a:t>
            </a:r>
            <a:r>
              <a:rPr lang="en-GB" sz="1200" dirty="0">
                <a:solidFill>
                  <a:srgbClr val="333333"/>
                </a:solidFill>
              </a:rPr>
              <a:t>y Technical College (Aylesbury</a:t>
            </a:r>
            <a:r>
              <a:rPr lang="en-GB" sz="1200" dirty="0">
                <a:solidFill>
                  <a:srgbClr val="333333"/>
                </a:solidFill>
                <a:hlinkClick r:id="rId2"/>
              </a:rPr>
              <a:t> UTC</a:t>
            </a:r>
            <a:r>
              <a:rPr lang="en-GB" sz="1200" dirty="0">
                <a:solidFill>
                  <a:srgbClr val="333333"/>
                </a:solidFill>
              </a:rPr>
              <a:t> - which focuses on construction and digital provision)</a:t>
            </a:r>
            <a:endParaRPr lang="en-GB" sz="1200" dirty="0"/>
          </a:p>
        </p:txBody>
      </p:sp>
      <p:sp>
        <p:nvSpPr>
          <p:cNvPr id="5" name="TextBox 4">
            <a:extLst>
              <a:ext uri="{FF2B5EF4-FFF2-40B4-BE49-F238E27FC236}">
                <a16:creationId xmlns:a16="http://schemas.microsoft.com/office/drawing/2014/main" id="{8C4298A5-C5D0-D2FE-6E72-D3145AB20ED0}"/>
              </a:ext>
            </a:extLst>
          </p:cNvPr>
          <p:cNvSpPr txBox="1"/>
          <p:nvPr/>
        </p:nvSpPr>
        <p:spPr>
          <a:xfrm>
            <a:off x="276587" y="2872178"/>
            <a:ext cx="5040000" cy="1384995"/>
          </a:xfrm>
          <a:prstGeom prst="rect">
            <a:avLst/>
          </a:prstGeom>
          <a:noFill/>
          <a:ln w="12700">
            <a:solidFill>
              <a:srgbClr val="006965"/>
            </a:solidFill>
          </a:ln>
        </p:spPr>
        <p:txBody>
          <a:bodyPr wrap="square" rtlCol="0">
            <a:spAutoFit/>
          </a:bodyPr>
          <a:lstStyle/>
          <a:p>
            <a:r>
              <a:rPr lang="en-GB" sz="1200" b="1" dirty="0">
                <a:solidFill>
                  <a:srgbClr val="2C2D84"/>
                </a:solidFill>
              </a:rPr>
              <a:t>Further Education (FE)</a:t>
            </a:r>
          </a:p>
          <a:p>
            <a:endParaRPr lang="en-GB" sz="1200" dirty="0"/>
          </a:p>
          <a:p>
            <a:r>
              <a:rPr lang="en-GB" sz="1200" dirty="0">
                <a:hlinkClick r:id="rId3"/>
              </a:rPr>
              <a:t>Buckinghamshire College Group </a:t>
            </a:r>
            <a:r>
              <a:rPr lang="en-GB" sz="1200" dirty="0"/>
              <a:t>(Aylesbury College) is the largest provider of full-time education and training for 16-18 year olds in Buckinghamshire, with 30% of the county’s 16–18-year-olds studying at the college.</a:t>
            </a:r>
          </a:p>
          <a:p>
            <a:endParaRPr lang="en-GB" sz="1200" dirty="0"/>
          </a:p>
          <a:p>
            <a:r>
              <a:rPr lang="en-GB" sz="1200" dirty="0"/>
              <a:t>The college also caters for adult (19+) learners.  </a:t>
            </a:r>
          </a:p>
        </p:txBody>
      </p:sp>
      <p:sp>
        <p:nvSpPr>
          <p:cNvPr id="6" name="TextBox 5">
            <a:extLst>
              <a:ext uri="{FF2B5EF4-FFF2-40B4-BE49-F238E27FC236}">
                <a16:creationId xmlns:a16="http://schemas.microsoft.com/office/drawing/2014/main" id="{B4E95AC9-0ABE-B0E3-CA3C-891A41CA996D}"/>
              </a:ext>
            </a:extLst>
          </p:cNvPr>
          <p:cNvSpPr txBox="1"/>
          <p:nvPr/>
        </p:nvSpPr>
        <p:spPr>
          <a:xfrm>
            <a:off x="276586" y="4469902"/>
            <a:ext cx="5040000" cy="1200329"/>
          </a:xfrm>
          <a:prstGeom prst="rect">
            <a:avLst/>
          </a:prstGeom>
          <a:noFill/>
          <a:ln w="12700">
            <a:solidFill>
              <a:srgbClr val="006965"/>
            </a:solidFill>
          </a:ln>
        </p:spPr>
        <p:txBody>
          <a:bodyPr wrap="square" rtlCol="0">
            <a:spAutoFit/>
          </a:bodyPr>
          <a:lstStyle/>
          <a:p>
            <a:r>
              <a:rPr lang="en-GB" sz="1200" b="1" dirty="0">
                <a:solidFill>
                  <a:srgbClr val="2C2D84"/>
                </a:solidFill>
              </a:rPr>
              <a:t>Apprenticeships</a:t>
            </a:r>
          </a:p>
          <a:p>
            <a:endParaRPr lang="en-GB" sz="1200" dirty="0"/>
          </a:p>
          <a:p>
            <a:r>
              <a:rPr lang="en-GB" sz="1200" dirty="0"/>
              <a:t>Buckinghamshire College Group and Buckinghamshire New University are the largest providers of apprenticeship training within Buckinghamshire. </a:t>
            </a:r>
            <a:r>
              <a:rPr lang="en-GB" sz="1200" dirty="0">
                <a:effectLst/>
                <a:latin typeface="Calibri" panose="020F0502020204030204" pitchFamily="34" charset="0"/>
                <a:ea typeface="Calibri" panose="020F0502020204030204" pitchFamily="34" charset="0"/>
                <a:cs typeface="Times New Roman" panose="02020603050405020304" pitchFamily="18" charset="0"/>
              </a:rPr>
              <a:t>A significant proportion of apprenticeship provision in Buckinghamshire is delivered by out-of</a:t>
            </a:r>
            <a:r>
              <a:rPr lang="en-GB" sz="1200" dirty="0">
                <a:latin typeface="Calibri" panose="020F0502020204030204" pitchFamily="34" charset="0"/>
                <a:ea typeface="Calibri" panose="020F0502020204030204" pitchFamily="34" charset="0"/>
                <a:cs typeface="Times New Roman" panose="02020603050405020304" pitchFamily="18" charset="0"/>
              </a:rPr>
              <a:t>-</a:t>
            </a:r>
            <a:r>
              <a:rPr lang="en-GB" sz="1200" dirty="0">
                <a:effectLst/>
                <a:latin typeface="Calibri" panose="020F0502020204030204" pitchFamily="34" charset="0"/>
                <a:ea typeface="Calibri" panose="020F0502020204030204" pitchFamily="34" charset="0"/>
                <a:cs typeface="Times New Roman" panose="02020603050405020304" pitchFamily="18" charset="0"/>
              </a:rPr>
              <a:t>area providers.</a:t>
            </a:r>
            <a:r>
              <a:rPr lang="en-GB" sz="1200" dirty="0"/>
              <a:t> </a:t>
            </a:r>
          </a:p>
        </p:txBody>
      </p:sp>
      <p:sp>
        <p:nvSpPr>
          <p:cNvPr id="7" name="TextBox 6">
            <a:extLst>
              <a:ext uri="{FF2B5EF4-FFF2-40B4-BE49-F238E27FC236}">
                <a16:creationId xmlns:a16="http://schemas.microsoft.com/office/drawing/2014/main" id="{C0B2BCE5-1514-AB9B-D8BE-B6CEB7C8433A}"/>
              </a:ext>
            </a:extLst>
          </p:cNvPr>
          <p:cNvSpPr txBox="1"/>
          <p:nvPr/>
        </p:nvSpPr>
        <p:spPr>
          <a:xfrm>
            <a:off x="5752189" y="1299569"/>
            <a:ext cx="5626154" cy="1938992"/>
          </a:xfrm>
          <a:prstGeom prst="rect">
            <a:avLst/>
          </a:prstGeom>
          <a:noFill/>
          <a:ln w="12700">
            <a:solidFill>
              <a:srgbClr val="006965"/>
            </a:solidFill>
          </a:ln>
        </p:spPr>
        <p:txBody>
          <a:bodyPr wrap="square" rtlCol="0">
            <a:spAutoFit/>
          </a:bodyPr>
          <a:lstStyle/>
          <a:p>
            <a:r>
              <a:rPr lang="en-GB" sz="1200" b="1" dirty="0">
                <a:solidFill>
                  <a:srgbClr val="2C2D84"/>
                </a:solidFill>
              </a:rPr>
              <a:t>Higher Education (HE) </a:t>
            </a:r>
          </a:p>
          <a:p>
            <a:endParaRPr lang="en-GB" sz="1200" dirty="0"/>
          </a:p>
          <a:p>
            <a:r>
              <a:rPr lang="en-GB" sz="1200" dirty="0">
                <a:effectLst/>
                <a:latin typeface="Calibri" panose="020F0502020204030204" pitchFamily="34" charset="0"/>
                <a:ea typeface="Calibri" panose="020F0502020204030204" pitchFamily="34" charset="0"/>
                <a:cs typeface="Arial" panose="020B0604020202020204" pitchFamily="34" charset="0"/>
              </a:rPr>
              <a:t>Buckinghamshire has three Higher Education Institutions: </a:t>
            </a:r>
          </a:p>
          <a:p>
            <a:endParaRPr lang="en-GB" sz="1200" dirty="0">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hlinkClick r:id="rId4"/>
              </a:rPr>
              <a:t>Buckinghamshire New University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200" dirty="0">
                <a:latin typeface="Calibri" panose="020F0502020204030204" pitchFamily="34" charset="0"/>
                <a:ea typeface="Calibri" panose="020F0502020204030204" pitchFamily="34" charset="0"/>
                <a:cs typeface="Arial" panose="020B0604020202020204" pitchFamily="34" charset="0"/>
                <a:hlinkClick r:id="rId5"/>
              </a:rPr>
              <a:t>University of Buckingham</a:t>
            </a:r>
            <a:endParaRPr lang="en-GB" sz="1200" dirty="0">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hlinkClick r:id="rId6"/>
              </a:rPr>
              <a:t>National Film and Television School</a:t>
            </a:r>
            <a:r>
              <a:rPr lang="en-GB" sz="1200" dirty="0">
                <a:effectLst/>
                <a:latin typeface="Calibri" panose="020F0502020204030204" pitchFamily="34" charset="0"/>
                <a:ea typeface="Calibri" panose="020F0502020204030204" pitchFamily="34" charset="0"/>
                <a:cs typeface="Arial" panose="020B0604020202020204" pitchFamily="34" charset="0"/>
              </a:rPr>
              <a:t> (primarily post-graduate courses)</a:t>
            </a:r>
          </a:p>
          <a:p>
            <a:pPr marL="171450" indent="-171450">
              <a:buFont typeface="Arial" panose="020B0604020202020204" pitchFamily="34" charset="0"/>
              <a:buChar char="•"/>
            </a:pPr>
            <a:endParaRPr lang="en-GB" sz="1200" dirty="0">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Calibri" panose="020F0502020204030204" pitchFamily="34" charset="0"/>
                <a:ea typeface="Calibri" panose="020F0502020204030204" pitchFamily="34" charset="0"/>
                <a:cs typeface="Arial" panose="020B0604020202020204" pitchFamily="34" charset="0"/>
              </a:rPr>
              <a:t>The </a:t>
            </a:r>
            <a:r>
              <a:rPr lang="en-GB" sz="1200" dirty="0">
                <a:effectLst/>
                <a:latin typeface="Calibri" panose="020F0502020204030204" pitchFamily="34" charset="0"/>
                <a:ea typeface="Calibri" panose="020F0502020204030204" pitchFamily="34" charset="0"/>
                <a:cs typeface="Arial" panose="020B0604020202020204" pitchFamily="34" charset="0"/>
                <a:hlinkClick r:id="rId7"/>
              </a:rPr>
              <a:t>University of Bedfordshire </a:t>
            </a:r>
            <a:r>
              <a:rPr lang="en-GB" sz="1200" dirty="0">
                <a:effectLst/>
                <a:latin typeface="Calibri" panose="020F0502020204030204" pitchFamily="34" charset="0"/>
                <a:ea typeface="Calibri" panose="020F0502020204030204" pitchFamily="34" charset="0"/>
                <a:cs typeface="Arial" panose="020B0604020202020204" pitchFamily="34" charset="0"/>
              </a:rPr>
              <a:t>also has a presence in the County, delivering nursing and midwifery qualifications from its Stoke Mandeville campus. </a:t>
            </a:r>
          </a:p>
        </p:txBody>
      </p:sp>
      <p:sp>
        <p:nvSpPr>
          <p:cNvPr id="8" name="TextBox 7">
            <a:extLst>
              <a:ext uri="{FF2B5EF4-FFF2-40B4-BE49-F238E27FC236}">
                <a16:creationId xmlns:a16="http://schemas.microsoft.com/office/drawing/2014/main" id="{AEF9D77F-64E7-AA2D-974F-79E7765E22A5}"/>
              </a:ext>
            </a:extLst>
          </p:cNvPr>
          <p:cNvSpPr txBox="1"/>
          <p:nvPr/>
        </p:nvSpPr>
        <p:spPr>
          <a:xfrm>
            <a:off x="5752189" y="3336116"/>
            <a:ext cx="5626154" cy="830997"/>
          </a:xfrm>
          <a:prstGeom prst="rect">
            <a:avLst/>
          </a:prstGeom>
          <a:noFill/>
          <a:ln w="12700">
            <a:solidFill>
              <a:srgbClr val="006965"/>
            </a:solidFill>
          </a:ln>
        </p:spPr>
        <p:txBody>
          <a:bodyPr wrap="square" rtlCol="0">
            <a:spAutoFit/>
          </a:bodyPr>
          <a:lstStyle/>
          <a:p>
            <a:r>
              <a:rPr lang="en-GB" sz="1200" b="1" dirty="0">
                <a:solidFill>
                  <a:srgbClr val="2C2D84"/>
                </a:solidFill>
              </a:rPr>
              <a:t>Adult Education </a:t>
            </a:r>
          </a:p>
          <a:p>
            <a:endParaRPr lang="en-GB" sz="1200" b="1" dirty="0">
              <a:solidFill>
                <a:schemeClr val="accent6"/>
              </a:solidFill>
            </a:endParaRPr>
          </a:p>
          <a:p>
            <a:r>
              <a:rPr lang="en-GB" sz="1200" dirty="0">
                <a:ea typeface="Calibri" panose="020F0502020204030204" pitchFamily="34" charset="0"/>
                <a:cs typeface="Arial" panose="020B0604020202020204" pitchFamily="34" charset="0"/>
              </a:rPr>
              <a:t>Buckinghamshire has a c</a:t>
            </a:r>
            <a:r>
              <a:rPr lang="en-GB" sz="1200" dirty="0">
                <a:effectLst/>
                <a:ea typeface="Calibri" panose="020F0502020204030204" pitchFamily="34" charset="0"/>
                <a:cs typeface="Arial" panose="020B0604020202020204" pitchFamily="34" charset="0"/>
              </a:rPr>
              <a:t>ounty-wide adult education service - </a:t>
            </a:r>
            <a:r>
              <a:rPr lang="en-GB" sz="1200" dirty="0">
                <a:effectLst/>
                <a:ea typeface="Calibri" panose="020F0502020204030204" pitchFamily="34" charset="0"/>
                <a:cs typeface="Arial" panose="020B0604020202020204" pitchFamily="34" charset="0"/>
                <a:hlinkClick r:id="rId8"/>
              </a:rPr>
              <a:t>Buckinghamshire Adult Learning</a:t>
            </a:r>
            <a:r>
              <a:rPr lang="en-GB" sz="1200" dirty="0">
                <a:effectLst/>
                <a:ea typeface="Calibri" panose="020F0502020204030204" pitchFamily="34" charset="0"/>
                <a:cs typeface="Arial" panose="020B0604020202020204" pitchFamily="34" charset="0"/>
              </a:rPr>
              <a:t>. </a:t>
            </a:r>
            <a:endParaRPr lang="en-GB" sz="1200" b="1" dirty="0">
              <a:solidFill>
                <a:schemeClr val="accent6"/>
              </a:solidFill>
            </a:endParaRPr>
          </a:p>
        </p:txBody>
      </p:sp>
      <p:sp>
        <p:nvSpPr>
          <p:cNvPr id="9" name="TextBox 8">
            <a:extLst>
              <a:ext uri="{FF2B5EF4-FFF2-40B4-BE49-F238E27FC236}">
                <a16:creationId xmlns:a16="http://schemas.microsoft.com/office/drawing/2014/main" id="{931ABEEA-068C-932B-C6FF-318AEF61C7B1}"/>
              </a:ext>
            </a:extLst>
          </p:cNvPr>
          <p:cNvSpPr txBox="1"/>
          <p:nvPr/>
        </p:nvSpPr>
        <p:spPr>
          <a:xfrm>
            <a:off x="5752189" y="5396634"/>
            <a:ext cx="5626154" cy="830997"/>
          </a:xfrm>
          <a:prstGeom prst="rect">
            <a:avLst/>
          </a:prstGeom>
          <a:noFill/>
          <a:ln w="12700">
            <a:solidFill>
              <a:srgbClr val="006965"/>
            </a:solidFill>
          </a:ln>
        </p:spPr>
        <p:txBody>
          <a:bodyPr wrap="square" rtlCol="0">
            <a:spAutoFit/>
          </a:bodyPr>
          <a:lstStyle/>
          <a:p>
            <a:r>
              <a:rPr lang="en-GB" sz="1200" b="1" dirty="0">
                <a:solidFill>
                  <a:srgbClr val="2C2D84"/>
                </a:solidFill>
              </a:rPr>
              <a:t>Bordering</a:t>
            </a:r>
            <a:r>
              <a:rPr lang="en-GB" sz="1200" b="1" dirty="0">
                <a:solidFill>
                  <a:srgbClr val="006965"/>
                </a:solidFill>
              </a:rPr>
              <a:t> </a:t>
            </a:r>
            <a:r>
              <a:rPr lang="en-GB" sz="1200" b="1" dirty="0">
                <a:solidFill>
                  <a:srgbClr val="2C2D84"/>
                </a:solidFill>
              </a:rPr>
              <a:t>Bucks</a:t>
            </a:r>
            <a:r>
              <a:rPr lang="en-GB" sz="1200" b="1" dirty="0">
                <a:solidFill>
                  <a:srgbClr val="006965"/>
                </a:solidFill>
              </a:rPr>
              <a:t> </a:t>
            </a:r>
          </a:p>
          <a:p>
            <a:endParaRPr lang="en-GB" sz="1200" b="1" dirty="0">
              <a:solidFill>
                <a:schemeClr val="accent6"/>
              </a:solidFill>
            </a:endParaRPr>
          </a:p>
          <a:p>
            <a:r>
              <a:rPr lang="en-GB" sz="1200" dirty="0">
                <a:effectLst/>
                <a:latin typeface="Calibri" panose="020F0502020204030204" pitchFamily="34" charset="0"/>
                <a:ea typeface="Calibri" panose="020F0502020204030204" pitchFamily="34" charset="0"/>
                <a:cs typeface="Arial" panose="020B0604020202020204" pitchFamily="34" charset="0"/>
              </a:rPr>
              <a:t>The </a:t>
            </a:r>
            <a:r>
              <a:rPr lang="en-GB" sz="1200" dirty="0">
                <a:effectLst/>
                <a:latin typeface="Calibri" panose="020F0502020204030204" pitchFamily="34" charset="0"/>
                <a:ea typeface="Calibri" panose="020F0502020204030204" pitchFamily="34" charset="0"/>
                <a:cs typeface="Arial" panose="020B0604020202020204" pitchFamily="34" charset="0"/>
                <a:hlinkClick r:id="rId9"/>
              </a:rPr>
              <a:t>Silverstone UTC</a:t>
            </a:r>
            <a:r>
              <a:rPr lang="en-GB" sz="1200" dirty="0">
                <a:effectLst/>
                <a:latin typeface="Calibri" panose="020F0502020204030204" pitchFamily="34" charset="0"/>
                <a:ea typeface="Calibri" panose="020F0502020204030204" pitchFamily="34" charset="0"/>
                <a:cs typeface="Arial" panose="020B0604020202020204" pitchFamily="34" charset="0"/>
              </a:rPr>
              <a:t>, the </a:t>
            </a:r>
            <a:r>
              <a:rPr lang="en-GB" sz="1200" dirty="0">
                <a:effectLst/>
                <a:latin typeface="Calibri" panose="020F0502020204030204" pitchFamily="34" charset="0"/>
                <a:ea typeface="Calibri" panose="020F0502020204030204" pitchFamily="34" charset="0"/>
                <a:cs typeface="Arial" panose="020B0604020202020204" pitchFamily="34" charset="0"/>
                <a:hlinkClick r:id="rId10"/>
              </a:rPr>
              <a:t>South Central Institute of Technology</a:t>
            </a:r>
            <a:r>
              <a:rPr lang="en-GB" sz="1200" dirty="0">
                <a:effectLst/>
                <a:latin typeface="Calibri" panose="020F0502020204030204" pitchFamily="34" charset="0"/>
                <a:ea typeface="Calibri" panose="020F0502020204030204" pitchFamily="34" charset="0"/>
                <a:cs typeface="Arial" panose="020B0604020202020204" pitchFamily="34" charset="0"/>
              </a:rPr>
              <a:t> and </a:t>
            </a:r>
            <a:r>
              <a:rPr lang="en-GB" sz="1200" dirty="0">
                <a:effectLst/>
                <a:latin typeface="Calibri" panose="020F0502020204030204" pitchFamily="34" charset="0"/>
                <a:ea typeface="Calibri" panose="020F0502020204030204" pitchFamily="34" charset="0"/>
                <a:cs typeface="Arial" panose="020B0604020202020204" pitchFamily="34" charset="0"/>
                <a:hlinkClick r:id="rId11"/>
              </a:rPr>
              <a:t>Henley Business School </a:t>
            </a:r>
            <a:r>
              <a:rPr lang="en-GB" sz="1200" dirty="0">
                <a:effectLst/>
                <a:latin typeface="Calibri" panose="020F0502020204030204" pitchFamily="34" charset="0"/>
                <a:ea typeface="Calibri" panose="020F0502020204030204" pitchFamily="34" charset="0"/>
                <a:cs typeface="Arial" panose="020B0604020202020204" pitchFamily="34" charset="0"/>
              </a:rPr>
              <a:t>are all situated on the Buckinghamshire border. </a:t>
            </a:r>
            <a:endParaRPr lang="en-GB" sz="1200" b="1" dirty="0">
              <a:solidFill>
                <a:schemeClr val="accent6"/>
              </a:solidFill>
            </a:endParaRPr>
          </a:p>
        </p:txBody>
      </p:sp>
      <p:sp>
        <p:nvSpPr>
          <p:cNvPr id="10" name="TextBox 9">
            <a:extLst>
              <a:ext uri="{FF2B5EF4-FFF2-40B4-BE49-F238E27FC236}">
                <a16:creationId xmlns:a16="http://schemas.microsoft.com/office/drawing/2014/main" id="{8A2F0E90-853A-5232-2795-838D38121860}"/>
              </a:ext>
            </a:extLst>
          </p:cNvPr>
          <p:cNvSpPr txBox="1"/>
          <p:nvPr/>
        </p:nvSpPr>
        <p:spPr>
          <a:xfrm>
            <a:off x="5752189" y="4274042"/>
            <a:ext cx="5626154" cy="1015663"/>
          </a:xfrm>
          <a:prstGeom prst="rect">
            <a:avLst/>
          </a:prstGeom>
          <a:noFill/>
          <a:ln w="12700">
            <a:solidFill>
              <a:srgbClr val="006965"/>
            </a:solidFill>
          </a:ln>
        </p:spPr>
        <p:txBody>
          <a:bodyPr wrap="square" rtlCol="0">
            <a:spAutoFit/>
          </a:bodyPr>
          <a:lstStyle/>
          <a:p>
            <a:r>
              <a:rPr lang="en-GB" sz="1200" b="1" dirty="0">
                <a:solidFill>
                  <a:srgbClr val="2C2D84"/>
                </a:solidFill>
              </a:rPr>
              <a:t>Pinewood Studios</a:t>
            </a:r>
          </a:p>
          <a:p>
            <a:endParaRPr lang="en-GB" sz="1200" dirty="0"/>
          </a:p>
          <a:p>
            <a:r>
              <a:rPr lang="en-GB" sz="1200" dirty="0"/>
              <a:t>There are a dozen private training companies serving the creative industries and its supply chain, many of whom are located at </a:t>
            </a:r>
            <a:r>
              <a:rPr lang="en-GB" sz="1200" dirty="0">
                <a:hlinkClick r:id="rId12"/>
              </a:rPr>
              <a:t>Pinewood Studios</a:t>
            </a:r>
            <a:r>
              <a:rPr lang="en-GB" sz="1200" dirty="0"/>
              <a:t>.  One of the largest being the </a:t>
            </a:r>
            <a:r>
              <a:rPr lang="en-GB" sz="1200" dirty="0">
                <a:hlinkClick r:id="rId13"/>
              </a:rPr>
              <a:t>Creative Media Skills Institute</a:t>
            </a:r>
            <a:r>
              <a:rPr lang="en-GB" sz="1200" dirty="0"/>
              <a:t>. </a:t>
            </a:r>
          </a:p>
        </p:txBody>
      </p:sp>
      <p:sp>
        <p:nvSpPr>
          <p:cNvPr id="13" name="Title 1">
            <a:extLst>
              <a:ext uri="{FF2B5EF4-FFF2-40B4-BE49-F238E27FC236}">
                <a16:creationId xmlns:a16="http://schemas.microsoft.com/office/drawing/2014/main" id="{73CBCD92-12C8-57B8-7FF5-914950F1CC3B}"/>
              </a:ext>
            </a:extLst>
          </p:cNvPr>
          <p:cNvSpPr txBox="1">
            <a:spLocks/>
          </p:cNvSpPr>
          <p:nvPr/>
        </p:nvSpPr>
        <p:spPr>
          <a:xfrm>
            <a:off x="271220" y="203167"/>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Buckinghamshire’s education and training provision</a:t>
            </a:r>
          </a:p>
        </p:txBody>
      </p:sp>
    </p:spTree>
    <p:extLst>
      <p:ext uri="{BB962C8B-B14F-4D97-AF65-F5344CB8AC3E}">
        <p14:creationId xmlns:p14="http://schemas.microsoft.com/office/powerpoint/2010/main" val="26567569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D29D98-F77F-A3C0-D90E-A20044DB2284}"/>
              </a:ext>
            </a:extLst>
          </p:cNvPr>
          <p:cNvSpPr txBox="1">
            <a:spLocks/>
          </p:cNvSpPr>
          <p:nvPr/>
        </p:nvSpPr>
        <p:spPr>
          <a:xfrm>
            <a:off x="0" y="319405"/>
            <a:ext cx="5826642" cy="975995"/>
          </a:xfrm>
          <a:prstGeom prst="rect">
            <a:avLst/>
          </a:prstGeom>
          <a:solidFill>
            <a:srgbClr val="2C2D84"/>
          </a:solidFill>
          <a:ln>
            <a:solidFill>
              <a:srgbClr val="2C2D84"/>
            </a:solidFill>
          </a:ln>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100" b="1" dirty="0">
              <a:solidFill>
                <a:schemeClr val="bg1"/>
              </a:solidFill>
              <a:latin typeface="+mn-lt"/>
            </a:endParaRPr>
          </a:p>
          <a:p>
            <a:r>
              <a:rPr lang="en-GB" sz="2100" b="1" dirty="0">
                <a:solidFill>
                  <a:schemeClr val="bg1"/>
                </a:solidFill>
                <a:latin typeface="+mn-lt"/>
              </a:rPr>
              <a:t>Buckinghamshire’s main post-16 education and training providers (excluding schools) are shown on the map to the right. </a:t>
            </a:r>
          </a:p>
          <a:p>
            <a:endParaRPr lang="en-GB" sz="1800" b="1" dirty="0">
              <a:solidFill>
                <a:schemeClr val="bg1"/>
              </a:solidFill>
              <a:latin typeface="+mn-lt"/>
            </a:endParaRPr>
          </a:p>
        </p:txBody>
      </p:sp>
      <p:pic>
        <p:nvPicPr>
          <p:cNvPr id="3" name="Picture 2" descr="A map of a city&#10;&#10;AI-generated content may be incorrect.">
            <a:extLst>
              <a:ext uri="{FF2B5EF4-FFF2-40B4-BE49-F238E27FC236}">
                <a16:creationId xmlns:a16="http://schemas.microsoft.com/office/drawing/2014/main" id="{620CC553-6317-EFFD-7BBB-0BAD137D3FA2}"/>
              </a:ext>
            </a:extLst>
          </p:cNvPr>
          <p:cNvPicPr>
            <a:picLocks noChangeAspect="1"/>
          </p:cNvPicPr>
          <p:nvPr/>
        </p:nvPicPr>
        <p:blipFill>
          <a:blip r:embed="rId2">
            <a:extLst>
              <a:ext uri="{28A0092B-C50C-407E-A947-70E740481C1C}">
                <a14:useLocalDpi xmlns:a14="http://schemas.microsoft.com/office/drawing/2010/main" val="0"/>
              </a:ext>
            </a:extLst>
          </a:blip>
          <a:srcRect l="11258" r="-11258"/>
          <a:stretch>
            <a:fillRect/>
          </a:stretch>
        </p:blipFill>
        <p:spPr>
          <a:xfrm>
            <a:off x="6289160" y="319405"/>
            <a:ext cx="4991797" cy="6315956"/>
          </a:xfrm>
          <a:prstGeom prst="rect">
            <a:avLst/>
          </a:prstGeom>
        </p:spPr>
      </p:pic>
      <p:graphicFrame>
        <p:nvGraphicFramePr>
          <p:cNvPr id="8" name="Table 7">
            <a:extLst>
              <a:ext uri="{FF2B5EF4-FFF2-40B4-BE49-F238E27FC236}">
                <a16:creationId xmlns:a16="http://schemas.microsoft.com/office/drawing/2014/main" id="{C2DD787C-6FB5-BE37-85CD-A07B123922E8}"/>
              </a:ext>
            </a:extLst>
          </p:cNvPr>
          <p:cNvGraphicFramePr>
            <a:graphicFrameLocks noGrp="1"/>
          </p:cNvGraphicFramePr>
          <p:nvPr>
            <p:extLst>
              <p:ext uri="{D42A27DB-BD31-4B8C-83A1-F6EECF244321}">
                <p14:modId xmlns:p14="http://schemas.microsoft.com/office/powerpoint/2010/main" val="3872230503"/>
              </p:ext>
            </p:extLst>
          </p:nvPr>
        </p:nvGraphicFramePr>
        <p:xfrm>
          <a:off x="122578" y="1471254"/>
          <a:ext cx="4430372" cy="4922520"/>
        </p:xfrm>
        <a:graphic>
          <a:graphicData uri="http://schemas.openxmlformats.org/drawingml/2006/table">
            <a:tbl>
              <a:tblPr firstRow="1" bandRow="1">
                <a:tableStyleId>{5940675A-B579-460E-94D1-54222C63F5DA}</a:tableStyleId>
              </a:tblPr>
              <a:tblGrid>
                <a:gridCol w="539822">
                  <a:extLst>
                    <a:ext uri="{9D8B030D-6E8A-4147-A177-3AD203B41FA5}">
                      <a16:colId xmlns:a16="http://schemas.microsoft.com/office/drawing/2014/main" val="339018958"/>
                    </a:ext>
                  </a:extLst>
                </a:gridCol>
                <a:gridCol w="3890550">
                  <a:extLst>
                    <a:ext uri="{9D8B030D-6E8A-4147-A177-3AD203B41FA5}">
                      <a16:colId xmlns:a16="http://schemas.microsoft.com/office/drawing/2014/main" val="1652465099"/>
                    </a:ext>
                  </a:extLst>
                </a:gridCol>
              </a:tblGrid>
              <a:tr h="242090">
                <a:tc>
                  <a:txBody>
                    <a:bodyPr/>
                    <a:lstStyle/>
                    <a:p>
                      <a:r>
                        <a:rPr lang="en-GB" sz="1100" dirty="0">
                          <a:solidFill>
                            <a:schemeClr val="bg1"/>
                          </a:solidFill>
                        </a:rPr>
                        <a:t>No.</a:t>
                      </a:r>
                    </a:p>
                  </a:txBody>
                  <a:tcPr>
                    <a:solidFill>
                      <a:srgbClr val="2C2D84"/>
                    </a:solidFill>
                  </a:tcPr>
                </a:tc>
                <a:tc>
                  <a:txBody>
                    <a:bodyPr/>
                    <a:lstStyle/>
                    <a:p>
                      <a:r>
                        <a:rPr lang="en-GB" sz="1100" dirty="0">
                          <a:solidFill>
                            <a:schemeClr val="bg1"/>
                          </a:solidFill>
                        </a:rPr>
                        <a:t>Training Provider Campus</a:t>
                      </a:r>
                    </a:p>
                  </a:txBody>
                  <a:tcPr>
                    <a:solidFill>
                      <a:srgbClr val="2C2D84"/>
                    </a:solidFill>
                  </a:tcPr>
                </a:tc>
                <a:extLst>
                  <a:ext uri="{0D108BD9-81ED-4DB2-BD59-A6C34878D82A}">
                    <a16:rowId xmlns:a16="http://schemas.microsoft.com/office/drawing/2014/main" val="2862630479"/>
                  </a:ext>
                </a:extLst>
              </a:tr>
              <a:tr h="242090">
                <a:tc>
                  <a:txBody>
                    <a:bodyPr/>
                    <a:lstStyle/>
                    <a:p>
                      <a:r>
                        <a:rPr lang="en-GB" sz="1100" dirty="0"/>
                        <a:t>1</a:t>
                      </a:r>
                    </a:p>
                  </a:txBody>
                  <a:tcPr/>
                </a:tc>
                <a:tc>
                  <a:txBody>
                    <a:bodyPr/>
                    <a:lstStyle/>
                    <a:p>
                      <a:r>
                        <a:rPr lang="en-GB" sz="1100" dirty="0"/>
                        <a:t>The University of Buckingham</a:t>
                      </a:r>
                    </a:p>
                  </a:txBody>
                  <a:tcPr/>
                </a:tc>
                <a:extLst>
                  <a:ext uri="{0D108BD9-81ED-4DB2-BD59-A6C34878D82A}">
                    <a16:rowId xmlns:a16="http://schemas.microsoft.com/office/drawing/2014/main" val="699455851"/>
                  </a:ext>
                </a:extLst>
              </a:tr>
              <a:tr h="242090">
                <a:tc>
                  <a:txBody>
                    <a:bodyPr/>
                    <a:lstStyle/>
                    <a:p>
                      <a:r>
                        <a:rPr lang="en-GB" sz="1100" dirty="0"/>
                        <a:t>2</a:t>
                      </a:r>
                    </a:p>
                  </a:txBody>
                  <a:tcPr/>
                </a:tc>
                <a:tc>
                  <a:txBody>
                    <a:bodyPr/>
                    <a:lstStyle/>
                    <a:p>
                      <a:r>
                        <a:rPr lang="en-GB" sz="1100" dirty="0"/>
                        <a:t>Bucks New University (High Wycombe campus)</a:t>
                      </a:r>
                    </a:p>
                  </a:txBody>
                  <a:tcPr/>
                </a:tc>
                <a:extLst>
                  <a:ext uri="{0D108BD9-81ED-4DB2-BD59-A6C34878D82A}">
                    <a16:rowId xmlns:a16="http://schemas.microsoft.com/office/drawing/2014/main" val="2579651904"/>
                  </a:ext>
                </a:extLst>
              </a:tr>
              <a:tr h="242090">
                <a:tc>
                  <a:txBody>
                    <a:bodyPr/>
                    <a:lstStyle/>
                    <a:p>
                      <a:r>
                        <a:rPr lang="en-GB" sz="1100" dirty="0"/>
                        <a:t>3</a:t>
                      </a:r>
                    </a:p>
                  </a:txBody>
                  <a:tcPr/>
                </a:tc>
                <a:tc>
                  <a:txBody>
                    <a:bodyPr/>
                    <a:lstStyle/>
                    <a:p>
                      <a:r>
                        <a:rPr lang="en-GB" sz="1100" dirty="0"/>
                        <a:t>Bucks New University (Uxbridge campus)</a:t>
                      </a:r>
                    </a:p>
                  </a:txBody>
                  <a:tcPr/>
                </a:tc>
                <a:extLst>
                  <a:ext uri="{0D108BD9-81ED-4DB2-BD59-A6C34878D82A}">
                    <a16:rowId xmlns:a16="http://schemas.microsoft.com/office/drawing/2014/main" val="2021352184"/>
                  </a:ext>
                </a:extLst>
              </a:tr>
              <a:tr h="242090">
                <a:tc>
                  <a:txBody>
                    <a:bodyPr/>
                    <a:lstStyle/>
                    <a:p>
                      <a:r>
                        <a:rPr lang="en-GB" sz="11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Bucks New University (Aylesbury campus)</a:t>
                      </a:r>
                    </a:p>
                  </a:txBody>
                  <a:tcPr/>
                </a:tc>
                <a:extLst>
                  <a:ext uri="{0D108BD9-81ED-4DB2-BD59-A6C34878D82A}">
                    <a16:rowId xmlns:a16="http://schemas.microsoft.com/office/drawing/2014/main" val="1106300961"/>
                  </a:ext>
                </a:extLst>
              </a:tr>
              <a:tr h="242090">
                <a:tc>
                  <a:txBody>
                    <a:bodyPr/>
                    <a:lstStyle/>
                    <a:p>
                      <a:r>
                        <a:rPr lang="en-GB" sz="1100" dirty="0"/>
                        <a:t>5</a:t>
                      </a:r>
                    </a:p>
                  </a:txBody>
                  <a:tcPr/>
                </a:tc>
                <a:tc>
                  <a:txBody>
                    <a:bodyPr/>
                    <a:lstStyle/>
                    <a:p>
                      <a:r>
                        <a:rPr lang="en-GB" sz="1100" dirty="0"/>
                        <a:t>Bucks College Group (Aylesbury campus)</a:t>
                      </a:r>
                    </a:p>
                  </a:txBody>
                  <a:tcPr/>
                </a:tc>
                <a:extLst>
                  <a:ext uri="{0D108BD9-81ED-4DB2-BD59-A6C34878D82A}">
                    <a16:rowId xmlns:a16="http://schemas.microsoft.com/office/drawing/2014/main" val="395677576"/>
                  </a:ext>
                </a:extLst>
              </a:tr>
              <a:tr h="242090">
                <a:tc>
                  <a:txBody>
                    <a:bodyPr/>
                    <a:lstStyle/>
                    <a:p>
                      <a:r>
                        <a:rPr lang="en-GB" sz="1100" dirty="0"/>
                        <a:t>6</a:t>
                      </a:r>
                    </a:p>
                  </a:txBody>
                  <a:tcPr/>
                </a:tc>
                <a:tc>
                  <a:txBody>
                    <a:bodyPr/>
                    <a:lstStyle/>
                    <a:p>
                      <a:r>
                        <a:rPr lang="en-GB" sz="1100" dirty="0"/>
                        <a:t>Bucks College Group (High Wycombe campus)</a:t>
                      </a:r>
                    </a:p>
                  </a:txBody>
                  <a:tcPr/>
                </a:tc>
                <a:extLst>
                  <a:ext uri="{0D108BD9-81ED-4DB2-BD59-A6C34878D82A}">
                    <a16:rowId xmlns:a16="http://schemas.microsoft.com/office/drawing/2014/main" val="3924950885"/>
                  </a:ext>
                </a:extLst>
              </a:tr>
              <a:tr h="242090">
                <a:tc>
                  <a:txBody>
                    <a:bodyPr/>
                    <a:lstStyle/>
                    <a:p>
                      <a:r>
                        <a:rPr lang="en-GB" sz="1100"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Bucks College Group (Amersham campus)</a:t>
                      </a:r>
                    </a:p>
                  </a:txBody>
                  <a:tcPr/>
                </a:tc>
                <a:extLst>
                  <a:ext uri="{0D108BD9-81ED-4DB2-BD59-A6C34878D82A}">
                    <a16:rowId xmlns:a16="http://schemas.microsoft.com/office/drawing/2014/main" val="2573673390"/>
                  </a:ext>
                </a:extLst>
              </a:tr>
              <a:tr h="242090">
                <a:tc>
                  <a:txBody>
                    <a:bodyPr/>
                    <a:lstStyle/>
                    <a:p>
                      <a:r>
                        <a:rPr lang="en-GB" sz="1100" dirty="0"/>
                        <a:t>8</a:t>
                      </a:r>
                    </a:p>
                  </a:txBody>
                  <a:tcPr/>
                </a:tc>
                <a:tc>
                  <a:txBody>
                    <a:bodyPr/>
                    <a:lstStyle/>
                    <a:p>
                      <a:r>
                        <a:rPr lang="en-GB" sz="1100" dirty="0"/>
                        <a:t>University of Bedfordshire (Aylesbury campus)</a:t>
                      </a:r>
                    </a:p>
                  </a:txBody>
                  <a:tcPr/>
                </a:tc>
                <a:extLst>
                  <a:ext uri="{0D108BD9-81ED-4DB2-BD59-A6C34878D82A}">
                    <a16:rowId xmlns:a16="http://schemas.microsoft.com/office/drawing/2014/main" val="213915991"/>
                  </a:ext>
                </a:extLst>
              </a:tr>
              <a:tr h="242090">
                <a:tc>
                  <a:txBody>
                    <a:bodyPr/>
                    <a:lstStyle/>
                    <a:p>
                      <a:r>
                        <a:rPr lang="en-GB" sz="1100" dirty="0"/>
                        <a:t>9</a:t>
                      </a:r>
                    </a:p>
                  </a:txBody>
                  <a:tcPr/>
                </a:tc>
                <a:tc>
                  <a:txBody>
                    <a:bodyPr/>
                    <a:lstStyle/>
                    <a:p>
                      <a:r>
                        <a:rPr lang="en-GB" sz="1100" dirty="0"/>
                        <a:t>National Film and Television School</a:t>
                      </a:r>
                    </a:p>
                  </a:txBody>
                  <a:tcPr/>
                </a:tc>
                <a:extLst>
                  <a:ext uri="{0D108BD9-81ED-4DB2-BD59-A6C34878D82A}">
                    <a16:rowId xmlns:a16="http://schemas.microsoft.com/office/drawing/2014/main" val="4247087187"/>
                  </a:ext>
                </a:extLst>
              </a:tr>
              <a:tr h="242090">
                <a:tc>
                  <a:txBody>
                    <a:bodyPr/>
                    <a:lstStyle/>
                    <a:p>
                      <a:r>
                        <a:rPr lang="en-GB" sz="1100" dirty="0"/>
                        <a:t>10</a:t>
                      </a:r>
                    </a:p>
                  </a:txBody>
                  <a:tcPr/>
                </a:tc>
                <a:tc>
                  <a:txBody>
                    <a:bodyPr/>
                    <a:lstStyle/>
                    <a:p>
                      <a:r>
                        <a:rPr lang="en-GB" sz="1100" dirty="0"/>
                        <a:t>Aylesbury University Technical College (UTC)</a:t>
                      </a:r>
                    </a:p>
                  </a:txBody>
                  <a:tcPr/>
                </a:tc>
                <a:extLst>
                  <a:ext uri="{0D108BD9-81ED-4DB2-BD59-A6C34878D82A}">
                    <a16:rowId xmlns:a16="http://schemas.microsoft.com/office/drawing/2014/main" val="2014041565"/>
                  </a:ext>
                </a:extLst>
              </a:tr>
              <a:tr h="242090">
                <a:tc>
                  <a:txBody>
                    <a:bodyPr/>
                    <a:lstStyle/>
                    <a:p>
                      <a:r>
                        <a:rPr lang="en-GB" sz="1100" dirty="0"/>
                        <a:t>11</a:t>
                      </a:r>
                    </a:p>
                  </a:txBody>
                  <a:tcPr/>
                </a:tc>
                <a:tc>
                  <a:txBody>
                    <a:bodyPr/>
                    <a:lstStyle/>
                    <a:p>
                      <a:r>
                        <a:rPr lang="en-GB" sz="1100" dirty="0"/>
                        <a:t>Silverstone University Technical College (UTC)</a:t>
                      </a:r>
                    </a:p>
                  </a:txBody>
                  <a:tcPr/>
                </a:tc>
                <a:extLst>
                  <a:ext uri="{0D108BD9-81ED-4DB2-BD59-A6C34878D82A}">
                    <a16:rowId xmlns:a16="http://schemas.microsoft.com/office/drawing/2014/main" val="702824531"/>
                  </a:ext>
                </a:extLst>
              </a:tr>
              <a:tr h="242090">
                <a:tc>
                  <a:txBody>
                    <a:bodyPr/>
                    <a:lstStyle/>
                    <a:p>
                      <a:r>
                        <a:rPr lang="en-GB" sz="1100" dirty="0"/>
                        <a:t>12</a:t>
                      </a:r>
                    </a:p>
                  </a:txBody>
                  <a:tcPr/>
                </a:tc>
                <a:tc>
                  <a:txBody>
                    <a:bodyPr/>
                    <a:lstStyle/>
                    <a:p>
                      <a:r>
                        <a:rPr lang="en-GB" sz="1100" dirty="0"/>
                        <a:t>Henley Business School (</a:t>
                      </a:r>
                      <a:r>
                        <a:rPr lang="en-GB" sz="1100" dirty="0" err="1"/>
                        <a:t>Greenlands</a:t>
                      </a:r>
                      <a:r>
                        <a:rPr lang="en-GB" sz="1100" dirty="0"/>
                        <a:t> Campus)</a:t>
                      </a:r>
                    </a:p>
                  </a:txBody>
                  <a:tcPr/>
                </a:tc>
                <a:extLst>
                  <a:ext uri="{0D108BD9-81ED-4DB2-BD59-A6C34878D82A}">
                    <a16:rowId xmlns:a16="http://schemas.microsoft.com/office/drawing/2014/main" val="232493337"/>
                  </a:ext>
                </a:extLst>
              </a:tr>
              <a:tr h="242090">
                <a:tc>
                  <a:txBody>
                    <a:bodyPr/>
                    <a:lstStyle/>
                    <a:p>
                      <a:r>
                        <a:rPr lang="en-GB" sz="1100" dirty="0"/>
                        <a:t>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Bucks Training Academy</a:t>
                      </a:r>
                    </a:p>
                  </a:txBody>
                  <a:tcPr/>
                </a:tc>
                <a:extLst>
                  <a:ext uri="{0D108BD9-81ED-4DB2-BD59-A6C34878D82A}">
                    <a16:rowId xmlns:a16="http://schemas.microsoft.com/office/drawing/2014/main" val="3690796905"/>
                  </a:ext>
                </a:extLst>
              </a:tr>
              <a:tr h="242090">
                <a:tc>
                  <a:txBody>
                    <a:bodyPr/>
                    <a:lstStyle/>
                    <a:p>
                      <a:r>
                        <a:rPr lang="en-GB" sz="1100" dirty="0"/>
                        <a:t>14</a:t>
                      </a:r>
                    </a:p>
                  </a:txBody>
                  <a:tcPr/>
                </a:tc>
                <a:tc>
                  <a:txBody>
                    <a:bodyPr/>
                    <a:lstStyle/>
                    <a:p>
                      <a:r>
                        <a:rPr lang="en-GB" sz="1100" dirty="0"/>
                        <a:t>South Central Institute of Technology (MK College)</a:t>
                      </a:r>
                    </a:p>
                  </a:txBody>
                  <a:tcPr/>
                </a:tc>
                <a:extLst>
                  <a:ext uri="{0D108BD9-81ED-4DB2-BD59-A6C34878D82A}">
                    <a16:rowId xmlns:a16="http://schemas.microsoft.com/office/drawing/2014/main" val="2274887500"/>
                  </a:ext>
                </a:extLst>
              </a:tr>
              <a:tr h="242090">
                <a:tc>
                  <a:txBody>
                    <a:bodyPr/>
                    <a:lstStyle/>
                    <a:p>
                      <a:r>
                        <a:rPr lang="en-GB" sz="1100" dirty="0"/>
                        <a:t>15</a:t>
                      </a:r>
                    </a:p>
                  </a:txBody>
                  <a:tcPr/>
                </a:tc>
                <a:tc>
                  <a:txBody>
                    <a:bodyPr/>
                    <a:lstStyle/>
                    <a:p>
                      <a:r>
                        <a:rPr lang="en-GB" sz="1100" dirty="0"/>
                        <a:t>Creative Media Skills Institute </a:t>
                      </a:r>
                    </a:p>
                  </a:txBody>
                  <a:tcPr/>
                </a:tc>
                <a:extLst>
                  <a:ext uri="{0D108BD9-81ED-4DB2-BD59-A6C34878D82A}">
                    <a16:rowId xmlns:a16="http://schemas.microsoft.com/office/drawing/2014/main" val="1291581822"/>
                  </a:ext>
                </a:extLst>
              </a:tr>
              <a:tr h="242090">
                <a:tc>
                  <a:txBody>
                    <a:bodyPr/>
                    <a:lstStyle/>
                    <a:p>
                      <a:r>
                        <a:rPr lang="en-GB" sz="1100" dirty="0"/>
                        <a:t>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Open University</a:t>
                      </a:r>
                    </a:p>
                  </a:txBody>
                  <a:tcPr/>
                </a:tc>
                <a:extLst>
                  <a:ext uri="{0D108BD9-81ED-4DB2-BD59-A6C34878D82A}">
                    <a16:rowId xmlns:a16="http://schemas.microsoft.com/office/drawing/2014/main" val="1438401073"/>
                  </a:ext>
                </a:extLst>
              </a:tr>
              <a:tr h="242090">
                <a:tc>
                  <a:txBody>
                    <a:bodyPr/>
                    <a:lstStyle/>
                    <a:p>
                      <a:r>
                        <a:rPr lang="en-GB" sz="1100" dirty="0"/>
                        <a:t>17</a:t>
                      </a:r>
                    </a:p>
                  </a:txBody>
                  <a:tcPr/>
                </a:tc>
                <a:tc>
                  <a:txBody>
                    <a:bodyPr/>
                    <a:lstStyle/>
                    <a:p>
                      <a:r>
                        <a:rPr lang="en-GB" sz="1100" dirty="0"/>
                        <a:t>Brunel University </a:t>
                      </a:r>
                    </a:p>
                  </a:txBody>
                  <a:tcPr/>
                </a:tc>
                <a:extLst>
                  <a:ext uri="{0D108BD9-81ED-4DB2-BD59-A6C34878D82A}">
                    <a16:rowId xmlns:a16="http://schemas.microsoft.com/office/drawing/2014/main" val="518478447"/>
                  </a:ext>
                </a:extLst>
              </a:tr>
              <a:tr h="242090">
                <a:tc>
                  <a:txBody>
                    <a:bodyPr/>
                    <a:lstStyle/>
                    <a:p>
                      <a:r>
                        <a:rPr lang="en-GB" sz="1100" dirty="0"/>
                        <a:t>18</a:t>
                      </a:r>
                    </a:p>
                  </a:txBody>
                  <a:tcPr/>
                </a:tc>
                <a:tc>
                  <a:txBody>
                    <a:bodyPr/>
                    <a:lstStyle/>
                    <a:p>
                      <a:r>
                        <a:rPr lang="en-GB" sz="1100" dirty="0"/>
                        <a:t>West London Institute of Technology (Uxbridge campus)</a:t>
                      </a:r>
                    </a:p>
                  </a:txBody>
                  <a:tcPr/>
                </a:tc>
                <a:extLst>
                  <a:ext uri="{0D108BD9-81ED-4DB2-BD59-A6C34878D82A}">
                    <a16:rowId xmlns:a16="http://schemas.microsoft.com/office/drawing/2014/main" val="980743399"/>
                  </a:ext>
                </a:extLst>
              </a:tr>
            </a:tbl>
          </a:graphicData>
        </a:graphic>
      </p:graphicFrame>
    </p:spTree>
    <p:extLst>
      <p:ext uri="{BB962C8B-B14F-4D97-AF65-F5344CB8AC3E}">
        <p14:creationId xmlns:p14="http://schemas.microsoft.com/office/powerpoint/2010/main" val="30399834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79957AF-9107-F1AE-4B00-E0BA6F0F6398}"/>
              </a:ext>
            </a:extLst>
          </p:cNvPr>
          <p:cNvGraphicFramePr>
            <a:graphicFrameLocks noGrp="1"/>
          </p:cNvGraphicFramePr>
          <p:nvPr>
            <p:extLst>
              <p:ext uri="{D42A27DB-BD31-4B8C-83A1-F6EECF244321}">
                <p14:modId xmlns:p14="http://schemas.microsoft.com/office/powerpoint/2010/main" val="3399146588"/>
              </p:ext>
            </p:extLst>
          </p:nvPr>
        </p:nvGraphicFramePr>
        <p:xfrm>
          <a:off x="152169" y="1288258"/>
          <a:ext cx="10633019" cy="4457527"/>
        </p:xfrm>
        <a:graphic>
          <a:graphicData uri="http://schemas.openxmlformats.org/drawingml/2006/table">
            <a:tbl>
              <a:tblPr firstRow="1" bandRow="1">
                <a:tableStyleId>{5C22544A-7EE6-4342-B048-85BDC9FD1C3A}</a:tableStyleId>
              </a:tblPr>
              <a:tblGrid>
                <a:gridCol w="4050105">
                  <a:extLst>
                    <a:ext uri="{9D8B030D-6E8A-4147-A177-3AD203B41FA5}">
                      <a16:colId xmlns:a16="http://schemas.microsoft.com/office/drawing/2014/main" val="589564304"/>
                    </a:ext>
                  </a:extLst>
                </a:gridCol>
                <a:gridCol w="1590205">
                  <a:extLst>
                    <a:ext uri="{9D8B030D-6E8A-4147-A177-3AD203B41FA5}">
                      <a16:colId xmlns:a16="http://schemas.microsoft.com/office/drawing/2014/main" val="2471879837"/>
                    </a:ext>
                  </a:extLst>
                </a:gridCol>
                <a:gridCol w="623681">
                  <a:extLst>
                    <a:ext uri="{9D8B030D-6E8A-4147-A177-3AD203B41FA5}">
                      <a16:colId xmlns:a16="http://schemas.microsoft.com/office/drawing/2014/main" val="3455387422"/>
                    </a:ext>
                  </a:extLst>
                </a:gridCol>
                <a:gridCol w="936000">
                  <a:extLst>
                    <a:ext uri="{9D8B030D-6E8A-4147-A177-3AD203B41FA5}">
                      <a16:colId xmlns:a16="http://schemas.microsoft.com/office/drawing/2014/main" val="761647429"/>
                    </a:ext>
                  </a:extLst>
                </a:gridCol>
                <a:gridCol w="259602">
                  <a:extLst>
                    <a:ext uri="{9D8B030D-6E8A-4147-A177-3AD203B41FA5}">
                      <a16:colId xmlns:a16="http://schemas.microsoft.com/office/drawing/2014/main" val="2317516299"/>
                    </a:ext>
                  </a:extLst>
                </a:gridCol>
                <a:gridCol w="1613745">
                  <a:extLst>
                    <a:ext uri="{9D8B030D-6E8A-4147-A177-3AD203B41FA5}">
                      <a16:colId xmlns:a16="http://schemas.microsoft.com/office/drawing/2014/main" val="2709316037"/>
                    </a:ext>
                  </a:extLst>
                </a:gridCol>
                <a:gridCol w="623681">
                  <a:extLst>
                    <a:ext uri="{9D8B030D-6E8A-4147-A177-3AD203B41FA5}">
                      <a16:colId xmlns:a16="http://schemas.microsoft.com/office/drawing/2014/main" val="2261531007"/>
                    </a:ext>
                  </a:extLst>
                </a:gridCol>
                <a:gridCol w="936000">
                  <a:extLst>
                    <a:ext uri="{9D8B030D-6E8A-4147-A177-3AD203B41FA5}">
                      <a16:colId xmlns:a16="http://schemas.microsoft.com/office/drawing/2014/main" val="3639004349"/>
                    </a:ext>
                  </a:extLst>
                </a:gridCol>
              </a:tblGrid>
              <a:tr h="834967">
                <a:tc>
                  <a:txBody>
                    <a:bodyPr/>
                    <a:lstStyle/>
                    <a:p>
                      <a:pPr algn="l" fontAlgn="b"/>
                      <a:r>
                        <a:rPr lang="en-GB" sz="1800" u="none" strike="noStrike">
                          <a:effectLst/>
                        </a:rPr>
                        <a:t> </a:t>
                      </a:r>
                      <a:endParaRPr lang="en-GB" sz="1800" b="0" i="0" u="none" strike="noStrike">
                        <a:solidFill>
                          <a:srgbClr val="000000"/>
                        </a:solidFill>
                        <a:effectLst/>
                        <a:latin typeface="Arial" panose="020B0604020202020204" pitchFamily="34" charset="0"/>
                      </a:endParaRPr>
                    </a:p>
                  </a:txBody>
                  <a:tcPr marL="7438" marR="7438" marT="7438" marB="0" anchor="b">
                    <a:noFill/>
                  </a:tcPr>
                </a:tc>
                <a:tc gridSpan="2">
                  <a:txBody>
                    <a:bodyPr/>
                    <a:lstStyle/>
                    <a:p>
                      <a:pPr algn="ctr" rtl="0" fontAlgn="b"/>
                      <a:r>
                        <a:rPr lang="en-GB" sz="1400" b="1" i="0" u="none" strike="noStrike">
                          <a:solidFill>
                            <a:srgbClr val="FFFFFF"/>
                          </a:solidFill>
                          <a:effectLst/>
                          <a:latin typeface="Calibri" panose="020F0502020204030204" pitchFamily="34" charset="0"/>
                        </a:rPr>
                        <a:t>KS4 (Y11) [State-funded schools] - Bucks</a:t>
                      </a:r>
                    </a:p>
                  </a:txBody>
                  <a:tcPr marL="7620" marR="7620" marT="7620" marB="0" anchor="ctr">
                    <a:solidFill>
                      <a:srgbClr val="2C2D84"/>
                    </a:solidFill>
                  </a:tcPr>
                </a:tc>
                <a:tc hMerge="1">
                  <a:txBody>
                    <a:bodyPr/>
                    <a:lstStyle/>
                    <a:p>
                      <a:endParaRPr lang="en-GB"/>
                    </a:p>
                  </a:txBody>
                  <a:tcPr/>
                </a:tc>
                <a:tc>
                  <a:txBody>
                    <a:bodyPr/>
                    <a:lstStyle/>
                    <a:p>
                      <a:pPr algn="ctr" rtl="0" fontAlgn="b"/>
                      <a:r>
                        <a:rPr lang="en-GB" sz="1400" u="none" strike="noStrike">
                          <a:effectLst/>
                        </a:rPr>
                        <a:t> National</a:t>
                      </a:r>
                      <a:endParaRPr lang="en-GB" sz="1400" b="0" i="0" u="none" strike="noStrike">
                        <a:solidFill>
                          <a:srgbClr val="FFFFFF"/>
                        </a:solidFill>
                        <a:effectLst/>
                        <a:latin typeface="Calibri" panose="020F0502020204030204" pitchFamily="34" charset="0"/>
                      </a:endParaRPr>
                    </a:p>
                  </a:txBody>
                  <a:tcPr marL="7438" marR="7438" marT="7438" marB="0" anchor="ctr">
                    <a:lnR w="12700" cmpd="sng">
                      <a:noFill/>
                    </a:lnR>
                    <a:solidFill>
                      <a:srgbClr val="2C2D84"/>
                    </a:solidFill>
                  </a:tcPr>
                </a:tc>
                <a:tc>
                  <a:txBody>
                    <a:bodyPr/>
                    <a:lstStyle/>
                    <a:p>
                      <a:pPr algn="l" rtl="0" fontAlgn="b"/>
                      <a:endParaRPr lang="en-GB" sz="1400" b="0" i="0" u="none" strike="noStrike">
                        <a:solidFill>
                          <a:srgbClr val="FFFFFF"/>
                        </a:solidFill>
                        <a:effectLst/>
                        <a:latin typeface="Calibri" panose="020F0502020204030204" pitchFamily="34" charset="0"/>
                      </a:endParaRPr>
                    </a:p>
                  </a:txBody>
                  <a:tcPr marL="7438" marR="7438" marT="7438"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gridSpan="2">
                  <a:txBody>
                    <a:bodyPr/>
                    <a:lstStyle/>
                    <a:p>
                      <a:pPr algn="ctr" rtl="0" fontAlgn="b"/>
                      <a:r>
                        <a:rPr lang="en-GB" sz="1400" u="none" strike="noStrike">
                          <a:effectLst/>
                        </a:rPr>
                        <a:t>KS5 (Y12 / Y13) [State-funded schools &amp; colleges] - Bucks</a:t>
                      </a:r>
                      <a:endParaRPr lang="en-GB" sz="1400" b="1" i="0" u="none" strike="noStrike">
                        <a:solidFill>
                          <a:srgbClr val="FFFFFF"/>
                        </a:solidFill>
                        <a:effectLst/>
                        <a:latin typeface="Calibri" panose="020F0502020204030204" pitchFamily="34" charset="0"/>
                      </a:endParaRPr>
                    </a:p>
                  </a:txBody>
                  <a:tcPr marL="7438" marR="7438" marT="7438" marB="0" anchor="ctr">
                    <a:lnL w="12700" cmpd="sng">
                      <a:noFill/>
                    </a:lnL>
                    <a:solidFill>
                      <a:srgbClr val="2C2D84"/>
                    </a:solidFill>
                  </a:tcPr>
                </a:tc>
                <a:tc hMerge="1">
                  <a:txBody>
                    <a:bodyPr/>
                    <a:lstStyle/>
                    <a:p>
                      <a:endParaRPr lang="en-GB"/>
                    </a:p>
                  </a:txBody>
                  <a:tcPr/>
                </a:tc>
                <a:tc>
                  <a:txBody>
                    <a:bodyPr/>
                    <a:lstStyle/>
                    <a:p>
                      <a:pPr algn="ctr" rtl="0" fontAlgn="b"/>
                      <a:r>
                        <a:rPr lang="en-GB" sz="1400" u="none" strike="noStrike">
                          <a:effectLst/>
                        </a:rPr>
                        <a:t>National</a:t>
                      </a:r>
                      <a:endParaRPr lang="en-GB" sz="1400" b="1" i="0" u="none" strike="noStrike">
                        <a:solidFill>
                          <a:srgbClr val="FFFFFF"/>
                        </a:solidFill>
                        <a:effectLst/>
                        <a:latin typeface="Calibri" panose="020F0502020204030204" pitchFamily="34" charset="0"/>
                      </a:endParaRPr>
                    </a:p>
                  </a:txBody>
                  <a:tcPr marL="7438" marR="7438" marT="7438" marB="0" anchor="ctr">
                    <a:solidFill>
                      <a:srgbClr val="2C2D84"/>
                    </a:solidFill>
                  </a:tcPr>
                </a:tc>
                <a:extLst>
                  <a:ext uri="{0D108BD9-81ED-4DB2-BD59-A6C34878D82A}">
                    <a16:rowId xmlns:a16="http://schemas.microsoft.com/office/drawing/2014/main" val="1347354130"/>
                  </a:ext>
                </a:extLst>
              </a:tr>
              <a:tr h="380402">
                <a:tc>
                  <a:txBody>
                    <a:bodyPr/>
                    <a:lstStyle/>
                    <a:p>
                      <a:pPr algn="l" rtl="0" fontAlgn="b"/>
                      <a:r>
                        <a:rPr lang="en-GB" sz="1200" u="none" strike="noStrike" dirty="0">
                          <a:effectLst/>
                        </a:rPr>
                        <a:t> </a:t>
                      </a:r>
                      <a:endParaRPr lang="en-GB" sz="1200" b="0" i="0" u="none" strike="noStrike" dirty="0">
                        <a:solidFill>
                          <a:srgbClr val="FFFFFF"/>
                        </a:solidFill>
                        <a:effectLst/>
                        <a:latin typeface="Calibri" panose="020F0502020204030204" pitchFamily="34" charset="0"/>
                      </a:endParaRPr>
                    </a:p>
                  </a:txBody>
                  <a:tcPr marL="7438" marR="7438" marT="7438" marB="0" anchor="b">
                    <a:noFill/>
                  </a:tcPr>
                </a:tc>
                <a:tc>
                  <a:txBody>
                    <a:bodyPr/>
                    <a:lstStyle/>
                    <a:p>
                      <a:pPr algn="ctr" rtl="0" fontAlgn="b"/>
                      <a:r>
                        <a:rPr lang="en-GB" sz="1400" b="1" u="none" strike="noStrike">
                          <a:solidFill>
                            <a:schemeClr val="bg1"/>
                          </a:solidFill>
                          <a:effectLst/>
                        </a:rPr>
                        <a:t>No. pupils</a:t>
                      </a:r>
                      <a:endParaRPr lang="en-GB" sz="1400" b="1" i="0" u="none" strike="noStrike">
                        <a:solidFill>
                          <a:schemeClr val="bg1"/>
                        </a:solidFill>
                        <a:effectLst/>
                        <a:latin typeface="Calibri" panose="020F0502020204030204" pitchFamily="34" charset="0"/>
                      </a:endParaRPr>
                    </a:p>
                  </a:txBody>
                  <a:tcPr marL="7438" marR="7438" marT="7438" marB="0" anchor="ctr">
                    <a:solidFill>
                      <a:srgbClr val="2C2D84"/>
                    </a:solidFill>
                  </a:tcPr>
                </a:tc>
                <a:tc>
                  <a:txBody>
                    <a:bodyPr/>
                    <a:lstStyle/>
                    <a:p>
                      <a:pPr algn="ctr" rtl="0" fontAlgn="b"/>
                      <a:r>
                        <a:rPr lang="en-GB" sz="1400" b="1" i="1" u="none" strike="noStrike">
                          <a:solidFill>
                            <a:schemeClr val="bg1"/>
                          </a:solidFill>
                          <a:effectLst/>
                        </a:rPr>
                        <a:t>%</a:t>
                      </a:r>
                      <a:endParaRPr lang="en-GB" sz="1400" b="1" i="1" u="none" strike="noStrike">
                        <a:solidFill>
                          <a:schemeClr val="bg1"/>
                        </a:solidFill>
                        <a:effectLst/>
                        <a:latin typeface="Calibri" panose="020F0502020204030204" pitchFamily="34" charset="0"/>
                      </a:endParaRPr>
                    </a:p>
                  </a:txBody>
                  <a:tcPr marL="7438" marR="7438" marT="7438" marB="0" anchor="ctr">
                    <a:solidFill>
                      <a:srgbClr val="2C2D84"/>
                    </a:solidFill>
                  </a:tcPr>
                </a:tc>
                <a:tc>
                  <a:txBody>
                    <a:bodyPr/>
                    <a:lstStyle/>
                    <a:p>
                      <a:pPr algn="ctr" rtl="0" fontAlgn="b"/>
                      <a:r>
                        <a:rPr lang="en-GB" sz="1400" b="1" i="1" u="none" strike="noStrike">
                          <a:solidFill>
                            <a:schemeClr val="bg1"/>
                          </a:solidFill>
                          <a:effectLst/>
                        </a:rPr>
                        <a:t> %</a:t>
                      </a:r>
                      <a:endParaRPr lang="en-GB" sz="1400" b="1" i="1" u="none" strike="noStrike">
                        <a:solidFill>
                          <a:schemeClr val="bg1"/>
                        </a:solidFill>
                        <a:effectLst/>
                        <a:latin typeface="Calibri" panose="020F0502020204030204" pitchFamily="34" charset="0"/>
                      </a:endParaRPr>
                    </a:p>
                  </a:txBody>
                  <a:tcPr marL="7438" marR="7438" marT="7438" marB="0" anchor="ctr">
                    <a:lnR w="12700" cmpd="sng">
                      <a:noFill/>
                    </a:lnR>
                    <a:solidFill>
                      <a:srgbClr val="2C2D84"/>
                    </a:solidFill>
                  </a:tcPr>
                </a:tc>
                <a:tc>
                  <a:txBody>
                    <a:bodyPr/>
                    <a:lstStyle/>
                    <a:p>
                      <a:pPr algn="ctr" rtl="0" fontAlgn="b"/>
                      <a:endParaRPr lang="en-GB" sz="1400" b="1" i="0" u="none" strike="noStrike">
                        <a:solidFill>
                          <a:schemeClr val="bg1"/>
                        </a:solidFill>
                        <a:effectLst/>
                        <a:latin typeface="Calibri" panose="020F0502020204030204" pitchFamily="34" charset="0"/>
                      </a:endParaRPr>
                    </a:p>
                  </a:txBody>
                  <a:tcPr marL="7438" marR="7438" marT="7438"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en-GB" sz="1400" b="1" u="none" strike="noStrike">
                          <a:solidFill>
                            <a:schemeClr val="bg1"/>
                          </a:solidFill>
                          <a:effectLst/>
                        </a:rPr>
                        <a:t>No. pupils</a:t>
                      </a:r>
                      <a:endParaRPr lang="en-GB" sz="1400" b="1" i="0" u="none" strike="noStrike">
                        <a:solidFill>
                          <a:schemeClr val="bg1"/>
                        </a:solidFill>
                        <a:effectLst/>
                        <a:latin typeface="Calibri" panose="020F0502020204030204" pitchFamily="34" charset="0"/>
                      </a:endParaRPr>
                    </a:p>
                  </a:txBody>
                  <a:tcPr marL="7438" marR="7438" marT="7438" marB="0" anchor="ctr">
                    <a:lnL w="12700" cmpd="sng">
                      <a:noFill/>
                    </a:lnL>
                    <a:solidFill>
                      <a:srgbClr val="2C2D84"/>
                    </a:solidFill>
                  </a:tcPr>
                </a:tc>
                <a:tc>
                  <a:txBody>
                    <a:bodyPr/>
                    <a:lstStyle/>
                    <a:p>
                      <a:pPr algn="ctr" rtl="0" fontAlgn="b"/>
                      <a:r>
                        <a:rPr lang="en-GB" sz="1400" b="1" i="1" u="none" strike="noStrike">
                          <a:solidFill>
                            <a:schemeClr val="bg1"/>
                          </a:solidFill>
                          <a:effectLst/>
                        </a:rPr>
                        <a:t>%</a:t>
                      </a:r>
                      <a:endParaRPr lang="en-GB" sz="1400" b="1" i="1" u="none" strike="noStrike">
                        <a:solidFill>
                          <a:schemeClr val="bg1"/>
                        </a:solidFill>
                        <a:effectLst/>
                        <a:latin typeface="Calibri" panose="020F0502020204030204" pitchFamily="34" charset="0"/>
                      </a:endParaRPr>
                    </a:p>
                  </a:txBody>
                  <a:tcPr marL="7438" marR="7438" marT="7438" marB="0" anchor="ctr">
                    <a:solidFill>
                      <a:srgbClr val="2C2D84"/>
                    </a:solidFill>
                  </a:tcPr>
                </a:tc>
                <a:tc>
                  <a:txBody>
                    <a:bodyPr/>
                    <a:lstStyle/>
                    <a:p>
                      <a:pPr algn="ctr" rtl="0" fontAlgn="b"/>
                      <a:r>
                        <a:rPr lang="en-GB" sz="1400" b="1" i="1" u="none" strike="noStrike">
                          <a:solidFill>
                            <a:schemeClr val="bg1"/>
                          </a:solidFill>
                          <a:effectLst/>
                        </a:rPr>
                        <a:t>%</a:t>
                      </a:r>
                      <a:endParaRPr lang="en-GB" sz="1400" b="1" i="1" u="none" strike="noStrike">
                        <a:solidFill>
                          <a:schemeClr val="bg1"/>
                        </a:solidFill>
                        <a:effectLst/>
                        <a:latin typeface="Calibri" panose="020F0502020204030204" pitchFamily="34" charset="0"/>
                      </a:endParaRPr>
                    </a:p>
                  </a:txBody>
                  <a:tcPr marL="7438" marR="7438" marT="7438" marB="0" anchor="ctr">
                    <a:solidFill>
                      <a:srgbClr val="2C2D84"/>
                    </a:solidFill>
                  </a:tcPr>
                </a:tc>
                <a:extLst>
                  <a:ext uri="{0D108BD9-81ED-4DB2-BD59-A6C34878D82A}">
                    <a16:rowId xmlns:a16="http://schemas.microsoft.com/office/drawing/2014/main" val="530003052"/>
                  </a:ext>
                </a:extLst>
              </a:tr>
              <a:tr h="234000">
                <a:tc>
                  <a:txBody>
                    <a:bodyPr/>
                    <a:lstStyle/>
                    <a:p>
                      <a:pPr algn="r" rtl="0" fontAlgn="b"/>
                      <a:r>
                        <a:rPr lang="en-GB" sz="1400" u="none" strike="noStrike">
                          <a:effectLst/>
                        </a:rPr>
                        <a:t>Cohort</a:t>
                      </a:r>
                      <a:endParaRPr lang="en-GB" sz="1400" b="0" i="0" u="none" strike="noStrike">
                        <a:solidFill>
                          <a:srgbClr val="000000"/>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0" i="0" u="none" strike="noStrike">
                          <a:solidFill>
                            <a:schemeClr val="tx1"/>
                          </a:solidFill>
                          <a:effectLst/>
                          <a:latin typeface="Calibri" panose="020F0502020204030204" pitchFamily="34" charset="0"/>
                          <a:cs typeface="Calibri" panose="020F0502020204030204" pitchFamily="34" charset="0"/>
                        </a:rPr>
                        <a:t>5,977</a:t>
                      </a:r>
                    </a:p>
                  </a:txBody>
                  <a:tcPr marL="7438" marR="7438" marT="7438" marB="0" anchor="b">
                    <a:solidFill>
                      <a:srgbClr val="2C2D84">
                        <a:alpha val="25098"/>
                      </a:srgbClr>
                    </a:solidFill>
                  </a:tcPr>
                </a:tc>
                <a:tc>
                  <a:txBody>
                    <a:bodyPr/>
                    <a:lstStyle/>
                    <a:p>
                      <a:pPr algn="l" rtl="0" fontAlgn="b"/>
                      <a:r>
                        <a:rPr lang="en-GB" sz="1400" u="none" strike="noStrike">
                          <a:solidFill>
                            <a:schemeClr val="tx1"/>
                          </a:solidFill>
                          <a:effectLst/>
                        </a:rPr>
                        <a:t> </a:t>
                      </a:r>
                      <a:endParaRPr lang="en-GB" sz="1400" b="0" i="0" u="none" strike="noStrike">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l" rtl="0" fontAlgn="b"/>
                      <a:r>
                        <a:rPr lang="en-GB" sz="1400" u="none" strike="noStrike">
                          <a:solidFill>
                            <a:schemeClr val="tx1"/>
                          </a:solidFill>
                          <a:effectLst/>
                        </a:rPr>
                        <a:t> </a:t>
                      </a:r>
                      <a:endParaRPr lang="en-GB" sz="1400" b="0" i="0" u="none" strike="noStrike">
                        <a:solidFill>
                          <a:schemeClr val="tx1"/>
                        </a:solidFill>
                        <a:effectLst/>
                        <a:latin typeface="Calibri" panose="020F0502020204030204" pitchFamily="34" charset="0"/>
                      </a:endParaRPr>
                    </a:p>
                  </a:txBody>
                  <a:tcPr marL="7438" marR="7438" marT="7438" marB="0" anchor="b">
                    <a:lnR w="12700" cmpd="sng">
                      <a:noFill/>
                    </a:lnR>
                    <a:solidFill>
                      <a:srgbClr val="2C2D84">
                        <a:alpha val="25098"/>
                      </a:srgbClr>
                    </a:solidFill>
                  </a:tcPr>
                </a:tc>
                <a:tc>
                  <a:txBody>
                    <a:bodyPr/>
                    <a:lstStyle/>
                    <a:p>
                      <a:pPr algn="l" rtl="0" fontAlgn="b"/>
                      <a:endParaRPr lang="en-GB" sz="1400" b="0" i="0" u="none" strike="noStrike">
                        <a:solidFill>
                          <a:schemeClr val="tx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GB" sz="1400" u="none" strike="noStrike">
                          <a:solidFill>
                            <a:schemeClr val="tx1"/>
                          </a:solidFill>
                          <a:effectLst/>
                        </a:rPr>
                        <a:t>5,240</a:t>
                      </a:r>
                      <a:endParaRPr lang="en-GB" sz="1400" b="0" i="0" u="none" strike="noStrike">
                        <a:solidFill>
                          <a:schemeClr val="tx1"/>
                        </a:solidFill>
                        <a:effectLst/>
                        <a:latin typeface="Aptos Narrow" panose="020B0004020202020204" pitchFamily="34" charset="0"/>
                      </a:endParaRPr>
                    </a:p>
                  </a:txBody>
                  <a:tcPr marL="7438" marR="7438" marT="7438" marB="0" anchor="b">
                    <a:lnL w="12700" cmpd="sng">
                      <a:noFill/>
                    </a:lnL>
                    <a:solidFill>
                      <a:srgbClr val="2C2D84">
                        <a:alpha val="25098"/>
                      </a:srgbClr>
                    </a:solidFill>
                  </a:tcPr>
                </a:tc>
                <a:tc>
                  <a:txBody>
                    <a:bodyPr/>
                    <a:lstStyle/>
                    <a:p>
                      <a:pPr algn="l" rtl="0" fontAlgn="b"/>
                      <a:r>
                        <a:rPr lang="en-GB" sz="1400" i="1" u="none" strike="noStrike">
                          <a:solidFill>
                            <a:schemeClr val="tx1"/>
                          </a:solidFill>
                          <a:effectLst/>
                        </a:rPr>
                        <a:t> </a:t>
                      </a:r>
                      <a:endParaRPr lang="en-GB" sz="1400" b="0" i="1" u="none" strike="noStrike">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l" rtl="0" fontAlgn="b"/>
                      <a:r>
                        <a:rPr lang="en-GB" sz="1400" i="1" u="none" strike="noStrike">
                          <a:solidFill>
                            <a:schemeClr val="tx1"/>
                          </a:solidFill>
                          <a:effectLst/>
                        </a:rPr>
                        <a:t> </a:t>
                      </a:r>
                      <a:endParaRPr lang="en-GB" sz="1400" b="0" i="1" u="none" strike="noStrike">
                        <a:solidFill>
                          <a:schemeClr val="tx1"/>
                        </a:solidFill>
                        <a:effectLst/>
                        <a:latin typeface="Arial" panose="020B0604020202020204" pitchFamily="34" charset="0"/>
                      </a:endParaRPr>
                    </a:p>
                  </a:txBody>
                  <a:tcPr marL="7438" marR="7438" marT="7438" marB="0" anchor="b">
                    <a:solidFill>
                      <a:srgbClr val="2C2D84">
                        <a:alpha val="25098"/>
                      </a:srgbClr>
                    </a:solidFill>
                  </a:tcPr>
                </a:tc>
                <a:extLst>
                  <a:ext uri="{0D108BD9-81ED-4DB2-BD59-A6C34878D82A}">
                    <a16:rowId xmlns:a16="http://schemas.microsoft.com/office/drawing/2014/main" val="3919344356"/>
                  </a:ext>
                </a:extLst>
              </a:tr>
              <a:tr h="234000">
                <a:tc>
                  <a:txBody>
                    <a:bodyPr/>
                    <a:lstStyle/>
                    <a:p>
                      <a:pPr algn="l" rtl="0" fontAlgn="b"/>
                      <a:r>
                        <a:rPr lang="en-GB" sz="1400" u="none" strike="noStrike">
                          <a:solidFill>
                            <a:schemeClr val="bg1"/>
                          </a:solidFill>
                          <a:effectLst/>
                        </a:rPr>
                        <a:t> </a:t>
                      </a:r>
                      <a:endParaRPr lang="en-GB" sz="1400" b="0" i="0" u="none" strike="noStrike">
                        <a:solidFill>
                          <a:schemeClr val="bg1"/>
                        </a:solidFill>
                        <a:effectLst/>
                        <a:latin typeface="Calibri" panose="020F0502020204030204" pitchFamily="34" charset="0"/>
                      </a:endParaRPr>
                    </a:p>
                  </a:txBody>
                  <a:tcPr marL="7438" marR="7438" marT="7438" marB="0" anchor="b">
                    <a:solidFill>
                      <a:srgbClr val="2C2D84"/>
                    </a:solidFill>
                  </a:tcPr>
                </a:tc>
                <a:tc>
                  <a:txBody>
                    <a:bodyPr/>
                    <a:lstStyle/>
                    <a:p>
                      <a:pPr algn="r" rtl="0" fontAlgn="b"/>
                      <a:r>
                        <a:rPr lang="en-GB" sz="1400" u="none" strike="noStrike">
                          <a:solidFill>
                            <a:schemeClr val="bg1"/>
                          </a:solidFill>
                          <a:effectLst/>
                        </a:rPr>
                        <a:t> </a:t>
                      </a:r>
                      <a:endParaRPr lang="en-GB" sz="1400" b="0" i="0" u="none" strike="noStrike">
                        <a:solidFill>
                          <a:schemeClr val="bg1"/>
                        </a:solidFill>
                        <a:effectLst/>
                        <a:latin typeface="Calibri" panose="020F0502020204030204" pitchFamily="34" charset="0"/>
                      </a:endParaRPr>
                    </a:p>
                  </a:txBody>
                  <a:tcPr marL="7438" marR="7438" marT="7438" marB="0" anchor="b">
                    <a:solidFill>
                      <a:srgbClr val="2C2D84"/>
                    </a:solidFill>
                  </a:tcPr>
                </a:tc>
                <a:tc>
                  <a:txBody>
                    <a:bodyPr/>
                    <a:lstStyle/>
                    <a:p>
                      <a:pPr algn="l" rtl="0" fontAlgn="b"/>
                      <a:r>
                        <a:rPr lang="en-GB" sz="1400" u="none" strike="noStrike">
                          <a:solidFill>
                            <a:schemeClr val="bg1"/>
                          </a:solidFill>
                          <a:effectLst/>
                        </a:rPr>
                        <a:t> </a:t>
                      </a:r>
                      <a:endParaRPr lang="en-GB" sz="1400" b="0" i="0" u="none" strike="noStrike">
                        <a:solidFill>
                          <a:schemeClr val="bg1"/>
                        </a:solidFill>
                        <a:effectLst/>
                        <a:latin typeface="Calibri" panose="020F0502020204030204" pitchFamily="34" charset="0"/>
                      </a:endParaRPr>
                    </a:p>
                  </a:txBody>
                  <a:tcPr marL="7438" marR="7438" marT="7438" marB="0" anchor="b">
                    <a:solidFill>
                      <a:srgbClr val="2C2D84"/>
                    </a:solidFill>
                  </a:tcPr>
                </a:tc>
                <a:tc>
                  <a:txBody>
                    <a:bodyPr/>
                    <a:lstStyle/>
                    <a:p>
                      <a:pPr algn="l" rtl="0" fontAlgn="b"/>
                      <a:r>
                        <a:rPr lang="en-GB" sz="1400" u="none" strike="noStrike">
                          <a:solidFill>
                            <a:schemeClr val="bg1"/>
                          </a:solidFill>
                          <a:effectLst/>
                        </a:rPr>
                        <a:t> </a:t>
                      </a:r>
                      <a:endParaRPr lang="en-GB" sz="1400" b="0" i="0" u="none" strike="noStrike">
                        <a:solidFill>
                          <a:schemeClr val="bg1"/>
                        </a:solidFill>
                        <a:effectLst/>
                        <a:latin typeface="Calibri" panose="020F0502020204030204" pitchFamily="34" charset="0"/>
                      </a:endParaRPr>
                    </a:p>
                  </a:txBody>
                  <a:tcPr marL="7438" marR="7438" marT="7438" marB="0" anchor="b">
                    <a:lnR w="12700" cmpd="sng">
                      <a:noFill/>
                    </a:lnR>
                    <a:solidFill>
                      <a:srgbClr val="2C2D84"/>
                    </a:solidFill>
                  </a:tcPr>
                </a:tc>
                <a:tc>
                  <a:txBody>
                    <a:bodyPr/>
                    <a:lstStyle/>
                    <a:p>
                      <a:pPr algn="l" rtl="0" fontAlgn="b"/>
                      <a:endParaRPr lang="en-GB" sz="1400" b="0" i="0" u="none" strike="noStrike">
                        <a:solidFill>
                          <a:schemeClr val="bg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rtl="0" fontAlgn="b"/>
                      <a:r>
                        <a:rPr lang="en-GB" sz="1400" u="none" strike="noStrike">
                          <a:solidFill>
                            <a:schemeClr val="bg1"/>
                          </a:solidFill>
                          <a:effectLst/>
                        </a:rPr>
                        <a:t> </a:t>
                      </a:r>
                      <a:endParaRPr lang="en-GB" sz="1400" b="0" i="0" u="none" strike="noStrike">
                        <a:solidFill>
                          <a:schemeClr val="bg1"/>
                        </a:solidFill>
                        <a:effectLst/>
                        <a:latin typeface="Calibri" panose="020F0502020204030204" pitchFamily="34" charset="0"/>
                      </a:endParaRPr>
                    </a:p>
                  </a:txBody>
                  <a:tcPr marL="7438" marR="7438" marT="7438" marB="0" anchor="b">
                    <a:lnL w="12700" cmpd="sng">
                      <a:noFill/>
                    </a:lnL>
                    <a:solidFill>
                      <a:srgbClr val="2C2D84"/>
                    </a:solidFill>
                  </a:tcPr>
                </a:tc>
                <a:tc>
                  <a:txBody>
                    <a:bodyPr/>
                    <a:lstStyle/>
                    <a:p>
                      <a:pPr algn="l" rtl="0" fontAlgn="b"/>
                      <a:r>
                        <a:rPr lang="en-GB" sz="1400" i="1" u="none" strike="noStrike">
                          <a:solidFill>
                            <a:schemeClr val="bg1"/>
                          </a:solidFill>
                          <a:effectLst/>
                        </a:rPr>
                        <a:t> </a:t>
                      </a:r>
                      <a:endParaRPr lang="en-GB" sz="1400" b="0" i="1" u="none" strike="noStrike">
                        <a:solidFill>
                          <a:schemeClr val="bg1"/>
                        </a:solidFill>
                        <a:effectLst/>
                        <a:latin typeface="Calibri" panose="020F0502020204030204" pitchFamily="34" charset="0"/>
                      </a:endParaRPr>
                    </a:p>
                  </a:txBody>
                  <a:tcPr marL="7438" marR="7438" marT="7438" marB="0" anchor="b">
                    <a:solidFill>
                      <a:srgbClr val="2C2D84"/>
                    </a:solidFill>
                  </a:tcPr>
                </a:tc>
                <a:tc>
                  <a:txBody>
                    <a:bodyPr/>
                    <a:lstStyle/>
                    <a:p>
                      <a:pPr algn="l" rtl="0" fontAlgn="b"/>
                      <a:r>
                        <a:rPr lang="en-GB" sz="1400" i="1" u="none" strike="noStrike">
                          <a:solidFill>
                            <a:schemeClr val="bg1"/>
                          </a:solidFill>
                          <a:effectLst/>
                        </a:rPr>
                        <a:t> </a:t>
                      </a:r>
                      <a:endParaRPr lang="en-GB" sz="1400" b="0" i="1" u="none" strike="noStrike">
                        <a:solidFill>
                          <a:schemeClr val="bg1"/>
                        </a:solidFill>
                        <a:effectLst/>
                        <a:latin typeface="Arial" panose="020B0604020202020204" pitchFamily="34" charset="0"/>
                      </a:endParaRPr>
                    </a:p>
                  </a:txBody>
                  <a:tcPr marL="7438" marR="7438" marT="7438" marB="0" anchor="b">
                    <a:solidFill>
                      <a:srgbClr val="2C2D84"/>
                    </a:solidFill>
                  </a:tcPr>
                </a:tc>
                <a:extLst>
                  <a:ext uri="{0D108BD9-81ED-4DB2-BD59-A6C34878D82A}">
                    <a16:rowId xmlns:a16="http://schemas.microsoft.com/office/drawing/2014/main" val="2348769922"/>
                  </a:ext>
                </a:extLst>
              </a:tr>
              <a:tr h="234000">
                <a:tc>
                  <a:txBody>
                    <a:bodyPr/>
                    <a:lstStyle/>
                    <a:p>
                      <a:pPr algn="l" rtl="0" fontAlgn="b"/>
                      <a:r>
                        <a:rPr lang="en-GB" sz="1400" b="1" u="none" strike="noStrike">
                          <a:effectLst/>
                        </a:rPr>
                        <a:t>Sustained education, apprenticeship or employment</a:t>
                      </a:r>
                      <a:endParaRPr lang="en-GB" sz="1400" b="1" i="0" u="none" strike="noStrike">
                        <a:solidFill>
                          <a:srgbClr val="000000"/>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fontAlgn="b"/>
                      <a:r>
                        <a:rPr lang="en-GB" sz="1400" b="1" i="0" u="none" strike="noStrike">
                          <a:solidFill>
                            <a:schemeClr val="tx1"/>
                          </a:solidFill>
                          <a:effectLst/>
                          <a:latin typeface="Calibri" panose="020F0502020204030204" pitchFamily="34" charset="0"/>
                          <a:cs typeface="Calibri" panose="020F0502020204030204" pitchFamily="34" charset="0"/>
                        </a:rPr>
                        <a:t>5,724</a:t>
                      </a:r>
                    </a:p>
                  </a:txBody>
                  <a:tcPr marL="6350" marR="6350" marT="6350" marB="0" anchor="b">
                    <a:solidFill>
                      <a:srgbClr val="2C2D84">
                        <a:alpha val="25098"/>
                      </a:srgbClr>
                    </a:solidFill>
                  </a:tcPr>
                </a:tc>
                <a:tc>
                  <a:txBody>
                    <a:bodyPr/>
                    <a:lstStyle/>
                    <a:p>
                      <a:pPr algn="r" fontAlgn="b"/>
                      <a:r>
                        <a:rPr lang="en-GB" sz="1400" b="1" i="0" u="none" strike="noStrike">
                          <a:solidFill>
                            <a:schemeClr val="tx1"/>
                          </a:solidFill>
                          <a:effectLst/>
                          <a:latin typeface="Calibri" panose="020F0502020204030204" pitchFamily="34" charset="0"/>
                          <a:cs typeface="Calibri" panose="020F0502020204030204" pitchFamily="34" charset="0"/>
                        </a:rPr>
                        <a:t>96%</a:t>
                      </a:r>
                    </a:p>
                  </a:txBody>
                  <a:tcPr marL="6350" marR="6350" marT="6350" marB="0" anchor="b">
                    <a:solidFill>
                      <a:srgbClr val="2C2D84">
                        <a:alpha val="25098"/>
                      </a:srgbClr>
                    </a:solidFill>
                  </a:tcPr>
                </a:tc>
                <a:tc>
                  <a:txBody>
                    <a:bodyPr/>
                    <a:lstStyle/>
                    <a:p>
                      <a:pPr algn="r" fontAlgn="b"/>
                      <a:r>
                        <a:rPr lang="en-GB" sz="1400" b="1" i="0" u="none" strike="noStrike">
                          <a:solidFill>
                            <a:schemeClr val="tx1"/>
                          </a:solidFill>
                          <a:effectLst/>
                          <a:latin typeface="Calibri" panose="020F0502020204030204" pitchFamily="34" charset="0"/>
                          <a:cs typeface="Calibri" panose="020F0502020204030204" pitchFamily="34" charset="0"/>
                        </a:rPr>
                        <a:t>93%</a:t>
                      </a:r>
                    </a:p>
                  </a:txBody>
                  <a:tcPr marL="6350" marR="6350" marT="6350" marB="0" anchor="b">
                    <a:lnR w="12700" cmpd="sng">
                      <a:noFill/>
                    </a:lnR>
                    <a:solidFill>
                      <a:srgbClr val="2C2D84">
                        <a:alpha val="25098"/>
                      </a:srgbClr>
                    </a:solidFill>
                  </a:tcPr>
                </a:tc>
                <a:tc>
                  <a:txBody>
                    <a:bodyPr/>
                    <a:lstStyle/>
                    <a:p>
                      <a:pPr algn="r" rtl="0" fontAlgn="b"/>
                      <a:endParaRPr lang="en-GB" sz="1400" b="1" i="0" u="none" strike="noStrike">
                        <a:solidFill>
                          <a:schemeClr val="tx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GB" sz="1400" b="1" u="none" strike="noStrike">
                          <a:solidFill>
                            <a:schemeClr val="tx1"/>
                          </a:solidFill>
                          <a:effectLst/>
                        </a:rPr>
                        <a:t>4,446</a:t>
                      </a:r>
                      <a:endParaRPr lang="en-GB" sz="1400" b="1" i="0" u="none" strike="noStrike">
                        <a:solidFill>
                          <a:schemeClr val="tx1"/>
                        </a:solidFill>
                        <a:effectLst/>
                        <a:latin typeface="Aptos Narrow" panose="020B0004020202020204" pitchFamily="34" charset="0"/>
                      </a:endParaRPr>
                    </a:p>
                  </a:txBody>
                  <a:tcPr marL="6274" marR="6274" marT="6274" marB="0" anchor="ctr">
                    <a:lnL w="12700" cmpd="sng">
                      <a:noFill/>
                    </a:lnL>
                    <a:solidFill>
                      <a:srgbClr val="2C2D84">
                        <a:alpha val="25098"/>
                      </a:srgbClr>
                    </a:solidFill>
                  </a:tcPr>
                </a:tc>
                <a:tc>
                  <a:txBody>
                    <a:bodyPr/>
                    <a:lstStyle/>
                    <a:p>
                      <a:pPr algn="ctr" fontAlgn="b"/>
                      <a:r>
                        <a:rPr lang="en-GB" sz="1400" b="1" u="none" strike="noStrike">
                          <a:solidFill>
                            <a:schemeClr val="tx1"/>
                          </a:solidFill>
                          <a:effectLst/>
                        </a:rPr>
                        <a:t>85%</a:t>
                      </a:r>
                      <a:endParaRPr lang="en-GB" sz="1400" b="1" i="0" u="none" strike="noStrike">
                        <a:solidFill>
                          <a:schemeClr val="tx1"/>
                        </a:solidFill>
                        <a:effectLst/>
                        <a:latin typeface="Aptos Narrow" panose="020B0004020202020204" pitchFamily="34" charset="0"/>
                      </a:endParaRPr>
                    </a:p>
                  </a:txBody>
                  <a:tcPr marL="6274" marR="6274" marT="6274" marB="0" anchor="ctr">
                    <a:solidFill>
                      <a:srgbClr val="2C2D84">
                        <a:alpha val="25098"/>
                      </a:srgbClr>
                    </a:solidFill>
                  </a:tcPr>
                </a:tc>
                <a:tc>
                  <a:txBody>
                    <a:bodyPr/>
                    <a:lstStyle/>
                    <a:p>
                      <a:pPr algn="ctr" fontAlgn="b"/>
                      <a:r>
                        <a:rPr lang="en-GB" sz="1400" b="1" u="none" strike="noStrike">
                          <a:solidFill>
                            <a:schemeClr val="tx1"/>
                          </a:solidFill>
                          <a:effectLst/>
                        </a:rPr>
                        <a:t>80%</a:t>
                      </a:r>
                      <a:endParaRPr lang="en-GB" sz="1400" b="1" i="0" u="none" strike="noStrike">
                        <a:solidFill>
                          <a:schemeClr val="tx1"/>
                        </a:solidFill>
                        <a:effectLst/>
                        <a:latin typeface="Aptos Narrow" panose="020B0004020202020204" pitchFamily="34" charset="0"/>
                      </a:endParaRPr>
                    </a:p>
                  </a:txBody>
                  <a:tcPr marL="6274" marR="6274" marT="6274" marB="0" anchor="ctr">
                    <a:solidFill>
                      <a:srgbClr val="2C2D84">
                        <a:alpha val="25098"/>
                      </a:srgbClr>
                    </a:solidFill>
                  </a:tcPr>
                </a:tc>
                <a:extLst>
                  <a:ext uri="{0D108BD9-81ED-4DB2-BD59-A6C34878D82A}">
                    <a16:rowId xmlns:a16="http://schemas.microsoft.com/office/drawing/2014/main" val="530746067"/>
                  </a:ext>
                </a:extLst>
              </a:tr>
              <a:tr h="234000">
                <a:tc>
                  <a:txBody>
                    <a:bodyPr/>
                    <a:lstStyle/>
                    <a:p>
                      <a:pPr lvl="1" algn="l" rtl="0" fontAlgn="b"/>
                      <a:r>
                        <a:rPr lang="en-GB" sz="1400" u="none" strike="noStrike">
                          <a:solidFill>
                            <a:schemeClr val="bg1"/>
                          </a:solidFill>
                          <a:effectLst/>
                        </a:rPr>
                        <a:t>Sustained education</a:t>
                      </a:r>
                      <a:endParaRPr lang="en-GB" sz="1400" b="1" i="0" u="none" strike="noStrike">
                        <a:solidFill>
                          <a:schemeClr val="bg1"/>
                        </a:solidFill>
                        <a:effectLst/>
                        <a:latin typeface="Calibri" panose="020F0502020204030204" pitchFamily="34" charset="0"/>
                      </a:endParaRPr>
                    </a:p>
                  </a:txBody>
                  <a:tcPr marL="7438" marR="7438" marT="7438" marB="0" anchor="b">
                    <a:solidFill>
                      <a:srgbClr val="2C2D84"/>
                    </a:solidFill>
                  </a:tcPr>
                </a:tc>
                <a:tc>
                  <a:txBody>
                    <a:bodyPr/>
                    <a:lstStyle/>
                    <a:p>
                      <a:pPr algn="r" fontAlgn="b"/>
                      <a:r>
                        <a:rPr lang="en-GB" sz="1400" b="0" i="0" u="none" strike="noStrike">
                          <a:solidFill>
                            <a:schemeClr val="bg1"/>
                          </a:solidFill>
                          <a:effectLst/>
                          <a:latin typeface="Calibri" panose="020F0502020204030204" pitchFamily="34" charset="0"/>
                          <a:cs typeface="Calibri" panose="020F0502020204030204" pitchFamily="34" charset="0"/>
                        </a:rPr>
                        <a:t>5,442</a:t>
                      </a:r>
                    </a:p>
                  </a:txBody>
                  <a:tcPr marL="6350" marR="6350" marT="6350" marB="0" anchor="b">
                    <a:solidFill>
                      <a:srgbClr val="2C2D84"/>
                    </a:solidFill>
                  </a:tcPr>
                </a:tc>
                <a:tc>
                  <a:txBody>
                    <a:bodyPr/>
                    <a:lstStyle/>
                    <a:p>
                      <a:pPr algn="r" fontAlgn="b"/>
                      <a:r>
                        <a:rPr lang="en-GB" sz="1400" b="0" i="0" u="none" strike="noStrike">
                          <a:solidFill>
                            <a:schemeClr val="bg1"/>
                          </a:solidFill>
                          <a:effectLst/>
                          <a:latin typeface="Calibri" panose="020F0502020204030204" pitchFamily="34" charset="0"/>
                          <a:cs typeface="Calibri" panose="020F0502020204030204" pitchFamily="34" charset="0"/>
                        </a:rPr>
                        <a:t>91%</a:t>
                      </a:r>
                    </a:p>
                  </a:txBody>
                  <a:tcPr marL="6350" marR="6350" marT="6350" marB="0" anchor="b">
                    <a:solidFill>
                      <a:srgbClr val="2C2D84"/>
                    </a:solidFill>
                  </a:tcPr>
                </a:tc>
                <a:tc>
                  <a:txBody>
                    <a:bodyPr/>
                    <a:lstStyle/>
                    <a:p>
                      <a:pPr algn="r" fontAlgn="b"/>
                      <a:r>
                        <a:rPr lang="en-GB" sz="1400" b="0" i="0" u="none" strike="noStrike">
                          <a:solidFill>
                            <a:schemeClr val="bg1"/>
                          </a:solidFill>
                          <a:effectLst/>
                          <a:latin typeface="Calibri" panose="020F0502020204030204" pitchFamily="34" charset="0"/>
                          <a:cs typeface="Calibri" panose="020F0502020204030204" pitchFamily="34" charset="0"/>
                        </a:rPr>
                        <a:t>86%</a:t>
                      </a:r>
                    </a:p>
                  </a:txBody>
                  <a:tcPr marL="6350" marR="6350" marT="6350" marB="0" anchor="b">
                    <a:lnR w="12700" cmpd="sng">
                      <a:noFill/>
                    </a:lnR>
                    <a:solidFill>
                      <a:srgbClr val="2C2D84"/>
                    </a:solidFill>
                  </a:tcPr>
                </a:tc>
                <a:tc>
                  <a:txBody>
                    <a:bodyPr/>
                    <a:lstStyle/>
                    <a:p>
                      <a:pPr algn="r" rtl="0" fontAlgn="b"/>
                      <a:endParaRPr lang="en-GB" sz="1400" b="0" i="0" u="none" strike="noStrike">
                        <a:solidFill>
                          <a:schemeClr val="bg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GB" sz="1400" b="0" u="none" strike="noStrike">
                          <a:solidFill>
                            <a:schemeClr val="bg1"/>
                          </a:solidFill>
                          <a:effectLst/>
                        </a:rPr>
                        <a:t>2,924</a:t>
                      </a:r>
                      <a:endParaRPr lang="en-GB" sz="1400" b="0" i="0" u="none" strike="noStrike">
                        <a:solidFill>
                          <a:schemeClr val="bg1"/>
                        </a:solidFill>
                        <a:effectLst/>
                        <a:latin typeface="Aptos Narrow" panose="020B0004020202020204" pitchFamily="34" charset="0"/>
                      </a:endParaRPr>
                    </a:p>
                  </a:txBody>
                  <a:tcPr marL="6274" marR="6274" marT="6274" marB="0" anchor="ctr">
                    <a:lnL w="12700" cmpd="sng">
                      <a:noFill/>
                    </a:lnL>
                    <a:solidFill>
                      <a:srgbClr val="2C2D84"/>
                    </a:solidFill>
                  </a:tcPr>
                </a:tc>
                <a:tc>
                  <a:txBody>
                    <a:bodyPr/>
                    <a:lstStyle/>
                    <a:p>
                      <a:pPr algn="ctr" fontAlgn="b"/>
                      <a:r>
                        <a:rPr lang="en-GB" sz="1400" b="0" u="none" strike="noStrike">
                          <a:solidFill>
                            <a:schemeClr val="bg1"/>
                          </a:solidFill>
                          <a:effectLst/>
                        </a:rPr>
                        <a:t>56%</a:t>
                      </a:r>
                      <a:endParaRPr lang="en-GB" sz="1400" b="0" i="0" u="none" strike="noStrike">
                        <a:solidFill>
                          <a:schemeClr val="bg1"/>
                        </a:solidFill>
                        <a:effectLst/>
                        <a:latin typeface="Aptos Narrow" panose="020B0004020202020204" pitchFamily="34" charset="0"/>
                      </a:endParaRPr>
                    </a:p>
                  </a:txBody>
                  <a:tcPr marL="6274" marR="6274" marT="6274" marB="0" anchor="ctr">
                    <a:solidFill>
                      <a:srgbClr val="2C2D84"/>
                    </a:solidFill>
                  </a:tcPr>
                </a:tc>
                <a:tc>
                  <a:txBody>
                    <a:bodyPr/>
                    <a:lstStyle/>
                    <a:p>
                      <a:pPr algn="ctr" fontAlgn="b"/>
                      <a:r>
                        <a:rPr lang="en-GB" sz="1400" b="0" u="none" strike="noStrike">
                          <a:solidFill>
                            <a:schemeClr val="bg1"/>
                          </a:solidFill>
                          <a:effectLst/>
                        </a:rPr>
                        <a:t>45%</a:t>
                      </a:r>
                      <a:endParaRPr lang="en-GB" sz="1400" b="0" i="0" u="none" strike="noStrike">
                        <a:solidFill>
                          <a:schemeClr val="bg1"/>
                        </a:solidFill>
                        <a:effectLst/>
                        <a:latin typeface="Aptos Narrow" panose="020B0004020202020204" pitchFamily="34" charset="0"/>
                      </a:endParaRPr>
                    </a:p>
                  </a:txBody>
                  <a:tcPr marL="6274" marR="6274" marT="6274" marB="0" anchor="ctr">
                    <a:solidFill>
                      <a:srgbClr val="2C2D84"/>
                    </a:solidFill>
                  </a:tcPr>
                </a:tc>
                <a:extLst>
                  <a:ext uri="{0D108BD9-81ED-4DB2-BD59-A6C34878D82A}">
                    <a16:rowId xmlns:a16="http://schemas.microsoft.com/office/drawing/2014/main" val="599876562"/>
                  </a:ext>
                </a:extLst>
              </a:tr>
              <a:tr h="234000">
                <a:tc>
                  <a:txBody>
                    <a:bodyPr/>
                    <a:lstStyle/>
                    <a:p>
                      <a:pPr lvl="2" algn="l" rtl="0" fontAlgn="b"/>
                      <a:r>
                        <a:rPr lang="en-GB" sz="1400" u="none" strike="noStrike">
                          <a:effectLst/>
                        </a:rPr>
                        <a:t>Higher Education</a:t>
                      </a:r>
                      <a:endParaRPr lang="en-GB" sz="1400" b="0" i="0" u="none" strike="noStrike">
                        <a:solidFill>
                          <a:srgbClr val="000000"/>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rtl="0" fontAlgn="b"/>
                      <a:r>
                        <a:rPr lang="en-GB" sz="1400" u="none" strike="noStrike">
                          <a:solidFill>
                            <a:schemeClr val="tx1"/>
                          </a:solidFill>
                          <a:effectLst/>
                        </a:rPr>
                        <a:t>- </a:t>
                      </a:r>
                      <a:endParaRPr lang="en-GB" sz="1400" b="0" i="0" u="none" strike="noStrike">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rtl="0" fontAlgn="b"/>
                      <a:r>
                        <a:rPr lang="en-GB" sz="1400" b="0" i="1" u="none" strike="noStrike">
                          <a:solidFill>
                            <a:schemeClr val="tx1"/>
                          </a:solidFill>
                          <a:effectLst/>
                          <a:latin typeface="Calibri" panose="020F0502020204030204" pitchFamily="34" charset="0"/>
                        </a:rPr>
                        <a:t>-</a:t>
                      </a:r>
                    </a:p>
                  </a:txBody>
                  <a:tcPr marL="7438" marR="7438" marT="7438" marB="0" anchor="b">
                    <a:solidFill>
                      <a:srgbClr val="2C2D84">
                        <a:alpha val="25098"/>
                      </a:srgbClr>
                    </a:solidFill>
                  </a:tcPr>
                </a:tc>
                <a:tc>
                  <a:txBody>
                    <a:bodyPr/>
                    <a:lstStyle/>
                    <a:p>
                      <a:pPr algn="r" rtl="0" fontAlgn="b"/>
                      <a:r>
                        <a:rPr lang="en-GB" sz="1400" b="0" i="1" u="none" strike="noStrike">
                          <a:solidFill>
                            <a:schemeClr val="tx1"/>
                          </a:solidFill>
                          <a:effectLst/>
                        </a:rPr>
                        <a:t> -</a:t>
                      </a:r>
                      <a:endParaRPr lang="en-GB" sz="1400" b="0" i="1" u="none" strike="noStrike">
                        <a:solidFill>
                          <a:schemeClr val="tx1"/>
                        </a:solidFill>
                        <a:effectLst/>
                        <a:latin typeface="Calibri" panose="020F0502020204030204" pitchFamily="34" charset="0"/>
                      </a:endParaRPr>
                    </a:p>
                  </a:txBody>
                  <a:tcPr marL="7438" marR="7438" marT="7438" marB="0" anchor="b">
                    <a:lnR w="12700" cmpd="sng">
                      <a:noFill/>
                    </a:lnR>
                    <a:solidFill>
                      <a:srgbClr val="2C2D84">
                        <a:alpha val="25098"/>
                      </a:srgbClr>
                    </a:solidFill>
                  </a:tcPr>
                </a:tc>
                <a:tc>
                  <a:txBody>
                    <a:bodyPr/>
                    <a:lstStyle/>
                    <a:p>
                      <a:pPr algn="l" rtl="0" fontAlgn="b"/>
                      <a:endParaRPr lang="en-GB" sz="1400" b="0" i="0" u="none" strike="noStrike">
                        <a:solidFill>
                          <a:schemeClr val="tx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GB" sz="1400" b="0" i="0" u="none" strike="noStrike">
                          <a:solidFill>
                            <a:schemeClr val="tx1"/>
                          </a:solidFill>
                          <a:effectLst/>
                          <a:latin typeface="Aptos Narrow" panose="020B0004020202020204" pitchFamily="34" charset="0"/>
                        </a:rPr>
                        <a:t>2,763</a:t>
                      </a:r>
                    </a:p>
                  </a:txBody>
                  <a:tcPr marL="6274" marR="6274" marT="6274" marB="0" anchor="ctr">
                    <a:lnL w="12700" cmpd="sng">
                      <a:noFill/>
                    </a:lnL>
                    <a:solidFill>
                      <a:srgbClr val="2C2D84">
                        <a:alpha val="25098"/>
                      </a:srgbClr>
                    </a:solidFill>
                  </a:tcPr>
                </a:tc>
                <a:tc>
                  <a:txBody>
                    <a:bodyPr/>
                    <a:lstStyle/>
                    <a:p>
                      <a:pPr algn="ctr" fontAlgn="b"/>
                      <a:r>
                        <a:rPr lang="en-GB" sz="1400" b="0" u="none" strike="noStrike">
                          <a:solidFill>
                            <a:schemeClr val="tx1"/>
                          </a:solidFill>
                          <a:effectLst/>
                        </a:rPr>
                        <a:t>53%</a:t>
                      </a:r>
                      <a:endParaRPr lang="en-GB" sz="1400" b="0" i="0" u="none" strike="noStrike">
                        <a:solidFill>
                          <a:schemeClr val="tx1"/>
                        </a:solidFill>
                        <a:effectLst/>
                        <a:latin typeface="Aptos Narrow" panose="020B0004020202020204" pitchFamily="34" charset="0"/>
                      </a:endParaRPr>
                    </a:p>
                  </a:txBody>
                  <a:tcPr marL="6274" marR="6274" marT="6274" marB="0" anchor="ctr">
                    <a:solidFill>
                      <a:srgbClr val="2C2D84">
                        <a:alpha val="25098"/>
                      </a:srgbClr>
                    </a:solidFill>
                  </a:tcPr>
                </a:tc>
                <a:tc>
                  <a:txBody>
                    <a:bodyPr/>
                    <a:lstStyle/>
                    <a:p>
                      <a:pPr algn="ctr" fontAlgn="b"/>
                      <a:r>
                        <a:rPr lang="en-GB" sz="1400" b="0" u="none" strike="noStrike">
                          <a:solidFill>
                            <a:schemeClr val="tx1"/>
                          </a:solidFill>
                          <a:effectLst/>
                        </a:rPr>
                        <a:t>38%</a:t>
                      </a:r>
                      <a:endParaRPr lang="en-GB" sz="1400" b="0" i="0" u="none" strike="noStrike">
                        <a:solidFill>
                          <a:schemeClr val="tx1"/>
                        </a:solidFill>
                        <a:effectLst/>
                        <a:latin typeface="Aptos Narrow" panose="020B0004020202020204" pitchFamily="34" charset="0"/>
                      </a:endParaRPr>
                    </a:p>
                  </a:txBody>
                  <a:tcPr marL="6274" marR="6274" marT="6274" marB="0" anchor="ctr">
                    <a:solidFill>
                      <a:srgbClr val="2C2D84">
                        <a:alpha val="25098"/>
                      </a:srgbClr>
                    </a:solidFill>
                  </a:tcPr>
                </a:tc>
                <a:extLst>
                  <a:ext uri="{0D108BD9-81ED-4DB2-BD59-A6C34878D82A}">
                    <a16:rowId xmlns:a16="http://schemas.microsoft.com/office/drawing/2014/main" val="1484001749"/>
                  </a:ext>
                </a:extLst>
              </a:tr>
              <a:tr h="234000">
                <a:tc>
                  <a:txBody>
                    <a:bodyPr/>
                    <a:lstStyle/>
                    <a:p>
                      <a:pPr lvl="2" algn="l" rtl="0" fontAlgn="b"/>
                      <a:r>
                        <a:rPr lang="en-GB" sz="1400" u="none" strike="noStrike">
                          <a:solidFill>
                            <a:schemeClr val="tx1"/>
                          </a:solidFill>
                          <a:effectLst/>
                        </a:rPr>
                        <a:t>Further Education</a:t>
                      </a:r>
                      <a:endParaRPr lang="en-GB" sz="1400" b="0" i="0" u="none" strike="noStrike">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fontAlgn="b"/>
                      <a:r>
                        <a:rPr lang="en-GB" sz="1400" b="0" i="0" u="none" strike="noStrike">
                          <a:solidFill>
                            <a:schemeClr val="tx1"/>
                          </a:solidFill>
                          <a:effectLst/>
                          <a:latin typeface="Calibri" panose="020F0502020204030204" pitchFamily="34" charset="0"/>
                          <a:cs typeface="Calibri" panose="020F0502020204030204" pitchFamily="34" charset="0"/>
                        </a:rPr>
                        <a:t>1,370</a:t>
                      </a:r>
                    </a:p>
                  </a:txBody>
                  <a:tcPr marL="6350" marR="6350" marT="6350" marB="0" anchor="b">
                    <a:solidFill>
                      <a:srgbClr val="2C2D84">
                        <a:alpha val="25098"/>
                      </a:srgbClr>
                    </a:solidFill>
                  </a:tcPr>
                </a:tc>
                <a:tc>
                  <a:txBody>
                    <a:bodyPr/>
                    <a:lstStyle/>
                    <a:p>
                      <a:pPr algn="r" fontAlgn="b"/>
                      <a:r>
                        <a:rPr lang="en-GB" sz="1400" b="0" i="0" u="none" strike="noStrike">
                          <a:solidFill>
                            <a:schemeClr val="tx1"/>
                          </a:solidFill>
                          <a:effectLst/>
                          <a:latin typeface="Calibri" panose="020F0502020204030204" pitchFamily="34" charset="0"/>
                          <a:cs typeface="Calibri" panose="020F0502020204030204" pitchFamily="34" charset="0"/>
                        </a:rPr>
                        <a:t>23%</a:t>
                      </a:r>
                    </a:p>
                  </a:txBody>
                  <a:tcPr marL="6350" marR="6350" marT="6350" marB="0" anchor="b">
                    <a:solidFill>
                      <a:srgbClr val="2C2D84">
                        <a:alpha val="25098"/>
                      </a:srgbClr>
                    </a:solidFill>
                  </a:tcPr>
                </a:tc>
                <a:tc>
                  <a:txBody>
                    <a:bodyPr/>
                    <a:lstStyle/>
                    <a:p>
                      <a:pPr algn="r" fontAlgn="b"/>
                      <a:r>
                        <a:rPr lang="en-GB" sz="1400" b="0" i="0" u="none" strike="noStrike">
                          <a:solidFill>
                            <a:schemeClr val="tx1"/>
                          </a:solidFill>
                          <a:effectLst/>
                          <a:latin typeface="Calibri" panose="020F0502020204030204" pitchFamily="34" charset="0"/>
                          <a:cs typeface="Calibri" panose="020F0502020204030204" pitchFamily="34" charset="0"/>
                        </a:rPr>
                        <a:t>35%</a:t>
                      </a:r>
                    </a:p>
                  </a:txBody>
                  <a:tcPr marL="6350" marR="6350" marT="6350" marB="0" anchor="b">
                    <a:lnR w="12700" cmpd="sng">
                      <a:noFill/>
                    </a:lnR>
                    <a:solidFill>
                      <a:srgbClr val="2C2D84">
                        <a:alpha val="25098"/>
                      </a:srgbClr>
                    </a:solidFill>
                  </a:tcPr>
                </a:tc>
                <a:tc>
                  <a:txBody>
                    <a:bodyPr/>
                    <a:lstStyle/>
                    <a:p>
                      <a:pPr algn="r" rtl="0" fontAlgn="b"/>
                      <a:endParaRPr lang="en-GB" sz="1400" b="0" i="0" u="none" strike="noStrike">
                        <a:solidFill>
                          <a:schemeClr val="tx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GB" sz="1400" b="0" u="none" strike="noStrike">
                          <a:solidFill>
                            <a:schemeClr val="tx1"/>
                          </a:solidFill>
                          <a:effectLst/>
                        </a:rPr>
                        <a:t>148</a:t>
                      </a:r>
                      <a:endParaRPr lang="en-GB" sz="1400" b="0" i="0" u="none" strike="noStrike">
                        <a:solidFill>
                          <a:schemeClr val="tx1"/>
                        </a:solidFill>
                        <a:effectLst/>
                        <a:latin typeface="Aptos Narrow" panose="020B0004020202020204" pitchFamily="34" charset="0"/>
                      </a:endParaRPr>
                    </a:p>
                  </a:txBody>
                  <a:tcPr marL="6274" marR="6274" marT="6274" marB="0" anchor="ctr">
                    <a:lnL w="12700" cmpd="sng">
                      <a:noFill/>
                    </a:lnL>
                    <a:solidFill>
                      <a:srgbClr val="2C2D84">
                        <a:alpha val="25098"/>
                      </a:srgbClr>
                    </a:solidFill>
                  </a:tcPr>
                </a:tc>
                <a:tc>
                  <a:txBody>
                    <a:bodyPr/>
                    <a:lstStyle/>
                    <a:p>
                      <a:pPr algn="ctr" fontAlgn="b"/>
                      <a:r>
                        <a:rPr lang="en-GB" sz="1400" b="0" u="none" strike="noStrike">
                          <a:solidFill>
                            <a:schemeClr val="tx1"/>
                          </a:solidFill>
                          <a:effectLst/>
                        </a:rPr>
                        <a:t>3%</a:t>
                      </a:r>
                      <a:endParaRPr lang="en-GB" sz="1400" b="0" i="0" u="none" strike="noStrike">
                        <a:solidFill>
                          <a:schemeClr val="tx1"/>
                        </a:solidFill>
                        <a:effectLst/>
                        <a:latin typeface="Aptos Narrow" panose="020B0004020202020204" pitchFamily="34" charset="0"/>
                      </a:endParaRPr>
                    </a:p>
                  </a:txBody>
                  <a:tcPr marL="6274" marR="6274" marT="6274" marB="0" anchor="ctr">
                    <a:solidFill>
                      <a:srgbClr val="2C2D84">
                        <a:alpha val="25098"/>
                      </a:srgbClr>
                    </a:solidFill>
                  </a:tcPr>
                </a:tc>
                <a:tc>
                  <a:txBody>
                    <a:bodyPr/>
                    <a:lstStyle/>
                    <a:p>
                      <a:pPr algn="ctr" fontAlgn="b"/>
                      <a:r>
                        <a:rPr lang="en-GB" sz="1400" b="0" u="none" strike="noStrike">
                          <a:solidFill>
                            <a:schemeClr val="tx1"/>
                          </a:solidFill>
                          <a:effectLst/>
                        </a:rPr>
                        <a:t>6%</a:t>
                      </a:r>
                      <a:endParaRPr lang="en-GB" sz="1400" b="0" i="0" u="none" strike="noStrike">
                        <a:solidFill>
                          <a:schemeClr val="tx1"/>
                        </a:solidFill>
                        <a:effectLst/>
                        <a:latin typeface="Aptos Narrow" panose="020B0004020202020204" pitchFamily="34" charset="0"/>
                      </a:endParaRPr>
                    </a:p>
                  </a:txBody>
                  <a:tcPr marL="6274" marR="6274" marT="6274" marB="0" anchor="ctr">
                    <a:solidFill>
                      <a:srgbClr val="2C2D84">
                        <a:alpha val="25098"/>
                      </a:srgbClr>
                    </a:solidFill>
                  </a:tcPr>
                </a:tc>
                <a:extLst>
                  <a:ext uri="{0D108BD9-81ED-4DB2-BD59-A6C34878D82A}">
                    <a16:rowId xmlns:a16="http://schemas.microsoft.com/office/drawing/2014/main" val="787326256"/>
                  </a:ext>
                </a:extLst>
              </a:tr>
              <a:tr h="234000">
                <a:tc>
                  <a:txBody>
                    <a:bodyPr/>
                    <a:lstStyle/>
                    <a:p>
                      <a:pPr lvl="2" algn="l" rtl="0" fontAlgn="b"/>
                      <a:r>
                        <a:rPr lang="en-GB" sz="1400" u="none" strike="noStrike">
                          <a:solidFill>
                            <a:schemeClr val="tx1"/>
                          </a:solidFill>
                          <a:effectLst/>
                        </a:rPr>
                        <a:t>School Sixth Form</a:t>
                      </a:r>
                      <a:endParaRPr lang="en-GB" sz="1400" b="0" i="0" u="none" strike="noStrike">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rtl="0" fontAlgn="b"/>
                      <a:r>
                        <a:rPr lang="en-GB" sz="1400" u="none" strike="noStrike">
                          <a:solidFill>
                            <a:schemeClr val="tx1"/>
                          </a:solidFill>
                          <a:effectLst/>
                        </a:rPr>
                        <a:t>3,940</a:t>
                      </a:r>
                      <a:endParaRPr lang="en-GB" sz="1400" b="0" i="0" u="none" strike="noStrike">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rtl="0" fontAlgn="b"/>
                      <a:r>
                        <a:rPr lang="en-GB" sz="1400" b="0" i="0" u="none" strike="noStrike" dirty="0">
                          <a:solidFill>
                            <a:schemeClr val="tx1"/>
                          </a:solidFill>
                          <a:effectLst/>
                        </a:rPr>
                        <a:t>67%</a:t>
                      </a:r>
                      <a:endParaRPr lang="en-GB" sz="1400" b="0" i="0" u="none" strike="noStrike" dirty="0">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rtl="0" fontAlgn="b"/>
                      <a:r>
                        <a:rPr lang="en-GB" sz="1400" b="0" i="0" u="none" strike="noStrike" dirty="0">
                          <a:solidFill>
                            <a:schemeClr val="tx1"/>
                          </a:solidFill>
                          <a:effectLst/>
                        </a:rPr>
                        <a:t>39%</a:t>
                      </a:r>
                      <a:endParaRPr lang="en-GB" sz="1400" b="0" i="0" u="none" strike="noStrike" dirty="0">
                        <a:solidFill>
                          <a:schemeClr val="tx1"/>
                        </a:solidFill>
                        <a:effectLst/>
                        <a:latin typeface="Calibri" panose="020F0502020204030204" pitchFamily="34" charset="0"/>
                      </a:endParaRPr>
                    </a:p>
                  </a:txBody>
                  <a:tcPr marL="7438" marR="7438" marT="7438" marB="0" anchor="b">
                    <a:lnR w="12700" cmpd="sng">
                      <a:noFill/>
                    </a:lnR>
                    <a:solidFill>
                      <a:srgbClr val="2C2D84">
                        <a:alpha val="25098"/>
                      </a:srgbClr>
                    </a:solidFill>
                  </a:tcPr>
                </a:tc>
                <a:tc>
                  <a:txBody>
                    <a:bodyPr/>
                    <a:lstStyle/>
                    <a:p>
                      <a:pPr algn="r" rtl="0" fontAlgn="b"/>
                      <a:endParaRPr lang="en-GB" sz="1400" b="0" i="0" u="none" strike="noStrike">
                        <a:solidFill>
                          <a:schemeClr val="tx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rtl="0" fontAlgn="b"/>
                      <a:r>
                        <a:rPr lang="en-GB" sz="1400" b="0" u="none" strike="noStrike">
                          <a:solidFill>
                            <a:schemeClr val="tx1"/>
                          </a:solidFill>
                          <a:effectLst/>
                        </a:rPr>
                        <a:t>- </a:t>
                      </a:r>
                      <a:endParaRPr lang="en-GB" sz="1400" b="0" i="0" u="none" strike="noStrike">
                        <a:solidFill>
                          <a:schemeClr val="tx1"/>
                        </a:solidFill>
                        <a:effectLst/>
                        <a:latin typeface="Calibri" panose="020F0502020204030204" pitchFamily="34" charset="0"/>
                      </a:endParaRPr>
                    </a:p>
                  </a:txBody>
                  <a:tcPr marL="7438" marR="7438" marT="7438" marB="0" anchor="b">
                    <a:lnL w="12700" cmpd="sng">
                      <a:noFill/>
                    </a:lnL>
                    <a:solidFill>
                      <a:srgbClr val="2C2D84">
                        <a:alpha val="25098"/>
                      </a:srgbClr>
                    </a:solidFill>
                  </a:tcPr>
                </a:tc>
                <a:tc>
                  <a:txBody>
                    <a:bodyPr/>
                    <a:lstStyle/>
                    <a:p>
                      <a:pPr algn="r" rtl="0" fontAlgn="b"/>
                      <a:r>
                        <a:rPr lang="en-GB" sz="1400" b="0" i="1" u="none" strike="noStrike">
                          <a:solidFill>
                            <a:schemeClr val="tx1"/>
                          </a:solidFill>
                          <a:effectLst/>
                        </a:rPr>
                        <a:t> -</a:t>
                      </a:r>
                      <a:endParaRPr lang="en-GB" sz="1400" b="0" i="1" u="none" strike="noStrike">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rtl="0" fontAlgn="b"/>
                      <a:r>
                        <a:rPr lang="en-GB" sz="1400" b="0" i="1" u="none" strike="noStrike">
                          <a:solidFill>
                            <a:schemeClr val="tx1"/>
                          </a:solidFill>
                          <a:effectLst/>
                          <a:latin typeface="Calibri" panose="020F0502020204030204" pitchFamily="34" charset="0"/>
                        </a:rPr>
                        <a:t>-</a:t>
                      </a:r>
                    </a:p>
                  </a:txBody>
                  <a:tcPr marL="7438" marR="7438" marT="7438" marB="0" anchor="b">
                    <a:solidFill>
                      <a:srgbClr val="2C2D84">
                        <a:alpha val="25098"/>
                      </a:srgbClr>
                    </a:solidFill>
                  </a:tcPr>
                </a:tc>
                <a:extLst>
                  <a:ext uri="{0D108BD9-81ED-4DB2-BD59-A6C34878D82A}">
                    <a16:rowId xmlns:a16="http://schemas.microsoft.com/office/drawing/2014/main" val="1579765757"/>
                  </a:ext>
                </a:extLst>
              </a:tr>
              <a:tr h="234000">
                <a:tc>
                  <a:txBody>
                    <a:bodyPr/>
                    <a:lstStyle/>
                    <a:p>
                      <a:pPr lvl="2" algn="l" rtl="0" fontAlgn="b"/>
                      <a:r>
                        <a:rPr lang="en-GB" sz="1400" u="none" strike="noStrike">
                          <a:solidFill>
                            <a:schemeClr val="tx1"/>
                          </a:solidFill>
                          <a:effectLst/>
                        </a:rPr>
                        <a:t>Sixth Form College</a:t>
                      </a:r>
                      <a:endParaRPr lang="en-GB" sz="1400" b="0" i="0" u="none" strike="noStrike">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fontAlgn="b"/>
                      <a:r>
                        <a:rPr lang="en-GB" sz="1400" b="0" i="0" u="none" strike="noStrike">
                          <a:solidFill>
                            <a:schemeClr val="tx1"/>
                          </a:solidFill>
                          <a:effectLst/>
                          <a:latin typeface="Calibri" panose="020F0502020204030204" pitchFamily="34" charset="0"/>
                          <a:cs typeface="Calibri" panose="020F0502020204030204" pitchFamily="34" charset="0"/>
                        </a:rPr>
                        <a:t>242</a:t>
                      </a:r>
                    </a:p>
                  </a:txBody>
                  <a:tcPr marL="6350" marR="6350" marT="6350" marB="0" anchor="b">
                    <a:solidFill>
                      <a:srgbClr val="2C2D84">
                        <a:alpha val="25098"/>
                      </a:srgbClr>
                    </a:solidFill>
                  </a:tcPr>
                </a:tc>
                <a:tc>
                  <a:txBody>
                    <a:bodyPr/>
                    <a:lstStyle/>
                    <a:p>
                      <a:pPr algn="r" fontAlgn="b"/>
                      <a:r>
                        <a:rPr lang="en-GB" sz="1400" b="0" i="0" u="none" strike="noStrike">
                          <a:solidFill>
                            <a:schemeClr val="tx1"/>
                          </a:solidFill>
                          <a:effectLst/>
                          <a:latin typeface="Calibri" panose="020F0502020204030204" pitchFamily="34" charset="0"/>
                          <a:cs typeface="Calibri" panose="020F0502020204030204" pitchFamily="34" charset="0"/>
                        </a:rPr>
                        <a:t>4%</a:t>
                      </a:r>
                    </a:p>
                  </a:txBody>
                  <a:tcPr marL="6350" marR="6350" marT="6350" marB="0" anchor="b">
                    <a:solidFill>
                      <a:srgbClr val="2C2D84">
                        <a:alpha val="25098"/>
                      </a:srgbClr>
                    </a:solidFill>
                  </a:tcPr>
                </a:tc>
                <a:tc>
                  <a:txBody>
                    <a:bodyPr/>
                    <a:lstStyle/>
                    <a:p>
                      <a:pPr algn="r" fontAlgn="b"/>
                      <a:r>
                        <a:rPr lang="en-GB" sz="1400" b="0" i="0" u="none" strike="noStrike" dirty="0">
                          <a:solidFill>
                            <a:schemeClr val="tx1"/>
                          </a:solidFill>
                          <a:effectLst/>
                          <a:latin typeface="Calibri" panose="020F0502020204030204" pitchFamily="34" charset="0"/>
                          <a:cs typeface="Calibri" panose="020F0502020204030204" pitchFamily="34" charset="0"/>
                        </a:rPr>
                        <a:t>13%</a:t>
                      </a:r>
                    </a:p>
                  </a:txBody>
                  <a:tcPr marL="6350" marR="6350" marT="6350" marB="0" anchor="b">
                    <a:lnR w="12700" cmpd="sng">
                      <a:noFill/>
                    </a:lnR>
                    <a:solidFill>
                      <a:srgbClr val="2C2D84">
                        <a:alpha val="25098"/>
                      </a:srgbClr>
                    </a:solidFill>
                  </a:tcPr>
                </a:tc>
                <a:tc>
                  <a:txBody>
                    <a:bodyPr/>
                    <a:lstStyle/>
                    <a:p>
                      <a:pPr algn="r" rtl="0" fontAlgn="b"/>
                      <a:endParaRPr lang="en-GB" sz="1400" b="0" i="0" u="none" strike="noStrike">
                        <a:solidFill>
                          <a:schemeClr val="tx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rtl="0" fontAlgn="b"/>
                      <a:r>
                        <a:rPr lang="en-GB" sz="1400" b="0" u="none" strike="noStrike">
                          <a:solidFill>
                            <a:schemeClr val="tx1"/>
                          </a:solidFill>
                          <a:effectLst/>
                        </a:rPr>
                        <a:t>- </a:t>
                      </a:r>
                      <a:endParaRPr lang="en-GB" sz="1400" b="0" i="0" u="none" strike="noStrike">
                        <a:solidFill>
                          <a:schemeClr val="tx1"/>
                        </a:solidFill>
                        <a:effectLst/>
                        <a:latin typeface="Calibri" panose="020F0502020204030204" pitchFamily="34" charset="0"/>
                      </a:endParaRPr>
                    </a:p>
                  </a:txBody>
                  <a:tcPr marL="7438" marR="7438" marT="7438" marB="0" anchor="b">
                    <a:lnL w="12700" cmpd="sng">
                      <a:noFill/>
                    </a:lnL>
                    <a:solidFill>
                      <a:srgbClr val="2C2D84">
                        <a:alpha val="25098"/>
                      </a:srgbClr>
                    </a:solidFill>
                  </a:tcPr>
                </a:tc>
                <a:tc>
                  <a:txBody>
                    <a:bodyPr/>
                    <a:lstStyle/>
                    <a:p>
                      <a:pPr algn="r" rtl="0" fontAlgn="b"/>
                      <a:r>
                        <a:rPr lang="en-GB" sz="1400" b="0" i="1" u="none" strike="noStrike">
                          <a:solidFill>
                            <a:schemeClr val="tx1"/>
                          </a:solidFill>
                          <a:effectLst/>
                        </a:rPr>
                        <a:t> -</a:t>
                      </a:r>
                      <a:endParaRPr lang="en-GB" sz="1400" b="0" i="1" u="none" strike="noStrike">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rtl="0" fontAlgn="b"/>
                      <a:r>
                        <a:rPr lang="en-GB" sz="1400" b="0" i="1" u="none" strike="noStrike">
                          <a:solidFill>
                            <a:schemeClr val="tx1"/>
                          </a:solidFill>
                          <a:effectLst/>
                          <a:latin typeface="Calibri" panose="020F0502020204030204" pitchFamily="34" charset="0"/>
                        </a:rPr>
                        <a:t>-</a:t>
                      </a:r>
                    </a:p>
                  </a:txBody>
                  <a:tcPr marL="7438" marR="7438" marT="7438" marB="0" anchor="b">
                    <a:solidFill>
                      <a:srgbClr val="2C2D84">
                        <a:alpha val="25098"/>
                      </a:srgbClr>
                    </a:solidFill>
                  </a:tcPr>
                </a:tc>
                <a:extLst>
                  <a:ext uri="{0D108BD9-81ED-4DB2-BD59-A6C34878D82A}">
                    <a16:rowId xmlns:a16="http://schemas.microsoft.com/office/drawing/2014/main" val="3119758742"/>
                  </a:ext>
                </a:extLst>
              </a:tr>
              <a:tr h="234000">
                <a:tc>
                  <a:txBody>
                    <a:bodyPr/>
                    <a:lstStyle/>
                    <a:p>
                      <a:pPr lvl="2" algn="l" rtl="0" fontAlgn="b"/>
                      <a:r>
                        <a:rPr lang="en-GB" sz="1400" u="none" strike="noStrike">
                          <a:effectLst/>
                        </a:rPr>
                        <a:t>Other education (includes independent schools)</a:t>
                      </a:r>
                      <a:endParaRPr lang="en-GB" sz="1400" b="0" i="0" u="none" strike="noStrike">
                        <a:solidFill>
                          <a:srgbClr val="000000"/>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fontAlgn="b"/>
                      <a:r>
                        <a:rPr lang="en-GB" sz="1400" b="0" i="0" u="none" strike="noStrike">
                          <a:solidFill>
                            <a:schemeClr val="tx1"/>
                          </a:solidFill>
                          <a:effectLst/>
                          <a:latin typeface="Calibri" panose="020F0502020204030204" pitchFamily="34" charset="0"/>
                          <a:cs typeface="Calibri" panose="020F0502020204030204" pitchFamily="34" charset="0"/>
                        </a:rPr>
                        <a:t>82</a:t>
                      </a:r>
                    </a:p>
                  </a:txBody>
                  <a:tcPr marL="6350" marR="6350" marT="6350" marB="0" anchor="b">
                    <a:solidFill>
                      <a:srgbClr val="2C2D84">
                        <a:alpha val="25098"/>
                      </a:srgbClr>
                    </a:solidFill>
                  </a:tcPr>
                </a:tc>
                <a:tc>
                  <a:txBody>
                    <a:bodyPr/>
                    <a:lstStyle/>
                    <a:p>
                      <a:pPr algn="r" fontAlgn="b"/>
                      <a:r>
                        <a:rPr lang="en-GB" sz="1400" b="0" i="0" u="none" strike="noStrike">
                          <a:solidFill>
                            <a:schemeClr val="tx1"/>
                          </a:solidFill>
                          <a:effectLst/>
                          <a:latin typeface="Calibri" panose="020F0502020204030204" pitchFamily="34" charset="0"/>
                          <a:cs typeface="Calibri" panose="020F0502020204030204" pitchFamily="34" charset="0"/>
                        </a:rPr>
                        <a:t>1%</a:t>
                      </a:r>
                    </a:p>
                  </a:txBody>
                  <a:tcPr marL="6350" marR="6350" marT="6350" marB="0" anchor="b">
                    <a:solidFill>
                      <a:srgbClr val="2C2D84">
                        <a:alpha val="25098"/>
                      </a:srgbClr>
                    </a:solidFill>
                  </a:tcPr>
                </a:tc>
                <a:tc>
                  <a:txBody>
                    <a:bodyPr/>
                    <a:lstStyle/>
                    <a:p>
                      <a:pPr algn="r" fontAlgn="b"/>
                      <a:r>
                        <a:rPr lang="en-GB" sz="1400" b="0" i="0" u="none" strike="noStrike">
                          <a:solidFill>
                            <a:schemeClr val="tx1"/>
                          </a:solidFill>
                          <a:effectLst/>
                          <a:latin typeface="Calibri" panose="020F0502020204030204" pitchFamily="34" charset="0"/>
                          <a:cs typeface="Calibri" panose="020F0502020204030204" pitchFamily="34" charset="0"/>
                        </a:rPr>
                        <a:t>1%</a:t>
                      </a:r>
                    </a:p>
                  </a:txBody>
                  <a:tcPr marL="6350" marR="6350" marT="6350" marB="0" anchor="b">
                    <a:lnR w="12700" cmpd="sng">
                      <a:noFill/>
                    </a:lnR>
                    <a:solidFill>
                      <a:srgbClr val="2C2D84">
                        <a:alpha val="25098"/>
                      </a:srgbClr>
                    </a:solidFill>
                  </a:tcPr>
                </a:tc>
                <a:tc>
                  <a:txBody>
                    <a:bodyPr/>
                    <a:lstStyle/>
                    <a:p>
                      <a:pPr algn="r" rtl="0" fontAlgn="b"/>
                      <a:endParaRPr lang="en-GB" sz="1400" b="0" i="0" u="none" strike="noStrike">
                        <a:solidFill>
                          <a:schemeClr val="tx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rtl="0" fontAlgn="b"/>
                      <a:r>
                        <a:rPr lang="en-GB" sz="1400" b="0" u="none" strike="noStrike">
                          <a:effectLst/>
                        </a:rPr>
                        <a:t>- </a:t>
                      </a:r>
                      <a:endParaRPr lang="en-GB" sz="1400" b="0" i="0" u="none" strike="noStrike">
                        <a:solidFill>
                          <a:srgbClr val="000000"/>
                        </a:solidFill>
                        <a:effectLst/>
                        <a:latin typeface="Calibri" panose="020F0502020204030204" pitchFamily="34" charset="0"/>
                      </a:endParaRPr>
                    </a:p>
                  </a:txBody>
                  <a:tcPr marL="7438" marR="7438" marT="7438" marB="0" anchor="b">
                    <a:lnL w="12700" cmpd="sng">
                      <a:noFill/>
                    </a:lnL>
                    <a:solidFill>
                      <a:srgbClr val="2C2D84">
                        <a:alpha val="25098"/>
                      </a:srgbClr>
                    </a:solidFill>
                  </a:tcPr>
                </a:tc>
                <a:tc>
                  <a:txBody>
                    <a:bodyPr/>
                    <a:lstStyle/>
                    <a:p>
                      <a:pPr algn="r" rtl="0" fontAlgn="b"/>
                      <a:r>
                        <a:rPr lang="en-GB" sz="1400" b="0" i="1" u="none" strike="noStrike">
                          <a:effectLst/>
                        </a:rPr>
                        <a:t> -</a:t>
                      </a:r>
                      <a:endParaRPr lang="en-GB" sz="1400" b="0" i="1" u="none" strike="noStrike">
                        <a:solidFill>
                          <a:srgbClr val="000000"/>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rtl="0" fontAlgn="b"/>
                      <a:r>
                        <a:rPr lang="en-GB" sz="1400" b="0" i="1" u="none" strike="noStrike">
                          <a:solidFill>
                            <a:srgbClr val="000000"/>
                          </a:solidFill>
                          <a:effectLst/>
                          <a:latin typeface="Calibri" panose="020F0502020204030204" pitchFamily="34" charset="0"/>
                        </a:rPr>
                        <a:t>-</a:t>
                      </a:r>
                    </a:p>
                  </a:txBody>
                  <a:tcPr marL="7438" marR="7438" marT="7438" marB="0" anchor="b">
                    <a:solidFill>
                      <a:srgbClr val="2C2D84">
                        <a:alpha val="25098"/>
                      </a:srgbClr>
                    </a:solidFill>
                  </a:tcPr>
                </a:tc>
                <a:extLst>
                  <a:ext uri="{0D108BD9-81ED-4DB2-BD59-A6C34878D82A}">
                    <a16:rowId xmlns:a16="http://schemas.microsoft.com/office/drawing/2014/main" val="1753688808"/>
                  </a:ext>
                </a:extLst>
              </a:tr>
              <a:tr h="234000">
                <a:tc>
                  <a:txBody>
                    <a:bodyPr/>
                    <a:lstStyle/>
                    <a:p>
                      <a:pPr lvl="1" algn="l" rtl="0" fontAlgn="b"/>
                      <a:r>
                        <a:rPr lang="en-GB" sz="1400" u="none" strike="noStrike">
                          <a:solidFill>
                            <a:schemeClr val="bg1"/>
                          </a:solidFill>
                          <a:effectLst/>
                        </a:rPr>
                        <a:t>Apprenticeship</a:t>
                      </a:r>
                      <a:endParaRPr lang="en-GB" sz="1400" b="1" i="0" u="none" strike="noStrike">
                        <a:solidFill>
                          <a:schemeClr val="bg1"/>
                        </a:solidFill>
                        <a:effectLst/>
                        <a:latin typeface="Calibri" panose="020F0502020204030204" pitchFamily="34" charset="0"/>
                      </a:endParaRPr>
                    </a:p>
                  </a:txBody>
                  <a:tcPr marL="7438" marR="7438" marT="7438" marB="0" anchor="b">
                    <a:solidFill>
                      <a:srgbClr val="2C2D84"/>
                    </a:solidFill>
                  </a:tcPr>
                </a:tc>
                <a:tc>
                  <a:txBody>
                    <a:bodyPr/>
                    <a:lstStyle/>
                    <a:p>
                      <a:pPr algn="r" fontAlgn="b"/>
                      <a:r>
                        <a:rPr lang="en-GB" sz="1400" b="0" i="0" u="none" strike="noStrike">
                          <a:solidFill>
                            <a:schemeClr val="bg1"/>
                          </a:solidFill>
                          <a:effectLst/>
                          <a:latin typeface="Calibri" panose="020F0502020204030204" pitchFamily="34" charset="0"/>
                          <a:cs typeface="Calibri" panose="020F0502020204030204" pitchFamily="34" charset="0"/>
                        </a:rPr>
                        <a:t>127</a:t>
                      </a:r>
                    </a:p>
                  </a:txBody>
                  <a:tcPr marL="6350" marR="6350" marT="6350" marB="0" anchor="b">
                    <a:solidFill>
                      <a:srgbClr val="2C2D84"/>
                    </a:solidFill>
                  </a:tcPr>
                </a:tc>
                <a:tc>
                  <a:txBody>
                    <a:bodyPr/>
                    <a:lstStyle/>
                    <a:p>
                      <a:pPr algn="r" fontAlgn="b"/>
                      <a:r>
                        <a:rPr lang="en-GB" sz="1400" b="0" i="0" u="none" strike="noStrike">
                          <a:solidFill>
                            <a:schemeClr val="bg1"/>
                          </a:solidFill>
                          <a:effectLst/>
                          <a:latin typeface="Calibri" panose="020F0502020204030204" pitchFamily="34" charset="0"/>
                          <a:cs typeface="Calibri" panose="020F0502020204030204" pitchFamily="34" charset="0"/>
                        </a:rPr>
                        <a:t>2%</a:t>
                      </a:r>
                    </a:p>
                  </a:txBody>
                  <a:tcPr marL="6350" marR="6350" marT="6350" marB="0" anchor="b">
                    <a:solidFill>
                      <a:srgbClr val="2C2D84"/>
                    </a:solidFill>
                  </a:tcPr>
                </a:tc>
                <a:tc>
                  <a:txBody>
                    <a:bodyPr/>
                    <a:lstStyle/>
                    <a:p>
                      <a:pPr algn="r" fontAlgn="b"/>
                      <a:r>
                        <a:rPr lang="en-GB" sz="1400" b="0" i="0" u="none" strike="noStrike">
                          <a:solidFill>
                            <a:schemeClr val="bg1"/>
                          </a:solidFill>
                          <a:effectLst/>
                          <a:latin typeface="Calibri" panose="020F0502020204030204" pitchFamily="34" charset="0"/>
                          <a:cs typeface="Calibri" panose="020F0502020204030204" pitchFamily="34" charset="0"/>
                        </a:rPr>
                        <a:t>3%</a:t>
                      </a:r>
                    </a:p>
                  </a:txBody>
                  <a:tcPr marL="6350" marR="6350" marT="6350" marB="0" anchor="b">
                    <a:lnR w="12700" cmpd="sng">
                      <a:noFill/>
                    </a:lnR>
                    <a:solidFill>
                      <a:srgbClr val="2C2D84"/>
                    </a:solidFill>
                  </a:tcPr>
                </a:tc>
                <a:tc>
                  <a:txBody>
                    <a:bodyPr/>
                    <a:lstStyle/>
                    <a:p>
                      <a:pPr algn="r" rtl="0" fontAlgn="b"/>
                      <a:endParaRPr lang="en-GB" sz="1400" b="0" i="0" u="none" strike="noStrike">
                        <a:solidFill>
                          <a:schemeClr val="bg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GB" sz="1400" b="0" i="0" u="none" strike="noStrike">
                          <a:solidFill>
                            <a:schemeClr val="bg1"/>
                          </a:solidFill>
                          <a:effectLst/>
                          <a:latin typeface="Aptos Narrow" panose="020B0004020202020204" pitchFamily="34" charset="0"/>
                        </a:rPr>
                        <a:t>254</a:t>
                      </a:r>
                    </a:p>
                  </a:txBody>
                  <a:tcPr marL="6274" marR="6274" marT="6274" marB="0" anchor="ctr">
                    <a:lnL w="12700" cmpd="sng">
                      <a:noFill/>
                    </a:lnL>
                    <a:solidFill>
                      <a:srgbClr val="2C2D84"/>
                    </a:solidFill>
                  </a:tcPr>
                </a:tc>
                <a:tc>
                  <a:txBody>
                    <a:bodyPr/>
                    <a:lstStyle/>
                    <a:p>
                      <a:pPr algn="ctr" fontAlgn="b"/>
                      <a:r>
                        <a:rPr lang="en-GB" sz="1400" b="0" u="none" strike="noStrike">
                          <a:solidFill>
                            <a:schemeClr val="bg1"/>
                          </a:solidFill>
                          <a:effectLst/>
                        </a:rPr>
                        <a:t>5%</a:t>
                      </a:r>
                      <a:endParaRPr lang="en-GB" sz="1400" b="0" i="0" u="none" strike="noStrike">
                        <a:solidFill>
                          <a:schemeClr val="bg1"/>
                        </a:solidFill>
                        <a:effectLst/>
                        <a:latin typeface="Aptos Narrow" panose="020B0004020202020204" pitchFamily="34" charset="0"/>
                      </a:endParaRPr>
                    </a:p>
                  </a:txBody>
                  <a:tcPr marL="6274" marR="6274" marT="6274" marB="0" anchor="ctr">
                    <a:solidFill>
                      <a:srgbClr val="2C2D84"/>
                    </a:solidFill>
                  </a:tcPr>
                </a:tc>
                <a:tc>
                  <a:txBody>
                    <a:bodyPr/>
                    <a:lstStyle/>
                    <a:p>
                      <a:pPr algn="ctr" fontAlgn="b"/>
                      <a:r>
                        <a:rPr lang="en-GB" sz="1400" b="0" u="none" strike="noStrike">
                          <a:solidFill>
                            <a:schemeClr val="bg1"/>
                          </a:solidFill>
                          <a:effectLst/>
                        </a:rPr>
                        <a:t>7%</a:t>
                      </a:r>
                      <a:endParaRPr lang="en-GB" sz="1400" b="0" i="0" u="none" strike="noStrike">
                        <a:solidFill>
                          <a:schemeClr val="bg1"/>
                        </a:solidFill>
                        <a:effectLst/>
                        <a:latin typeface="Aptos Narrow" panose="020B0004020202020204" pitchFamily="34" charset="0"/>
                      </a:endParaRPr>
                    </a:p>
                  </a:txBody>
                  <a:tcPr marL="6274" marR="6274" marT="6274" marB="0" anchor="ctr">
                    <a:solidFill>
                      <a:srgbClr val="2C2D84"/>
                    </a:solidFill>
                  </a:tcPr>
                </a:tc>
                <a:extLst>
                  <a:ext uri="{0D108BD9-81ED-4DB2-BD59-A6C34878D82A}">
                    <a16:rowId xmlns:a16="http://schemas.microsoft.com/office/drawing/2014/main" val="783226255"/>
                  </a:ext>
                </a:extLst>
              </a:tr>
              <a:tr h="234000">
                <a:tc>
                  <a:txBody>
                    <a:bodyPr/>
                    <a:lstStyle/>
                    <a:p>
                      <a:pPr lvl="1" algn="l" rtl="0" fontAlgn="b"/>
                      <a:r>
                        <a:rPr lang="en-GB" sz="1400" u="none" strike="noStrike">
                          <a:solidFill>
                            <a:schemeClr val="bg1"/>
                          </a:solidFill>
                          <a:effectLst/>
                        </a:rPr>
                        <a:t>Employment</a:t>
                      </a:r>
                      <a:endParaRPr lang="en-GB" sz="1400" b="1" i="0" u="none" strike="noStrike">
                        <a:solidFill>
                          <a:schemeClr val="bg1"/>
                        </a:solidFill>
                        <a:effectLst/>
                        <a:latin typeface="Calibri" panose="020F0502020204030204" pitchFamily="34" charset="0"/>
                      </a:endParaRPr>
                    </a:p>
                  </a:txBody>
                  <a:tcPr marL="7438" marR="7438" marT="7438" marB="0" anchor="b">
                    <a:solidFill>
                      <a:srgbClr val="2C2D84"/>
                    </a:solidFill>
                  </a:tcPr>
                </a:tc>
                <a:tc>
                  <a:txBody>
                    <a:bodyPr/>
                    <a:lstStyle/>
                    <a:p>
                      <a:pPr algn="r" fontAlgn="b"/>
                      <a:r>
                        <a:rPr lang="en-GB" sz="1400" b="0" i="0" u="none" strike="noStrike">
                          <a:solidFill>
                            <a:schemeClr val="bg1"/>
                          </a:solidFill>
                          <a:effectLst/>
                          <a:latin typeface="Calibri" panose="020F0502020204030204" pitchFamily="34" charset="0"/>
                          <a:cs typeface="Calibri" panose="020F0502020204030204" pitchFamily="34" charset="0"/>
                        </a:rPr>
                        <a:t>155</a:t>
                      </a:r>
                    </a:p>
                  </a:txBody>
                  <a:tcPr marL="6350" marR="6350" marT="6350" marB="0" anchor="b">
                    <a:solidFill>
                      <a:srgbClr val="2C2D84"/>
                    </a:solidFill>
                  </a:tcPr>
                </a:tc>
                <a:tc>
                  <a:txBody>
                    <a:bodyPr/>
                    <a:lstStyle/>
                    <a:p>
                      <a:pPr algn="r" fontAlgn="b"/>
                      <a:r>
                        <a:rPr lang="en-GB" sz="1400" b="0" i="0" u="none" strike="noStrike">
                          <a:solidFill>
                            <a:schemeClr val="bg1"/>
                          </a:solidFill>
                          <a:effectLst/>
                          <a:latin typeface="Calibri" panose="020F0502020204030204" pitchFamily="34" charset="0"/>
                          <a:cs typeface="Calibri" panose="020F0502020204030204" pitchFamily="34" charset="0"/>
                        </a:rPr>
                        <a:t>3%</a:t>
                      </a:r>
                    </a:p>
                  </a:txBody>
                  <a:tcPr marL="6350" marR="6350" marT="6350" marB="0" anchor="b">
                    <a:solidFill>
                      <a:srgbClr val="2C2D84"/>
                    </a:solidFill>
                  </a:tcPr>
                </a:tc>
                <a:tc>
                  <a:txBody>
                    <a:bodyPr/>
                    <a:lstStyle/>
                    <a:p>
                      <a:pPr algn="r" fontAlgn="b"/>
                      <a:r>
                        <a:rPr lang="en-GB" sz="1400" b="0" i="0" u="none" strike="noStrike">
                          <a:solidFill>
                            <a:schemeClr val="bg1"/>
                          </a:solidFill>
                          <a:effectLst/>
                          <a:latin typeface="Calibri" panose="020F0502020204030204" pitchFamily="34" charset="0"/>
                          <a:cs typeface="Calibri" panose="020F0502020204030204" pitchFamily="34" charset="0"/>
                        </a:rPr>
                        <a:t>4%</a:t>
                      </a:r>
                    </a:p>
                  </a:txBody>
                  <a:tcPr marL="6350" marR="6350" marT="6350" marB="0" anchor="b">
                    <a:lnR w="12700" cmpd="sng">
                      <a:noFill/>
                    </a:lnR>
                    <a:solidFill>
                      <a:srgbClr val="2C2D84"/>
                    </a:solidFill>
                  </a:tcPr>
                </a:tc>
                <a:tc>
                  <a:txBody>
                    <a:bodyPr/>
                    <a:lstStyle/>
                    <a:p>
                      <a:pPr algn="r" rtl="0" fontAlgn="b"/>
                      <a:endParaRPr lang="en-GB" sz="1400" b="0" i="0" u="none" strike="noStrike">
                        <a:solidFill>
                          <a:schemeClr val="bg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GB" sz="1400" b="0" u="none" strike="noStrike">
                          <a:solidFill>
                            <a:schemeClr val="bg1"/>
                          </a:solidFill>
                          <a:effectLst/>
                        </a:rPr>
                        <a:t>1,268</a:t>
                      </a:r>
                      <a:endParaRPr lang="en-GB" sz="1400" b="0" i="0" u="none" strike="noStrike">
                        <a:solidFill>
                          <a:schemeClr val="bg1"/>
                        </a:solidFill>
                        <a:effectLst/>
                        <a:latin typeface="Aptos Narrow" panose="020B0004020202020204" pitchFamily="34" charset="0"/>
                      </a:endParaRPr>
                    </a:p>
                  </a:txBody>
                  <a:tcPr marL="6274" marR="6274" marT="6274" marB="0" anchor="ctr">
                    <a:lnL w="12700" cmpd="sng">
                      <a:noFill/>
                    </a:lnL>
                    <a:solidFill>
                      <a:srgbClr val="2C2D84"/>
                    </a:solidFill>
                  </a:tcPr>
                </a:tc>
                <a:tc>
                  <a:txBody>
                    <a:bodyPr/>
                    <a:lstStyle/>
                    <a:p>
                      <a:pPr algn="ctr" fontAlgn="b"/>
                      <a:r>
                        <a:rPr lang="en-GB" sz="1400" b="0" u="none" strike="noStrike">
                          <a:solidFill>
                            <a:schemeClr val="bg1"/>
                          </a:solidFill>
                          <a:effectLst/>
                        </a:rPr>
                        <a:t>24%</a:t>
                      </a:r>
                      <a:endParaRPr lang="en-GB" sz="1400" b="0" i="0" u="none" strike="noStrike">
                        <a:solidFill>
                          <a:schemeClr val="bg1"/>
                        </a:solidFill>
                        <a:effectLst/>
                        <a:latin typeface="Aptos Narrow" panose="020B0004020202020204" pitchFamily="34" charset="0"/>
                      </a:endParaRPr>
                    </a:p>
                  </a:txBody>
                  <a:tcPr marL="6274" marR="6274" marT="6274" marB="0" anchor="ctr">
                    <a:solidFill>
                      <a:srgbClr val="2C2D84"/>
                    </a:solidFill>
                  </a:tcPr>
                </a:tc>
                <a:tc>
                  <a:txBody>
                    <a:bodyPr/>
                    <a:lstStyle/>
                    <a:p>
                      <a:pPr algn="ctr" fontAlgn="b"/>
                      <a:r>
                        <a:rPr lang="en-GB" sz="1400" b="0" u="none" strike="noStrike">
                          <a:solidFill>
                            <a:schemeClr val="bg1"/>
                          </a:solidFill>
                          <a:effectLst/>
                        </a:rPr>
                        <a:t>28%</a:t>
                      </a:r>
                      <a:endParaRPr lang="en-GB" sz="1400" b="0" i="0" u="none" strike="noStrike">
                        <a:solidFill>
                          <a:schemeClr val="bg1"/>
                        </a:solidFill>
                        <a:effectLst/>
                        <a:latin typeface="Aptos Narrow" panose="020B0004020202020204" pitchFamily="34" charset="0"/>
                      </a:endParaRPr>
                    </a:p>
                  </a:txBody>
                  <a:tcPr marL="6274" marR="6274" marT="6274" marB="0" anchor="ctr">
                    <a:solidFill>
                      <a:srgbClr val="2C2D84"/>
                    </a:solidFill>
                  </a:tcPr>
                </a:tc>
                <a:extLst>
                  <a:ext uri="{0D108BD9-81ED-4DB2-BD59-A6C34878D82A}">
                    <a16:rowId xmlns:a16="http://schemas.microsoft.com/office/drawing/2014/main" val="558357150"/>
                  </a:ext>
                </a:extLst>
              </a:tr>
              <a:tr h="234000">
                <a:tc>
                  <a:txBody>
                    <a:bodyPr/>
                    <a:lstStyle/>
                    <a:p>
                      <a:pPr algn="l" rtl="0" fontAlgn="b"/>
                      <a:r>
                        <a:rPr lang="en-GB" sz="1400" b="1" u="none" strike="noStrike">
                          <a:solidFill>
                            <a:schemeClr val="tx1"/>
                          </a:solidFill>
                          <a:effectLst/>
                        </a:rPr>
                        <a:t>Not a sustained destination</a:t>
                      </a:r>
                      <a:endParaRPr lang="en-GB" sz="1400" b="1" i="0" u="none" strike="noStrike">
                        <a:solidFill>
                          <a:schemeClr val="tx1"/>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fontAlgn="b"/>
                      <a:r>
                        <a:rPr lang="en-GB" sz="1400" b="1" i="0" u="none" strike="noStrike">
                          <a:solidFill>
                            <a:schemeClr val="tx1"/>
                          </a:solidFill>
                          <a:effectLst/>
                          <a:latin typeface="Calibri" panose="020F0502020204030204" pitchFamily="34" charset="0"/>
                          <a:cs typeface="Calibri" panose="020F0502020204030204" pitchFamily="34" charset="0"/>
                        </a:rPr>
                        <a:t>182</a:t>
                      </a:r>
                    </a:p>
                  </a:txBody>
                  <a:tcPr marL="6350" marR="6350" marT="6350" marB="0" anchor="b">
                    <a:solidFill>
                      <a:srgbClr val="2C2D84">
                        <a:alpha val="25098"/>
                      </a:srgbClr>
                    </a:solidFill>
                  </a:tcPr>
                </a:tc>
                <a:tc>
                  <a:txBody>
                    <a:bodyPr/>
                    <a:lstStyle/>
                    <a:p>
                      <a:pPr algn="r" fontAlgn="b"/>
                      <a:r>
                        <a:rPr lang="en-GB" sz="1400" b="1" i="0" u="none" strike="noStrike">
                          <a:solidFill>
                            <a:schemeClr val="tx1"/>
                          </a:solidFill>
                          <a:effectLst/>
                          <a:latin typeface="Calibri" panose="020F0502020204030204" pitchFamily="34" charset="0"/>
                          <a:cs typeface="Calibri" panose="020F0502020204030204" pitchFamily="34" charset="0"/>
                        </a:rPr>
                        <a:t>3%</a:t>
                      </a:r>
                    </a:p>
                  </a:txBody>
                  <a:tcPr marL="6350" marR="6350" marT="6350" marB="0" anchor="b">
                    <a:solidFill>
                      <a:srgbClr val="2C2D84">
                        <a:alpha val="25098"/>
                      </a:srgbClr>
                    </a:solidFill>
                  </a:tcPr>
                </a:tc>
                <a:tc>
                  <a:txBody>
                    <a:bodyPr/>
                    <a:lstStyle/>
                    <a:p>
                      <a:pPr algn="r" fontAlgn="b"/>
                      <a:r>
                        <a:rPr lang="en-GB" sz="1400" b="1" i="0" u="none" strike="noStrike">
                          <a:solidFill>
                            <a:schemeClr val="tx1"/>
                          </a:solidFill>
                          <a:effectLst/>
                          <a:latin typeface="Calibri" panose="020F0502020204030204" pitchFamily="34" charset="0"/>
                          <a:cs typeface="Calibri" panose="020F0502020204030204" pitchFamily="34" charset="0"/>
                        </a:rPr>
                        <a:t>6%</a:t>
                      </a:r>
                    </a:p>
                  </a:txBody>
                  <a:tcPr marL="6350" marR="6350" marT="6350" marB="0" anchor="b">
                    <a:lnR w="12700" cmpd="sng">
                      <a:noFill/>
                    </a:lnR>
                    <a:solidFill>
                      <a:srgbClr val="2C2D84">
                        <a:alpha val="25098"/>
                      </a:srgbClr>
                    </a:solidFill>
                  </a:tcPr>
                </a:tc>
                <a:tc>
                  <a:txBody>
                    <a:bodyPr/>
                    <a:lstStyle/>
                    <a:p>
                      <a:pPr algn="r" rtl="0" fontAlgn="b"/>
                      <a:endParaRPr lang="en-GB" sz="1400" b="1" i="0" u="none" strike="noStrike">
                        <a:solidFill>
                          <a:schemeClr val="tx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GB" sz="1400" b="1" i="0" u="none" strike="noStrike">
                          <a:solidFill>
                            <a:schemeClr val="tx1"/>
                          </a:solidFill>
                          <a:effectLst/>
                          <a:latin typeface="Aptos Narrow" panose="020B0004020202020204" pitchFamily="34" charset="0"/>
                        </a:rPr>
                        <a:t>543</a:t>
                      </a:r>
                    </a:p>
                  </a:txBody>
                  <a:tcPr marL="6274" marR="6274" marT="6274" marB="0" anchor="ctr">
                    <a:lnL w="12700" cmpd="sng">
                      <a:noFill/>
                    </a:lnL>
                    <a:solidFill>
                      <a:srgbClr val="2C2D84">
                        <a:alpha val="25098"/>
                      </a:srgbClr>
                    </a:solidFill>
                  </a:tcPr>
                </a:tc>
                <a:tc>
                  <a:txBody>
                    <a:bodyPr/>
                    <a:lstStyle/>
                    <a:p>
                      <a:pPr algn="ctr" fontAlgn="b"/>
                      <a:r>
                        <a:rPr lang="en-GB" sz="1400" b="1" u="none" strike="noStrike">
                          <a:solidFill>
                            <a:schemeClr val="tx1"/>
                          </a:solidFill>
                          <a:effectLst/>
                        </a:rPr>
                        <a:t>10%</a:t>
                      </a:r>
                      <a:endParaRPr lang="en-GB" sz="1400" b="1" i="0" u="none" strike="noStrike">
                        <a:solidFill>
                          <a:schemeClr val="tx1"/>
                        </a:solidFill>
                        <a:effectLst/>
                        <a:latin typeface="Aptos Narrow" panose="020B0004020202020204" pitchFamily="34" charset="0"/>
                      </a:endParaRPr>
                    </a:p>
                  </a:txBody>
                  <a:tcPr marL="6274" marR="6274" marT="6274" marB="0" anchor="ctr">
                    <a:solidFill>
                      <a:srgbClr val="2C2D84">
                        <a:alpha val="25098"/>
                      </a:srgbClr>
                    </a:solidFill>
                  </a:tcPr>
                </a:tc>
                <a:tc>
                  <a:txBody>
                    <a:bodyPr/>
                    <a:lstStyle/>
                    <a:p>
                      <a:pPr algn="ctr" fontAlgn="b"/>
                      <a:r>
                        <a:rPr lang="en-GB" sz="1400" b="1" u="none" strike="noStrike">
                          <a:solidFill>
                            <a:schemeClr val="tx1"/>
                          </a:solidFill>
                          <a:effectLst/>
                        </a:rPr>
                        <a:t>15%</a:t>
                      </a:r>
                      <a:endParaRPr lang="en-GB" sz="1400" b="1" i="0" u="none" strike="noStrike">
                        <a:solidFill>
                          <a:schemeClr val="tx1"/>
                        </a:solidFill>
                        <a:effectLst/>
                        <a:latin typeface="Aptos Narrow" panose="020B0004020202020204" pitchFamily="34" charset="0"/>
                      </a:endParaRPr>
                    </a:p>
                  </a:txBody>
                  <a:tcPr marL="6274" marR="6274" marT="6274" marB="0" anchor="ctr">
                    <a:solidFill>
                      <a:srgbClr val="2C2D84">
                        <a:alpha val="25098"/>
                      </a:srgbClr>
                    </a:solidFill>
                  </a:tcPr>
                </a:tc>
                <a:extLst>
                  <a:ext uri="{0D108BD9-81ED-4DB2-BD59-A6C34878D82A}">
                    <a16:rowId xmlns:a16="http://schemas.microsoft.com/office/drawing/2014/main" val="3122598122"/>
                  </a:ext>
                </a:extLst>
              </a:tr>
              <a:tr h="234000">
                <a:tc>
                  <a:txBody>
                    <a:bodyPr/>
                    <a:lstStyle/>
                    <a:p>
                      <a:pPr algn="l" rtl="0" fontAlgn="b"/>
                      <a:r>
                        <a:rPr lang="en-GB" sz="1400" b="1" u="none" strike="noStrike" dirty="0">
                          <a:effectLst/>
                        </a:rPr>
                        <a:t>Unknown</a:t>
                      </a:r>
                      <a:endParaRPr lang="en-GB" sz="1400" b="1" i="0" u="none" strike="noStrike" dirty="0">
                        <a:solidFill>
                          <a:srgbClr val="000000"/>
                        </a:solidFill>
                        <a:effectLst/>
                        <a:latin typeface="Calibri" panose="020F0502020204030204" pitchFamily="34" charset="0"/>
                      </a:endParaRPr>
                    </a:p>
                  </a:txBody>
                  <a:tcPr marL="7438" marR="7438" marT="7438" marB="0" anchor="b">
                    <a:solidFill>
                      <a:srgbClr val="2C2D84">
                        <a:alpha val="25098"/>
                      </a:srgbClr>
                    </a:solidFill>
                  </a:tcPr>
                </a:tc>
                <a:tc>
                  <a:txBody>
                    <a:bodyPr/>
                    <a:lstStyle/>
                    <a:p>
                      <a:pPr algn="r" fontAlgn="b"/>
                      <a:r>
                        <a:rPr lang="en-GB" sz="1400" b="1" i="0" u="none" strike="noStrike">
                          <a:solidFill>
                            <a:schemeClr val="tx1"/>
                          </a:solidFill>
                          <a:effectLst/>
                          <a:latin typeface="Calibri" panose="020F0502020204030204" pitchFamily="34" charset="0"/>
                          <a:cs typeface="Calibri" panose="020F0502020204030204" pitchFamily="34" charset="0"/>
                        </a:rPr>
                        <a:t>71</a:t>
                      </a:r>
                    </a:p>
                  </a:txBody>
                  <a:tcPr marL="6350" marR="6350" marT="6350" marB="0" anchor="b">
                    <a:solidFill>
                      <a:srgbClr val="2C2D84">
                        <a:alpha val="25098"/>
                      </a:srgbClr>
                    </a:solidFill>
                  </a:tcPr>
                </a:tc>
                <a:tc>
                  <a:txBody>
                    <a:bodyPr/>
                    <a:lstStyle/>
                    <a:p>
                      <a:pPr algn="r" fontAlgn="b"/>
                      <a:r>
                        <a:rPr lang="en-GB" sz="1400" b="1" i="0" u="none" strike="noStrike">
                          <a:solidFill>
                            <a:schemeClr val="tx1"/>
                          </a:solidFill>
                          <a:effectLst/>
                          <a:latin typeface="Calibri" panose="020F0502020204030204" pitchFamily="34" charset="0"/>
                          <a:cs typeface="Calibri" panose="020F0502020204030204" pitchFamily="34" charset="0"/>
                        </a:rPr>
                        <a:t>1%</a:t>
                      </a:r>
                    </a:p>
                  </a:txBody>
                  <a:tcPr marL="6350" marR="6350" marT="6350" marB="0" anchor="b">
                    <a:solidFill>
                      <a:srgbClr val="2C2D84">
                        <a:alpha val="25098"/>
                      </a:srgbClr>
                    </a:solidFill>
                  </a:tcPr>
                </a:tc>
                <a:tc>
                  <a:txBody>
                    <a:bodyPr/>
                    <a:lstStyle/>
                    <a:p>
                      <a:pPr algn="r" fontAlgn="b"/>
                      <a:r>
                        <a:rPr lang="en-GB" sz="1400" b="1" i="0" u="none" strike="noStrike">
                          <a:solidFill>
                            <a:schemeClr val="tx1"/>
                          </a:solidFill>
                          <a:effectLst/>
                          <a:latin typeface="Calibri" panose="020F0502020204030204" pitchFamily="34" charset="0"/>
                          <a:cs typeface="Calibri" panose="020F0502020204030204" pitchFamily="34" charset="0"/>
                        </a:rPr>
                        <a:t>1%</a:t>
                      </a:r>
                    </a:p>
                  </a:txBody>
                  <a:tcPr marL="6350" marR="6350" marT="6350" marB="0" anchor="b">
                    <a:lnR w="12700" cmpd="sng">
                      <a:noFill/>
                    </a:lnR>
                    <a:solidFill>
                      <a:srgbClr val="2C2D84">
                        <a:alpha val="25098"/>
                      </a:srgbClr>
                    </a:solidFill>
                  </a:tcPr>
                </a:tc>
                <a:tc>
                  <a:txBody>
                    <a:bodyPr/>
                    <a:lstStyle/>
                    <a:p>
                      <a:pPr algn="r" rtl="0" fontAlgn="b"/>
                      <a:endParaRPr lang="en-GB" sz="1400" b="1" i="0" u="none" strike="noStrike">
                        <a:solidFill>
                          <a:schemeClr val="tx1"/>
                        </a:solidFill>
                        <a:effectLst/>
                        <a:latin typeface="Calibri" panose="020F0502020204030204" pitchFamily="34" charset="0"/>
                      </a:endParaRPr>
                    </a:p>
                  </a:txBody>
                  <a:tcPr marL="7438" marR="7438" marT="743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GB" sz="1400" b="1" i="0" u="none" strike="noStrike">
                          <a:solidFill>
                            <a:schemeClr val="tx1"/>
                          </a:solidFill>
                          <a:effectLst/>
                          <a:latin typeface="Aptos Narrow" panose="020B0004020202020204" pitchFamily="34" charset="0"/>
                        </a:rPr>
                        <a:t>251</a:t>
                      </a:r>
                    </a:p>
                  </a:txBody>
                  <a:tcPr marL="6274" marR="6274" marT="6274" marB="0" anchor="ctr">
                    <a:lnL w="12700" cmpd="sng">
                      <a:noFill/>
                    </a:lnL>
                    <a:solidFill>
                      <a:srgbClr val="2C2D84">
                        <a:alpha val="25098"/>
                      </a:srgbClr>
                    </a:solidFill>
                  </a:tcPr>
                </a:tc>
                <a:tc>
                  <a:txBody>
                    <a:bodyPr/>
                    <a:lstStyle/>
                    <a:p>
                      <a:pPr algn="ctr" fontAlgn="b"/>
                      <a:r>
                        <a:rPr lang="en-GB" sz="1400" b="1" u="none" strike="noStrike">
                          <a:solidFill>
                            <a:schemeClr val="tx1"/>
                          </a:solidFill>
                          <a:effectLst/>
                        </a:rPr>
                        <a:t>5%</a:t>
                      </a:r>
                      <a:endParaRPr lang="en-GB" sz="1400" b="1" i="0" u="none" strike="noStrike">
                        <a:solidFill>
                          <a:schemeClr val="tx1"/>
                        </a:solidFill>
                        <a:effectLst/>
                        <a:latin typeface="Aptos Narrow" panose="020B0004020202020204" pitchFamily="34" charset="0"/>
                      </a:endParaRPr>
                    </a:p>
                  </a:txBody>
                  <a:tcPr marL="6274" marR="6274" marT="6274" marB="0" anchor="ctr">
                    <a:solidFill>
                      <a:srgbClr val="2C2D84">
                        <a:alpha val="25098"/>
                      </a:srgbClr>
                    </a:solidFill>
                  </a:tcPr>
                </a:tc>
                <a:tc>
                  <a:txBody>
                    <a:bodyPr/>
                    <a:lstStyle/>
                    <a:p>
                      <a:pPr algn="ctr" fontAlgn="b"/>
                      <a:r>
                        <a:rPr lang="en-GB" sz="1400" b="1" u="none" strike="noStrike" dirty="0">
                          <a:solidFill>
                            <a:schemeClr val="tx1"/>
                          </a:solidFill>
                          <a:effectLst/>
                        </a:rPr>
                        <a:t>5%</a:t>
                      </a:r>
                      <a:endParaRPr lang="en-GB" sz="1400" b="1" i="0" u="none" strike="noStrike" dirty="0">
                        <a:solidFill>
                          <a:schemeClr val="tx1"/>
                        </a:solidFill>
                        <a:effectLst/>
                        <a:latin typeface="Aptos Narrow" panose="020B0004020202020204" pitchFamily="34" charset="0"/>
                      </a:endParaRPr>
                    </a:p>
                  </a:txBody>
                  <a:tcPr marL="6274" marR="6274" marT="6274" marB="0" anchor="ctr">
                    <a:solidFill>
                      <a:srgbClr val="2C2D84">
                        <a:alpha val="25098"/>
                      </a:srgbClr>
                    </a:solidFill>
                  </a:tcPr>
                </a:tc>
                <a:extLst>
                  <a:ext uri="{0D108BD9-81ED-4DB2-BD59-A6C34878D82A}">
                    <a16:rowId xmlns:a16="http://schemas.microsoft.com/office/drawing/2014/main" val="2946369976"/>
                  </a:ext>
                </a:extLst>
              </a:tr>
            </a:tbl>
          </a:graphicData>
        </a:graphic>
      </p:graphicFrame>
      <p:sp>
        <p:nvSpPr>
          <p:cNvPr id="8" name="Title 1">
            <a:extLst>
              <a:ext uri="{FF2B5EF4-FFF2-40B4-BE49-F238E27FC236}">
                <a16:creationId xmlns:a16="http://schemas.microsoft.com/office/drawing/2014/main" id="{5DA08976-D36D-ACD4-21E1-03750A31D97F}"/>
              </a:ext>
            </a:extLst>
          </p:cNvPr>
          <p:cNvSpPr txBox="1">
            <a:spLocks/>
          </p:cNvSpPr>
          <p:nvPr/>
        </p:nvSpPr>
        <p:spPr>
          <a:xfrm>
            <a:off x="0" y="148281"/>
            <a:ext cx="10515600" cy="983289"/>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 performs well on the proportion of young people entering sustained destinations following KS4 and KS5, ranking 8</a:t>
            </a:r>
            <a:r>
              <a:rPr lang="en-GB" sz="2000" b="1" baseline="30000" dirty="0">
                <a:solidFill>
                  <a:schemeClr val="bg1"/>
                </a:solidFill>
                <a:latin typeface="+mn-lt"/>
              </a:rPr>
              <a:t>th</a:t>
            </a:r>
            <a:r>
              <a:rPr lang="en-GB" sz="2000" b="1" dirty="0">
                <a:solidFill>
                  <a:schemeClr val="bg1"/>
                </a:solidFill>
                <a:latin typeface="+mn-lt"/>
              </a:rPr>
              <a:t> out of 151 local authorities for the former and 25</a:t>
            </a:r>
            <a:r>
              <a:rPr lang="en-GB" sz="2000" b="1" baseline="30000" dirty="0">
                <a:solidFill>
                  <a:schemeClr val="bg1"/>
                </a:solidFill>
                <a:latin typeface="+mn-lt"/>
              </a:rPr>
              <a:t>th</a:t>
            </a:r>
            <a:r>
              <a:rPr lang="en-GB" sz="2000" b="1" dirty="0">
                <a:solidFill>
                  <a:schemeClr val="bg1"/>
                </a:solidFill>
                <a:latin typeface="+mn-lt"/>
              </a:rPr>
              <a:t> for the latter</a:t>
            </a:r>
          </a:p>
        </p:txBody>
      </p:sp>
      <p:sp>
        <p:nvSpPr>
          <p:cNvPr id="10" name="TextBox 9">
            <a:extLst>
              <a:ext uri="{FF2B5EF4-FFF2-40B4-BE49-F238E27FC236}">
                <a16:creationId xmlns:a16="http://schemas.microsoft.com/office/drawing/2014/main" id="{05028245-94FD-BC0E-81CD-67443D813F11}"/>
              </a:ext>
            </a:extLst>
          </p:cNvPr>
          <p:cNvSpPr txBox="1"/>
          <p:nvPr/>
        </p:nvSpPr>
        <p:spPr>
          <a:xfrm>
            <a:off x="9416460" y="5902474"/>
            <a:ext cx="2198280" cy="307777"/>
          </a:xfrm>
          <a:prstGeom prst="rect">
            <a:avLst/>
          </a:prstGeom>
          <a:noFill/>
        </p:spPr>
        <p:txBody>
          <a:bodyPr wrap="square">
            <a:spAutoFit/>
          </a:bodyPr>
          <a:lstStyle/>
          <a:p>
            <a:r>
              <a:rPr lang="en-US" sz="1400"/>
              <a:t>Source: </a:t>
            </a:r>
            <a:r>
              <a:rPr lang="en-US" sz="1400">
                <a:hlinkClick r:id="rId2"/>
              </a:rPr>
              <a:t>DfE, 2025</a:t>
            </a:r>
            <a:endParaRPr lang="en-US" sz="1400"/>
          </a:p>
        </p:txBody>
      </p:sp>
      <p:sp>
        <p:nvSpPr>
          <p:cNvPr id="2" name="TextBox 1">
            <a:extLst>
              <a:ext uri="{FF2B5EF4-FFF2-40B4-BE49-F238E27FC236}">
                <a16:creationId xmlns:a16="http://schemas.microsoft.com/office/drawing/2014/main" id="{2B3C01E5-66BB-EDB0-CD4F-B458B6C672FA}"/>
              </a:ext>
            </a:extLst>
          </p:cNvPr>
          <p:cNvSpPr txBox="1"/>
          <p:nvPr/>
        </p:nvSpPr>
        <p:spPr>
          <a:xfrm>
            <a:off x="152169" y="1410658"/>
            <a:ext cx="3505431" cy="584775"/>
          </a:xfrm>
          <a:prstGeom prst="rect">
            <a:avLst/>
          </a:prstGeom>
          <a:solidFill>
            <a:srgbClr val="2C2D84"/>
          </a:solidFill>
        </p:spPr>
        <p:txBody>
          <a:bodyPr wrap="square" rtlCol="0">
            <a:spAutoFit/>
          </a:bodyPr>
          <a:lstStyle/>
          <a:p>
            <a:r>
              <a:rPr lang="en-GB" sz="1600" b="1" dirty="0">
                <a:solidFill>
                  <a:schemeClr val="bg1"/>
                </a:solidFill>
              </a:rPr>
              <a:t>Key Stage 4 and Key Stage 5 destinations – 2022/23</a:t>
            </a:r>
          </a:p>
        </p:txBody>
      </p:sp>
    </p:spTree>
    <p:extLst>
      <p:ext uri="{BB962C8B-B14F-4D97-AF65-F5344CB8AC3E}">
        <p14:creationId xmlns:p14="http://schemas.microsoft.com/office/powerpoint/2010/main" val="24449774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1A0678-085E-C295-B181-4E731BAF05E9}"/>
              </a:ext>
            </a:extLst>
          </p:cNvPr>
          <p:cNvSpPr txBox="1"/>
          <p:nvPr/>
        </p:nvSpPr>
        <p:spPr>
          <a:xfrm>
            <a:off x="-1" y="1131570"/>
            <a:ext cx="10515600" cy="2496133"/>
          </a:xfrm>
          <a:prstGeom prst="rect">
            <a:avLst/>
          </a:prstGeom>
          <a:noFill/>
          <a:ln>
            <a:solidFill>
              <a:schemeClr val="tx2"/>
            </a:solidFill>
          </a:ln>
        </p:spPr>
        <p:txBody>
          <a:bodyPr wrap="square" rtlCol="0">
            <a:spAutoFit/>
          </a:bodyPr>
          <a:lstStyle/>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In 2022/23, following Year 11 (Key Stage 4), most young people (63%) in Buckinghamshire’s state-funded mainstream schools continued in education at a school sixth form.  This is much higher than the national average of 37%.  Nationally, more young people entered Further Education (35% compared with 23% in Buckinghamshire) and Sixth Form Colleges (13% compared with 4% in Buckinghamshire). </a:t>
            </a:r>
          </a:p>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Overall, 91% of Buckinghamshire’s Y11 leavers entered sustained education, compared with 86% nationally.  </a:t>
            </a:r>
          </a:p>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Moving into apprenticeships and employment are slightly less common routes in Buckinghamshire than nationally. </a:t>
            </a:r>
          </a:p>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The proportion of Buckinghamshire’s Y11 leavers entering all sustained destinations was three percentage points higher than the England average. </a:t>
            </a:r>
          </a:p>
        </p:txBody>
      </p:sp>
      <p:sp>
        <p:nvSpPr>
          <p:cNvPr id="6" name="Title 1">
            <a:extLst>
              <a:ext uri="{FF2B5EF4-FFF2-40B4-BE49-F238E27FC236}">
                <a16:creationId xmlns:a16="http://schemas.microsoft.com/office/drawing/2014/main" id="{179E4065-5AA2-CD35-9E3F-82133F3F75FC}"/>
              </a:ext>
            </a:extLst>
          </p:cNvPr>
          <p:cNvSpPr txBox="1">
            <a:spLocks/>
          </p:cNvSpPr>
          <p:nvPr/>
        </p:nvSpPr>
        <p:spPr>
          <a:xfrm>
            <a:off x="0" y="319405"/>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Year 11 leavers are more likely to remain in a sustained destination (mainly education) than the national average and are more likely to do so at a school sixth form.  </a:t>
            </a:r>
          </a:p>
        </p:txBody>
      </p:sp>
      <p:sp>
        <p:nvSpPr>
          <p:cNvPr id="8" name="Title 1">
            <a:extLst>
              <a:ext uri="{FF2B5EF4-FFF2-40B4-BE49-F238E27FC236}">
                <a16:creationId xmlns:a16="http://schemas.microsoft.com/office/drawing/2014/main" id="{90F8B5AC-EE8A-A943-4656-64C10854F501}"/>
              </a:ext>
            </a:extLst>
          </p:cNvPr>
          <p:cNvSpPr txBox="1">
            <a:spLocks/>
          </p:cNvSpPr>
          <p:nvPr/>
        </p:nvSpPr>
        <p:spPr>
          <a:xfrm>
            <a:off x="-1" y="3991182"/>
            <a:ext cx="10515600" cy="812165"/>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On completion of 16-18 study, a much higher proportion of young people from Buckinghamshire go on to study at university than the national average</a:t>
            </a:r>
          </a:p>
        </p:txBody>
      </p:sp>
      <p:sp>
        <p:nvSpPr>
          <p:cNvPr id="9" name="TextBox 8">
            <a:extLst>
              <a:ext uri="{FF2B5EF4-FFF2-40B4-BE49-F238E27FC236}">
                <a16:creationId xmlns:a16="http://schemas.microsoft.com/office/drawing/2014/main" id="{625F7BA0-B6F1-619A-9DA1-23C6C48688A6}"/>
              </a:ext>
            </a:extLst>
          </p:cNvPr>
          <p:cNvSpPr txBox="1"/>
          <p:nvPr/>
        </p:nvSpPr>
        <p:spPr>
          <a:xfrm>
            <a:off x="0" y="4803347"/>
            <a:ext cx="10515599" cy="1866601"/>
          </a:xfrm>
          <a:prstGeom prst="rect">
            <a:avLst/>
          </a:prstGeom>
          <a:noFill/>
          <a:ln>
            <a:solidFill>
              <a:schemeClr val="tx2"/>
            </a:solidFill>
          </a:ln>
        </p:spPr>
        <p:txBody>
          <a:bodyPr wrap="square" rtlCol="0">
            <a:spAutoFit/>
          </a:bodyPr>
          <a:lstStyle/>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In 2022/23, 53% of pupils completing 16-18 study continued their studies at university, which is much higher than the national average of 38%.  A smaller proportion entered employment (24% versus 28%) or did not have a sustained destination (10% versus 15%).  </a:t>
            </a:r>
          </a:p>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The proportion starting apprenticeships was lower than the national average (5% versus 7%).  </a:t>
            </a:r>
          </a:p>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Those starting apprenticeships were more likely to be starting higher and degree level apprenticeships than the national average and less likely to be starting apprenticeships at level 2 and 3</a:t>
            </a:r>
          </a:p>
        </p:txBody>
      </p:sp>
      <p:sp>
        <p:nvSpPr>
          <p:cNvPr id="2" name="TextBox 1">
            <a:extLst>
              <a:ext uri="{FF2B5EF4-FFF2-40B4-BE49-F238E27FC236}">
                <a16:creationId xmlns:a16="http://schemas.microsoft.com/office/drawing/2014/main" id="{58584B8C-FA8C-4B5C-D23F-4EC504FEB0AC}"/>
              </a:ext>
            </a:extLst>
          </p:cNvPr>
          <p:cNvSpPr txBox="1"/>
          <p:nvPr/>
        </p:nvSpPr>
        <p:spPr>
          <a:xfrm>
            <a:off x="10602709" y="6362171"/>
            <a:ext cx="2198280" cy="307777"/>
          </a:xfrm>
          <a:prstGeom prst="rect">
            <a:avLst/>
          </a:prstGeom>
          <a:noFill/>
        </p:spPr>
        <p:txBody>
          <a:bodyPr wrap="square">
            <a:spAutoFit/>
          </a:bodyPr>
          <a:lstStyle/>
          <a:p>
            <a:r>
              <a:rPr lang="en-US" sz="1400" i="1" dirty="0"/>
              <a:t>Source: </a:t>
            </a:r>
            <a:r>
              <a:rPr lang="en-US" sz="1400" i="1" dirty="0">
                <a:hlinkClick r:id="rId2"/>
              </a:rPr>
              <a:t>DfE, 2025</a:t>
            </a:r>
            <a:endParaRPr lang="en-US" sz="1400" i="1" dirty="0"/>
          </a:p>
        </p:txBody>
      </p:sp>
    </p:spTree>
    <p:extLst>
      <p:ext uri="{BB962C8B-B14F-4D97-AF65-F5344CB8AC3E}">
        <p14:creationId xmlns:p14="http://schemas.microsoft.com/office/powerpoint/2010/main" val="25865774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265BD4-0B2A-B6B7-50F5-8EFB4A331E92}"/>
              </a:ext>
            </a:extLst>
          </p:cNvPr>
          <p:cNvSpPr txBox="1">
            <a:spLocks/>
          </p:cNvSpPr>
          <p:nvPr/>
        </p:nvSpPr>
        <p:spPr>
          <a:xfrm>
            <a:off x="0" y="156373"/>
            <a:ext cx="10515600" cy="975198"/>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Around 1,400 Buckinghamshire pupils (aged 18 and under) finish compulsory education and enter sustained employment on an annual basis.  Most of whom are likely to enter jobs in Buckinghamshire. </a:t>
            </a:r>
          </a:p>
        </p:txBody>
      </p:sp>
      <p:graphicFrame>
        <p:nvGraphicFramePr>
          <p:cNvPr id="2" name="Chart 1">
            <a:extLst>
              <a:ext uri="{FF2B5EF4-FFF2-40B4-BE49-F238E27FC236}">
                <a16:creationId xmlns:a16="http://schemas.microsoft.com/office/drawing/2014/main" id="{A2FD09B8-F3E8-BE69-3F78-045DB8D94704}"/>
              </a:ext>
            </a:extLst>
          </p:cNvPr>
          <p:cNvGraphicFramePr>
            <a:graphicFrameLocks/>
          </p:cNvGraphicFramePr>
          <p:nvPr>
            <p:extLst>
              <p:ext uri="{D42A27DB-BD31-4B8C-83A1-F6EECF244321}">
                <p14:modId xmlns:p14="http://schemas.microsoft.com/office/powerpoint/2010/main" val="635972356"/>
              </p:ext>
            </p:extLst>
          </p:nvPr>
        </p:nvGraphicFramePr>
        <p:xfrm>
          <a:off x="-296297" y="1780924"/>
          <a:ext cx="6944159" cy="473148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A79DC7A-1DDD-D4E3-DA59-07846BE97DF5}"/>
              </a:ext>
            </a:extLst>
          </p:cNvPr>
          <p:cNvSpPr txBox="1"/>
          <p:nvPr/>
        </p:nvSpPr>
        <p:spPr>
          <a:xfrm>
            <a:off x="137893" y="1314710"/>
            <a:ext cx="4866593" cy="584775"/>
          </a:xfrm>
          <a:prstGeom prst="rect">
            <a:avLst/>
          </a:prstGeom>
          <a:solidFill>
            <a:srgbClr val="2C2D84"/>
          </a:solidFill>
        </p:spPr>
        <p:txBody>
          <a:bodyPr wrap="square" rtlCol="0">
            <a:spAutoFit/>
          </a:bodyPr>
          <a:lstStyle/>
          <a:p>
            <a:r>
              <a:rPr lang="en-GB" sz="1600" b="1" dirty="0">
                <a:solidFill>
                  <a:schemeClr val="bg1"/>
                </a:solidFill>
              </a:rPr>
              <a:t>Number of young people entering sustained employment after KS4 or 16-18 study</a:t>
            </a:r>
          </a:p>
        </p:txBody>
      </p:sp>
      <p:sp>
        <p:nvSpPr>
          <p:cNvPr id="7" name="TextBox 6">
            <a:extLst>
              <a:ext uri="{FF2B5EF4-FFF2-40B4-BE49-F238E27FC236}">
                <a16:creationId xmlns:a16="http://schemas.microsoft.com/office/drawing/2014/main" id="{442E1B43-DEC0-E532-F0A5-64E829EF0B3A}"/>
              </a:ext>
            </a:extLst>
          </p:cNvPr>
          <p:cNvSpPr txBox="1"/>
          <p:nvPr/>
        </p:nvSpPr>
        <p:spPr>
          <a:xfrm>
            <a:off x="6647862" y="2669903"/>
            <a:ext cx="3563256" cy="2027478"/>
          </a:xfrm>
          <a:prstGeom prst="rect">
            <a:avLst/>
          </a:prstGeom>
          <a:noFill/>
          <a:ln>
            <a:solidFill>
              <a:schemeClr val="bg1"/>
            </a:solidFill>
          </a:ln>
        </p:spPr>
        <p:txBody>
          <a:bodyPr wrap="square" rtlCol="0">
            <a:spAutoFit/>
          </a:bodyPr>
          <a:lstStyle/>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Overall, in 2022/23 1,423 young people in Buckinghamshire finished compulsory education and entered sustained employment, with the majority (89%) doing so following 16-18 study. </a:t>
            </a:r>
          </a:p>
          <a:p>
            <a:pPr>
              <a:lnSpc>
                <a:spcPct val="107000"/>
              </a:lnSpc>
              <a:spcAft>
                <a:spcPts val="800"/>
              </a:spcAft>
            </a:pPr>
            <a:r>
              <a:rPr lang="en-GB" sz="1600" dirty="0">
                <a:latin typeface="Calibri" panose="020F0502020204030204" pitchFamily="34" charset="0"/>
                <a:ea typeface="Calibri" panose="020F0502020204030204" pitchFamily="34" charset="0"/>
                <a:cs typeface="Arial" panose="020B0604020202020204" pitchFamily="34" charset="0"/>
              </a:rPr>
              <a:t>In addition, 381 enter employment via an Apprenticeship route. </a:t>
            </a:r>
          </a:p>
        </p:txBody>
      </p:sp>
      <p:sp>
        <p:nvSpPr>
          <p:cNvPr id="4" name="TextBox 3">
            <a:extLst>
              <a:ext uri="{FF2B5EF4-FFF2-40B4-BE49-F238E27FC236}">
                <a16:creationId xmlns:a16="http://schemas.microsoft.com/office/drawing/2014/main" id="{A0990593-6EB3-F7C7-C149-1C7FA3798807}"/>
              </a:ext>
            </a:extLst>
          </p:cNvPr>
          <p:cNvSpPr txBox="1"/>
          <p:nvPr/>
        </p:nvSpPr>
        <p:spPr>
          <a:xfrm>
            <a:off x="137893" y="6393850"/>
            <a:ext cx="2198280" cy="307777"/>
          </a:xfrm>
          <a:prstGeom prst="rect">
            <a:avLst/>
          </a:prstGeom>
          <a:noFill/>
        </p:spPr>
        <p:txBody>
          <a:bodyPr wrap="square">
            <a:spAutoFit/>
          </a:bodyPr>
          <a:lstStyle/>
          <a:p>
            <a:r>
              <a:rPr lang="en-US" sz="1400" i="1" dirty="0"/>
              <a:t>Source: </a:t>
            </a:r>
            <a:r>
              <a:rPr lang="en-US" sz="1400" i="1" dirty="0">
                <a:hlinkClick r:id="rId3"/>
              </a:rPr>
              <a:t>DfE, 2025</a:t>
            </a:r>
            <a:endParaRPr lang="en-US" sz="1400" i="1" dirty="0"/>
          </a:p>
        </p:txBody>
      </p:sp>
    </p:spTree>
    <p:extLst>
      <p:ext uri="{BB962C8B-B14F-4D97-AF65-F5344CB8AC3E}">
        <p14:creationId xmlns:p14="http://schemas.microsoft.com/office/powerpoint/2010/main" val="11845158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17E3557-D998-0E84-5458-B5638E18C16D}"/>
              </a:ext>
            </a:extLst>
          </p:cNvPr>
          <p:cNvGraphicFramePr>
            <a:graphicFrameLocks noGrp="1"/>
          </p:cNvGraphicFramePr>
          <p:nvPr>
            <p:extLst>
              <p:ext uri="{D42A27DB-BD31-4B8C-83A1-F6EECF244321}">
                <p14:modId xmlns:p14="http://schemas.microsoft.com/office/powerpoint/2010/main" val="2989428469"/>
              </p:ext>
            </p:extLst>
          </p:nvPr>
        </p:nvGraphicFramePr>
        <p:xfrm>
          <a:off x="237478" y="1324200"/>
          <a:ext cx="4947849" cy="2104800"/>
        </p:xfrm>
        <a:graphic>
          <a:graphicData uri="http://schemas.openxmlformats.org/drawingml/2006/table">
            <a:tbl>
              <a:tblPr firstRow="1" bandRow="1">
                <a:tableStyleId>{5C22544A-7EE6-4342-B048-85BDC9FD1C3A}</a:tableStyleId>
              </a:tblPr>
              <a:tblGrid>
                <a:gridCol w="1108583">
                  <a:extLst>
                    <a:ext uri="{9D8B030D-6E8A-4147-A177-3AD203B41FA5}">
                      <a16:colId xmlns:a16="http://schemas.microsoft.com/office/drawing/2014/main" val="1979596942"/>
                    </a:ext>
                  </a:extLst>
                </a:gridCol>
                <a:gridCol w="603449">
                  <a:extLst>
                    <a:ext uri="{9D8B030D-6E8A-4147-A177-3AD203B41FA5}">
                      <a16:colId xmlns:a16="http://schemas.microsoft.com/office/drawing/2014/main" val="2193545620"/>
                    </a:ext>
                  </a:extLst>
                </a:gridCol>
                <a:gridCol w="603449">
                  <a:extLst>
                    <a:ext uri="{9D8B030D-6E8A-4147-A177-3AD203B41FA5}">
                      <a16:colId xmlns:a16="http://schemas.microsoft.com/office/drawing/2014/main" val="3063413591"/>
                    </a:ext>
                  </a:extLst>
                </a:gridCol>
                <a:gridCol w="603449">
                  <a:extLst>
                    <a:ext uri="{9D8B030D-6E8A-4147-A177-3AD203B41FA5}">
                      <a16:colId xmlns:a16="http://schemas.microsoft.com/office/drawing/2014/main" val="559355997"/>
                    </a:ext>
                  </a:extLst>
                </a:gridCol>
                <a:gridCol w="603449">
                  <a:extLst>
                    <a:ext uri="{9D8B030D-6E8A-4147-A177-3AD203B41FA5}">
                      <a16:colId xmlns:a16="http://schemas.microsoft.com/office/drawing/2014/main" val="1043904990"/>
                    </a:ext>
                  </a:extLst>
                </a:gridCol>
                <a:gridCol w="712735">
                  <a:extLst>
                    <a:ext uri="{9D8B030D-6E8A-4147-A177-3AD203B41FA5}">
                      <a16:colId xmlns:a16="http://schemas.microsoft.com/office/drawing/2014/main" val="1217341035"/>
                    </a:ext>
                  </a:extLst>
                </a:gridCol>
                <a:gridCol w="712735">
                  <a:extLst>
                    <a:ext uri="{9D8B030D-6E8A-4147-A177-3AD203B41FA5}">
                      <a16:colId xmlns:a16="http://schemas.microsoft.com/office/drawing/2014/main" val="3738031493"/>
                    </a:ext>
                  </a:extLst>
                </a:gridCol>
              </a:tblGrid>
              <a:tr h="297180">
                <a:tc>
                  <a:txBody>
                    <a:bodyPr/>
                    <a:lstStyle/>
                    <a:p>
                      <a:pPr algn="l" fontAlgn="b"/>
                      <a:r>
                        <a:rPr lang="en-GB" sz="1800" u="none" strike="noStrike">
                          <a:effectLst/>
                        </a:rPr>
                        <a:t> </a:t>
                      </a:r>
                      <a:endParaRPr lang="en-GB" sz="1800" b="0" i="0" u="none" strike="noStrike">
                        <a:solidFill>
                          <a:srgbClr val="000000"/>
                        </a:solidFill>
                        <a:effectLst/>
                        <a:latin typeface="Arial" panose="020B0604020202020204" pitchFamily="34" charset="0"/>
                      </a:endParaRPr>
                    </a:p>
                  </a:txBody>
                  <a:tcPr marL="7620" marR="7620" marT="7620" marB="0" anchor="b">
                    <a:noFill/>
                  </a:tcPr>
                </a:tc>
                <a:tc gridSpan="5">
                  <a:txBody>
                    <a:bodyPr/>
                    <a:lstStyle/>
                    <a:p>
                      <a:pPr algn="ctr"/>
                      <a:r>
                        <a:rPr lang="en-GB" sz="1400"/>
                        <a:t>Number of Apprenticeship starts</a:t>
                      </a:r>
                    </a:p>
                  </a:txBody>
                  <a:tcPr>
                    <a:solidFill>
                      <a:srgbClr val="2C2D84"/>
                    </a:solidFill>
                  </a:tcPr>
                </a:tc>
                <a:tc hMerge="1">
                  <a:txBody>
                    <a:bodyPr/>
                    <a:lstStyle/>
                    <a:p>
                      <a:endParaRPr lang="en-GB"/>
                    </a:p>
                  </a:txBody>
                  <a:tcPr/>
                </a:tc>
                <a:tc hMerge="1">
                  <a:txBody>
                    <a:bodyPr/>
                    <a:lstStyle/>
                    <a:p>
                      <a:endParaRPr lang="en-GB"/>
                    </a:p>
                  </a:txBody>
                  <a:tcPr/>
                </a:tc>
                <a:tc hMerge="1">
                  <a:txBody>
                    <a:bodyPr/>
                    <a:lstStyle/>
                    <a:p>
                      <a:pPr algn="ctr" rtl="0" fontAlgn="ctr"/>
                      <a:endParaRPr lang="en-GB" sz="1200" b="0" i="0" u="none" strike="noStrike">
                        <a:solidFill>
                          <a:srgbClr val="FFFFFF"/>
                        </a:solidFill>
                        <a:effectLst/>
                        <a:latin typeface="Calibri" panose="020F0502020204030204" pitchFamily="34" charset="0"/>
                      </a:endParaRPr>
                    </a:p>
                  </a:txBody>
                  <a:tcPr marL="7620" marR="7620" marT="7620" marB="0" anchor="ctr">
                    <a:solidFill>
                      <a:srgbClr val="006965"/>
                    </a:solidFill>
                  </a:tcPr>
                </a:tc>
                <a:tc hMerge="1">
                  <a:txBody>
                    <a:bodyPr/>
                    <a:lstStyle/>
                    <a:p>
                      <a:pPr algn="ctr" fontAlgn="ctr"/>
                      <a:endParaRPr lang="en-GB" sz="1800" b="0" i="0" u="none" strike="noStrike">
                        <a:solidFill>
                          <a:srgbClr val="000000"/>
                        </a:solidFill>
                        <a:effectLst/>
                        <a:latin typeface="Arial" panose="020B0604020202020204" pitchFamily="34" charset="0"/>
                      </a:endParaRPr>
                    </a:p>
                  </a:txBody>
                  <a:tcPr marL="7620" marR="7620" marT="7620" marB="0" anchor="ctr">
                    <a:noFill/>
                  </a:tcPr>
                </a:tc>
                <a:tc>
                  <a:txBody>
                    <a:bodyPr/>
                    <a:lstStyle/>
                    <a:p>
                      <a:pPr algn="ctr" fontAlgn="ctr"/>
                      <a:r>
                        <a:rPr lang="en-GB" sz="1800" u="none" strike="noStrike">
                          <a:effectLst/>
                        </a:rPr>
                        <a:t> </a:t>
                      </a:r>
                      <a:endParaRPr lang="en-GB" sz="1800" b="0" i="0" u="none" strike="noStrike">
                        <a:solidFill>
                          <a:srgbClr val="000000"/>
                        </a:solidFill>
                        <a:effectLst/>
                        <a:latin typeface="Arial" panose="020B0604020202020204" pitchFamily="34" charset="0"/>
                      </a:endParaRPr>
                    </a:p>
                  </a:txBody>
                  <a:tcPr marL="7620" marR="7620" marT="7620" marB="0" anchor="ctr">
                    <a:noFill/>
                  </a:tcPr>
                </a:tc>
                <a:extLst>
                  <a:ext uri="{0D108BD9-81ED-4DB2-BD59-A6C34878D82A}">
                    <a16:rowId xmlns:a16="http://schemas.microsoft.com/office/drawing/2014/main" val="1594741894"/>
                  </a:ext>
                </a:extLst>
              </a:tr>
              <a:tr h="720000">
                <a:tc>
                  <a:txBody>
                    <a:bodyPr/>
                    <a:lstStyle/>
                    <a:p>
                      <a:pPr algn="l" rtl="0" fontAlgn="b"/>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7620" marR="7620" marT="7620" marB="0" anchor="b">
                    <a:noFill/>
                  </a:tcPr>
                </a:tc>
                <a:tc>
                  <a:txBody>
                    <a:bodyPr/>
                    <a:lstStyle/>
                    <a:p>
                      <a:pPr algn="ctr" rtl="0" fontAlgn="ctr"/>
                      <a:r>
                        <a:rPr lang="en-GB" sz="1200" u="none" strike="noStrike">
                          <a:solidFill>
                            <a:schemeClr val="bg1"/>
                          </a:solidFill>
                          <a:effectLst/>
                        </a:rPr>
                        <a:t>2019/20</a:t>
                      </a:r>
                      <a:endParaRPr lang="en-GB" sz="1200" b="0" i="0" u="none" strike="noStrike">
                        <a:solidFill>
                          <a:schemeClr val="bg1"/>
                        </a:solidFill>
                        <a:effectLst/>
                        <a:latin typeface="Calibri" panose="020F0502020204030204" pitchFamily="34" charset="0"/>
                      </a:endParaRPr>
                    </a:p>
                  </a:txBody>
                  <a:tcPr marL="7620" marR="7620" marT="7620" marB="0" anchor="ctr">
                    <a:solidFill>
                      <a:srgbClr val="2C2D84"/>
                    </a:solidFill>
                  </a:tcPr>
                </a:tc>
                <a:tc>
                  <a:txBody>
                    <a:bodyPr/>
                    <a:lstStyle/>
                    <a:p>
                      <a:pPr algn="ctr" rtl="0" fontAlgn="ctr"/>
                      <a:r>
                        <a:rPr lang="en-GB" sz="1200" u="none" strike="noStrike">
                          <a:solidFill>
                            <a:schemeClr val="bg1"/>
                          </a:solidFill>
                          <a:effectLst/>
                        </a:rPr>
                        <a:t>2020/21</a:t>
                      </a:r>
                      <a:endParaRPr lang="en-GB" sz="1200" b="0" i="0" u="none" strike="noStrike">
                        <a:solidFill>
                          <a:schemeClr val="bg1"/>
                        </a:solidFill>
                        <a:effectLst/>
                        <a:latin typeface="Calibri" panose="020F0502020204030204" pitchFamily="34" charset="0"/>
                      </a:endParaRPr>
                    </a:p>
                  </a:txBody>
                  <a:tcPr marL="7620" marR="7620" marT="7620" marB="0" anchor="ctr">
                    <a:solidFill>
                      <a:srgbClr val="2C2D84"/>
                    </a:solidFill>
                  </a:tcPr>
                </a:tc>
                <a:tc>
                  <a:txBody>
                    <a:bodyPr/>
                    <a:lstStyle/>
                    <a:p>
                      <a:pPr algn="ctr" rtl="0" fontAlgn="ctr"/>
                      <a:r>
                        <a:rPr lang="en-GB" sz="1200" u="none" strike="noStrike">
                          <a:solidFill>
                            <a:schemeClr val="bg1"/>
                          </a:solidFill>
                          <a:effectLst/>
                        </a:rPr>
                        <a:t>2021/22</a:t>
                      </a:r>
                      <a:endParaRPr lang="en-GB" sz="1200" b="0" i="0" u="none" strike="noStrike">
                        <a:solidFill>
                          <a:schemeClr val="bg1"/>
                        </a:solidFill>
                        <a:effectLst/>
                        <a:latin typeface="Calibri" panose="020F0502020204030204" pitchFamily="34" charset="0"/>
                      </a:endParaRPr>
                    </a:p>
                  </a:txBody>
                  <a:tcPr marL="7620" marR="7620" marT="7620" marB="0" anchor="ctr">
                    <a:solidFill>
                      <a:srgbClr val="2C2D84"/>
                    </a:solidFill>
                  </a:tcPr>
                </a:tc>
                <a:tc>
                  <a:txBody>
                    <a:bodyPr/>
                    <a:lstStyle/>
                    <a:p>
                      <a:pPr algn="ctr" rtl="0" fontAlgn="ctr"/>
                      <a:r>
                        <a:rPr lang="en-GB" sz="1200" b="0" i="0" u="none" strike="noStrike">
                          <a:solidFill>
                            <a:schemeClr val="bg1"/>
                          </a:solidFill>
                          <a:effectLst/>
                          <a:latin typeface="Calibri" panose="020F0502020204030204" pitchFamily="34" charset="0"/>
                        </a:rPr>
                        <a:t>2022/23</a:t>
                      </a:r>
                    </a:p>
                  </a:txBody>
                  <a:tcPr marL="7620" marR="7620" marT="7620" marB="0" anchor="ctr">
                    <a:solidFill>
                      <a:srgbClr val="2C2D84"/>
                    </a:solidFill>
                  </a:tcPr>
                </a:tc>
                <a:tc>
                  <a:txBody>
                    <a:bodyPr/>
                    <a:lstStyle/>
                    <a:p>
                      <a:pPr algn="ctr" rtl="0" fontAlgn="ctr"/>
                      <a:r>
                        <a:rPr lang="en-GB" sz="1200" b="0" i="0" u="none" strike="noStrike">
                          <a:solidFill>
                            <a:schemeClr val="bg1"/>
                          </a:solidFill>
                          <a:effectLst/>
                          <a:latin typeface="Calibri" panose="020F0502020204030204" pitchFamily="34" charset="0"/>
                        </a:rPr>
                        <a:t>2023/24</a:t>
                      </a:r>
                    </a:p>
                  </a:txBody>
                  <a:tcPr marL="7620" marR="7620" marT="7620" marB="0" anchor="ctr">
                    <a:solidFill>
                      <a:srgbClr val="2C2D84"/>
                    </a:solidFill>
                  </a:tcPr>
                </a:tc>
                <a:tc>
                  <a:txBody>
                    <a:bodyPr/>
                    <a:lstStyle/>
                    <a:p>
                      <a:pPr algn="ctr" rtl="0" fontAlgn="ctr"/>
                      <a:r>
                        <a:rPr lang="en-GB" sz="1200" u="none" strike="noStrike">
                          <a:solidFill>
                            <a:schemeClr val="bg1"/>
                          </a:solidFill>
                          <a:effectLst/>
                        </a:rPr>
                        <a:t>2019/20 to 2023/24 change</a:t>
                      </a:r>
                      <a:endParaRPr lang="en-GB" sz="1200" b="0" i="0" u="none" strike="noStrike">
                        <a:solidFill>
                          <a:schemeClr val="bg1"/>
                        </a:solidFill>
                        <a:effectLst/>
                        <a:latin typeface="Calibri" panose="020F0502020204030204" pitchFamily="34" charset="0"/>
                      </a:endParaRPr>
                    </a:p>
                  </a:txBody>
                  <a:tcPr marL="7620" marR="7620" marT="7620" marB="0" anchor="ctr">
                    <a:solidFill>
                      <a:srgbClr val="2C2D84"/>
                    </a:solidFill>
                  </a:tcPr>
                </a:tc>
                <a:extLst>
                  <a:ext uri="{0D108BD9-81ED-4DB2-BD59-A6C34878D82A}">
                    <a16:rowId xmlns:a16="http://schemas.microsoft.com/office/drawing/2014/main" val="75851023"/>
                  </a:ext>
                </a:extLst>
              </a:tr>
              <a:tr h="540000">
                <a:tc>
                  <a:txBody>
                    <a:bodyPr/>
                    <a:lstStyle/>
                    <a:p>
                      <a:pPr algn="l" rtl="0" fontAlgn="ctr"/>
                      <a:r>
                        <a:rPr lang="en-GB" sz="1200" u="none" strike="noStrike">
                          <a:solidFill>
                            <a:schemeClr val="bg1"/>
                          </a:solidFill>
                          <a:effectLst/>
                        </a:rPr>
                        <a:t>Buckinghamshire</a:t>
                      </a:r>
                      <a:endParaRPr lang="en-GB" sz="1200" b="0" i="0" u="none" strike="noStrike">
                        <a:solidFill>
                          <a:schemeClr val="bg1"/>
                        </a:solidFill>
                        <a:effectLst/>
                        <a:latin typeface="Calibri" panose="020F0502020204030204" pitchFamily="34" charset="0"/>
                      </a:endParaRPr>
                    </a:p>
                  </a:txBody>
                  <a:tcPr marL="7620" marR="7620" marT="7620" marB="0" anchor="ctr">
                    <a:solidFill>
                      <a:srgbClr val="2C2D84">
                        <a:alpha val="49804"/>
                      </a:srgbClr>
                    </a:solidFill>
                  </a:tcPr>
                </a:tc>
                <a:tc>
                  <a:txBody>
                    <a:bodyPr/>
                    <a:lstStyle/>
                    <a:p>
                      <a:pPr algn="r" rtl="0" fontAlgn="ctr"/>
                      <a:r>
                        <a:rPr lang="en-GB" sz="1200" u="none" strike="noStrike">
                          <a:solidFill>
                            <a:schemeClr val="bg1"/>
                          </a:solidFill>
                          <a:effectLst/>
                        </a:rPr>
                        <a:t>2,270</a:t>
                      </a:r>
                      <a:endParaRPr lang="en-GB" sz="1200" b="0" i="0" u="none" strike="noStrike">
                        <a:solidFill>
                          <a:schemeClr val="bg1"/>
                        </a:solidFill>
                        <a:effectLst/>
                        <a:latin typeface="Calibri" panose="020F0502020204030204" pitchFamily="34" charset="0"/>
                      </a:endParaRPr>
                    </a:p>
                  </a:txBody>
                  <a:tcPr marL="7620" marR="7620" marT="7620" marB="0" anchor="ctr">
                    <a:solidFill>
                      <a:srgbClr val="2C2D84">
                        <a:alpha val="49804"/>
                      </a:srgbClr>
                    </a:solidFill>
                  </a:tcPr>
                </a:tc>
                <a:tc>
                  <a:txBody>
                    <a:bodyPr/>
                    <a:lstStyle/>
                    <a:p>
                      <a:pPr algn="r" rtl="0" fontAlgn="ctr"/>
                      <a:r>
                        <a:rPr lang="en-GB" sz="1200" u="none" strike="noStrike">
                          <a:solidFill>
                            <a:schemeClr val="bg1"/>
                          </a:solidFill>
                          <a:effectLst/>
                        </a:rPr>
                        <a:t>2,470</a:t>
                      </a:r>
                      <a:endParaRPr lang="en-GB" sz="1200" b="0" i="0" u="none" strike="noStrike">
                        <a:solidFill>
                          <a:schemeClr val="bg1"/>
                        </a:solidFill>
                        <a:effectLst/>
                        <a:latin typeface="Calibri" panose="020F0502020204030204" pitchFamily="34" charset="0"/>
                      </a:endParaRPr>
                    </a:p>
                  </a:txBody>
                  <a:tcPr marL="7620" marR="7620" marT="7620" marB="0" anchor="ctr">
                    <a:solidFill>
                      <a:srgbClr val="2C2D84">
                        <a:alpha val="49804"/>
                      </a:srgbClr>
                    </a:solidFill>
                  </a:tcPr>
                </a:tc>
                <a:tc>
                  <a:txBody>
                    <a:bodyPr/>
                    <a:lstStyle/>
                    <a:p>
                      <a:pPr algn="r" rtl="0" fontAlgn="ctr"/>
                      <a:r>
                        <a:rPr lang="en-GB" sz="1200" u="none" strike="noStrike">
                          <a:solidFill>
                            <a:schemeClr val="bg1"/>
                          </a:solidFill>
                          <a:effectLst/>
                        </a:rPr>
                        <a:t>2,710</a:t>
                      </a:r>
                      <a:endParaRPr lang="en-GB" sz="1200" b="0" i="0" u="none" strike="noStrike">
                        <a:solidFill>
                          <a:schemeClr val="bg1"/>
                        </a:solidFill>
                        <a:effectLst/>
                        <a:latin typeface="Calibri" panose="020F0502020204030204" pitchFamily="34" charset="0"/>
                      </a:endParaRPr>
                    </a:p>
                  </a:txBody>
                  <a:tcPr marL="7620" marR="7620" marT="7620" marB="0" anchor="ctr">
                    <a:solidFill>
                      <a:srgbClr val="2C2D84">
                        <a:alpha val="49804"/>
                      </a:srgbClr>
                    </a:solidFill>
                  </a:tcPr>
                </a:tc>
                <a:tc>
                  <a:txBody>
                    <a:bodyPr/>
                    <a:lstStyle/>
                    <a:p>
                      <a:pPr algn="r" rtl="0" fontAlgn="ctr"/>
                      <a:r>
                        <a:rPr lang="en-GB" sz="1200" b="0" i="0" u="none" strike="noStrike">
                          <a:solidFill>
                            <a:schemeClr val="bg1"/>
                          </a:solidFill>
                          <a:effectLst/>
                          <a:latin typeface="Calibri" panose="020F0502020204030204" pitchFamily="34" charset="0"/>
                        </a:rPr>
                        <a:t>2,750</a:t>
                      </a:r>
                    </a:p>
                  </a:txBody>
                  <a:tcPr marL="7620" marR="7620" marT="7620" marB="0" anchor="ctr">
                    <a:solidFill>
                      <a:srgbClr val="2C2D84">
                        <a:alpha val="49804"/>
                      </a:srgbClr>
                    </a:solidFill>
                  </a:tcPr>
                </a:tc>
                <a:tc>
                  <a:txBody>
                    <a:bodyPr/>
                    <a:lstStyle/>
                    <a:p>
                      <a:pPr algn="r" rtl="0" fontAlgn="b"/>
                      <a:r>
                        <a:rPr lang="en-GB" sz="1200" b="0" i="0" u="none" strike="noStrike">
                          <a:solidFill>
                            <a:schemeClr val="bg1"/>
                          </a:solidFill>
                          <a:effectLst/>
                          <a:latin typeface="Calibri" panose="020F0502020204030204" pitchFamily="34" charset="0"/>
                        </a:rPr>
                        <a:t>2,790</a:t>
                      </a:r>
                    </a:p>
                  </a:txBody>
                  <a:tcPr marL="7620" marR="7620" marT="7620" marB="0" anchor="ctr">
                    <a:solidFill>
                      <a:srgbClr val="2C2D84">
                        <a:alpha val="49804"/>
                      </a:srgbClr>
                    </a:solidFill>
                  </a:tcPr>
                </a:tc>
                <a:tc>
                  <a:txBody>
                    <a:bodyPr/>
                    <a:lstStyle/>
                    <a:p>
                      <a:pPr algn="r" rtl="0" fontAlgn="b"/>
                      <a:r>
                        <a:rPr lang="en-GB" sz="1200" b="0" i="0" u="none" strike="noStrike">
                          <a:solidFill>
                            <a:schemeClr val="bg1"/>
                          </a:solidFill>
                          <a:effectLst/>
                          <a:latin typeface="Calibri" panose="020F0502020204030204" pitchFamily="34" charset="0"/>
                        </a:rPr>
                        <a:t>23%</a:t>
                      </a:r>
                    </a:p>
                  </a:txBody>
                  <a:tcPr marL="7620" marR="7620" marT="7620" marB="0" anchor="ctr">
                    <a:solidFill>
                      <a:srgbClr val="2C2D84">
                        <a:alpha val="49804"/>
                      </a:srgbClr>
                    </a:solidFill>
                  </a:tcPr>
                </a:tc>
                <a:extLst>
                  <a:ext uri="{0D108BD9-81ED-4DB2-BD59-A6C34878D82A}">
                    <a16:rowId xmlns:a16="http://schemas.microsoft.com/office/drawing/2014/main" val="116812836"/>
                  </a:ext>
                </a:extLst>
              </a:tr>
              <a:tr h="540000">
                <a:tc>
                  <a:txBody>
                    <a:bodyPr/>
                    <a:lstStyle/>
                    <a:p>
                      <a:pPr algn="l" rtl="0" fontAlgn="ctr"/>
                      <a:r>
                        <a:rPr lang="en-GB" sz="1200" u="none" strike="noStrike">
                          <a:effectLst/>
                        </a:rPr>
                        <a:t>England</a:t>
                      </a:r>
                      <a:endParaRPr lang="en-GB" sz="1200" b="0" i="0" u="none" strike="noStrike">
                        <a:solidFill>
                          <a:srgbClr val="000000"/>
                        </a:solidFill>
                        <a:effectLst/>
                        <a:latin typeface="Calibri" panose="020F0502020204030204" pitchFamily="34" charset="0"/>
                      </a:endParaRPr>
                    </a:p>
                  </a:txBody>
                  <a:tcPr marL="7620" marR="7620" marT="7620" marB="0" anchor="ctr">
                    <a:solidFill>
                      <a:srgbClr val="2C2D84">
                        <a:alpha val="20000"/>
                      </a:srgbClr>
                    </a:solidFill>
                  </a:tcPr>
                </a:tc>
                <a:tc>
                  <a:txBody>
                    <a:bodyPr/>
                    <a:lstStyle/>
                    <a:p>
                      <a:pPr algn="r" rtl="0" fontAlgn="ctr"/>
                      <a:r>
                        <a:rPr lang="en-GB" sz="1200" u="none" strike="noStrike">
                          <a:effectLst/>
                        </a:rPr>
                        <a:t>322,530</a:t>
                      </a:r>
                      <a:endParaRPr lang="en-GB" sz="1200" b="0" i="0" u="none" strike="noStrike">
                        <a:solidFill>
                          <a:srgbClr val="000000"/>
                        </a:solidFill>
                        <a:effectLst/>
                        <a:latin typeface="Calibri" panose="020F0502020204030204" pitchFamily="34" charset="0"/>
                      </a:endParaRPr>
                    </a:p>
                  </a:txBody>
                  <a:tcPr marL="7620" marR="7620" marT="7620" marB="0" anchor="ctr">
                    <a:solidFill>
                      <a:srgbClr val="2C2D84">
                        <a:alpha val="20000"/>
                      </a:srgbClr>
                    </a:solidFill>
                  </a:tcPr>
                </a:tc>
                <a:tc>
                  <a:txBody>
                    <a:bodyPr/>
                    <a:lstStyle/>
                    <a:p>
                      <a:pPr algn="r" rtl="0" fontAlgn="ctr"/>
                      <a:r>
                        <a:rPr lang="en-GB" sz="1200" u="none" strike="noStrike">
                          <a:effectLst/>
                        </a:rPr>
                        <a:t>321,440</a:t>
                      </a:r>
                      <a:endParaRPr lang="en-GB" sz="1200" b="0" i="0" u="none" strike="noStrike">
                        <a:solidFill>
                          <a:srgbClr val="000000"/>
                        </a:solidFill>
                        <a:effectLst/>
                        <a:latin typeface="Calibri" panose="020F0502020204030204" pitchFamily="34" charset="0"/>
                      </a:endParaRPr>
                    </a:p>
                  </a:txBody>
                  <a:tcPr marL="7620" marR="7620" marT="7620" marB="0" anchor="ctr">
                    <a:solidFill>
                      <a:srgbClr val="2C2D84">
                        <a:alpha val="20000"/>
                      </a:srgbClr>
                    </a:solidFill>
                  </a:tcPr>
                </a:tc>
                <a:tc>
                  <a:txBody>
                    <a:bodyPr/>
                    <a:lstStyle/>
                    <a:p>
                      <a:pPr algn="r" rtl="0" fontAlgn="ctr"/>
                      <a:r>
                        <a:rPr lang="en-GB" sz="1200" u="none" strike="noStrike">
                          <a:effectLst/>
                        </a:rPr>
                        <a:t>349,190</a:t>
                      </a:r>
                      <a:endParaRPr lang="en-GB" sz="1200" b="0" i="0" u="none" strike="noStrike">
                        <a:solidFill>
                          <a:srgbClr val="000000"/>
                        </a:solidFill>
                        <a:effectLst/>
                        <a:latin typeface="Calibri" panose="020F0502020204030204" pitchFamily="34" charset="0"/>
                      </a:endParaRPr>
                    </a:p>
                  </a:txBody>
                  <a:tcPr marL="7620" marR="7620" marT="7620" marB="0" anchor="ctr">
                    <a:solidFill>
                      <a:srgbClr val="2C2D84">
                        <a:alpha val="20000"/>
                      </a:srgbClr>
                    </a:solidFill>
                  </a:tcPr>
                </a:tc>
                <a:tc>
                  <a:txBody>
                    <a:bodyPr/>
                    <a:lstStyle/>
                    <a:p>
                      <a:pPr algn="r" rtl="0" fontAlgn="ctr"/>
                      <a:r>
                        <a:rPr lang="en-GB" sz="1200" b="0" i="0" u="none" strike="noStrike">
                          <a:solidFill>
                            <a:srgbClr val="000000"/>
                          </a:solidFill>
                          <a:effectLst/>
                          <a:latin typeface="Calibri" panose="020F0502020204030204" pitchFamily="34" charset="0"/>
                        </a:rPr>
                        <a:t>337,140</a:t>
                      </a:r>
                    </a:p>
                  </a:txBody>
                  <a:tcPr marL="7620" marR="7620" marT="7620" marB="0" anchor="ctr">
                    <a:solidFill>
                      <a:srgbClr val="2C2D84">
                        <a:alpha val="20000"/>
                      </a:srgbClr>
                    </a:solidFill>
                  </a:tcPr>
                </a:tc>
                <a:tc>
                  <a:txBody>
                    <a:bodyPr/>
                    <a:lstStyle/>
                    <a:p>
                      <a:pPr algn="r" rtl="0" fontAlgn="b"/>
                      <a:r>
                        <a:rPr lang="en-GB" sz="1200" b="0" i="0" u="none" strike="noStrike">
                          <a:solidFill>
                            <a:srgbClr val="000000"/>
                          </a:solidFill>
                          <a:effectLst/>
                          <a:latin typeface="Calibri" panose="020F0502020204030204" pitchFamily="34" charset="0"/>
                        </a:rPr>
                        <a:t>339,580</a:t>
                      </a:r>
                    </a:p>
                  </a:txBody>
                  <a:tcPr marL="7620" marR="7620" marT="7620" marB="0" anchor="ctr">
                    <a:solidFill>
                      <a:srgbClr val="2C2D84">
                        <a:alpha val="20000"/>
                      </a:srgbClr>
                    </a:solidFill>
                  </a:tcPr>
                </a:tc>
                <a:tc>
                  <a:txBody>
                    <a:bodyPr/>
                    <a:lstStyle/>
                    <a:p>
                      <a:pPr algn="r" rtl="0" fontAlgn="b"/>
                      <a:r>
                        <a:rPr lang="en-GB" sz="1200" b="0" i="0" u="none" strike="noStrike">
                          <a:solidFill>
                            <a:srgbClr val="000000"/>
                          </a:solidFill>
                          <a:effectLst/>
                          <a:latin typeface="Calibri" panose="020F0502020204030204" pitchFamily="34" charset="0"/>
                        </a:rPr>
                        <a:t>5%</a:t>
                      </a:r>
                    </a:p>
                  </a:txBody>
                  <a:tcPr marL="7620" marR="7620" marT="7620" marB="0" anchor="ctr">
                    <a:solidFill>
                      <a:srgbClr val="2C2D84">
                        <a:alpha val="20000"/>
                      </a:srgbClr>
                    </a:solidFill>
                  </a:tcPr>
                </a:tc>
                <a:extLst>
                  <a:ext uri="{0D108BD9-81ED-4DB2-BD59-A6C34878D82A}">
                    <a16:rowId xmlns:a16="http://schemas.microsoft.com/office/drawing/2014/main" val="164244288"/>
                  </a:ext>
                </a:extLst>
              </a:tr>
            </a:tbl>
          </a:graphicData>
        </a:graphic>
      </p:graphicFrame>
      <p:sp>
        <p:nvSpPr>
          <p:cNvPr id="5" name="TextBox 4">
            <a:extLst>
              <a:ext uri="{FF2B5EF4-FFF2-40B4-BE49-F238E27FC236}">
                <a16:creationId xmlns:a16="http://schemas.microsoft.com/office/drawing/2014/main" id="{685F3FBB-4FBA-EDE9-9C19-36240F056DB0}"/>
              </a:ext>
            </a:extLst>
          </p:cNvPr>
          <p:cNvSpPr txBox="1"/>
          <p:nvPr/>
        </p:nvSpPr>
        <p:spPr>
          <a:xfrm>
            <a:off x="9281635" y="6512084"/>
            <a:ext cx="5542384" cy="276999"/>
          </a:xfrm>
          <a:prstGeom prst="rect">
            <a:avLst/>
          </a:prstGeom>
          <a:noFill/>
        </p:spPr>
        <p:txBody>
          <a:bodyPr wrap="square" rtlCol="0">
            <a:spAutoFit/>
          </a:bodyPr>
          <a:lstStyle/>
          <a:p>
            <a:r>
              <a:rPr lang="en-GB" sz="1200"/>
              <a:t>Source: </a:t>
            </a:r>
            <a:r>
              <a:rPr lang="en-GB" sz="1200">
                <a:hlinkClick r:id="rId2"/>
              </a:rPr>
              <a:t>Apprenticeship statistics, DfE</a:t>
            </a:r>
            <a:endParaRPr lang="en-GB" sz="1200"/>
          </a:p>
        </p:txBody>
      </p:sp>
      <p:sp>
        <p:nvSpPr>
          <p:cNvPr id="7" name="TextBox 6">
            <a:extLst>
              <a:ext uri="{FF2B5EF4-FFF2-40B4-BE49-F238E27FC236}">
                <a16:creationId xmlns:a16="http://schemas.microsoft.com/office/drawing/2014/main" id="{1F9D443B-BCE3-9C0F-2F18-26B0002EEB15}"/>
              </a:ext>
            </a:extLst>
          </p:cNvPr>
          <p:cNvSpPr txBox="1"/>
          <p:nvPr/>
        </p:nvSpPr>
        <p:spPr>
          <a:xfrm>
            <a:off x="5551262" y="1265047"/>
            <a:ext cx="6198778" cy="1815882"/>
          </a:xfrm>
          <a:prstGeom prst="rect">
            <a:avLst/>
          </a:prstGeom>
          <a:noFill/>
          <a:ln w="12700">
            <a:noFill/>
          </a:ln>
        </p:spPr>
        <p:txBody>
          <a:bodyPr wrap="square" rtlCol="0">
            <a:spAutoFit/>
          </a:bodyPr>
          <a:lstStyle/>
          <a:p>
            <a:r>
              <a:rPr lang="en-GB" sz="1400" dirty="0">
                <a:latin typeface="Calibri" panose="020F0502020204030204" pitchFamily="34" charset="0"/>
                <a:ea typeface="Calibri" panose="020F0502020204030204" pitchFamily="34" charset="0"/>
                <a:cs typeface="Times New Roman" panose="02020603050405020304" pitchFamily="18" charset="0"/>
              </a:rPr>
              <a:t>Buckinghamshire’s Apprenticeship start rate (starts as a proportion of all residents) is lower than the national average, and one of the lowest amongst neighbouring areas. </a:t>
            </a:r>
          </a:p>
          <a:p>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dirty="0">
                <a:latin typeface="Calibri" panose="020F0502020204030204" pitchFamily="34" charset="0"/>
                <a:ea typeface="Calibri" panose="020F0502020204030204" pitchFamily="34" charset="0"/>
                <a:cs typeface="Times New Roman" panose="02020603050405020304" pitchFamily="18" charset="0"/>
              </a:rPr>
              <a:t>Between 2019/20 and 2023/24, there was a greater increase in Apprenticeship starts in Buckinghamshire than nationally. Hence the slight closing of the gap between start rates in Buckinghamshire and England.  Start numbers in Buckinghamshire have been fairly consistent over the last three years.  </a:t>
            </a:r>
            <a:endParaRPr lang="en-GB" sz="14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Content Placeholder 3">
            <a:extLst>
              <a:ext uri="{FF2B5EF4-FFF2-40B4-BE49-F238E27FC236}">
                <a16:creationId xmlns:a16="http://schemas.microsoft.com/office/drawing/2014/main" id="{428B18C0-86B7-E49A-1250-B036A43F0BA0}"/>
              </a:ext>
            </a:extLst>
          </p:cNvPr>
          <p:cNvGraphicFramePr>
            <a:graphicFrameLocks/>
          </p:cNvGraphicFramePr>
          <p:nvPr>
            <p:extLst>
              <p:ext uri="{D42A27DB-BD31-4B8C-83A1-F6EECF244321}">
                <p14:modId xmlns:p14="http://schemas.microsoft.com/office/powerpoint/2010/main" val="869948718"/>
              </p:ext>
            </p:extLst>
          </p:nvPr>
        </p:nvGraphicFramePr>
        <p:xfrm>
          <a:off x="205895" y="3626652"/>
          <a:ext cx="5143345" cy="3066755"/>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a:extLst>
              <a:ext uri="{FF2B5EF4-FFF2-40B4-BE49-F238E27FC236}">
                <a16:creationId xmlns:a16="http://schemas.microsoft.com/office/drawing/2014/main" id="{C1110412-534F-F139-3ADA-3A368742E586}"/>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Buckinghamshire has lower Apprenticeship start rates than the national average, and some of the lowest rates of neighbouring areas.  </a:t>
            </a:r>
          </a:p>
        </p:txBody>
      </p:sp>
      <p:graphicFrame>
        <p:nvGraphicFramePr>
          <p:cNvPr id="2" name="Chart 1">
            <a:extLst>
              <a:ext uri="{FF2B5EF4-FFF2-40B4-BE49-F238E27FC236}">
                <a16:creationId xmlns:a16="http://schemas.microsoft.com/office/drawing/2014/main" id="{71F159D3-A312-1A2F-806A-0FB895053C8C}"/>
              </a:ext>
            </a:extLst>
          </p:cNvPr>
          <p:cNvGraphicFramePr>
            <a:graphicFrameLocks/>
          </p:cNvGraphicFramePr>
          <p:nvPr>
            <p:extLst>
              <p:ext uri="{D42A27DB-BD31-4B8C-83A1-F6EECF244321}">
                <p14:modId xmlns:p14="http://schemas.microsoft.com/office/powerpoint/2010/main" val="2466602641"/>
              </p:ext>
            </p:extLst>
          </p:nvPr>
        </p:nvGraphicFramePr>
        <p:xfrm>
          <a:off x="6213256" y="3523203"/>
          <a:ext cx="5039381" cy="326588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04237AD8-8617-662A-DB3B-1D9E27C7D924}"/>
              </a:ext>
            </a:extLst>
          </p:cNvPr>
          <p:cNvSpPr/>
          <p:nvPr/>
        </p:nvSpPr>
        <p:spPr>
          <a:xfrm>
            <a:off x="10278331" y="3661702"/>
            <a:ext cx="1537227"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2C2D84"/>
                </a:solidFill>
              </a:rPr>
              <a:t>England average</a:t>
            </a:r>
          </a:p>
        </p:txBody>
      </p:sp>
      <p:sp>
        <p:nvSpPr>
          <p:cNvPr id="9" name="TextBox 8">
            <a:extLst>
              <a:ext uri="{FF2B5EF4-FFF2-40B4-BE49-F238E27FC236}">
                <a16:creationId xmlns:a16="http://schemas.microsoft.com/office/drawing/2014/main" id="{C397545A-B0A6-3A1A-9561-9331D506C17F}"/>
              </a:ext>
            </a:extLst>
          </p:cNvPr>
          <p:cNvSpPr txBox="1"/>
          <p:nvPr/>
        </p:nvSpPr>
        <p:spPr>
          <a:xfrm>
            <a:off x="2112943" y="3773744"/>
            <a:ext cx="3072384" cy="276999"/>
          </a:xfrm>
          <a:prstGeom prst="rect">
            <a:avLst/>
          </a:prstGeom>
          <a:solidFill>
            <a:srgbClr val="2C2D84"/>
          </a:solidFill>
        </p:spPr>
        <p:txBody>
          <a:bodyPr wrap="square" rtlCol="0">
            <a:spAutoFit/>
          </a:bodyPr>
          <a:lstStyle/>
          <a:p>
            <a:r>
              <a:rPr lang="en-GB" sz="1200">
                <a:solidFill>
                  <a:schemeClr val="bg1"/>
                </a:solidFill>
              </a:rPr>
              <a:t>Apprenticeship starts per 10,000 residents</a:t>
            </a:r>
          </a:p>
        </p:txBody>
      </p:sp>
      <p:sp>
        <p:nvSpPr>
          <p:cNvPr id="10" name="TextBox 9">
            <a:extLst>
              <a:ext uri="{FF2B5EF4-FFF2-40B4-BE49-F238E27FC236}">
                <a16:creationId xmlns:a16="http://schemas.microsoft.com/office/drawing/2014/main" id="{46F88085-90DF-A37D-E100-19AAFA39FC67}"/>
              </a:ext>
            </a:extLst>
          </p:cNvPr>
          <p:cNvSpPr txBox="1"/>
          <p:nvPr/>
        </p:nvSpPr>
        <p:spPr>
          <a:xfrm>
            <a:off x="7523143" y="3334127"/>
            <a:ext cx="3072384" cy="276999"/>
          </a:xfrm>
          <a:prstGeom prst="rect">
            <a:avLst/>
          </a:prstGeom>
          <a:solidFill>
            <a:srgbClr val="2C2D84"/>
          </a:solidFill>
        </p:spPr>
        <p:txBody>
          <a:bodyPr wrap="square" rtlCol="0">
            <a:spAutoFit/>
          </a:bodyPr>
          <a:lstStyle/>
          <a:p>
            <a:r>
              <a:rPr lang="en-GB" sz="1200">
                <a:solidFill>
                  <a:schemeClr val="bg1"/>
                </a:solidFill>
              </a:rPr>
              <a:t>Apprenticeship starts per 10,000 residents</a:t>
            </a:r>
          </a:p>
        </p:txBody>
      </p:sp>
    </p:spTree>
    <p:extLst>
      <p:ext uri="{BB962C8B-B14F-4D97-AF65-F5344CB8AC3E}">
        <p14:creationId xmlns:p14="http://schemas.microsoft.com/office/powerpoint/2010/main" val="4720602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DA3D8DA-B60B-87EE-6A8D-3F10050F4F0B}"/>
              </a:ext>
            </a:extLst>
          </p:cNvPr>
          <p:cNvGraphicFramePr>
            <a:graphicFrameLocks/>
          </p:cNvGraphicFramePr>
          <p:nvPr>
            <p:extLst>
              <p:ext uri="{D42A27DB-BD31-4B8C-83A1-F6EECF244321}">
                <p14:modId xmlns:p14="http://schemas.microsoft.com/office/powerpoint/2010/main" val="3586646823"/>
              </p:ext>
            </p:extLst>
          </p:nvPr>
        </p:nvGraphicFramePr>
        <p:xfrm>
          <a:off x="6653784" y="4017257"/>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0A0DA44-E21D-E926-FFE1-50FD4D841DC3}"/>
              </a:ext>
            </a:extLst>
          </p:cNvPr>
          <p:cNvGraphicFramePr>
            <a:graphicFrameLocks/>
          </p:cNvGraphicFramePr>
          <p:nvPr>
            <p:extLst>
              <p:ext uri="{D42A27DB-BD31-4B8C-83A1-F6EECF244321}">
                <p14:modId xmlns:p14="http://schemas.microsoft.com/office/powerpoint/2010/main" val="3114458700"/>
              </p:ext>
            </p:extLst>
          </p:nvPr>
        </p:nvGraphicFramePr>
        <p:xfrm>
          <a:off x="6653784" y="1225426"/>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634C15C8-19C1-A869-8374-C99CCD8F770D}"/>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Over the last eight years, there has been a sharp increase in the proportion of Apprenticeship starts at Level 4, and a sharp decrease in the proportion of starts at Level 2</a:t>
            </a:r>
          </a:p>
        </p:txBody>
      </p:sp>
      <p:sp>
        <p:nvSpPr>
          <p:cNvPr id="7" name="TextBox 6">
            <a:extLst>
              <a:ext uri="{FF2B5EF4-FFF2-40B4-BE49-F238E27FC236}">
                <a16:creationId xmlns:a16="http://schemas.microsoft.com/office/drawing/2014/main" id="{EBAA1897-0843-65A9-4070-BED087D65D49}"/>
              </a:ext>
            </a:extLst>
          </p:cNvPr>
          <p:cNvSpPr txBox="1"/>
          <p:nvPr/>
        </p:nvSpPr>
        <p:spPr>
          <a:xfrm>
            <a:off x="128696" y="1501164"/>
            <a:ext cx="6291154" cy="4524315"/>
          </a:xfrm>
          <a:prstGeom prst="rect">
            <a:avLst/>
          </a:prstGeom>
          <a:noFill/>
          <a:ln w="12700">
            <a:solidFill>
              <a:schemeClr val="bg1"/>
            </a:solidFill>
          </a:ln>
        </p:spPr>
        <p:txBody>
          <a:bodyPr wrap="square" rtlCol="0">
            <a:spAutoFit/>
          </a:bodyPr>
          <a:lstStyle/>
          <a:p>
            <a:r>
              <a:rPr lang="en-GB" sz="1600" dirty="0"/>
              <a:t>A similar proportion of Apprenticeships are started by women (52%) as men (48%). </a:t>
            </a:r>
          </a:p>
          <a:p>
            <a:endParaRPr lang="en-GB" sz="1600" dirty="0"/>
          </a:p>
          <a:p>
            <a:r>
              <a:rPr lang="en-GB" sz="1600" dirty="0"/>
              <a:t>The age profile of those starting Apprenticeships has remained fairly similar over the last five years, with a slight increase in older starters (44% in 2023/4 compared with 42% in 2019/20), and a slight decrease in starts by those aged 18 and under. </a:t>
            </a:r>
          </a:p>
          <a:p>
            <a:endParaRPr lang="en-GB" sz="1600" dirty="0"/>
          </a:p>
          <a:p>
            <a:r>
              <a:rPr lang="en-GB" sz="1600" dirty="0"/>
              <a:t>There has been a significant shift in the number of Apprenticeships being started at different levels. In 2016/17, 49% of Apprenticeship starts were at Level 2, dropping to 25% by 2019/20 and to 16% by 2023/24. </a:t>
            </a:r>
          </a:p>
          <a:p>
            <a:endParaRPr lang="en-GB" sz="1600" dirty="0"/>
          </a:p>
          <a:p>
            <a:r>
              <a:rPr lang="en-GB" sz="1600" dirty="0"/>
              <a:t>Over the same period, there has been a sharp increase in Higher Apprenticeship starts (Level 4 and above). 42% of Apprenticeship starts in 2023/4 were at this level, up from 8% in 2016/17, and 31% in 2019/20.  </a:t>
            </a:r>
          </a:p>
          <a:p>
            <a:endParaRPr lang="en-GB" sz="1600" dirty="0"/>
          </a:p>
          <a:p>
            <a:r>
              <a:rPr lang="en-GB" sz="1600" dirty="0"/>
              <a:t>This trend mirrors the national trend and is likely linked to how firms who are subject to the Apprenticeship levy are utilising Apprenticeships. </a:t>
            </a:r>
          </a:p>
        </p:txBody>
      </p:sp>
      <p:sp>
        <p:nvSpPr>
          <p:cNvPr id="9" name="TextBox 8">
            <a:extLst>
              <a:ext uri="{FF2B5EF4-FFF2-40B4-BE49-F238E27FC236}">
                <a16:creationId xmlns:a16="http://schemas.microsoft.com/office/drawing/2014/main" id="{F1FF6C10-7717-49BF-E88E-AB9B0CFD3309}"/>
              </a:ext>
            </a:extLst>
          </p:cNvPr>
          <p:cNvSpPr txBox="1"/>
          <p:nvPr/>
        </p:nvSpPr>
        <p:spPr>
          <a:xfrm>
            <a:off x="8887968" y="1347952"/>
            <a:ext cx="2186095" cy="279680"/>
          </a:xfrm>
          <a:prstGeom prst="rect">
            <a:avLst/>
          </a:prstGeom>
          <a:solidFill>
            <a:srgbClr val="2C2D84"/>
          </a:solidFill>
        </p:spPr>
        <p:txBody>
          <a:bodyPr wrap="square" rtlCol="0">
            <a:spAutoFit/>
          </a:bodyPr>
          <a:lstStyle/>
          <a:p>
            <a:pPr algn="r"/>
            <a:r>
              <a:rPr lang="en-GB" sz="1200" b="1">
                <a:solidFill>
                  <a:schemeClr val="bg1"/>
                </a:solidFill>
              </a:rPr>
              <a:t>Apprenticeship starts by age</a:t>
            </a:r>
          </a:p>
        </p:txBody>
      </p:sp>
      <p:sp>
        <p:nvSpPr>
          <p:cNvPr id="10" name="TextBox 9">
            <a:extLst>
              <a:ext uri="{FF2B5EF4-FFF2-40B4-BE49-F238E27FC236}">
                <a16:creationId xmlns:a16="http://schemas.microsoft.com/office/drawing/2014/main" id="{E16F2735-C126-9F7D-A82F-905AADA21C49}"/>
              </a:ext>
            </a:extLst>
          </p:cNvPr>
          <p:cNvSpPr txBox="1"/>
          <p:nvPr/>
        </p:nvSpPr>
        <p:spPr>
          <a:xfrm>
            <a:off x="8887968" y="3983080"/>
            <a:ext cx="2186095" cy="276999"/>
          </a:xfrm>
          <a:prstGeom prst="rect">
            <a:avLst/>
          </a:prstGeom>
          <a:solidFill>
            <a:srgbClr val="2C2D84"/>
          </a:solidFill>
        </p:spPr>
        <p:txBody>
          <a:bodyPr wrap="square" rtlCol="0">
            <a:spAutoFit/>
          </a:bodyPr>
          <a:lstStyle/>
          <a:p>
            <a:pPr algn="r"/>
            <a:r>
              <a:rPr lang="en-GB" sz="1200" b="1">
                <a:solidFill>
                  <a:schemeClr val="bg1"/>
                </a:solidFill>
              </a:rPr>
              <a:t>Apprenticeship starts by level</a:t>
            </a:r>
          </a:p>
        </p:txBody>
      </p:sp>
      <p:sp>
        <p:nvSpPr>
          <p:cNvPr id="2" name="TextBox 1">
            <a:extLst>
              <a:ext uri="{FF2B5EF4-FFF2-40B4-BE49-F238E27FC236}">
                <a16:creationId xmlns:a16="http://schemas.microsoft.com/office/drawing/2014/main" id="{4E73FFF9-0882-E0C4-6685-7070DE8182AC}"/>
              </a:ext>
            </a:extLst>
          </p:cNvPr>
          <p:cNvSpPr txBox="1"/>
          <p:nvPr/>
        </p:nvSpPr>
        <p:spPr>
          <a:xfrm>
            <a:off x="128696" y="6400095"/>
            <a:ext cx="5542384" cy="307777"/>
          </a:xfrm>
          <a:prstGeom prst="rect">
            <a:avLst/>
          </a:prstGeom>
          <a:noFill/>
        </p:spPr>
        <p:txBody>
          <a:bodyPr wrap="square" rtlCol="0">
            <a:spAutoFit/>
          </a:bodyPr>
          <a:lstStyle/>
          <a:p>
            <a:r>
              <a:rPr lang="en-GB" sz="1400" i="1" dirty="0"/>
              <a:t>Source: </a:t>
            </a:r>
            <a:r>
              <a:rPr lang="en-GB" sz="1400" i="1" dirty="0">
                <a:hlinkClick r:id="rId4"/>
              </a:rPr>
              <a:t>Apprenticeship statistics, DfE</a:t>
            </a:r>
            <a:endParaRPr lang="en-GB" sz="1400" i="1" dirty="0"/>
          </a:p>
        </p:txBody>
      </p:sp>
    </p:spTree>
    <p:extLst>
      <p:ext uri="{BB962C8B-B14F-4D97-AF65-F5344CB8AC3E}">
        <p14:creationId xmlns:p14="http://schemas.microsoft.com/office/powerpoint/2010/main" val="27871133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CAEF40-A4D1-7550-3E30-01CEFB83A8E6}"/>
              </a:ext>
            </a:extLst>
          </p:cNvPr>
          <p:cNvSpPr txBox="1">
            <a:spLocks/>
          </p:cNvSpPr>
          <p:nvPr/>
        </p:nvSpPr>
        <p:spPr>
          <a:xfrm>
            <a:off x="0" y="181345"/>
            <a:ext cx="11750040" cy="94520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Aside from ‘preparation for life and work’ related subjects, the most commonly studied further education subjects are ‘health, public service and care’, ‘business, administration and law’ and ‘retail and commercial enterprise</a:t>
            </a:r>
          </a:p>
        </p:txBody>
      </p:sp>
      <p:graphicFrame>
        <p:nvGraphicFramePr>
          <p:cNvPr id="6" name="Chart 5">
            <a:extLst>
              <a:ext uri="{FF2B5EF4-FFF2-40B4-BE49-F238E27FC236}">
                <a16:creationId xmlns:a16="http://schemas.microsoft.com/office/drawing/2014/main" id="{91B690E3-67BC-776F-9E36-8D18F5962438}"/>
              </a:ext>
            </a:extLst>
          </p:cNvPr>
          <p:cNvGraphicFramePr>
            <a:graphicFrameLocks/>
          </p:cNvGraphicFramePr>
          <p:nvPr>
            <p:extLst>
              <p:ext uri="{D42A27DB-BD31-4B8C-83A1-F6EECF244321}">
                <p14:modId xmlns:p14="http://schemas.microsoft.com/office/powerpoint/2010/main" val="1395176683"/>
              </p:ext>
            </p:extLst>
          </p:nvPr>
        </p:nvGraphicFramePr>
        <p:xfrm>
          <a:off x="82296" y="1724315"/>
          <a:ext cx="7699247" cy="481427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B28B2B94-D44F-F618-F080-05E4B29823D3}"/>
              </a:ext>
            </a:extLst>
          </p:cNvPr>
          <p:cNvSpPr txBox="1"/>
          <p:nvPr/>
        </p:nvSpPr>
        <p:spPr>
          <a:xfrm>
            <a:off x="82296" y="1240766"/>
            <a:ext cx="7315200" cy="369332"/>
          </a:xfrm>
          <a:prstGeom prst="rect">
            <a:avLst/>
          </a:prstGeom>
          <a:solidFill>
            <a:srgbClr val="2C2D84"/>
          </a:solidFill>
        </p:spPr>
        <p:txBody>
          <a:bodyPr wrap="square">
            <a:spAutoFit/>
          </a:bodyPr>
          <a:lstStyle/>
          <a:p>
            <a:r>
              <a:rPr lang="en-GB" sz="1800" b="1" dirty="0">
                <a:solidFill>
                  <a:schemeClr val="bg1"/>
                </a:solidFill>
                <a:latin typeface="+mn-lt"/>
              </a:rPr>
              <a:t>Further education and skills aim achievements by subject – 2024/25</a:t>
            </a:r>
          </a:p>
        </p:txBody>
      </p:sp>
      <p:sp>
        <p:nvSpPr>
          <p:cNvPr id="9" name="TextBox 8">
            <a:extLst>
              <a:ext uri="{FF2B5EF4-FFF2-40B4-BE49-F238E27FC236}">
                <a16:creationId xmlns:a16="http://schemas.microsoft.com/office/drawing/2014/main" id="{C9781289-965E-758A-5DC1-C7B9FFC88631}"/>
              </a:ext>
            </a:extLst>
          </p:cNvPr>
          <p:cNvSpPr txBox="1"/>
          <p:nvPr/>
        </p:nvSpPr>
        <p:spPr>
          <a:xfrm>
            <a:off x="173736" y="6368878"/>
            <a:ext cx="1984248" cy="307777"/>
          </a:xfrm>
          <a:prstGeom prst="rect">
            <a:avLst/>
          </a:prstGeom>
          <a:noFill/>
        </p:spPr>
        <p:txBody>
          <a:bodyPr wrap="square" rtlCol="0">
            <a:spAutoFit/>
          </a:bodyPr>
          <a:lstStyle/>
          <a:p>
            <a:r>
              <a:rPr lang="en-GB" sz="1400" i="1" dirty="0"/>
              <a:t>Source: DfE, 2025</a:t>
            </a:r>
          </a:p>
        </p:txBody>
      </p:sp>
      <p:sp>
        <p:nvSpPr>
          <p:cNvPr id="2" name="TextBox 1">
            <a:extLst>
              <a:ext uri="{FF2B5EF4-FFF2-40B4-BE49-F238E27FC236}">
                <a16:creationId xmlns:a16="http://schemas.microsoft.com/office/drawing/2014/main" id="{FFA08B26-D65C-C093-2DBE-7B5E5D279840}"/>
              </a:ext>
            </a:extLst>
          </p:cNvPr>
          <p:cNvSpPr txBox="1"/>
          <p:nvPr/>
        </p:nvSpPr>
        <p:spPr>
          <a:xfrm>
            <a:off x="8229600" y="3038475"/>
            <a:ext cx="3095625" cy="1815882"/>
          </a:xfrm>
          <a:prstGeom prst="rect">
            <a:avLst/>
          </a:prstGeom>
          <a:noFill/>
        </p:spPr>
        <p:txBody>
          <a:bodyPr wrap="square" rtlCol="0">
            <a:spAutoFit/>
          </a:bodyPr>
          <a:lstStyle/>
          <a:p>
            <a:r>
              <a:rPr lang="en-GB" sz="1600" dirty="0"/>
              <a:t>In 2024/25, a slightly greater proportion of further education and skills aims achieved in Buckinghamshire were in ‘health, public services and care’ and in ‘business, administration and law’ as the national average. </a:t>
            </a:r>
          </a:p>
        </p:txBody>
      </p:sp>
    </p:spTree>
    <p:extLst>
      <p:ext uri="{BB962C8B-B14F-4D97-AF65-F5344CB8AC3E}">
        <p14:creationId xmlns:p14="http://schemas.microsoft.com/office/powerpoint/2010/main" val="33907327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069BB3-E4EC-1D23-9394-EF06CB0E572F}"/>
              </a:ext>
            </a:extLst>
          </p:cNvPr>
          <p:cNvSpPr txBox="1"/>
          <p:nvPr/>
        </p:nvSpPr>
        <p:spPr>
          <a:xfrm>
            <a:off x="8833103" y="2397948"/>
            <a:ext cx="2916937" cy="2308324"/>
          </a:xfrm>
          <a:prstGeom prst="rect">
            <a:avLst/>
          </a:prstGeom>
          <a:noFill/>
          <a:ln>
            <a:noFill/>
          </a:ln>
        </p:spPr>
        <p:txBody>
          <a:bodyPr wrap="square" rtlCol="0">
            <a:spAutoFit/>
          </a:bodyPr>
          <a:lstStyle/>
          <a:p>
            <a:r>
              <a:rPr lang="en-GB" sz="1600" dirty="0">
                <a:solidFill>
                  <a:srgbClr val="000000"/>
                </a:solidFill>
              </a:rPr>
              <a:t>Qualifiers from Buckinghamshire’s higher education establishments were slightly more likely to enter full time employment than the average university qualifier.  </a:t>
            </a:r>
            <a:r>
              <a:rPr lang="en-GB" sz="1600" dirty="0">
                <a:solidFill>
                  <a:srgbClr val="000000"/>
                </a:solidFill>
                <a:ea typeface="Calibri" panose="020F0502020204030204" pitchFamily="34" charset="0"/>
                <a:cs typeface="Arial" panose="020B0604020202020204" pitchFamily="34" charset="0"/>
              </a:rPr>
              <a:t>Qualifiers are significantly less likely to enter further full-time study. </a:t>
            </a:r>
          </a:p>
        </p:txBody>
      </p:sp>
      <p:sp>
        <p:nvSpPr>
          <p:cNvPr id="3" name="TextBox 2">
            <a:extLst>
              <a:ext uri="{FF2B5EF4-FFF2-40B4-BE49-F238E27FC236}">
                <a16:creationId xmlns:a16="http://schemas.microsoft.com/office/drawing/2014/main" id="{9ADE089A-503E-C9BF-3FB9-2237B9B5F6CC}"/>
              </a:ext>
            </a:extLst>
          </p:cNvPr>
          <p:cNvSpPr txBox="1"/>
          <p:nvPr/>
        </p:nvSpPr>
        <p:spPr>
          <a:xfrm>
            <a:off x="10291571" y="5977672"/>
            <a:ext cx="3797560" cy="312650"/>
          </a:xfrm>
          <a:prstGeom prst="rect">
            <a:avLst/>
          </a:prstGeom>
          <a:noFill/>
        </p:spPr>
        <p:txBody>
          <a:bodyPr wrap="square" rtlCol="0">
            <a:spAutoFit/>
          </a:bodyPr>
          <a:lstStyle/>
          <a:p>
            <a:pPr>
              <a:lnSpc>
                <a:spcPct val="107000"/>
              </a:lnSpc>
              <a:spcAft>
                <a:spcPts val="800"/>
              </a:spcAft>
            </a:pPr>
            <a:r>
              <a:rPr lang="en-GB" sz="1400" i="1" dirty="0">
                <a:effectLst/>
                <a:latin typeface="Calibri" panose="020F0502020204030204" pitchFamily="34" charset="0"/>
                <a:ea typeface="Calibri" panose="020F0502020204030204" pitchFamily="34" charset="0"/>
                <a:cs typeface="Arial" panose="020B0604020202020204" pitchFamily="34" charset="0"/>
              </a:rPr>
              <a:t>Source: HESA, 2025</a:t>
            </a:r>
          </a:p>
        </p:txBody>
      </p:sp>
      <p:sp>
        <p:nvSpPr>
          <p:cNvPr id="8" name="Title 1">
            <a:extLst>
              <a:ext uri="{FF2B5EF4-FFF2-40B4-BE49-F238E27FC236}">
                <a16:creationId xmlns:a16="http://schemas.microsoft.com/office/drawing/2014/main" id="{BFC47C75-8DC3-A208-81D9-35A629145600}"/>
              </a:ext>
            </a:extLst>
          </p:cNvPr>
          <p:cNvSpPr txBox="1">
            <a:spLocks/>
          </p:cNvSpPr>
          <p:nvPr/>
        </p:nvSpPr>
        <p:spPr>
          <a:xfrm>
            <a:off x="0" y="319405"/>
            <a:ext cx="11750040" cy="807143"/>
          </a:xfrm>
          <a:prstGeom prst="rect">
            <a:avLst/>
          </a:prstGeom>
          <a:solidFill>
            <a:srgbClr val="2C2D84"/>
          </a:solidFill>
          <a:ln>
            <a:solidFill>
              <a:srgbClr val="2C2D8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Those completing studies at Buckinghamshire’s Higher Education Institutes are slightly more likely to enter full-time employment than average</a:t>
            </a:r>
          </a:p>
        </p:txBody>
      </p:sp>
      <p:graphicFrame>
        <p:nvGraphicFramePr>
          <p:cNvPr id="9" name="Chart 8">
            <a:extLst>
              <a:ext uri="{FF2B5EF4-FFF2-40B4-BE49-F238E27FC236}">
                <a16:creationId xmlns:a16="http://schemas.microsoft.com/office/drawing/2014/main" id="{9873DD27-BAD9-FD9A-A38E-44059D7555F7}"/>
              </a:ext>
            </a:extLst>
          </p:cNvPr>
          <p:cNvGraphicFramePr>
            <a:graphicFrameLocks/>
          </p:cNvGraphicFramePr>
          <p:nvPr>
            <p:extLst>
              <p:ext uri="{D42A27DB-BD31-4B8C-83A1-F6EECF244321}">
                <p14:modId xmlns:p14="http://schemas.microsoft.com/office/powerpoint/2010/main" val="2996185531"/>
              </p:ext>
            </p:extLst>
          </p:nvPr>
        </p:nvGraphicFramePr>
        <p:xfrm>
          <a:off x="276659" y="1700217"/>
          <a:ext cx="8410353" cy="447630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A74F918-7B21-115B-9790-DB459660B614}"/>
              </a:ext>
            </a:extLst>
          </p:cNvPr>
          <p:cNvSpPr txBox="1"/>
          <p:nvPr/>
        </p:nvSpPr>
        <p:spPr>
          <a:xfrm>
            <a:off x="73152" y="1244853"/>
            <a:ext cx="3758184" cy="337059"/>
          </a:xfrm>
          <a:prstGeom prst="rect">
            <a:avLst/>
          </a:prstGeom>
          <a:solidFill>
            <a:srgbClr val="2C2D84"/>
          </a:solidFill>
        </p:spPr>
        <p:txBody>
          <a:bodyPr wrap="square" rtlCol="0">
            <a:spAutoFit/>
          </a:bodyPr>
          <a:lstStyle/>
          <a:p>
            <a:r>
              <a:rPr lang="en-GB" sz="1600" b="1" dirty="0">
                <a:solidFill>
                  <a:schemeClr val="bg1"/>
                </a:solidFill>
              </a:rPr>
              <a:t>Higher Education destinations – 2021/22</a:t>
            </a:r>
          </a:p>
        </p:txBody>
      </p:sp>
    </p:spTree>
    <p:extLst>
      <p:ext uri="{BB962C8B-B14F-4D97-AF65-F5344CB8AC3E}">
        <p14:creationId xmlns:p14="http://schemas.microsoft.com/office/powerpoint/2010/main" val="3624209589"/>
      </p:ext>
    </p:extLst>
  </p:cSld>
  <p:clrMapOvr>
    <a:masterClrMapping/>
  </p:clrMapOvr>
</p:sld>
</file>

<file path=ppt/theme/theme1.xml><?xml version="1.0" encoding="utf-8"?>
<a:theme xmlns:a="http://schemas.openxmlformats.org/drawingml/2006/main" name="Office Theme">
  <a:themeElements>
    <a:clrScheme name="Buckinghamshire Council">
      <a:dk1>
        <a:srgbClr val="3C3C3B"/>
      </a:dk1>
      <a:lt1>
        <a:sysClr val="window" lastClr="FFFFFF"/>
      </a:lt1>
      <a:dk2>
        <a:srgbClr val="2C2D84"/>
      </a:dk2>
      <a:lt2>
        <a:srgbClr val="FFFFFF"/>
      </a:lt2>
      <a:accent1>
        <a:srgbClr val="9FC63B"/>
      </a:accent1>
      <a:accent2>
        <a:srgbClr val="005961"/>
      </a:accent2>
      <a:accent3>
        <a:srgbClr val="009B3E"/>
      </a:accent3>
      <a:accent4>
        <a:srgbClr val="ED7004"/>
      </a:accent4>
      <a:accent5>
        <a:srgbClr val="E83F4B"/>
      </a:accent5>
      <a:accent6>
        <a:srgbClr val="FCBC00"/>
      </a:accent6>
      <a:hlink>
        <a:srgbClr val="51247A"/>
      </a:hlink>
      <a:folHlink>
        <a:srgbClr val="006A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ckinghamshire-Council-widescreen-template.pptx" id="{BF213BEB-1E5D-4C8B-AD10-F61DF7D48745}" vid="{3B73C822-BA9E-44F0-BF4C-622F15266E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ADAB6B27F48A4796EC00149E9AB9EE" ma:contentTypeVersion="29" ma:contentTypeDescription="Create a new document." ma:contentTypeScope="" ma:versionID="fa15e0b3f39131c8eff688a92616c8ae">
  <xsd:schema xmlns:xsd="http://www.w3.org/2001/XMLSchema" xmlns:xs="http://www.w3.org/2001/XMLSchema" xmlns:p="http://schemas.microsoft.com/office/2006/metadata/properties" xmlns:ns2="a53cdfcf-8941-4e22-8b1e-acdbbf94eb10" xmlns:ns3="46c1069b-2ced-404f-840c-5e76855fa553" targetNamespace="http://schemas.microsoft.com/office/2006/metadata/properties" ma:root="true" ma:fieldsID="d0c0ea6189def6ce3bdb8546ff651d89" ns2:_="" ns3:_="">
    <xsd:import namespace="a53cdfcf-8941-4e22-8b1e-acdbbf94eb10"/>
    <xsd:import namespace="46c1069b-2ced-404f-840c-5e76855fa553"/>
    <xsd:element name="properties">
      <xsd:complexType>
        <xsd:sequence>
          <xsd:element name="documentManagement">
            <xsd:complexType>
              <xsd:all>
                <xsd:element ref="ns2:CreatedDate" minOccurs="0"/>
                <xsd:element ref="ns2:Owner" minOccurs="0"/>
                <xsd:element ref="ns2:WorkItemRefNo_x002e_" minOccurs="0"/>
                <xsd:element ref="ns2:ProductType" minOccurs="0"/>
                <xsd:element ref="ns2:Customer" minOccurs="0"/>
                <xsd:element ref="ns2:From" minOccurs="0"/>
                <xsd:element ref="ns2:MediaServiceFastMetadata" minOccurs="0"/>
                <xsd:element ref="ns3:SharedWithUsers" minOccurs="0"/>
                <xsd:element ref="ns3:SharedWithDetails" minOccurs="0"/>
                <xsd:element ref="ns2:lcf76f155ced4ddcb4097134ff3c332f"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Metadata" minOccurs="0"/>
                <xsd:element ref="ns2:MediaServiceBillingMetadata" minOccurs="0"/>
                <xsd:element ref="ns2:Linked_x0020_Fi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3cdfcf-8941-4e22-8b1e-acdbbf94eb10" elementFormDefault="qualified">
    <xsd:import namespace="http://schemas.microsoft.com/office/2006/documentManagement/types"/>
    <xsd:import namespace="http://schemas.microsoft.com/office/infopath/2007/PartnerControls"/>
    <xsd:element name="CreatedDate" ma:index="3" nillable="true" ma:displayName="Created Date" ma:format="DateOnly" ma:internalName="CreatedDate" ma:readOnly="false">
      <xsd:simpleType>
        <xsd:restriction base="dms:DateTime"/>
      </xsd:simpleType>
    </xsd:element>
    <xsd:element name="Owner" ma:index="4" nillable="true" ma:displayName="Owner" ma:format="Dropdown" ma:list="UserInfo" ma:SharePointGroup="0" ma:internalName="Own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WorkItemRefNo_x002e_" ma:index="5" nillable="true" ma:displayName="Work Item Ref No." ma:format="Dropdown" ma:internalName="WorkItemRefNo_x002e_" ma:readOnly="false">
      <xsd:simpleType>
        <xsd:restriction base="dms:Text">
          <xsd:maxLength value="50"/>
        </xsd:restriction>
      </xsd:simpleType>
    </xsd:element>
    <xsd:element name="ProductType" ma:index="6" nillable="true" ma:displayName="Product Type" ma:format="Dropdown" ma:internalName="ProductType">
      <xsd:simpleType>
        <xsd:restriction base="dms:Choice">
          <xsd:enumeration value="Management"/>
          <xsd:enumeration value="Continuous Improvement"/>
          <xsd:enumeration value="Reporting - Indicator Design"/>
          <xsd:enumeration value="Reporting - Corporate Performance"/>
          <xsd:enumeration value="Reporting - Stat Return"/>
          <xsd:enumeration value="Reporting-  Automation"/>
          <xsd:enumeration value="Insight - Deep Dive"/>
          <xsd:enumeration value="Insight - Needs Analysis"/>
          <xsd:enumeration value="Insight - Consultation"/>
          <xsd:enumeration value="Insight - General"/>
          <xsd:enumeration value="Partner/Traded Service"/>
          <xsd:enumeration value="Ad Hoc e.g., data request"/>
        </xsd:restriction>
      </xsd:simpleType>
    </xsd:element>
    <xsd:element name="Customer" ma:index="7" nillable="true" ma:displayName="Customer" ma:format="Dropdown" ma:internalName="Customer" ma:readOnly="false">
      <xsd:simpleType>
        <xsd:restriction base="dms:Choice">
          <xsd:enumeration value="Adults"/>
          <xsd:enumeration value="BDEx"/>
          <xsd:enumeration value="Childrens"/>
          <xsd:enumeration value="Communities"/>
          <xsd:enumeration value="DCE"/>
          <xsd:enumeration value="PGS"/>
          <xsd:enumeration value="Public Health"/>
          <xsd:enumeration value="Opportunity Bucks"/>
          <xsd:enumeration value="Resources"/>
        </xsd:restriction>
      </xsd:simpleType>
    </xsd:element>
    <xsd:element name="From" ma:index="8" nillable="true" ma:displayName="From" ma:format="Dropdown" ma:internalName="From" ma:readOnly="false">
      <xsd:simpleType>
        <xsd:restriction base="dms:Text">
          <xsd:maxLength value="255"/>
        </xsd:restriction>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b4d032c-db19-4194-870d-d175fb5cbb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Metadata" ma:index="26" nillable="true" ma:displayName="MediaServiceMetadata" ma:hidden="true" ma:internalName="MediaServiceMetadata"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Linked_x0020_File" ma:index="28" nillable="true" ma:displayName="Linked File" ma:default="1" ma:internalName="Linked_x0020_Fil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6c1069b-2ced-404f-840c-5e76855fa553"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wner xmlns="a53cdfcf-8941-4e22-8b1e-acdbbf94eb10">
      <UserInfo>
        <DisplayName/>
        <AccountId xsi:nil="true"/>
        <AccountType/>
      </UserInfo>
    </Owner>
    <From xmlns="a53cdfcf-8941-4e22-8b1e-acdbbf94eb10" xsi:nil="true"/>
    <Linked_x0020_File xmlns="a53cdfcf-8941-4e22-8b1e-acdbbf94eb10">true</Linked_x0020_File>
    <lcf76f155ced4ddcb4097134ff3c332f xmlns="a53cdfcf-8941-4e22-8b1e-acdbbf94eb10">
      <Terms xmlns="http://schemas.microsoft.com/office/infopath/2007/PartnerControls"/>
    </lcf76f155ced4ddcb4097134ff3c332f>
    <CreatedDate xmlns="a53cdfcf-8941-4e22-8b1e-acdbbf94eb10" xsi:nil="true"/>
    <Customer xmlns="a53cdfcf-8941-4e22-8b1e-acdbbf94eb10" xsi:nil="true"/>
    <WorkItemRefNo_x002e_ xmlns="a53cdfcf-8941-4e22-8b1e-acdbbf94eb10" xsi:nil="true"/>
    <ProductType xmlns="a53cdfcf-8941-4e22-8b1e-acdbbf94eb1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6FF90C-B033-4AC3-B669-5CB29A436EDC}">
  <ds:schemaRefs>
    <ds:schemaRef ds:uri="46c1069b-2ced-404f-840c-5e76855fa553"/>
    <ds:schemaRef ds:uri="a53cdfcf-8941-4e22-8b1e-acdbbf94eb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A61492-17BF-4DD9-AB82-FF3E85EEA956}">
  <ds:schemaRefs>
    <ds:schemaRef ds:uri="http://schemas.microsoft.com/office/2006/metadata/properties"/>
    <ds:schemaRef ds:uri="a53cdfcf-8941-4e22-8b1e-acdbbf94eb10"/>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elements/1.1/"/>
    <ds:schemaRef ds:uri="46c1069b-2ced-404f-840c-5e76855fa553"/>
    <ds:schemaRef ds:uri="http://purl.org/dc/dcmitype/"/>
    <ds:schemaRef ds:uri="http://purl.org/dc/terms/"/>
  </ds:schemaRefs>
</ds:datastoreItem>
</file>

<file path=customXml/itemProps3.xml><?xml version="1.0" encoding="utf-8"?>
<ds:datastoreItem xmlns:ds="http://schemas.openxmlformats.org/officeDocument/2006/customXml" ds:itemID="{FEDF1149-E651-436F-85E1-2FFDB35180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Buckinghamshire-Council-widescreen-template</Template>
  <TotalTime>6315</TotalTime>
  <Words>19246</Words>
  <Application>Microsoft Office PowerPoint</Application>
  <PresentationFormat>Widescreen</PresentationFormat>
  <Paragraphs>2081</Paragraphs>
  <Slides>118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118</vt:i4>
      </vt:variant>
    </vt:vector>
  </HeadingPairs>
  <TitlesOfParts>
    <vt:vector size="126" baseType="lpstr">
      <vt:lpstr>Aptos</vt:lpstr>
      <vt:lpstr>Aptos Narrow</vt:lpstr>
      <vt:lpstr>Arial</vt:lpstr>
      <vt:lpstr>Arial</vt:lpstr>
      <vt:lpstr>Calibri</vt:lpstr>
      <vt:lpstr>Calibri Light</vt:lpstr>
      <vt:lpstr>Times New Roman</vt:lpstr>
      <vt:lpstr>Office Theme</vt:lpstr>
      <vt:lpstr>Buckinghamshire:  Labour Market and Skills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1: The economy</vt:lpstr>
      <vt:lpstr>10 things you should know about the Buckinghamshire economy</vt:lpstr>
      <vt:lpstr>1. The economy is not performing as well as it used to </vt:lpstr>
      <vt:lpstr>2. The county’s high value (tradeable) economy is small (which is not a good thing)</vt:lpstr>
      <vt:lpstr>3. Low-productivity sectors are becoming increasingly dominant in the Buckinghamshire economy  </vt:lpstr>
      <vt:lpstr>4. A lack of large, productive firms affects performance </vt:lpstr>
      <vt:lpstr> 5. The departure of major financial and insurance companies from Aylesbury has dented productivity  </vt:lpstr>
      <vt:lpstr>  6. The county exports more workers than it imports   </vt:lpstr>
      <vt:lpstr>  7. Investment in the local economy has been weak over the last 15 years*   </vt:lpstr>
      <vt:lpstr>  8. Firms highlight property costs, recruitment difficulties, transport challenges and housing costs as key barriers to growth    </vt:lpstr>
      <vt:lpstr>  9. The county has three unique economic and innovation specialisms: film and high-end TV, high performance technology and space. The county also has strengths in the life sciences and MedTech sector  </vt:lpstr>
      <vt:lpstr>  10. Buckinghamshire’s SME business base is stable and resilient   </vt:lpstr>
      <vt:lpstr>Section 2: Industries and occupations</vt:lpstr>
      <vt:lpstr>Buckinghamshire’s health sector employs the most people whilst twice as many people work in Buckinghamshire’s wholesale sector than the national average. </vt:lpstr>
      <vt:lpstr>The prevalence of part-time work varies considerably by sector  </vt:lpstr>
      <vt:lpstr>The health sector has been Buckinghamshire largest sector (in terms of employee jobs) over the last five years.  </vt:lpstr>
      <vt:lpstr>PowerPoint Presentation</vt:lpstr>
      <vt:lpstr>(With some exceptions) there has been stronger employee growth in Buckinghamshire’s lower-productivity / foundation economy sectors and than in higher-productivity / tradeable economy sectors since 2015</vt:lpstr>
      <vt:lpstr>Buckinghamshire’s supply-chain cluster specialisms (1) </vt:lpstr>
      <vt:lpstr>Buckinghamshire’s supply-chain cluster specialisms (2) </vt:lpstr>
      <vt:lpstr>Buckinghamshire is home to approximately 90 large (250+ employees) employers.  Some of the largest being those featured below. </vt:lpstr>
      <vt:lpstr>It is estimated that 7% of all jobs in Buckinghamshire sit within Buckinghamshire’s four areas of economic and innovation specialism or strength </vt:lpstr>
      <vt:lpstr>A greater proportion of Buckinghamshire’s working residents work in managerial and professional occupations than the national average</vt:lpstr>
      <vt:lpstr>In 2021, the occupational profile of Buckinghamshire’s residents and those working in the Buckinghamshire economy was very similar</vt:lpstr>
      <vt:lpstr>Occupation specialisms within the Buckinghamshire economy</vt:lpstr>
      <vt:lpstr>Occupation specialisms within the Buckinghamshire economy</vt:lpstr>
      <vt:lpstr>Occupation specialisms of Buckinghamshire residents  </vt:lpstr>
      <vt:lpstr>Section 3: Demand for labour</vt:lpstr>
      <vt:lpstr>PowerPoint Presentation</vt:lpstr>
      <vt:lpstr>PowerPoint Presentation</vt:lpstr>
      <vt:lpstr>PowerPoint Presentation</vt:lpstr>
      <vt:lpstr>Buckinghamshire firms find it harder to recruit than the national average</vt:lpstr>
      <vt:lpstr>70% of respondents to a local business survey conducted in 2024 identified finding staff with the required skills to be a barrier to growth, with respondents not anticipating the ease of filling vacancies to improve in the near future.</vt:lpstr>
      <vt:lpstr>Vacancies (as a proportion of employment) are most common for ‘skilled trade’, ‘associate professional’ and ‘caring, leisure and other service’ occupations, whilst skill shortages (as a proportion of vacancies) are most common for ‘associate professional’ and ‘skilled trade’ occupations.  </vt:lpstr>
      <vt:lpstr>In comparison to the national average, vacancies in Buckinghamshire are more prevalent in middle-skill and service-intensive occupations, whilst skills shortage vacancies are more prevalent for high and middle-skill occupations</vt:lpstr>
      <vt:lpstr>Job vacancies for occupations concentrated in the manufacturing; health; professional, scientific &amp; technical and construction sectors tend to take the longest time to fill – indicating labour or skills supply shortages</vt:lpstr>
      <vt:lpstr>The main skill area lacking amongst job applicants is the ‘technical and practical skills needed to perform the role’, followed by ‘people and personal skills’</vt:lpstr>
      <vt:lpstr>Skills that are commonly mentioned in job postings in Buckinghamshire that are less commonly mentioned in individual’s CVs (suggesting a potential undersupply) include: communication skills; detail orientated; teaching; English language and problem solving. </vt:lpstr>
      <vt:lpstr>Many of the reasons employers give for experiencing hard-to-fill vacancies are place-related.  For example, proximity to London and related factors (such as high London wages and high local house prices) and in the case of construction, the impact of the HS2 project.  Others highlight issues regarding the work-readiness of school leavers.  In the summer of 2024, engineering remained the occupation most frequently highlighted by employers as suffering from skills shortages. </vt:lpstr>
      <vt:lpstr>Recruitment and retention challenges, along with skills shortages, are barriers to growth for all three of Buckinghamshire’s economic and innovation specialisms. </vt:lpstr>
      <vt:lpstr>Firms in the Westcott Space Cluster attribute recruitment difficulties to insufficient public transport links, a lack of affordable house and skills supply shortages</vt:lpstr>
      <vt:lpstr>Firms operating within the Silverstone High Performance Technology Cluster identify a shortage of skilled engineers, limited public transport and a lack of affordable housing as the reasons why they find it difficult to fill vacancies</vt:lpstr>
      <vt:lpstr>Silverstone High Performance Technology Cluster stakeholders believe that efforts to attract inward investment and greater partnership working could help overcome recruitment and skills challenges </vt:lpstr>
      <vt:lpstr>There are opportunities to further strength knowledge transfer within Buckinghamshire’s Film and High End Television Cluster to help maintain and grow the skills of the workforce </vt:lpstr>
      <vt:lpstr>There are opportunities to further strength knowledge transfer within Buckinghamshire’s Film and High End Television Cluster to help maintain and grow the skills of the workforce </vt:lpstr>
      <vt:lpstr>PowerPoint Presentation</vt:lpstr>
      <vt:lpstr>PowerPoint Presentation</vt:lpstr>
      <vt:lpstr>PowerPoint Presentation</vt:lpstr>
      <vt:lpstr>A quarter of respondents to the 2024 Buckinghamshire Business Survey from production sectors cited the ‘relevance of local education and training provision’ to be a barrier to success / growth</vt:lpstr>
      <vt:lpstr>Section 4: Labour market participation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Buckinghamshire is a net exporter of workers, with 29,200 more residents leaving the county for work than non-residents commuting in. </vt:lpstr>
      <vt:lpstr>The top work locations for Buckinghamshire residents are High Wycombe, Aylesbury and London. </vt:lpstr>
      <vt:lpstr>Those commuting into Buckinghamshire to work are most likely to do so from areas to the south east of the county</vt:lpstr>
      <vt:lpstr>PowerPoint Presentation</vt:lpstr>
      <vt:lpstr>PowerPoint Presentation</vt:lpstr>
      <vt:lpstr>Section 5: Labour and skills supply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6: Future demand for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Buckinghamshire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Hargrave</dc:creator>
  <cp:lastModifiedBy>Caroline Hargrave</cp:lastModifiedBy>
  <cp:revision>10</cp:revision>
  <dcterms:created xsi:type="dcterms:W3CDTF">2025-06-03T07:27:33Z</dcterms:created>
  <dcterms:modified xsi:type="dcterms:W3CDTF">2025-08-06T10:18:45Z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0x010100DCADAB6B27F48A4796EC00149E9AB9EE</vt:lpwstr>
  </property>
  <property fmtid="{D5CDD505-2E9C-101B-9397-08002B2CF9AE}" pid="3" name="MediaServiceImageTags">
    <vt:lpwstr/>
  </property>
</Properties>
</file>