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61" r:id="rId7"/>
    <p:sldId id="265" r:id="rId8"/>
    <p:sldId id="267" r:id="rId9"/>
    <p:sldId id="269" r:id="rId10"/>
    <p:sldId id="271" r:id="rId11"/>
    <p:sldId id="277" r:id="rId12"/>
    <p:sldId id="281" r:id="rId13"/>
    <p:sldId id="280" r:id="rId14"/>
    <p:sldId id="273" r:id="rId15"/>
    <p:sldId id="275"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D84"/>
    <a:srgbClr val="9FC63B"/>
    <a:srgbClr val="006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4FD079-5E23-F8C4-8FEA-5A35C742181E}" v="24" dt="2025-02-20T11:53:32.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20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Hargrave" userId="S::caroline.hargrave@buckscc.gov.uk::50b4ff11-047b-41ed-a730-cdb72edf0574" providerId="AD" clId="Web-{DE4FD079-5E23-F8C4-8FEA-5A35C742181E}"/>
    <pc:docChg chg="modSld">
      <pc:chgData name="Caroline Hargrave" userId="S::caroline.hargrave@buckscc.gov.uk::50b4ff11-047b-41ed-a730-cdb72edf0574" providerId="AD" clId="Web-{DE4FD079-5E23-F8C4-8FEA-5A35C742181E}" dt="2025-02-20T11:53:32.447" v="12" actId="20577"/>
      <pc:docMkLst>
        <pc:docMk/>
      </pc:docMkLst>
      <pc:sldChg chg="modSp">
        <pc:chgData name="Caroline Hargrave" userId="S::caroline.hargrave@buckscc.gov.uk::50b4ff11-047b-41ed-a730-cdb72edf0574" providerId="AD" clId="Web-{DE4FD079-5E23-F8C4-8FEA-5A35C742181E}" dt="2025-02-20T11:53:32.447" v="12" actId="20577"/>
        <pc:sldMkLst>
          <pc:docMk/>
          <pc:sldMk cId="1500583202" sldId="265"/>
        </pc:sldMkLst>
        <pc:spChg chg="mod">
          <ac:chgData name="Caroline Hargrave" userId="S::caroline.hargrave@buckscc.gov.uk::50b4ff11-047b-41ed-a730-cdb72edf0574" providerId="AD" clId="Web-{DE4FD079-5E23-F8C4-8FEA-5A35C742181E}" dt="2025-02-20T11:53:32.447" v="12" actId="20577"/>
          <ac:spMkLst>
            <pc:docMk/>
            <pc:sldMk cId="1500583202" sldId="265"/>
            <ac:spMk id="14" creationId="{1736590F-CFDE-760E-D4E3-08EAE8EF74F3}"/>
          </ac:spMkLst>
        </pc:spChg>
        <pc:spChg chg="mod">
          <ac:chgData name="Caroline Hargrave" userId="S::caroline.hargrave@buckscc.gov.uk::50b4ff11-047b-41ed-a730-cdb72edf0574" providerId="AD" clId="Web-{DE4FD079-5E23-F8C4-8FEA-5A35C742181E}" dt="2025-02-20T11:53:23.134" v="8" actId="20577"/>
          <ac:spMkLst>
            <pc:docMk/>
            <pc:sldMk cId="1500583202" sldId="265"/>
            <ac:spMk id="19" creationId="{A4D61B39-DECC-1129-0B6B-F6FC26F9BC8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bucksbusinessfirst.sharepoint.com/sites/btvlep/RPrivate/01%20Research%20and%20Intelligence/_Economic%20Intelligence%20Observatory/3.%20Content/3.%20Jobs%20and%20skills/Bucks%20Labour%20Market%20and%20Skills%20Analysis%20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Sheet1!$C$5</c:f>
              <c:strCache>
                <c:ptCount val="1"/>
                <c:pt idx="0">
                  <c:v>Buckinghamshire</c:v>
                </c:pt>
              </c:strCache>
            </c:strRef>
          </c:tx>
          <c:spPr>
            <a:ln w="28575" cap="rnd">
              <a:solidFill>
                <a:schemeClr val="accent1"/>
              </a:solidFill>
              <a:round/>
            </a:ln>
            <a:effectLst/>
          </c:spPr>
          <c:marker>
            <c:symbol val="none"/>
          </c:marker>
          <c:cat>
            <c:numRef>
              <c:f>Sheet1!$F$4:$X$4</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Sheet1!$F$5:$X$5</c:f>
              <c:numCache>
                <c:formatCode>0.0</c:formatCode>
                <c:ptCount val="19"/>
                <c:pt idx="0">
                  <c:v>108.81226053639845</c:v>
                </c:pt>
                <c:pt idx="1">
                  <c:v>108.49420849420849</c:v>
                </c:pt>
                <c:pt idx="2">
                  <c:v>108.75912408759125</c:v>
                </c:pt>
                <c:pt idx="3">
                  <c:v>108.09859154929578</c:v>
                </c:pt>
                <c:pt idx="4">
                  <c:v>107.50853242320819</c:v>
                </c:pt>
                <c:pt idx="5">
                  <c:v>108.7248322147651</c:v>
                </c:pt>
                <c:pt idx="6">
                  <c:v>109.90099009900989</c:v>
                </c:pt>
                <c:pt idx="7">
                  <c:v>110.09771986970682</c:v>
                </c:pt>
                <c:pt idx="8">
                  <c:v>108.33333333333333</c:v>
                </c:pt>
                <c:pt idx="9">
                  <c:v>105.66037735849056</c:v>
                </c:pt>
                <c:pt idx="10">
                  <c:v>102.77777777777777</c:v>
                </c:pt>
                <c:pt idx="11">
                  <c:v>99.397590361445779</c:v>
                </c:pt>
                <c:pt idx="12">
                  <c:v>97.058823529411768</c:v>
                </c:pt>
                <c:pt idx="13">
                  <c:v>96.551724137931046</c:v>
                </c:pt>
                <c:pt idx="14">
                  <c:v>98.050139275766028</c:v>
                </c:pt>
                <c:pt idx="15">
                  <c:v>99.731182795698928</c:v>
                </c:pt>
                <c:pt idx="16">
                  <c:v>100.51679586563307</c:v>
                </c:pt>
                <c:pt idx="17">
                  <c:v>100</c:v>
                </c:pt>
                <c:pt idx="18">
                  <c:v>99.255583126550874</c:v>
                </c:pt>
              </c:numCache>
            </c:numRef>
          </c:val>
          <c:smooth val="0"/>
          <c:extLst>
            <c:ext xmlns:c16="http://schemas.microsoft.com/office/drawing/2014/chart" uri="{C3380CC4-5D6E-409C-BE32-E72D297353CC}">
              <c16:uniqueId val="{00000000-F4EE-4BC1-818A-4F982E073930}"/>
            </c:ext>
          </c:extLst>
        </c:ser>
        <c:ser>
          <c:idx val="1"/>
          <c:order val="1"/>
          <c:tx>
            <c:strRef>
              <c:f>Sheet1!$C$6</c:f>
              <c:strCache>
                <c:ptCount val="1"/>
                <c:pt idx="0">
                  <c:v>England</c:v>
                </c:pt>
              </c:strCache>
            </c:strRef>
          </c:tx>
          <c:spPr>
            <a:ln w="28575" cap="rnd">
              <a:solidFill>
                <a:schemeClr val="accent2"/>
              </a:solidFill>
              <a:round/>
            </a:ln>
            <a:effectLst/>
          </c:spPr>
          <c:marker>
            <c:symbol val="none"/>
          </c:marker>
          <c:cat>
            <c:numRef>
              <c:f>Sheet1!$F$4:$X$4</c:f>
              <c:numCache>
                <c:formatCode>General</c:formatCod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numCache>
            </c:numRef>
          </c:cat>
          <c:val>
            <c:numRef>
              <c:f>Sheet1!$F$6:$X$6</c:f>
              <c:numCache>
                <c:formatCode>General</c:formatCode>
                <c:ptCount val="1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numCache>
            </c:numRef>
          </c:val>
          <c:smooth val="0"/>
          <c:extLst>
            <c:ext xmlns:c16="http://schemas.microsoft.com/office/drawing/2014/chart" uri="{C3380CC4-5D6E-409C-BE32-E72D297353CC}">
              <c16:uniqueId val="{00000001-F4EE-4BC1-818A-4F982E073930}"/>
            </c:ext>
          </c:extLst>
        </c:ser>
        <c:dLbls>
          <c:showLegendKey val="0"/>
          <c:showVal val="0"/>
          <c:showCatName val="0"/>
          <c:showSerName val="0"/>
          <c:showPercent val="0"/>
          <c:showBubbleSize val="0"/>
        </c:dLbls>
        <c:smooth val="0"/>
        <c:axId val="1374450704"/>
        <c:axId val="1374451184"/>
      </c:lineChart>
      <c:catAx>
        <c:axId val="137445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4451184"/>
        <c:crosses val="autoZero"/>
        <c:auto val="1"/>
        <c:lblAlgn val="ctr"/>
        <c:lblOffset val="100"/>
        <c:noMultiLvlLbl val="0"/>
      </c:catAx>
      <c:valAx>
        <c:axId val="137445118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GVA</a:t>
                </a:r>
                <a:r>
                  <a:rPr lang="en-GB" baseline="0"/>
                  <a:t> per hour worked indices </a:t>
                </a:r>
              </a:p>
              <a:p>
                <a:pPr>
                  <a:defRPr/>
                </a:pPr>
                <a:r>
                  <a:rPr lang="en-GB" baseline="0"/>
                  <a:t>(England = 100)</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445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'Analysis 1'!$M$19</c:f>
              <c:strCache>
                <c:ptCount val="1"/>
                <c:pt idx="0">
                  <c:v>England</c:v>
                </c:pt>
              </c:strCache>
            </c:strRef>
          </c:tx>
          <c:spPr>
            <a:solidFill>
              <a:srgbClr val="9FC63B"/>
            </a:solidFill>
            <a:ln>
              <a:solidFill>
                <a:srgbClr val="B5D137"/>
              </a:solidFill>
            </a:ln>
            <a:effectLst/>
          </c:spPr>
          <c:invertIfNegative val="0"/>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1'!$L$20:$L$23</c:f>
              <c:strCache>
                <c:ptCount val="4"/>
                <c:pt idx="0">
                  <c:v>0-9 Micro</c:v>
                </c:pt>
                <c:pt idx="1">
                  <c:v>10-49 Small</c:v>
                </c:pt>
                <c:pt idx="2">
                  <c:v>50-249 Medium</c:v>
                </c:pt>
                <c:pt idx="3">
                  <c:v>250+ Large</c:v>
                </c:pt>
              </c:strCache>
            </c:strRef>
          </c:cat>
          <c:val>
            <c:numRef>
              <c:f>'Analysis 1'!$M$20:$M$23</c:f>
              <c:numCache>
                <c:formatCode>0.0%</c:formatCode>
                <c:ptCount val="4"/>
                <c:pt idx="0">
                  <c:v>0.16358628082382917</c:v>
                </c:pt>
                <c:pt idx="1">
                  <c:v>0.14588461684985013</c:v>
                </c:pt>
                <c:pt idx="2">
                  <c:v>0.13476783615447802</c:v>
                </c:pt>
                <c:pt idx="3">
                  <c:v>0.55576126617184274</c:v>
                </c:pt>
              </c:numCache>
            </c:numRef>
          </c:val>
          <c:extLst>
            <c:ext xmlns:c16="http://schemas.microsoft.com/office/drawing/2014/chart" uri="{C3380CC4-5D6E-409C-BE32-E72D297353CC}">
              <c16:uniqueId val="{00000000-9533-41B3-920A-9C63B1A43B33}"/>
            </c:ext>
          </c:extLst>
        </c:ser>
        <c:ser>
          <c:idx val="1"/>
          <c:order val="1"/>
          <c:tx>
            <c:strRef>
              <c:f>'Analysis 1'!$N$19</c:f>
              <c:strCache>
                <c:ptCount val="1"/>
                <c:pt idx="0">
                  <c:v>Buckinghamshire</c:v>
                </c:pt>
              </c:strCache>
            </c:strRef>
          </c:tx>
          <c:spPr>
            <a:solidFill>
              <a:srgbClr val="2C2D84"/>
            </a:solidFill>
            <a:ln>
              <a:solidFill>
                <a:srgbClr val="006965"/>
              </a:solidFill>
            </a:ln>
            <a:effectLst/>
          </c:spPr>
          <c:invertIfNegative val="0"/>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 1'!$L$20:$L$23</c:f>
              <c:strCache>
                <c:ptCount val="4"/>
                <c:pt idx="0">
                  <c:v>0-9 Micro</c:v>
                </c:pt>
                <c:pt idx="1">
                  <c:v>10-49 Small</c:v>
                </c:pt>
                <c:pt idx="2">
                  <c:v>50-249 Medium</c:v>
                </c:pt>
                <c:pt idx="3">
                  <c:v>250+ Large</c:v>
                </c:pt>
              </c:strCache>
            </c:strRef>
          </c:cat>
          <c:val>
            <c:numRef>
              <c:f>'Analysis 1'!$N$20:$N$23</c:f>
              <c:numCache>
                <c:formatCode>0.0%</c:formatCode>
                <c:ptCount val="4"/>
                <c:pt idx="0">
                  <c:v>0.22664154829429362</c:v>
                </c:pt>
                <c:pt idx="1">
                  <c:v>0.17072183990715464</c:v>
                </c:pt>
                <c:pt idx="2">
                  <c:v>0.1686908478676627</c:v>
                </c:pt>
                <c:pt idx="3">
                  <c:v>0.43394576393088907</c:v>
                </c:pt>
              </c:numCache>
            </c:numRef>
          </c:val>
          <c:extLst>
            <c:ext xmlns:c16="http://schemas.microsoft.com/office/drawing/2014/chart" uri="{C3380CC4-5D6E-409C-BE32-E72D297353CC}">
              <c16:uniqueId val="{00000001-9533-41B3-920A-9C63B1A43B33}"/>
            </c:ext>
          </c:extLst>
        </c:ser>
        <c:dLbls>
          <c:showLegendKey val="0"/>
          <c:showVal val="0"/>
          <c:showCatName val="0"/>
          <c:showSerName val="0"/>
          <c:showPercent val="0"/>
          <c:showBubbleSize val="0"/>
        </c:dLbls>
        <c:gapWidth val="219"/>
        <c:overlap val="-27"/>
        <c:axId val="610163616"/>
        <c:axId val="1785622640"/>
      </c:barChart>
      <c:catAx>
        <c:axId val="61016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85622640"/>
        <c:crosses val="autoZero"/>
        <c:auto val="1"/>
        <c:lblAlgn val="ctr"/>
        <c:lblOffset val="100"/>
        <c:noMultiLvlLbl val="0"/>
      </c:catAx>
      <c:valAx>
        <c:axId val="1785622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10163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05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Bucks</c:v>
                </c:pt>
              </c:strCache>
            </c:strRef>
          </c:tx>
          <c:spPr>
            <a:solidFill>
              <a:srgbClr val="2C2D84"/>
            </a:solidFill>
            <a:ln>
              <a:noFill/>
            </a:ln>
            <a:effectLst/>
          </c:spPr>
          <c:invertIfNegative val="0"/>
          <c:dLbls>
            <c:dLbl>
              <c:idx val="3"/>
              <c:layout>
                <c:manualLayout>
                  <c:x val="-2.2809742258076391E-2"/>
                  <c:y val="-3.09875787942926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04-4299-9125-90F44E37C6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Born in 2017 and surviving 5 years</c:v>
                </c:pt>
                <c:pt idx="1">
                  <c:v>Born in 2018 and surviving 4 years</c:v>
                </c:pt>
                <c:pt idx="2">
                  <c:v>Born in 2019 and surviving 3 years</c:v>
                </c:pt>
                <c:pt idx="3">
                  <c:v>Born in 2020 and surviving 2 years </c:v>
                </c:pt>
                <c:pt idx="4">
                  <c:v>Born in 2021 and surviving 1 year</c:v>
                </c:pt>
              </c:strCache>
            </c:strRef>
          </c:cat>
          <c:val>
            <c:numRef>
              <c:f>Sheet1!$B$2:$B$6</c:f>
              <c:numCache>
                <c:formatCode>0.0%</c:formatCode>
                <c:ptCount val="5"/>
                <c:pt idx="0">
                  <c:v>0.45600000000000002</c:v>
                </c:pt>
                <c:pt idx="1">
                  <c:v>0.52500000000000002</c:v>
                </c:pt>
                <c:pt idx="2">
                  <c:v>0.60899999999999999</c:v>
                </c:pt>
                <c:pt idx="3">
                  <c:v>0.77400000000000002</c:v>
                </c:pt>
                <c:pt idx="4">
                  <c:v>0.95299999999999996</c:v>
                </c:pt>
              </c:numCache>
            </c:numRef>
          </c:val>
          <c:extLst>
            <c:ext xmlns:c16="http://schemas.microsoft.com/office/drawing/2014/chart" uri="{C3380CC4-5D6E-409C-BE32-E72D297353CC}">
              <c16:uniqueId val="{00000001-D104-4299-9125-90F44E37C6C2}"/>
            </c:ext>
          </c:extLst>
        </c:ser>
        <c:ser>
          <c:idx val="1"/>
          <c:order val="1"/>
          <c:tx>
            <c:strRef>
              <c:f>Sheet1!$C$1</c:f>
              <c:strCache>
                <c:ptCount val="1"/>
                <c:pt idx="0">
                  <c:v>South East</c:v>
                </c:pt>
              </c:strCache>
            </c:strRef>
          </c:tx>
          <c:spPr>
            <a:solidFill>
              <a:srgbClr val="006AB4"/>
            </a:solidFill>
            <a:ln>
              <a:noFill/>
            </a:ln>
            <a:effectLst/>
          </c:spPr>
          <c:invertIfNegative val="0"/>
          <c:dLbls>
            <c:dLbl>
              <c:idx val="3"/>
              <c:layout>
                <c:manualLayout>
                  <c:x val="2.0736129325523924E-3"/>
                  <c:y val="-4.7889894500270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04-4299-9125-90F44E37C6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Born in 2017 and surviving 5 years</c:v>
                </c:pt>
                <c:pt idx="1">
                  <c:v>Born in 2018 and surviving 4 years</c:v>
                </c:pt>
                <c:pt idx="2">
                  <c:v>Born in 2019 and surviving 3 years</c:v>
                </c:pt>
                <c:pt idx="3">
                  <c:v>Born in 2020 and surviving 2 years </c:v>
                </c:pt>
                <c:pt idx="4">
                  <c:v>Born in 2021 and surviving 1 year</c:v>
                </c:pt>
              </c:strCache>
            </c:strRef>
          </c:cat>
          <c:val>
            <c:numRef>
              <c:f>Sheet1!$C$2:$C$6</c:f>
              <c:numCache>
                <c:formatCode>0.0%</c:formatCode>
                <c:ptCount val="5"/>
                <c:pt idx="0">
                  <c:v>0.439</c:v>
                </c:pt>
                <c:pt idx="1">
                  <c:v>0.499</c:v>
                </c:pt>
                <c:pt idx="2">
                  <c:v>0.58399999999999996</c:v>
                </c:pt>
                <c:pt idx="3">
                  <c:v>0.72299999999999998</c:v>
                </c:pt>
                <c:pt idx="4">
                  <c:v>0.94</c:v>
                </c:pt>
              </c:numCache>
            </c:numRef>
          </c:val>
          <c:extLst>
            <c:ext xmlns:c16="http://schemas.microsoft.com/office/drawing/2014/chart" uri="{C3380CC4-5D6E-409C-BE32-E72D297353CC}">
              <c16:uniqueId val="{00000003-D104-4299-9125-90F44E37C6C2}"/>
            </c:ext>
          </c:extLst>
        </c:ser>
        <c:ser>
          <c:idx val="2"/>
          <c:order val="2"/>
          <c:tx>
            <c:strRef>
              <c:f>Sheet1!$D$1</c:f>
              <c:strCache>
                <c:ptCount val="1"/>
                <c:pt idx="0">
                  <c:v>England</c:v>
                </c:pt>
              </c:strCache>
            </c:strRef>
          </c:tx>
          <c:spPr>
            <a:solidFill>
              <a:srgbClr val="9FC63B"/>
            </a:solidFill>
            <a:ln>
              <a:noFill/>
            </a:ln>
            <a:effectLst/>
          </c:spPr>
          <c:invertIfNegative val="0"/>
          <c:dLbls>
            <c:dLbl>
              <c:idx val="3"/>
              <c:layout>
                <c:manualLayout>
                  <c:x val="3.1104193988285882E-2"/>
                  <c:y val="-1.40852630883148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04-4299-9125-90F44E37C6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Born in 2017 and surviving 5 years</c:v>
                </c:pt>
                <c:pt idx="1">
                  <c:v>Born in 2018 and surviving 4 years</c:v>
                </c:pt>
                <c:pt idx="2">
                  <c:v>Born in 2019 and surviving 3 years</c:v>
                </c:pt>
                <c:pt idx="3">
                  <c:v>Born in 2020 and surviving 2 years </c:v>
                </c:pt>
                <c:pt idx="4">
                  <c:v>Born in 2021 and surviving 1 year</c:v>
                </c:pt>
              </c:strCache>
            </c:strRef>
          </c:cat>
          <c:val>
            <c:numRef>
              <c:f>Sheet1!$D$2:$D$6</c:f>
              <c:numCache>
                <c:formatCode>0.0%</c:formatCode>
                <c:ptCount val="5"/>
                <c:pt idx="0">
                  <c:v>0.39400000000000002</c:v>
                </c:pt>
                <c:pt idx="1">
                  <c:v>0.47199999999999998</c:v>
                </c:pt>
                <c:pt idx="2">
                  <c:v>0.55900000000000005</c:v>
                </c:pt>
                <c:pt idx="3">
                  <c:v>0.71099999999999997</c:v>
                </c:pt>
                <c:pt idx="4">
                  <c:v>0.93500000000000005</c:v>
                </c:pt>
              </c:numCache>
            </c:numRef>
          </c:val>
          <c:extLst>
            <c:ext xmlns:c16="http://schemas.microsoft.com/office/drawing/2014/chart" uri="{C3380CC4-5D6E-409C-BE32-E72D297353CC}">
              <c16:uniqueId val="{00000005-D104-4299-9125-90F44E37C6C2}"/>
            </c:ext>
          </c:extLst>
        </c:ser>
        <c:dLbls>
          <c:showLegendKey val="0"/>
          <c:showVal val="0"/>
          <c:showCatName val="0"/>
          <c:showSerName val="0"/>
          <c:showPercent val="0"/>
          <c:showBubbleSize val="0"/>
        </c:dLbls>
        <c:gapWidth val="219"/>
        <c:overlap val="-27"/>
        <c:axId val="1077616176"/>
        <c:axId val="335727488"/>
      </c:barChart>
      <c:catAx>
        <c:axId val="107761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35727488"/>
        <c:crosses val="autoZero"/>
        <c:auto val="1"/>
        <c:lblAlgn val="ctr"/>
        <c:lblOffset val="100"/>
        <c:noMultiLvlLbl val="0"/>
      </c:catAx>
      <c:valAx>
        <c:axId val="3357274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77616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006AB4"/>
              </a:solidFill>
              <a:ln>
                <a:noFill/>
              </a:ln>
              <a:effectLst/>
            </c:spPr>
            <c:extLst>
              <c:ext xmlns:c16="http://schemas.microsoft.com/office/drawing/2014/chart" uri="{C3380CC4-5D6E-409C-BE32-E72D297353CC}">
                <c16:uniqueId val="{00000001-AF22-406C-8EE2-6CC26256F26A}"/>
              </c:ext>
            </c:extLst>
          </c:dPt>
          <c:dPt>
            <c:idx val="5"/>
            <c:invertIfNegative val="0"/>
            <c:bubble3D val="0"/>
            <c:spPr>
              <a:solidFill>
                <a:srgbClr val="2C2D84"/>
              </a:solidFill>
              <a:ln>
                <a:noFill/>
              </a:ln>
              <a:effectLst/>
            </c:spPr>
            <c:extLst>
              <c:ext xmlns:c16="http://schemas.microsoft.com/office/drawing/2014/chart" uri="{C3380CC4-5D6E-409C-BE32-E72D297353CC}">
                <c16:uniqueId val="{00000002-AF22-406C-8EE2-6CC26256F26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Sheet2!$B$3:$B$8</c:f>
              <c:strCache>
                <c:ptCount val="6"/>
                <c:pt idx="0">
                  <c:v>Berkshire</c:v>
                </c:pt>
                <c:pt idx="1">
                  <c:v>Milton Keynes</c:v>
                </c:pt>
                <c:pt idx="2">
                  <c:v>Oxfordshire</c:v>
                </c:pt>
                <c:pt idx="3">
                  <c:v>Hertfordshire</c:v>
                </c:pt>
                <c:pt idx="4">
                  <c:v>Buckinghamshire</c:v>
                </c:pt>
                <c:pt idx="5">
                  <c:v>England</c:v>
                </c:pt>
              </c:strCache>
            </c:strRef>
          </c:cat>
          <c:val>
            <c:numRef>
              <c:f>Sheet2!$C$3:$C$8</c:f>
              <c:numCache>
                <c:formatCode>0%</c:formatCode>
                <c:ptCount val="6"/>
                <c:pt idx="0">
                  <c:v>0.62</c:v>
                </c:pt>
                <c:pt idx="1">
                  <c:v>0.51</c:v>
                </c:pt>
                <c:pt idx="2">
                  <c:v>0.5</c:v>
                </c:pt>
                <c:pt idx="3">
                  <c:v>0.47</c:v>
                </c:pt>
                <c:pt idx="4">
                  <c:v>0.43</c:v>
                </c:pt>
                <c:pt idx="5">
                  <c:v>0.5</c:v>
                </c:pt>
              </c:numCache>
            </c:numRef>
          </c:val>
          <c:extLst>
            <c:ext xmlns:c16="http://schemas.microsoft.com/office/drawing/2014/chart" uri="{C3380CC4-5D6E-409C-BE32-E72D297353CC}">
              <c16:uniqueId val="{00000000-AF22-406C-8EE2-6CC26256F26A}"/>
            </c:ext>
          </c:extLst>
        </c:ser>
        <c:dLbls>
          <c:showLegendKey val="0"/>
          <c:showVal val="0"/>
          <c:showCatName val="0"/>
          <c:showSerName val="0"/>
          <c:showPercent val="0"/>
          <c:showBubbleSize val="0"/>
        </c:dLbls>
        <c:gapWidth val="135"/>
        <c:overlap val="-44"/>
        <c:axId val="1380796064"/>
        <c:axId val="1380797504"/>
      </c:barChart>
      <c:catAx>
        <c:axId val="138079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0797504"/>
        <c:crosses val="autoZero"/>
        <c:auto val="1"/>
        <c:lblAlgn val="ctr"/>
        <c:lblOffset val="100"/>
        <c:noMultiLvlLbl val="0"/>
      </c:catAx>
      <c:valAx>
        <c:axId val="1380797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GVA generated</a:t>
                </a:r>
                <a:r>
                  <a:rPr lang="en-GB" baseline="0"/>
                  <a:t> by tradable sectors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079606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Sheet1!$E$2</c:f>
              <c:strCache>
                <c:ptCount val="1"/>
                <c:pt idx="0">
                  <c:v>%</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Sheet1!$D$3:$D$4</c:f>
              <c:strCache>
                <c:ptCount val="2"/>
                <c:pt idx="0">
                  <c:v>90 large employers</c:v>
                </c:pt>
                <c:pt idx="1">
                  <c:v>31,090 SMEs </c:v>
                </c:pt>
              </c:strCache>
            </c:strRef>
          </c:cat>
          <c:val>
            <c:numRef>
              <c:f>Sheet1!$E$3:$E$4</c:f>
              <c:numCache>
                <c:formatCode>0%</c:formatCode>
                <c:ptCount val="2"/>
                <c:pt idx="0">
                  <c:v>0.47</c:v>
                </c:pt>
                <c:pt idx="1">
                  <c:v>0.53</c:v>
                </c:pt>
              </c:numCache>
            </c:numRef>
          </c:val>
          <c:extLst>
            <c:ext xmlns:c16="http://schemas.microsoft.com/office/drawing/2014/chart" uri="{C3380CC4-5D6E-409C-BE32-E72D297353CC}">
              <c16:uniqueId val="{00000000-3BD9-4612-B0D7-4CC2ED135377}"/>
            </c:ext>
          </c:extLst>
        </c:ser>
        <c:dLbls>
          <c:showLegendKey val="0"/>
          <c:showVal val="0"/>
          <c:showCatName val="0"/>
          <c:showSerName val="0"/>
          <c:showPercent val="0"/>
          <c:showBubbleSize val="0"/>
        </c:dLbls>
        <c:gapWidth val="56"/>
        <c:axId val="1022957583"/>
        <c:axId val="1022954703"/>
      </c:barChart>
      <c:catAx>
        <c:axId val="10229575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2954703"/>
        <c:crosses val="autoZero"/>
        <c:auto val="1"/>
        <c:lblAlgn val="ctr"/>
        <c:lblOffset val="100"/>
        <c:noMultiLvlLbl val="0"/>
      </c:catAx>
      <c:valAx>
        <c:axId val="102295470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22957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'[ukgvaandproductivityestimatesforothergeographicareas1998to2022 (1).xlsx]Table 4'!$B$3</c:f>
              <c:strCache>
                <c:ptCount val="1"/>
                <c:pt idx="0">
                  <c:v>Ashington (Northumberland)</c:v>
                </c:pt>
              </c:strCache>
            </c:strRef>
          </c:tx>
          <c:spPr>
            <a:ln w="28575" cap="rnd">
              <a:solidFill>
                <a:schemeClr val="accent1"/>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4'!$C$3:$P$3</c:f>
            </c:numRef>
          </c:val>
          <c:smooth val="0"/>
          <c:extLst>
            <c:ext xmlns:c16="http://schemas.microsoft.com/office/drawing/2014/chart" uri="{C3380CC4-5D6E-409C-BE32-E72D297353CC}">
              <c16:uniqueId val="{00000000-AC7D-4150-876D-28D2A55B5DB1}"/>
            </c:ext>
          </c:extLst>
        </c:ser>
        <c:ser>
          <c:idx val="1"/>
          <c:order val="1"/>
          <c:tx>
            <c:strRef>
              <c:f>'[ukgvaandproductivityestimatesforothergeographicareas1998to2022 (1).xlsx]Table 4'!$B$4</c:f>
              <c:strCache>
                <c:ptCount val="1"/>
                <c:pt idx="0">
                  <c:v>Blyth (Northumberland)</c:v>
                </c:pt>
              </c:strCache>
            </c:strRef>
          </c:tx>
          <c:spPr>
            <a:ln w="28575" cap="rnd">
              <a:solidFill>
                <a:schemeClr val="accent2"/>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4'!$C$4:$P$4</c:f>
            </c:numRef>
          </c:val>
          <c:smooth val="0"/>
          <c:extLst>
            <c:ext xmlns:c16="http://schemas.microsoft.com/office/drawing/2014/chart" uri="{C3380CC4-5D6E-409C-BE32-E72D297353CC}">
              <c16:uniqueId val="{00000001-AC7D-4150-876D-28D2A55B5DB1}"/>
            </c:ext>
          </c:extLst>
        </c:ser>
        <c:ser>
          <c:idx val="2"/>
          <c:order val="2"/>
          <c:tx>
            <c:strRef>
              <c:f>'[ukgvaandproductivityestimatesforothergeographicareas1998to2022 (1).xlsx]Table 4'!$B$5</c:f>
              <c:strCache>
                <c:ptCount val="1"/>
                <c:pt idx="0">
                  <c:v>Cramlington</c:v>
                </c:pt>
              </c:strCache>
            </c:strRef>
          </c:tx>
          <c:spPr>
            <a:ln w="28575" cap="rnd">
              <a:solidFill>
                <a:schemeClr val="accent3"/>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4'!$C$5:$P$5</c:f>
            </c:numRef>
          </c:val>
          <c:smooth val="0"/>
          <c:extLst>
            <c:ext xmlns:c16="http://schemas.microsoft.com/office/drawing/2014/chart" uri="{C3380CC4-5D6E-409C-BE32-E72D297353CC}">
              <c16:uniqueId val="{00000002-AC7D-4150-876D-28D2A55B5DB1}"/>
            </c:ext>
          </c:extLst>
        </c:ser>
        <c:ser>
          <c:idx val="3"/>
          <c:order val="3"/>
          <c:tx>
            <c:strRef>
              <c:f>'[ukgvaandproductivityestimatesforothergeographicareas1998to2022 (1).xlsx]Table 4'!$B$6</c:f>
              <c:strCache>
                <c:ptCount val="1"/>
                <c:pt idx="0">
                  <c:v>Whitley Bay</c:v>
                </c:pt>
              </c:strCache>
            </c:strRef>
          </c:tx>
          <c:spPr>
            <a:ln w="28575" cap="rnd">
              <a:solidFill>
                <a:schemeClr val="accent4"/>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4'!$C$6:$P$6</c:f>
            </c:numRef>
          </c:val>
          <c:smooth val="0"/>
          <c:extLst>
            <c:ext xmlns:c16="http://schemas.microsoft.com/office/drawing/2014/chart" uri="{C3380CC4-5D6E-409C-BE32-E72D297353CC}">
              <c16:uniqueId val="{00000003-AC7D-4150-876D-28D2A55B5DB1}"/>
            </c:ext>
          </c:extLst>
        </c:ser>
        <c:ser>
          <c:idx val="4"/>
          <c:order val="4"/>
          <c:tx>
            <c:strRef>
              <c:f>'[ukgvaandproductivityestimatesforothergeographicareas1998to2022 (1).xlsx]Table 4'!$B$7</c:f>
              <c:strCache>
                <c:ptCount val="1"/>
                <c:pt idx="0">
                  <c:v>Longbenton</c:v>
                </c:pt>
              </c:strCache>
            </c:strRef>
          </c:tx>
          <c:spPr>
            <a:ln w="28575" cap="rnd">
              <a:solidFill>
                <a:schemeClr val="accent5"/>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4'!$C$7:$P$7</c:f>
            </c:numRef>
          </c:val>
          <c:smooth val="0"/>
          <c:extLst>
            <c:ext xmlns:c16="http://schemas.microsoft.com/office/drawing/2014/chart" uri="{C3380CC4-5D6E-409C-BE32-E72D297353CC}">
              <c16:uniqueId val="{00000004-AC7D-4150-876D-28D2A55B5DB1}"/>
            </c:ext>
          </c:extLst>
        </c:ser>
        <c:ser>
          <c:idx val="5"/>
          <c:order val="5"/>
          <c:tx>
            <c:strRef>
              <c:f>'[ukgvaandproductivityestimatesforothergeographicareas1998to2022 (1).xlsx]Table 4'!$B$8</c:f>
              <c:strCache>
                <c:ptCount val="1"/>
                <c:pt idx="0">
                  <c:v>Tynemouth</c:v>
                </c:pt>
              </c:strCache>
            </c:strRef>
          </c:tx>
          <c:spPr>
            <a:ln w="28575" cap="rnd">
              <a:solidFill>
                <a:schemeClr val="accent6"/>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4'!$C$8:$P$8</c:f>
            </c:numRef>
          </c:val>
          <c:smooth val="0"/>
          <c:extLst>
            <c:ext xmlns:c16="http://schemas.microsoft.com/office/drawing/2014/chart" uri="{C3380CC4-5D6E-409C-BE32-E72D297353CC}">
              <c16:uniqueId val="{00000005-AC7D-4150-876D-28D2A55B5DB1}"/>
            </c:ext>
          </c:extLst>
        </c:ser>
        <c:ser>
          <c:idx val="6"/>
          <c:order val="6"/>
          <c:tx>
            <c:strRef>
              <c:f>'[ukgvaandproductivityestimatesforothergeographicareas1998to2022 (1).xlsx]Table 4'!$B$9</c:f>
              <c:strCache>
                <c:ptCount val="1"/>
                <c:pt idx="0">
                  <c:v>Wallsend</c:v>
                </c:pt>
              </c:strCache>
            </c:strRef>
          </c:tx>
          <c:spPr>
            <a:ln w="28575" cap="rnd">
              <a:solidFill>
                <a:schemeClr val="accent1">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4'!$C$9:$P$9</c:f>
            </c:numRef>
          </c:val>
          <c:smooth val="0"/>
          <c:extLst>
            <c:ext xmlns:c16="http://schemas.microsoft.com/office/drawing/2014/chart" uri="{C3380CC4-5D6E-409C-BE32-E72D297353CC}">
              <c16:uniqueId val="{00000006-AC7D-4150-876D-28D2A55B5DB1}"/>
            </c:ext>
          </c:extLst>
        </c:ser>
        <c:ser>
          <c:idx val="7"/>
          <c:order val="7"/>
          <c:tx>
            <c:strRef>
              <c:f>'[ukgvaandproductivityestimatesforothergeographicareas1998to2022 (1).xlsx]Table 4'!$B$10</c:f>
              <c:strCache>
                <c:ptCount val="1"/>
                <c:pt idx="0">
                  <c:v>Newcastle upon Tyne</c:v>
                </c:pt>
              </c:strCache>
            </c:strRef>
          </c:tx>
          <c:spPr>
            <a:ln w="28575" cap="rnd">
              <a:solidFill>
                <a:schemeClr val="accent2">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4'!$C$10:$P$10</c:f>
            </c:numRef>
          </c:val>
          <c:smooth val="0"/>
          <c:extLst>
            <c:ext xmlns:c16="http://schemas.microsoft.com/office/drawing/2014/chart" uri="{C3380CC4-5D6E-409C-BE32-E72D297353CC}">
              <c16:uniqueId val="{00000007-AC7D-4150-876D-28D2A55B5DB1}"/>
            </c:ext>
          </c:extLst>
        </c:ser>
        <c:ser>
          <c:idx val="8"/>
          <c:order val="8"/>
          <c:tx>
            <c:strRef>
              <c:f>'[ukgvaandproductivityestimatesforothergeographicareas1998to2022 (1).xlsx]Table 4'!$B$11</c:f>
              <c:strCache>
                <c:ptCount val="1"/>
                <c:pt idx="0">
                  <c:v>South Shields</c:v>
                </c:pt>
              </c:strCache>
            </c:strRef>
          </c:tx>
          <c:spPr>
            <a:ln w="28575" cap="rnd">
              <a:solidFill>
                <a:schemeClr val="accent3">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4'!$C$11:$P$11</c:f>
            </c:numRef>
          </c:val>
          <c:smooth val="0"/>
          <c:extLst>
            <c:ext xmlns:c16="http://schemas.microsoft.com/office/drawing/2014/chart" uri="{C3380CC4-5D6E-409C-BE32-E72D297353CC}">
              <c16:uniqueId val="{00000008-AC7D-4150-876D-28D2A55B5DB1}"/>
            </c:ext>
          </c:extLst>
        </c:ser>
        <c:ser>
          <c:idx val="9"/>
          <c:order val="9"/>
          <c:tx>
            <c:strRef>
              <c:f>'[ukgvaandproductivityestimatesforothergeographicareas1998to2022 (1).xlsx]Table 4'!$B$12</c:f>
              <c:strCache>
                <c:ptCount val="1"/>
                <c:pt idx="0">
                  <c:v>Jarrow</c:v>
                </c:pt>
              </c:strCache>
            </c:strRef>
          </c:tx>
          <c:spPr>
            <a:ln w="28575" cap="rnd">
              <a:solidFill>
                <a:schemeClr val="accent4">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4'!$C$12:$P$12</c:f>
            </c:numRef>
          </c:val>
          <c:smooth val="0"/>
          <c:extLst>
            <c:ext xmlns:c16="http://schemas.microsoft.com/office/drawing/2014/chart" uri="{C3380CC4-5D6E-409C-BE32-E72D297353CC}">
              <c16:uniqueId val="{00000009-AC7D-4150-876D-28D2A55B5DB1}"/>
            </c:ext>
          </c:extLst>
        </c:ser>
        <c:ser>
          <c:idx val="10"/>
          <c:order val="10"/>
          <c:tx>
            <c:strRef>
              <c:f>'[ukgvaandproductivityestimatesforothergeographicareas1998to2022 (1).xlsx]Table 4'!$B$13</c:f>
              <c:strCache>
                <c:ptCount val="1"/>
                <c:pt idx="0">
                  <c:v>Gateshead</c:v>
                </c:pt>
              </c:strCache>
            </c:strRef>
          </c:tx>
          <c:spPr>
            <a:ln w="28575" cap="rnd">
              <a:solidFill>
                <a:schemeClr val="accent5">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4'!$C$13:$P$13</c:f>
            </c:numRef>
          </c:val>
          <c:smooth val="0"/>
          <c:extLst>
            <c:ext xmlns:c16="http://schemas.microsoft.com/office/drawing/2014/chart" uri="{C3380CC4-5D6E-409C-BE32-E72D297353CC}">
              <c16:uniqueId val="{0000000A-AC7D-4150-876D-28D2A55B5DB1}"/>
            </c:ext>
          </c:extLst>
        </c:ser>
        <c:ser>
          <c:idx val="11"/>
          <c:order val="11"/>
          <c:tx>
            <c:strRef>
              <c:f>'[ukgvaandproductivityestimatesforothergeographicareas1998to2022 (1).xlsx]Table 4'!$B$14</c:f>
              <c:strCache>
                <c:ptCount val="1"/>
                <c:pt idx="0">
                  <c:v>Washington</c:v>
                </c:pt>
              </c:strCache>
            </c:strRef>
          </c:tx>
          <c:spPr>
            <a:ln w="28575" cap="rnd">
              <a:solidFill>
                <a:schemeClr val="accent6">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4'!$C$14:$P$14</c:f>
            </c:numRef>
          </c:val>
          <c:smooth val="0"/>
          <c:extLst>
            <c:ext xmlns:c16="http://schemas.microsoft.com/office/drawing/2014/chart" uri="{C3380CC4-5D6E-409C-BE32-E72D297353CC}">
              <c16:uniqueId val="{0000000B-AC7D-4150-876D-28D2A55B5DB1}"/>
            </c:ext>
          </c:extLst>
        </c:ser>
        <c:ser>
          <c:idx val="12"/>
          <c:order val="12"/>
          <c:tx>
            <c:strRef>
              <c:f>'[ukgvaandproductivityestimatesforothergeographicareas1998to2022 (1).xlsx]Table 4'!$B$15</c:f>
              <c:strCache>
                <c:ptCount val="1"/>
                <c:pt idx="0">
                  <c:v>Sunderland</c:v>
                </c:pt>
              </c:strCache>
            </c:strRef>
          </c:tx>
          <c:spPr>
            <a:ln w="28575" cap="rnd">
              <a:solidFill>
                <a:schemeClr val="accent1">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4'!$C$15:$P$15</c:f>
            </c:numRef>
          </c:val>
          <c:smooth val="0"/>
          <c:extLst>
            <c:ext xmlns:c16="http://schemas.microsoft.com/office/drawing/2014/chart" uri="{C3380CC4-5D6E-409C-BE32-E72D297353CC}">
              <c16:uniqueId val="{0000000C-AC7D-4150-876D-28D2A55B5DB1}"/>
            </c:ext>
          </c:extLst>
        </c:ser>
        <c:ser>
          <c:idx val="13"/>
          <c:order val="13"/>
          <c:tx>
            <c:strRef>
              <c:f>'[ukgvaandproductivityestimatesforothergeographicareas1998to2022 (1).xlsx]Table 4'!$B$16</c:f>
              <c:strCache>
                <c:ptCount val="1"/>
                <c:pt idx="0">
                  <c:v>Carlisle</c:v>
                </c:pt>
              </c:strCache>
            </c:strRef>
          </c:tx>
          <c:spPr>
            <a:ln w="28575" cap="rnd">
              <a:solidFill>
                <a:schemeClr val="accent2">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4'!$C$16:$P$16</c:f>
            </c:numRef>
          </c:val>
          <c:smooth val="0"/>
          <c:extLst>
            <c:ext xmlns:c16="http://schemas.microsoft.com/office/drawing/2014/chart" uri="{C3380CC4-5D6E-409C-BE32-E72D297353CC}">
              <c16:uniqueId val="{0000000D-AC7D-4150-876D-28D2A55B5DB1}"/>
            </c:ext>
          </c:extLst>
        </c:ser>
        <c:ser>
          <c:idx val="14"/>
          <c:order val="14"/>
          <c:tx>
            <c:strRef>
              <c:f>'[ukgvaandproductivityestimatesforothergeographicareas1998to2022 (1).xlsx]Table 4'!$B$17</c:f>
              <c:strCache>
                <c:ptCount val="1"/>
                <c:pt idx="0">
                  <c:v>Consett</c:v>
                </c:pt>
              </c:strCache>
            </c:strRef>
          </c:tx>
          <c:spPr>
            <a:ln w="28575" cap="rnd">
              <a:solidFill>
                <a:schemeClr val="accent3">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4'!$C$17:$P$17</c:f>
            </c:numRef>
          </c:val>
          <c:smooth val="0"/>
          <c:extLst>
            <c:ext xmlns:c16="http://schemas.microsoft.com/office/drawing/2014/chart" uri="{C3380CC4-5D6E-409C-BE32-E72D297353CC}">
              <c16:uniqueId val="{0000000E-AC7D-4150-876D-28D2A55B5DB1}"/>
            </c:ext>
          </c:extLst>
        </c:ser>
        <c:ser>
          <c:idx val="15"/>
          <c:order val="15"/>
          <c:tx>
            <c:strRef>
              <c:f>'[ukgvaandproductivityestimatesforothergeographicareas1998to2022 (1).xlsx]Table 4'!$B$18</c:f>
              <c:strCache>
                <c:ptCount val="1"/>
                <c:pt idx="0">
                  <c:v>Durham</c:v>
                </c:pt>
              </c:strCache>
            </c:strRef>
          </c:tx>
          <c:spPr>
            <a:ln w="28575" cap="rnd">
              <a:solidFill>
                <a:schemeClr val="accent4">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4'!$C$18:$P$18</c:f>
            </c:numRef>
          </c:val>
          <c:smooth val="0"/>
          <c:extLst>
            <c:ext xmlns:c16="http://schemas.microsoft.com/office/drawing/2014/chart" uri="{C3380CC4-5D6E-409C-BE32-E72D297353CC}">
              <c16:uniqueId val="{0000000F-AC7D-4150-876D-28D2A55B5DB1}"/>
            </c:ext>
          </c:extLst>
        </c:ser>
        <c:ser>
          <c:idx val="16"/>
          <c:order val="16"/>
          <c:tx>
            <c:strRef>
              <c:f>'[ukgvaandproductivityestimatesforothergeographicareas1998to2022 (1).xlsx]Table 4'!$B$19</c:f>
              <c:strCache>
                <c:ptCount val="1"/>
                <c:pt idx="0">
                  <c:v>Hartlepool</c:v>
                </c:pt>
              </c:strCache>
            </c:strRef>
          </c:tx>
          <c:spPr>
            <a:ln w="28575" cap="rnd">
              <a:solidFill>
                <a:schemeClr val="accent5">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4'!$C$19:$P$19</c:f>
            </c:numRef>
          </c:val>
          <c:smooth val="0"/>
          <c:extLst>
            <c:ext xmlns:c16="http://schemas.microsoft.com/office/drawing/2014/chart" uri="{C3380CC4-5D6E-409C-BE32-E72D297353CC}">
              <c16:uniqueId val="{00000010-AC7D-4150-876D-28D2A55B5DB1}"/>
            </c:ext>
          </c:extLst>
        </c:ser>
        <c:ser>
          <c:idx val="17"/>
          <c:order val="17"/>
          <c:tx>
            <c:strRef>
              <c:f>'[ukgvaandproductivityestimatesforothergeographicareas1998to2022 (1).xlsx]Table 4'!$B$20</c:f>
              <c:strCache>
                <c:ptCount val="1"/>
                <c:pt idx="0">
                  <c:v>Billingham</c:v>
                </c:pt>
              </c:strCache>
            </c:strRef>
          </c:tx>
          <c:spPr>
            <a:ln w="28575" cap="rnd">
              <a:solidFill>
                <a:schemeClr val="accent6">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4'!$C$20:$P$20</c:f>
            </c:numRef>
          </c:val>
          <c:smooth val="0"/>
          <c:extLst>
            <c:ext xmlns:c16="http://schemas.microsoft.com/office/drawing/2014/chart" uri="{C3380CC4-5D6E-409C-BE32-E72D297353CC}">
              <c16:uniqueId val="{00000011-AC7D-4150-876D-28D2A55B5DB1}"/>
            </c:ext>
          </c:extLst>
        </c:ser>
        <c:ser>
          <c:idx val="18"/>
          <c:order val="18"/>
          <c:tx>
            <c:strRef>
              <c:f>'[ukgvaandproductivityestimatesforothergeographicareas1998to2022 (1).xlsx]Table 4'!$B$21</c:f>
              <c:strCache>
                <c:ptCount val="1"/>
                <c:pt idx="0">
                  <c:v>Redcar</c:v>
                </c:pt>
              </c:strCache>
            </c:strRef>
          </c:tx>
          <c:spPr>
            <a:ln w="28575" cap="rnd">
              <a:solidFill>
                <a:schemeClr val="accent1">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4'!$C$21:$P$21</c:f>
            </c:numRef>
          </c:val>
          <c:smooth val="0"/>
          <c:extLst>
            <c:ext xmlns:c16="http://schemas.microsoft.com/office/drawing/2014/chart" uri="{C3380CC4-5D6E-409C-BE32-E72D297353CC}">
              <c16:uniqueId val="{00000012-AC7D-4150-876D-28D2A55B5DB1}"/>
            </c:ext>
          </c:extLst>
        </c:ser>
        <c:ser>
          <c:idx val="19"/>
          <c:order val="19"/>
          <c:tx>
            <c:strRef>
              <c:f>'[ukgvaandproductivityestimatesforothergeographicareas1998to2022 (1).xlsx]Table 4'!$B$22</c:f>
              <c:strCache>
                <c:ptCount val="1"/>
                <c:pt idx="0">
                  <c:v>Newton Aycliffe</c:v>
                </c:pt>
              </c:strCache>
            </c:strRef>
          </c:tx>
          <c:spPr>
            <a:ln w="28575" cap="rnd">
              <a:solidFill>
                <a:schemeClr val="accent2">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4'!$C$22:$P$22</c:f>
            </c:numRef>
          </c:val>
          <c:smooth val="0"/>
          <c:extLst>
            <c:ext xmlns:c16="http://schemas.microsoft.com/office/drawing/2014/chart" uri="{C3380CC4-5D6E-409C-BE32-E72D297353CC}">
              <c16:uniqueId val="{00000013-AC7D-4150-876D-28D2A55B5DB1}"/>
            </c:ext>
          </c:extLst>
        </c:ser>
        <c:ser>
          <c:idx val="20"/>
          <c:order val="20"/>
          <c:tx>
            <c:strRef>
              <c:f>'[ukgvaandproductivityestimatesforothergeographicareas1998to2022 (1).xlsx]Table 4'!$B$23</c:f>
              <c:strCache>
                <c:ptCount val="1"/>
                <c:pt idx="0">
                  <c:v>Stockton-on-Tees</c:v>
                </c:pt>
              </c:strCache>
            </c:strRef>
          </c:tx>
          <c:spPr>
            <a:ln w="28575" cap="rnd">
              <a:solidFill>
                <a:schemeClr val="accent3">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4'!$C$23:$P$23</c:f>
            </c:numRef>
          </c:val>
          <c:smooth val="0"/>
          <c:extLst>
            <c:ext xmlns:c16="http://schemas.microsoft.com/office/drawing/2014/chart" uri="{C3380CC4-5D6E-409C-BE32-E72D297353CC}">
              <c16:uniqueId val="{00000014-AC7D-4150-876D-28D2A55B5DB1}"/>
            </c:ext>
          </c:extLst>
        </c:ser>
        <c:ser>
          <c:idx val="21"/>
          <c:order val="21"/>
          <c:tx>
            <c:strRef>
              <c:f>'[ukgvaandproductivityestimatesforothergeographicareas1998to2022 (1).xlsx]Table 4'!$B$24</c:f>
              <c:strCache>
                <c:ptCount val="1"/>
                <c:pt idx="0">
                  <c:v>Middlesbrough</c:v>
                </c:pt>
              </c:strCache>
            </c:strRef>
          </c:tx>
          <c:spPr>
            <a:ln w="28575" cap="rnd">
              <a:solidFill>
                <a:schemeClr val="accent4">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4'!$C$24:$P$24</c:f>
            </c:numRef>
          </c:val>
          <c:smooth val="0"/>
          <c:extLst>
            <c:ext xmlns:c16="http://schemas.microsoft.com/office/drawing/2014/chart" uri="{C3380CC4-5D6E-409C-BE32-E72D297353CC}">
              <c16:uniqueId val="{00000015-AC7D-4150-876D-28D2A55B5DB1}"/>
            </c:ext>
          </c:extLst>
        </c:ser>
        <c:ser>
          <c:idx val="22"/>
          <c:order val="22"/>
          <c:tx>
            <c:strRef>
              <c:f>'[ukgvaandproductivityestimatesforothergeographicareas1998to2022 (1).xlsx]Table 4'!$B$25</c:f>
              <c:strCache>
                <c:ptCount val="1"/>
                <c:pt idx="0">
                  <c:v>Eston</c:v>
                </c:pt>
              </c:strCache>
            </c:strRef>
          </c:tx>
          <c:spPr>
            <a:ln w="28575" cap="rnd">
              <a:solidFill>
                <a:schemeClr val="accent5">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4'!$C$25:$P$25</c:f>
            </c:numRef>
          </c:val>
          <c:smooth val="0"/>
          <c:extLst>
            <c:ext xmlns:c16="http://schemas.microsoft.com/office/drawing/2014/chart" uri="{C3380CC4-5D6E-409C-BE32-E72D297353CC}">
              <c16:uniqueId val="{00000016-AC7D-4150-876D-28D2A55B5DB1}"/>
            </c:ext>
          </c:extLst>
        </c:ser>
        <c:ser>
          <c:idx val="23"/>
          <c:order val="23"/>
          <c:tx>
            <c:strRef>
              <c:f>'[ukgvaandproductivityestimatesforothergeographicareas1998to2022 (1).xlsx]Table 4'!$B$26</c:f>
              <c:strCache>
                <c:ptCount val="1"/>
                <c:pt idx="0">
                  <c:v>Thornaby-on-Tees</c:v>
                </c:pt>
              </c:strCache>
            </c:strRef>
          </c:tx>
          <c:spPr>
            <a:ln w="28575" cap="rnd">
              <a:solidFill>
                <a:schemeClr val="accent6">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4'!$C$26:$P$26</c:f>
            </c:numRef>
          </c:val>
          <c:smooth val="0"/>
          <c:extLst>
            <c:ext xmlns:c16="http://schemas.microsoft.com/office/drawing/2014/chart" uri="{C3380CC4-5D6E-409C-BE32-E72D297353CC}">
              <c16:uniqueId val="{00000017-AC7D-4150-876D-28D2A55B5DB1}"/>
            </c:ext>
          </c:extLst>
        </c:ser>
        <c:ser>
          <c:idx val="24"/>
          <c:order val="24"/>
          <c:tx>
            <c:strRef>
              <c:f>'[ukgvaandproductivityestimatesforothergeographicareas1998to2022 (1).xlsx]Table 4'!$B$27</c:f>
              <c:strCache>
                <c:ptCount val="1"/>
                <c:pt idx="0">
                  <c:v>Darlington</c:v>
                </c:pt>
              </c:strCache>
            </c:strRef>
          </c:tx>
          <c:spPr>
            <a:ln w="28575" cap="rnd">
              <a:solidFill>
                <a:schemeClr val="accent1">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4'!$C$27:$P$27</c:f>
            </c:numRef>
          </c:val>
          <c:smooth val="0"/>
          <c:extLst>
            <c:ext xmlns:c16="http://schemas.microsoft.com/office/drawing/2014/chart" uri="{C3380CC4-5D6E-409C-BE32-E72D297353CC}">
              <c16:uniqueId val="{00000018-AC7D-4150-876D-28D2A55B5DB1}"/>
            </c:ext>
          </c:extLst>
        </c:ser>
        <c:ser>
          <c:idx val="25"/>
          <c:order val="25"/>
          <c:tx>
            <c:strRef>
              <c:f>'[ukgvaandproductivityestimatesforothergeographicareas1998to2022 (1).xlsx]Table 4'!$B$28</c:f>
              <c:strCache>
                <c:ptCount val="1"/>
                <c:pt idx="0">
                  <c:v>Kendal</c:v>
                </c:pt>
              </c:strCache>
            </c:strRef>
          </c:tx>
          <c:spPr>
            <a:ln w="28575" cap="rnd">
              <a:solidFill>
                <a:schemeClr val="accent2">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4'!$C$28:$P$28</c:f>
            </c:numRef>
          </c:val>
          <c:smooth val="0"/>
          <c:extLst>
            <c:ext xmlns:c16="http://schemas.microsoft.com/office/drawing/2014/chart" uri="{C3380CC4-5D6E-409C-BE32-E72D297353CC}">
              <c16:uniqueId val="{00000019-AC7D-4150-876D-28D2A55B5DB1}"/>
            </c:ext>
          </c:extLst>
        </c:ser>
        <c:ser>
          <c:idx val="26"/>
          <c:order val="26"/>
          <c:tx>
            <c:strRef>
              <c:f>'[ukgvaandproductivityestimatesforothergeographicareas1998to2022 (1).xlsx]Table 4'!$B$29</c:f>
              <c:strCache>
                <c:ptCount val="1"/>
                <c:pt idx="0">
                  <c:v>Scarborough</c:v>
                </c:pt>
              </c:strCache>
            </c:strRef>
          </c:tx>
          <c:spPr>
            <a:ln w="28575" cap="rnd">
              <a:solidFill>
                <a:schemeClr val="accent3">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4'!$C$29:$P$29</c:f>
            </c:numRef>
          </c:val>
          <c:smooth val="0"/>
          <c:extLst>
            <c:ext xmlns:c16="http://schemas.microsoft.com/office/drawing/2014/chart" uri="{C3380CC4-5D6E-409C-BE32-E72D297353CC}">
              <c16:uniqueId val="{0000001A-AC7D-4150-876D-28D2A55B5DB1}"/>
            </c:ext>
          </c:extLst>
        </c:ser>
        <c:ser>
          <c:idx val="27"/>
          <c:order val="27"/>
          <c:tx>
            <c:strRef>
              <c:f>'[ukgvaandproductivityestimatesforothergeographicareas1998to2022 (1).xlsx]Table 4'!$B$30</c:f>
              <c:strCache>
                <c:ptCount val="1"/>
                <c:pt idx="0">
                  <c:v>Barrow-in-Furness</c:v>
                </c:pt>
              </c:strCache>
            </c:strRef>
          </c:tx>
          <c:spPr>
            <a:ln w="28575" cap="rnd">
              <a:solidFill>
                <a:schemeClr val="accent4">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4'!$C$30:$P$30</c:f>
            </c:numRef>
          </c:val>
          <c:smooth val="0"/>
          <c:extLst>
            <c:ext xmlns:c16="http://schemas.microsoft.com/office/drawing/2014/chart" uri="{C3380CC4-5D6E-409C-BE32-E72D297353CC}">
              <c16:uniqueId val="{0000001B-AC7D-4150-876D-28D2A55B5DB1}"/>
            </c:ext>
          </c:extLst>
        </c:ser>
        <c:ser>
          <c:idx val="28"/>
          <c:order val="28"/>
          <c:tx>
            <c:strRef>
              <c:f>'[ukgvaandproductivityestimatesforothergeographicareas1998to2022 (1).xlsx]Table 4'!$B$31</c:f>
              <c:strCache>
                <c:ptCount val="1"/>
                <c:pt idx="0">
                  <c:v>Bridlington</c:v>
                </c:pt>
              </c:strCache>
            </c:strRef>
          </c:tx>
          <c:spPr>
            <a:ln w="28575" cap="rnd">
              <a:solidFill>
                <a:schemeClr val="accent5">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4'!$C$31:$P$31</c:f>
            </c:numRef>
          </c:val>
          <c:smooth val="0"/>
          <c:extLst>
            <c:ext xmlns:c16="http://schemas.microsoft.com/office/drawing/2014/chart" uri="{C3380CC4-5D6E-409C-BE32-E72D297353CC}">
              <c16:uniqueId val="{0000001C-AC7D-4150-876D-28D2A55B5DB1}"/>
            </c:ext>
          </c:extLst>
        </c:ser>
        <c:ser>
          <c:idx val="29"/>
          <c:order val="29"/>
          <c:tx>
            <c:strRef>
              <c:f>'[ukgvaandproductivityestimatesforothergeographicareas1998to2022 (1).xlsx]Table 4'!$B$32</c:f>
              <c:strCache>
                <c:ptCount val="1"/>
                <c:pt idx="0">
                  <c:v>Morecambe</c:v>
                </c:pt>
              </c:strCache>
            </c:strRef>
          </c:tx>
          <c:spPr>
            <a:ln w="28575" cap="rnd">
              <a:solidFill>
                <a:schemeClr val="accent6">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4'!$C$32:$P$32</c:f>
            </c:numRef>
          </c:val>
          <c:smooth val="0"/>
          <c:extLst>
            <c:ext xmlns:c16="http://schemas.microsoft.com/office/drawing/2014/chart" uri="{C3380CC4-5D6E-409C-BE32-E72D297353CC}">
              <c16:uniqueId val="{0000001D-AC7D-4150-876D-28D2A55B5DB1}"/>
            </c:ext>
          </c:extLst>
        </c:ser>
        <c:ser>
          <c:idx val="30"/>
          <c:order val="30"/>
          <c:tx>
            <c:strRef>
              <c:f>'[ukgvaandproductivityestimatesforothergeographicareas1998to2022 (1).xlsx]Table 4'!$B$33</c:f>
              <c:strCache>
                <c:ptCount val="1"/>
                <c:pt idx="0">
                  <c:v>Lancaster</c:v>
                </c:pt>
              </c:strCache>
            </c:strRef>
          </c:tx>
          <c:spPr>
            <a:ln w="28575" cap="rnd">
              <a:solidFill>
                <a:schemeClr val="accent1">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4'!$C$33:$P$33</c:f>
            </c:numRef>
          </c:val>
          <c:smooth val="0"/>
          <c:extLst>
            <c:ext xmlns:c16="http://schemas.microsoft.com/office/drawing/2014/chart" uri="{C3380CC4-5D6E-409C-BE32-E72D297353CC}">
              <c16:uniqueId val="{0000001E-AC7D-4150-876D-28D2A55B5DB1}"/>
            </c:ext>
          </c:extLst>
        </c:ser>
        <c:ser>
          <c:idx val="31"/>
          <c:order val="31"/>
          <c:tx>
            <c:strRef>
              <c:f>'[ukgvaandproductivityestimatesforothergeographicareas1998to2022 (1).xlsx]Table 4'!$B$34</c:f>
              <c:strCache>
                <c:ptCount val="1"/>
                <c:pt idx="0">
                  <c:v>Harrogate</c:v>
                </c:pt>
              </c:strCache>
            </c:strRef>
          </c:tx>
          <c:spPr>
            <a:ln w="28575" cap="rnd">
              <a:solidFill>
                <a:schemeClr val="accent2">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4'!$C$34:$P$34</c:f>
            </c:numRef>
          </c:val>
          <c:smooth val="0"/>
          <c:extLst>
            <c:ext xmlns:c16="http://schemas.microsoft.com/office/drawing/2014/chart" uri="{C3380CC4-5D6E-409C-BE32-E72D297353CC}">
              <c16:uniqueId val="{0000001F-AC7D-4150-876D-28D2A55B5DB1}"/>
            </c:ext>
          </c:extLst>
        </c:ser>
        <c:ser>
          <c:idx val="32"/>
          <c:order val="32"/>
          <c:tx>
            <c:strRef>
              <c:f>'[ukgvaandproductivityestimatesforothergeographicareas1998to2022 (1).xlsx]Table 4'!$B$35</c:f>
              <c:strCache>
                <c:ptCount val="1"/>
                <c:pt idx="0">
                  <c:v>York</c:v>
                </c:pt>
              </c:strCache>
            </c:strRef>
          </c:tx>
          <c:spPr>
            <a:ln w="28575" cap="rnd">
              <a:solidFill>
                <a:schemeClr val="accent3">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4'!$C$35:$P$35</c:f>
            </c:numRef>
          </c:val>
          <c:smooth val="0"/>
          <c:extLst>
            <c:ext xmlns:c16="http://schemas.microsoft.com/office/drawing/2014/chart" uri="{C3380CC4-5D6E-409C-BE32-E72D297353CC}">
              <c16:uniqueId val="{00000020-AC7D-4150-876D-28D2A55B5DB1}"/>
            </c:ext>
          </c:extLst>
        </c:ser>
        <c:ser>
          <c:idx val="33"/>
          <c:order val="33"/>
          <c:tx>
            <c:strRef>
              <c:f>'[ukgvaandproductivityestimatesforothergeographicareas1998to2022 (1).xlsx]Table 4'!$B$36</c:f>
              <c:strCache>
                <c:ptCount val="1"/>
                <c:pt idx="0">
                  <c:v>Fleetwood</c:v>
                </c:pt>
              </c:strCache>
            </c:strRef>
          </c:tx>
          <c:spPr>
            <a:ln w="28575" cap="rnd">
              <a:solidFill>
                <a:schemeClr val="accent4">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4'!$C$36:$P$36</c:f>
            </c:numRef>
          </c:val>
          <c:smooth val="0"/>
          <c:extLst>
            <c:ext xmlns:c16="http://schemas.microsoft.com/office/drawing/2014/chart" uri="{C3380CC4-5D6E-409C-BE32-E72D297353CC}">
              <c16:uniqueId val="{00000021-AC7D-4150-876D-28D2A55B5DB1}"/>
            </c:ext>
          </c:extLst>
        </c:ser>
        <c:ser>
          <c:idx val="34"/>
          <c:order val="34"/>
          <c:tx>
            <c:strRef>
              <c:f>'[ukgvaandproductivityestimatesforothergeographicareas1998to2022 (1).xlsx]Table 4'!$B$37</c:f>
              <c:strCache>
                <c:ptCount val="1"/>
                <c:pt idx="0">
                  <c:v>Keighley</c:v>
                </c:pt>
              </c:strCache>
            </c:strRef>
          </c:tx>
          <c:spPr>
            <a:ln w="28575" cap="rnd">
              <a:solidFill>
                <a:schemeClr val="accent5">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4'!$C$37:$P$37</c:f>
            </c:numRef>
          </c:val>
          <c:smooth val="0"/>
          <c:extLst>
            <c:ext xmlns:c16="http://schemas.microsoft.com/office/drawing/2014/chart" uri="{C3380CC4-5D6E-409C-BE32-E72D297353CC}">
              <c16:uniqueId val="{00000022-AC7D-4150-876D-28D2A55B5DB1}"/>
            </c:ext>
          </c:extLst>
        </c:ser>
        <c:ser>
          <c:idx val="35"/>
          <c:order val="35"/>
          <c:tx>
            <c:strRef>
              <c:f>'[ukgvaandproductivityestimatesforothergeographicareas1998to2022 (1).xlsx]Table 4'!$B$38</c:f>
              <c:strCache>
                <c:ptCount val="1"/>
                <c:pt idx="0">
                  <c:v>Beverley</c:v>
                </c:pt>
              </c:strCache>
            </c:strRef>
          </c:tx>
          <c:spPr>
            <a:ln w="28575" cap="rnd">
              <a:solidFill>
                <a:schemeClr val="accent6">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4'!$C$38:$P$38</c:f>
            </c:numRef>
          </c:val>
          <c:smooth val="0"/>
          <c:extLst>
            <c:ext xmlns:c16="http://schemas.microsoft.com/office/drawing/2014/chart" uri="{C3380CC4-5D6E-409C-BE32-E72D297353CC}">
              <c16:uniqueId val="{00000023-AC7D-4150-876D-28D2A55B5DB1}"/>
            </c:ext>
          </c:extLst>
        </c:ser>
        <c:ser>
          <c:idx val="36"/>
          <c:order val="36"/>
          <c:tx>
            <c:strRef>
              <c:f>'[ukgvaandproductivityestimatesforothergeographicareas1998to2022 (1).xlsx]Table 4'!$B$39</c:f>
              <c:strCache>
                <c:ptCount val="1"/>
                <c:pt idx="0">
                  <c:v>Nelson (Pendle)</c:v>
                </c:pt>
              </c:strCache>
            </c:strRef>
          </c:tx>
          <c:spPr>
            <a:ln w="28575" cap="rnd">
              <a:solidFill>
                <a:schemeClr val="accent1">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4'!$C$39:$P$39</c:f>
            </c:numRef>
          </c:val>
          <c:smooth val="0"/>
          <c:extLst>
            <c:ext xmlns:c16="http://schemas.microsoft.com/office/drawing/2014/chart" uri="{C3380CC4-5D6E-409C-BE32-E72D297353CC}">
              <c16:uniqueId val="{00000024-AC7D-4150-876D-28D2A55B5DB1}"/>
            </c:ext>
          </c:extLst>
        </c:ser>
        <c:ser>
          <c:idx val="37"/>
          <c:order val="37"/>
          <c:tx>
            <c:strRef>
              <c:f>'[ukgvaandproductivityestimatesforothergeographicareas1998to2022 (1).xlsx]Table 4'!$B$40</c:f>
              <c:strCache>
                <c:ptCount val="1"/>
                <c:pt idx="0">
                  <c:v>Shipley</c:v>
                </c:pt>
              </c:strCache>
            </c:strRef>
          </c:tx>
          <c:spPr>
            <a:ln w="28575" cap="rnd">
              <a:solidFill>
                <a:schemeClr val="accent2">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4'!$C$40:$P$40</c:f>
            </c:numRef>
          </c:val>
          <c:smooth val="0"/>
          <c:extLst>
            <c:ext xmlns:c16="http://schemas.microsoft.com/office/drawing/2014/chart" uri="{C3380CC4-5D6E-409C-BE32-E72D297353CC}">
              <c16:uniqueId val="{00000025-AC7D-4150-876D-28D2A55B5DB1}"/>
            </c:ext>
          </c:extLst>
        </c:ser>
        <c:ser>
          <c:idx val="38"/>
          <c:order val="38"/>
          <c:tx>
            <c:strRef>
              <c:f>'[ukgvaandproductivityestimatesforothergeographicareas1998to2022 (1).xlsx]Table 4'!$B$41</c:f>
              <c:strCache>
                <c:ptCount val="1"/>
                <c:pt idx="0">
                  <c:v>Leeds (Leeds)</c:v>
                </c:pt>
              </c:strCache>
            </c:strRef>
          </c:tx>
          <c:spPr>
            <a:ln w="28575" cap="rnd">
              <a:solidFill>
                <a:schemeClr val="accent3">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4'!$C$41:$P$41</c:f>
            </c:numRef>
          </c:val>
          <c:smooth val="0"/>
          <c:extLst>
            <c:ext xmlns:c16="http://schemas.microsoft.com/office/drawing/2014/chart" uri="{C3380CC4-5D6E-409C-BE32-E72D297353CC}">
              <c16:uniqueId val="{00000026-AC7D-4150-876D-28D2A55B5DB1}"/>
            </c:ext>
          </c:extLst>
        </c:ser>
        <c:ser>
          <c:idx val="39"/>
          <c:order val="39"/>
          <c:tx>
            <c:strRef>
              <c:f>'[ukgvaandproductivityestimatesforothergeographicareas1998to2022 (1).xlsx]Table 4'!$B$42</c:f>
              <c:strCache>
                <c:ptCount val="1"/>
                <c:pt idx="0">
                  <c:v>Pudsey</c:v>
                </c:pt>
              </c:strCache>
            </c:strRef>
          </c:tx>
          <c:spPr>
            <a:ln w="28575" cap="rnd">
              <a:solidFill>
                <a:schemeClr val="accent4">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4'!$C$42:$P$42</c:f>
            </c:numRef>
          </c:val>
          <c:smooth val="0"/>
          <c:extLst>
            <c:ext xmlns:c16="http://schemas.microsoft.com/office/drawing/2014/chart" uri="{C3380CC4-5D6E-409C-BE32-E72D297353CC}">
              <c16:uniqueId val="{00000027-AC7D-4150-876D-28D2A55B5DB1}"/>
            </c:ext>
          </c:extLst>
        </c:ser>
        <c:ser>
          <c:idx val="40"/>
          <c:order val="40"/>
          <c:tx>
            <c:strRef>
              <c:f>'[ukgvaandproductivityestimatesforothergeographicareas1998to2022 (1).xlsx]Table 4'!$B$43</c:f>
              <c:strCache>
                <c:ptCount val="1"/>
                <c:pt idx="0">
                  <c:v>Blackpool</c:v>
                </c:pt>
              </c:strCache>
            </c:strRef>
          </c:tx>
          <c:spPr>
            <a:ln w="28575" cap="rnd">
              <a:solidFill>
                <a:schemeClr val="accent5">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4'!$C$43:$P$43</c:f>
            </c:numRef>
          </c:val>
          <c:smooth val="0"/>
          <c:extLst>
            <c:ext xmlns:c16="http://schemas.microsoft.com/office/drawing/2014/chart" uri="{C3380CC4-5D6E-409C-BE32-E72D297353CC}">
              <c16:uniqueId val="{00000028-AC7D-4150-876D-28D2A55B5DB1}"/>
            </c:ext>
          </c:extLst>
        </c:ser>
        <c:ser>
          <c:idx val="41"/>
          <c:order val="41"/>
          <c:tx>
            <c:strRef>
              <c:f>'[ukgvaandproductivityestimatesforothergeographicareas1998to2022 (1).xlsx]Table 4'!$B$44</c:f>
              <c:strCache>
                <c:ptCount val="1"/>
                <c:pt idx="0">
                  <c:v>Fulwood</c:v>
                </c:pt>
              </c:strCache>
            </c:strRef>
          </c:tx>
          <c:spPr>
            <a:ln w="28575" cap="rnd">
              <a:solidFill>
                <a:schemeClr val="accent6">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4'!$C$44:$P$44</c:f>
            </c:numRef>
          </c:val>
          <c:smooth val="0"/>
          <c:extLst>
            <c:ext xmlns:c16="http://schemas.microsoft.com/office/drawing/2014/chart" uri="{C3380CC4-5D6E-409C-BE32-E72D297353CC}">
              <c16:uniqueId val="{00000029-AC7D-4150-876D-28D2A55B5DB1}"/>
            </c:ext>
          </c:extLst>
        </c:ser>
        <c:ser>
          <c:idx val="42"/>
          <c:order val="42"/>
          <c:tx>
            <c:strRef>
              <c:f>'[ukgvaandproductivityestimatesforothergeographicareas1998to2022 (1).xlsx]Table 4'!$B$45</c:f>
              <c:strCache>
                <c:ptCount val="1"/>
                <c:pt idx="0">
                  <c:v>Burnley</c:v>
                </c:pt>
              </c:strCache>
            </c:strRef>
          </c:tx>
          <c:spPr>
            <a:ln w="28575" cap="rnd">
              <a:solidFill>
                <a:schemeClr val="accent1">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4'!$C$45:$P$45</c:f>
            </c:numRef>
          </c:val>
          <c:smooth val="0"/>
          <c:extLst>
            <c:ext xmlns:c16="http://schemas.microsoft.com/office/drawing/2014/chart" uri="{C3380CC4-5D6E-409C-BE32-E72D297353CC}">
              <c16:uniqueId val="{0000002A-AC7D-4150-876D-28D2A55B5DB1}"/>
            </c:ext>
          </c:extLst>
        </c:ser>
        <c:ser>
          <c:idx val="43"/>
          <c:order val="43"/>
          <c:tx>
            <c:strRef>
              <c:f>'[ukgvaandproductivityestimatesforothergeographicareas1998to2022 (1).xlsx]Table 4'!$B$46</c:f>
              <c:strCache>
                <c:ptCount val="1"/>
                <c:pt idx="0">
                  <c:v>Bradford</c:v>
                </c:pt>
              </c:strCache>
            </c:strRef>
          </c:tx>
          <c:spPr>
            <a:ln w="28575" cap="rnd">
              <a:solidFill>
                <a:schemeClr val="accent2">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4'!$C$46:$P$46</c:f>
            </c:numRef>
          </c:val>
          <c:smooth val="0"/>
          <c:extLst>
            <c:ext xmlns:c16="http://schemas.microsoft.com/office/drawing/2014/chart" uri="{C3380CC4-5D6E-409C-BE32-E72D297353CC}">
              <c16:uniqueId val="{0000002B-AC7D-4150-876D-28D2A55B5DB1}"/>
            </c:ext>
          </c:extLst>
        </c:ser>
        <c:ser>
          <c:idx val="44"/>
          <c:order val="44"/>
          <c:tx>
            <c:strRef>
              <c:f>'[ukgvaandproductivityestimatesforothergeographicareas1998to2022 (1).xlsx]Table 4'!$B$47</c:f>
              <c:strCache>
                <c:ptCount val="1"/>
                <c:pt idx="0">
                  <c:v>Preston (Preston)</c:v>
                </c:pt>
              </c:strCache>
            </c:strRef>
          </c:tx>
          <c:spPr>
            <a:ln w="28575" cap="rnd">
              <a:solidFill>
                <a:schemeClr val="accent3">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4'!$C$47:$P$47</c:f>
            </c:numRef>
          </c:val>
          <c:smooth val="0"/>
          <c:extLst>
            <c:ext xmlns:c16="http://schemas.microsoft.com/office/drawing/2014/chart" uri="{C3380CC4-5D6E-409C-BE32-E72D297353CC}">
              <c16:uniqueId val="{0000002C-AC7D-4150-876D-28D2A55B5DB1}"/>
            </c:ext>
          </c:extLst>
        </c:ser>
        <c:ser>
          <c:idx val="45"/>
          <c:order val="45"/>
          <c:tx>
            <c:strRef>
              <c:f>'[ukgvaandproductivityestimatesforothergeographicareas1998to2022 (1).xlsx]Table 4'!$B$48</c:f>
              <c:strCache>
                <c:ptCount val="1"/>
                <c:pt idx="0">
                  <c:v>Kingston upon Hull</c:v>
                </c:pt>
              </c:strCache>
            </c:strRef>
          </c:tx>
          <c:spPr>
            <a:ln w="28575" cap="rnd">
              <a:solidFill>
                <a:schemeClr val="accent4">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4'!$C$48:$P$48</c:f>
            </c:numRef>
          </c:val>
          <c:smooth val="0"/>
          <c:extLst>
            <c:ext xmlns:c16="http://schemas.microsoft.com/office/drawing/2014/chart" uri="{C3380CC4-5D6E-409C-BE32-E72D297353CC}">
              <c16:uniqueId val="{0000002D-AC7D-4150-876D-28D2A55B5DB1}"/>
            </c:ext>
          </c:extLst>
        </c:ser>
        <c:ser>
          <c:idx val="46"/>
          <c:order val="46"/>
          <c:tx>
            <c:strRef>
              <c:f>'[ukgvaandproductivityestimatesforothergeographicareas1998to2022 (1).xlsx]Table 4'!$B$49</c:f>
              <c:strCache>
                <c:ptCount val="1"/>
                <c:pt idx="0">
                  <c:v>Lytham St Anne's</c:v>
                </c:pt>
              </c:strCache>
            </c:strRef>
          </c:tx>
          <c:spPr>
            <a:ln w="28575" cap="rnd">
              <a:solidFill>
                <a:schemeClr val="accent5">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4'!$C$49:$P$49</c:f>
            </c:numRef>
          </c:val>
          <c:smooth val="0"/>
          <c:extLst>
            <c:ext xmlns:c16="http://schemas.microsoft.com/office/drawing/2014/chart" uri="{C3380CC4-5D6E-409C-BE32-E72D297353CC}">
              <c16:uniqueId val="{0000002E-AC7D-4150-876D-28D2A55B5DB1}"/>
            </c:ext>
          </c:extLst>
        </c:ser>
        <c:ser>
          <c:idx val="47"/>
          <c:order val="47"/>
          <c:tx>
            <c:strRef>
              <c:f>'[ukgvaandproductivityestimatesforothergeographicareas1998to2022 (1).xlsx]Table 4'!$B$50</c:f>
              <c:strCache>
                <c:ptCount val="1"/>
                <c:pt idx="0">
                  <c:v>Accrington</c:v>
                </c:pt>
              </c:strCache>
            </c:strRef>
          </c:tx>
          <c:spPr>
            <a:ln w="28575" cap="rnd">
              <a:solidFill>
                <a:schemeClr val="accent6">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4'!$C$50:$P$50</c:f>
            </c:numRef>
          </c:val>
          <c:smooth val="0"/>
          <c:extLst>
            <c:ext xmlns:c16="http://schemas.microsoft.com/office/drawing/2014/chart" uri="{C3380CC4-5D6E-409C-BE32-E72D297353CC}">
              <c16:uniqueId val="{0000002F-AC7D-4150-876D-28D2A55B5DB1}"/>
            </c:ext>
          </c:extLst>
        </c:ser>
        <c:ser>
          <c:idx val="48"/>
          <c:order val="48"/>
          <c:tx>
            <c:strRef>
              <c:f>'[ukgvaandproductivityestimatesforothergeographicareas1998to2022 (1).xlsx]Table 4'!$B$51</c:f>
              <c:strCache>
                <c:ptCount val="1"/>
                <c:pt idx="0">
                  <c:v>Halifax</c:v>
                </c:pt>
              </c:strCache>
            </c:strRef>
          </c:tx>
          <c:spPr>
            <a:ln w="28575" cap="rnd">
              <a:solidFill>
                <a:schemeClr val="accent1">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4'!$C$51:$P$51</c:f>
            </c:numRef>
          </c:val>
          <c:smooth val="0"/>
          <c:extLst>
            <c:ext xmlns:c16="http://schemas.microsoft.com/office/drawing/2014/chart" uri="{C3380CC4-5D6E-409C-BE32-E72D297353CC}">
              <c16:uniqueId val="{00000030-AC7D-4150-876D-28D2A55B5DB1}"/>
            </c:ext>
          </c:extLst>
        </c:ser>
        <c:ser>
          <c:idx val="49"/>
          <c:order val="49"/>
          <c:tx>
            <c:strRef>
              <c:f>'[ukgvaandproductivityestimatesforothergeographicareas1998to2022 (1).xlsx]Table 4'!$B$52</c:f>
              <c:strCache>
                <c:ptCount val="1"/>
                <c:pt idx="0">
                  <c:v>Blackburn (Blackburn with Darwen)</c:v>
                </c:pt>
              </c:strCache>
            </c:strRef>
          </c:tx>
          <c:spPr>
            <a:ln w="28575" cap="rnd">
              <a:solidFill>
                <a:schemeClr val="accent2">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4'!$C$52:$P$52</c:f>
            </c:numRef>
          </c:val>
          <c:smooth val="0"/>
          <c:extLst>
            <c:ext xmlns:c16="http://schemas.microsoft.com/office/drawing/2014/chart" uri="{C3380CC4-5D6E-409C-BE32-E72D297353CC}">
              <c16:uniqueId val="{00000031-AC7D-4150-876D-28D2A55B5DB1}"/>
            </c:ext>
          </c:extLst>
        </c:ser>
        <c:ser>
          <c:idx val="50"/>
          <c:order val="50"/>
          <c:tx>
            <c:strRef>
              <c:f>'[ukgvaandproductivityestimatesforothergeographicareas1998to2022 (1).xlsx]Table 4'!$B$53</c:f>
              <c:strCache>
                <c:ptCount val="1"/>
                <c:pt idx="0">
                  <c:v>Morley (Leeds)</c:v>
                </c:pt>
              </c:strCache>
            </c:strRef>
          </c:tx>
          <c:spPr>
            <a:ln w="28575" cap="rnd">
              <a:solidFill>
                <a:schemeClr val="accent3">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4'!$C$53:$P$53</c:f>
            </c:numRef>
          </c:val>
          <c:smooth val="0"/>
          <c:extLst>
            <c:ext xmlns:c16="http://schemas.microsoft.com/office/drawing/2014/chart" uri="{C3380CC4-5D6E-409C-BE32-E72D297353CC}">
              <c16:uniqueId val="{00000032-AC7D-4150-876D-28D2A55B5DB1}"/>
            </c:ext>
          </c:extLst>
        </c:ser>
        <c:ser>
          <c:idx val="51"/>
          <c:order val="51"/>
          <c:tx>
            <c:strRef>
              <c:f>'[ukgvaandproductivityestimatesforothergeographicareas1998to2022 (1).xlsx]Table 4'!$B$54</c:f>
              <c:strCache>
                <c:ptCount val="1"/>
                <c:pt idx="0">
                  <c:v>Batley</c:v>
                </c:pt>
              </c:strCache>
            </c:strRef>
          </c:tx>
          <c:spPr>
            <a:ln w="28575" cap="rnd">
              <a:solidFill>
                <a:schemeClr val="accent4">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4'!$C$54:$P$54</c:f>
            </c:numRef>
          </c:val>
          <c:smooth val="0"/>
          <c:extLst>
            <c:ext xmlns:c16="http://schemas.microsoft.com/office/drawing/2014/chart" uri="{C3380CC4-5D6E-409C-BE32-E72D297353CC}">
              <c16:uniqueId val="{00000033-AC7D-4150-876D-28D2A55B5DB1}"/>
            </c:ext>
          </c:extLst>
        </c:ser>
        <c:ser>
          <c:idx val="52"/>
          <c:order val="52"/>
          <c:tx>
            <c:strRef>
              <c:f>'[ukgvaandproductivityestimatesforothergeographicareas1998to2022 (1).xlsx]Table 4'!$B$55</c:f>
              <c:strCache>
                <c:ptCount val="1"/>
                <c:pt idx="0">
                  <c:v>Bamber Bridge</c:v>
                </c:pt>
              </c:strCache>
            </c:strRef>
          </c:tx>
          <c:spPr>
            <a:ln w="28575" cap="rnd">
              <a:solidFill>
                <a:schemeClr val="accent5">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4'!$C$55:$P$55</c:f>
            </c:numRef>
          </c:val>
          <c:smooth val="0"/>
          <c:extLst>
            <c:ext xmlns:c16="http://schemas.microsoft.com/office/drawing/2014/chart" uri="{C3380CC4-5D6E-409C-BE32-E72D297353CC}">
              <c16:uniqueId val="{00000034-AC7D-4150-876D-28D2A55B5DB1}"/>
            </c:ext>
          </c:extLst>
        </c:ser>
        <c:ser>
          <c:idx val="53"/>
          <c:order val="53"/>
          <c:tx>
            <c:strRef>
              <c:f>'[ukgvaandproductivityestimatesforothergeographicareas1998to2022 (1).xlsx]Table 4'!$B$56</c:f>
              <c:strCache>
                <c:ptCount val="1"/>
                <c:pt idx="0">
                  <c:v>Castleford</c:v>
                </c:pt>
              </c:strCache>
            </c:strRef>
          </c:tx>
          <c:spPr>
            <a:ln w="28575" cap="rnd">
              <a:solidFill>
                <a:schemeClr val="accent6">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4'!$C$56:$P$56</c:f>
            </c:numRef>
          </c:val>
          <c:smooth val="0"/>
          <c:extLst>
            <c:ext xmlns:c16="http://schemas.microsoft.com/office/drawing/2014/chart" uri="{C3380CC4-5D6E-409C-BE32-E72D297353CC}">
              <c16:uniqueId val="{00000035-AC7D-4150-876D-28D2A55B5DB1}"/>
            </c:ext>
          </c:extLst>
        </c:ser>
        <c:ser>
          <c:idx val="54"/>
          <c:order val="54"/>
          <c:tx>
            <c:strRef>
              <c:f>'[ukgvaandproductivityestimatesforothergeographicareas1998to2022 (1).xlsx]Table 4'!$B$57</c:f>
              <c:strCache>
                <c:ptCount val="1"/>
                <c:pt idx="0">
                  <c:v>Leyland</c:v>
                </c:pt>
              </c:strCache>
            </c:strRef>
          </c:tx>
          <c:spPr>
            <a:ln w="28575" cap="rnd">
              <a:solidFill>
                <a:schemeClr val="accent1"/>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4'!$C$57:$P$57</c:f>
            </c:numRef>
          </c:val>
          <c:smooth val="0"/>
          <c:extLst>
            <c:ext xmlns:c16="http://schemas.microsoft.com/office/drawing/2014/chart" uri="{C3380CC4-5D6E-409C-BE32-E72D297353CC}">
              <c16:uniqueId val="{00000036-AC7D-4150-876D-28D2A55B5DB1}"/>
            </c:ext>
          </c:extLst>
        </c:ser>
        <c:ser>
          <c:idx val="55"/>
          <c:order val="55"/>
          <c:tx>
            <c:strRef>
              <c:f>'[ukgvaandproductivityestimatesforothergeographicareas1998to2022 (1).xlsx]Table 4'!$B$58</c:f>
              <c:strCache>
                <c:ptCount val="1"/>
                <c:pt idx="0">
                  <c:v>Darwen</c:v>
                </c:pt>
              </c:strCache>
            </c:strRef>
          </c:tx>
          <c:spPr>
            <a:ln w="28575" cap="rnd">
              <a:solidFill>
                <a:schemeClr val="accent2"/>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4'!$C$58:$P$58</c:f>
            </c:numRef>
          </c:val>
          <c:smooth val="0"/>
          <c:extLst>
            <c:ext xmlns:c16="http://schemas.microsoft.com/office/drawing/2014/chart" uri="{C3380CC4-5D6E-409C-BE32-E72D297353CC}">
              <c16:uniqueId val="{00000037-AC7D-4150-876D-28D2A55B5DB1}"/>
            </c:ext>
          </c:extLst>
        </c:ser>
        <c:ser>
          <c:idx val="56"/>
          <c:order val="56"/>
          <c:tx>
            <c:strRef>
              <c:f>'[ukgvaandproductivityestimatesforothergeographicareas1998to2022 (1).xlsx]Table 4'!$B$59</c:f>
              <c:strCache>
                <c:ptCount val="1"/>
                <c:pt idx="0">
                  <c:v>Brighouse</c:v>
                </c:pt>
              </c:strCache>
            </c:strRef>
          </c:tx>
          <c:spPr>
            <a:ln w="28575" cap="rnd">
              <a:solidFill>
                <a:schemeClr val="accent3"/>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4'!$C$59:$P$59</c:f>
            </c:numRef>
          </c:val>
          <c:smooth val="0"/>
          <c:extLst>
            <c:ext xmlns:c16="http://schemas.microsoft.com/office/drawing/2014/chart" uri="{C3380CC4-5D6E-409C-BE32-E72D297353CC}">
              <c16:uniqueId val="{00000038-AC7D-4150-876D-28D2A55B5DB1}"/>
            </c:ext>
          </c:extLst>
        </c:ser>
        <c:ser>
          <c:idx val="57"/>
          <c:order val="57"/>
          <c:tx>
            <c:strRef>
              <c:f>'[ukgvaandproductivityestimatesforothergeographicareas1998to2022 (1).xlsx]Table 4'!$B$60</c:f>
              <c:strCache>
                <c:ptCount val="1"/>
                <c:pt idx="0">
                  <c:v>Pontefract</c:v>
                </c:pt>
              </c:strCache>
            </c:strRef>
          </c:tx>
          <c:spPr>
            <a:ln w="28575" cap="rnd">
              <a:solidFill>
                <a:schemeClr val="accent4"/>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4'!$C$60:$P$60</c:f>
            </c:numRef>
          </c:val>
          <c:smooth val="0"/>
          <c:extLst>
            <c:ext xmlns:c16="http://schemas.microsoft.com/office/drawing/2014/chart" uri="{C3380CC4-5D6E-409C-BE32-E72D297353CC}">
              <c16:uniqueId val="{00000039-AC7D-4150-876D-28D2A55B5DB1}"/>
            </c:ext>
          </c:extLst>
        </c:ser>
        <c:ser>
          <c:idx val="58"/>
          <c:order val="58"/>
          <c:tx>
            <c:strRef>
              <c:f>'[ukgvaandproductivityestimatesforothergeographicareas1998to2022 (1).xlsx]Table 4'!$B$61</c:f>
              <c:strCache>
                <c:ptCount val="1"/>
                <c:pt idx="0">
                  <c:v>Wakefield</c:v>
                </c:pt>
              </c:strCache>
            </c:strRef>
          </c:tx>
          <c:spPr>
            <a:ln w="28575" cap="rnd">
              <a:solidFill>
                <a:schemeClr val="accent5"/>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4'!$C$61:$P$61</c:f>
            </c:numRef>
          </c:val>
          <c:smooth val="0"/>
          <c:extLst>
            <c:ext xmlns:c16="http://schemas.microsoft.com/office/drawing/2014/chart" uri="{C3380CC4-5D6E-409C-BE32-E72D297353CC}">
              <c16:uniqueId val="{0000003A-AC7D-4150-876D-28D2A55B5DB1}"/>
            </c:ext>
          </c:extLst>
        </c:ser>
        <c:ser>
          <c:idx val="59"/>
          <c:order val="59"/>
          <c:tx>
            <c:strRef>
              <c:f>'[ukgvaandproductivityestimatesforothergeographicareas1998to2022 (1).xlsx]Table 4'!$B$62</c:f>
              <c:strCache>
                <c:ptCount val="1"/>
                <c:pt idx="0">
                  <c:v>Dewsbury</c:v>
                </c:pt>
              </c:strCache>
            </c:strRef>
          </c:tx>
          <c:spPr>
            <a:ln w="28575" cap="rnd">
              <a:solidFill>
                <a:schemeClr val="accent6"/>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4'!$C$62:$P$62</c:f>
            </c:numRef>
          </c:val>
          <c:smooth val="0"/>
          <c:extLst>
            <c:ext xmlns:c16="http://schemas.microsoft.com/office/drawing/2014/chart" uri="{C3380CC4-5D6E-409C-BE32-E72D297353CC}">
              <c16:uniqueId val="{0000003B-AC7D-4150-876D-28D2A55B5DB1}"/>
            </c:ext>
          </c:extLst>
        </c:ser>
        <c:ser>
          <c:idx val="60"/>
          <c:order val="60"/>
          <c:tx>
            <c:strRef>
              <c:f>'[ukgvaandproductivityestimatesforothergeographicareas1998to2022 (1).xlsx]Table 4'!$B$63</c:f>
              <c:strCache>
                <c:ptCount val="1"/>
                <c:pt idx="0">
                  <c:v>Chorley</c:v>
                </c:pt>
              </c:strCache>
            </c:strRef>
          </c:tx>
          <c:spPr>
            <a:ln w="28575" cap="rnd">
              <a:solidFill>
                <a:schemeClr val="accent1">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4'!$C$63:$P$63</c:f>
            </c:numRef>
          </c:val>
          <c:smooth val="0"/>
          <c:extLst>
            <c:ext xmlns:c16="http://schemas.microsoft.com/office/drawing/2014/chart" uri="{C3380CC4-5D6E-409C-BE32-E72D297353CC}">
              <c16:uniqueId val="{0000003C-AC7D-4150-876D-28D2A55B5DB1}"/>
            </c:ext>
          </c:extLst>
        </c:ser>
        <c:ser>
          <c:idx val="61"/>
          <c:order val="61"/>
          <c:tx>
            <c:strRef>
              <c:f>'[ukgvaandproductivityestimatesforothergeographicareas1998to2022 (1).xlsx]Table 4'!$B$64</c:f>
              <c:strCache>
                <c:ptCount val="1"/>
                <c:pt idx="0">
                  <c:v>Huddersfield</c:v>
                </c:pt>
              </c:strCache>
            </c:strRef>
          </c:tx>
          <c:spPr>
            <a:ln w="28575" cap="rnd">
              <a:solidFill>
                <a:schemeClr val="accent2">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4'!$C$64:$P$64</c:f>
            </c:numRef>
          </c:val>
          <c:smooth val="0"/>
          <c:extLst>
            <c:ext xmlns:c16="http://schemas.microsoft.com/office/drawing/2014/chart" uri="{C3380CC4-5D6E-409C-BE32-E72D297353CC}">
              <c16:uniqueId val="{0000003D-AC7D-4150-876D-28D2A55B5DB1}"/>
            </c:ext>
          </c:extLst>
        </c:ser>
        <c:ser>
          <c:idx val="62"/>
          <c:order val="62"/>
          <c:tx>
            <c:strRef>
              <c:f>'[ukgvaandproductivityestimatesforothergeographicareas1998to2022 (1).xlsx]Table 4'!$B$65</c:f>
              <c:strCache>
                <c:ptCount val="1"/>
                <c:pt idx="0">
                  <c:v>Southport</c:v>
                </c:pt>
              </c:strCache>
            </c:strRef>
          </c:tx>
          <c:spPr>
            <a:ln w="28575" cap="rnd">
              <a:solidFill>
                <a:schemeClr val="accent3">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4'!$C$65:$P$65</c:f>
            </c:numRef>
          </c:val>
          <c:smooth val="0"/>
          <c:extLst>
            <c:ext xmlns:c16="http://schemas.microsoft.com/office/drawing/2014/chart" uri="{C3380CC4-5D6E-409C-BE32-E72D297353CC}">
              <c16:uniqueId val="{0000003E-AC7D-4150-876D-28D2A55B5DB1}"/>
            </c:ext>
          </c:extLst>
        </c:ser>
        <c:ser>
          <c:idx val="63"/>
          <c:order val="63"/>
          <c:tx>
            <c:strRef>
              <c:f>'[ukgvaandproductivityestimatesforothergeographicareas1998to2022 (1).xlsx]Table 4'!$B$66</c:f>
              <c:strCache>
                <c:ptCount val="1"/>
                <c:pt idx="0">
                  <c:v>Rochdale</c:v>
                </c:pt>
              </c:strCache>
            </c:strRef>
          </c:tx>
          <c:spPr>
            <a:ln w="28575" cap="rnd">
              <a:solidFill>
                <a:schemeClr val="accent4">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4'!$C$66:$P$66</c:f>
            </c:numRef>
          </c:val>
          <c:smooth val="0"/>
          <c:extLst>
            <c:ext xmlns:c16="http://schemas.microsoft.com/office/drawing/2014/chart" uri="{C3380CC4-5D6E-409C-BE32-E72D297353CC}">
              <c16:uniqueId val="{0000003F-AC7D-4150-876D-28D2A55B5DB1}"/>
            </c:ext>
          </c:extLst>
        </c:ser>
        <c:ser>
          <c:idx val="64"/>
          <c:order val="64"/>
          <c:tx>
            <c:strRef>
              <c:f>'[ukgvaandproductivityestimatesforothergeographicareas1998to2022 (1).xlsx]Table 4'!$B$67</c:f>
              <c:strCache>
                <c:ptCount val="1"/>
                <c:pt idx="0">
                  <c:v>Bury (Bury)</c:v>
                </c:pt>
              </c:strCache>
            </c:strRef>
          </c:tx>
          <c:spPr>
            <a:ln w="28575" cap="rnd">
              <a:solidFill>
                <a:schemeClr val="accent5">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4'!$C$67:$P$67</c:f>
            </c:numRef>
          </c:val>
          <c:smooth val="0"/>
          <c:extLst>
            <c:ext xmlns:c16="http://schemas.microsoft.com/office/drawing/2014/chart" uri="{C3380CC4-5D6E-409C-BE32-E72D297353CC}">
              <c16:uniqueId val="{00000040-AC7D-4150-876D-28D2A55B5DB1}"/>
            </c:ext>
          </c:extLst>
        </c:ser>
        <c:ser>
          <c:idx val="65"/>
          <c:order val="65"/>
          <c:tx>
            <c:strRef>
              <c:f>'[ukgvaandproductivityestimatesforothergeographicareas1998to2022 (1).xlsx]Table 4'!$B$68</c:f>
              <c:strCache>
                <c:ptCount val="1"/>
                <c:pt idx="0">
                  <c:v>Bolton (Bolton)</c:v>
                </c:pt>
              </c:strCache>
            </c:strRef>
          </c:tx>
          <c:spPr>
            <a:ln w="28575" cap="rnd">
              <a:solidFill>
                <a:schemeClr val="accent6">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4'!$C$68:$P$68</c:f>
            </c:numRef>
          </c:val>
          <c:smooth val="0"/>
          <c:extLst>
            <c:ext xmlns:c16="http://schemas.microsoft.com/office/drawing/2014/chart" uri="{C3380CC4-5D6E-409C-BE32-E72D297353CC}">
              <c16:uniqueId val="{00000041-AC7D-4150-876D-28D2A55B5DB1}"/>
            </c:ext>
          </c:extLst>
        </c:ser>
        <c:ser>
          <c:idx val="66"/>
          <c:order val="66"/>
          <c:tx>
            <c:strRef>
              <c:f>'[ukgvaandproductivityestimatesforothergeographicareas1998to2022 (1).xlsx]Table 4'!$B$69</c:f>
              <c:strCache>
                <c:ptCount val="1"/>
                <c:pt idx="0">
                  <c:v>Heywood</c:v>
                </c:pt>
              </c:strCache>
            </c:strRef>
          </c:tx>
          <c:spPr>
            <a:ln w="28575" cap="rnd">
              <a:solidFill>
                <a:schemeClr val="accent1">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4'!$C$69:$P$69</c:f>
            </c:numRef>
          </c:val>
          <c:smooth val="0"/>
          <c:extLst>
            <c:ext xmlns:c16="http://schemas.microsoft.com/office/drawing/2014/chart" uri="{C3380CC4-5D6E-409C-BE32-E72D297353CC}">
              <c16:uniqueId val="{00000042-AC7D-4150-876D-28D2A55B5DB1}"/>
            </c:ext>
          </c:extLst>
        </c:ser>
        <c:ser>
          <c:idx val="67"/>
          <c:order val="67"/>
          <c:tx>
            <c:strRef>
              <c:f>'[ukgvaandproductivityestimatesforothergeographicareas1998to2022 (1).xlsx]Table 4'!$B$70</c:f>
              <c:strCache>
                <c:ptCount val="1"/>
                <c:pt idx="0">
                  <c:v>Scunthorpe</c:v>
                </c:pt>
              </c:strCache>
            </c:strRef>
          </c:tx>
          <c:spPr>
            <a:ln w="28575" cap="rnd">
              <a:solidFill>
                <a:schemeClr val="accent2">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4'!$C$70:$P$70</c:f>
            </c:numRef>
          </c:val>
          <c:smooth val="0"/>
          <c:extLst>
            <c:ext xmlns:c16="http://schemas.microsoft.com/office/drawing/2014/chart" uri="{C3380CC4-5D6E-409C-BE32-E72D297353CC}">
              <c16:uniqueId val="{00000043-AC7D-4150-876D-28D2A55B5DB1}"/>
            </c:ext>
          </c:extLst>
        </c:ser>
        <c:ser>
          <c:idx val="68"/>
          <c:order val="68"/>
          <c:tx>
            <c:strRef>
              <c:f>'[ukgvaandproductivityestimatesforothergeographicareas1998to2022 (1).xlsx]Table 4'!$B$71</c:f>
              <c:strCache>
                <c:ptCount val="1"/>
                <c:pt idx="0">
                  <c:v>Ormskirk</c:v>
                </c:pt>
              </c:strCache>
            </c:strRef>
          </c:tx>
          <c:spPr>
            <a:ln w="28575" cap="rnd">
              <a:solidFill>
                <a:schemeClr val="accent3">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4'!$C$71:$P$71</c:f>
            </c:numRef>
          </c:val>
          <c:smooth val="0"/>
          <c:extLst>
            <c:ext xmlns:c16="http://schemas.microsoft.com/office/drawing/2014/chart" uri="{C3380CC4-5D6E-409C-BE32-E72D297353CC}">
              <c16:uniqueId val="{00000044-AC7D-4150-876D-28D2A55B5DB1}"/>
            </c:ext>
          </c:extLst>
        </c:ser>
        <c:ser>
          <c:idx val="69"/>
          <c:order val="69"/>
          <c:tx>
            <c:strRef>
              <c:f>'[ukgvaandproductivityestimatesforothergeographicareas1998to2022 (1).xlsx]Table 4'!$B$72</c:f>
              <c:strCache>
                <c:ptCount val="1"/>
                <c:pt idx="0">
                  <c:v>Cleethorpes</c:v>
                </c:pt>
              </c:strCache>
            </c:strRef>
          </c:tx>
          <c:spPr>
            <a:ln w="28575" cap="rnd">
              <a:solidFill>
                <a:schemeClr val="accent4">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4'!$C$72:$P$72</c:f>
            </c:numRef>
          </c:val>
          <c:smooth val="0"/>
          <c:extLst>
            <c:ext xmlns:c16="http://schemas.microsoft.com/office/drawing/2014/chart" uri="{C3380CC4-5D6E-409C-BE32-E72D297353CC}">
              <c16:uniqueId val="{00000045-AC7D-4150-876D-28D2A55B5DB1}"/>
            </c:ext>
          </c:extLst>
        </c:ser>
        <c:ser>
          <c:idx val="70"/>
          <c:order val="70"/>
          <c:tx>
            <c:strRef>
              <c:f>'[ukgvaandproductivityestimatesforothergeographicareas1998to2022 (1).xlsx]Table 4'!$B$73</c:f>
              <c:strCache>
                <c:ptCount val="1"/>
                <c:pt idx="0">
                  <c:v>Grimsby</c:v>
                </c:pt>
              </c:strCache>
            </c:strRef>
          </c:tx>
          <c:spPr>
            <a:ln w="28575" cap="rnd">
              <a:solidFill>
                <a:schemeClr val="accent5">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4'!$C$73:$P$73</c:f>
            </c:numRef>
          </c:val>
          <c:smooth val="0"/>
          <c:extLst>
            <c:ext xmlns:c16="http://schemas.microsoft.com/office/drawing/2014/chart" uri="{C3380CC4-5D6E-409C-BE32-E72D297353CC}">
              <c16:uniqueId val="{00000046-AC7D-4150-876D-28D2A55B5DB1}"/>
            </c:ext>
          </c:extLst>
        </c:ser>
        <c:ser>
          <c:idx val="71"/>
          <c:order val="71"/>
          <c:tx>
            <c:strRef>
              <c:f>'[ukgvaandproductivityestimatesforothergeographicareas1998to2022 (1).xlsx]Table 4'!$B$74</c:f>
              <c:strCache>
                <c:ptCount val="1"/>
                <c:pt idx="0">
                  <c:v>Radcliffe</c:v>
                </c:pt>
              </c:strCache>
            </c:strRef>
          </c:tx>
          <c:spPr>
            <a:ln w="28575" cap="rnd">
              <a:solidFill>
                <a:schemeClr val="accent6">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4'!$C$74:$P$74</c:f>
            </c:numRef>
          </c:val>
          <c:smooth val="0"/>
          <c:extLst>
            <c:ext xmlns:c16="http://schemas.microsoft.com/office/drawing/2014/chart" uri="{C3380CC4-5D6E-409C-BE32-E72D297353CC}">
              <c16:uniqueId val="{00000047-AC7D-4150-876D-28D2A55B5DB1}"/>
            </c:ext>
          </c:extLst>
        </c:ser>
        <c:ser>
          <c:idx val="72"/>
          <c:order val="72"/>
          <c:tx>
            <c:strRef>
              <c:f>'[ukgvaandproductivityestimatesforothergeographicareas1998to2022 (1).xlsx]Table 4'!$B$75</c:f>
              <c:strCache>
                <c:ptCount val="1"/>
                <c:pt idx="0">
                  <c:v>Skelmersdale</c:v>
                </c:pt>
              </c:strCache>
            </c:strRef>
          </c:tx>
          <c:spPr>
            <a:ln w="28575" cap="rnd">
              <a:solidFill>
                <a:schemeClr val="accent1">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4'!$C$75:$P$75</c:f>
            </c:numRef>
          </c:val>
          <c:smooth val="0"/>
          <c:extLst>
            <c:ext xmlns:c16="http://schemas.microsoft.com/office/drawing/2014/chart" uri="{C3380CC4-5D6E-409C-BE32-E72D297353CC}">
              <c16:uniqueId val="{00000048-AC7D-4150-876D-28D2A55B5DB1}"/>
            </c:ext>
          </c:extLst>
        </c:ser>
        <c:ser>
          <c:idx val="73"/>
          <c:order val="73"/>
          <c:tx>
            <c:strRef>
              <c:f>'[ukgvaandproductivityestimatesforothergeographicareas1998to2022 (1).xlsx]Table 4'!$B$76</c:f>
              <c:strCache>
                <c:ptCount val="1"/>
                <c:pt idx="0">
                  <c:v>Barnsley</c:v>
                </c:pt>
              </c:strCache>
            </c:strRef>
          </c:tx>
          <c:spPr>
            <a:ln w="28575" cap="rnd">
              <a:solidFill>
                <a:schemeClr val="accent2">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4'!$C$76:$P$76</c:f>
            </c:numRef>
          </c:val>
          <c:smooth val="0"/>
          <c:extLst>
            <c:ext xmlns:c16="http://schemas.microsoft.com/office/drawing/2014/chart" uri="{C3380CC4-5D6E-409C-BE32-E72D297353CC}">
              <c16:uniqueId val="{00000049-AC7D-4150-876D-28D2A55B5DB1}"/>
            </c:ext>
          </c:extLst>
        </c:ser>
        <c:ser>
          <c:idx val="74"/>
          <c:order val="74"/>
          <c:tx>
            <c:strRef>
              <c:f>'[ukgvaandproductivityestimatesforothergeographicareas1998to2022 (1).xlsx]Table 4'!$B$77</c:f>
              <c:strCache>
                <c:ptCount val="1"/>
                <c:pt idx="0">
                  <c:v>Middleton (Rochdale)</c:v>
                </c:pt>
              </c:strCache>
            </c:strRef>
          </c:tx>
          <c:spPr>
            <a:ln w="28575" cap="rnd">
              <a:solidFill>
                <a:schemeClr val="accent3">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4'!$C$77:$P$77</c:f>
            </c:numRef>
          </c:val>
          <c:smooth val="0"/>
          <c:extLst>
            <c:ext xmlns:c16="http://schemas.microsoft.com/office/drawing/2014/chart" uri="{C3380CC4-5D6E-409C-BE32-E72D297353CC}">
              <c16:uniqueId val="{0000004A-AC7D-4150-876D-28D2A55B5DB1}"/>
            </c:ext>
          </c:extLst>
        </c:ser>
        <c:ser>
          <c:idx val="75"/>
          <c:order val="75"/>
          <c:tx>
            <c:strRef>
              <c:f>'[ukgvaandproductivityestimatesforothergeographicareas1998to2022 (1).xlsx]Table 4'!$B$78</c:f>
              <c:strCache>
                <c:ptCount val="1"/>
                <c:pt idx="0">
                  <c:v>Farnworth</c:v>
                </c:pt>
              </c:strCache>
            </c:strRef>
          </c:tx>
          <c:spPr>
            <a:ln w="28575" cap="rnd">
              <a:solidFill>
                <a:schemeClr val="accent4">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4'!$C$78:$P$78</c:f>
            </c:numRef>
          </c:val>
          <c:smooth val="0"/>
          <c:extLst>
            <c:ext xmlns:c16="http://schemas.microsoft.com/office/drawing/2014/chart" uri="{C3380CC4-5D6E-409C-BE32-E72D297353CC}">
              <c16:uniqueId val="{0000004B-AC7D-4150-876D-28D2A55B5DB1}"/>
            </c:ext>
          </c:extLst>
        </c:ser>
        <c:ser>
          <c:idx val="76"/>
          <c:order val="76"/>
          <c:tx>
            <c:strRef>
              <c:f>'[ukgvaandproductivityestimatesforothergeographicareas1998to2022 (1).xlsx]Table 4'!$B$79</c:f>
              <c:strCache>
                <c:ptCount val="1"/>
                <c:pt idx="0">
                  <c:v>Wigan</c:v>
                </c:pt>
              </c:strCache>
            </c:strRef>
          </c:tx>
          <c:spPr>
            <a:ln w="28575" cap="rnd">
              <a:solidFill>
                <a:schemeClr val="accent5">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4'!$C$79:$P$79</c:f>
            </c:numRef>
          </c:val>
          <c:smooth val="0"/>
          <c:extLst>
            <c:ext xmlns:c16="http://schemas.microsoft.com/office/drawing/2014/chart" uri="{C3380CC4-5D6E-409C-BE32-E72D297353CC}">
              <c16:uniqueId val="{0000004C-AC7D-4150-876D-28D2A55B5DB1}"/>
            </c:ext>
          </c:extLst>
        </c:ser>
        <c:ser>
          <c:idx val="77"/>
          <c:order val="77"/>
          <c:tx>
            <c:strRef>
              <c:f>'[ukgvaandproductivityestimatesforothergeographicareas1998to2022 (1).xlsx]Table 4'!$B$80</c:f>
              <c:strCache>
                <c:ptCount val="1"/>
                <c:pt idx="0">
                  <c:v>Oldham</c:v>
                </c:pt>
              </c:strCache>
            </c:strRef>
          </c:tx>
          <c:spPr>
            <a:ln w="28575" cap="rnd">
              <a:solidFill>
                <a:schemeClr val="accent6">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4'!$C$80:$P$80</c:f>
            </c:numRef>
          </c:val>
          <c:smooth val="0"/>
          <c:extLst>
            <c:ext xmlns:c16="http://schemas.microsoft.com/office/drawing/2014/chart" uri="{C3380CC4-5D6E-409C-BE32-E72D297353CC}">
              <c16:uniqueId val="{0000004D-AC7D-4150-876D-28D2A55B5DB1}"/>
            </c:ext>
          </c:extLst>
        </c:ser>
        <c:ser>
          <c:idx val="78"/>
          <c:order val="78"/>
          <c:tx>
            <c:strRef>
              <c:f>'[ukgvaandproductivityestimatesforothergeographicareas1998to2022 (1).xlsx]Table 4'!$B$81</c:f>
              <c:strCache>
                <c:ptCount val="1"/>
                <c:pt idx="0">
                  <c:v>Chadderton</c:v>
                </c:pt>
              </c:strCache>
            </c:strRef>
          </c:tx>
          <c:spPr>
            <a:ln w="28575" cap="rnd">
              <a:solidFill>
                <a:schemeClr val="accent1">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4'!$C$81:$P$81</c:f>
            </c:numRef>
          </c:val>
          <c:smooth val="0"/>
          <c:extLst>
            <c:ext xmlns:c16="http://schemas.microsoft.com/office/drawing/2014/chart" uri="{C3380CC4-5D6E-409C-BE32-E72D297353CC}">
              <c16:uniqueId val="{0000004E-AC7D-4150-876D-28D2A55B5DB1}"/>
            </c:ext>
          </c:extLst>
        </c:ser>
        <c:ser>
          <c:idx val="79"/>
          <c:order val="79"/>
          <c:tx>
            <c:strRef>
              <c:f>'[ukgvaandproductivityestimatesforothergeographicareas1998to2022 (1).xlsx]Table 4'!$B$82</c:f>
              <c:strCache>
                <c:ptCount val="1"/>
                <c:pt idx="0">
                  <c:v>Hindley</c:v>
                </c:pt>
              </c:strCache>
            </c:strRef>
          </c:tx>
          <c:spPr>
            <a:ln w="28575" cap="rnd">
              <a:solidFill>
                <a:schemeClr val="accent2">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4'!$C$82:$P$82</c:f>
            </c:numRef>
          </c:val>
          <c:smooth val="0"/>
          <c:extLst>
            <c:ext xmlns:c16="http://schemas.microsoft.com/office/drawing/2014/chart" uri="{C3380CC4-5D6E-409C-BE32-E72D297353CC}">
              <c16:uniqueId val="{0000004F-AC7D-4150-876D-28D2A55B5DB1}"/>
            </c:ext>
          </c:extLst>
        </c:ser>
        <c:ser>
          <c:idx val="80"/>
          <c:order val="80"/>
          <c:tx>
            <c:strRef>
              <c:f>'[ukgvaandproductivityestimatesforothergeographicareas1998to2022 (1).xlsx]Table 4'!$B$83</c:f>
              <c:strCache>
                <c:ptCount val="1"/>
                <c:pt idx="0">
                  <c:v>Little Hulton</c:v>
                </c:pt>
              </c:strCache>
            </c:strRef>
          </c:tx>
          <c:spPr>
            <a:ln w="28575" cap="rnd">
              <a:solidFill>
                <a:schemeClr val="accent3">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4'!$C$83:$P$83</c:f>
            </c:numRef>
          </c:val>
          <c:smooth val="0"/>
          <c:extLst>
            <c:ext xmlns:c16="http://schemas.microsoft.com/office/drawing/2014/chart" uri="{C3380CC4-5D6E-409C-BE32-E72D297353CC}">
              <c16:uniqueId val="{00000050-AC7D-4150-876D-28D2A55B5DB1}"/>
            </c:ext>
          </c:extLst>
        </c:ser>
        <c:ser>
          <c:idx val="81"/>
          <c:order val="81"/>
          <c:tx>
            <c:strRef>
              <c:f>'[ukgvaandproductivityestimatesforothergeographicareas1998to2022 (1).xlsx]Table 4'!$B$84</c:f>
              <c:strCache>
                <c:ptCount val="1"/>
                <c:pt idx="0">
                  <c:v>Atherton</c:v>
                </c:pt>
              </c:strCache>
            </c:strRef>
          </c:tx>
          <c:spPr>
            <a:ln w="28575" cap="rnd">
              <a:solidFill>
                <a:schemeClr val="accent4">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4'!$C$84:$P$84</c:f>
            </c:numRef>
          </c:val>
          <c:smooth val="0"/>
          <c:extLst>
            <c:ext xmlns:c16="http://schemas.microsoft.com/office/drawing/2014/chart" uri="{C3380CC4-5D6E-409C-BE32-E72D297353CC}">
              <c16:uniqueId val="{00000051-AC7D-4150-876D-28D2A55B5DB1}"/>
            </c:ext>
          </c:extLst>
        </c:ser>
        <c:ser>
          <c:idx val="82"/>
          <c:order val="82"/>
          <c:tx>
            <c:strRef>
              <c:f>'[ukgvaandproductivityestimatesforothergeographicareas1998to2022 (1).xlsx]Table 4'!$B$85</c:f>
              <c:strCache>
                <c:ptCount val="1"/>
                <c:pt idx="0">
                  <c:v>Prestwich</c:v>
                </c:pt>
              </c:strCache>
            </c:strRef>
          </c:tx>
          <c:spPr>
            <a:ln w="28575" cap="rnd">
              <a:solidFill>
                <a:schemeClr val="accent5">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4'!$C$85:$P$85</c:f>
            </c:numRef>
          </c:val>
          <c:smooth val="0"/>
          <c:extLst>
            <c:ext xmlns:c16="http://schemas.microsoft.com/office/drawing/2014/chart" uri="{C3380CC4-5D6E-409C-BE32-E72D297353CC}">
              <c16:uniqueId val="{00000052-AC7D-4150-876D-28D2A55B5DB1}"/>
            </c:ext>
          </c:extLst>
        </c:ser>
        <c:ser>
          <c:idx val="83"/>
          <c:order val="83"/>
          <c:tx>
            <c:strRef>
              <c:f>'[ukgvaandproductivityestimatesforothergeographicareas1998to2022 (1).xlsx]Table 4'!$B$86</c:f>
              <c:strCache>
                <c:ptCount val="1"/>
                <c:pt idx="0">
                  <c:v>Doncaster</c:v>
                </c:pt>
              </c:strCache>
            </c:strRef>
          </c:tx>
          <c:spPr>
            <a:ln w="28575" cap="rnd">
              <a:solidFill>
                <a:schemeClr val="accent6">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4'!$C$86:$P$86</c:f>
            </c:numRef>
          </c:val>
          <c:smooth val="0"/>
          <c:extLst>
            <c:ext xmlns:c16="http://schemas.microsoft.com/office/drawing/2014/chart" uri="{C3380CC4-5D6E-409C-BE32-E72D297353CC}">
              <c16:uniqueId val="{00000053-AC7D-4150-876D-28D2A55B5DB1}"/>
            </c:ext>
          </c:extLst>
        </c:ser>
        <c:ser>
          <c:idx val="84"/>
          <c:order val="84"/>
          <c:tx>
            <c:strRef>
              <c:f>'[ukgvaandproductivityestimatesforothergeographicareas1998to2022 (1).xlsx]Table 4'!$B$87</c:f>
              <c:strCache>
                <c:ptCount val="1"/>
                <c:pt idx="0">
                  <c:v>Swinton (Salford)</c:v>
                </c:pt>
              </c:strCache>
            </c:strRef>
          </c:tx>
          <c:spPr>
            <a:ln w="28575" cap="rnd">
              <a:solidFill>
                <a:schemeClr val="accent1">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4'!$C$87:$P$87</c:f>
            </c:numRef>
          </c:val>
          <c:smooth val="0"/>
          <c:extLst>
            <c:ext xmlns:c16="http://schemas.microsoft.com/office/drawing/2014/chart" uri="{C3380CC4-5D6E-409C-BE32-E72D297353CC}">
              <c16:uniqueId val="{00000054-AC7D-4150-876D-28D2A55B5DB1}"/>
            </c:ext>
          </c:extLst>
        </c:ser>
        <c:ser>
          <c:idx val="85"/>
          <c:order val="85"/>
          <c:tx>
            <c:strRef>
              <c:f>'[ukgvaandproductivityestimatesforothergeographicareas1998to2022 (1).xlsx]Table 4'!$B$88</c:f>
              <c:strCache>
                <c:ptCount val="1"/>
                <c:pt idx="0">
                  <c:v>Leigh (Wigan)</c:v>
                </c:pt>
              </c:strCache>
            </c:strRef>
          </c:tx>
          <c:spPr>
            <a:ln w="28575" cap="rnd">
              <a:solidFill>
                <a:schemeClr val="accent2">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4'!$C$88:$P$88</c:f>
            </c:numRef>
          </c:val>
          <c:smooth val="0"/>
          <c:extLst>
            <c:ext xmlns:c16="http://schemas.microsoft.com/office/drawing/2014/chart" uri="{C3380CC4-5D6E-409C-BE32-E72D297353CC}">
              <c16:uniqueId val="{00000055-AC7D-4150-876D-28D2A55B5DB1}"/>
            </c:ext>
          </c:extLst>
        </c:ser>
        <c:ser>
          <c:idx val="86"/>
          <c:order val="86"/>
          <c:tx>
            <c:strRef>
              <c:f>'[ukgvaandproductivityestimatesforothergeographicareas1998to2022 (1).xlsx]Table 4'!$B$89</c:f>
              <c:strCache>
                <c:ptCount val="1"/>
                <c:pt idx="0">
                  <c:v>Ashton-under-Lyne</c:v>
                </c:pt>
              </c:strCache>
            </c:strRef>
          </c:tx>
          <c:spPr>
            <a:ln w="28575" cap="rnd">
              <a:solidFill>
                <a:schemeClr val="accent3">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4'!$C$89:$P$89</c:f>
            </c:numRef>
          </c:val>
          <c:smooth val="0"/>
          <c:extLst>
            <c:ext xmlns:c16="http://schemas.microsoft.com/office/drawing/2014/chart" uri="{C3380CC4-5D6E-409C-BE32-E72D297353CC}">
              <c16:uniqueId val="{00000056-AC7D-4150-876D-28D2A55B5DB1}"/>
            </c:ext>
          </c:extLst>
        </c:ser>
        <c:ser>
          <c:idx val="87"/>
          <c:order val="87"/>
          <c:tx>
            <c:strRef>
              <c:f>'[ukgvaandproductivityestimatesforothergeographicareas1998to2022 (1).xlsx]Table 4'!$B$90</c:f>
              <c:strCache>
                <c:ptCount val="1"/>
                <c:pt idx="0">
                  <c:v>Salford</c:v>
                </c:pt>
              </c:strCache>
            </c:strRef>
          </c:tx>
          <c:spPr>
            <a:ln w="28575" cap="rnd">
              <a:solidFill>
                <a:schemeClr val="accent4">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4'!$C$90:$P$90</c:f>
            </c:numRef>
          </c:val>
          <c:smooth val="0"/>
          <c:extLst>
            <c:ext xmlns:c16="http://schemas.microsoft.com/office/drawing/2014/chart" uri="{C3380CC4-5D6E-409C-BE32-E72D297353CC}">
              <c16:uniqueId val="{00000057-AC7D-4150-876D-28D2A55B5DB1}"/>
            </c:ext>
          </c:extLst>
        </c:ser>
        <c:ser>
          <c:idx val="88"/>
          <c:order val="88"/>
          <c:tx>
            <c:strRef>
              <c:f>'[ukgvaandproductivityestimatesforothergeographicareas1998to2022 (1).xlsx]Table 4'!$B$91</c:f>
              <c:strCache>
                <c:ptCount val="1"/>
                <c:pt idx="0">
                  <c:v>Eccles (Salford)</c:v>
                </c:pt>
              </c:strCache>
            </c:strRef>
          </c:tx>
          <c:spPr>
            <a:ln w="28575" cap="rnd">
              <a:solidFill>
                <a:schemeClr val="accent5">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4'!$C$91:$P$91</c:f>
            </c:numRef>
          </c:val>
          <c:smooth val="0"/>
          <c:extLst>
            <c:ext xmlns:c16="http://schemas.microsoft.com/office/drawing/2014/chart" uri="{C3380CC4-5D6E-409C-BE32-E72D297353CC}">
              <c16:uniqueId val="{00000058-AC7D-4150-876D-28D2A55B5DB1}"/>
            </c:ext>
          </c:extLst>
        </c:ser>
        <c:ser>
          <c:idx val="89"/>
          <c:order val="89"/>
          <c:tx>
            <c:strRef>
              <c:f>'[ukgvaandproductivityestimatesforothergeographicareas1998to2022 (1).xlsx]Table 4'!$B$92</c:f>
              <c:strCache>
                <c:ptCount val="1"/>
                <c:pt idx="0">
                  <c:v>Stalybridge</c:v>
                </c:pt>
              </c:strCache>
            </c:strRef>
          </c:tx>
          <c:spPr>
            <a:ln w="28575" cap="rnd">
              <a:solidFill>
                <a:schemeClr val="accent6">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4'!$C$92:$P$92</c:f>
            </c:numRef>
          </c:val>
          <c:smooth val="0"/>
          <c:extLst>
            <c:ext xmlns:c16="http://schemas.microsoft.com/office/drawing/2014/chart" uri="{C3380CC4-5D6E-409C-BE32-E72D297353CC}">
              <c16:uniqueId val="{00000059-AC7D-4150-876D-28D2A55B5DB1}"/>
            </c:ext>
          </c:extLst>
        </c:ser>
        <c:ser>
          <c:idx val="90"/>
          <c:order val="90"/>
          <c:tx>
            <c:strRef>
              <c:f>'[ukgvaandproductivityestimatesforothergeographicareas1998to2022 (1).xlsx]Table 4'!$B$93</c:f>
              <c:strCache>
                <c:ptCount val="1"/>
                <c:pt idx="0">
                  <c:v>Crosby (Sefton)</c:v>
                </c:pt>
              </c:strCache>
            </c:strRef>
          </c:tx>
          <c:spPr>
            <a:ln w="28575" cap="rnd">
              <a:solidFill>
                <a:schemeClr val="accent1">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4'!$C$93:$P$93</c:f>
            </c:numRef>
          </c:val>
          <c:smooth val="0"/>
          <c:extLst>
            <c:ext xmlns:c16="http://schemas.microsoft.com/office/drawing/2014/chart" uri="{C3380CC4-5D6E-409C-BE32-E72D297353CC}">
              <c16:uniqueId val="{0000005A-AC7D-4150-876D-28D2A55B5DB1}"/>
            </c:ext>
          </c:extLst>
        </c:ser>
        <c:ser>
          <c:idx val="91"/>
          <c:order val="91"/>
          <c:tx>
            <c:strRef>
              <c:f>'[ukgvaandproductivityestimatesforothergeographicareas1998to2022 (1).xlsx]Table 4'!$B$94</c:f>
              <c:strCache>
                <c:ptCount val="1"/>
                <c:pt idx="0">
                  <c:v>Kirkby</c:v>
                </c:pt>
              </c:strCache>
            </c:strRef>
          </c:tx>
          <c:spPr>
            <a:ln w="28575" cap="rnd">
              <a:solidFill>
                <a:schemeClr val="accent2">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4'!$C$94:$P$94</c:f>
            </c:numRef>
          </c:val>
          <c:smooth val="0"/>
          <c:extLst>
            <c:ext xmlns:c16="http://schemas.microsoft.com/office/drawing/2014/chart" uri="{C3380CC4-5D6E-409C-BE32-E72D297353CC}">
              <c16:uniqueId val="{0000005B-AC7D-4150-876D-28D2A55B5DB1}"/>
            </c:ext>
          </c:extLst>
        </c:ser>
        <c:ser>
          <c:idx val="92"/>
          <c:order val="92"/>
          <c:tx>
            <c:strRef>
              <c:f>'[ukgvaandproductivityestimatesforothergeographicareas1998to2022 (1).xlsx]Table 4'!$B$95</c:f>
              <c:strCache>
                <c:ptCount val="1"/>
                <c:pt idx="0">
                  <c:v>Manchester</c:v>
                </c:pt>
              </c:strCache>
            </c:strRef>
          </c:tx>
          <c:spPr>
            <a:ln w="28575" cap="rnd">
              <a:solidFill>
                <a:schemeClr val="accent3">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4'!$C$95:$P$95</c:f>
            </c:numRef>
          </c:val>
          <c:smooth val="0"/>
          <c:extLst>
            <c:ext xmlns:c16="http://schemas.microsoft.com/office/drawing/2014/chart" uri="{C3380CC4-5D6E-409C-BE32-E72D297353CC}">
              <c16:uniqueId val="{0000005C-AC7D-4150-876D-28D2A55B5DB1}"/>
            </c:ext>
          </c:extLst>
        </c:ser>
        <c:ser>
          <c:idx val="93"/>
          <c:order val="93"/>
          <c:tx>
            <c:strRef>
              <c:f>'[ukgvaandproductivityestimatesforothergeographicareas1998to2022 (1).xlsx]Table 4'!$B$96</c:f>
              <c:strCache>
                <c:ptCount val="1"/>
                <c:pt idx="0">
                  <c:v>Bootle (Sefton)</c:v>
                </c:pt>
              </c:strCache>
            </c:strRef>
          </c:tx>
          <c:spPr>
            <a:ln w="28575" cap="rnd">
              <a:solidFill>
                <a:schemeClr val="accent4">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4'!$C$96:$P$96</c:f>
            </c:numRef>
          </c:val>
          <c:smooth val="0"/>
          <c:extLst>
            <c:ext xmlns:c16="http://schemas.microsoft.com/office/drawing/2014/chart" uri="{C3380CC4-5D6E-409C-BE32-E72D297353CC}">
              <c16:uniqueId val="{0000005D-AC7D-4150-876D-28D2A55B5DB1}"/>
            </c:ext>
          </c:extLst>
        </c:ser>
        <c:ser>
          <c:idx val="94"/>
          <c:order val="94"/>
          <c:tx>
            <c:strRef>
              <c:f>'[ukgvaandproductivityestimatesforothergeographicareas1998to2022 (1).xlsx]Table 4'!$B$97</c:f>
              <c:strCache>
                <c:ptCount val="1"/>
                <c:pt idx="0">
                  <c:v>Urmston</c:v>
                </c:pt>
              </c:strCache>
            </c:strRef>
          </c:tx>
          <c:spPr>
            <a:ln w="28575" cap="rnd">
              <a:solidFill>
                <a:schemeClr val="accent5">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4'!$C$97:$P$97</c:f>
            </c:numRef>
          </c:val>
          <c:smooth val="0"/>
          <c:extLst>
            <c:ext xmlns:c16="http://schemas.microsoft.com/office/drawing/2014/chart" uri="{C3380CC4-5D6E-409C-BE32-E72D297353CC}">
              <c16:uniqueId val="{0000005E-AC7D-4150-876D-28D2A55B5DB1}"/>
            </c:ext>
          </c:extLst>
        </c:ser>
        <c:ser>
          <c:idx val="95"/>
          <c:order val="95"/>
          <c:tx>
            <c:strRef>
              <c:f>'[ukgvaandproductivityestimatesforothergeographicareas1998to2022 (1).xlsx]Table 4'!$B$98</c:f>
              <c:strCache>
                <c:ptCount val="1"/>
                <c:pt idx="0">
                  <c:v>Stretford</c:v>
                </c:pt>
              </c:strCache>
            </c:strRef>
          </c:tx>
          <c:spPr>
            <a:ln w="28575" cap="rnd">
              <a:solidFill>
                <a:schemeClr val="accent6">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4'!$C$98:$P$98</c:f>
            </c:numRef>
          </c:val>
          <c:smooth val="0"/>
          <c:extLst>
            <c:ext xmlns:c16="http://schemas.microsoft.com/office/drawing/2014/chart" uri="{C3380CC4-5D6E-409C-BE32-E72D297353CC}">
              <c16:uniqueId val="{0000005F-AC7D-4150-876D-28D2A55B5DB1}"/>
            </c:ext>
          </c:extLst>
        </c:ser>
        <c:ser>
          <c:idx val="96"/>
          <c:order val="96"/>
          <c:tx>
            <c:strRef>
              <c:f>'[ukgvaandproductivityestimatesforothergeographicareas1998to2022 (1).xlsx]Table 4'!$B$99</c:f>
              <c:strCache>
                <c:ptCount val="1"/>
                <c:pt idx="0">
                  <c:v>Denton (Tameside)</c:v>
                </c:pt>
              </c:strCache>
            </c:strRef>
          </c:tx>
          <c:spPr>
            <a:ln w="28575" cap="rnd">
              <a:solidFill>
                <a:schemeClr val="accent1">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4'!$C$99:$P$99</c:f>
            </c:numRef>
          </c:val>
          <c:smooth val="0"/>
          <c:extLst>
            <c:ext xmlns:c16="http://schemas.microsoft.com/office/drawing/2014/chart" uri="{C3380CC4-5D6E-409C-BE32-E72D297353CC}">
              <c16:uniqueId val="{00000060-AC7D-4150-876D-28D2A55B5DB1}"/>
            </c:ext>
          </c:extLst>
        </c:ser>
        <c:ser>
          <c:idx val="97"/>
          <c:order val="97"/>
          <c:tx>
            <c:strRef>
              <c:f>'[ukgvaandproductivityestimatesforothergeographicareas1998to2022 (1).xlsx]Table 4'!$B$100</c:f>
              <c:strCache>
                <c:ptCount val="1"/>
                <c:pt idx="0">
                  <c:v>Hyde (Tameside)</c:v>
                </c:pt>
              </c:strCache>
            </c:strRef>
          </c:tx>
          <c:spPr>
            <a:ln w="28575" cap="rnd">
              <a:solidFill>
                <a:schemeClr val="accent2">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4'!$C$100:$P$100</c:f>
            </c:numRef>
          </c:val>
          <c:smooth val="0"/>
          <c:extLst>
            <c:ext xmlns:c16="http://schemas.microsoft.com/office/drawing/2014/chart" uri="{C3380CC4-5D6E-409C-BE32-E72D297353CC}">
              <c16:uniqueId val="{00000061-AC7D-4150-876D-28D2A55B5DB1}"/>
            </c:ext>
          </c:extLst>
        </c:ser>
        <c:ser>
          <c:idx val="98"/>
          <c:order val="98"/>
          <c:tx>
            <c:strRef>
              <c:f>'[ukgvaandproductivityestimatesforothergeographicareas1998to2022 (1).xlsx]Table 4'!$B$101</c:f>
              <c:strCache>
                <c:ptCount val="1"/>
                <c:pt idx="0">
                  <c:v>St Helens (St. Helens)</c:v>
                </c:pt>
              </c:strCache>
            </c:strRef>
          </c:tx>
          <c:spPr>
            <a:ln w="28575" cap="rnd">
              <a:solidFill>
                <a:schemeClr val="accent3">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4'!$C$101:$P$101</c:f>
            </c:numRef>
          </c:val>
          <c:smooth val="0"/>
          <c:extLst>
            <c:ext xmlns:c16="http://schemas.microsoft.com/office/drawing/2014/chart" uri="{C3380CC4-5D6E-409C-BE32-E72D297353CC}">
              <c16:uniqueId val="{00000062-AC7D-4150-876D-28D2A55B5DB1}"/>
            </c:ext>
          </c:extLst>
        </c:ser>
        <c:ser>
          <c:idx val="99"/>
          <c:order val="99"/>
          <c:tx>
            <c:strRef>
              <c:f>'[ukgvaandproductivityestimatesforothergeographicareas1998to2022 (1).xlsx]Table 4'!$B$102</c:f>
              <c:strCache>
                <c:ptCount val="1"/>
                <c:pt idx="0">
                  <c:v>Wallasey</c:v>
                </c:pt>
              </c:strCache>
            </c:strRef>
          </c:tx>
          <c:spPr>
            <a:ln w="28575" cap="rnd">
              <a:solidFill>
                <a:schemeClr val="accent4">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4'!$C$102:$P$102</c:f>
            </c:numRef>
          </c:val>
          <c:smooth val="0"/>
          <c:extLst>
            <c:ext xmlns:c16="http://schemas.microsoft.com/office/drawing/2014/chart" uri="{C3380CC4-5D6E-409C-BE32-E72D297353CC}">
              <c16:uniqueId val="{00000063-AC7D-4150-876D-28D2A55B5DB1}"/>
            </c:ext>
          </c:extLst>
        </c:ser>
        <c:ser>
          <c:idx val="100"/>
          <c:order val="100"/>
          <c:tx>
            <c:strRef>
              <c:f>'[ukgvaandproductivityestimatesforothergeographicareas1998to2022 (1).xlsx]Table 4'!$B$103</c:f>
              <c:strCache>
                <c:ptCount val="1"/>
                <c:pt idx="0">
                  <c:v>Rotherham</c:v>
                </c:pt>
              </c:strCache>
            </c:strRef>
          </c:tx>
          <c:spPr>
            <a:ln w="28575" cap="rnd">
              <a:solidFill>
                <a:schemeClr val="accent5">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4'!$C$103:$P$103</c:f>
            </c:numRef>
          </c:val>
          <c:smooth val="0"/>
          <c:extLst>
            <c:ext xmlns:c16="http://schemas.microsoft.com/office/drawing/2014/chart" uri="{C3380CC4-5D6E-409C-BE32-E72D297353CC}">
              <c16:uniqueId val="{00000064-AC7D-4150-876D-28D2A55B5DB1}"/>
            </c:ext>
          </c:extLst>
        </c:ser>
        <c:ser>
          <c:idx val="101"/>
          <c:order val="101"/>
          <c:tx>
            <c:strRef>
              <c:f>'[ukgvaandproductivityestimatesforothergeographicareas1998to2022 (1).xlsx]Table 4'!$B$104</c:f>
              <c:strCache>
                <c:ptCount val="1"/>
                <c:pt idx="0">
                  <c:v>Prescot</c:v>
                </c:pt>
              </c:strCache>
            </c:strRef>
          </c:tx>
          <c:spPr>
            <a:ln w="28575" cap="rnd">
              <a:solidFill>
                <a:schemeClr val="accent6">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4'!$C$104:$P$104</c:f>
            </c:numRef>
          </c:val>
          <c:smooth val="0"/>
          <c:extLst>
            <c:ext xmlns:c16="http://schemas.microsoft.com/office/drawing/2014/chart" uri="{C3380CC4-5D6E-409C-BE32-E72D297353CC}">
              <c16:uniqueId val="{00000065-AC7D-4150-876D-28D2A55B5DB1}"/>
            </c:ext>
          </c:extLst>
        </c:ser>
        <c:ser>
          <c:idx val="102"/>
          <c:order val="102"/>
          <c:tx>
            <c:strRef>
              <c:f>'[ukgvaandproductivityestimatesforothergeographicareas1998to2022 (1).xlsx]Table 4'!$B$105</c:f>
              <c:strCache>
                <c:ptCount val="1"/>
                <c:pt idx="0">
                  <c:v>Sale</c:v>
                </c:pt>
              </c:strCache>
            </c:strRef>
          </c:tx>
          <c:spPr>
            <a:ln w="28575" cap="rnd">
              <a:solidFill>
                <a:schemeClr val="accent1">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4'!$C$105:$P$105</c:f>
            </c:numRef>
          </c:val>
          <c:smooth val="0"/>
          <c:extLst>
            <c:ext xmlns:c16="http://schemas.microsoft.com/office/drawing/2014/chart" uri="{C3380CC4-5D6E-409C-BE32-E72D297353CC}">
              <c16:uniqueId val="{00000066-AC7D-4150-876D-28D2A55B5DB1}"/>
            </c:ext>
          </c:extLst>
        </c:ser>
        <c:ser>
          <c:idx val="103"/>
          <c:order val="103"/>
          <c:tx>
            <c:strRef>
              <c:f>'[ukgvaandproductivityestimatesforothergeographicareas1998to2022 (1).xlsx]Table 4'!$B$106</c:f>
              <c:strCache>
                <c:ptCount val="1"/>
                <c:pt idx="0">
                  <c:v>Huyton with Roby</c:v>
                </c:pt>
              </c:strCache>
            </c:strRef>
          </c:tx>
          <c:spPr>
            <a:ln w="28575" cap="rnd">
              <a:solidFill>
                <a:schemeClr val="accent2">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4'!$C$106:$P$106</c:f>
            </c:numRef>
          </c:val>
          <c:smooth val="0"/>
          <c:extLst>
            <c:ext xmlns:c16="http://schemas.microsoft.com/office/drawing/2014/chart" uri="{C3380CC4-5D6E-409C-BE32-E72D297353CC}">
              <c16:uniqueId val="{00000067-AC7D-4150-876D-28D2A55B5DB1}"/>
            </c:ext>
          </c:extLst>
        </c:ser>
        <c:ser>
          <c:idx val="104"/>
          <c:order val="104"/>
          <c:tx>
            <c:strRef>
              <c:f>'[ukgvaandproductivityestimatesforothergeographicareas1998to2022 (1).xlsx]Table 4'!$B$107</c:f>
              <c:strCache>
                <c:ptCount val="1"/>
                <c:pt idx="0">
                  <c:v>Liverpool</c:v>
                </c:pt>
              </c:strCache>
            </c:strRef>
          </c:tx>
          <c:spPr>
            <a:ln w="28575" cap="rnd">
              <a:solidFill>
                <a:schemeClr val="accent3">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4'!$C$107:$P$107</c:f>
            </c:numRef>
          </c:val>
          <c:smooth val="0"/>
          <c:extLst>
            <c:ext xmlns:c16="http://schemas.microsoft.com/office/drawing/2014/chart" uri="{C3380CC4-5D6E-409C-BE32-E72D297353CC}">
              <c16:uniqueId val="{00000068-AC7D-4150-876D-28D2A55B5DB1}"/>
            </c:ext>
          </c:extLst>
        </c:ser>
        <c:ser>
          <c:idx val="105"/>
          <c:order val="105"/>
          <c:tx>
            <c:strRef>
              <c:f>'[ukgvaandproductivityestimatesforothergeographicareas1998to2022 (1).xlsx]Table 4'!$B$108</c:f>
              <c:strCache>
                <c:ptCount val="1"/>
                <c:pt idx="0">
                  <c:v>Stockport</c:v>
                </c:pt>
              </c:strCache>
            </c:strRef>
          </c:tx>
          <c:spPr>
            <a:ln w="28575" cap="rnd">
              <a:solidFill>
                <a:schemeClr val="accent4">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4'!$C$108:$P$108</c:f>
            </c:numRef>
          </c:val>
          <c:smooth val="0"/>
          <c:extLst>
            <c:ext xmlns:c16="http://schemas.microsoft.com/office/drawing/2014/chart" uri="{C3380CC4-5D6E-409C-BE32-E72D297353CC}">
              <c16:uniqueId val="{00000069-AC7D-4150-876D-28D2A55B5DB1}"/>
            </c:ext>
          </c:extLst>
        </c:ser>
        <c:ser>
          <c:idx val="106"/>
          <c:order val="106"/>
          <c:tx>
            <c:strRef>
              <c:f>'[ukgvaandproductivityestimatesforothergeographicareas1998to2022 (1).xlsx]Table 4'!$B$109</c:f>
              <c:strCache>
                <c:ptCount val="1"/>
                <c:pt idx="0">
                  <c:v>Warrington</c:v>
                </c:pt>
              </c:strCache>
            </c:strRef>
          </c:tx>
          <c:spPr>
            <a:ln w="28575" cap="rnd">
              <a:solidFill>
                <a:schemeClr val="accent5">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4'!$C$109:$P$109</c:f>
            </c:numRef>
          </c:val>
          <c:smooth val="0"/>
          <c:extLst>
            <c:ext xmlns:c16="http://schemas.microsoft.com/office/drawing/2014/chart" uri="{C3380CC4-5D6E-409C-BE32-E72D297353CC}">
              <c16:uniqueId val="{0000006A-AC7D-4150-876D-28D2A55B5DB1}"/>
            </c:ext>
          </c:extLst>
        </c:ser>
        <c:ser>
          <c:idx val="107"/>
          <c:order val="107"/>
          <c:tx>
            <c:strRef>
              <c:f>'[ukgvaandproductivityestimatesforothergeographicareas1998to2022 (1).xlsx]Table 4'!$B$110</c:f>
              <c:strCache>
                <c:ptCount val="1"/>
                <c:pt idx="0">
                  <c:v>Sheffield</c:v>
                </c:pt>
              </c:strCache>
            </c:strRef>
          </c:tx>
          <c:spPr>
            <a:ln w="28575" cap="rnd">
              <a:solidFill>
                <a:schemeClr val="accent6">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4'!$C$110:$P$110</c:f>
            </c:numRef>
          </c:val>
          <c:smooth val="0"/>
          <c:extLst>
            <c:ext xmlns:c16="http://schemas.microsoft.com/office/drawing/2014/chart" uri="{C3380CC4-5D6E-409C-BE32-E72D297353CC}">
              <c16:uniqueId val="{0000006B-AC7D-4150-876D-28D2A55B5DB1}"/>
            </c:ext>
          </c:extLst>
        </c:ser>
        <c:ser>
          <c:idx val="108"/>
          <c:order val="108"/>
          <c:tx>
            <c:strRef>
              <c:f>'[ukgvaandproductivityestimatesforothergeographicareas1998to2022 (1).xlsx]Table 4'!$B$111</c:f>
              <c:strCache>
                <c:ptCount val="1"/>
                <c:pt idx="0">
                  <c:v>Altrincham</c:v>
                </c:pt>
              </c:strCache>
            </c:strRef>
          </c:tx>
          <c:spPr>
            <a:ln w="28575" cap="rnd">
              <a:solidFill>
                <a:schemeClr val="accent1"/>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4'!$C$111:$P$111</c:f>
            </c:numRef>
          </c:val>
          <c:smooth val="0"/>
          <c:extLst>
            <c:ext xmlns:c16="http://schemas.microsoft.com/office/drawing/2014/chart" uri="{C3380CC4-5D6E-409C-BE32-E72D297353CC}">
              <c16:uniqueId val="{0000006C-AC7D-4150-876D-28D2A55B5DB1}"/>
            </c:ext>
          </c:extLst>
        </c:ser>
        <c:ser>
          <c:idx val="109"/>
          <c:order val="109"/>
          <c:tx>
            <c:strRef>
              <c:f>'[ukgvaandproductivityestimatesforothergeographicareas1998to2022 (1).xlsx]Table 4'!$B$112</c:f>
              <c:strCache>
                <c:ptCount val="1"/>
                <c:pt idx="0">
                  <c:v>Birkenhead</c:v>
                </c:pt>
              </c:strCache>
            </c:strRef>
          </c:tx>
          <c:spPr>
            <a:ln w="28575" cap="rnd">
              <a:solidFill>
                <a:schemeClr val="accent2"/>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4'!$C$112:$P$112</c:f>
            </c:numRef>
          </c:val>
          <c:smooth val="0"/>
          <c:extLst>
            <c:ext xmlns:c16="http://schemas.microsoft.com/office/drawing/2014/chart" uri="{C3380CC4-5D6E-409C-BE32-E72D297353CC}">
              <c16:uniqueId val="{0000006D-AC7D-4150-876D-28D2A55B5DB1}"/>
            </c:ext>
          </c:extLst>
        </c:ser>
        <c:ser>
          <c:idx val="110"/>
          <c:order val="110"/>
          <c:tx>
            <c:strRef>
              <c:f>'[ukgvaandproductivityestimatesforothergeographicareas1998to2022 (1).xlsx]Table 4'!$B$113</c:f>
              <c:strCache>
                <c:ptCount val="1"/>
                <c:pt idx="0">
                  <c:v>Wythenshawe</c:v>
                </c:pt>
              </c:strCache>
            </c:strRef>
          </c:tx>
          <c:spPr>
            <a:ln w="28575" cap="rnd">
              <a:solidFill>
                <a:schemeClr val="accent3"/>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4'!$C$113:$P$113</c:f>
            </c:numRef>
          </c:val>
          <c:smooth val="0"/>
          <c:extLst>
            <c:ext xmlns:c16="http://schemas.microsoft.com/office/drawing/2014/chart" uri="{C3380CC4-5D6E-409C-BE32-E72D297353CC}">
              <c16:uniqueId val="{0000006E-AC7D-4150-876D-28D2A55B5DB1}"/>
            </c:ext>
          </c:extLst>
        </c:ser>
        <c:ser>
          <c:idx val="111"/>
          <c:order val="111"/>
          <c:tx>
            <c:strRef>
              <c:f>'[ukgvaandproductivityestimatesforothergeographicareas1998to2022 (1).xlsx]Table 4'!$B$114</c:f>
              <c:strCache>
                <c:ptCount val="1"/>
                <c:pt idx="0">
                  <c:v>Widnes</c:v>
                </c:pt>
              </c:strCache>
            </c:strRef>
          </c:tx>
          <c:spPr>
            <a:ln w="28575" cap="rnd">
              <a:solidFill>
                <a:schemeClr val="accent4"/>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4'!$C$114:$P$114</c:f>
            </c:numRef>
          </c:val>
          <c:smooth val="0"/>
          <c:extLst>
            <c:ext xmlns:c16="http://schemas.microsoft.com/office/drawing/2014/chart" uri="{C3380CC4-5D6E-409C-BE32-E72D297353CC}">
              <c16:uniqueId val="{0000006F-AC7D-4150-876D-28D2A55B5DB1}"/>
            </c:ext>
          </c:extLst>
        </c:ser>
        <c:ser>
          <c:idx val="112"/>
          <c:order val="112"/>
          <c:tx>
            <c:strRef>
              <c:f>'[ukgvaandproductivityestimatesforothergeographicareas1998to2022 (1).xlsx]Table 4'!$B$115</c:f>
              <c:strCache>
                <c:ptCount val="1"/>
                <c:pt idx="0">
                  <c:v>Heswall</c:v>
                </c:pt>
              </c:strCache>
            </c:strRef>
          </c:tx>
          <c:spPr>
            <a:ln w="28575" cap="rnd">
              <a:solidFill>
                <a:schemeClr val="accent5"/>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4'!$C$115:$P$115</c:f>
            </c:numRef>
          </c:val>
          <c:smooth val="0"/>
          <c:extLst>
            <c:ext xmlns:c16="http://schemas.microsoft.com/office/drawing/2014/chart" uri="{C3380CC4-5D6E-409C-BE32-E72D297353CC}">
              <c16:uniqueId val="{00000070-AC7D-4150-876D-28D2A55B5DB1}"/>
            </c:ext>
          </c:extLst>
        </c:ser>
        <c:ser>
          <c:idx val="113"/>
          <c:order val="113"/>
          <c:tx>
            <c:strRef>
              <c:f>'[ukgvaandproductivityestimatesforothergeographicareas1998to2022 (1).xlsx]Table 4'!$B$116</c:f>
              <c:strCache>
                <c:ptCount val="1"/>
                <c:pt idx="0">
                  <c:v>Runcorn</c:v>
                </c:pt>
              </c:strCache>
            </c:strRef>
          </c:tx>
          <c:spPr>
            <a:ln w="28575" cap="rnd">
              <a:solidFill>
                <a:schemeClr val="accent6"/>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4'!$C$116:$P$116</c:f>
            </c:numRef>
          </c:val>
          <c:smooth val="0"/>
          <c:extLst>
            <c:ext xmlns:c16="http://schemas.microsoft.com/office/drawing/2014/chart" uri="{C3380CC4-5D6E-409C-BE32-E72D297353CC}">
              <c16:uniqueId val="{00000071-AC7D-4150-876D-28D2A55B5DB1}"/>
            </c:ext>
          </c:extLst>
        </c:ser>
        <c:ser>
          <c:idx val="114"/>
          <c:order val="114"/>
          <c:tx>
            <c:strRef>
              <c:f>'[ukgvaandproductivityestimatesforothergeographicareas1998to2022 (1).xlsx]Table 4'!$B$117</c:f>
              <c:strCache>
                <c:ptCount val="1"/>
                <c:pt idx="0">
                  <c:v>Bebington</c:v>
                </c:pt>
              </c:strCache>
            </c:strRef>
          </c:tx>
          <c:spPr>
            <a:ln w="28575" cap="rnd">
              <a:solidFill>
                <a:schemeClr val="accent1">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4'!$C$117:$P$117</c:f>
            </c:numRef>
          </c:val>
          <c:smooth val="0"/>
          <c:extLst>
            <c:ext xmlns:c16="http://schemas.microsoft.com/office/drawing/2014/chart" uri="{C3380CC4-5D6E-409C-BE32-E72D297353CC}">
              <c16:uniqueId val="{00000072-AC7D-4150-876D-28D2A55B5DB1}"/>
            </c:ext>
          </c:extLst>
        </c:ser>
        <c:ser>
          <c:idx val="115"/>
          <c:order val="115"/>
          <c:tx>
            <c:strRef>
              <c:f>'[ukgvaandproductivityestimatesforothergeographicareas1998to2022 (1).xlsx]Table 4'!$B$118</c:f>
              <c:strCache>
                <c:ptCount val="1"/>
                <c:pt idx="0">
                  <c:v>Wilmslow</c:v>
                </c:pt>
              </c:strCache>
            </c:strRef>
          </c:tx>
          <c:spPr>
            <a:ln w="28575" cap="rnd">
              <a:solidFill>
                <a:schemeClr val="accent2">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4'!$C$118:$P$118</c:f>
            </c:numRef>
          </c:val>
          <c:smooth val="0"/>
          <c:extLst>
            <c:ext xmlns:c16="http://schemas.microsoft.com/office/drawing/2014/chart" uri="{C3380CC4-5D6E-409C-BE32-E72D297353CC}">
              <c16:uniqueId val="{00000073-AC7D-4150-876D-28D2A55B5DB1}"/>
            </c:ext>
          </c:extLst>
        </c:ser>
        <c:ser>
          <c:idx val="116"/>
          <c:order val="116"/>
          <c:tx>
            <c:strRef>
              <c:f>'[ukgvaandproductivityestimatesforothergeographicareas1998to2022 (1).xlsx]Table 4'!$B$119</c:f>
              <c:strCache>
                <c:ptCount val="1"/>
                <c:pt idx="0">
                  <c:v>Worksop</c:v>
                </c:pt>
              </c:strCache>
            </c:strRef>
          </c:tx>
          <c:spPr>
            <a:ln w="28575" cap="rnd">
              <a:solidFill>
                <a:schemeClr val="accent3">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4'!$C$119:$P$119</c:f>
            </c:numRef>
          </c:val>
          <c:smooth val="0"/>
          <c:extLst>
            <c:ext xmlns:c16="http://schemas.microsoft.com/office/drawing/2014/chart" uri="{C3380CC4-5D6E-409C-BE32-E72D297353CC}">
              <c16:uniqueId val="{00000074-AC7D-4150-876D-28D2A55B5DB1}"/>
            </c:ext>
          </c:extLst>
        </c:ser>
        <c:ser>
          <c:idx val="117"/>
          <c:order val="117"/>
          <c:tx>
            <c:strRef>
              <c:f>'[ukgvaandproductivityestimatesforothergeographicareas1998to2022 (1).xlsx]Table 4'!$B$120</c:f>
              <c:strCache>
                <c:ptCount val="1"/>
                <c:pt idx="0">
                  <c:v>Ellesmere Port</c:v>
                </c:pt>
              </c:strCache>
            </c:strRef>
          </c:tx>
          <c:spPr>
            <a:ln w="28575" cap="rnd">
              <a:solidFill>
                <a:schemeClr val="accent4">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4'!$C$120:$P$120</c:f>
            </c:numRef>
          </c:val>
          <c:smooth val="0"/>
          <c:extLst>
            <c:ext xmlns:c16="http://schemas.microsoft.com/office/drawing/2014/chart" uri="{C3380CC4-5D6E-409C-BE32-E72D297353CC}">
              <c16:uniqueId val="{00000075-AC7D-4150-876D-28D2A55B5DB1}"/>
            </c:ext>
          </c:extLst>
        </c:ser>
        <c:ser>
          <c:idx val="118"/>
          <c:order val="118"/>
          <c:tx>
            <c:strRef>
              <c:f>'[ukgvaandproductivityestimatesforothergeographicareas1998to2022 (1).xlsx]Table 4'!$B$121</c:f>
              <c:strCache>
                <c:ptCount val="1"/>
                <c:pt idx="0">
                  <c:v>Macclesfield</c:v>
                </c:pt>
              </c:strCache>
            </c:strRef>
          </c:tx>
          <c:spPr>
            <a:ln w="28575" cap="rnd">
              <a:solidFill>
                <a:schemeClr val="accent5">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4'!$C$121:$P$121</c:f>
            </c:numRef>
          </c:val>
          <c:smooth val="0"/>
          <c:extLst>
            <c:ext xmlns:c16="http://schemas.microsoft.com/office/drawing/2014/chart" uri="{C3380CC4-5D6E-409C-BE32-E72D297353CC}">
              <c16:uniqueId val="{00000076-AC7D-4150-876D-28D2A55B5DB1}"/>
            </c:ext>
          </c:extLst>
        </c:ser>
        <c:ser>
          <c:idx val="119"/>
          <c:order val="119"/>
          <c:tx>
            <c:strRef>
              <c:f>'[ukgvaandproductivityestimatesforothergeographicareas1998to2022 (1).xlsx]Table 4'!$B$122</c:f>
              <c:strCache>
                <c:ptCount val="1"/>
                <c:pt idx="0">
                  <c:v>Chesterfield</c:v>
                </c:pt>
              </c:strCache>
            </c:strRef>
          </c:tx>
          <c:spPr>
            <a:ln w="28575" cap="rnd">
              <a:solidFill>
                <a:schemeClr val="accent6">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4'!$C$122:$P$122</c:f>
            </c:numRef>
          </c:val>
          <c:smooth val="0"/>
          <c:extLst>
            <c:ext xmlns:c16="http://schemas.microsoft.com/office/drawing/2014/chart" uri="{C3380CC4-5D6E-409C-BE32-E72D297353CC}">
              <c16:uniqueId val="{00000077-AC7D-4150-876D-28D2A55B5DB1}"/>
            </c:ext>
          </c:extLst>
        </c:ser>
        <c:ser>
          <c:idx val="120"/>
          <c:order val="120"/>
          <c:tx>
            <c:strRef>
              <c:f>'[ukgvaandproductivityestimatesforothergeographicareas1998to2022 (1).xlsx]Table 4'!$B$123</c:f>
              <c:strCache>
                <c:ptCount val="1"/>
                <c:pt idx="0">
                  <c:v>Lincoln</c:v>
                </c:pt>
              </c:strCache>
            </c:strRef>
          </c:tx>
          <c:spPr>
            <a:ln w="28575" cap="rnd">
              <a:solidFill>
                <a:schemeClr val="accent1">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4'!$C$123:$P$123</c:f>
            </c:numRef>
          </c:val>
          <c:smooth val="0"/>
          <c:extLst>
            <c:ext xmlns:c16="http://schemas.microsoft.com/office/drawing/2014/chart" uri="{C3380CC4-5D6E-409C-BE32-E72D297353CC}">
              <c16:uniqueId val="{00000078-AC7D-4150-876D-28D2A55B5DB1}"/>
            </c:ext>
          </c:extLst>
        </c:ser>
        <c:ser>
          <c:idx val="121"/>
          <c:order val="121"/>
          <c:tx>
            <c:strRef>
              <c:f>'[ukgvaandproductivityestimatesforothergeographicareas1998to2022 (1).xlsx]Table 4'!$B$124</c:f>
              <c:strCache>
                <c:ptCount val="1"/>
                <c:pt idx="0">
                  <c:v>Winsford</c:v>
                </c:pt>
              </c:strCache>
            </c:strRef>
          </c:tx>
          <c:spPr>
            <a:ln w="28575" cap="rnd">
              <a:solidFill>
                <a:schemeClr val="accent2">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4'!$C$124:$P$124</c:f>
            </c:numRef>
          </c:val>
          <c:smooth val="0"/>
          <c:extLst>
            <c:ext xmlns:c16="http://schemas.microsoft.com/office/drawing/2014/chart" uri="{C3380CC4-5D6E-409C-BE32-E72D297353CC}">
              <c16:uniqueId val="{00000079-AC7D-4150-876D-28D2A55B5DB1}"/>
            </c:ext>
          </c:extLst>
        </c:ser>
        <c:ser>
          <c:idx val="122"/>
          <c:order val="122"/>
          <c:tx>
            <c:strRef>
              <c:f>'[ukgvaandproductivityestimatesforothergeographicareas1998to2022 (1).xlsx]Table 4'!$B$125</c:f>
              <c:strCache>
                <c:ptCount val="1"/>
                <c:pt idx="0">
                  <c:v>Congleton</c:v>
                </c:pt>
              </c:strCache>
            </c:strRef>
          </c:tx>
          <c:spPr>
            <a:ln w="28575" cap="rnd">
              <a:solidFill>
                <a:schemeClr val="accent3">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4'!$C$125:$P$125</c:f>
            </c:numRef>
          </c:val>
          <c:smooth val="0"/>
          <c:extLst>
            <c:ext xmlns:c16="http://schemas.microsoft.com/office/drawing/2014/chart" uri="{C3380CC4-5D6E-409C-BE32-E72D297353CC}">
              <c16:uniqueId val="{0000007A-AC7D-4150-876D-28D2A55B5DB1}"/>
            </c:ext>
          </c:extLst>
        </c:ser>
        <c:ser>
          <c:idx val="123"/>
          <c:order val="123"/>
          <c:tx>
            <c:strRef>
              <c:f>'[ukgvaandproductivityestimatesforothergeographicareas1998to2022 (1).xlsx]Table 4'!$B$126</c:f>
              <c:strCache>
                <c:ptCount val="1"/>
                <c:pt idx="0">
                  <c:v>Mansfield (Mansfield)</c:v>
                </c:pt>
              </c:strCache>
            </c:strRef>
          </c:tx>
          <c:spPr>
            <a:ln w="28575" cap="rnd">
              <a:solidFill>
                <a:schemeClr val="accent4">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4'!$C$126:$P$126</c:f>
            </c:numRef>
          </c:val>
          <c:smooth val="0"/>
          <c:extLst>
            <c:ext xmlns:c16="http://schemas.microsoft.com/office/drawing/2014/chart" uri="{C3380CC4-5D6E-409C-BE32-E72D297353CC}">
              <c16:uniqueId val="{0000007B-AC7D-4150-876D-28D2A55B5DB1}"/>
            </c:ext>
          </c:extLst>
        </c:ser>
        <c:ser>
          <c:idx val="124"/>
          <c:order val="124"/>
          <c:tx>
            <c:strRef>
              <c:f>'[ukgvaandproductivityestimatesforothergeographicareas1998to2022 (1).xlsx]Table 4'!$B$127</c:f>
              <c:strCache>
                <c:ptCount val="1"/>
                <c:pt idx="0">
                  <c:v>Sutton in Ashfield</c:v>
                </c:pt>
              </c:strCache>
            </c:strRef>
          </c:tx>
          <c:spPr>
            <a:ln w="28575" cap="rnd">
              <a:solidFill>
                <a:schemeClr val="accent5">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4'!$C$127:$P$127</c:f>
            </c:numRef>
          </c:val>
          <c:smooth val="0"/>
          <c:extLst>
            <c:ext xmlns:c16="http://schemas.microsoft.com/office/drawing/2014/chart" uri="{C3380CC4-5D6E-409C-BE32-E72D297353CC}">
              <c16:uniqueId val="{0000007C-AC7D-4150-876D-28D2A55B5DB1}"/>
            </c:ext>
          </c:extLst>
        </c:ser>
        <c:ser>
          <c:idx val="125"/>
          <c:order val="125"/>
          <c:tx>
            <c:strRef>
              <c:f>'[ukgvaandproductivityestimatesforothergeographicareas1998to2022 (1).xlsx]Table 4'!$B$128</c:f>
              <c:strCache>
                <c:ptCount val="1"/>
                <c:pt idx="0">
                  <c:v>Crewe</c:v>
                </c:pt>
              </c:strCache>
            </c:strRef>
          </c:tx>
          <c:spPr>
            <a:ln w="28575" cap="rnd">
              <a:solidFill>
                <a:schemeClr val="accent6">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4'!$C$128:$P$128</c:f>
            </c:numRef>
          </c:val>
          <c:smooth val="0"/>
          <c:extLst>
            <c:ext xmlns:c16="http://schemas.microsoft.com/office/drawing/2014/chart" uri="{C3380CC4-5D6E-409C-BE32-E72D297353CC}">
              <c16:uniqueId val="{0000007D-AC7D-4150-876D-28D2A55B5DB1}"/>
            </c:ext>
          </c:extLst>
        </c:ser>
        <c:ser>
          <c:idx val="126"/>
          <c:order val="126"/>
          <c:tx>
            <c:strRef>
              <c:f>'[ukgvaandproductivityestimatesforothergeographicareas1998to2022 (1).xlsx]Table 4'!$B$129</c:f>
              <c:strCache>
                <c:ptCount val="1"/>
                <c:pt idx="0">
                  <c:v>Newark-on-Trent</c:v>
                </c:pt>
              </c:strCache>
            </c:strRef>
          </c:tx>
          <c:spPr>
            <a:ln w="28575" cap="rnd">
              <a:solidFill>
                <a:schemeClr val="accent1">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4'!$C$129:$P$129</c:f>
            </c:numRef>
          </c:val>
          <c:smooth val="0"/>
          <c:extLst>
            <c:ext xmlns:c16="http://schemas.microsoft.com/office/drawing/2014/chart" uri="{C3380CC4-5D6E-409C-BE32-E72D297353CC}">
              <c16:uniqueId val="{0000007E-AC7D-4150-876D-28D2A55B5DB1}"/>
            </c:ext>
          </c:extLst>
        </c:ser>
        <c:ser>
          <c:idx val="127"/>
          <c:order val="127"/>
          <c:tx>
            <c:strRef>
              <c:f>'[ukgvaandproductivityestimatesforothergeographicareas1998to2022 (1).xlsx]Table 4'!$B$130</c:f>
              <c:strCache>
                <c:ptCount val="1"/>
                <c:pt idx="0">
                  <c:v>Newcastle-under-Lyme</c:v>
                </c:pt>
              </c:strCache>
            </c:strRef>
          </c:tx>
          <c:spPr>
            <a:ln w="28575" cap="rnd">
              <a:solidFill>
                <a:schemeClr val="accent2">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4'!$C$130:$P$130</c:f>
            </c:numRef>
          </c:val>
          <c:smooth val="0"/>
          <c:extLst>
            <c:ext xmlns:c16="http://schemas.microsoft.com/office/drawing/2014/chart" uri="{C3380CC4-5D6E-409C-BE32-E72D297353CC}">
              <c16:uniqueId val="{0000007F-AC7D-4150-876D-28D2A55B5DB1}"/>
            </c:ext>
          </c:extLst>
        </c:ser>
        <c:ser>
          <c:idx val="128"/>
          <c:order val="128"/>
          <c:tx>
            <c:strRef>
              <c:f>'[ukgvaandproductivityestimatesforothergeographicareas1998to2022 (1).xlsx]Table 4'!$B$131</c:f>
              <c:strCache>
                <c:ptCount val="1"/>
                <c:pt idx="0">
                  <c:v>Hucknall</c:v>
                </c:pt>
              </c:strCache>
            </c:strRef>
          </c:tx>
          <c:spPr>
            <a:ln w="28575" cap="rnd">
              <a:solidFill>
                <a:schemeClr val="accent3">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4'!$C$131:$P$131</c:f>
            </c:numRef>
          </c:val>
          <c:smooth val="0"/>
          <c:extLst>
            <c:ext xmlns:c16="http://schemas.microsoft.com/office/drawing/2014/chart" uri="{C3380CC4-5D6E-409C-BE32-E72D297353CC}">
              <c16:uniqueId val="{00000080-AC7D-4150-876D-28D2A55B5DB1}"/>
            </c:ext>
          </c:extLst>
        </c:ser>
        <c:ser>
          <c:idx val="129"/>
          <c:order val="129"/>
          <c:tx>
            <c:strRef>
              <c:f>'[ukgvaandproductivityestimatesforothergeographicareas1998to2022 (1).xlsx]Table 4'!$B$132</c:f>
              <c:strCache>
                <c:ptCount val="1"/>
                <c:pt idx="0">
                  <c:v>Stoke-on-Trent</c:v>
                </c:pt>
              </c:strCache>
            </c:strRef>
          </c:tx>
          <c:spPr>
            <a:ln w="28575" cap="rnd">
              <a:solidFill>
                <a:schemeClr val="accent4">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4'!$C$132:$P$132</c:f>
            </c:numRef>
          </c:val>
          <c:smooth val="0"/>
          <c:extLst>
            <c:ext xmlns:c16="http://schemas.microsoft.com/office/drawing/2014/chart" uri="{C3380CC4-5D6E-409C-BE32-E72D297353CC}">
              <c16:uniqueId val="{00000081-AC7D-4150-876D-28D2A55B5DB1}"/>
            </c:ext>
          </c:extLst>
        </c:ser>
        <c:ser>
          <c:idx val="130"/>
          <c:order val="130"/>
          <c:tx>
            <c:strRef>
              <c:f>'[ukgvaandproductivityestimatesforothergeographicareas1998to2022 (1).xlsx]Table 4'!$B$133</c:f>
              <c:strCache>
                <c:ptCount val="1"/>
                <c:pt idx="0">
                  <c:v>Arnold</c:v>
                </c:pt>
              </c:strCache>
            </c:strRef>
          </c:tx>
          <c:spPr>
            <a:ln w="28575" cap="rnd">
              <a:solidFill>
                <a:schemeClr val="accent5">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4'!$C$133:$P$133</c:f>
            </c:numRef>
          </c:val>
          <c:smooth val="0"/>
          <c:extLst>
            <c:ext xmlns:c16="http://schemas.microsoft.com/office/drawing/2014/chart" uri="{C3380CC4-5D6E-409C-BE32-E72D297353CC}">
              <c16:uniqueId val="{00000082-AC7D-4150-876D-28D2A55B5DB1}"/>
            </c:ext>
          </c:extLst>
        </c:ser>
        <c:ser>
          <c:idx val="131"/>
          <c:order val="131"/>
          <c:tx>
            <c:strRef>
              <c:f>'[ukgvaandproductivityestimatesforothergeographicareas1998to2022 (1).xlsx]Table 4'!$B$134</c:f>
              <c:strCache>
                <c:ptCount val="1"/>
                <c:pt idx="0">
                  <c:v>Boston</c:v>
                </c:pt>
              </c:strCache>
            </c:strRef>
          </c:tx>
          <c:spPr>
            <a:ln w="28575" cap="rnd">
              <a:solidFill>
                <a:schemeClr val="accent6">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4'!$C$134:$P$134</c:f>
            </c:numRef>
          </c:val>
          <c:smooth val="0"/>
          <c:extLst>
            <c:ext xmlns:c16="http://schemas.microsoft.com/office/drawing/2014/chart" uri="{C3380CC4-5D6E-409C-BE32-E72D297353CC}">
              <c16:uniqueId val="{00000083-AC7D-4150-876D-28D2A55B5DB1}"/>
            </c:ext>
          </c:extLst>
        </c:ser>
        <c:ser>
          <c:idx val="132"/>
          <c:order val="132"/>
          <c:tx>
            <c:strRef>
              <c:f>'[ukgvaandproductivityestimatesforothergeographicareas1998to2022 (1).xlsx]Table 4'!$B$135</c:f>
              <c:strCache>
                <c:ptCount val="1"/>
                <c:pt idx="0">
                  <c:v>Ilkeston</c:v>
                </c:pt>
              </c:strCache>
            </c:strRef>
          </c:tx>
          <c:spPr>
            <a:ln w="28575" cap="rnd">
              <a:solidFill>
                <a:schemeClr val="accent1">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4'!$C$135:$P$135</c:f>
            </c:numRef>
          </c:val>
          <c:smooth val="0"/>
          <c:extLst>
            <c:ext xmlns:c16="http://schemas.microsoft.com/office/drawing/2014/chart" uri="{C3380CC4-5D6E-409C-BE32-E72D297353CC}">
              <c16:uniqueId val="{00000084-AC7D-4150-876D-28D2A55B5DB1}"/>
            </c:ext>
          </c:extLst>
        </c:ser>
        <c:ser>
          <c:idx val="133"/>
          <c:order val="133"/>
          <c:tx>
            <c:strRef>
              <c:f>'[ukgvaandproductivityestimatesforothergeographicareas1998to2022 (1).xlsx]Table 4'!$B$136</c:f>
              <c:strCache>
                <c:ptCount val="1"/>
                <c:pt idx="0">
                  <c:v>Nottingham</c:v>
                </c:pt>
              </c:strCache>
            </c:strRef>
          </c:tx>
          <c:spPr>
            <a:ln w="28575" cap="rnd">
              <a:solidFill>
                <a:schemeClr val="accent2">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4'!$C$136:$P$136</c:f>
            </c:numRef>
          </c:val>
          <c:smooth val="0"/>
          <c:extLst>
            <c:ext xmlns:c16="http://schemas.microsoft.com/office/drawing/2014/chart" uri="{C3380CC4-5D6E-409C-BE32-E72D297353CC}">
              <c16:uniqueId val="{00000085-AC7D-4150-876D-28D2A55B5DB1}"/>
            </c:ext>
          </c:extLst>
        </c:ser>
        <c:ser>
          <c:idx val="134"/>
          <c:order val="134"/>
          <c:tx>
            <c:strRef>
              <c:f>'[ukgvaandproductivityestimatesforothergeographicareas1998to2022 (1).xlsx]Table 4'!$B$137</c:f>
              <c:strCache>
                <c:ptCount val="1"/>
                <c:pt idx="0">
                  <c:v>Carlton (Gedling)</c:v>
                </c:pt>
              </c:strCache>
            </c:strRef>
          </c:tx>
          <c:spPr>
            <a:ln w="28575" cap="rnd">
              <a:solidFill>
                <a:schemeClr val="accent3">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4'!$C$137:$P$137</c:f>
            </c:numRef>
          </c:val>
          <c:smooth val="0"/>
          <c:extLst>
            <c:ext xmlns:c16="http://schemas.microsoft.com/office/drawing/2014/chart" uri="{C3380CC4-5D6E-409C-BE32-E72D297353CC}">
              <c16:uniqueId val="{00000086-AC7D-4150-876D-28D2A55B5DB1}"/>
            </c:ext>
          </c:extLst>
        </c:ser>
        <c:ser>
          <c:idx val="135"/>
          <c:order val="135"/>
          <c:tx>
            <c:strRef>
              <c:f>'[ukgvaandproductivityestimatesforothergeographicareas1998to2022 (1).xlsx]Table 4'!$B$138</c:f>
              <c:strCache>
                <c:ptCount val="1"/>
                <c:pt idx="0">
                  <c:v>West Bridgford</c:v>
                </c:pt>
              </c:strCache>
            </c:strRef>
          </c:tx>
          <c:spPr>
            <a:ln w="28575" cap="rnd">
              <a:solidFill>
                <a:schemeClr val="accent4">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4'!$C$138:$P$138</c:f>
            </c:numRef>
          </c:val>
          <c:smooth val="0"/>
          <c:extLst>
            <c:ext xmlns:c16="http://schemas.microsoft.com/office/drawing/2014/chart" uri="{C3380CC4-5D6E-409C-BE32-E72D297353CC}">
              <c16:uniqueId val="{00000087-AC7D-4150-876D-28D2A55B5DB1}"/>
            </c:ext>
          </c:extLst>
        </c:ser>
        <c:ser>
          <c:idx val="136"/>
          <c:order val="136"/>
          <c:tx>
            <c:strRef>
              <c:f>'[ukgvaandproductivityestimatesforothergeographicareas1998to2022 (1).xlsx]Table 4'!$B$139</c:f>
              <c:strCache>
                <c:ptCount val="1"/>
                <c:pt idx="0">
                  <c:v>Beeston (Broxtowe)</c:v>
                </c:pt>
              </c:strCache>
            </c:strRef>
          </c:tx>
          <c:spPr>
            <a:ln w="28575" cap="rnd">
              <a:solidFill>
                <a:schemeClr val="accent5">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4'!$C$139:$P$139</c:f>
            </c:numRef>
          </c:val>
          <c:smooth val="0"/>
          <c:extLst>
            <c:ext xmlns:c16="http://schemas.microsoft.com/office/drawing/2014/chart" uri="{C3380CC4-5D6E-409C-BE32-E72D297353CC}">
              <c16:uniqueId val="{00000088-AC7D-4150-876D-28D2A55B5DB1}"/>
            </c:ext>
          </c:extLst>
        </c:ser>
        <c:ser>
          <c:idx val="137"/>
          <c:order val="137"/>
          <c:tx>
            <c:strRef>
              <c:f>'[ukgvaandproductivityestimatesforothergeographicareas1998to2022 (1).xlsx]Table 4'!$B$140</c:f>
              <c:strCache>
                <c:ptCount val="1"/>
                <c:pt idx="0">
                  <c:v>Grantham</c:v>
                </c:pt>
              </c:strCache>
            </c:strRef>
          </c:tx>
          <c:spPr>
            <a:ln w="28575" cap="rnd">
              <a:solidFill>
                <a:schemeClr val="accent6">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4'!$C$140:$P$140</c:f>
            </c:numRef>
          </c:val>
          <c:smooth val="0"/>
          <c:extLst>
            <c:ext xmlns:c16="http://schemas.microsoft.com/office/drawing/2014/chart" uri="{C3380CC4-5D6E-409C-BE32-E72D297353CC}">
              <c16:uniqueId val="{00000089-AC7D-4150-876D-28D2A55B5DB1}"/>
            </c:ext>
          </c:extLst>
        </c:ser>
        <c:ser>
          <c:idx val="138"/>
          <c:order val="138"/>
          <c:tx>
            <c:strRef>
              <c:f>'[ukgvaandproductivityestimatesforothergeographicareas1998to2022 (1).xlsx]Table 4'!$B$141</c:f>
              <c:strCache>
                <c:ptCount val="1"/>
                <c:pt idx="0">
                  <c:v>Derby</c:v>
                </c:pt>
              </c:strCache>
            </c:strRef>
          </c:tx>
          <c:spPr>
            <a:ln w="28575" cap="rnd">
              <a:solidFill>
                <a:schemeClr val="accent1">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4'!$C$141:$P$141</c:f>
            </c:numRef>
          </c:val>
          <c:smooth val="0"/>
          <c:extLst>
            <c:ext xmlns:c16="http://schemas.microsoft.com/office/drawing/2014/chart" uri="{C3380CC4-5D6E-409C-BE32-E72D297353CC}">
              <c16:uniqueId val="{0000008A-AC7D-4150-876D-28D2A55B5DB1}"/>
            </c:ext>
          </c:extLst>
        </c:ser>
        <c:ser>
          <c:idx val="139"/>
          <c:order val="139"/>
          <c:tx>
            <c:strRef>
              <c:f>'[ukgvaandproductivityestimatesforothergeographicareas1998to2022 (1).xlsx]Table 4'!$B$142</c:f>
              <c:strCache>
                <c:ptCount val="1"/>
                <c:pt idx="0">
                  <c:v>Long Eaton</c:v>
                </c:pt>
              </c:strCache>
            </c:strRef>
          </c:tx>
          <c:spPr>
            <a:ln w="28575" cap="rnd">
              <a:solidFill>
                <a:schemeClr val="accent2">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4'!$C$142:$P$142</c:f>
            </c:numRef>
          </c:val>
          <c:smooth val="0"/>
          <c:extLst>
            <c:ext xmlns:c16="http://schemas.microsoft.com/office/drawing/2014/chart" uri="{C3380CC4-5D6E-409C-BE32-E72D297353CC}">
              <c16:uniqueId val="{0000008B-AC7D-4150-876D-28D2A55B5DB1}"/>
            </c:ext>
          </c:extLst>
        </c:ser>
        <c:ser>
          <c:idx val="140"/>
          <c:order val="140"/>
          <c:tx>
            <c:strRef>
              <c:f>'[ukgvaandproductivityestimatesforothergeographicareas1998to2022 (1).xlsx]Table 4'!$B$143</c:f>
              <c:strCache>
                <c:ptCount val="1"/>
                <c:pt idx="0">
                  <c:v>Stafford</c:v>
                </c:pt>
              </c:strCache>
            </c:strRef>
          </c:tx>
          <c:spPr>
            <a:ln w="28575" cap="rnd">
              <a:solidFill>
                <a:schemeClr val="accent3">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4'!$C$143:$P$143</c:f>
            </c:numRef>
          </c:val>
          <c:smooth val="0"/>
          <c:extLst>
            <c:ext xmlns:c16="http://schemas.microsoft.com/office/drawing/2014/chart" uri="{C3380CC4-5D6E-409C-BE32-E72D297353CC}">
              <c16:uniqueId val="{0000008C-AC7D-4150-876D-28D2A55B5DB1}"/>
            </c:ext>
          </c:extLst>
        </c:ser>
        <c:ser>
          <c:idx val="141"/>
          <c:order val="141"/>
          <c:tx>
            <c:strRef>
              <c:f>'[ukgvaandproductivityestimatesforothergeographicareas1998to2022 (1).xlsx]Table 4'!$B$144</c:f>
              <c:strCache>
                <c:ptCount val="1"/>
                <c:pt idx="0">
                  <c:v>Burton upon Trent</c:v>
                </c:pt>
              </c:strCache>
            </c:strRef>
          </c:tx>
          <c:spPr>
            <a:ln w="28575" cap="rnd">
              <a:solidFill>
                <a:schemeClr val="accent4">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4'!$C$144:$P$144</c:f>
            </c:numRef>
          </c:val>
          <c:smooth val="0"/>
          <c:extLst>
            <c:ext xmlns:c16="http://schemas.microsoft.com/office/drawing/2014/chart" uri="{C3380CC4-5D6E-409C-BE32-E72D297353CC}">
              <c16:uniqueId val="{0000008D-AC7D-4150-876D-28D2A55B5DB1}"/>
            </c:ext>
          </c:extLst>
        </c:ser>
        <c:ser>
          <c:idx val="142"/>
          <c:order val="142"/>
          <c:tx>
            <c:strRef>
              <c:f>'[ukgvaandproductivityestimatesforothergeographicareas1998to2022 (1).xlsx]Table 4'!$B$145</c:f>
              <c:strCache>
                <c:ptCount val="1"/>
                <c:pt idx="0">
                  <c:v>Spalding</c:v>
                </c:pt>
              </c:strCache>
            </c:strRef>
          </c:tx>
          <c:spPr>
            <a:ln w="28575" cap="rnd">
              <a:solidFill>
                <a:schemeClr val="accent5">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4'!$C$145:$P$145</c:f>
            </c:numRef>
          </c:val>
          <c:smooth val="0"/>
          <c:extLst>
            <c:ext xmlns:c16="http://schemas.microsoft.com/office/drawing/2014/chart" uri="{C3380CC4-5D6E-409C-BE32-E72D297353CC}">
              <c16:uniqueId val="{0000008E-AC7D-4150-876D-28D2A55B5DB1}"/>
            </c:ext>
          </c:extLst>
        </c:ser>
        <c:ser>
          <c:idx val="143"/>
          <c:order val="143"/>
          <c:tx>
            <c:strRef>
              <c:f>'[ukgvaandproductivityestimatesforothergeographicareas1998to2022 (1).xlsx]Table 4'!$B$146</c:f>
              <c:strCache>
                <c:ptCount val="1"/>
                <c:pt idx="0">
                  <c:v>King's Lynn</c:v>
                </c:pt>
              </c:strCache>
            </c:strRef>
          </c:tx>
          <c:spPr>
            <a:ln w="28575" cap="rnd">
              <a:solidFill>
                <a:schemeClr val="accent6">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4'!$C$146:$P$146</c:f>
            </c:numRef>
          </c:val>
          <c:smooth val="0"/>
          <c:extLst>
            <c:ext xmlns:c16="http://schemas.microsoft.com/office/drawing/2014/chart" uri="{C3380CC4-5D6E-409C-BE32-E72D297353CC}">
              <c16:uniqueId val="{0000008F-AC7D-4150-876D-28D2A55B5DB1}"/>
            </c:ext>
          </c:extLst>
        </c:ser>
        <c:ser>
          <c:idx val="144"/>
          <c:order val="144"/>
          <c:tx>
            <c:strRef>
              <c:f>'[ukgvaandproductivityestimatesforothergeographicareas1998to2022 (1).xlsx]Table 4'!$B$147</c:f>
              <c:strCache>
                <c:ptCount val="1"/>
                <c:pt idx="0">
                  <c:v>Swadlincote</c:v>
                </c:pt>
              </c:strCache>
            </c:strRef>
          </c:tx>
          <c:spPr>
            <a:ln w="28575" cap="rnd">
              <a:solidFill>
                <a:schemeClr val="accent1">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4'!$C$147:$P$147</c:f>
            </c:numRef>
          </c:val>
          <c:smooth val="0"/>
          <c:extLst>
            <c:ext xmlns:c16="http://schemas.microsoft.com/office/drawing/2014/chart" uri="{C3380CC4-5D6E-409C-BE32-E72D297353CC}">
              <c16:uniqueId val="{00000090-AC7D-4150-876D-28D2A55B5DB1}"/>
            </c:ext>
          </c:extLst>
        </c:ser>
        <c:ser>
          <c:idx val="145"/>
          <c:order val="145"/>
          <c:tx>
            <c:strRef>
              <c:f>'[ukgvaandproductivityestimatesforothergeographicareas1998to2022 (1).xlsx]Table 4'!$B$148</c:f>
              <c:strCache>
                <c:ptCount val="1"/>
                <c:pt idx="0">
                  <c:v>Melton Mowbray</c:v>
                </c:pt>
              </c:strCache>
            </c:strRef>
          </c:tx>
          <c:spPr>
            <a:ln w="28575" cap="rnd">
              <a:solidFill>
                <a:schemeClr val="accent2">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4'!$C$148:$P$148</c:f>
            </c:numRef>
          </c:val>
          <c:smooth val="0"/>
          <c:extLst>
            <c:ext xmlns:c16="http://schemas.microsoft.com/office/drawing/2014/chart" uri="{C3380CC4-5D6E-409C-BE32-E72D297353CC}">
              <c16:uniqueId val="{00000091-AC7D-4150-876D-28D2A55B5DB1}"/>
            </c:ext>
          </c:extLst>
        </c:ser>
        <c:ser>
          <c:idx val="146"/>
          <c:order val="146"/>
          <c:tx>
            <c:strRef>
              <c:f>'[ukgvaandproductivityestimatesforothergeographicareas1998to2022 (1).xlsx]Table 4'!$B$149</c:f>
              <c:strCache>
                <c:ptCount val="1"/>
                <c:pt idx="0">
                  <c:v>Loughborough</c:v>
                </c:pt>
              </c:strCache>
            </c:strRef>
          </c:tx>
          <c:spPr>
            <a:ln w="28575" cap="rnd">
              <a:solidFill>
                <a:schemeClr val="accent3">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4'!$C$149:$P$149</c:f>
            </c:numRef>
          </c:val>
          <c:smooth val="0"/>
          <c:extLst>
            <c:ext xmlns:c16="http://schemas.microsoft.com/office/drawing/2014/chart" uri="{C3380CC4-5D6E-409C-BE32-E72D297353CC}">
              <c16:uniqueId val="{00000092-AC7D-4150-876D-28D2A55B5DB1}"/>
            </c:ext>
          </c:extLst>
        </c:ser>
        <c:ser>
          <c:idx val="147"/>
          <c:order val="147"/>
          <c:tx>
            <c:strRef>
              <c:f>'[ukgvaandproductivityestimatesforothergeographicareas1998to2022 (1).xlsx]Table 4'!$B$150</c:f>
              <c:strCache>
                <c:ptCount val="1"/>
                <c:pt idx="0">
                  <c:v>Rugeley</c:v>
                </c:pt>
              </c:strCache>
            </c:strRef>
          </c:tx>
          <c:spPr>
            <a:ln w="28575" cap="rnd">
              <a:solidFill>
                <a:schemeClr val="accent4">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4'!$C$150:$P$150</c:f>
            </c:numRef>
          </c:val>
          <c:smooth val="0"/>
          <c:extLst>
            <c:ext xmlns:c16="http://schemas.microsoft.com/office/drawing/2014/chart" uri="{C3380CC4-5D6E-409C-BE32-E72D297353CC}">
              <c16:uniqueId val="{00000093-AC7D-4150-876D-28D2A55B5DB1}"/>
            </c:ext>
          </c:extLst>
        </c:ser>
        <c:ser>
          <c:idx val="148"/>
          <c:order val="148"/>
          <c:tx>
            <c:strRef>
              <c:f>'[ukgvaandproductivityestimatesforothergeographicareas1998to2022 (1).xlsx]Table 4'!$B$151</c:f>
              <c:strCache>
                <c:ptCount val="1"/>
                <c:pt idx="0">
                  <c:v>Telford</c:v>
                </c:pt>
              </c:strCache>
            </c:strRef>
          </c:tx>
          <c:spPr>
            <a:ln w="28575" cap="rnd">
              <a:solidFill>
                <a:schemeClr val="accent5">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4'!$C$151:$P$151</c:f>
            </c:numRef>
          </c:val>
          <c:smooth val="0"/>
          <c:extLst>
            <c:ext xmlns:c16="http://schemas.microsoft.com/office/drawing/2014/chart" uri="{C3380CC4-5D6E-409C-BE32-E72D297353CC}">
              <c16:uniqueId val="{00000094-AC7D-4150-876D-28D2A55B5DB1}"/>
            </c:ext>
          </c:extLst>
        </c:ser>
        <c:ser>
          <c:idx val="149"/>
          <c:order val="149"/>
          <c:tx>
            <c:strRef>
              <c:f>'[ukgvaandproductivityestimatesforothergeographicareas1998to2022 (1).xlsx]Table 4'!$B$152</c:f>
              <c:strCache>
                <c:ptCount val="1"/>
                <c:pt idx="0">
                  <c:v>Shrewsbury</c:v>
                </c:pt>
              </c:strCache>
            </c:strRef>
          </c:tx>
          <c:spPr>
            <a:ln w="28575" cap="rnd">
              <a:solidFill>
                <a:schemeClr val="accent6">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4'!$C$152:$P$152</c:f>
            </c:numRef>
          </c:val>
          <c:smooth val="0"/>
          <c:extLst>
            <c:ext xmlns:c16="http://schemas.microsoft.com/office/drawing/2014/chart" uri="{C3380CC4-5D6E-409C-BE32-E72D297353CC}">
              <c16:uniqueId val="{00000095-AC7D-4150-876D-28D2A55B5DB1}"/>
            </c:ext>
          </c:extLst>
        </c:ser>
        <c:ser>
          <c:idx val="150"/>
          <c:order val="150"/>
          <c:tx>
            <c:strRef>
              <c:f>'[ukgvaandproductivityestimatesforothergeographicareas1998to2022 (1).xlsx]Table 4'!$B$153</c:f>
              <c:strCache>
                <c:ptCount val="1"/>
                <c:pt idx="0">
                  <c:v>Cannock</c:v>
                </c:pt>
              </c:strCache>
            </c:strRef>
          </c:tx>
          <c:spPr>
            <a:ln w="28575" cap="rnd">
              <a:solidFill>
                <a:schemeClr val="accent1">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4'!$C$153:$P$153</c:f>
            </c:numRef>
          </c:val>
          <c:smooth val="0"/>
          <c:extLst>
            <c:ext xmlns:c16="http://schemas.microsoft.com/office/drawing/2014/chart" uri="{C3380CC4-5D6E-409C-BE32-E72D297353CC}">
              <c16:uniqueId val="{00000096-AC7D-4150-876D-28D2A55B5DB1}"/>
            </c:ext>
          </c:extLst>
        </c:ser>
        <c:ser>
          <c:idx val="151"/>
          <c:order val="151"/>
          <c:tx>
            <c:strRef>
              <c:f>'[ukgvaandproductivityestimatesforothergeographicareas1998to2022 (1).xlsx]Table 4'!$B$154</c:f>
              <c:strCache>
                <c:ptCount val="1"/>
                <c:pt idx="0">
                  <c:v>Norwich</c:v>
                </c:pt>
              </c:strCache>
            </c:strRef>
          </c:tx>
          <c:spPr>
            <a:ln w="28575" cap="rnd">
              <a:solidFill>
                <a:schemeClr val="accent2">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4'!$C$154:$P$154</c:f>
            </c:numRef>
          </c:val>
          <c:smooth val="0"/>
          <c:extLst>
            <c:ext xmlns:c16="http://schemas.microsoft.com/office/drawing/2014/chart" uri="{C3380CC4-5D6E-409C-BE32-E72D297353CC}">
              <c16:uniqueId val="{00000097-AC7D-4150-876D-28D2A55B5DB1}"/>
            </c:ext>
          </c:extLst>
        </c:ser>
        <c:ser>
          <c:idx val="152"/>
          <c:order val="152"/>
          <c:tx>
            <c:strRef>
              <c:f>'[ukgvaandproductivityestimatesforothergeographicareas1998to2022 (1).xlsx]Table 4'!$B$155</c:f>
              <c:strCache>
                <c:ptCount val="1"/>
                <c:pt idx="0">
                  <c:v>Lichfield</c:v>
                </c:pt>
              </c:strCache>
            </c:strRef>
          </c:tx>
          <c:spPr>
            <a:ln w="28575" cap="rnd">
              <a:solidFill>
                <a:schemeClr val="accent3">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4'!$C$155:$P$155</c:f>
            </c:numRef>
          </c:val>
          <c:smooth val="0"/>
          <c:extLst>
            <c:ext xmlns:c16="http://schemas.microsoft.com/office/drawing/2014/chart" uri="{C3380CC4-5D6E-409C-BE32-E72D297353CC}">
              <c16:uniqueId val="{00000098-AC7D-4150-876D-28D2A55B5DB1}"/>
            </c:ext>
          </c:extLst>
        </c:ser>
        <c:ser>
          <c:idx val="153"/>
          <c:order val="153"/>
          <c:tx>
            <c:strRef>
              <c:f>'[ukgvaandproductivityestimatesforothergeographicareas1998to2022 (1).xlsx]Table 4'!$B$156</c:f>
              <c:strCache>
                <c:ptCount val="1"/>
                <c:pt idx="0">
                  <c:v>Wisbech</c:v>
                </c:pt>
              </c:strCache>
            </c:strRef>
          </c:tx>
          <c:spPr>
            <a:ln w="28575" cap="rnd">
              <a:solidFill>
                <a:schemeClr val="accent4">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4'!$C$156:$P$156</c:f>
            </c:numRef>
          </c:val>
          <c:smooth val="0"/>
          <c:extLst>
            <c:ext xmlns:c16="http://schemas.microsoft.com/office/drawing/2014/chart" uri="{C3380CC4-5D6E-409C-BE32-E72D297353CC}">
              <c16:uniqueId val="{00000099-AC7D-4150-876D-28D2A55B5DB1}"/>
            </c:ext>
          </c:extLst>
        </c:ser>
        <c:ser>
          <c:idx val="154"/>
          <c:order val="154"/>
          <c:tx>
            <c:strRef>
              <c:f>'[ukgvaandproductivityestimatesforothergeographicareas1998to2022 (1).xlsx]Table 4'!$B$157</c:f>
              <c:strCache>
                <c:ptCount val="1"/>
                <c:pt idx="0">
                  <c:v>Burntwood</c:v>
                </c:pt>
              </c:strCache>
            </c:strRef>
          </c:tx>
          <c:spPr>
            <a:ln w="28575" cap="rnd">
              <a:solidFill>
                <a:schemeClr val="accent5">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4'!$C$157:$P$157</c:f>
            </c:numRef>
          </c:val>
          <c:smooth val="0"/>
          <c:extLst>
            <c:ext xmlns:c16="http://schemas.microsoft.com/office/drawing/2014/chart" uri="{C3380CC4-5D6E-409C-BE32-E72D297353CC}">
              <c16:uniqueId val="{0000009A-AC7D-4150-876D-28D2A55B5DB1}"/>
            </c:ext>
          </c:extLst>
        </c:ser>
        <c:ser>
          <c:idx val="155"/>
          <c:order val="155"/>
          <c:tx>
            <c:strRef>
              <c:f>'[ukgvaandproductivityestimatesforothergeographicareas1998to2022 (1).xlsx]Table 4'!$B$158</c:f>
              <c:strCache>
                <c:ptCount val="1"/>
                <c:pt idx="0">
                  <c:v>Great Yarmouth</c:v>
                </c:pt>
              </c:strCache>
            </c:strRef>
          </c:tx>
          <c:spPr>
            <a:ln w="28575" cap="rnd">
              <a:solidFill>
                <a:schemeClr val="accent6">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4'!$C$158:$P$158</c:f>
            </c:numRef>
          </c:val>
          <c:smooth val="0"/>
          <c:extLst>
            <c:ext xmlns:c16="http://schemas.microsoft.com/office/drawing/2014/chart" uri="{C3380CC4-5D6E-409C-BE32-E72D297353CC}">
              <c16:uniqueId val="{0000009B-AC7D-4150-876D-28D2A55B5DB1}"/>
            </c:ext>
          </c:extLst>
        </c:ser>
        <c:ser>
          <c:idx val="156"/>
          <c:order val="156"/>
          <c:tx>
            <c:strRef>
              <c:f>'[ukgvaandproductivityestimatesforothergeographicareas1998to2022 (1).xlsx]Table 4'!$B$159</c:f>
              <c:strCache>
                <c:ptCount val="1"/>
                <c:pt idx="0">
                  <c:v>Leicester</c:v>
                </c:pt>
              </c:strCache>
            </c:strRef>
          </c:tx>
          <c:spPr>
            <a:ln w="28575" cap="rnd">
              <a:solidFill>
                <a:schemeClr val="accent1">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4'!$C$159:$P$159</c:f>
            </c:numRef>
          </c:val>
          <c:smooth val="0"/>
          <c:extLst>
            <c:ext xmlns:c16="http://schemas.microsoft.com/office/drawing/2014/chart" uri="{C3380CC4-5D6E-409C-BE32-E72D297353CC}">
              <c16:uniqueId val="{0000009C-AC7D-4150-876D-28D2A55B5DB1}"/>
            </c:ext>
          </c:extLst>
        </c:ser>
        <c:ser>
          <c:idx val="157"/>
          <c:order val="157"/>
          <c:tx>
            <c:strRef>
              <c:f>'[ukgvaandproductivityestimatesforothergeographicareas1998to2022 (1).xlsx]Table 4'!$B$160</c:f>
              <c:strCache>
                <c:ptCount val="1"/>
                <c:pt idx="0">
                  <c:v>Tamworth</c:v>
                </c:pt>
              </c:strCache>
            </c:strRef>
          </c:tx>
          <c:spPr>
            <a:ln w="28575" cap="rnd">
              <a:solidFill>
                <a:schemeClr val="accent2">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4'!$C$160:$P$160</c:f>
            </c:numRef>
          </c:val>
          <c:smooth val="0"/>
          <c:extLst>
            <c:ext xmlns:c16="http://schemas.microsoft.com/office/drawing/2014/chart" uri="{C3380CC4-5D6E-409C-BE32-E72D297353CC}">
              <c16:uniqueId val="{0000009D-AC7D-4150-876D-28D2A55B5DB1}"/>
            </c:ext>
          </c:extLst>
        </c:ser>
        <c:ser>
          <c:idx val="158"/>
          <c:order val="158"/>
          <c:tx>
            <c:strRef>
              <c:f>'[ukgvaandproductivityestimatesforothergeographicareas1998to2022 (1).xlsx]Table 4'!$B$161</c:f>
              <c:strCache>
                <c:ptCount val="1"/>
                <c:pt idx="0">
                  <c:v>Bloxwich</c:v>
                </c:pt>
              </c:strCache>
            </c:strRef>
          </c:tx>
          <c:spPr>
            <a:ln w="28575" cap="rnd">
              <a:solidFill>
                <a:schemeClr val="accent3">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4'!$C$161:$P$161</c:f>
            </c:numRef>
          </c:val>
          <c:smooth val="0"/>
          <c:extLst>
            <c:ext xmlns:c16="http://schemas.microsoft.com/office/drawing/2014/chart" uri="{C3380CC4-5D6E-409C-BE32-E72D297353CC}">
              <c16:uniqueId val="{0000009E-AC7D-4150-876D-28D2A55B5DB1}"/>
            </c:ext>
          </c:extLst>
        </c:ser>
        <c:ser>
          <c:idx val="159"/>
          <c:order val="159"/>
          <c:tx>
            <c:strRef>
              <c:f>'[ukgvaandproductivityestimatesforothergeographicareas1998to2022 (1).xlsx]Table 4'!$B$162</c:f>
              <c:strCache>
                <c:ptCount val="1"/>
                <c:pt idx="0">
                  <c:v>Willenhall</c:v>
                </c:pt>
              </c:strCache>
            </c:strRef>
          </c:tx>
          <c:spPr>
            <a:ln w="28575" cap="rnd">
              <a:solidFill>
                <a:schemeClr val="accent4">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4'!$C$162:$P$162</c:f>
            </c:numRef>
          </c:val>
          <c:smooth val="0"/>
          <c:extLst>
            <c:ext xmlns:c16="http://schemas.microsoft.com/office/drawing/2014/chart" uri="{C3380CC4-5D6E-409C-BE32-E72D297353CC}">
              <c16:uniqueId val="{0000009F-AC7D-4150-876D-28D2A55B5DB1}"/>
            </c:ext>
          </c:extLst>
        </c:ser>
        <c:ser>
          <c:idx val="160"/>
          <c:order val="160"/>
          <c:tx>
            <c:strRef>
              <c:f>'[ukgvaandproductivityestimatesforothergeographicareas1998to2022 (1).xlsx]Table 4'!$B$163</c:f>
              <c:strCache>
                <c:ptCount val="1"/>
                <c:pt idx="0">
                  <c:v>Wolverhampton</c:v>
                </c:pt>
              </c:strCache>
            </c:strRef>
          </c:tx>
          <c:spPr>
            <a:ln w="28575" cap="rnd">
              <a:solidFill>
                <a:schemeClr val="accent5">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4'!$C$163:$P$163</c:f>
            </c:numRef>
          </c:val>
          <c:smooth val="0"/>
          <c:extLst>
            <c:ext xmlns:c16="http://schemas.microsoft.com/office/drawing/2014/chart" uri="{C3380CC4-5D6E-409C-BE32-E72D297353CC}">
              <c16:uniqueId val="{000000A0-AC7D-4150-876D-28D2A55B5DB1}"/>
            </c:ext>
          </c:extLst>
        </c:ser>
        <c:ser>
          <c:idx val="161"/>
          <c:order val="161"/>
          <c:tx>
            <c:strRef>
              <c:f>'[ukgvaandproductivityestimatesforothergeographicareas1998to2022 (1).xlsx]Table 4'!$B$164</c:f>
              <c:strCache>
                <c:ptCount val="1"/>
                <c:pt idx="0">
                  <c:v>Peterborough</c:v>
                </c:pt>
              </c:strCache>
            </c:strRef>
          </c:tx>
          <c:spPr>
            <a:ln w="28575" cap="rnd">
              <a:solidFill>
                <a:schemeClr val="accent6">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4'!$C$164:$P$164</c:f>
            </c:numRef>
          </c:val>
          <c:smooth val="0"/>
          <c:extLst>
            <c:ext xmlns:c16="http://schemas.microsoft.com/office/drawing/2014/chart" uri="{C3380CC4-5D6E-409C-BE32-E72D297353CC}">
              <c16:uniqueId val="{000000A1-AC7D-4150-876D-28D2A55B5DB1}"/>
            </c:ext>
          </c:extLst>
        </c:ser>
        <c:ser>
          <c:idx val="162"/>
          <c:order val="162"/>
          <c:tx>
            <c:strRef>
              <c:f>'[ukgvaandproductivityestimatesforothergeographicareas1998to2022 (1).xlsx]Table 4'!$B$165</c:f>
              <c:strCache>
                <c:ptCount val="1"/>
                <c:pt idx="0">
                  <c:v>Wigston</c:v>
                </c:pt>
              </c:strCache>
            </c:strRef>
          </c:tx>
          <c:spPr>
            <a:ln w="28575" cap="rnd">
              <a:solidFill>
                <a:schemeClr val="accent1"/>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4'!$C$165:$P$165</c:f>
            </c:numRef>
          </c:val>
          <c:smooth val="0"/>
          <c:extLst>
            <c:ext xmlns:c16="http://schemas.microsoft.com/office/drawing/2014/chart" uri="{C3380CC4-5D6E-409C-BE32-E72D297353CC}">
              <c16:uniqueId val="{000000A2-AC7D-4150-876D-28D2A55B5DB1}"/>
            </c:ext>
          </c:extLst>
        </c:ser>
        <c:ser>
          <c:idx val="163"/>
          <c:order val="163"/>
          <c:tx>
            <c:strRef>
              <c:f>'[ukgvaandproductivityestimatesforothergeographicareas1998to2022 (1).xlsx]Table 4'!$B$166</c:f>
              <c:strCache>
                <c:ptCount val="1"/>
                <c:pt idx="0">
                  <c:v>Walsall</c:v>
                </c:pt>
              </c:strCache>
            </c:strRef>
          </c:tx>
          <c:spPr>
            <a:ln w="28575" cap="rnd">
              <a:solidFill>
                <a:schemeClr val="accent2"/>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4'!$C$166:$P$166</c:f>
            </c:numRef>
          </c:val>
          <c:smooth val="0"/>
          <c:extLst>
            <c:ext xmlns:c16="http://schemas.microsoft.com/office/drawing/2014/chart" uri="{C3380CC4-5D6E-409C-BE32-E72D297353CC}">
              <c16:uniqueId val="{000000A3-AC7D-4150-876D-28D2A55B5DB1}"/>
            </c:ext>
          </c:extLst>
        </c:ser>
        <c:ser>
          <c:idx val="164"/>
          <c:order val="164"/>
          <c:tx>
            <c:strRef>
              <c:f>'[ukgvaandproductivityestimatesforothergeographicareas1998to2022 (1).xlsx]Table 4'!$B$167</c:f>
              <c:strCache>
                <c:ptCount val="1"/>
                <c:pt idx="0">
                  <c:v>Royal Sutton Coldfield</c:v>
                </c:pt>
              </c:strCache>
            </c:strRef>
          </c:tx>
          <c:spPr>
            <a:ln w="28575" cap="rnd">
              <a:solidFill>
                <a:schemeClr val="accent3"/>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4'!$C$167:$P$167</c:f>
            </c:numRef>
          </c:val>
          <c:smooth val="0"/>
          <c:extLst>
            <c:ext xmlns:c16="http://schemas.microsoft.com/office/drawing/2014/chart" uri="{C3380CC4-5D6E-409C-BE32-E72D297353CC}">
              <c16:uniqueId val="{000000A4-AC7D-4150-876D-28D2A55B5DB1}"/>
            </c:ext>
          </c:extLst>
        </c:ser>
        <c:ser>
          <c:idx val="165"/>
          <c:order val="165"/>
          <c:tx>
            <c:strRef>
              <c:f>'[ukgvaandproductivityestimatesforothergeographicareas1998to2022 (1).xlsx]Table 4'!$B$168</c:f>
              <c:strCache>
                <c:ptCount val="1"/>
                <c:pt idx="0">
                  <c:v>Bilston (Wolverhampton)</c:v>
                </c:pt>
              </c:strCache>
            </c:strRef>
          </c:tx>
          <c:spPr>
            <a:ln w="28575" cap="rnd">
              <a:solidFill>
                <a:schemeClr val="accent4"/>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4'!$C$168:$P$168</c:f>
            </c:numRef>
          </c:val>
          <c:smooth val="0"/>
          <c:extLst>
            <c:ext xmlns:c16="http://schemas.microsoft.com/office/drawing/2014/chart" uri="{C3380CC4-5D6E-409C-BE32-E72D297353CC}">
              <c16:uniqueId val="{000000A5-AC7D-4150-876D-28D2A55B5DB1}"/>
            </c:ext>
          </c:extLst>
        </c:ser>
        <c:ser>
          <c:idx val="166"/>
          <c:order val="166"/>
          <c:tx>
            <c:strRef>
              <c:f>'[ukgvaandproductivityestimatesforothergeographicareas1998to2022 (1).xlsx]Table 4'!$B$169</c:f>
              <c:strCache>
                <c:ptCount val="1"/>
                <c:pt idx="0">
                  <c:v>Sedgley</c:v>
                </c:pt>
              </c:strCache>
            </c:strRef>
          </c:tx>
          <c:spPr>
            <a:ln w="28575" cap="rnd">
              <a:solidFill>
                <a:schemeClr val="accent5"/>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4'!$C$169:$P$169</c:f>
            </c:numRef>
          </c:val>
          <c:smooth val="0"/>
          <c:extLst>
            <c:ext xmlns:c16="http://schemas.microsoft.com/office/drawing/2014/chart" uri="{C3380CC4-5D6E-409C-BE32-E72D297353CC}">
              <c16:uniqueId val="{000000A6-AC7D-4150-876D-28D2A55B5DB1}"/>
            </c:ext>
          </c:extLst>
        </c:ser>
        <c:ser>
          <c:idx val="167"/>
          <c:order val="167"/>
          <c:tx>
            <c:strRef>
              <c:f>'[ukgvaandproductivityestimatesforothergeographicareas1998to2022 (1).xlsx]Table 4'!$B$170</c:f>
              <c:strCache>
                <c:ptCount val="1"/>
                <c:pt idx="0">
                  <c:v>Hinckley</c:v>
                </c:pt>
              </c:strCache>
            </c:strRef>
          </c:tx>
          <c:spPr>
            <a:ln w="28575" cap="rnd">
              <a:solidFill>
                <a:schemeClr val="accent6"/>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4'!$C$170:$P$170</c:f>
            </c:numRef>
          </c:val>
          <c:smooth val="0"/>
          <c:extLst>
            <c:ext xmlns:c16="http://schemas.microsoft.com/office/drawing/2014/chart" uri="{C3380CC4-5D6E-409C-BE32-E72D297353CC}">
              <c16:uniqueId val="{000000A7-AC7D-4150-876D-28D2A55B5DB1}"/>
            </c:ext>
          </c:extLst>
        </c:ser>
        <c:ser>
          <c:idx val="168"/>
          <c:order val="168"/>
          <c:tx>
            <c:strRef>
              <c:f>'[ukgvaandproductivityestimatesforothergeographicareas1998to2022 (1).xlsx]Table 4'!$B$171</c:f>
              <c:strCache>
                <c:ptCount val="1"/>
                <c:pt idx="0">
                  <c:v>Tipton</c:v>
                </c:pt>
              </c:strCache>
            </c:strRef>
          </c:tx>
          <c:spPr>
            <a:ln w="28575" cap="rnd">
              <a:solidFill>
                <a:schemeClr val="accent1">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4'!$C$171:$P$171</c:f>
            </c:numRef>
          </c:val>
          <c:smooth val="0"/>
          <c:extLst>
            <c:ext xmlns:c16="http://schemas.microsoft.com/office/drawing/2014/chart" uri="{C3380CC4-5D6E-409C-BE32-E72D297353CC}">
              <c16:uniqueId val="{000000A8-AC7D-4150-876D-28D2A55B5DB1}"/>
            </c:ext>
          </c:extLst>
        </c:ser>
        <c:ser>
          <c:idx val="169"/>
          <c:order val="169"/>
          <c:tx>
            <c:strRef>
              <c:f>'[ukgvaandproductivityestimatesforothergeographicareas1998to2022 (1).xlsx]Table 4'!$B$172</c:f>
              <c:strCache>
                <c:ptCount val="1"/>
                <c:pt idx="0">
                  <c:v>Lowestoft</c:v>
                </c:pt>
              </c:strCache>
            </c:strRef>
          </c:tx>
          <c:spPr>
            <a:ln w="28575" cap="rnd">
              <a:solidFill>
                <a:schemeClr val="accent2">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4'!$C$172:$P$172</c:f>
            </c:numRef>
          </c:val>
          <c:smooth val="0"/>
          <c:extLst>
            <c:ext xmlns:c16="http://schemas.microsoft.com/office/drawing/2014/chart" uri="{C3380CC4-5D6E-409C-BE32-E72D297353CC}">
              <c16:uniqueId val="{000000A9-AC7D-4150-876D-28D2A55B5DB1}"/>
            </c:ext>
          </c:extLst>
        </c:ser>
        <c:ser>
          <c:idx val="170"/>
          <c:order val="170"/>
          <c:tx>
            <c:strRef>
              <c:f>'[ukgvaandproductivityestimatesforothergeographicareas1998to2022 (1).xlsx]Table 4'!$B$173</c:f>
              <c:strCache>
                <c:ptCount val="1"/>
                <c:pt idx="0">
                  <c:v>West Bromwich</c:v>
                </c:pt>
              </c:strCache>
            </c:strRef>
          </c:tx>
          <c:spPr>
            <a:ln w="28575" cap="rnd">
              <a:solidFill>
                <a:schemeClr val="accent3">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4'!$C$173:$P$173</c:f>
            </c:numRef>
          </c:val>
          <c:smooth val="0"/>
          <c:extLst>
            <c:ext xmlns:c16="http://schemas.microsoft.com/office/drawing/2014/chart" uri="{C3380CC4-5D6E-409C-BE32-E72D297353CC}">
              <c16:uniqueId val="{000000AA-AC7D-4150-876D-28D2A55B5DB1}"/>
            </c:ext>
          </c:extLst>
        </c:ser>
        <c:ser>
          <c:idx val="171"/>
          <c:order val="171"/>
          <c:tx>
            <c:strRef>
              <c:f>'[ukgvaandproductivityestimatesforothergeographicareas1998to2022 (1).xlsx]Table 4'!$B$174</c:f>
              <c:strCache>
                <c:ptCount val="1"/>
                <c:pt idx="0">
                  <c:v>Nuneaton</c:v>
                </c:pt>
              </c:strCache>
            </c:strRef>
          </c:tx>
          <c:spPr>
            <a:ln w="28575" cap="rnd">
              <a:solidFill>
                <a:schemeClr val="accent4">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4'!$C$174:$P$174</c:f>
            </c:numRef>
          </c:val>
          <c:smooth val="0"/>
          <c:extLst>
            <c:ext xmlns:c16="http://schemas.microsoft.com/office/drawing/2014/chart" uri="{C3380CC4-5D6E-409C-BE32-E72D297353CC}">
              <c16:uniqueId val="{000000AB-AC7D-4150-876D-28D2A55B5DB1}"/>
            </c:ext>
          </c:extLst>
        </c:ser>
        <c:ser>
          <c:idx val="172"/>
          <c:order val="172"/>
          <c:tx>
            <c:strRef>
              <c:f>'[ukgvaandproductivityestimatesforothergeographicareas1998to2022 (1).xlsx]Table 4'!$B$175</c:f>
              <c:strCache>
                <c:ptCount val="1"/>
                <c:pt idx="0">
                  <c:v>Rowley Regis</c:v>
                </c:pt>
              </c:strCache>
            </c:strRef>
          </c:tx>
          <c:spPr>
            <a:ln w="28575" cap="rnd">
              <a:solidFill>
                <a:schemeClr val="accent5">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4'!$C$175:$P$175</c:f>
            </c:numRef>
          </c:val>
          <c:smooth val="0"/>
          <c:extLst>
            <c:ext xmlns:c16="http://schemas.microsoft.com/office/drawing/2014/chart" uri="{C3380CC4-5D6E-409C-BE32-E72D297353CC}">
              <c16:uniqueId val="{000000AC-AC7D-4150-876D-28D2A55B5DB1}"/>
            </c:ext>
          </c:extLst>
        </c:ser>
        <c:ser>
          <c:idx val="173"/>
          <c:order val="173"/>
          <c:tx>
            <c:strRef>
              <c:f>'[ukgvaandproductivityestimatesforothergeographicareas1998to2022 (1).xlsx]Table 4'!$B$176</c:f>
              <c:strCache>
                <c:ptCount val="1"/>
                <c:pt idx="0">
                  <c:v>Dudley (Dudley)</c:v>
                </c:pt>
              </c:strCache>
            </c:strRef>
          </c:tx>
          <c:spPr>
            <a:ln w="28575" cap="rnd">
              <a:solidFill>
                <a:schemeClr val="accent6">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4'!$C$176:$P$176</c:f>
            </c:numRef>
          </c:val>
          <c:smooth val="0"/>
          <c:extLst>
            <c:ext xmlns:c16="http://schemas.microsoft.com/office/drawing/2014/chart" uri="{C3380CC4-5D6E-409C-BE32-E72D297353CC}">
              <c16:uniqueId val="{000000AD-AC7D-4150-876D-28D2A55B5DB1}"/>
            </c:ext>
          </c:extLst>
        </c:ser>
        <c:ser>
          <c:idx val="174"/>
          <c:order val="174"/>
          <c:tx>
            <c:strRef>
              <c:f>'[ukgvaandproductivityestimatesforothergeographicareas1998to2022 (1).xlsx]Table 4'!$B$177</c:f>
              <c:strCache>
                <c:ptCount val="1"/>
                <c:pt idx="0">
                  <c:v>Corby</c:v>
                </c:pt>
              </c:strCache>
            </c:strRef>
          </c:tx>
          <c:spPr>
            <a:ln w="28575" cap="rnd">
              <a:solidFill>
                <a:schemeClr val="accent1">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4'!$C$177:$P$177</c:f>
            </c:numRef>
          </c:val>
          <c:smooth val="0"/>
          <c:extLst>
            <c:ext xmlns:c16="http://schemas.microsoft.com/office/drawing/2014/chart" uri="{C3380CC4-5D6E-409C-BE32-E72D297353CC}">
              <c16:uniqueId val="{000000AE-AC7D-4150-876D-28D2A55B5DB1}"/>
            </c:ext>
          </c:extLst>
        </c:ser>
        <c:ser>
          <c:idx val="175"/>
          <c:order val="175"/>
          <c:tx>
            <c:strRef>
              <c:f>'[ukgvaandproductivityestimatesforothergeographicareas1998to2022 (1).xlsx]Table 4'!$B$178</c:f>
              <c:strCache>
                <c:ptCount val="1"/>
                <c:pt idx="0">
                  <c:v>Oldbury (Sandwell)</c:v>
                </c:pt>
              </c:strCache>
            </c:strRef>
          </c:tx>
          <c:spPr>
            <a:ln w="28575" cap="rnd">
              <a:solidFill>
                <a:schemeClr val="accent2">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4'!$C$178:$P$178</c:f>
            </c:numRef>
          </c:val>
          <c:smooth val="0"/>
          <c:extLst>
            <c:ext xmlns:c16="http://schemas.microsoft.com/office/drawing/2014/chart" uri="{C3380CC4-5D6E-409C-BE32-E72D297353CC}">
              <c16:uniqueId val="{000000AF-AC7D-4150-876D-28D2A55B5DB1}"/>
            </c:ext>
          </c:extLst>
        </c:ser>
        <c:ser>
          <c:idx val="176"/>
          <c:order val="176"/>
          <c:tx>
            <c:strRef>
              <c:f>'[ukgvaandproductivityestimatesforothergeographicareas1998to2022 (1).xlsx]Table 4'!$B$179</c:f>
              <c:strCache>
                <c:ptCount val="1"/>
                <c:pt idx="0">
                  <c:v>Kingswinford</c:v>
                </c:pt>
              </c:strCache>
            </c:strRef>
          </c:tx>
          <c:spPr>
            <a:ln w="28575" cap="rnd">
              <a:solidFill>
                <a:schemeClr val="accent3">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4'!$C$179:$P$179</c:f>
            </c:numRef>
          </c:val>
          <c:smooth val="0"/>
          <c:extLst>
            <c:ext xmlns:c16="http://schemas.microsoft.com/office/drawing/2014/chart" uri="{C3380CC4-5D6E-409C-BE32-E72D297353CC}">
              <c16:uniqueId val="{000000B0-AC7D-4150-876D-28D2A55B5DB1}"/>
            </c:ext>
          </c:extLst>
        </c:ser>
        <c:ser>
          <c:idx val="177"/>
          <c:order val="177"/>
          <c:tx>
            <c:strRef>
              <c:f>'[ukgvaandproductivityestimatesforothergeographicareas1998to2022 (1).xlsx]Table 4'!$B$180</c:f>
              <c:strCache>
                <c:ptCount val="1"/>
                <c:pt idx="0">
                  <c:v>Smethwick</c:v>
                </c:pt>
              </c:strCache>
            </c:strRef>
          </c:tx>
          <c:spPr>
            <a:ln w="28575" cap="rnd">
              <a:solidFill>
                <a:schemeClr val="accent4">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4'!$C$180:$P$180</c:f>
            </c:numRef>
          </c:val>
          <c:smooth val="0"/>
          <c:extLst>
            <c:ext xmlns:c16="http://schemas.microsoft.com/office/drawing/2014/chart" uri="{C3380CC4-5D6E-409C-BE32-E72D297353CC}">
              <c16:uniqueId val="{000000B1-AC7D-4150-876D-28D2A55B5DB1}"/>
            </c:ext>
          </c:extLst>
        </c:ser>
        <c:ser>
          <c:idx val="178"/>
          <c:order val="178"/>
          <c:tx>
            <c:strRef>
              <c:f>'[ukgvaandproductivityestimatesforothergeographicareas1998to2022 (1).xlsx]Table 4'!$B$181</c:f>
              <c:strCache>
                <c:ptCount val="1"/>
                <c:pt idx="0">
                  <c:v>Bedworth</c:v>
                </c:pt>
              </c:strCache>
            </c:strRef>
          </c:tx>
          <c:spPr>
            <a:ln w="28575" cap="rnd">
              <a:solidFill>
                <a:schemeClr val="accent5">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4'!$C$181:$P$181</c:f>
            </c:numRef>
          </c:val>
          <c:smooth val="0"/>
          <c:extLst>
            <c:ext xmlns:c16="http://schemas.microsoft.com/office/drawing/2014/chart" uri="{C3380CC4-5D6E-409C-BE32-E72D297353CC}">
              <c16:uniqueId val="{000000B2-AC7D-4150-876D-28D2A55B5DB1}"/>
            </c:ext>
          </c:extLst>
        </c:ser>
        <c:ser>
          <c:idx val="179"/>
          <c:order val="179"/>
          <c:tx>
            <c:strRef>
              <c:f>'[ukgvaandproductivityestimatesforothergeographicareas1998to2022 (1).xlsx]Table 4'!$B$182</c:f>
              <c:strCache>
                <c:ptCount val="1"/>
                <c:pt idx="0">
                  <c:v>Brierley Hill</c:v>
                </c:pt>
              </c:strCache>
            </c:strRef>
          </c:tx>
          <c:spPr>
            <a:ln w="28575" cap="rnd">
              <a:solidFill>
                <a:schemeClr val="accent6">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4'!$C$182:$P$182</c:f>
            </c:numRef>
          </c:val>
          <c:smooth val="0"/>
          <c:extLst>
            <c:ext xmlns:c16="http://schemas.microsoft.com/office/drawing/2014/chart" uri="{C3380CC4-5D6E-409C-BE32-E72D297353CC}">
              <c16:uniqueId val="{000000B3-AC7D-4150-876D-28D2A55B5DB1}"/>
            </c:ext>
          </c:extLst>
        </c:ser>
        <c:ser>
          <c:idx val="180"/>
          <c:order val="180"/>
          <c:tx>
            <c:strRef>
              <c:f>'[ukgvaandproductivityestimatesforothergeographicareas1998to2022 (1).xlsx]Table 4'!$B$183</c:f>
              <c:strCache>
                <c:ptCount val="1"/>
                <c:pt idx="0">
                  <c:v>Birmingham</c:v>
                </c:pt>
              </c:strCache>
            </c:strRef>
          </c:tx>
          <c:spPr>
            <a:ln w="28575" cap="rnd">
              <a:solidFill>
                <a:schemeClr val="accent1">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4'!$C$183:$P$183</c:f>
            </c:numRef>
          </c:val>
          <c:smooth val="0"/>
          <c:extLst>
            <c:ext xmlns:c16="http://schemas.microsoft.com/office/drawing/2014/chart" uri="{C3380CC4-5D6E-409C-BE32-E72D297353CC}">
              <c16:uniqueId val="{000000B4-AC7D-4150-876D-28D2A55B5DB1}"/>
            </c:ext>
          </c:extLst>
        </c:ser>
        <c:ser>
          <c:idx val="181"/>
          <c:order val="181"/>
          <c:tx>
            <c:strRef>
              <c:f>'[ukgvaandproductivityestimatesforothergeographicareas1998to2022 (1).xlsx]Table 4'!$B$184</c:f>
              <c:strCache>
                <c:ptCount val="1"/>
                <c:pt idx="0">
                  <c:v>Halesowen</c:v>
                </c:pt>
              </c:strCache>
            </c:strRef>
          </c:tx>
          <c:spPr>
            <a:ln w="28575" cap="rnd">
              <a:solidFill>
                <a:schemeClr val="accent2">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4'!$C$184:$P$184</c:f>
            </c:numRef>
          </c:val>
          <c:smooth val="0"/>
          <c:extLst>
            <c:ext xmlns:c16="http://schemas.microsoft.com/office/drawing/2014/chart" uri="{C3380CC4-5D6E-409C-BE32-E72D297353CC}">
              <c16:uniqueId val="{000000B5-AC7D-4150-876D-28D2A55B5DB1}"/>
            </c:ext>
          </c:extLst>
        </c:ser>
        <c:ser>
          <c:idx val="182"/>
          <c:order val="182"/>
          <c:tx>
            <c:strRef>
              <c:f>'[ukgvaandproductivityestimatesforothergeographicareas1998to2022 (1).xlsx]Table 4'!$B$185</c:f>
              <c:strCache>
                <c:ptCount val="1"/>
                <c:pt idx="0">
                  <c:v>Stourbridge</c:v>
                </c:pt>
              </c:strCache>
            </c:strRef>
          </c:tx>
          <c:spPr>
            <a:ln w="28575" cap="rnd">
              <a:solidFill>
                <a:schemeClr val="accent3">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4'!$C$185:$P$185</c:f>
            </c:numRef>
          </c:val>
          <c:smooth val="0"/>
          <c:extLst>
            <c:ext xmlns:c16="http://schemas.microsoft.com/office/drawing/2014/chart" uri="{C3380CC4-5D6E-409C-BE32-E72D297353CC}">
              <c16:uniqueId val="{000000B6-AC7D-4150-876D-28D2A55B5DB1}"/>
            </c:ext>
          </c:extLst>
        </c:ser>
        <c:ser>
          <c:idx val="183"/>
          <c:order val="183"/>
          <c:tx>
            <c:strRef>
              <c:f>'[ukgvaandproductivityestimatesforothergeographicareas1998to2022 (1).xlsx]Table 4'!$B$186</c:f>
              <c:strCache>
                <c:ptCount val="1"/>
                <c:pt idx="0">
                  <c:v>Thetford</c:v>
                </c:pt>
              </c:strCache>
            </c:strRef>
          </c:tx>
          <c:spPr>
            <a:ln w="28575" cap="rnd">
              <a:solidFill>
                <a:schemeClr val="accent4">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4'!$C$186:$P$186</c:f>
            </c:numRef>
          </c:val>
          <c:smooth val="0"/>
          <c:extLst>
            <c:ext xmlns:c16="http://schemas.microsoft.com/office/drawing/2014/chart" uri="{C3380CC4-5D6E-409C-BE32-E72D297353CC}">
              <c16:uniqueId val="{000000B7-AC7D-4150-876D-28D2A55B5DB1}"/>
            </c:ext>
          </c:extLst>
        </c:ser>
        <c:ser>
          <c:idx val="184"/>
          <c:order val="184"/>
          <c:tx>
            <c:strRef>
              <c:f>'[ukgvaandproductivityestimatesforothergeographicareas1998to2022 (1).xlsx]Table 4'!$B$187</c:f>
              <c:strCache>
                <c:ptCount val="1"/>
                <c:pt idx="0">
                  <c:v>Solihull</c:v>
                </c:pt>
              </c:strCache>
            </c:strRef>
          </c:tx>
          <c:spPr>
            <a:ln w="28575" cap="rnd">
              <a:solidFill>
                <a:schemeClr val="accent5">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4'!$C$187:$P$187</c:f>
            </c:numRef>
          </c:val>
          <c:smooth val="0"/>
          <c:extLst>
            <c:ext xmlns:c16="http://schemas.microsoft.com/office/drawing/2014/chart" uri="{C3380CC4-5D6E-409C-BE32-E72D297353CC}">
              <c16:uniqueId val="{000000B8-AC7D-4150-876D-28D2A55B5DB1}"/>
            </c:ext>
          </c:extLst>
        </c:ser>
        <c:ser>
          <c:idx val="185"/>
          <c:order val="185"/>
          <c:tx>
            <c:strRef>
              <c:f>'[ukgvaandproductivityestimatesforothergeographicareas1998to2022 (1).xlsx]Table 4'!$B$188</c:f>
              <c:strCache>
                <c:ptCount val="1"/>
                <c:pt idx="0">
                  <c:v>Coventry</c:v>
                </c:pt>
              </c:strCache>
            </c:strRef>
          </c:tx>
          <c:spPr>
            <a:ln w="28575" cap="rnd">
              <a:solidFill>
                <a:schemeClr val="accent6">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4'!$C$188:$P$188</c:f>
            </c:numRef>
          </c:val>
          <c:smooth val="0"/>
          <c:extLst>
            <c:ext xmlns:c16="http://schemas.microsoft.com/office/drawing/2014/chart" uri="{C3380CC4-5D6E-409C-BE32-E72D297353CC}">
              <c16:uniqueId val="{000000B9-AC7D-4150-876D-28D2A55B5DB1}"/>
            </c:ext>
          </c:extLst>
        </c:ser>
        <c:ser>
          <c:idx val="186"/>
          <c:order val="186"/>
          <c:tx>
            <c:strRef>
              <c:f>'[ukgvaandproductivityestimatesforothergeographicareas1998to2022 (1).xlsx]Table 4'!$B$189</c:f>
              <c:strCache>
                <c:ptCount val="1"/>
                <c:pt idx="0">
                  <c:v>Kettering</c:v>
                </c:pt>
              </c:strCache>
            </c:strRef>
          </c:tx>
          <c:spPr>
            <a:ln w="28575" cap="rnd">
              <a:solidFill>
                <a:schemeClr val="accent1">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4'!$C$189:$P$189</c:f>
            </c:numRef>
          </c:val>
          <c:smooth val="0"/>
          <c:extLst>
            <c:ext xmlns:c16="http://schemas.microsoft.com/office/drawing/2014/chart" uri="{C3380CC4-5D6E-409C-BE32-E72D297353CC}">
              <c16:uniqueId val="{000000BA-AC7D-4150-876D-28D2A55B5DB1}"/>
            </c:ext>
          </c:extLst>
        </c:ser>
        <c:ser>
          <c:idx val="187"/>
          <c:order val="187"/>
          <c:tx>
            <c:strRef>
              <c:f>'[ukgvaandproductivityestimatesforothergeographicareas1998to2022 (1).xlsx]Table 4'!$B$190</c:f>
              <c:strCache>
                <c:ptCount val="1"/>
                <c:pt idx="0">
                  <c:v>Kidderminster</c:v>
                </c:pt>
              </c:strCache>
            </c:strRef>
          </c:tx>
          <c:spPr>
            <a:ln w="28575" cap="rnd">
              <a:solidFill>
                <a:schemeClr val="accent2">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4'!$C$190:$P$190</c:f>
            </c:numRef>
          </c:val>
          <c:smooth val="0"/>
          <c:extLst>
            <c:ext xmlns:c16="http://schemas.microsoft.com/office/drawing/2014/chart" uri="{C3380CC4-5D6E-409C-BE32-E72D297353CC}">
              <c16:uniqueId val="{000000BB-AC7D-4150-876D-28D2A55B5DB1}"/>
            </c:ext>
          </c:extLst>
        </c:ser>
        <c:ser>
          <c:idx val="188"/>
          <c:order val="188"/>
          <c:tx>
            <c:strRef>
              <c:f>'[ukgvaandproductivityestimatesforothergeographicareas1998to2022 (1).xlsx]Table 4'!$B$191</c:f>
              <c:strCache>
                <c:ptCount val="1"/>
                <c:pt idx="0">
                  <c:v>Rugby</c:v>
                </c:pt>
              </c:strCache>
            </c:strRef>
          </c:tx>
          <c:spPr>
            <a:ln w="28575" cap="rnd">
              <a:solidFill>
                <a:schemeClr val="accent3">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4'!$C$191:$P$191</c:f>
            </c:numRef>
          </c:val>
          <c:smooth val="0"/>
          <c:extLst>
            <c:ext xmlns:c16="http://schemas.microsoft.com/office/drawing/2014/chart" uri="{C3380CC4-5D6E-409C-BE32-E72D297353CC}">
              <c16:uniqueId val="{000000BC-AC7D-4150-876D-28D2A55B5DB1}"/>
            </c:ext>
          </c:extLst>
        </c:ser>
        <c:ser>
          <c:idx val="189"/>
          <c:order val="189"/>
          <c:tx>
            <c:strRef>
              <c:f>'[ukgvaandproductivityestimatesforothergeographicareas1998to2022 (1).xlsx]Table 4'!$B$192</c:f>
              <c:strCache>
                <c:ptCount val="1"/>
                <c:pt idx="0">
                  <c:v>Huntingdon</c:v>
                </c:pt>
              </c:strCache>
            </c:strRef>
          </c:tx>
          <c:spPr>
            <a:ln w="28575" cap="rnd">
              <a:solidFill>
                <a:schemeClr val="accent4">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4'!$C$192:$P$192</c:f>
            </c:numRef>
          </c:val>
          <c:smooth val="0"/>
          <c:extLst>
            <c:ext xmlns:c16="http://schemas.microsoft.com/office/drawing/2014/chart" uri="{C3380CC4-5D6E-409C-BE32-E72D297353CC}">
              <c16:uniqueId val="{000000BD-AC7D-4150-876D-28D2A55B5DB1}"/>
            </c:ext>
          </c:extLst>
        </c:ser>
        <c:ser>
          <c:idx val="190"/>
          <c:order val="190"/>
          <c:tx>
            <c:strRef>
              <c:f>'[ukgvaandproductivityestimatesforothergeographicareas1998to2022 (1).xlsx]Table 4'!$B$193</c:f>
              <c:strCache>
                <c:ptCount val="1"/>
                <c:pt idx="0">
                  <c:v>Bromsgrove</c:v>
                </c:pt>
              </c:strCache>
            </c:strRef>
          </c:tx>
          <c:spPr>
            <a:ln w="28575" cap="rnd">
              <a:solidFill>
                <a:schemeClr val="accent5">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4'!$C$193:$P$193</c:f>
            </c:numRef>
          </c:val>
          <c:smooth val="0"/>
          <c:extLst>
            <c:ext xmlns:c16="http://schemas.microsoft.com/office/drawing/2014/chart" uri="{C3380CC4-5D6E-409C-BE32-E72D297353CC}">
              <c16:uniqueId val="{000000BE-AC7D-4150-876D-28D2A55B5DB1}"/>
            </c:ext>
          </c:extLst>
        </c:ser>
        <c:ser>
          <c:idx val="191"/>
          <c:order val="191"/>
          <c:tx>
            <c:strRef>
              <c:f>'[ukgvaandproductivityestimatesforothergeographicareas1998to2022 (1).xlsx]Table 4'!$B$194</c:f>
              <c:strCache>
                <c:ptCount val="1"/>
                <c:pt idx="0">
                  <c:v>Wellingborough</c:v>
                </c:pt>
              </c:strCache>
            </c:strRef>
          </c:tx>
          <c:spPr>
            <a:ln w="28575" cap="rnd">
              <a:solidFill>
                <a:schemeClr val="accent6">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4'!$C$194:$P$194</c:f>
            </c:numRef>
          </c:val>
          <c:smooth val="0"/>
          <c:extLst>
            <c:ext xmlns:c16="http://schemas.microsoft.com/office/drawing/2014/chart" uri="{C3380CC4-5D6E-409C-BE32-E72D297353CC}">
              <c16:uniqueId val="{000000BF-AC7D-4150-876D-28D2A55B5DB1}"/>
            </c:ext>
          </c:extLst>
        </c:ser>
        <c:ser>
          <c:idx val="192"/>
          <c:order val="192"/>
          <c:tx>
            <c:strRef>
              <c:f>'[ukgvaandproductivityestimatesforothergeographicareas1998to2022 (1).xlsx]Table 4'!$B$195</c:f>
              <c:strCache>
                <c:ptCount val="1"/>
                <c:pt idx="0">
                  <c:v>Royal Leamington Spa</c:v>
                </c:pt>
              </c:strCache>
            </c:strRef>
          </c:tx>
          <c:spPr>
            <a:ln w="28575" cap="rnd">
              <a:solidFill>
                <a:schemeClr val="accent1">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4'!$C$195:$P$195</c:f>
            </c:numRef>
          </c:val>
          <c:smooth val="0"/>
          <c:extLst>
            <c:ext xmlns:c16="http://schemas.microsoft.com/office/drawing/2014/chart" uri="{C3380CC4-5D6E-409C-BE32-E72D297353CC}">
              <c16:uniqueId val="{000000C0-AC7D-4150-876D-28D2A55B5DB1}"/>
            </c:ext>
          </c:extLst>
        </c:ser>
        <c:ser>
          <c:idx val="193"/>
          <c:order val="193"/>
          <c:tx>
            <c:strRef>
              <c:f>'[ukgvaandproductivityestimatesforothergeographicareas1998to2022 (1).xlsx]Table 4'!$B$196</c:f>
              <c:strCache>
                <c:ptCount val="1"/>
                <c:pt idx="0">
                  <c:v>Rushden</c:v>
                </c:pt>
              </c:strCache>
            </c:strRef>
          </c:tx>
          <c:spPr>
            <a:ln w="28575" cap="rnd">
              <a:solidFill>
                <a:schemeClr val="accent2">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4'!$C$196:$P$196</c:f>
            </c:numRef>
          </c:val>
          <c:smooth val="0"/>
          <c:extLst>
            <c:ext xmlns:c16="http://schemas.microsoft.com/office/drawing/2014/chart" uri="{C3380CC4-5D6E-409C-BE32-E72D297353CC}">
              <c16:uniqueId val="{000000C1-AC7D-4150-876D-28D2A55B5DB1}"/>
            </c:ext>
          </c:extLst>
        </c:ser>
        <c:ser>
          <c:idx val="194"/>
          <c:order val="194"/>
          <c:tx>
            <c:strRef>
              <c:f>'[ukgvaandproductivityestimatesforothergeographicareas1998to2022 (1).xlsx]Table 4'!$B$197</c:f>
              <c:strCache>
                <c:ptCount val="1"/>
                <c:pt idx="0">
                  <c:v>Redditch</c:v>
                </c:pt>
              </c:strCache>
            </c:strRef>
          </c:tx>
          <c:spPr>
            <a:ln w="28575" cap="rnd">
              <a:solidFill>
                <a:schemeClr val="accent3">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4'!$C$197:$P$197</c:f>
            </c:numRef>
          </c:val>
          <c:smooth val="0"/>
          <c:extLst>
            <c:ext xmlns:c16="http://schemas.microsoft.com/office/drawing/2014/chart" uri="{C3380CC4-5D6E-409C-BE32-E72D297353CC}">
              <c16:uniqueId val="{000000C2-AC7D-4150-876D-28D2A55B5DB1}"/>
            </c:ext>
          </c:extLst>
        </c:ser>
        <c:ser>
          <c:idx val="195"/>
          <c:order val="195"/>
          <c:tx>
            <c:strRef>
              <c:f>'[ukgvaandproductivityestimatesforothergeographicareas1998to2022 (1).xlsx]Table 4'!$B$198</c:f>
              <c:strCache>
                <c:ptCount val="1"/>
                <c:pt idx="0">
                  <c:v>Warwick</c:v>
                </c:pt>
              </c:strCache>
            </c:strRef>
          </c:tx>
          <c:spPr>
            <a:ln w="28575" cap="rnd">
              <a:solidFill>
                <a:schemeClr val="accent4">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4'!$C$198:$P$198</c:f>
            </c:numRef>
          </c:val>
          <c:smooth val="0"/>
          <c:extLst>
            <c:ext xmlns:c16="http://schemas.microsoft.com/office/drawing/2014/chart" uri="{C3380CC4-5D6E-409C-BE32-E72D297353CC}">
              <c16:uniqueId val="{000000C3-AC7D-4150-876D-28D2A55B5DB1}"/>
            </c:ext>
          </c:extLst>
        </c:ser>
        <c:ser>
          <c:idx val="196"/>
          <c:order val="196"/>
          <c:tx>
            <c:strRef>
              <c:f>'[ukgvaandproductivityestimatesforothergeographicareas1998to2022 (1).xlsx]Table 4'!$B$199</c:f>
              <c:strCache>
                <c:ptCount val="1"/>
                <c:pt idx="0">
                  <c:v>Bury St Edmunds</c:v>
                </c:pt>
              </c:strCache>
            </c:strRef>
          </c:tx>
          <c:spPr>
            <a:ln w="28575" cap="rnd">
              <a:solidFill>
                <a:schemeClr val="accent5">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4'!$C$199:$P$199</c:f>
            </c:numRef>
          </c:val>
          <c:smooth val="0"/>
          <c:extLst>
            <c:ext xmlns:c16="http://schemas.microsoft.com/office/drawing/2014/chart" uri="{C3380CC4-5D6E-409C-BE32-E72D297353CC}">
              <c16:uniqueId val="{000000C4-AC7D-4150-876D-28D2A55B5DB1}"/>
            </c:ext>
          </c:extLst>
        </c:ser>
        <c:ser>
          <c:idx val="197"/>
          <c:order val="197"/>
          <c:tx>
            <c:strRef>
              <c:f>'[ukgvaandproductivityestimatesforothergeographicareas1998to2022 (1).xlsx]Table 4'!$B$200</c:f>
              <c:strCache>
                <c:ptCount val="1"/>
                <c:pt idx="0">
                  <c:v>Daventry</c:v>
                </c:pt>
              </c:strCache>
            </c:strRef>
          </c:tx>
          <c:spPr>
            <a:ln w="28575" cap="rnd">
              <a:solidFill>
                <a:schemeClr val="accent6">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4'!$C$200:$P$200</c:f>
            </c:numRef>
          </c:val>
          <c:smooth val="0"/>
          <c:extLst>
            <c:ext xmlns:c16="http://schemas.microsoft.com/office/drawing/2014/chart" uri="{C3380CC4-5D6E-409C-BE32-E72D297353CC}">
              <c16:uniqueId val="{000000C5-AC7D-4150-876D-28D2A55B5DB1}"/>
            </c:ext>
          </c:extLst>
        </c:ser>
        <c:ser>
          <c:idx val="198"/>
          <c:order val="198"/>
          <c:tx>
            <c:strRef>
              <c:f>'[ukgvaandproductivityestimatesforothergeographicareas1998to2022 (1).xlsx]Table 4'!$B$201</c:f>
              <c:strCache>
                <c:ptCount val="1"/>
                <c:pt idx="0">
                  <c:v>Northampton</c:v>
                </c:pt>
              </c:strCache>
            </c:strRef>
          </c:tx>
          <c:spPr>
            <a:ln w="28575" cap="rnd">
              <a:solidFill>
                <a:schemeClr val="accent1">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4'!$C$201:$P$201</c:f>
            </c:numRef>
          </c:val>
          <c:smooth val="0"/>
          <c:extLst>
            <c:ext xmlns:c16="http://schemas.microsoft.com/office/drawing/2014/chart" uri="{C3380CC4-5D6E-409C-BE32-E72D297353CC}">
              <c16:uniqueId val="{000000C6-AC7D-4150-876D-28D2A55B5DB1}"/>
            </c:ext>
          </c:extLst>
        </c:ser>
        <c:ser>
          <c:idx val="199"/>
          <c:order val="199"/>
          <c:tx>
            <c:strRef>
              <c:f>'[ukgvaandproductivityestimatesforothergeographicareas1998to2022 (1).xlsx]Table 4'!$B$202</c:f>
              <c:strCache>
                <c:ptCount val="1"/>
                <c:pt idx="0">
                  <c:v>St Neots</c:v>
                </c:pt>
              </c:strCache>
            </c:strRef>
          </c:tx>
          <c:spPr>
            <a:ln w="28575" cap="rnd">
              <a:solidFill>
                <a:schemeClr val="accent2">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4'!$C$202:$P$202</c:f>
            </c:numRef>
          </c:val>
          <c:smooth val="0"/>
          <c:extLst>
            <c:ext xmlns:c16="http://schemas.microsoft.com/office/drawing/2014/chart" uri="{C3380CC4-5D6E-409C-BE32-E72D297353CC}">
              <c16:uniqueId val="{000000C7-AC7D-4150-876D-28D2A55B5DB1}"/>
            </c:ext>
          </c:extLst>
        </c:ser>
        <c:ser>
          <c:idx val="200"/>
          <c:order val="200"/>
          <c:tx>
            <c:strRef>
              <c:f>'[ukgvaandproductivityestimatesforothergeographicareas1998to2022 (1).xlsx]Table 4'!$B$203</c:f>
              <c:strCache>
                <c:ptCount val="1"/>
                <c:pt idx="0">
                  <c:v>Cambridge (Cambridge)</c:v>
                </c:pt>
              </c:strCache>
            </c:strRef>
          </c:tx>
          <c:spPr>
            <a:ln w="28575" cap="rnd">
              <a:solidFill>
                <a:schemeClr val="accent3">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4'!$C$203:$P$203</c:f>
            </c:numRef>
          </c:val>
          <c:smooth val="0"/>
          <c:extLst>
            <c:ext xmlns:c16="http://schemas.microsoft.com/office/drawing/2014/chart" uri="{C3380CC4-5D6E-409C-BE32-E72D297353CC}">
              <c16:uniqueId val="{000000C8-AC7D-4150-876D-28D2A55B5DB1}"/>
            </c:ext>
          </c:extLst>
        </c:ser>
        <c:ser>
          <c:idx val="201"/>
          <c:order val="201"/>
          <c:tx>
            <c:strRef>
              <c:f>'[ukgvaandproductivityestimatesforothergeographicareas1998to2022 (1).xlsx]Table 4'!$B$204</c:f>
              <c:strCache>
                <c:ptCount val="1"/>
                <c:pt idx="0">
                  <c:v>Worcester</c:v>
                </c:pt>
              </c:strCache>
            </c:strRef>
          </c:tx>
          <c:spPr>
            <a:ln w="28575" cap="rnd">
              <a:solidFill>
                <a:schemeClr val="accent4">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4'!$C$204:$P$204</c:f>
            </c:numRef>
          </c:val>
          <c:smooth val="0"/>
          <c:extLst>
            <c:ext xmlns:c16="http://schemas.microsoft.com/office/drawing/2014/chart" uri="{C3380CC4-5D6E-409C-BE32-E72D297353CC}">
              <c16:uniqueId val="{000000C9-AC7D-4150-876D-28D2A55B5DB1}"/>
            </c:ext>
          </c:extLst>
        </c:ser>
        <c:ser>
          <c:idx val="202"/>
          <c:order val="202"/>
          <c:tx>
            <c:strRef>
              <c:f>'[ukgvaandproductivityestimatesforothergeographicareas1998to2022 (1).xlsx]Table 4'!$B$205</c:f>
              <c:strCache>
                <c:ptCount val="1"/>
                <c:pt idx="0">
                  <c:v>Stratford-upon-Avon</c:v>
                </c:pt>
              </c:strCache>
            </c:strRef>
          </c:tx>
          <c:spPr>
            <a:ln w="28575" cap="rnd">
              <a:solidFill>
                <a:schemeClr val="accent5">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4'!$C$205:$P$205</c:f>
            </c:numRef>
          </c:val>
          <c:smooth val="0"/>
          <c:extLst>
            <c:ext xmlns:c16="http://schemas.microsoft.com/office/drawing/2014/chart" uri="{C3380CC4-5D6E-409C-BE32-E72D297353CC}">
              <c16:uniqueId val="{000000CA-AC7D-4150-876D-28D2A55B5DB1}"/>
            </c:ext>
          </c:extLst>
        </c:ser>
        <c:ser>
          <c:idx val="203"/>
          <c:order val="203"/>
          <c:tx>
            <c:strRef>
              <c:f>'[ukgvaandproductivityestimatesforothergeographicareas1998to2022 (1).xlsx]Table 4'!$B$206</c:f>
              <c:strCache>
                <c:ptCount val="1"/>
                <c:pt idx="0">
                  <c:v>Bedford</c:v>
                </c:pt>
              </c:strCache>
            </c:strRef>
          </c:tx>
          <c:spPr>
            <a:ln w="28575" cap="rnd">
              <a:solidFill>
                <a:schemeClr val="accent6">
                  <a:lumMod val="70000"/>
                  <a:lumOff val="3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4'!$C$206:$P$206</c:f>
            </c:numRef>
          </c:val>
          <c:smooth val="0"/>
          <c:extLst>
            <c:ext xmlns:c16="http://schemas.microsoft.com/office/drawing/2014/chart" uri="{C3380CC4-5D6E-409C-BE32-E72D297353CC}">
              <c16:uniqueId val="{000000CB-AC7D-4150-876D-28D2A55B5DB1}"/>
            </c:ext>
          </c:extLst>
        </c:ser>
        <c:ser>
          <c:idx val="204"/>
          <c:order val="204"/>
          <c:tx>
            <c:strRef>
              <c:f>'[ukgvaandproductivityestimatesforothergeographicareas1998to2022 (1).xlsx]Table 4'!$B$207</c:f>
              <c:strCache>
                <c:ptCount val="1"/>
                <c:pt idx="0">
                  <c:v>Great Malvern</c:v>
                </c:pt>
              </c:strCache>
            </c:strRef>
          </c:tx>
          <c:spPr>
            <a:ln w="28575" cap="rnd">
              <a:solidFill>
                <a:schemeClr val="accent1">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4'!$C$207:$P$207</c:f>
            </c:numRef>
          </c:val>
          <c:smooth val="0"/>
          <c:extLst>
            <c:ext xmlns:c16="http://schemas.microsoft.com/office/drawing/2014/chart" uri="{C3380CC4-5D6E-409C-BE32-E72D297353CC}">
              <c16:uniqueId val="{000000CC-AC7D-4150-876D-28D2A55B5DB1}"/>
            </c:ext>
          </c:extLst>
        </c:ser>
        <c:ser>
          <c:idx val="205"/>
          <c:order val="205"/>
          <c:tx>
            <c:strRef>
              <c:f>'[ukgvaandproductivityestimatesforothergeographicareas1998to2022 (1).xlsx]Table 4'!$B$208</c:f>
              <c:strCache>
                <c:ptCount val="1"/>
                <c:pt idx="0">
                  <c:v>Haverhill</c:v>
                </c:pt>
              </c:strCache>
            </c:strRef>
          </c:tx>
          <c:spPr>
            <a:ln w="28575" cap="rnd">
              <a:solidFill>
                <a:schemeClr val="accent2">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4'!$C$208:$P$208</c:f>
            </c:numRef>
          </c:val>
          <c:smooth val="0"/>
          <c:extLst>
            <c:ext xmlns:c16="http://schemas.microsoft.com/office/drawing/2014/chart" uri="{C3380CC4-5D6E-409C-BE32-E72D297353CC}">
              <c16:uniqueId val="{000000CD-AC7D-4150-876D-28D2A55B5DB1}"/>
            </c:ext>
          </c:extLst>
        </c:ser>
        <c:ser>
          <c:idx val="206"/>
          <c:order val="206"/>
          <c:tx>
            <c:strRef>
              <c:f>'[ukgvaandproductivityestimatesforothergeographicareas1998to2022 (1).xlsx]Table 4'!$B$209</c:f>
              <c:strCache>
                <c:ptCount val="1"/>
                <c:pt idx="0">
                  <c:v>Ipswich</c:v>
                </c:pt>
              </c:strCache>
            </c:strRef>
          </c:tx>
          <c:spPr>
            <a:ln w="28575" cap="rnd">
              <a:solidFill>
                <a:schemeClr val="accent3">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4'!$C$209:$P$209</c:f>
            </c:numRef>
          </c:val>
          <c:smooth val="0"/>
          <c:extLst>
            <c:ext xmlns:c16="http://schemas.microsoft.com/office/drawing/2014/chart" uri="{C3380CC4-5D6E-409C-BE32-E72D297353CC}">
              <c16:uniqueId val="{000000CE-AC7D-4150-876D-28D2A55B5DB1}"/>
            </c:ext>
          </c:extLst>
        </c:ser>
        <c:ser>
          <c:idx val="207"/>
          <c:order val="207"/>
          <c:tx>
            <c:strRef>
              <c:f>'[ukgvaandproductivityestimatesforothergeographicareas1998to2022 (1).xlsx]Table 4'!$B$210</c:f>
              <c:strCache>
                <c:ptCount val="1"/>
                <c:pt idx="0">
                  <c:v>Evesham</c:v>
                </c:pt>
              </c:strCache>
            </c:strRef>
          </c:tx>
          <c:spPr>
            <a:ln w="28575" cap="rnd">
              <a:solidFill>
                <a:schemeClr val="accent4">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4'!$C$210:$P$210</c:f>
            </c:numRef>
          </c:val>
          <c:smooth val="0"/>
          <c:extLst>
            <c:ext xmlns:c16="http://schemas.microsoft.com/office/drawing/2014/chart" uri="{C3380CC4-5D6E-409C-BE32-E72D297353CC}">
              <c16:uniqueId val="{000000CF-AC7D-4150-876D-28D2A55B5DB1}"/>
            </c:ext>
          </c:extLst>
        </c:ser>
        <c:ser>
          <c:idx val="208"/>
          <c:order val="208"/>
          <c:tx>
            <c:strRef>
              <c:f>'[ukgvaandproductivityestimatesforothergeographicareas1998to2022 (1).xlsx]Table 4'!$B$211</c:f>
              <c:strCache>
                <c:ptCount val="1"/>
                <c:pt idx="0">
                  <c:v>Milton Keynes</c:v>
                </c:pt>
              </c:strCache>
            </c:strRef>
          </c:tx>
          <c:spPr>
            <a:ln w="28575" cap="rnd">
              <a:solidFill>
                <a:schemeClr val="accent5">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4'!$C$211:$P$211</c:f>
            </c:numRef>
          </c:val>
          <c:smooth val="0"/>
          <c:extLst>
            <c:ext xmlns:c16="http://schemas.microsoft.com/office/drawing/2014/chart" uri="{C3380CC4-5D6E-409C-BE32-E72D297353CC}">
              <c16:uniqueId val="{000000D0-AC7D-4150-876D-28D2A55B5DB1}"/>
            </c:ext>
          </c:extLst>
        </c:ser>
        <c:ser>
          <c:idx val="209"/>
          <c:order val="209"/>
          <c:tx>
            <c:strRef>
              <c:f>'[ukgvaandproductivityestimatesforothergeographicareas1998to2022 (1).xlsx]Table 4'!$B$212</c:f>
              <c:strCache>
                <c:ptCount val="1"/>
                <c:pt idx="0">
                  <c:v>Hereford</c:v>
                </c:pt>
              </c:strCache>
            </c:strRef>
          </c:tx>
          <c:spPr>
            <a:ln w="28575" cap="rnd">
              <a:solidFill>
                <a:schemeClr val="accent6">
                  <a:lumMod val="7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4'!$C$212:$P$212</c:f>
            </c:numRef>
          </c:val>
          <c:smooth val="0"/>
          <c:extLst>
            <c:ext xmlns:c16="http://schemas.microsoft.com/office/drawing/2014/chart" uri="{C3380CC4-5D6E-409C-BE32-E72D297353CC}">
              <c16:uniqueId val="{000000D1-AC7D-4150-876D-28D2A55B5DB1}"/>
            </c:ext>
          </c:extLst>
        </c:ser>
        <c:ser>
          <c:idx val="210"/>
          <c:order val="210"/>
          <c:tx>
            <c:strRef>
              <c:f>'[ukgvaandproductivityestimatesforothergeographicareas1998to2022 (1).xlsx]Table 4'!$B$213</c:f>
              <c:strCache>
                <c:ptCount val="1"/>
                <c:pt idx="0">
                  <c:v>Banbury</c:v>
                </c:pt>
              </c:strCache>
            </c:strRef>
          </c:tx>
          <c:spPr>
            <a:ln w="28575" cap="rnd">
              <a:solidFill>
                <a:schemeClr val="accent1">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4'!$C$213:$P$213</c:f>
            </c:numRef>
          </c:val>
          <c:smooth val="0"/>
          <c:extLst>
            <c:ext xmlns:c16="http://schemas.microsoft.com/office/drawing/2014/chart" uri="{C3380CC4-5D6E-409C-BE32-E72D297353CC}">
              <c16:uniqueId val="{000000D2-AC7D-4150-876D-28D2A55B5DB1}"/>
            </c:ext>
          </c:extLst>
        </c:ser>
        <c:ser>
          <c:idx val="211"/>
          <c:order val="211"/>
          <c:tx>
            <c:strRef>
              <c:f>'[ukgvaandproductivityestimatesforothergeographicareas1998to2022 (1).xlsx]Table 4'!$B$214</c:f>
              <c:strCache>
                <c:ptCount val="1"/>
                <c:pt idx="0">
                  <c:v>Bletchley</c:v>
                </c:pt>
              </c:strCache>
            </c:strRef>
          </c:tx>
          <c:spPr>
            <a:ln w="28575" cap="rnd">
              <a:solidFill>
                <a:schemeClr val="accent2">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4'!$C$214:$P$214</c:f>
            </c:numRef>
          </c:val>
          <c:smooth val="0"/>
          <c:extLst>
            <c:ext xmlns:c16="http://schemas.microsoft.com/office/drawing/2014/chart" uri="{C3380CC4-5D6E-409C-BE32-E72D297353CC}">
              <c16:uniqueId val="{000000D3-AC7D-4150-876D-28D2A55B5DB1}"/>
            </c:ext>
          </c:extLst>
        </c:ser>
        <c:ser>
          <c:idx val="212"/>
          <c:order val="212"/>
          <c:tx>
            <c:strRef>
              <c:f>'[ukgvaandproductivityestimatesforothergeographicareas1998to2022 (1).xlsx]Table 4'!$B$215</c:f>
              <c:strCache>
                <c:ptCount val="1"/>
                <c:pt idx="0">
                  <c:v>Letchworth</c:v>
                </c:pt>
              </c:strCache>
            </c:strRef>
          </c:tx>
          <c:spPr>
            <a:ln w="28575" cap="rnd">
              <a:solidFill>
                <a:schemeClr val="accent3">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4'!$C$215:$P$215</c:f>
            </c:numRef>
          </c:val>
          <c:smooth val="0"/>
          <c:extLst>
            <c:ext xmlns:c16="http://schemas.microsoft.com/office/drawing/2014/chart" uri="{C3380CC4-5D6E-409C-BE32-E72D297353CC}">
              <c16:uniqueId val="{000000D4-AC7D-4150-876D-28D2A55B5DB1}"/>
            </c:ext>
          </c:extLst>
        </c:ser>
        <c:ser>
          <c:idx val="213"/>
          <c:order val="213"/>
          <c:tx>
            <c:strRef>
              <c:f>'[ukgvaandproductivityestimatesforothergeographicareas1998to2022 (1).xlsx]Table 4'!$B$216</c:f>
              <c:strCache>
                <c:ptCount val="1"/>
                <c:pt idx="0">
                  <c:v>Hitchin</c:v>
                </c:pt>
              </c:strCache>
            </c:strRef>
          </c:tx>
          <c:spPr>
            <a:ln w="28575" cap="rnd">
              <a:solidFill>
                <a:schemeClr val="accent4">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4'!$C$216:$P$216</c:f>
            </c:numRef>
          </c:val>
          <c:smooth val="0"/>
          <c:extLst>
            <c:ext xmlns:c16="http://schemas.microsoft.com/office/drawing/2014/chart" uri="{C3380CC4-5D6E-409C-BE32-E72D297353CC}">
              <c16:uniqueId val="{000000D5-AC7D-4150-876D-28D2A55B5DB1}"/>
            </c:ext>
          </c:extLst>
        </c:ser>
        <c:ser>
          <c:idx val="214"/>
          <c:order val="214"/>
          <c:tx>
            <c:strRef>
              <c:f>'[ukgvaandproductivityestimatesforothergeographicareas1998to2022 (1).xlsx]Table 4'!$B$217</c:f>
              <c:strCache>
                <c:ptCount val="1"/>
                <c:pt idx="0">
                  <c:v>Leighton Buzzard</c:v>
                </c:pt>
              </c:strCache>
            </c:strRef>
          </c:tx>
          <c:spPr>
            <a:ln w="28575" cap="rnd">
              <a:solidFill>
                <a:schemeClr val="accent5">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4'!$C$217:$P$217</c:f>
            </c:numRef>
          </c:val>
          <c:smooth val="0"/>
          <c:extLst>
            <c:ext xmlns:c16="http://schemas.microsoft.com/office/drawing/2014/chart" uri="{C3380CC4-5D6E-409C-BE32-E72D297353CC}">
              <c16:uniqueId val="{000000D6-AC7D-4150-876D-28D2A55B5DB1}"/>
            </c:ext>
          </c:extLst>
        </c:ser>
        <c:ser>
          <c:idx val="215"/>
          <c:order val="215"/>
          <c:tx>
            <c:strRef>
              <c:f>'[ukgvaandproductivityestimatesforothergeographicareas1998to2022 (1).xlsx]Table 4'!$B$218</c:f>
              <c:strCache>
                <c:ptCount val="1"/>
                <c:pt idx="0">
                  <c:v>Colchester</c:v>
                </c:pt>
              </c:strCache>
            </c:strRef>
          </c:tx>
          <c:spPr>
            <a:ln w="28575" cap="rnd">
              <a:solidFill>
                <a:schemeClr val="accent6">
                  <a:lumMod val="50000"/>
                  <a:lumOff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4'!$C$218:$P$218</c:f>
            </c:numRef>
          </c:val>
          <c:smooth val="0"/>
          <c:extLst>
            <c:ext xmlns:c16="http://schemas.microsoft.com/office/drawing/2014/chart" uri="{C3380CC4-5D6E-409C-BE32-E72D297353CC}">
              <c16:uniqueId val="{000000D7-AC7D-4150-876D-28D2A55B5DB1}"/>
            </c:ext>
          </c:extLst>
        </c:ser>
        <c:ser>
          <c:idx val="216"/>
          <c:order val="216"/>
          <c:tx>
            <c:strRef>
              <c:f>'[ukgvaandproductivityestimatesforothergeographicareas1998to2022 (1).xlsx]Table 4'!$B$219</c:f>
              <c:strCache>
                <c:ptCount val="1"/>
                <c:pt idx="0">
                  <c:v>Stevenage</c:v>
                </c:pt>
              </c:strCache>
            </c:strRef>
          </c:tx>
          <c:spPr>
            <a:ln w="28575" cap="rnd">
              <a:solidFill>
                <a:schemeClr val="accent1"/>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4'!$C$219:$P$219</c:f>
            </c:numRef>
          </c:val>
          <c:smooth val="0"/>
          <c:extLst>
            <c:ext xmlns:c16="http://schemas.microsoft.com/office/drawing/2014/chart" uri="{C3380CC4-5D6E-409C-BE32-E72D297353CC}">
              <c16:uniqueId val="{000000D8-AC7D-4150-876D-28D2A55B5DB1}"/>
            </c:ext>
          </c:extLst>
        </c:ser>
        <c:ser>
          <c:idx val="217"/>
          <c:order val="217"/>
          <c:tx>
            <c:strRef>
              <c:f>'[ukgvaandproductivityestimatesforothergeographicareas1998to2022 (1).xlsx]Table 4'!$B$220</c:f>
              <c:strCache>
                <c:ptCount val="1"/>
                <c:pt idx="0">
                  <c:v>Bicester</c:v>
                </c:pt>
              </c:strCache>
            </c:strRef>
          </c:tx>
          <c:spPr>
            <a:ln w="28575" cap="rnd">
              <a:solidFill>
                <a:schemeClr val="accent2"/>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4'!$C$220:$P$220</c:f>
            </c:numRef>
          </c:val>
          <c:smooth val="0"/>
          <c:extLst>
            <c:ext xmlns:c16="http://schemas.microsoft.com/office/drawing/2014/chart" uri="{C3380CC4-5D6E-409C-BE32-E72D297353CC}">
              <c16:uniqueId val="{000000D9-AC7D-4150-876D-28D2A55B5DB1}"/>
            </c:ext>
          </c:extLst>
        </c:ser>
        <c:ser>
          <c:idx val="218"/>
          <c:order val="218"/>
          <c:tx>
            <c:strRef>
              <c:f>'[ukgvaandproductivityestimatesforothergeographicareas1998to2022 (1).xlsx]Table 4'!$B$221</c:f>
              <c:strCache>
                <c:ptCount val="1"/>
                <c:pt idx="0">
                  <c:v>Braintree</c:v>
                </c:pt>
              </c:strCache>
            </c:strRef>
          </c:tx>
          <c:spPr>
            <a:ln w="28575" cap="rnd">
              <a:solidFill>
                <a:schemeClr val="accent3"/>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4'!$C$221:$P$221</c:f>
            </c:numRef>
          </c:val>
          <c:smooth val="0"/>
          <c:extLst>
            <c:ext xmlns:c16="http://schemas.microsoft.com/office/drawing/2014/chart" uri="{C3380CC4-5D6E-409C-BE32-E72D297353CC}">
              <c16:uniqueId val="{000000DA-AC7D-4150-876D-28D2A55B5DB1}"/>
            </c:ext>
          </c:extLst>
        </c:ser>
        <c:ser>
          <c:idx val="219"/>
          <c:order val="219"/>
          <c:tx>
            <c:strRef>
              <c:f>'[ukgvaandproductivityestimatesforothergeographicareas1998to2022 (1).xlsx]Table 4'!$B$222</c:f>
              <c:strCache>
                <c:ptCount val="1"/>
                <c:pt idx="0">
                  <c:v>Luton</c:v>
                </c:pt>
              </c:strCache>
            </c:strRef>
          </c:tx>
          <c:spPr>
            <a:ln w="28575" cap="rnd">
              <a:solidFill>
                <a:schemeClr val="accent4"/>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4'!$C$222:$P$222</c:f>
            </c:numRef>
          </c:val>
          <c:smooth val="0"/>
          <c:extLst>
            <c:ext xmlns:c16="http://schemas.microsoft.com/office/drawing/2014/chart" uri="{C3380CC4-5D6E-409C-BE32-E72D297353CC}">
              <c16:uniqueId val="{000000DB-AC7D-4150-876D-28D2A55B5DB1}"/>
            </c:ext>
          </c:extLst>
        </c:ser>
        <c:ser>
          <c:idx val="220"/>
          <c:order val="220"/>
          <c:tx>
            <c:strRef>
              <c:f>'[ukgvaandproductivityestimatesforothergeographicareas1998to2022 (1).xlsx]Table 4'!$B$223</c:f>
              <c:strCache>
                <c:ptCount val="1"/>
                <c:pt idx="0">
                  <c:v>Cheltenham</c:v>
                </c:pt>
              </c:strCache>
            </c:strRef>
          </c:tx>
          <c:spPr>
            <a:ln w="28575" cap="rnd">
              <a:solidFill>
                <a:schemeClr val="accent5"/>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4'!$C$223:$P$223</c:f>
            </c:numRef>
          </c:val>
          <c:smooth val="0"/>
          <c:extLst>
            <c:ext xmlns:c16="http://schemas.microsoft.com/office/drawing/2014/chart" uri="{C3380CC4-5D6E-409C-BE32-E72D297353CC}">
              <c16:uniqueId val="{000000DC-AC7D-4150-876D-28D2A55B5DB1}"/>
            </c:ext>
          </c:extLst>
        </c:ser>
        <c:ser>
          <c:idx val="221"/>
          <c:order val="221"/>
          <c:tx>
            <c:strRef>
              <c:f>'[ukgvaandproductivityestimatesforothergeographicareas1998to2022 (1).xlsx]Table 4'!$B$224</c:f>
              <c:strCache>
                <c:ptCount val="1"/>
                <c:pt idx="0">
                  <c:v>Dunstable</c:v>
                </c:pt>
              </c:strCache>
            </c:strRef>
          </c:tx>
          <c:spPr>
            <a:ln w="28575" cap="rnd">
              <a:solidFill>
                <a:schemeClr val="accent6"/>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4'!$C$224:$P$224</c:f>
            </c:numRef>
          </c:val>
          <c:smooth val="0"/>
          <c:extLst>
            <c:ext xmlns:c16="http://schemas.microsoft.com/office/drawing/2014/chart" uri="{C3380CC4-5D6E-409C-BE32-E72D297353CC}">
              <c16:uniqueId val="{000000DD-AC7D-4150-876D-28D2A55B5DB1}"/>
            </c:ext>
          </c:extLst>
        </c:ser>
        <c:ser>
          <c:idx val="222"/>
          <c:order val="222"/>
          <c:tx>
            <c:strRef>
              <c:f>'[ukgvaandproductivityestimatesforothergeographicareas1998to2022 (1).xlsx]Table 4'!$B$225</c:f>
              <c:strCache>
                <c:ptCount val="1"/>
                <c:pt idx="0">
                  <c:v>Bishop's Stortford</c:v>
                </c:pt>
              </c:strCache>
            </c:strRef>
          </c:tx>
          <c:spPr>
            <a:ln w="28575" cap="rnd">
              <a:solidFill>
                <a:schemeClr val="accent1">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4'!$C$225:$P$225</c:f>
            </c:numRef>
          </c:val>
          <c:smooth val="0"/>
          <c:extLst>
            <c:ext xmlns:c16="http://schemas.microsoft.com/office/drawing/2014/chart" uri="{C3380CC4-5D6E-409C-BE32-E72D297353CC}">
              <c16:uniqueId val="{000000DE-AC7D-4150-876D-28D2A55B5DB1}"/>
            </c:ext>
          </c:extLst>
        </c:ser>
        <c:ser>
          <c:idx val="223"/>
          <c:order val="223"/>
          <c:tx>
            <c:strRef>
              <c:f>'[ukgvaandproductivityestimatesforothergeographicareas1998to2022 (1).xlsx]Table 4'!$B$226</c:f>
              <c:strCache>
                <c:ptCount val="1"/>
                <c:pt idx="0">
                  <c:v>Gloucester</c:v>
                </c:pt>
              </c:strCache>
            </c:strRef>
          </c:tx>
          <c:spPr>
            <a:ln w="28575" cap="rnd">
              <a:solidFill>
                <a:schemeClr val="accent2">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4'!$C$226:$P$226</c:f>
            </c:numRef>
          </c:val>
          <c:smooth val="0"/>
          <c:extLst>
            <c:ext xmlns:c16="http://schemas.microsoft.com/office/drawing/2014/chart" uri="{C3380CC4-5D6E-409C-BE32-E72D297353CC}">
              <c16:uniqueId val="{000000DF-AC7D-4150-876D-28D2A55B5DB1}"/>
            </c:ext>
          </c:extLst>
        </c:ser>
        <c:ser>
          <c:idx val="224"/>
          <c:order val="224"/>
          <c:tx>
            <c:strRef>
              <c:f>'[ukgvaandproductivityestimatesforothergeographicareas1998to2022 (1).xlsx]Table 4'!$B$227</c:f>
              <c:strCache>
                <c:ptCount val="1"/>
                <c:pt idx="0">
                  <c:v>Clacton-on-Sea</c:v>
                </c:pt>
              </c:strCache>
            </c:strRef>
          </c:tx>
          <c:spPr>
            <a:ln w="28575" cap="rnd">
              <a:solidFill>
                <a:schemeClr val="accent3">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4'!$C$227:$P$227</c:f>
            </c:numRef>
          </c:val>
          <c:smooth val="0"/>
          <c:extLst>
            <c:ext xmlns:c16="http://schemas.microsoft.com/office/drawing/2014/chart" uri="{C3380CC4-5D6E-409C-BE32-E72D297353CC}">
              <c16:uniqueId val="{000000E0-AC7D-4150-876D-28D2A55B5DB1}"/>
            </c:ext>
          </c:extLst>
        </c:ser>
        <c:ser>
          <c:idx val="225"/>
          <c:order val="225"/>
          <c:tx>
            <c:strRef>
              <c:f>'[ukgvaandproductivityestimatesforothergeographicareas1998to2022 (1).xlsx]Table 4'!$B$228</c:f>
              <c:strCache>
                <c:ptCount val="1"/>
                <c:pt idx="0">
                  <c:v>Witham</c:v>
                </c:pt>
              </c:strCache>
            </c:strRef>
          </c:tx>
          <c:spPr>
            <a:ln w="28575" cap="rnd">
              <a:solidFill>
                <a:schemeClr val="accent4">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4'!$C$228:$P$228</c:f>
            </c:numRef>
          </c:val>
          <c:smooth val="0"/>
          <c:extLst>
            <c:ext xmlns:c16="http://schemas.microsoft.com/office/drawing/2014/chart" uri="{C3380CC4-5D6E-409C-BE32-E72D297353CC}">
              <c16:uniqueId val="{000000E1-AC7D-4150-876D-28D2A55B5DB1}"/>
            </c:ext>
          </c:extLst>
        </c:ser>
        <c:ser>
          <c:idx val="226"/>
          <c:order val="226"/>
          <c:tx>
            <c:strRef>
              <c:f>'[ukgvaandproductivityestimatesforothergeographicareas1998to2022 (1).xlsx]Table 4'!$B$229</c:f>
              <c:strCache>
                <c:ptCount val="1"/>
                <c:pt idx="0">
                  <c:v>Harpenden</c:v>
                </c:pt>
              </c:strCache>
            </c:strRef>
          </c:tx>
          <c:spPr>
            <a:ln w="28575" cap="rnd">
              <a:solidFill>
                <a:schemeClr val="accent5">
                  <a:lumMod val="6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4'!$C$229:$P$229</c:f>
            </c:numRef>
          </c:val>
          <c:smooth val="0"/>
          <c:extLst>
            <c:ext xmlns:c16="http://schemas.microsoft.com/office/drawing/2014/chart" uri="{C3380CC4-5D6E-409C-BE32-E72D297353CC}">
              <c16:uniqueId val="{000000E2-AC7D-4150-876D-28D2A55B5DB1}"/>
            </c:ext>
          </c:extLst>
        </c:ser>
        <c:ser>
          <c:idx val="227"/>
          <c:order val="227"/>
          <c:tx>
            <c:strRef>
              <c:f>'[ukgvaandproductivityestimatesforothergeographicareas1998to2022 (1).xlsx]Table 4'!$B$230</c:f>
              <c:strCache>
                <c:ptCount val="1"/>
                <c:pt idx="0">
                  <c:v>Aylesbury</c:v>
                </c:pt>
              </c:strCache>
            </c:strRef>
          </c:tx>
          <c:spPr>
            <a:ln w="28575" cap="rnd">
              <a:solidFill>
                <a:srgbClr val="2C2D84"/>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4'!$C$230:$P$230</c:f>
              <c:numCache>
                <c:formatCode>0</c:formatCode>
                <c:ptCount val="14"/>
                <c:pt idx="0">
                  <c:v>52389</c:v>
                </c:pt>
                <c:pt idx="1">
                  <c:v>55156</c:v>
                </c:pt>
                <c:pt idx="2">
                  <c:v>56097</c:v>
                </c:pt>
                <c:pt idx="3">
                  <c:v>53300</c:v>
                </c:pt>
                <c:pt idx="4">
                  <c:v>58948</c:v>
                </c:pt>
                <c:pt idx="5">
                  <c:v>57351</c:v>
                </c:pt>
                <c:pt idx="6">
                  <c:v>54870</c:v>
                </c:pt>
                <c:pt idx="7">
                  <c:v>51179</c:v>
                </c:pt>
                <c:pt idx="8">
                  <c:v>51154</c:v>
                </c:pt>
                <c:pt idx="9">
                  <c:v>53424</c:v>
                </c:pt>
                <c:pt idx="10">
                  <c:v>50687</c:v>
                </c:pt>
                <c:pt idx="11">
                  <c:v>46892</c:v>
                </c:pt>
                <c:pt idx="12">
                  <c:v>45789</c:v>
                </c:pt>
                <c:pt idx="13">
                  <c:v>47431</c:v>
                </c:pt>
              </c:numCache>
            </c:numRef>
          </c:val>
          <c:smooth val="0"/>
          <c:extLst>
            <c:ext xmlns:c16="http://schemas.microsoft.com/office/drawing/2014/chart" uri="{C3380CC4-5D6E-409C-BE32-E72D297353CC}">
              <c16:uniqueId val="{000000E3-AC7D-4150-876D-28D2A55B5DB1}"/>
            </c:ext>
          </c:extLst>
        </c:ser>
        <c:ser>
          <c:idx val="228"/>
          <c:order val="228"/>
          <c:tx>
            <c:strRef>
              <c:f>'[ukgvaandproductivityestimatesforothergeographicareas1998to2022 (1).xlsx]Table 4'!$B$231</c:f>
              <c:strCache>
                <c:ptCount val="1"/>
                <c:pt idx="0">
                  <c:v>Welwyn Garden City</c:v>
                </c:pt>
              </c:strCache>
            </c:strRef>
          </c:tx>
          <c:spPr>
            <a:ln w="28575" cap="rnd">
              <a:solidFill>
                <a:schemeClr val="accent1">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4'!$C$231:$P$231</c:f>
            </c:numRef>
          </c:val>
          <c:smooth val="0"/>
          <c:extLst>
            <c:ext xmlns:c16="http://schemas.microsoft.com/office/drawing/2014/chart" uri="{C3380CC4-5D6E-409C-BE32-E72D297353CC}">
              <c16:uniqueId val="{000000E4-AC7D-4150-876D-28D2A55B5DB1}"/>
            </c:ext>
          </c:extLst>
        </c:ser>
        <c:ser>
          <c:idx val="229"/>
          <c:order val="229"/>
          <c:tx>
            <c:strRef>
              <c:f>'[ukgvaandproductivityestimatesforothergeographicareas1998to2022 (1).xlsx]Table 4'!$B$232</c:f>
              <c:strCache>
                <c:ptCount val="1"/>
                <c:pt idx="0">
                  <c:v>Hertford</c:v>
                </c:pt>
              </c:strCache>
            </c:strRef>
          </c:tx>
          <c:spPr>
            <a:ln w="28575" cap="rnd">
              <a:solidFill>
                <a:schemeClr val="accent2">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4'!$C$232:$P$232</c:f>
            </c:numRef>
          </c:val>
          <c:smooth val="0"/>
          <c:extLst>
            <c:ext xmlns:c16="http://schemas.microsoft.com/office/drawing/2014/chart" uri="{C3380CC4-5D6E-409C-BE32-E72D297353CC}">
              <c16:uniqueId val="{000000E5-AC7D-4150-876D-28D2A55B5DB1}"/>
            </c:ext>
          </c:extLst>
        </c:ser>
        <c:ser>
          <c:idx val="230"/>
          <c:order val="230"/>
          <c:tx>
            <c:strRef>
              <c:f>'[ukgvaandproductivityestimatesforothergeographicareas1998to2022 (1).xlsx]Table 4'!$B$233</c:f>
              <c:strCache>
                <c:ptCount val="1"/>
                <c:pt idx="0">
                  <c:v>Witney</c:v>
                </c:pt>
              </c:strCache>
            </c:strRef>
          </c:tx>
          <c:spPr>
            <a:ln w="28575" cap="rnd">
              <a:solidFill>
                <a:schemeClr val="accent3">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4'!$C$233:$P$233</c:f>
            </c:numRef>
          </c:val>
          <c:smooth val="0"/>
          <c:extLst>
            <c:ext xmlns:c16="http://schemas.microsoft.com/office/drawing/2014/chart" uri="{C3380CC4-5D6E-409C-BE32-E72D297353CC}">
              <c16:uniqueId val="{000000E6-AC7D-4150-876D-28D2A55B5DB1}"/>
            </c:ext>
          </c:extLst>
        </c:ser>
        <c:ser>
          <c:idx val="231"/>
          <c:order val="231"/>
          <c:tx>
            <c:strRef>
              <c:f>'[ukgvaandproductivityestimatesforothergeographicareas1998to2022 (1).xlsx]Table 4'!$B$234</c:f>
              <c:strCache>
                <c:ptCount val="1"/>
                <c:pt idx="0">
                  <c:v>Hoddesdon</c:v>
                </c:pt>
              </c:strCache>
            </c:strRef>
          </c:tx>
          <c:spPr>
            <a:ln w="28575" cap="rnd">
              <a:solidFill>
                <a:schemeClr val="accent4">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4'!$C$234:$P$234</c:f>
            </c:numRef>
          </c:val>
          <c:smooth val="0"/>
          <c:extLst>
            <c:ext xmlns:c16="http://schemas.microsoft.com/office/drawing/2014/chart" uri="{C3380CC4-5D6E-409C-BE32-E72D297353CC}">
              <c16:uniqueId val="{000000E7-AC7D-4150-876D-28D2A55B5DB1}"/>
            </c:ext>
          </c:extLst>
        </c:ser>
        <c:ser>
          <c:idx val="232"/>
          <c:order val="232"/>
          <c:tx>
            <c:strRef>
              <c:f>'[ukgvaandproductivityestimatesforothergeographicareas1998to2022 (1).xlsx]Table 4'!$B$235</c:f>
              <c:strCache>
                <c:ptCount val="1"/>
                <c:pt idx="0">
                  <c:v>Harlow</c:v>
                </c:pt>
              </c:strCache>
            </c:strRef>
          </c:tx>
          <c:spPr>
            <a:ln w="28575" cap="rnd">
              <a:solidFill>
                <a:schemeClr val="accent5">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4'!$C$235:$P$235</c:f>
            </c:numRef>
          </c:val>
          <c:smooth val="0"/>
          <c:extLst>
            <c:ext xmlns:c16="http://schemas.microsoft.com/office/drawing/2014/chart" uri="{C3380CC4-5D6E-409C-BE32-E72D297353CC}">
              <c16:uniqueId val="{000000E8-AC7D-4150-876D-28D2A55B5DB1}"/>
            </c:ext>
          </c:extLst>
        </c:ser>
        <c:ser>
          <c:idx val="233"/>
          <c:order val="233"/>
          <c:tx>
            <c:strRef>
              <c:f>'[ukgvaandproductivityestimatesforothergeographicareas1998to2022 (1).xlsx]Table 4'!$B$236</c:f>
              <c:strCache>
                <c:ptCount val="1"/>
                <c:pt idx="0">
                  <c:v>Hatfield</c:v>
                </c:pt>
              </c:strCache>
            </c:strRef>
          </c:tx>
          <c:spPr>
            <a:ln w="28575" cap="rnd">
              <a:solidFill>
                <a:schemeClr val="accent6">
                  <a:lumMod val="80000"/>
                  <a:lumOff val="2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4'!$C$236:$P$236</c:f>
            </c:numRef>
          </c:val>
          <c:smooth val="0"/>
          <c:extLst>
            <c:ext xmlns:c16="http://schemas.microsoft.com/office/drawing/2014/chart" uri="{C3380CC4-5D6E-409C-BE32-E72D297353CC}">
              <c16:uniqueId val="{000000E9-AC7D-4150-876D-28D2A55B5DB1}"/>
            </c:ext>
          </c:extLst>
        </c:ser>
        <c:ser>
          <c:idx val="234"/>
          <c:order val="234"/>
          <c:tx>
            <c:strRef>
              <c:f>'[ukgvaandproductivityestimatesforothergeographicareas1998to2022 (1).xlsx]Table 4'!$B$237</c:f>
              <c:strCache>
                <c:ptCount val="1"/>
                <c:pt idx="0">
                  <c:v>St Albans</c:v>
                </c:pt>
              </c:strCache>
            </c:strRef>
          </c:tx>
          <c:spPr>
            <a:ln w="28575" cap="rnd">
              <a:solidFill>
                <a:schemeClr val="accent1">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4'!$C$237:$P$237</c:f>
            </c:numRef>
          </c:val>
          <c:smooth val="0"/>
          <c:extLst>
            <c:ext xmlns:c16="http://schemas.microsoft.com/office/drawing/2014/chart" uri="{C3380CC4-5D6E-409C-BE32-E72D297353CC}">
              <c16:uniqueId val="{000000EA-AC7D-4150-876D-28D2A55B5DB1}"/>
            </c:ext>
          </c:extLst>
        </c:ser>
        <c:ser>
          <c:idx val="235"/>
          <c:order val="235"/>
          <c:tx>
            <c:strRef>
              <c:f>'[ukgvaandproductivityestimatesforothergeographicareas1998to2022 (1).xlsx]Table 4'!$B$238</c:f>
              <c:strCache>
                <c:ptCount val="1"/>
                <c:pt idx="0">
                  <c:v>Chelmsford</c:v>
                </c:pt>
              </c:strCache>
            </c:strRef>
          </c:tx>
          <c:spPr>
            <a:ln w="28575" cap="rnd">
              <a:solidFill>
                <a:schemeClr val="accent2">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4'!$C$238:$P$238</c:f>
            </c:numRef>
          </c:val>
          <c:smooth val="0"/>
          <c:extLst>
            <c:ext xmlns:c16="http://schemas.microsoft.com/office/drawing/2014/chart" uri="{C3380CC4-5D6E-409C-BE32-E72D297353CC}">
              <c16:uniqueId val="{000000EB-AC7D-4150-876D-28D2A55B5DB1}"/>
            </c:ext>
          </c:extLst>
        </c:ser>
        <c:ser>
          <c:idx val="236"/>
          <c:order val="236"/>
          <c:tx>
            <c:strRef>
              <c:f>'[ukgvaandproductivityestimatesforothergeographicareas1998to2022 (1).xlsx]Table 4'!$B$239</c:f>
              <c:strCache>
                <c:ptCount val="1"/>
                <c:pt idx="0">
                  <c:v>Hemel Hempstead</c:v>
                </c:pt>
              </c:strCache>
            </c:strRef>
          </c:tx>
          <c:spPr>
            <a:ln w="28575" cap="rnd">
              <a:solidFill>
                <a:schemeClr val="accent3">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4'!$C$239:$P$239</c:f>
            </c:numRef>
          </c:val>
          <c:smooth val="0"/>
          <c:extLst>
            <c:ext xmlns:c16="http://schemas.microsoft.com/office/drawing/2014/chart" uri="{C3380CC4-5D6E-409C-BE32-E72D297353CC}">
              <c16:uniqueId val="{000000EC-AC7D-4150-876D-28D2A55B5DB1}"/>
            </c:ext>
          </c:extLst>
        </c:ser>
        <c:ser>
          <c:idx val="237"/>
          <c:order val="237"/>
          <c:tx>
            <c:strRef>
              <c:f>'[ukgvaandproductivityestimatesforothergeographicareas1998to2022 (1).xlsx]Table 4'!$B$240</c:f>
              <c:strCache>
                <c:ptCount val="1"/>
                <c:pt idx="0">
                  <c:v>Oxford</c:v>
                </c:pt>
              </c:strCache>
            </c:strRef>
          </c:tx>
          <c:spPr>
            <a:ln w="28575" cap="rnd">
              <a:solidFill>
                <a:schemeClr val="accent4">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4'!$C$240:$P$240</c:f>
            </c:numRef>
          </c:val>
          <c:smooth val="0"/>
          <c:extLst>
            <c:ext xmlns:c16="http://schemas.microsoft.com/office/drawing/2014/chart" uri="{C3380CC4-5D6E-409C-BE32-E72D297353CC}">
              <c16:uniqueId val="{000000ED-AC7D-4150-876D-28D2A55B5DB1}"/>
            </c:ext>
          </c:extLst>
        </c:ser>
        <c:ser>
          <c:idx val="238"/>
          <c:order val="238"/>
          <c:tx>
            <c:strRef>
              <c:f>'[ukgvaandproductivityestimatesforothergeographicareas1998to2022 (1).xlsx]Table 4'!$B$241</c:f>
              <c:strCache>
                <c:ptCount val="1"/>
                <c:pt idx="0">
                  <c:v>Stroud</c:v>
                </c:pt>
              </c:strCache>
            </c:strRef>
          </c:tx>
          <c:spPr>
            <a:ln w="28575" cap="rnd">
              <a:solidFill>
                <a:schemeClr val="accent5">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4'!$C$241:$P$241</c:f>
            </c:numRef>
          </c:val>
          <c:smooth val="0"/>
          <c:extLst>
            <c:ext xmlns:c16="http://schemas.microsoft.com/office/drawing/2014/chart" uri="{C3380CC4-5D6E-409C-BE32-E72D297353CC}">
              <c16:uniqueId val="{000000EE-AC7D-4150-876D-28D2A55B5DB1}"/>
            </c:ext>
          </c:extLst>
        </c:ser>
        <c:ser>
          <c:idx val="239"/>
          <c:order val="239"/>
          <c:tx>
            <c:strRef>
              <c:f>'[ukgvaandproductivityestimatesforothergeographicareas1998to2022 (1).xlsx]Table 4'!$B$242</c:f>
              <c:strCache>
                <c:ptCount val="1"/>
                <c:pt idx="0">
                  <c:v>Cheshunt</c:v>
                </c:pt>
              </c:strCache>
            </c:strRef>
          </c:tx>
          <c:spPr>
            <a:ln w="28575" cap="rnd">
              <a:solidFill>
                <a:schemeClr val="accent6">
                  <a:lumMod val="8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4'!$C$242:$P$242</c:f>
            </c:numRef>
          </c:val>
          <c:smooth val="0"/>
          <c:extLst>
            <c:ext xmlns:c16="http://schemas.microsoft.com/office/drawing/2014/chart" uri="{C3380CC4-5D6E-409C-BE32-E72D297353CC}">
              <c16:uniqueId val="{000000EF-AC7D-4150-876D-28D2A55B5DB1}"/>
            </c:ext>
          </c:extLst>
        </c:ser>
        <c:ser>
          <c:idx val="240"/>
          <c:order val="240"/>
          <c:tx>
            <c:strRef>
              <c:f>'[ukgvaandproductivityestimatesforothergeographicareas1998to2022 (1).xlsx]Table 4'!$B$243</c:f>
              <c:strCache>
                <c:ptCount val="1"/>
                <c:pt idx="0">
                  <c:v>Watford (Watford)</c:v>
                </c:pt>
              </c:strCache>
            </c:strRef>
          </c:tx>
          <c:spPr>
            <a:ln w="28575" cap="rnd">
              <a:solidFill>
                <a:schemeClr val="accent1">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4'!$C$243:$P$243</c:f>
            </c:numRef>
          </c:val>
          <c:smooth val="0"/>
          <c:extLst>
            <c:ext xmlns:c16="http://schemas.microsoft.com/office/drawing/2014/chart" uri="{C3380CC4-5D6E-409C-BE32-E72D297353CC}">
              <c16:uniqueId val="{000000F0-AC7D-4150-876D-28D2A55B5DB1}"/>
            </c:ext>
          </c:extLst>
        </c:ser>
        <c:ser>
          <c:idx val="241"/>
          <c:order val="241"/>
          <c:tx>
            <c:strRef>
              <c:f>'[ukgvaandproductivityestimatesforothergeographicareas1998to2022 (1).xlsx]Table 4'!$B$244</c:f>
              <c:strCache>
                <c:ptCount val="1"/>
                <c:pt idx="0">
                  <c:v>Abingdon-on-Thames</c:v>
                </c:pt>
              </c:strCache>
            </c:strRef>
          </c:tx>
          <c:spPr>
            <a:ln w="28575" cap="rnd">
              <a:solidFill>
                <a:schemeClr val="accent2">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4'!$C$244:$P$244</c:f>
            </c:numRef>
          </c:val>
          <c:smooth val="0"/>
          <c:extLst>
            <c:ext xmlns:c16="http://schemas.microsoft.com/office/drawing/2014/chart" uri="{C3380CC4-5D6E-409C-BE32-E72D297353CC}">
              <c16:uniqueId val="{000000F1-AC7D-4150-876D-28D2A55B5DB1}"/>
            </c:ext>
          </c:extLst>
        </c:ser>
        <c:ser>
          <c:idx val="242"/>
          <c:order val="242"/>
          <c:tx>
            <c:strRef>
              <c:f>'[ukgvaandproductivityestimatesforothergeographicareas1998to2022 (1).xlsx]Table 4'!$B$245</c:f>
              <c:strCache>
                <c:ptCount val="1"/>
                <c:pt idx="0">
                  <c:v>Borehamwood</c:v>
                </c:pt>
              </c:strCache>
            </c:strRef>
          </c:tx>
          <c:spPr>
            <a:ln w="28575" cap="rnd">
              <a:solidFill>
                <a:schemeClr val="accent3">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4'!$C$245:$P$245</c:f>
            </c:numRef>
          </c:val>
          <c:smooth val="0"/>
          <c:extLst>
            <c:ext xmlns:c16="http://schemas.microsoft.com/office/drawing/2014/chart" uri="{C3380CC4-5D6E-409C-BE32-E72D297353CC}">
              <c16:uniqueId val="{000000F2-AC7D-4150-876D-28D2A55B5DB1}"/>
            </c:ext>
          </c:extLst>
        </c:ser>
        <c:ser>
          <c:idx val="243"/>
          <c:order val="243"/>
          <c:tx>
            <c:strRef>
              <c:f>'[ukgvaandproductivityestimatesforothergeographicareas1998to2022 (1).xlsx]Table 4'!$B$246</c:f>
              <c:strCache>
                <c:ptCount val="1"/>
                <c:pt idx="0">
                  <c:v>Loughton</c:v>
                </c:pt>
              </c:strCache>
            </c:strRef>
          </c:tx>
          <c:spPr>
            <a:ln w="28575" cap="rnd">
              <a:solidFill>
                <a:schemeClr val="accent4">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4'!$C$246:$P$246</c:f>
            </c:numRef>
          </c:val>
          <c:smooth val="0"/>
          <c:extLst>
            <c:ext xmlns:c16="http://schemas.microsoft.com/office/drawing/2014/chart" uri="{C3380CC4-5D6E-409C-BE32-E72D297353CC}">
              <c16:uniqueId val="{000000F3-AC7D-4150-876D-28D2A55B5DB1}"/>
            </c:ext>
          </c:extLst>
        </c:ser>
        <c:ser>
          <c:idx val="244"/>
          <c:order val="244"/>
          <c:tx>
            <c:strRef>
              <c:f>'[ukgvaandproductivityestimatesforothergeographicareas1998to2022 (1).xlsx]Table 4'!$B$247</c:f>
              <c:strCache>
                <c:ptCount val="1"/>
                <c:pt idx="0">
                  <c:v>Bushey</c:v>
                </c:pt>
              </c:strCache>
            </c:strRef>
          </c:tx>
          <c:spPr>
            <a:ln w="28575" cap="rnd">
              <a:solidFill>
                <a:schemeClr val="accent5">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4'!$C$247:$P$247</c:f>
            </c:numRef>
          </c:val>
          <c:smooth val="0"/>
          <c:extLst>
            <c:ext xmlns:c16="http://schemas.microsoft.com/office/drawing/2014/chart" uri="{C3380CC4-5D6E-409C-BE32-E72D297353CC}">
              <c16:uniqueId val="{000000F4-AC7D-4150-876D-28D2A55B5DB1}"/>
            </c:ext>
          </c:extLst>
        </c:ser>
        <c:ser>
          <c:idx val="245"/>
          <c:order val="245"/>
          <c:tx>
            <c:strRef>
              <c:f>'[ukgvaandproductivityestimatesforothergeographicareas1998to2022 (1).xlsx]Table 4'!$B$248</c:f>
              <c:strCache>
                <c:ptCount val="1"/>
                <c:pt idx="0">
                  <c:v>Billericay</c:v>
                </c:pt>
              </c:strCache>
            </c:strRef>
          </c:tx>
          <c:spPr>
            <a:ln w="28575" cap="rnd">
              <a:solidFill>
                <a:schemeClr val="accent6">
                  <a:lumMod val="60000"/>
                  <a:lumOff val="4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4'!$C$248:$P$248</c:f>
            </c:numRef>
          </c:val>
          <c:smooth val="0"/>
          <c:extLst>
            <c:ext xmlns:c16="http://schemas.microsoft.com/office/drawing/2014/chart" uri="{C3380CC4-5D6E-409C-BE32-E72D297353CC}">
              <c16:uniqueId val="{000000F5-AC7D-4150-876D-28D2A55B5DB1}"/>
            </c:ext>
          </c:extLst>
        </c:ser>
        <c:ser>
          <c:idx val="246"/>
          <c:order val="246"/>
          <c:tx>
            <c:strRef>
              <c:f>'[ukgvaandproductivityestimatesforothergeographicareas1998to2022 (1).xlsx]Table 4'!$B$249</c:f>
              <c:strCache>
                <c:ptCount val="1"/>
                <c:pt idx="0">
                  <c:v>Brentwood</c:v>
                </c:pt>
              </c:strCache>
            </c:strRef>
          </c:tx>
          <c:spPr>
            <a:ln w="28575" cap="rnd">
              <a:solidFill>
                <a:schemeClr val="accent1">
                  <a:lumMod val="50000"/>
                </a:schemeClr>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4'!$C$249:$P$249</c:f>
            </c:numRef>
          </c:val>
          <c:smooth val="0"/>
          <c:extLst>
            <c:ext xmlns:c16="http://schemas.microsoft.com/office/drawing/2014/chart" uri="{C3380CC4-5D6E-409C-BE32-E72D297353CC}">
              <c16:uniqueId val="{000000F6-AC7D-4150-876D-28D2A55B5DB1}"/>
            </c:ext>
          </c:extLst>
        </c:ser>
        <c:ser>
          <c:idx val="247"/>
          <c:order val="247"/>
          <c:tx>
            <c:strRef>
              <c:f>'[ukgvaandproductivityestimatesforothergeographicareas1998to2022 (1).xlsx]Table 4'!$B$250</c:f>
              <c:strCache>
                <c:ptCount val="1"/>
                <c:pt idx="0">
                  <c:v>High Wycombe</c:v>
                </c:pt>
              </c:strCache>
            </c:strRef>
          </c:tx>
          <c:spPr>
            <a:ln w="28575" cap="rnd">
              <a:solidFill>
                <a:srgbClr val="9FC63B"/>
              </a:solidFill>
              <a:round/>
            </a:ln>
            <a:effectLst/>
          </c:spPr>
          <c:marker>
            <c:symbol val="none"/>
          </c:marker>
          <c:cat>
            <c:strRef>
              <c:f>'[ukgvaandproductivityestimatesforothergeographicareas1998to2022 (1).xlsx]Table 4'!$C$2:$P$2</c:f>
              <c:strCach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strCache>
            </c:strRef>
          </c:cat>
          <c:val>
            <c:numRef>
              <c:f>'[ukgvaandproductivityestimatesforothergeographicareas1998to2022 (1).xlsx]Table 4'!$C$250:$P$250</c:f>
              <c:numCache>
                <c:formatCode>0</c:formatCode>
                <c:ptCount val="14"/>
                <c:pt idx="0">
                  <c:v>48602</c:v>
                </c:pt>
                <c:pt idx="1">
                  <c:v>49361</c:v>
                </c:pt>
                <c:pt idx="2">
                  <c:v>48839</c:v>
                </c:pt>
                <c:pt idx="3">
                  <c:v>50445</c:v>
                </c:pt>
                <c:pt idx="4">
                  <c:v>52263</c:v>
                </c:pt>
                <c:pt idx="5">
                  <c:v>50640</c:v>
                </c:pt>
                <c:pt idx="6">
                  <c:v>52522</c:v>
                </c:pt>
                <c:pt idx="7">
                  <c:v>50130</c:v>
                </c:pt>
                <c:pt idx="8">
                  <c:v>52545</c:v>
                </c:pt>
                <c:pt idx="9">
                  <c:v>53800</c:v>
                </c:pt>
                <c:pt idx="10">
                  <c:v>53086</c:v>
                </c:pt>
                <c:pt idx="11">
                  <c:v>58926</c:v>
                </c:pt>
                <c:pt idx="12">
                  <c:v>61403</c:v>
                </c:pt>
                <c:pt idx="13">
                  <c:v>59135</c:v>
                </c:pt>
              </c:numCache>
            </c:numRef>
          </c:val>
          <c:smooth val="0"/>
          <c:extLst>
            <c:ext xmlns:c16="http://schemas.microsoft.com/office/drawing/2014/chart" uri="{C3380CC4-5D6E-409C-BE32-E72D297353CC}">
              <c16:uniqueId val="{000000F7-AC7D-4150-876D-28D2A55B5DB1}"/>
            </c:ext>
          </c:extLst>
        </c:ser>
        <c:dLbls>
          <c:showLegendKey val="0"/>
          <c:showVal val="0"/>
          <c:showCatName val="0"/>
          <c:showSerName val="0"/>
          <c:showPercent val="0"/>
          <c:showBubbleSize val="0"/>
        </c:dLbls>
        <c:smooth val="0"/>
        <c:axId val="1073790223"/>
        <c:axId val="1073774863"/>
      </c:lineChart>
      <c:catAx>
        <c:axId val="107379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73774863"/>
        <c:crosses val="autoZero"/>
        <c:auto val="1"/>
        <c:lblAlgn val="ctr"/>
        <c:lblOffset val="100"/>
        <c:noMultiLvlLbl val="0"/>
      </c:catAx>
      <c:valAx>
        <c:axId val="1073774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7379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0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Inds!$O$1:$AD$1</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Inds!$O$2:$AD$2</c:f>
              <c:numCache>
                <c:formatCode>#,##0;[Red]\ \(#,##0\)</c:formatCode>
                <c:ptCount val="16"/>
                <c:pt idx="0">
                  <c:v>2268.0498980100001</c:v>
                </c:pt>
                <c:pt idx="1">
                  <c:v>3213.1814289499998</c:v>
                </c:pt>
                <c:pt idx="2">
                  <c:v>2996.0835785099998</c:v>
                </c:pt>
                <c:pt idx="3">
                  <c:v>1776.58068751</c:v>
                </c:pt>
                <c:pt idx="4">
                  <c:v>1217.1175282300001</c:v>
                </c:pt>
                <c:pt idx="5">
                  <c:v>1165.9057054800001</c:v>
                </c:pt>
                <c:pt idx="6">
                  <c:v>1755.64543529</c:v>
                </c:pt>
                <c:pt idx="7">
                  <c:v>1520.5398041200001</c:v>
                </c:pt>
                <c:pt idx="8">
                  <c:v>1506.36955205</c:v>
                </c:pt>
                <c:pt idx="9">
                  <c:v>1741.9822184899999</c:v>
                </c:pt>
                <c:pt idx="10">
                  <c:v>1224.1751916000001</c:v>
                </c:pt>
                <c:pt idx="11">
                  <c:v>1371.58227388</c:v>
                </c:pt>
                <c:pt idx="12">
                  <c:v>1251.04471528</c:v>
                </c:pt>
                <c:pt idx="13">
                  <c:v>1289.2994044100001</c:v>
                </c:pt>
                <c:pt idx="14">
                  <c:v>1506.2352876099999</c:v>
                </c:pt>
                <c:pt idx="15">
                  <c:v>1144.7737147</c:v>
                </c:pt>
              </c:numCache>
            </c:numRef>
          </c:val>
          <c:smooth val="0"/>
          <c:extLst>
            <c:ext xmlns:c16="http://schemas.microsoft.com/office/drawing/2014/chart" uri="{C3380CC4-5D6E-409C-BE32-E72D297353CC}">
              <c16:uniqueId val="{00000000-2F08-402C-80BE-75796AD56628}"/>
            </c:ext>
          </c:extLst>
        </c:ser>
        <c:dLbls>
          <c:showLegendKey val="0"/>
          <c:showVal val="0"/>
          <c:showCatName val="0"/>
          <c:showSerName val="0"/>
          <c:showPercent val="0"/>
          <c:showBubbleSize val="0"/>
        </c:dLbls>
        <c:smooth val="0"/>
        <c:axId val="2079880080"/>
        <c:axId val="2079876720"/>
      </c:lineChart>
      <c:catAx>
        <c:axId val="207988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79876720"/>
        <c:crosses val="autoZero"/>
        <c:auto val="1"/>
        <c:lblAlgn val="ctr"/>
        <c:lblOffset val="100"/>
        <c:noMultiLvlLbl val="0"/>
      </c:catAx>
      <c:valAx>
        <c:axId val="2079876720"/>
        <c:scaling>
          <c:orientation val="minMax"/>
        </c:scaling>
        <c:delete val="0"/>
        <c:axPos val="l"/>
        <c:majorGridlines>
          <c:spPr>
            <a:ln w="9525" cap="flat" cmpd="sng" algn="ctr">
              <a:solidFill>
                <a:schemeClr val="tx1">
                  <a:lumMod val="15000"/>
                  <a:lumOff val="85000"/>
                </a:schemeClr>
              </a:solidFill>
              <a:round/>
            </a:ln>
            <a:effectLst/>
          </c:spPr>
        </c:majorGridlines>
        <c:numFmt formatCode="#,##0;[Red]\ \(#,##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7988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Sheet6!$B$3</c:f>
              <c:strCache>
                <c:ptCount val="1"/>
                <c:pt idx="0">
                  <c:v>Net migration of workers</c:v>
                </c:pt>
              </c:strCache>
            </c:strRef>
          </c:tx>
          <c:spPr>
            <a:solidFill>
              <a:srgbClr val="2C2D8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Sheet6!$A$4:$A$7</c:f>
              <c:strCache>
                <c:ptCount val="4"/>
                <c:pt idx="0">
                  <c:v>Berkshire</c:v>
                </c:pt>
                <c:pt idx="1">
                  <c:v>Buckinghamshire</c:v>
                </c:pt>
                <c:pt idx="2">
                  <c:v>Milton Keynes</c:v>
                </c:pt>
                <c:pt idx="3">
                  <c:v>Oxfordshire</c:v>
                </c:pt>
              </c:strCache>
            </c:strRef>
          </c:cat>
          <c:val>
            <c:numRef>
              <c:f>Sheet6!$B$4:$B$7</c:f>
              <c:numCache>
                <c:formatCode>0.0%</c:formatCode>
                <c:ptCount val="4"/>
                <c:pt idx="0">
                  <c:v>8.0000000000000002E-3</c:v>
                </c:pt>
                <c:pt idx="1">
                  <c:v>-6.8000000000000005E-2</c:v>
                </c:pt>
                <c:pt idx="2">
                  <c:v>0.14799999999999999</c:v>
                </c:pt>
                <c:pt idx="3">
                  <c:v>9.2999999999999999E-2</c:v>
                </c:pt>
              </c:numCache>
            </c:numRef>
          </c:val>
          <c:extLst>
            <c:ext xmlns:c16="http://schemas.microsoft.com/office/drawing/2014/chart" uri="{C3380CC4-5D6E-409C-BE32-E72D297353CC}">
              <c16:uniqueId val="{00000000-4F68-4055-9620-365570AE32C2}"/>
            </c:ext>
          </c:extLst>
        </c:ser>
        <c:ser>
          <c:idx val="1"/>
          <c:order val="1"/>
          <c:tx>
            <c:strRef>
              <c:f>Sheet6!$C$3</c:f>
              <c:strCache>
                <c:ptCount val="1"/>
                <c:pt idx="0">
                  <c:v>Residents working in London</c:v>
                </c:pt>
              </c:strCache>
            </c:strRef>
          </c:tx>
          <c:spPr>
            <a:solidFill>
              <a:srgbClr val="9FC63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Sheet6!$A$4:$A$7</c:f>
              <c:strCache>
                <c:ptCount val="4"/>
                <c:pt idx="0">
                  <c:v>Berkshire</c:v>
                </c:pt>
                <c:pt idx="1">
                  <c:v>Buckinghamshire</c:v>
                </c:pt>
                <c:pt idx="2">
                  <c:v>Milton Keynes</c:v>
                </c:pt>
                <c:pt idx="3">
                  <c:v>Oxfordshire</c:v>
                </c:pt>
              </c:strCache>
            </c:strRef>
          </c:cat>
          <c:val>
            <c:numRef>
              <c:f>Sheet6!$C$4:$C$7</c:f>
              <c:numCache>
                <c:formatCode>0.0%</c:formatCode>
                <c:ptCount val="4"/>
                <c:pt idx="0">
                  <c:v>9.2999999999999999E-2</c:v>
                </c:pt>
                <c:pt idx="1">
                  <c:v>0.126</c:v>
                </c:pt>
                <c:pt idx="2">
                  <c:v>2.9000000000000001E-2</c:v>
                </c:pt>
                <c:pt idx="3">
                  <c:v>1.7000000000000001E-2</c:v>
                </c:pt>
              </c:numCache>
            </c:numRef>
          </c:val>
          <c:extLst>
            <c:ext xmlns:c16="http://schemas.microsoft.com/office/drawing/2014/chart" uri="{C3380CC4-5D6E-409C-BE32-E72D297353CC}">
              <c16:uniqueId val="{00000001-4F68-4055-9620-365570AE32C2}"/>
            </c:ext>
          </c:extLst>
        </c:ser>
        <c:dLbls>
          <c:showLegendKey val="0"/>
          <c:showVal val="0"/>
          <c:showCatName val="0"/>
          <c:showSerName val="0"/>
          <c:showPercent val="0"/>
          <c:showBubbleSize val="0"/>
        </c:dLbls>
        <c:gapWidth val="219"/>
        <c:overlap val="-27"/>
        <c:axId val="113245296"/>
        <c:axId val="113244816"/>
      </c:barChart>
      <c:catAx>
        <c:axId val="1132452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3244816"/>
        <c:crosses val="autoZero"/>
        <c:auto val="1"/>
        <c:lblAlgn val="ctr"/>
        <c:lblOffset val="100"/>
        <c:noMultiLvlLbl val="0"/>
      </c:catAx>
      <c:valAx>
        <c:axId val="1132448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324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5831344598777"/>
          <c:y val="0.17887323943661973"/>
          <c:w val="0.66937505329726221"/>
          <c:h val="0.69665258215962444"/>
        </c:manualLayout>
      </c:layout>
      <c:barChart>
        <c:barDir val="bar"/>
        <c:grouping val="clustered"/>
        <c:varyColors val="0"/>
        <c:ser>
          <c:idx val="0"/>
          <c:order val="0"/>
          <c:spPr>
            <a:solidFill>
              <a:srgbClr val="2C2D8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Sheet3!$A$22:$A$27</c:f>
              <c:strCache>
                <c:ptCount val="6"/>
                <c:pt idx="0">
                  <c:v>England</c:v>
                </c:pt>
                <c:pt idx="1">
                  <c:v>Milton Keynes</c:v>
                </c:pt>
                <c:pt idx="2">
                  <c:v>Oxfordshire</c:v>
                </c:pt>
                <c:pt idx="3">
                  <c:v>Berkshire</c:v>
                </c:pt>
                <c:pt idx="4">
                  <c:v>Hertfordshire</c:v>
                </c:pt>
                <c:pt idx="5">
                  <c:v>Buckinghamshire</c:v>
                </c:pt>
              </c:strCache>
            </c:strRef>
          </c:cat>
          <c:val>
            <c:numRef>
              <c:f>Sheet3!$B$22:$B$27</c:f>
              <c:numCache>
                <c:formatCode>0.0</c:formatCode>
                <c:ptCount val="6"/>
                <c:pt idx="0">
                  <c:v>8.18</c:v>
                </c:pt>
                <c:pt idx="1">
                  <c:v>8.73</c:v>
                </c:pt>
                <c:pt idx="2">
                  <c:v>10.33</c:v>
                </c:pt>
                <c:pt idx="3">
                  <c:v>10.666875115416254</c:v>
                </c:pt>
                <c:pt idx="4">
                  <c:v>10.81</c:v>
                </c:pt>
                <c:pt idx="5">
                  <c:v>11.39</c:v>
                </c:pt>
              </c:numCache>
            </c:numRef>
          </c:val>
          <c:extLst>
            <c:ext xmlns:c16="http://schemas.microsoft.com/office/drawing/2014/chart" uri="{C3380CC4-5D6E-409C-BE32-E72D297353CC}">
              <c16:uniqueId val="{00000000-D7C1-4423-8392-E47833A28777}"/>
            </c:ext>
          </c:extLst>
        </c:ser>
        <c:dLbls>
          <c:showLegendKey val="0"/>
          <c:showVal val="0"/>
          <c:showCatName val="0"/>
          <c:showSerName val="0"/>
          <c:showPercent val="0"/>
          <c:showBubbleSize val="0"/>
        </c:dLbls>
        <c:gapWidth val="182"/>
        <c:axId val="1576586224"/>
        <c:axId val="1576588624"/>
      </c:barChart>
      <c:catAx>
        <c:axId val="1576586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76588624"/>
        <c:crosses val="autoZero"/>
        <c:auto val="1"/>
        <c:lblAlgn val="ctr"/>
        <c:lblOffset val="100"/>
        <c:noMultiLvlLbl val="0"/>
      </c:catAx>
      <c:valAx>
        <c:axId val="157658862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57658622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331006050395672"/>
          <c:y val="0.14405169729781048"/>
          <c:w val="0.3902088884929088"/>
          <c:h val="0.77466411695417647"/>
        </c:manualLayout>
      </c:layout>
      <c:barChart>
        <c:barDir val="bar"/>
        <c:grouping val="stacked"/>
        <c:varyColors val="0"/>
        <c:ser>
          <c:idx val="0"/>
          <c:order val="0"/>
          <c:tx>
            <c:strRef>
              <c:f>'B. Barriers'!$C$68</c:f>
              <c:strCache>
                <c:ptCount val="1"/>
                <c:pt idx="0">
                  <c:v>To a large extent</c:v>
                </c:pt>
              </c:strCache>
            </c:strRef>
          </c:tx>
          <c:spPr>
            <a:solidFill>
              <a:srgbClr val="2C2D84"/>
            </a:solidFill>
            <a:ln>
              <a:noFill/>
            </a:ln>
            <a:effectLst/>
          </c:spPr>
          <c:invertIfNegative val="0"/>
          <c:dPt>
            <c:idx val="2"/>
            <c:invertIfNegative val="0"/>
            <c:bubble3D val="0"/>
            <c:spPr>
              <a:solidFill>
                <a:srgbClr val="2C2D84"/>
              </a:solidFill>
              <a:ln>
                <a:noFill/>
              </a:ln>
              <a:effectLst/>
            </c:spPr>
            <c:extLst>
              <c:ext xmlns:c16="http://schemas.microsoft.com/office/drawing/2014/chart" uri="{C3380CC4-5D6E-409C-BE32-E72D297353CC}">
                <c16:uniqueId val="{00000001-E6C6-4BDC-A9A1-5CC4FD9AE4B4}"/>
              </c:ext>
            </c:extLst>
          </c:dPt>
          <c:dPt>
            <c:idx val="3"/>
            <c:invertIfNegative val="0"/>
            <c:bubble3D val="0"/>
            <c:spPr>
              <a:solidFill>
                <a:srgbClr val="2C2D84"/>
              </a:solidFill>
              <a:ln>
                <a:noFill/>
              </a:ln>
              <a:effectLst/>
            </c:spPr>
            <c:extLst>
              <c:ext xmlns:c16="http://schemas.microsoft.com/office/drawing/2014/chart" uri="{C3380CC4-5D6E-409C-BE32-E72D297353CC}">
                <c16:uniqueId val="{00000003-E6C6-4BDC-A9A1-5CC4FD9AE4B4}"/>
              </c:ext>
            </c:extLst>
          </c:dPt>
          <c:dPt>
            <c:idx val="7"/>
            <c:invertIfNegative val="0"/>
            <c:bubble3D val="0"/>
            <c:spPr>
              <a:solidFill>
                <a:srgbClr val="2C2D84"/>
              </a:solidFill>
              <a:ln>
                <a:noFill/>
              </a:ln>
              <a:effectLst/>
            </c:spPr>
            <c:extLst>
              <c:ext xmlns:c16="http://schemas.microsoft.com/office/drawing/2014/chart" uri="{C3380CC4-5D6E-409C-BE32-E72D297353CC}">
                <c16:uniqueId val="{00000005-E6C6-4BDC-A9A1-5CC4FD9AE4B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 Barriers'!$B$69:$B$81</c:f>
              <c:strCache>
                <c:ptCount val="13"/>
                <c:pt idx="0">
                  <c:v>Cost of business premises
</c:v>
                </c:pt>
                <c:pt idx="1">
                  <c:v> Local road congestion
</c:v>
                </c:pt>
                <c:pt idx="2">
                  <c:v>Finding staff with the required skills
</c:v>
                </c:pt>
                <c:pt idx="3">
                  <c:v>Finding staff generally
</c:v>
                </c:pt>
                <c:pt idx="4">
                  <c:v>Availability of suitable premises / space
</c:v>
                </c:pt>
                <c:pt idx="5">
                  <c:v>Local public transport
</c:v>
                </c:pt>
                <c:pt idx="6">
                  <c:v>Planning application process
</c:v>
                </c:pt>
                <c:pt idx="7">
                  <c:v>Relevance of local education and training provision
</c:v>
                </c:pt>
                <c:pt idx="8">
                  <c:v>Lack of business support that meets your needs
</c:v>
                </c:pt>
                <c:pt idx="9">
                  <c:v>Lack of digital infrastructure that meets your needs
</c:v>
                </c:pt>
                <c:pt idx="10">
                  <c:v>Attractiveness of your business location
</c:v>
                </c:pt>
                <c:pt idx="11">
                  <c:v>Difficulty accessing finance
</c:v>
                </c:pt>
                <c:pt idx="12">
                  <c:v>Transport connections to the rest of the country / world
</c:v>
                </c:pt>
              </c:strCache>
            </c:strRef>
          </c:cat>
          <c:val>
            <c:numRef>
              <c:f>'B. Barriers'!$C$69:$C$81</c:f>
              <c:numCache>
                <c:formatCode>0%</c:formatCode>
                <c:ptCount val="13"/>
                <c:pt idx="0">
                  <c:v>0.38333333333333336</c:v>
                </c:pt>
                <c:pt idx="1">
                  <c:v>0.31404958677685951</c:v>
                </c:pt>
                <c:pt idx="2">
                  <c:v>0.29661016949152541</c:v>
                </c:pt>
                <c:pt idx="3">
                  <c:v>0.22222222222222221</c:v>
                </c:pt>
                <c:pt idx="4">
                  <c:v>0.29661016949152541</c:v>
                </c:pt>
                <c:pt idx="5">
                  <c:v>0.18965517241379309</c:v>
                </c:pt>
                <c:pt idx="6">
                  <c:v>0.26271186440677968</c:v>
                </c:pt>
                <c:pt idx="7">
                  <c:v>0.1440677966101695</c:v>
                </c:pt>
                <c:pt idx="8">
                  <c:v>0.11206896551724138</c:v>
                </c:pt>
                <c:pt idx="9">
                  <c:v>0.11016949152542373</c:v>
                </c:pt>
                <c:pt idx="10">
                  <c:v>0.13559322033898305</c:v>
                </c:pt>
                <c:pt idx="11">
                  <c:v>0.11764705882352941</c:v>
                </c:pt>
                <c:pt idx="12">
                  <c:v>0.10344827586206896</c:v>
                </c:pt>
              </c:numCache>
            </c:numRef>
          </c:val>
          <c:extLst>
            <c:ext xmlns:c16="http://schemas.microsoft.com/office/drawing/2014/chart" uri="{C3380CC4-5D6E-409C-BE32-E72D297353CC}">
              <c16:uniqueId val="{00000006-E6C6-4BDC-A9A1-5CC4FD9AE4B4}"/>
            </c:ext>
          </c:extLst>
        </c:ser>
        <c:ser>
          <c:idx val="1"/>
          <c:order val="1"/>
          <c:tx>
            <c:strRef>
              <c:f>'B. Barriers'!$D$68</c:f>
              <c:strCache>
                <c:ptCount val="1"/>
                <c:pt idx="0">
                  <c:v>To some extent</c:v>
                </c:pt>
              </c:strCache>
            </c:strRef>
          </c:tx>
          <c:spPr>
            <a:solidFill>
              <a:srgbClr val="9FC63B"/>
            </a:solidFill>
            <a:ln>
              <a:noFill/>
            </a:ln>
            <a:effectLst/>
          </c:spPr>
          <c:invertIfNegative val="0"/>
          <c:dPt>
            <c:idx val="2"/>
            <c:invertIfNegative val="0"/>
            <c:bubble3D val="0"/>
            <c:spPr>
              <a:solidFill>
                <a:srgbClr val="9FC63B"/>
              </a:solidFill>
              <a:ln>
                <a:noFill/>
              </a:ln>
              <a:effectLst/>
            </c:spPr>
            <c:extLst>
              <c:ext xmlns:c16="http://schemas.microsoft.com/office/drawing/2014/chart" uri="{C3380CC4-5D6E-409C-BE32-E72D297353CC}">
                <c16:uniqueId val="{00000008-E6C6-4BDC-A9A1-5CC4FD9AE4B4}"/>
              </c:ext>
            </c:extLst>
          </c:dPt>
          <c:dPt>
            <c:idx val="3"/>
            <c:invertIfNegative val="0"/>
            <c:bubble3D val="0"/>
            <c:spPr>
              <a:solidFill>
                <a:srgbClr val="9FC63B"/>
              </a:solidFill>
              <a:ln>
                <a:noFill/>
              </a:ln>
              <a:effectLst/>
            </c:spPr>
            <c:extLst>
              <c:ext xmlns:c16="http://schemas.microsoft.com/office/drawing/2014/chart" uri="{C3380CC4-5D6E-409C-BE32-E72D297353CC}">
                <c16:uniqueId val="{0000000A-E6C6-4BDC-A9A1-5CC4FD9AE4B4}"/>
              </c:ext>
            </c:extLst>
          </c:dPt>
          <c:dPt>
            <c:idx val="7"/>
            <c:invertIfNegative val="0"/>
            <c:bubble3D val="0"/>
            <c:spPr>
              <a:solidFill>
                <a:srgbClr val="9FC63B"/>
              </a:solidFill>
              <a:ln>
                <a:noFill/>
              </a:ln>
              <a:effectLst/>
            </c:spPr>
            <c:extLst>
              <c:ext xmlns:c16="http://schemas.microsoft.com/office/drawing/2014/chart" uri="{C3380CC4-5D6E-409C-BE32-E72D297353CC}">
                <c16:uniqueId val="{0000000C-E6C6-4BDC-A9A1-5CC4FD9AE4B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 Barriers'!$B$69:$B$81</c:f>
              <c:strCache>
                <c:ptCount val="13"/>
                <c:pt idx="0">
                  <c:v>Cost of business premises
</c:v>
                </c:pt>
                <c:pt idx="1">
                  <c:v> Local road congestion
</c:v>
                </c:pt>
                <c:pt idx="2">
                  <c:v>Finding staff with the required skills
</c:v>
                </c:pt>
                <c:pt idx="3">
                  <c:v>Finding staff generally
</c:v>
                </c:pt>
                <c:pt idx="4">
                  <c:v>Availability of suitable premises / space
</c:v>
                </c:pt>
                <c:pt idx="5">
                  <c:v>Local public transport
</c:v>
                </c:pt>
                <c:pt idx="6">
                  <c:v>Planning application process
</c:v>
                </c:pt>
                <c:pt idx="7">
                  <c:v>Relevance of local education and training provision
</c:v>
                </c:pt>
                <c:pt idx="8">
                  <c:v>Lack of business support that meets your needs
</c:v>
                </c:pt>
                <c:pt idx="9">
                  <c:v>Lack of digital infrastructure that meets your needs
</c:v>
                </c:pt>
                <c:pt idx="10">
                  <c:v>Attractiveness of your business location
</c:v>
                </c:pt>
                <c:pt idx="11">
                  <c:v>Difficulty accessing finance
</c:v>
                </c:pt>
                <c:pt idx="12">
                  <c:v>Transport connections to the rest of the country / world
</c:v>
                </c:pt>
              </c:strCache>
            </c:strRef>
          </c:cat>
          <c:val>
            <c:numRef>
              <c:f>'B. Barriers'!$D$69:$D$81</c:f>
              <c:numCache>
                <c:formatCode>0%</c:formatCode>
                <c:ptCount val="13"/>
                <c:pt idx="0">
                  <c:v>0.36666666666666664</c:v>
                </c:pt>
                <c:pt idx="1">
                  <c:v>0.42975206611570249</c:v>
                </c:pt>
                <c:pt idx="2">
                  <c:v>0.39830508474576271</c:v>
                </c:pt>
                <c:pt idx="3">
                  <c:v>0.41880341880341881</c:v>
                </c:pt>
                <c:pt idx="4">
                  <c:v>0.27966101694915252</c:v>
                </c:pt>
                <c:pt idx="5">
                  <c:v>0.37068965517241381</c:v>
                </c:pt>
                <c:pt idx="6">
                  <c:v>0.20338983050847459</c:v>
                </c:pt>
                <c:pt idx="7">
                  <c:v>0.24576271186440679</c:v>
                </c:pt>
                <c:pt idx="8">
                  <c:v>0.26724137931034481</c:v>
                </c:pt>
                <c:pt idx="9">
                  <c:v>0.25423728813559321</c:v>
                </c:pt>
                <c:pt idx="10">
                  <c:v>0.2288135593220339</c:v>
                </c:pt>
                <c:pt idx="11">
                  <c:v>0.21848739495798319</c:v>
                </c:pt>
                <c:pt idx="12">
                  <c:v>0.23275862068965517</c:v>
                </c:pt>
              </c:numCache>
            </c:numRef>
          </c:val>
          <c:extLst>
            <c:ext xmlns:c16="http://schemas.microsoft.com/office/drawing/2014/chart" uri="{C3380CC4-5D6E-409C-BE32-E72D297353CC}">
              <c16:uniqueId val="{0000000D-E6C6-4BDC-A9A1-5CC4FD9AE4B4}"/>
            </c:ext>
          </c:extLst>
        </c:ser>
        <c:dLbls>
          <c:dLblPos val="ctr"/>
          <c:showLegendKey val="0"/>
          <c:showVal val="1"/>
          <c:showCatName val="0"/>
          <c:showSerName val="0"/>
          <c:showPercent val="0"/>
          <c:showBubbleSize val="0"/>
        </c:dLbls>
        <c:gapWidth val="60"/>
        <c:overlap val="100"/>
        <c:axId val="896984431"/>
        <c:axId val="896984911"/>
        <c:extLst/>
      </c:barChart>
      <c:catAx>
        <c:axId val="8969844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00" b="0" i="0" u="none" strike="noStrike" kern="1200" baseline="0">
                <a:solidFill>
                  <a:sysClr val="windowText" lastClr="000000"/>
                </a:solidFill>
                <a:latin typeface="+mn-lt"/>
                <a:ea typeface="+mn-ea"/>
                <a:cs typeface="+mn-cs"/>
              </a:defRPr>
            </a:pPr>
            <a:endParaRPr lang="en-US"/>
          </a:p>
        </c:txPr>
        <c:crossAx val="896984911"/>
        <c:crosses val="autoZero"/>
        <c:auto val="1"/>
        <c:lblAlgn val="ctr"/>
        <c:lblOffset val="100"/>
        <c:noMultiLvlLbl val="0"/>
      </c:catAx>
      <c:valAx>
        <c:axId val="896984911"/>
        <c:scaling>
          <c:orientation val="minMax"/>
          <c:max val="0.8"/>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a:t>% of respondents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896984431"/>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'[Bucks Labour Market and Skills Analysis 2023.xlsx]Slide 76'!$D$3</c:f>
              <c:strCache>
                <c:ptCount val="1"/>
                <c:pt idx="0">
                  <c:v>Skills shortage vacancies</c:v>
                </c:pt>
              </c:strCache>
            </c:strRef>
          </c:tx>
          <c:spPr>
            <a:solidFill>
              <a:srgbClr val="2C2D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76'!$C$4:$C$5</c:f>
              <c:strCache>
                <c:ptCount val="2"/>
                <c:pt idx="0">
                  <c:v>Buckinghamshire</c:v>
                </c:pt>
                <c:pt idx="1">
                  <c:v>England</c:v>
                </c:pt>
              </c:strCache>
            </c:strRef>
          </c:cat>
          <c:val>
            <c:numRef>
              <c:f>'[Bucks Labour Market and Skills Analysis 2023.xlsx]Slide 76'!$D$4:$D$5</c:f>
              <c:numCache>
                <c:formatCode>0%</c:formatCode>
                <c:ptCount val="2"/>
                <c:pt idx="0">
                  <c:v>0.28000000000000003</c:v>
                </c:pt>
                <c:pt idx="1">
                  <c:v>0.25</c:v>
                </c:pt>
              </c:numCache>
            </c:numRef>
          </c:val>
          <c:extLst>
            <c:ext xmlns:c16="http://schemas.microsoft.com/office/drawing/2014/chart" uri="{C3380CC4-5D6E-409C-BE32-E72D297353CC}">
              <c16:uniqueId val="{00000000-282E-4A1F-A7AA-FB8003C28BEE}"/>
            </c:ext>
          </c:extLst>
        </c:ser>
        <c:ser>
          <c:idx val="1"/>
          <c:order val="1"/>
          <c:tx>
            <c:strRef>
              <c:f>'[Bucks Labour Market and Skills Analysis 2023.xlsx]Slide 76'!$E$3</c:f>
              <c:strCache>
                <c:ptCount val="1"/>
                <c:pt idx="0">
                  <c:v>Other hard-to-fill vacancies</c:v>
                </c:pt>
              </c:strCache>
            </c:strRef>
          </c:tx>
          <c:spPr>
            <a:solidFill>
              <a:srgbClr val="9FC6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'[Bucks Labour Market and Skills Analysis 2023.xlsx]Slide 76'!$C$4:$C$5</c:f>
              <c:strCache>
                <c:ptCount val="2"/>
                <c:pt idx="0">
                  <c:v>Buckinghamshire</c:v>
                </c:pt>
                <c:pt idx="1">
                  <c:v>England</c:v>
                </c:pt>
              </c:strCache>
            </c:strRef>
          </c:cat>
          <c:val>
            <c:numRef>
              <c:f>'[Bucks Labour Market and Skills Analysis 2023.xlsx]Slide 76'!$E$4:$E$5</c:f>
              <c:numCache>
                <c:formatCode>0%</c:formatCode>
                <c:ptCount val="2"/>
                <c:pt idx="0">
                  <c:v>0.25</c:v>
                </c:pt>
                <c:pt idx="1">
                  <c:v>0.12</c:v>
                </c:pt>
              </c:numCache>
            </c:numRef>
          </c:val>
          <c:extLst>
            <c:ext xmlns:c16="http://schemas.microsoft.com/office/drawing/2014/chart" uri="{C3380CC4-5D6E-409C-BE32-E72D297353CC}">
              <c16:uniqueId val="{00000001-282E-4A1F-A7AA-FB8003C28BEE}"/>
            </c:ext>
          </c:extLst>
        </c:ser>
        <c:dLbls>
          <c:dLblPos val="ctr"/>
          <c:showLegendKey val="0"/>
          <c:showVal val="1"/>
          <c:showCatName val="0"/>
          <c:showSerName val="0"/>
          <c:showPercent val="0"/>
          <c:showBubbleSize val="0"/>
        </c:dLbls>
        <c:gapWidth val="150"/>
        <c:overlap val="100"/>
        <c:axId val="364027631"/>
        <c:axId val="932975775"/>
      </c:barChart>
      <c:catAx>
        <c:axId val="36402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32975775"/>
        <c:crosses val="autoZero"/>
        <c:auto val="1"/>
        <c:lblAlgn val="ctr"/>
        <c:lblOffset val="100"/>
        <c:noMultiLvlLbl val="0"/>
      </c:catAx>
      <c:valAx>
        <c:axId val="93297577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a:t>% of all</a:t>
                </a:r>
                <a:r>
                  <a:rPr lang="en-GB" sz="1400" baseline="0"/>
                  <a:t> vacancies</a:t>
                </a:r>
                <a:endParaRPr lang="en-GB"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GB"/>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64027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0.61119</cdr:x>
      <cdr:y>0.1907</cdr:y>
    </cdr:from>
    <cdr:to>
      <cdr:x>0.64319</cdr:x>
      <cdr:y>0.24535</cdr:y>
    </cdr:to>
    <cdr:cxnSp macro="">
      <cdr:nvCxnSpPr>
        <cdr:cNvPr id="2" name="Straight Arrow Connector 1">
          <a:extLst xmlns:a="http://schemas.openxmlformats.org/drawingml/2006/main">
            <a:ext uri="{FF2B5EF4-FFF2-40B4-BE49-F238E27FC236}">
              <a16:creationId xmlns:a16="http://schemas.microsoft.com/office/drawing/2014/main" id="{7B4205FA-D16A-BB35-F0A8-9DB0EE6744D6}"/>
            </a:ext>
          </a:extLst>
        </cdr:cNvPr>
        <cdr:cNvCxnSpPr>
          <a:cxnSpLocks xmlns:a="http://schemas.openxmlformats.org/drawingml/2006/main"/>
        </cdr:cNvCxnSpPr>
      </cdr:nvCxnSpPr>
      <cdr:spPr>
        <a:xfrm xmlns:a="http://schemas.openxmlformats.org/drawingml/2006/main" flipV="1">
          <a:off x="3863593" y="850701"/>
          <a:ext cx="202305" cy="243762"/>
        </a:xfrm>
        <a:prstGeom xmlns:a="http://schemas.openxmlformats.org/drawingml/2006/main" prst="straightConnector1">
          <a:avLst/>
        </a:prstGeom>
        <a:ln xmlns:a="http://schemas.openxmlformats.org/drawingml/2006/main" w="38100">
          <a:solidFill>
            <a:srgbClr val="2C2D8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0.87985</cdr:x>
      <cdr:y>0.17559</cdr:y>
    </cdr:from>
    <cdr:to>
      <cdr:x>0.87985</cdr:x>
      <cdr:y>0.25491</cdr:y>
    </cdr:to>
    <cdr:cxnSp macro="">
      <cdr:nvCxnSpPr>
        <cdr:cNvPr id="7" name="Straight Arrow Connector 6">
          <a:extLst xmlns:a="http://schemas.openxmlformats.org/drawingml/2006/main">
            <a:ext uri="{FF2B5EF4-FFF2-40B4-BE49-F238E27FC236}">
              <a16:creationId xmlns:a16="http://schemas.microsoft.com/office/drawing/2014/main" id="{E60D6578-24BE-18BF-5FE1-9FEA915D3A8D}"/>
            </a:ext>
          </a:extLst>
        </cdr:cNvPr>
        <cdr:cNvCxnSpPr>
          <a:cxnSpLocks xmlns:a="http://schemas.openxmlformats.org/drawingml/2006/main"/>
        </cdr:cNvCxnSpPr>
      </cdr:nvCxnSpPr>
      <cdr:spPr>
        <a:xfrm xmlns:a="http://schemas.openxmlformats.org/drawingml/2006/main" flipV="1">
          <a:off x="5561911" y="783285"/>
          <a:ext cx="0" cy="353848"/>
        </a:xfrm>
        <a:prstGeom xmlns:a="http://schemas.openxmlformats.org/drawingml/2006/main" prst="straightConnector1">
          <a:avLst/>
        </a:prstGeom>
        <a:ln xmlns:a="http://schemas.openxmlformats.org/drawingml/2006/main" w="38100">
          <a:solidFill>
            <a:srgbClr val="2C2D84"/>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0.53603</cdr:x>
      <cdr:y>0.04249</cdr:y>
    </cdr:from>
    <cdr:to>
      <cdr:x>0.83255</cdr:x>
      <cdr:y>0.11201</cdr:y>
    </cdr:to>
    <cdr:sp macro="" textlink="">
      <cdr:nvSpPr>
        <cdr:cNvPr id="2" name="Rectangle 1">
          <a:extLst xmlns:a="http://schemas.openxmlformats.org/drawingml/2006/main">
            <a:ext uri="{FF2B5EF4-FFF2-40B4-BE49-F238E27FC236}">
              <a16:creationId xmlns:a16="http://schemas.microsoft.com/office/drawing/2014/main" id="{046651A0-AAA0-5998-BB1A-C1CA887ACD1D}"/>
            </a:ext>
          </a:extLst>
        </cdr:cNvPr>
        <cdr:cNvSpPr/>
      </cdr:nvSpPr>
      <cdr:spPr>
        <a:xfrm xmlns:a="http://schemas.openxmlformats.org/drawingml/2006/main">
          <a:off x="2297808" y="114003"/>
          <a:ext cx="1271132" cy="186560"/>
        </a:xfrm>
        <a:prstGeom xmlns:a="http://schemas.openxmlformats.org/drawingml/2006/main" prst="rect">
          <a:avLst/>
        </a:prstGeom>
        <a:solidFill xmlns:a="http://schemas.openxmlformats.org/drawingml/2006/main">
          <a:srgbClr val="9FC63B"/>
        </a:solidFill>
        <a:ln xmlns:a="http://schemas.openxmlformats.org/drawingml/2006/main">
          <a:solidFill>
            <a:srgbClr val="9FC63B"/>
          </a:solidFill>
        </a:ln>
      </cdr:spPr>
      <cdr:style>
        <a:lnRef xmlns:a="http://schemas.openxmlformats.org/drawingml/2006/main" idx="2">
          <a:schemeClr val="accent2">
            <a:shade val="15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sz="1100" dirty="0"/>
            <a:t>High Wycombe</a:t>
          </a:r>
        </a:p>
      </cdr:txBody>
    </cdr:sp>
  </cdr:relSizeAnchor>
  <cdr:relSizeAnchor xmlns:cdr="http://schemas.openxmlformats.org/drawingml/2006/chartDrawing">
    <cdr:from>
      <cdr:x>0.72235</cdr:x>
      <cdr:y>0.36342</cdr:y>
    </cdr:from>
    <cdr:to>
      <cdr:x>0.94275</cdr:x>
      <cdr:y>0.46686</cdr:y>
    </cdr:to>
    <cdr:sp macro="" textlink="">
      <cdr:nvSpPr>
        <cdr:cNvPr id="3" name="Rectangle 2">
          <a:extLst xmlns:a="http://schemas.openxmlformats.org/drawingml/2006/main">
            <a:ext uri="{FF2B5EF4-FFF2-40B4-BE49-F238E27FC236}">
              <a16:creationId xmlns:a16="http://schemas.microsoft.com/office/drawing/2014/main" id="{98FC1EA7-C0C5-C0B2-0417-3BBCD5923DCA}"/>
            </a:ext>
          </a:extLst>
        </cdr:cNvPr>
        <cdr:cNvSpPr/>
      </cdr:nvSpPr>
      <cdr:spPr>
        <a:xfrm xmlns:a="http://schemas.openxmlformats.org/drawingml/2006/main">
          <a:off x="3096535" y="975161"/>
          <a:ext cx="944810" cy="277564"/>
        </a:xfrm>
        <a:prstGeom xmlns:a="http://schemas.openxmlformats.org/drawingml/2006/main" prst="rect">
          <a:avLst/>
        </a:prstGeom>
        <a:solidFill xmlns:a="http://schemas.openxmlformats.org/drawingml/2006/main">
          <a:srgbClr val="002060"/>
        </a:solidFill>
        <a:ln xmlns:a="http://schemas.openxmlformats.org/drawingml/2006/main">
          <a:solidFill>
            <a:srgbClr val="2C2D84"/>
          </a:solidFill>
        </a:ln>
      </cdr:spPr>
      <cdr:style>
        <a:lnRef xmlns:a="http://schemas.openxmlformats.org/drawingml/2006/main" idx="2">
          <a:schemeClr val="accent2">
            <a:shade val="15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sz="1100" dirty="0"/>
            <a:t>Aylesbury</a:t>
          </a:r>
        </a:p>
      </cdr:txBody>
    </cdr:sp>
  </cdr:relSizeAnchor>
  <cdr:relSizeAnchor xmlns:cdr="http://schemas.openxmlformats.org/drawingml/2006/chartDrawing">
    <cdr:from>
      <cdr:x>0.18967</cdr:x>
      <cdr:y>0.63953</cdr:y>
    </cdr:from>
    <cdr:to>
      <cdr:x>0.88665</cdr:x>
      <cdr:y>0.73129</cdr:y>
    </cdr:to>
    <cdr:sp macro="" textlink="">
      <cdr:nvSpPr>
        <cdr:cNvPr id="5" name="TextBox 11">
          <a:extLst xmlns:a="http://schemas.openxmlformats.org/drawingml/2006/main">
            <a:ext uri="{FF2B5EF4-FFF2-40B4-BE49-F238E27FC236}">
              <a16:creationId xmlns:a16="http://schemas.microsoft.com/office/drawing/2014/main" id="{09EDC179-3B61-25F5-06DE-093EE2F0649F}"/>
            </a:ext>
          </a:extLst>
        </cdr:cNvPr>
        <cdr:cNvSpPr txBox="1"/>
      </cdr:nvSpPr>
      <cdr:spPr>
        <a:xfrm xmlns:a="http://schemas.openxmlformats.org/drawingml/2006/main">
          <a:off x="813087" y="1716055"/>
          <a:ext cx="2987749" cy="246221"/>
        </a:xfrm>
        <a:prstGeom xmlns:a="http://schemas.openxmlformats.org/drawingml/2006/main" prst="rect">
          <a:avLst/>
        </a:prstGeom>
        <a:solidFill xmlns:a="http://schemas.openxmlformats.org/drawingml/2006/main">
          <a:srgbClr val="2C2D84"/>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a:solidFill>
                <a:schemeClr val="bg1"/>
              </a:solidFill>
            </a:rPr>
            <a:t>Productivity – Aylesbury and High Wycombe towns</a:t>
          </a:r>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txBox="1">
            <a:spLocks/>
          </p:cNvSpPr>
          <p:nvPr userDrawn="1"/>
        </p:nvSpPr>
        <p:spPr>
          <a:xfrm>
            <a:off x="913633" y="2130424"/>
            <a:ext cx="10354512"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GB"/>
          </a:p>
        </p:txBody>
      </p:sp>
      <p:sp>
        <p:nvSpPr>
          <p:cNvPr id="14" name="Subtitle 2"/>
          <p:cNvSpPr txBox="1">
            <a:spLocks/>
          </p:cNvSpPr>
          <p:nvPr userDrawn="1"/>
        </p:nvSpPr>
        <p:spPr>
          <a:xfrm>
            <a:off x="1827266" y="3886198"/>
            <a:ext cx="8527245"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a:t>Click to edit Master subtitle style</a:t>
            </a:r>
            <a:endParaRPr lang="en-GB"/>
          </a:p>
        </p:txBody>
      </p:sp>
      <p:sp>
        <p:nvSpPr>
          <p:cNvPr id="16" name="Date Placeholder 3"/>
          <p:cNvSpPr txBox="1">
            <a:spLocks/>
          </p:cNvSpPr>
          <p:nvPr userDrawn="1"/>
        </p:nvSpPr>
        <p:spPr>
          <a:xfrm>
            <a:off x="609088" y="6356348"/>
            <a:ext cx="28424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A3FF8B-3D7E-40A3-972F-2290F6E679E5}" type="datetimeFigureOut">
              <a:rPr lang="en-GB" smtClean="0"/>
              <a:pPr/>
              <a:t>20/02/2025</a:t>
            </a:fld>
            <a:endParaRPr lang="en-GB"/>
          </a:p>
        </p:txBody>
      </p:sp>
      <p:sp>
        <p:nvSpPr>
          <p:cNvPr id="20" name="Slide Number Placeholder 5"/>
          <p:cNvSpPr txBox="1">
            <a:spLocks/>
          </p:cNvSpPr>
          <p:nvPr userDrawn="1"/>
        </p:nvSpPr>
        <p:spPr>
          <a:xfrm>
            <a:off x="8730274" y="6356348"/>
            <a:ext cx="284241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0B5BB9-13EB-4BF4-AFFE-1FD7252BD932}" type="slidenum">
              <a:rPr lang="en-GB" smtClean="0"/>
              <a:pPr/>
              <a:t>‹#›</a:t>
            </a:fld>
            <a:endParaRPr lang="en-GB"/>
          </a:p>
        </p:txBody>
      </p:sp>
      <p:sp>
        <p:nvSpPr>
          <p:cNvPr id="21" name="Title 1"/>
          <p:cNvSpPr txBox="1">
            <a:spLocks/>
          </p:cNvSpPr>
          <p:nvPr userDrawn="1"/>
        </p:nvSpPr>
        <p:spPr>
          <a:xfrm>
            <a:off x="913633" y="2130424"/>
            <a:ext cx="10354512"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Click to edit Master title style</a:t>
            </a:r>
            <a:endParaRPr lang="en-GB"/>
          </a:p>
        </p:txBody>
      </p:sp>
      <p:sp>
        <p:nvSpPr>
          <p:cNvPr id="22" name="Subtitle 2"/>
          <p:cNvSpPr txBox="1">
            <a:spLocks/>
          </p:cNvSpPr>
          <p:nvPr userDrawn="1"/>
        </p:nvSpPr>
        <p:spPr>
          <a:xfrm>
            <a:off x="1827266" y="3886198"/>
            <a:ext cx="8527245"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t>Click to edit Master subtitle style</a:t>
            </a:r>
            <a:endParaRPr lang="en-GB"/>
          </a:p>
        </p:txBody>
      </p:sp>
      <p:sp>
        <p:nvSpPr>
          <p:cNvPr id="24" name="Date Placeholder 3"/>
          <p:cNvSpPr txBox="1">
            <a:spLocks/>
          </p:cNvSpPr>
          <p:nvPr userDrawn="1"/>
        </p:nvSpPr>
        <p:spPr>
          <a:xfrm>
            <a:off x="609088" y="6356348"/>
            <a:ext cx="284241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2AC66C-F0BF-44A7-86C9-611CA48A43D7}" type="datetimeFigureOut">
              <a:rPr lang="en-GB" smtClean="0"/>
              <a:pPr/>
              <a:t>20/02/2025</a:t>
            </a:fld>
            <a:endParaRPr lang="en-GB"/>
          </a:p>
        </p:txBody>
      </p:sp>
      <p:sp>
        <p:nvSpPr>
          <p:cNvPr id="25" name="Slide Number Placeholder 5"/>
          <p:cNvSpPr txBox="1">
            <a:spLocks/>
          </p:cNvSpPr>
          <p:nvPr userDrawn="1"/>
        </p:nvSpPr>
        <p:spPr>
          <a:xfrm>
            <a:off x="8730274" y="6356348"/>
            <a:ext cx="2842415"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AF9087-94BC-415C-8A96-1D40BD70811D}" type="slidenum">
              <a:rPr lang="en-GB" smtClean="0"/>
              <a:pPr/>
              <a:t>‹#›</a:t>
            </a:fld>
            <a:endParaRPr lang="en-GB"/>
          </a:p>
        </p:txBody>
      </p:sp>
      <p:sp>
        <p:nvSpPr>
          <p:cNvPr id="26" name="Rectangle 25"/>
          <p:cNvSpPr/>
          <p:nvPr userDrawn="1"/>
        </p:nvSpPr>
        <p:spPr>
          <a:xfrm flipV="1">
            <a:off x="-2" y="0"/>
            <a:ext cx="12191998" cy="6857999"/>
          </a:xfrm>
          <a:prstGeom prst="rect">
            <a:avLst/>
          </a:prstGeom>
          <a:gradFill flip="none" rotWithShape="1">
            <a:gsLst>
              <a:gs pos="0">
                <a:schemeClr val="tx2"/>
              </a:gs>
              <a:gs pos="100000">
                <a:schemeClr val="accent1"/>
              </a:gs>
              <a:gs pos="44000">
                <a:srgbClr val="006AB4"/>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userDrawn="1"/>
        </p:nvGrpSpPr>
        <p:grpSpPr>
          <a:xfrm flipH="1">
            <a:off x="4" y="1725404"/>
            <a:ext cx="12191996" cy="5132596"/>
            <a:chOff x="1" y="1725401"/>
            <a:chExt cx="12191996" cy="5132596"/>
          </a:xfrm>
        </p:grpSpPr>
        <p:sp>
          <p:nvSpPr>
            <p:cNvPr id="27" name="Google Shape;12;p2"/>
            <p:cNvSpPr/>
            <p:nvPr userDrawn="1"/>
          </p:nvSpPr>
          <p:spPr>
            <a:xfrm rot="10800000" flipH="1">
              <a:off x="1" y="1725401"/>
              <a:ext cx="2743198" cy="1645202"/>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8" name="Google Shape;13;p2"/>
            <p:cNvSpPr/>
            <p:nvPr userDrawn="1"/>
          </p:nvSpPr>
          <p:spPr>
            <a:xfrm rot="10800000" flipH="1">
              <a:off x="1727199" y="5517695"/>
              <a:ext cx="7600947" cy="1340302"/>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29" name="Google Shape;14;p2"/>
            <p:cNvSpPr/>
            <p:nvPr userDrawn="1"/>
          </p:nvSpPr>
          <p:spPr>
            <a:xfrm rot="10800000" flipH="1">
              <a:off x="7753345" y="4255937"/>
              <a:ext cx="4438646" cy="1943757"/>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1" name="Google Shape;16;p2"/>
            <p:cNvSpPr/>
            <p:nvPr userDrawn="1"/>
          </p:nvSpPr>
          <p:spPr>
            <a:xfrm rot="10800000" flipH="1">
              <a:off x="10915648" y="2490041"/>
              <a:ext cx="1276349" cy="1384766"/>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2" name="Google Shape;17;p2"/>
            <p:cNvSpPr/>
            <p:nvPr userDrawn="1"/>
          </p:nvSpPr>
          <p:spPr>
            <a:xfrm rot="10800000" flipH="1">
              <a:off x="2730496" y="4531589"/>
              <a:ext cx="2381247" cy="1581685"/>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sp>
          <p:nvSpPr>
            <p:cNvPr id="33" name="Google Shape;18;p2"/>
            <p:cNvSpPr/>
            <p:nvPr userDrawn="1"/>
          </p:nvSpPr>
          <p:spPr>
            <a:xfrm rot="10800000" flipH="1">
              <a:off x="11366499" y="3735061"/>
              <a:ext cx="825498" cy="1302188"/>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200">
                <a:solidFill>
                  <a:srgbClr val="000000"/>
                </a:solidFill>
                <a:latin typeface="Calibri"/>
                <a:ea typeface="Calibri"/>
                <a:cs typeface="Calibri"/>
                <a:sym typeface="Calibri"/>
              </a:endParaRPr>
            </a:p>
          </p:txBody>
        </p:sp>
      </p:grpSp>
      <p:sp>
        <p:nvSpPr>
          <p:cNvPr id="4" name="Date Placeholder 3"/>
          <p:cNvSpPr>
            <a:spLocks noGrp="1"/>
          </p:cNvSpPr>
          <p:nvPr userDrawn="1">
            <p:ph type="dt" sz="half" idx="10"/>
          </p:nvPr>
        </p:nvSpPr>
        <p:spPr>
          <a:xfrm>
            <a:off x="838200" y="6191619"/>
            <a:ext cx="2743200" cy="365125"/>
          </a:xfrm>
          <a:prstGeom prst="rect">
            <a:avLst/>
          </a:prstGeom>
        </p:spPr>
        <p:txBody>
          <a:bodyPr/>
          <a:lstStyle/>
          <a:p>
            <a:fld id="{C9215B87-3049-4CCA-8D28-C8F0F29ED1B4}" type="datetimeFigureOut">
              <a:rPr lang="en-GB" smtClean="0"/>
              <a:t>20/02/2025</a:t>
            </a:fld>
            <a:endParaRPr lang="en-GB"/>
          </a:p>
        </p:txBody>
      </p:sp>
      <p:sp>
        <p:nvSpPr>
          <p:cNvPr id="5" name="Footer Placeholder 4"/>
          <p:cNvSpPr>
            <a:spLocks noGrp="1"/>
          </p:cNvSpPr>
          <p:nvPr userDrawn="1">
            <p:ph type="ftr" sz="quarter" idx="11"/>
          </p:nvPr>
        </p:nvSpPr>
        <p:spPr>
          <a:xfrm>
            <a:off x="4038600" y="6191619"/>
            <a:ext cx="4114800" cy="365125"/>
          </a:xfrm>
          <a:prstGeom prst="rect">
            <a:avLst/>
          </a:prstGeom>
        </p:spPr>
        <p:txBody>
          <a:bodyPr/>
          <a:lstStyle/>
          <a:p>
            <a:endParaRPr lang="en-GB"/>
          </a:p>
        </p:txBody>
      </p:sp>
      <p:sp>
        <p:nvSpPr>
          <p:cNvPr id="6" name="Slide Number Placeholder 5"/>
          <p:cNvSpPr>
            <a:spLocks noGrp="1"/>
          </p:cNvSpPr>
          <p:nvPr userDrawn="1">
            <p:ph type="sldNum" sz="quarter" idx="12"/>
          </p:nvPr>
        </p:nvSpPr>
        <p:spPr>
          <a:xfrm>
            <a:off x="8610600" y="6191619"/>
            <a:ext cx="2743200" cy="365125"/>
          </a:xfrm>
          <a:prstGeom prst="rect">
            <a:avLst/>
          </a:prstGeom>
        </p:spPr>
        <p:txBody>
          <a:bodyPr/>
          <a:lstStyle/>
          <a:p>
            <a:fld id="{6575811E-14ED-4629-90CC-79E112007BFC}" type="slidenum">
              <a:rPr lang="en-GB" smtClean="0"/>
              <a:t>‹#›</a:t>
            </a:fld>
            <a:endParaRPr lang="en-GB"/>
          </a:p>
        </p:txBody>
      </p:sp>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t="4862"/>
          <a:stretch/>
        </p:blipFill>
        <p:spPr>
          <a:xfrm>
            <a:off x="513858" y="0"/>
            <a:ext cx="1427067" cy="1818895"/>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3141" y="5096009"/>
            <a:ext cx="3054042" cy="1767693"/>
          </a:xfrm>
          <a:prstGeom prst="rect">
            <a:avLst/>
          </a:prstGeom>
        </p:spPr>
      </p:pic>
    </p:spTree>
    <p:extLst>
      <p:ext uri="{BB962C8B-B14F-4D97-AF65-F5344CB8AC3E}">
        <p14:creationId xmlns:p14="http://schemas.microsoft.com/office/powerpoint/2010/main" val="346236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838200" y="6191619"/>
            <a:ext cx="2743200" cy="365125"/>
          </a:xfrm>
          <a:prstGeom prst="rect">
            <a:avLst/>
          </a:prstGeom>
        </p:spPr>
        <p:txBody>
          <a:bodyPr/>
          <a:lstStyle/>
          <a:p>
            <a:fld id="{C9215B87-3049-4CCA-8D28-C8F0F29ED1B4}" type="datetimeFigureOut">
              <a:rPr lang="en-GB" smtClean="0"/>
              <a:t>20/02/2025</a:t>
            </a:fld>
            <a:endParaRPr lang="en-GB"/>
          </a:p>
        </p:txBody>
      </p:sp>
      <p:sp>
        <p:nvSpPr>
          <p:cNvPr id="5" name="Footer Placeholder 4"/>
          <p:cNvSpPr>
            <a:spLocks noGrp="1"/>
          </p:cNvSpPr>
          <p:nvPr>
            <p:ph type="ftr" sz="quarter" idx="11"/>
          </p:nvPr>
        </p:nvSpPr>
        <p:spPr>
          <a:xfrm>
            <a:off x="4038600" y="6191619"/>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191619"/>
            <a:ext cx="2743200" cy="365125"/>
          </a:xfrm>
          <a:prstGeom prst="rect">
            <a:avLst/>
          </a:prstGeom>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205658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a:xfrm>
            <a:off x="838200" y="6191619"/>
            <a:ext cx="2743200" cy="365125"/>
          </a:xfrm>
          <a:prstGeom prst="rect">
            <a:avLst/>
          </a:prstGeom>
        </p:spPr>
        <p:txBody>
          <a:bodyPr/>
          <a:lstStyle/>
          <a:p>
            <a:fld id="{C9215B87-3049-4CCA-8D28-C8F0F29ED1B4}" type="datetimeFigureOut">
              <a:rPr lang="en-GB" smtClean="0"/>
              <a:t>20/02/2025</a:t>
            </a:fld>
            <a:endParaRPr lang="en-GB"/>
          </a:p>
        </p:txBody>
      </p:sp>
      <p:sp>
        <p:nvSpPr>
          <p:cNvPr id="5" name="Footer Placeholder 4"/>
          <p:cNvSpPr>
            <a:spLocks noGrp="1"/>
          </p:cNvSpPr>
          <p:nvPr>
            <p:ph type="ftr" sz="quarter" idx="11"/>
          </p:nvPr>
        </p:nvSpPr>
        <p:spPr>
          <a:xfrm>
            <a:off x="4038600" y="6191619"/>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191619"/>
            <a:ext cx="2743200" cy="365125"/>
          </a:xfrm>
          <a:prstGeom prst="rect">
            <a:avLst/>
          </a:prstGeom>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153030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6"/>
          <p:cNvSpPr/>
          <p:nvPr userDrawn="1"/>
        </p:nvSpPr>
        <p:spPr>
          <a:xfrm flipH="1">
            <a:off x="308343" y="6422064"/>
            <a:ext cx="11575313" cy="184297"/>
          </a:xfrm>
          <a:prstGeom prst="rect">
            <a:avLst/>
          </a:prstGeom>
          <a:gradFill>
            <a:gsLst>
              <a:gs pos="0">
                <a:srgbClr val="2C2D84"/>
              </a:gs>
              <a:gs pos="50000">
                <a:srgbClr val="006AB4"/>
              </a:gs>
              <a:gs pos="100000">
                <a:srgbClr val="9FC63B"/>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userDrawn="1"/>
        </p:nvSpPr>
        <p:spPr>
          <a:xfrm>
            <a:off x="223283" y="6110176"/>
            <a:ext cx="3019647" cy="307777"/>
          </a:xfrm>
          <a:prstGeom prst="rect">
            <a:avLst/>
          </a:prstGeom>
          <a:noFill/>
        </p:spPr>
        <p:txBody>
          <a:bodyPr wrap="square" rtlCol="0">
            <a:spAutoFit/>
          </a:bodyPr>
          <a:lstStyle/>
          <a:p>
            <a:r>
              <a:rPr lang="en-GB" sz="1400">
                <a:solidFill>
                  <a:schemeClr val="tx1"/>
                </a:solidFill>
                <a:latin typeface="+mn-lt"/>
              </a:rPr>
              <a:t>BUCKINGHAMSHIRE</a:t>
            </a:r>
            <a:r>
              <a:rPr lang="en-GB" sz="1400" baseline="0">
                <a:solidFill>
                  <a:schemeClr val="tx1"/>
                </a:solidFill>
                <a:latin typeface="+mn-lt"/>
              </a:rPr>
              <a:t> COUNCIL</a:t>
            </a:r>
            <a:endParaRPr lang="en-GB" sz="1400">
              <a:solidFill>
                <a:schemeClr val="tx1"/>
              </a:solidFill>
              <a:latin typeface="+mn-lt"/>
            </a:endParaRPr>
          </a:p>
        </p:txBody>
      </p:sp>
    </p:spTree>
    <p:extLst>
      <p:ext uri="{BB962C8B-B14F-4D97-AF65-F5344CB8AC3E}">
        <p14:creationId xmlns:p14="http://schemas.microsoft.com/office/powerpoint/2010/main" val="331923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191619"/>
            <a:ext cx="2743200" cy="365125"/>
          </a:xfrm>
          <a:prstGeom prst="rect">
            <a:avLst/>
          </a:prstGeom>
        </p:spPr>
        <p:txBody>
          <a:bodyPr/>
          <a:lstStyle/>
          <a:p>
            <a:fld id="{C9215B87-3049-4CCA-8D28-C8F0F29ED1B4}" type="datetimeFigureOut">
              <a:rPr lang="en-GB" smtClean="0"/>
              <a:t>20/02/2025</a:t>
            </a:fld>
            <a:endParaRPr lang="en-GB"/>
          </a:p>
        </p:txBody>
      </p:sp>
      <p:sp>
        <p:nvSpPr>
          <p:cNvPr id="5" name="Footer Placeholder 4"/>
          <p:cNvSpPr>
            <a:spLocks noGrp="1"/>
          </p:cNvSpPr>
          <p:nvPr>
            <p:ph type="ftr" sz="quarter" idx="11"/>
          </p:nvPr>
        </p:nvSpPr>
        <p:spPr>
          <a:xfrm>
            <a:off x="4038600" y="6191619"/>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191619"/>
            <a:ext cx="2743200" cy="365125"/>
          </a:xfrm>
          <a:prstGeom prst="rect">
            <a:avLst/>
          </a:prstGeom>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101999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a:xfrm>
            <a:off x="838200" y="6191619"/>
            <a:ext cx="2743200" cy="365125"/>
          </a:xfrm>
          <a:prstGeom prst="rect">
            <a:avLst/>
          </a:prstGeom>
        </p:spPr>
        <p:txBody>
          <a:bodyPr/>
          <a:lstStyle/>
          <a:p>
            <a:fld id="{C9215B87-3049-4CCA-8D28-C8F0F29ED1B4}" type="datetimeFigureOut">
              <a:rPr lang="en-GB" smtClean="0"/>
              <a:t>20/02/2025</a:t>
            </a:fld>
            <a:endParaRPr lang="en-GB"/>
          </a:p>
        </p:txBody>
      </p:sp>
      <p:sp>
        <p:nvSpPr>
          <p:cNvPr id="6" name="Footer Placeholder 5"/>
          <p:cNvSpPr>
            <a:spLocks noGrp="1"/>
          </p:cNvSpPr>
          <p:nvPr>
            <p:ph type="ftr" sz="quarter" idx="11"/>
          </p:nvPr>
        </p:nvSpPr>
        <p:spPr>
          <a:xfrm>
            <a:off x="4038600" y="6191619"/>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191619"/>
            <a:ext cx="2743200" cy="365125"/>
          </a:xfrm>
          <a:prstGeom prst="rect">
            <a:avLst/>
          </a:prstGeom>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89817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a:xfrm>
            <a:off x="838200" y="6191619"/>
            <a:ext cx="2743200" cy="365125"/>
          </a:xfrm>
          <a:prstGeom prst="rect">
            <a:avLst/>
          </a:prstGeom>
        </p:spPr>
        <p:txBody>
          <a:bodyPr/>
          <a:lstStyle/>
          <a:p>
            <a:fld id="{C9215B87-3049-4CCA-8D28-C8F0F29ED1B4}" type="datetimeFigureOut">
              <a:rPr lang="en-GB" smtClean="0"/>
              <a:t>20/02/2025</a:t>
            </a:fld>
            <a:endParaRPr lang="en-GB"/>
          </a:p>
        </p:txBody>
      </p:sp>
      <p:sp>
        <p:nvSpPr>
          <p:cNvPr id="8" name="Footer Placeholder 7"/>
          <p:cNvSpPr>
            <a:spLocks noGrp="1"/>
          </p:cNvSpPr>
          <p:nvPr>
            <p:ph type="ftr" sz="quarter" idx="11"/>
          </p:nvPr>
        </p:nvSpPr>
        <p:spPr>
          <a:xfrm>
            <a:off x="4038600" y="6191619"/>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191619"/>
            <a:ext cx="2743200" cy="365125"/>
          </a:xfrm>
          <a:prstGeom prst="rect">
            <a:avLst/>
          </a:prstGeom>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153272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a:xfrm>
            <a:off x="838200" y="6191619"/>
            <a:ext cx="2743200" cy="365125"/>
          </a:xfrm>
          <a:prstGeom prst="rect">
            <a:avLst/>
          </a:prstGeom>
        </p:spPr>
        <p:txBody>
          <a:bodyPr/>
          <a:lstStyle/>
          <a:p>
            <a:fld id="{C9215B87-3049-4CCA-8D28-C8F0F29ED1B4}" type="datetimeFigureOut">
              <a:rPr lang="en-GB" smtClean="0"/>
              <a:t>20/02/2025</a:t>
            </a:fld>
            <a:endParaRPr lang="en-GB"/>
          </a:p>
        </p:txBody>
      </p:sp>
      <p:sp>
        <p:nvSpPr>
          <p:cNvPr id="4" name="Footer Placeholder 3"/>
          <p:cNvSpPr>
            <a:spLocks noGrp="1"/>
          </p:cNvSpPr>
          <p:nvPr>
            <p:ph type="ftr" sz="quarter" idx="11"/>
          </p:nvPr>
        </p:nvSpPr>
        <p:spPr>
          <a:xfrm>
            <a:off x="4038600" y="6191619"/>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191619"/>
            <a:ext cx="2743200" cy="365125"/>
          </a:xfrm>
          <a:prstGeom prst="rect">
            <a:avLst/>
          </a:prstGeom>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34645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191619"/>
            <a:ext cx="2743200" cy="365125"/>
          </a:xfrm>
          <a:prstGeom prst="rect">
            <a:avLst/>
          </a:prstGeom>
        </p:spPr>
        <p:txBody>
          <a:bodyPr/>
          <a:lstStyle/>
          <a:p>
            <a:fld id="{C9215B87-3049-4CCA-8D28-C8F0F29ED1B4}" type="datetimeFigureOut">
              <a:rPr lang="en-GB" smtClean="0"/>
              <a:t>20/02/2025</a:t>
            </a:fld>
            <a:endParaRPr lang="en-GB"/>
          </a:p>
        </p:txBody>
      </p:sp>
      <p:sp>
        <p:nvSpPr>
          <p:cNvPr id="3" name="Footer Placeholder 2"/>
          <p:cNvSpPr>
            <a:spLocks noGrp="1"/>
          </p:cNvSpPr>
          <p:nvPr>
            <p:ph type="ftr" sz="quarter" idx="11"/>
          </p:nvPr>
        </p:nvSpPr>
        <p:spPr>
          <a:xfrm>
            <a:off x="4038600" y="6191619"/>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191619"/>
            <a:ext cx="2743200" cy="365125"/>
          </a:xfrm>
          <a:prstGeom prst="rect">
            <a:avLst/>
          </a:prstGeom>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103455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191619"/>
            <a:ext cx="2743200" cy="365125"/>
          </a:xfrm>
          <a:prstGeom prst="rect">
            <a:avLst/>
          </a:prstGeom>
        </p:spPr>
        <p:txBody>
          <a:bodyPr/>
          <a:lstStyle/>
          <a:p>
            <a:fld id="{C9215B87-3049-4CCA-8D28-C8F0F29ED1B4}" type="datetimeFigureOut">
              <a:rPr lang="en-GB" smtClean="0"/>
              <a:t>20/02/2025</a:t>
            </a:fld>
            <a:endParaRPr lang="en-GB"/>
          </a:p>
        </p:txBody>
      </p:sp>
      <p:sp>
        <p:nvSpPr>
          <p:cNvPr id="6" name="Footer Placeholder 5"/>
          <p:cNvSpPr>
            <a:spLocks noGrp="1"/>
          </p:cNvSpPr>
          <p:nvPr>
            <p:ph type="ftr" sz="quarter" idx="11"/>
          </p:nvPr>
        </p:nvSpPr>
        <p:spPr>
          <a:xfrm>
            <a:off x="4038600" y="6191619"/>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191619"/>
            <a:ext cx="2743200" cy="365125"/>
          </a:xfrm>
          <a:prstGeom prst="rect">
            <a:avLst/>
          </a:prstGeom>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29020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191619"/>
            <a:ext cx="2743200" cy="365125"/>
          </a:xfrm>
          <a:prstGeom prst="rect">
            <a:avLst/>
          </a:prstGeom>
        </p:spPr>
        <p:txBody>
          <a:bodyPr/>
          <a:lstStyle/>
          <a:p>
            <a:fld id="{C9215B87-3049-4CCA-8D28-C8F0F29ED1B4}" type="datetimeFigureOut">
              <a:rPr lang="en-GB" smtClean="0"/>
              <a:t>20/02/2025</a:t>
            </a:fld>
            <a:endParaRPr lang="en-GB"/>
          </a:p>
        </p:txBody>
      </p:sp>
      <p:sp>
        <p:nvSpPr>
          <p:cNvPr id="6" name="Footer Placeholder 5"/>
          <p:cNvSpPr>
            <a:spLocks noGrp="1"/>
          </p:cNvSpPr>
          <p:nvPr>
            <p:ph type="ftr" sz="quarter" idx="11"/>
          </p:nvPr>
        </p:nvSpPr>
        <p:spPr>
          <a:xfrm>
            <a:off x="4038600" y="6191619"/>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191619"/>
            <a:ext cx="2743200" cy="365125"/>
          </a:xfrm>
          <a:prstGeom prst="rect">
            <a:avLst/>
          </a:prstGeom>
        </p:spPr>
        <p:txBody>
          <a:bodyPr/>
          <a:lstStyle/>
          <a:p>
            <a:fld id="{6575811E-14ED-4629-90CC-79E112007BFC}" type="slidenum">
              <a:rPr lang="en-GB" smtClean="0"/>
              <a:t>‹#›</a:t>
            </a:fld>
            <a:endParaRPr lang="en-GB"/>
          </a:p>
        </p:txBody>
      </p:sp>
    </p:spTree>
    <p:extLst>
      <p:ext uri="{BB962C8B-B14F-4D97-AF65-F5344CB8AC3E}">
        <p14:creationId xmlns:p14="http://schemas.microsoft.com/office/powerpoint/2010/main" val="237841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765484"/>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46081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ctrTitle" idx="4294967295"/>
          </p:nvPr>
        </p:nvSpPr>
        <p:spPr>
          <a:xfrm>
            <a:off x="388689" y="2228672"/>
            <a:ext cx="10022859" cy="2400655"/>
          </a:xfrm>
        </p:spPr>
        <p:txBody>
          <a:bodyPr anchor="b">
            <a:normAutofit/>
          </a:bodyPr>
          <a:lstStyle>
            <a:lvl1pPr algn="l">
              <a:defRPr sz="4800"/>
            </a:lvl1pPr>
          </a:lstStyle>
          <a:p>
            <a:r>
              <a:rPr lang="en-US" dirty="0">
                <a:solidFill>
                  <a:schemeClr val="bg2"/>
                </a:solidFill>
                <a:latin typeface="+mn-lt"/>
              </a:rPr>
              <a:t>The </a:t>
            </a:r>
            <a:r>
              <a:rPr lang="en-US">
                <a:solidFill>
                  <a:schemeClr val="bg2"/>
                </a:solidFill>
                <a:latin typeface="+mn-lt"/>
              </a:rPr>
              <a:t>Buckinghamshire Economy</a:t>
            </a:r>
            <a:br>
              <a:rPr lang="en-US" dirty="0">
                <a:solidFill>
                  <a:schemeClr val="bg2"/>
                </a:solidFill>
                <a:latin typeface="+mn-lt"/>
              </a:rPr>
            </a:br>
            <a:br>
              <a:rPr lang="en-US" dirty="0">
                <a:solidFill>
                  <a:schemeClr val="bg2"/>
                </a:solidFill>
                <a:latin typeface="+mn-lt"/>
              </a:rPr>
            </a:br>
            <a:r>
              <a:rPr lang="en-US" sz="4400" dirty="0">
                <a:solidFill>
                  <a:schemeClr val="bg2"/>
                </a:solidFill>
                <a:latin typeface="+mn-lt"/>
              </a:rPr>
              <a:t>10 things you need to know</a:t>
            </a:r>
            <a:endParaRPr lang="en-GB" dirty="0">
              <a:solidFill>
                <a:schemeClr val="bg2"/>
              </a:solidFill>
              <a:latin typeface="+mn-lt"/>
            </a:endParaRPr>
          </a:p>
        </p:txBody>
      </p:sp>
    </p:spTree>
    <p:extLst>
      <p:ext uri="{BB962C8B-B14F-4D97-AF65-F5344CB8AC3E}">
        <p14:creationId xmlns:p14="http://schemas.microsoft.com/office/powerpoint/2010/main" val="177589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0260EA16-B1CD-7351-03ED-93F217CE08A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1203E0D-E0E8-8317-A8C4-9BF468EA8346}"/>
              </a:ext>
            </a:extLst>
          </p:cNvPr>
          <p:cNvSpPr txBox="1"/>
          <p:nvPr/>
        </p:nvSpPr>
        <p:spPr>
          <a:xfrm>
            <a:off x="134209" y="5784574"/>
            <a:ext cx="12057792" cy="1073426"/>
          </a:xfrm>
          <a:prstGeom prst="rect">
            <a:avLst/>
          </a:prstGeom>
          <a:solidFill>
            <a:srgbClr val="2C2D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C3C3B"/>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C39425-CE36-DBBC-A098-8B2161AFD85E}"/>
              </a:ext>
            </a:extLst>
          </p:cNvPr>
          <p:cNvSpPr>
            <a:spLocks noGrp="1"/>
          </p:cNvSpPr>
          <p:nvPr>
            <p:ph type="title"/>
          </p:nvPr>
        </p:nvSpPr>
        <p:spPr>
          <a:xfrm>
            <a:off x="0" y="312118"/>
            <a:ext cx="11353800" cy="807691"/>
          </a:xfrm>
          <a:solidFill>
            <a:srgbClr val="9FC63B"/>
          </a:solidFill>
        </p:spPr>
        <p:txBody>
          <a:bodyPr>
            <a:noAutofit/>
          </a:bodyPr>
          <a:lstStyle/>
          <a:p>
            <a:br>
              <a:rPr lang="en-GB" sz="2800" b="1">
                <a:solidFill>
                  <a:schemeClr val="bg1"/>
                </a:solidFill>
                <a:latin typeface="+mn-lt"/>
              </a:rPr>
            </a:br>
            <a:br>
              <a:rPr lang="en-GB" sz="2800" b="1">
                <a:solidFill>
                  <a:schemeClr val="bg1"/>
                </a:solidFill>
                <a:latin typeface="+mn-lt"/>
              </a:rPr>
            </a:br>
            <a:r>
              <a:rPr lang="en-GB" sz="2800" b="1">
                <a:solidFill>
                  <a:schemeClr val="bg1"/>
                </a:solidFill>
                <a:latin typeface="+mn-lt"/>
              </a:rPr>
              <a:t>8. Firms highlight property costs, recruitment difficulties, transport challenges and housing costs as key barriers to growth  </a:t>
            </a:r>
            <a:br>
              <a:rPr lang="en-GB" sz="2800">
                <a:solidFill>
                  <a:schemeClr val="bg1"/>
                </a:solidFill>
              </a:rPr>
            </a:br>
            <a:br>
              <a:rPr lang="en-GB" sz="2800" b="1">
                <a:solidFill>
                  <a:schemeClr val="bg1"/>
                </a:solidFill>
                <a:latin typeface="+mn-lt"/>
              </a:rPr>
            </a:br>
            <a:endParaRPr lang="en-GB" sz="2800" b="1">
              <a:solidFill>
                <a:schemeClr val="bg1"/>
              </a:solidFill>
              <a:latin typeface="+mn-lt"/>
            </a:endParaRPr>
          </a:p>
        </p:txBody>
      </p:sp>
      <p:graphicFrame>
        <p:nvGraphicFramePr>
          <p:cNvPr id="3" name="Chart 2">
            <a:extLst>
              <a:ext uri="{FF2B5EF4-FFF2-40B4-BE49-F238E27FC236}">
                <a16:creationId xmlns:a16="http://schemas.microsoft.com/office/drawing/2014/main" id="{6B43F17B-32DA-0931-A6D1-1D79C471E551}"/>
              </a:ext>
            </a:extLst>
          </p:cNvPr>
          <p:cNvGraphicFramePr>
            <a:graphicFrameLocks/>
          </p:cNvGraphicFramePr>
          <p:nvPr>
            <p:extLst>
              <p:ext uri="{D42A27DB-BD31-4B8C-83A1-F6EECF244321}">
                <p14:modId xmlns:p14="http://schemas.microsoft.com/office/powerpoint/2010/main" val="3522268561"/>
              </p:ext>
            </p:extLst>
          </p:nvPr>
        </p:nvGraphicFramePr>
        <p:xfrm>
          <a:off x="6096000" y="1303452"/>
          <a:ext cx="4045705" cy="255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a:extLst>
              <a:ext uri="{FF2B5EF4-FFF2-40B4-BE49-F238E27FC236}">
                <a16:creationId xmlns:a16="http://schemas.microsoft.com/office/drawing/2014/main" id="{A90BAB07-7134-6346-1EC2-0B08C4406249}"/>
              </a:ext>
            </a:extLst>
          </p:cNvPr>
          <p:cNvGraphicFramePr>
            <a:graphicFrameLocks noGrp="1"/>
          </p:cNvGraphicFramePr>
          <p:nvPr>
            <p:ph idx="1"/>
            <p:extLst>
              <p:ext uri="{D42A27DB-BD31-4B8C-83A1-F6EECF244321}">
                <p14:modId xmlns:p14="http://schemas.microsoft.com/office/powerpoint/2010/main" val="2052362746"/>
              </p:ext>
            </p:extLst>
          </p:nvPr>
        </p:nvGraphicFramePr>
        <p:xfrm>
          <a:off x="208551" y="1303452"/>
          <a:ext cx="5735049" cy="39383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AD4B482-FA65-C094-1907-75049DDEB49F}"/>
              </a:ext>
            </a:extLst>
          </p:cNvPr>
          <p:cNvGraphicFramePr>
            <a:graphicFrameLocks/>
          </p:cNvGraphicFramePr>
          <p:nvPr>
            <p:extLst>
              <p:ext uri="{D42A27DB-BD31-4B8C-83A1-F6EECF244321}">
                <p14:modId xmlns:p14="http://schemas.microsoft.com/office/powerpoint/2010/main" val="1685542366"/>
              </p:ext>
            </p:extLst>
          </p:nvPr>
        </p:nvGraphicFramePr>
        <p:xfrm>
          <a:off x="6096000" y="4081792"/>
          <a:ext cx="4045705" cy="251325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733D7C36-94EC-CFA1-09DD-81F4F7EDEBDA}"/>
              </a:ext>
            </a:extLst>
          </p:cNvPr>
          <p:cNvSpPr txBox="1"/>
          <p:nvPr/>
        </p:nvSpPr>
        <p:spPr>
          <a:xfrm>
            <a:off x="10271051" y="1303452"/>
            <a:ext cx="1712398" cy="2677656"/>
          </a:xfrm>
          <a:prstGeom prst="rect">
            <a:avLst/>
          </a:prstGeom>
          <a:solidFill>
            <a:srgbClr val="2C2D84"/>
          </a:solidFill>
        </p:spPr>
        <p:txBody>
          <a:bodyPr wrap="square" rtlCol="0">
            <a:spAutoFit/>
          </a:bodyPr>
          <a:lstStyle/>
          <a:p>
            <a:r>
              <a:rPr lang="en-GB" sz="1400" b="1" dirty="0">
                <a:solidFill>
                  <a:schemeClr val="bg1"/>
                </a:solidFill>
              </a:rPr>
              <a:t>Housing affordability </a:t>
            </a:r>
            <a:r>
              <a:rPr lang="en-GB" sz="1400" dirty="0">
                <a:solidFill>
                  <a:schemeClr val="bg1"/>
                </a:solidFill>
              </a:rPr>
              <a:t>has worsened over the few decades. Housing is less affordable in Buckinghamshire than in neighbouring areas with average house prices 11.4 times average earnings</a:t>
            </a:r>
          </a:p>
        </p:txBody>
      </p:sp>
      <p:sp>
        <p:nvSpPr>
          <p:cNvPr id="8" name="TextBox 7">
            <a:extLst>
              <a:ext uri="{FF2B5EF4-FFF2-40B4-BE49-F238E27FC236}">
                <a16:creationId xmlns:a16="http://schemas.microsoft.com/office/drawing/2014/main" id="{9BA2D0EE-2437-3D56-DE3B-5B2A2E99AB06}"/>
              </a:ext>
            </a:extLst>
          </p:cNvPr>
          <p:cNvSpPr txBox="1"/>
          <p:nvPr/>
        </p:nvSpPr>
        <p:spPr>
          <a:xfrm>
            <a:off x="10271051" y="4074518"/>
            <a:ext cx="1712398" cy="2246769"/>
          </a:xfrm>
          <a:prstGeom prst="rect">
            <a:avLst/>
          </a:prstGeom>
          <a:solidFill>
            <a:srgbClr val="2C2D84"/>
          </a:solidFill>
        </p:spPr>
        <p:txBody>
          <a:bodyPr wrap="square" rtlCol="0">
            <a:spAutoFit/>
          </a:bodyPr>
          <a:lstStyle/>
          <a:p>
            <a:r>
              <a:rPr lang="en-GB" sz="1400" b="1" dirty="0">
                <a:solidFill>
                  <a:schemeClr val="bg1"/>
                </a:solidFill>
              </a:rPr>
              <a:t>Job vacancies </a:t>
            </a:r>
            <a:r>
              <a:rPr lang="en-GB" sz="1400" dirty="0">
                <a:solidFill>
                  <a:schemeClr val="bg1"/>
                </a:solidFill>
              </a:rPr>
              <a:t>tend to be more difficult to fill in Buckinghamshire than nationally, with over 50% of vacancies identified as being hard-to-fill in 2019 compared with 37% nationally</a:t>
            </a:r>
          </a:p>
        </p:txBody>
      </p:sp>
      <p:sp>
        <p:nvSpPr>
          <p:cNvPr id="9" name="TextBox 8">
            <a:extLst>
              <a:ext uri="{FF2B5EF4-FFF2-40B4-BE49-F238E27FC236}">
                <a16:creationId xmlns:a16="http://schemas.microsoft.com/office/drawing/2014/main" id="{AD9D0926-5575-259A-0B2F-488024B97226}"/>
              </a:ext>
            </a:extLst>
          </p:cNvPr>
          <p:cNvSpPr txBox="1"/>
          <p:nvPr/>
        </p:nvSpPr>
        <p:spPr>
          <a:xfrm>
            <a:off x="208551" y="5425494"/>
            <a:ext cx="5735048" cy="1169551"/>
          </a:xfrm>
          <a:prstGeom prst="rect">
            <a:avLst/>
          </a:prstGeom>
          <a:solidFill>
            <a:schemeClr val="bg1"/>
          </a:solidFill>
        </p:spPr>
        <p:txBody>
          <a:bodyPr wrap="square" rtlCol="0">
            <a:spAutoFit/>
          </a:bodyPr>
          <a:lstStyle/>
          <a:p>
            <a:r>
              <a:rPr lang="en-GB" sz="1400" dirty="0"/>
              <a:t>Firms have faced a range of barriers to growth in recent years.  From uncertainty around Brexit to the Covid-19 pandemic and high energy costs.  Additional local barriers to growth frequently cited by surveyed firms include property costs and availability, recruitment difficulties, road congestion, poor local public transport and the planning application process. </a:t>
            </a:r>
          </a:p>
        </p:txBody>
      </p:sp>
      <p:sp>
        <p:nvSpPr>
          <p:cNvPr id="10" name="TextBox 9">
            <a:extLst>
              <a:ext uri="{FF2B5EF4-FFF2-40B4-BE49-F238E27FC236}">
                <a16:creationId xmlns:a16="http://schemas.microsoft.com/office/drawing/2014/main" id="{59817CC9-6986-6B5D-8D7C-17077D5D39F8}"/>
              </a:ext>
            </a:extLst>
          </p:cNvPr>
          <p:cNvSpPr txBox="1"/>
          <p:nvPr/>
        </p:nvSpPr>
        <p:spPr>
          <a:xfrm>
            <a:off x="10271051" y="6342340"/>
            <a:ext cx="1995292" cy="461665"/>
          </a:xfrm>
          <a:prstGeom prst="rect">
            <a:avLst/>
          </a:prstGeom>
          <a:noFill/>
        </p:spPr>
        <p:txBody>
          <a:bodyPr wrap="square" rtlCol="0">
            <a:spAutoFit/>
          </a:bodyPr>
          <a:lstStyle/>
          <a:p>
            <a:r>
              <a:rPr lang="en-GB" sz="1200" i="1" dirty="0">
                <a:solidFill>
                  <a:schemeClr val="bg1"/>
                </a:solidFill>
              </a:rPr>
              <a:t>Sources: Bucks Council, ONS and DfE</a:t>
            </a:r>
          </a:p>
        </p:txBody>
      </p:sp>
      <p:sp>
        <p:nvSpPr>
          <p:cNvPr id="11" name="TextBox 10">
            <a:extLst>
              <a:ext uri="{FF2B5EF4-FFF2-40B4-BE49-F238E27FC236}">
                <a16:creationId xmlns:a16="http://schemas.microsoft.com/office/drawing/2014/main" id="{14219D90-EC63-1FB2-F279-F8BD4EE33269}"/>
              </a:ext>
            </a:extLst>
          </p:cNvPr>
          <p:cNvSpPr txBox="1"/>
          <p:nvPr/>
        </p:nvSpPr>
        <p:spPr>
          <a:xfrm>
            <a:off x="370703" y="1396314"/>
            <a:ext cx="1890583" cy="369332"/>
          </a:xfrm>
          <a:prstGeom prst="rect">
            <a:avLst/>
          </a:prstGeom>
          <a:solidFill>
            <a:srgbClr val="2C2D84"/>
          </a:solidFill>
        </p:spPr>
        <p:txBody>
          <a:bodyPr wrap="square" rtlCol="0">
            <a:spAutoFit/>
          </a:bodyPr>
          <a:lstStyle/>
          <a:p>
            <a:r>
              <a:rPr lang="en-GB" dirty="0">
                <a:solidFill>
                  <a:schemeClr val="bg1"/>
                </a:solidFill>
              </a:rPr>
              <a:t>Barriers to growth</a:t>
            </a:r>
          </a:p>
        </p:txBody>
      </p:sp>
      <p:sp>
        <p:nvSpPr>
          <p:cNvPr id="12" name="TextBox 11">
            <a:extLst>
              <a:ext uri="{FF2B5EF4-FFF2-40B4-BE49-F238E27FC236}">
                <a16:creationId xmlns:a16="http://schemas.microsoft.com/office/drawing/2014/main" id="{D7A2894F-AC12-7001-D437-778A32A5B7AF}"/>
              </a:ext>
            </a:extLst>
          </p:cNvPr>
          <p:cNvSpPr txBox="1"/>
          <p:nvPr/>
        </p:nvSpPr>
        <p:spPr>
          <a:xfrm>
            <a:off x="8185390" y="4218532"/>
            <a:ext cx="1890583" cy="338554"/>
          </a:xfrm>
          <a:prstGeom prst="rect">
            <a:avLst/>
          </a:prstGeom>
          <a:solidFill>
            <a:srgbClr val="2C2D84"/>
          </a:solidFill>
        </p:spPr>
        <p:txBody>
          <a:bodyPr wrap="square" rtlCol="0">
            <a:spAutoFit/>
          </a:bodyPr>
          <a:lstStyle/>
          <a:p>
            <a:r>
              <a:rPr lang="en-GB" sz="1600" dirty="0">
                <a:solidFill>
                  <a:schemeClr val="bg1"/>
                </a:solidFill>
              </a:rPr>
              <a:t>Hard to fill vacancies</a:t>
            </a:r>
          </a:p>
        </p:txBody>
      </p:sp>
      <p:sp>
        <p:nvSpPr>
          <p:cNvPr id="13" name="TextBox 12">
            <a:extLst>
              <a:ext uri="{FF2B5EF4-FFF2-40B4-BE49-F238E27FC236}">
                <a16:creationId xmlns:a16="http://schemas.microsoft.com/office/drawing/2014/main" id="{A29EA686-CDD5-14C5-CCAB-0DCB7981247A}"/>
              </a:ext>
            </a:extLst>
          </p:cNvPr>
          <p:cNvSpPr txBox="1"/>
          <p:nvPr/>
        </p:nvSpPr>
        <p:spPr>
          <a:xfrm>
            <a:off x="6163105" y="1345319"/>
            <a:ext cx="2288917" cy="338554"/>
          </a:xfrm>
          <a:prstGeom prst="rect">
            <a:avLst/>
          </a:prstGeom>
          <a:solidFill>
            <a:srgbClr val="2C2D84"/>
          </a:solidFill>
        </p:spPr>
        <p:txBody>
          <a:bodyPr wrap="square" rtlCol="0">
            <a:spAutoFit/>
          </a:bodyPr>
          <a:lstStyle/>
          <a:p>
            <a:r>
              <a:rPr lang="en-GB" sz="1600" dirty="0">
                <a:solidFill>
                  <a:schemeClr val="bg1"/>
                </a:solidFill>
              </a:rPr>
              <a:t>Housing affordability</a:t>
            </a:r>
          </a:p>
        </p:txBody>
      </p:sp>
    </p:spTree>
    <p:extLst>
      <p:ext uri="{BB962C8B-B14F-4D97-AF65-F5344CB8AC3E}">
        <p14:creationId xmlns:p14="http://schemas.microsoft.com/office/powerpoint/2010/main" val="140692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6305F3C4-F24D-BFFA-3A4C-2DA22595A6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D751B0E-6FF8-8C95-F8EF-DC5A3480DF16}"/>
              </a:ext>
            </a:extLst>
          </p:cNvPr>
          <p:cNvSpPr txBox="1"/>
          <p:nvPr/>
        </p:nvSpPr>
        <p:spPr>
          <a:xfrm>
            <a:off x="0" y="5784574"/>
            <a:ext cx="12145617" cy="1073426"/>
          </a:xfrm>
          <a:prstGeom prst="rect">
            <a:avLst/>
          </a:prstGeom>
          <a:solidFill>
            <a:srgbClr val="2C2D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C3C3B"/>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7E9FD79-4F7B-7511-BDF3-7CA8BFB095DB}"/>
              </a:ext>
            </a:extLst>
          </p:cNvPr>
          <p:cNvPicPr>
            <a:picLocks noChangeAspect="1"/>
          </p:cNvPicPr>
          <p:nvPr/>
        </p:nvPicPr>
        <p:blipFill>
          <a:blip r:embed="rId2"/>
          <a:stretch>
            <a:fillRect/>
          </a:stretch>
        </p:blipFill>
        <p:spPr>
          <a:xfrm>
            <a:off x="0" y="15949"/>
            <a:ext cx="12314862" cy="6927111"/>
          </a:xfrm>
          <a:prstGeom prst="rect">
            <a:avLst/>
          </a:prstGeom>
        </p:spPr>
      </p:pic>
      <p:sp>
        <p:nvSpPr>
          <p:cNvPr id="2" name="Title 1">
            <a:extLst>
              <a:ext uri="{FF2B5EF4-FFF2-40B4-BE49-F238E27FC236}">
                <a16:creationId xmlns:a16="http://schemas.microsoft.com/office/drawing/2014/main" id="{64ECE701-1CD2-0430-7143-C98EA82F8A8F}"/>
              </a:ext>
            </a:extLst>
          </p:cNvPr>
          <p:cNvSpPr>
            <a:spLocks noGrp="1"/>
          </p:cNvSpPr>
          <p:nvPr>
            <p:ph type="title"/>
          </p:nvPr>
        </p:nvSpPr>
        <p:spPr>
          <a:xfrm>
            <a:off x="0" y="312118"/>
            <a:ext cx="11353800" cy="1233218"/>
          </a:xfrm>
          <a:solidFill>
            <a:srgbClr val="2C2D84"/>
          </a:solidFill>
        </p:spPr>
        <p:txBody>
          <a:bodyPr>
            <a:noAutofit/>
          </a:bodyPr>
          <a:lstStyle/>
          <a:p>
            <a:br>
              <a:rPr lang="en-GB" sz="2400" b="1" dirty="0">
                <a:solidFill>
                  <a:schemeClr val="bg1"/>
                </a:solidFill>
                <a:latin typeface="+mn-lt"/>
              </a:rPr>
            </a:br>
            <a:br>
              <a:rPr lang="en-GB" sz="2400" b="1" dirty="0">
                <a:solidFill>
                  <a:schemeClr val="bg1"/>
                </a:solidFill>
                <a:latin typeface="+mn-lt"/>
              </a:rPr>
            </a:br>
            <a:r>
              <a:rPr lang="en-GB" sz="2400" b="1" dirty="0">
                <a:solidFill>
                  <a:schemeClr val="bg1"/>
                </a:solidFill>
                <a:latin typeface="+mn-lt"/>
              </a:rPr>
              <a:t>9. The county has three unique economic and innovation strengths: film and high-end TV, high performance technology and space. The county also has strengths in the life sciences and MedTech sector</a:t>
            </a:r>
            <a:br>
              <a:rPr lang="en-GB" sz="2400" dirty="0">
                <a:solidFill>
                  <a:schemeClr val="bg1"/>
                </a:solidFill>
              </a:rPr>
            </a:br>
            <a:br>
              <a:rPr lang="en-GB" sz="2400" dirty="0">
                <a:solidFill>
                  <a:schemeClr val="bg1"/>
                </a:solidFill>
                <a:latin typeface="+mn-lt"/>
              </a:rPr>
            </a:br>
            <a:endParaRPr lang="en-GB" sz="2400" b="1" dirty="0">
              <a:solidFill>
                <a:schemeClr val="bg1"/>
              </a:solidFill>
              <a:latin typeface="+mn-lt"/>
            </a:endParaRPr>
          </a:p>
        </p:txBody>
      </p:sp>
      <p:sp>
        <p:nvSpPr>
          <p:cNvPr id="5" name="TextBox 4">
            <a:extLst>
              <a:ext uri="{FF2B5EF4-FFF2-40B4-BE49-F238E27FC236}">
                <a16:creationId xmlns:a16="http://schemas.microsoft.com/office/drawing/2014/main" id="{15091C85-B1E8-ED65-6056-A2247E0535CE}"/>
              </a:ext>
            </a:extLst>
          </p:cNvPr>
          <p:cNvSpPr txBox="1"/>
          <p:nvPr/>
        </p:nvSpPr>
        <p:spPr>
          <a:xfrm>
            <a:off x="2945218" y="1689738"/>
            <a:ext cx="6021572" cy="369332"/>
          </a:xfrm>
          <a:prstGeom prst="rect">
            <a:avLst/>
          </a:prstGeom>
          <a:solidFill>
            <a:srgbClr val="2C2D84"/>
          </a:solidFill>
        </p:spPr>
        <p:txBody>
          <a:bodyPr wrap="square" rtlCol="0">
            <a:spAutoFit/>
          </a:bodyPr>
          <a:lstStyle/>
          <a:p>
            <a:pPr algn="ctr"/>
            <a:r>
              <a:rPr lang="en-GB" b="1">
                <a:solidFill>
                  <a:schemeClr val="bg1"/>
                </a:solidFill>
              </a:rPr>
              <a:t>Reasons to be cheerful!</a:t>
            </a:r>
          </a:p>
        </p:txBody>
      </p:sp>
      <p:sp>
        <p:nvSpPr>
          <p:cNvPr id="6" name="TextBox 5">
            <a:extLst>
              <a:ext uri="{FF2B5EF4-FFF2-40B4-BE49-F238E27FC236}">
                <a16:creationId xmlns:a16="http://schemas.microsoft.com/office/drawing/2014/main" id="{B5D3ADFD-95DE-C2A9-3B08-96CE546A91EF}"/>
              </a:ext>
            </a:extLst>
          </p:cNvPr>
          <p:cNvSpPr txBox="1"/>
          <p:nvPr/>
        </p:nvSpPr>
        <p:spPr>
          <a:xfrm>
            <a:off x="74427" y="2317897"/>
            <a:ext cx="6021571" cy="1316579"/>
          </a:xfrm>
          <a:prstGeom prst="rect">
            <a:avLst/>
          </a:prstGeom>
          <a:solidFill>
            <a:srgbClr val="2C2D84"/>
          </a:solidFill>
        </p:spPr>
        <p:txBody>
          <a:bodyPr wrap="square" rtlCol="0">
            <a:spAutoFit/>
          </a:bodyPr>
          <a:lstStyle/>
          <a:p>
            <a:pPr lvl="0">
              <a:lnSpc>
                <a:spcPct val="115000"/>
              </a:lnSpc>
            </a:pPr>
            <a:r>
              <a:rPr lang="en-GB" sz="1400" kern="100">
                <a:solidFill>
                  <a:schemeClr val="bg1"/>
                </a:solidFill>
                <a:effectLst/>
                <a:ea typeface="Aptos" panose="020B0004020202020204" pitchFamily="34" charset="0"/>
                <a:cs typeface="Arial" panose="020B0604020202020204" pitchFamily="34" charset="0"/>
              </a:rPr>
              <a:t>Buckinghamshire’s has three unique economic and innovation strengths:</a:t>
            </a:r>
          </a:p>
          <a:p>
            <a:pPr marL="171450" lvl="0" indent="-171450">
              <a:lnSpc>
                <a:spcPct val="115000"/>
              </a:lnSpc>
              <a:buFont typeface="Arial" panose="020B0604020202020204" pitchFamily="34" charset="0"/>
              <a:buChar char="•"/>
            </a:pPr>
            <a:r>
              <a:rPr lang="en-GB" sz="1400" kern="100">
                <a:solidFill>
                  <a:schemeClr val="bg1"/>
                </a:solidFill>
                <a:effectLst/>
                <a:ea typeface="Aptos" panose="020B0004020202020204" pitchFamily="34" charset="0"/>
                <a:cs typeface="Arial" panose="020B0604020202020204" pitchFamily="34" charset="0"/>
              </a:rPr>
              <a:t>Pinewood Studios, the National Film and Television School and the wider West of London </a:t>
            </a:r>
            <a:r>
              <a:rPr lang="en-GB" sz="1400" b="1" kern="100">
                <a:solidFill>
                  <a:schemeClr val="bg1"/>
                </a:solidFill>
                <a:effectLst/>
                <a:ea typeface="Aptos" panose="020B0004020202020204" pitchFamily="34" charset="0"/>
                <a:cs typeface="Arial" panose="020B0604020202020204" pitchFamily="34" charset="0"/>
              </a:rPr>
              <a:t>film and high-end television</a:t>
            </a:r>
            <a:r>
              <a:rPr lang="en-GB" sz="1400" kern="100">
                <a:solidFill>
                  <a:schemeClr val="bg1"/>
                </a:solidFill>
                <a:effectLst/>
                <a:ea typeface="Aptos" panose="020B0004020202020204" pitchFamily="34" charset="0"/>
                <a:cs typeface="Arial" panose="020B0604020202020204" pitchFamily="34" charset="0"/>
              </a:rPr>
              <a:t> cluster;</a:t>
            </a:r>
          </a:p>
          <a:p>
            <a:pPr marL="171450" lvl="0" indent="-171450">
              <a:lnSpc>
                <a:spcPct val="115000"/>
              </a:lnSpc>
              <a:buFont typeface="Arial" panose="020B0604020202020204" pitchFamily="34" charset="0"/>
              <a:buChar char="•"/>
            </a:pPr>
            <a:r>
              <a:rPr lang="en-GB" sz="1400" kern="100">
                <a:solidFill>
                  <a:schemeClr val="bg1"/>
                </a:solidFill>
                <a:effectLst/>
                <a:ea typeface="Aptos" panose="020B0004020202020204" pitchFamily="34" charset="0"/>
                <a:cs typeface="Arial" panose="020B0604020202020204" pitchFamily="34" charset="0"/>
              </a:rPr>
              <a:t>Silverstone Circuit and its associated </a:t>
            </a:r>
            <a:r>
              <a:rPr lang="en-GB" sz="1400" b="1" kern="100">
                <a:solidFill>
                  <a:schemeClr val="bg1"/>
                </a:solidFill>
                <a:effectLst/>
                <a:ea typeface="Aptos" panose="020B0004020202020204" pitchFamily="34" charset="0"/>
                <a:cs typeface="Arial" panose="020B0604020202020204" pitchFamily="34" charset="0"/>
              </a:rPr>
              <a:t>high-performance technology</a:t>
            </a:r>
            <a:r>
              <a:rPr lang="en-GB" sz="1400" kern="100">
                <a:solidFill>
                  <a:schemeClr val="bg1"/>
                </a:solidFill>
                <a:effectLst/>
                <a:ea typeface="Aptos" panose="020B0004020202020204" pitchFamily="34" charset="0"/>
                <a:cs typeface="Arial" panose="020B0604020202020204" pitchFamily="34" charset="0"/>
              </a:rPr>
              <a:t> cluster;</a:t>
            </a:r>
          </a:p>
          <a:p>
            <a:pPr marL="171450" lvl="0" indent="-171450">
              <a:lnSpc>
                <a:spcPct val="115000"/>
              </a:lnSpc>
              <a:buFont typeface="Arial" panose="020B0604020202020204" pitchFamily="34" charset="0"/>
              <a:buChar char="•"/>
            </a:pPr>
            <a:r>
              <a:rPr lang="en-GB" sz="1400" kern="100">
                <a:solidFill>
                  <a:schemeClr val="bg1"/>
                </a:solidFill>
                <a:effectLst/>
                <a:ea typeface="Aptos" panose="020B0004020202020204" pitchFamily="34" charset="0"/>
                <a:cs typeface="Arial" panose="020B0604020202020204" pitchFamily="34" charset="0"/>
              </a:rPr>
              <a:t>The Westcott </a:t>
            </a:r>
            <a:r>
              <a:rPr lang="en-GB" sz="1400" b="1" kern="100">
                <a:solidFill>
                  <a:schemeClr val="bg1"/>
                </a:solidFill>
                <a:effectLst/>
                <a:ea typeface="Aptos" panose="020B0004020202020204" pitchFamily="34" charset="0"/>
                <a:cs typeface="Arial" panose="020B0604020202020204" pitchFamily="34" charset="0"/>
              </a:rPr>
              <a:t>space </a:t>
            </a:r>
            <a:r>
              <a:rPr lang="en-GB" sz="1400" kern="100">
                <a:solidFill>
                  <a:schemeClr val="bg1"/>
                </a:solidFill>
                <a:effectLst/>
                <a:ea typeface="Aptos" panose="020B0004020202020204" pitchFamily="34" charset="0"/>
                <a:cs typeface="Arial" panose="020B0604020202020204" pitchFamily="34" charset="0"/>
              </a:rPr>
              <a:t>cluster</a:t>
            </a:r>
          </a:p>
        </p:txBody>
      </p:sp>
      <p:sp>
        <p:nvSpPr>
          <p:cNvPr id="7" name="TextBox 6">
            <a:extLst>
              <a:ext uri="{FF2B5EF4-FFF2-40B4-BE49-F238E27FC236}">
                <a16:creationId xmlns:a16="http://schemas.microsoft.com/office/drawing/2014/main" id="{9FA16CBE-0565-08BE-69E8-6B888DE5E183}"/>
              </a:ext>
            </a:extLst>
          </p:cNvPr>
          <p:cNvSpPr txBox="1"/>
          <p:nvPr/>
        </p:nvSpPr>
        <p:spPr>
          <a:xfrm>
            <a:off x="74426" y="3778878"/>
            <a:ext cx="6021571" cy="822918"/>
          </a:xfrm>
          <a:prstGeom prst="rect">
            <a:avLst/>
          </a:prstGeom>
          <a:solidFill>
            <a:srgbClr val="2C2D84"/>
          </a:solidFill>
        </p:spPr>
        <p:txBody>
          <a:bodyPr wrap="square" rtlCol="0">
            <a:spAutoFit/>
          </a:bodyPr>
          <a:lstStyle/>
          <a:p>
            <a:pPr lvl="0">
              <a:lnSpc>
                <a:spcPct val="115000"/>
              </a:lnSpc>
            </a:pPr>
            <a:r>
              <a:rPr lang="en-GB" sz="1400">
                <a:solidFill>
                  <a:schemeClr val="bg1"/>
                </a:solidFill>
                <a:effectLst/>
                <a:ea typeface="Aptos" panose="020B0004020202020204" pitchFamily="34" charset="0"/>
                <a:cs typeface="Arial" panose="020B0604020202020204" pitchFamily="34" charset="0"/>
              </a:rPr>
              <a:t>Each is significant nationally and internationally and firmly rooted in their respective locations, with histories and evolutions that can be traced back 80 years. </a:t>
            </a:r>
            <a:endParaRPr lang="en-GB" sz="1100" kern="100">
              <a:solidFill>
                <a:schemeClr val="bg1"/>
              </a:solidFill>
              <a:effectLst/>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032D25C-E51B-C344-FE66-69EB81F8468D}"/>
              </a:ext>
            </a:extLst>
          </p:cNvPr>
          <p:cNvSpPr txBox="1"/>
          <p:nvPr/>
        </p:nvSpPr>
        <p:spPr>
          <a:xfrm>
            <a:off x="74426" y="4789272"/>
            <a:ext cx="6021571" cy="1068819"/>
          </a:xfrm>
          <a:prstGeom prst="rect">
            <a:avLst/>
          </a:prstGeom>
          <a:solidFill>
            <a:srgbClr val="2C2D84"/>
          </a:solidFill>
        </p:spPr>
        <p:txBody>
          <a:bodyPr wrap="square" rtlCol="0">
            <a:spAutoFit/>
          </a:bodyPr>
          <a:lstStyle/>
          <a:p>
            <a:pPr lvl="0">
              <a:lnSpc>
                <a:spcPct val="115000"/>
              </a:lnSpc>
            </a:pPr>
            <a:r>
              <a:rPr lang="en-GB" sz="1400">
                <a:solidFill>
                  <a:schemeClr val="bg1"/>
                </a:solidFill>
                <a:effectLst/>
                <a:ea typeface="Aptos" panose="020B0004020202020204" pitchFamily="34" charset="0"/>
                <a:cs typeface="Arial" panose="020B0604020202020204" pitchFamily="34" charset="0"/>
              </a:rPr>
              <a:t>Technological advancements in space and high-performance technology can significantly reduce carbon emissions, whilst the film industry is a major service exporter, attracting international investment and offering diverse job opportunities. </a:t>
            </a:r>
            <a:endParaRPr lang="en-GB" sz="1000" kern="100">
              <a:solidFill>
                <a:schemeClr val="bg1"/>
              </a:solidFill>
              <a:effectLst/>
              <a:ea typeface="Aptos" panose="020B00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DE7C0D8-44CC-5E98-D59D-28D83CD9203D}"/>
              </a:ext>
            </a:extLst>
          </p:cNvPr>
          <p:cNvSpPr txBox="1"/>
          <p:nvPr/>
        </p:nvSpPr>
        <p:spPr>
          <a:xfrm>
            <a:off x="6293292" y="2317897"/>
            <a:ext cx="5824282" cy="2240998"/>
          </a:xfrm>
          <a:prstGeom prst="rect">
            <a:avLst/>
          </a:prstGeom>
          <a:solidFill>
            <a:srgbClr val="2C2D84"/>
          </a:solidFill>
        </p:spPr>
        <p:txBody>
          <a:bodyPr wrap="square" rtlCol="0">
            <a:spAutoFit/>
          </a:bodyPr>
          <a:lstStyle/>
          <a:p>
            <a:pPr>
              <a:lnSpc>
                <a:spcPct val="115000"/>
              </a:lnSpc>
            </a:pPr>
            <a:r>
              <a:rPr lang="en-GB" sz="1400">
                <a:solidFill>
                  <a:schemeClr val="bg1"/>
                </a:solidFill>
                <a:effectLst/>
                <a:ea typeface="Aptos" panose="020B0004020202020204" pitchFamily="34" charset="0"/>
                <a:cs typeface="Arial" panose="020B0604020202020204" pitchFamily="34" charset="0"/>
              </a:rPr>
              <a:t>All are continually evolving. In the last five years there </a:t>
            </a:r>
            <a:r>
              <a:rPr lang="en-GB" sz="1400">
                <a:solidFill>
                  <a:schemeClr val="bg1"/>
                </a:solidFill>
                <a:ea typeface="Aptos" panose="020B0004020202020204" pitchFamily="34" charset="0"/>
                <a:cs typeface="Arial" panose="020B0604020202020204" pitchFamily="34" charset="0"/>
              </a:rPr>
              <a:t>has been </a:t>
            </a:r>
            <a:r>
              <a:rPr lang="en-GB" sz="1400" kern="100">
                <a:solidFill>
                  <a:schemeClr val="bg1"/>
                </a:solidFill>
                <a:effectLst/>
                <a:ea typeface="Aptos" panose="020B0004020202020204" pitchFamily="34" charset="0"/>
                <a:cs typeface="Arial" panose="020B0604020202020204" pitchFamily="34" charset="0"/>
              </a:rPr>
              <a:t>growth in:</a:t>
            </a:r>
          </a:p>
          <a:p>
            <a:pPr>
              <a:lnSpc>
                <a:spcPct val="115000"/>
              </a:lnSpc>
            </a:pPr>
            <a:endParaRPr lang="en-GB" sz="1400" kern="100">
              <a:solidFill>
                <a:schemeClr val="bg1"/>
              </a:solidFill>
              <a:ea typeface="Aptos" panose="020B0004020202020204" pitchFamily="34" charset="0"/>
              <a:cs typeface="Arial" panose="020B0604020202020204" pitchFamily="34" charset="0"/>
            </a:endParaRPr>
          </a:p>
          <a:p>
            <a:pPr marL="285750" indent="-285750">
              <a:lnSpc>
                <a:spcPct val="115000"/>
              </a:lnSpc>
              <a:buFont typeface="Arial" panose="020B0604020202020204" pitchFamily="34" charset="0"/>
              <a:buChar char="•"/>
            </a:pPr>
            <a:r>
              <a:rPr lang="en-GB" sz="1400" kern="100">
                <a:solidFill>
                  <a:schemeClr val="bg1"/>
                </a:solidFill>
                <a:effectLst/>
                <a:ea typeface="Aptos" panose="020B0004020202020204" pitchFamily="34" charset="0"/>
                <a:cs typeface="Arial" panose="020B0604020202020204" pitchFamily="34" charset="0"/>
              </a:rPr>
              <a:t>low carbon transport (EV and battery storage) and sports technology capabilities at Silverstone</a:t>
            </a:r>
          </a:p>
          <a:p>
            <a:pPr marL="285750" indent="-285750">
              <a:lnSpc>
                <a:spcPct val="115000"/>
              </a:lnSpc>
              <a:buFont typeface="Arial" panose="020B0604020202020204" pitchFamily="34" charset="0"/>
              <a:buChar char="•"/>
            </a:pPr>
            <a:r>
              <a:rPr lang="en-GB" sz="1400" kern="100">
                <a:solidFill>
                  <a:schemeClr val="bg1"/>
                </a:solidFill>
                <a:effectLst/>
                <a:ea typeface="Aptos" panose="020B0004020202020204" pitchFamily="34" charset="0"/>
                <a:cs typeface="Arial" panose="020B0604020202020204" pitchFamily="34" charset="0"/>
              </a:rPr>
              <a:t>drone, in-orbit servicing, assembly and manufacturing and future networks (5G/6G) capabilities at Westcott </a:t>
            </a:r>
          </a:p>
          <a:p>
            <a:pPr marL="285750" indent="-285750">
              <a:lnSpc>
                <a:spcPct val="115000"/>
              </a:lnSpc>
              <a:buFont typeface="Arial" panose="020B0604020202020204" pitchFamily="34" charset="0"/>
              <a:buChar char="•"/>
            </a:pPr>
            <a:r>
              <a:rPr lang="en-GB" sz="1400" kern="100">
                <a:solidFill>
                  <a:schemeClr val="bg1"/>
                </a:solidFill>
                <a:effectLst/>
                <a:ea typeface="Aptos" panose="020B0004020202020204" pitchFamily="34" charset="0"/>
                <a:cs typeface="Arial" panose="020B0604020202020204" pitchFamily="34" charset="0"/>
              </a:rPr>
              <a:t>the application of immersive technology (VR, AR, MR) and Virtual Production within the county’s film and high-end television cluster. </a:t>
            </a:r>
          </a:p>
          <a:p>
            <a:pPr lvl="0">
              <a:lnSpc>
                <a:spcPct val="115000"/>
              </a:lnSpc>
            </a:pPr>
            <a:endParaRPr lang="en-GB" sz="1000" kern="100">
              <a:solidFill>
                <a:schemeClr val="bg1"/>
              </a:solidFill>
              <a:effectLst/>
              <a:ea typeface="Aptos" panose="020B00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A32D301-D4B9-F545-2A54-89519C6A5C0B}"/>
              </a:ext>
            </a:extLst>
          </p:cNvPr>
          <p:cNvSpPr txBox="1"/>
          <p:nvPr/>
        </p:nvSpPr>
        <p:spPr>
          <a:xfrm>
            <a:off x="6293292" y="4715599"/>
            <a:ext cx="5824282" cy="1993238"/>
          </a:xfrm>
          <a:prstGeom prst="rect">
            <a:avLst/>
          </a:prstGeom>
          <a:solidFill>
            <a:srgbClr val="2C2D84"/>
          </a:solidFill>
        </p:spPr>
        <p:txBody>
          <a:bodyPr wrap="square" rtlCol="0">
            <a:spAutoFit/>
          </a:bodyPr>
          <a:lstStyle/>
          <a:p>
            <a:pPr>
              <a:lnSpc>
                <a:spcPct val="115000"/>
              </a:lnSpc>
            </a:pPr>
            <a:r>
              <a:rPr lang="en-GB" sz="1400" kern="100">
                <a:solidFill>
                  <a:schemeClr val="bg1"/>
                </a:solidFill>
                <a:effectLst/>
                <a:ea typeface="Aptos" panose="020B0004020202020204" pitchFamily="34" charset="0"/>
                <a:cs typeface="Arial" panose="020B0604020202020204" pitchFamily="34" charset="0"/>
              </a:rPr>
              <a:t>Buckinghamshire also has strengths in the </a:t>
            </a:r>
            <a:r>
              <a:rPr lang="en-GB" sz="1400" b="1" kern="100">
                <a:solidFill>
                  <a:schemeClr val="bg1"/>
                </a:solidFill>
                <a:effectLst/>
                <a:ea typeface="Aptos" panose="020B0004020202020204" pitchFamily="34" charset="0"/>
                <a:cs typeface="Arial" panose="020B0604020202020204" pitchFamily="34" charset="0"/>
              </a:rPr>
              <a:t>life sciences and MedTech sector</a:t>
            </a:r>
            <a:r>
              <a:rPr lang="en-GB" sz="1400" kern="100">
                <a:solidFill>
                  <a:schemeClr val="bg1"/>
                </a:solidFill>
                <a:effectLst/>
                <a:ea typeface="Aptos" panose="020B0004020202020204" pitchFamily="34" charset="0"/>
                <a:cs typeface="Arial" panose="020B0604020202020204" pitchFamily="34" charset="0"/>
              </a:rPr>
              <a:t>, with assets including the National Centre for Spinal Injuries Unit (the birthplace of the Paralympics) at Stoke Mandeville Hospital, the world-leading Epilepsy Society and major global life science firms.    This sector has significant growth potential in Buckinghamshire given the county’s locational advantages (within the Oxford-Cambridge-London golden triangle, close to Heathrow Airport and close to London).</a:t>
            </a:r>
          </a:p>
          <a:p>
            <a:pPr lvl="0">
              <a:lnSpc>
                <a:spcPct val="115000"/>
              </a:lnSpc>
            </a:pPr>
            <a:endParaRPr lang="en-GB" sz="1000" kern="100">
              <a:solidFill>
                <a:schemeClr val="bg1"/>
              </a:solidFill>
              <a:effectLst/>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9DFBC74-3627-5A35-3EC6-B05DB6CCB096}"/>
              </a:ext>
            </a:extLst>
          </p:cNvPr>
          <p:cNvSpPr txBox="1"/>
          <p:nvPr/>
        </p:nvSpPr>
        <p:spPr>
          <a:xfrm>
            <a:off x="102476" y="6135539"/>
            <a:ext cx="6021571" cy="573298"/>
          </a:xfrm>
          <a:prstGeom prst="rect">
            <a:avLst/>
          </a:prstGeom>
          <a:solidFill>
            <a:srgbClr val="2C2D84"/>
          </a:solidFill>
        </p:spPr>
        <p:txBody>
          <a:bodyPr wrap="square" rtlCol="0">
            <a:spAutoFit/>
          </a:bodyPr>
          <a:lstStyle/>
          <a:p>
            <a:pPr lvl="0">
              <a:lnSpc>
                <a:spcPct val="115000"/>
              </a:lnSpc>
            </a:pPr>
            <a:r>
              <a:rPr lang="en-GB" sz="1400">
                <a:solidFill>
                  <a:schemeClr val="bg1"/>
                </a:solidFill>
                <a:effectLst/>
                <a:ea typeface="Aptos" panose="020B0004020202020204" pitchFamily="34" charset="0"/>
                <a:cs typeface="Arial" panose="020B0604020202020204" pitchFamily="34" charset="0"/>
              </a:rPr>
              <a:t>Many of the firms operating in these three areas are </a:t>
            </a:r>
            <a:r>
              <a:rPr lang="en-GB" sz="1400">
                <a:solidFill>
                  <a:schemeClr val="bg1"/>
                </a:solidFill>
                <a:ea typeface="Aptos" panose="020B0004020202020204" pitchFamily="34" charset="0"/>
                <a:cs typeface="Arial" panose="020B0604020202020204" pitchFamily="34" charset="0"/>
              </a:rPr>
              <a:t>highly innovative SMEs undertaking cutting edge R&amp;D.</a:t>
            </a:r>
            <a:endParaRPr lang="en-GB" sz="1000" kern="100">
              <a:solidFill>
                <a:schemeClr val="bg1"/>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8580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47EC5240-5527-8307-0BDA-B979D00359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E4DD0F6-948B-DF95-2339-3ED6522A57B7}"/>
              </a:ext>
            </a:extLst>
          </p:cNvPr>
          <p:cNvSpPr txBox="1"/>
          <p:nvPr/>
        </p:nvSpPr>
        <p:spPr>
          <a:xfrm>
            <a:off x="0" y="5784574"/>
            <a:ext cx="12145617" cy="1073426"/>
          </a:xfrm>
          <a:prstGeom prst="rect">
            <a:avLst/>
          </a:prstGeom>
          <a:solidFill>
            <a:srgbClr val="2C2D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C3C3B"/>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B80BC7A-4654-6F85-57A4-03315700BE80}"/>
              </a:ext>
            </a:extLst>
          </p:cNvPr>
          <p:cNvSpPr>
            <a:spLocks noGrp="1"/>
          </p:cNvSpPr>
          <p:nvPr>
            <p:ph type="title"/>
          </p:nvPr>
        </p:nvSpPr>
        <p:spPr>
          <a:xfrm>
            <a:off x="0" y="312118"/>
            <a:ext cx="11353800" cy="807691"/>
          </a:xfrm>
          <a:solidFill>
            <a:srgbClr val="9FC63B"/>
          </a:solidFill>
        </p:spPr>
        <p:txBody>
          <a:bodyPr>
            <a:noAutofit/>
          </a:bodyPr>
          <a:lstStyle/>
          <a:p>
            <a:br>
              <a:rPr lang="en-GB" sz="2800" b="1" dirty="0">
                <a:solidFill>
                  <a:schemeClr val="bg1"/>
                </a:solidFill>
                <a:latin typeface="+mn-lt"/>
              </a:rPr>
            </a:br>
            <a:br>
              <a:rPr lang="en-GB" sz="2800" b="1" dirty="0">
                <a:solidFill>
                  <a:schemeClr val="bg1"/>
                </a:solidFill>
                <a:latin typeface="+mn-lt"/>
              </a:rPr>
            </a:br>
            <a:r>
              <a:rPr lang="en-GB" sz="2800" b="1" dirty="0">
                <a:solidFill>
                  <a:schemeClr val="bg1"/>
                </a:solidFill>
                <a:latin typeface="+mn-lt"/>
              </a:rPr>
              <a:t>10. Buckinghamshire’s SME business base is stable and resilient </a:t>
            </a:r>
            <a:br>
              <a:rPr lang="en-GB" sz="2800" b="1" dirty="0">
                <a:solidFill>
                  <a:schemeClr val="bg1"/>
                </a:solidFill>
                <a:latin typeface="+mn-lt"/>
              </a:rPr>
            </a:br>
            <a:br>
              <a:rPr lang="en-GB" sz="2800" b="1" dirty="0">
                <a:solidFill>
                  <a:schemeClr val="bg1"/>
                </a:solidFill>
                <a:latin typeface="+mn-lt"/>
              </a:rPr>
            </a:br>
            <a:endParaRPr lang="en-GB" sz="2800" b="1" dirty="0">
              <a:solidFill>
                <a:schemeClr val="bg1"/>
              </a:solidFill>
              <a:latin typeface="+mn-lt"/>
            </a:endParaRPr>
          </a:p>
        </p:txBody>
      </p:sp>
      <p:sp>
        <p:nvSpPr>
          <p:cNvPr id="3" name="TextBox 2">
            <a:extLst>
              <a:ext uri="{FF2B5EF4-FFF2-40B4-BE49-F238E27FC236}">
                <a16:creationId xmlns:a16="http://schemas.microsoft.com/office/drawing/2014/main" id="{A63964C6-ED71-8600-BE6D-9F4F3F41320A}"/>
              </a:ext>
            </a:extLst>
          </p:cNvPr>
          <p:cNvSpPr txBox="1"/>
          <p:nvPr/>
        </p:nvSpPr>
        <p:spPr>
          <a:xfrm>
            <a:off x="233916" y="1488558"/>
            <a:ext cx="6071192" cy="2308324"/>
          </a:xfrm>
          <a:prstGeom prst="rect">
            <a:avLst/>
          </a:prstGeom>
          <a:solidFill>
            <a:srgbClr val="2C2D84"/>
          </a:solidFill>
        </p:spPr>
        <p:txBody>
          <a:bodyPr wrap="square" rtlCol="0">
            <a:spAutoFit/>
          </a:bodyPr>
          <a:lstStyle/>
          <a:p>
            <a:pPr marL="285750" indent="-285750">
              <a:buFont typeface="Arial" panose="020B0604020202020204" pitchFamily="34" charset="0"/>
              <a:buChar char="•"/>
            </a:pPr>
            <a:r>
              <a:rPr lang="en-GB" sz="1600" dirty="0">
                <a:solidFill>
                  <a:schemeClr val="bg1"/>
                </a:solidFill>
              </a:rPr>
              <a:t>Small and Medium-Sized companies (SMEs) are more dominant in the Buckinghamshire economy than nationally, particularly micro firms (employing fewer than 10 people).  </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rPr>
              <a:t>Mirco firms </a:t>
            </a:r>
            <a:r>
              <a:rPr lang="en-GB" sz="1400" i="1" dirty="0">
                <a:solidFill>
                  <a:schemeClr val="bg1"/>
                </a:solidFill>
              </a:rPr>
              <a:t>(VAT/PAYE registered) </a:t>
            </a:r>
            <a:r>
              <a:rPr lang="en-GB" sz="1600" dirty="0">
                <a:solidFill>
                  <a:schemeClr val="bg1"/>
                </a:solidFill>
              </a:rPr>
              <a:t>provide 23% of jobs in Buckinghamshire, compared with 16% nationally.  </a:t>
            </a:r>
          </a:p>
          <a:p>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rPr>
              <a:t>Around 40% of all Buckinghamshire’s </a:t>
            </a:r>
            <a:r>
              <a:rPr lang="en-GB" sz="1400" i="1" dirty="0">
                <a:solidFill>
                  <a:schemeClr val="bg1"/>
                </a:solidFill>
              </a:rPr>
              <a:t>(VAT/PAYE registered) </a:t>
            </a:r>
            <a:r>
              <a:rPr lang="en-GB" sz="1600" dirty="0">
                <a:solidFill>
                  <a:schemeClr val="bg1"/>
                </a:solidFill>
              </a:rPr>
              <a:t>SMEs operate in high-value / tradable industries </a:t>
            </a:r>
          </a:p>
        </p:txBody>
      </p:sp>
      <p:graphicFrame>
        <p:nvGraphicFramePr>
          <p:cNvPr id="5" name="Chart 4">
            <a:extLst>
              <a:ext uri="{FF2B5EF4-FFF2-40B4-BE49-F238E27FC236}">
                <a16:creationId xmlns:a16="http://schemas.microsoft.com/office/drawing/2014/main" id="{33C33565-E5DC-B9B3-6FC7-9278E3EF5E5C}"/>
              </a:ext>
            </a:extLst>
          </p:cNvPr>
          <p:cNvGraphicFramePr>
            <a:graphicFrameLocks/>
          </p:cNvGraphicFramePr>
          <p:nvPr>
            <p:extLst>
              <p:ext uri="{D42A27DB-BD31-4B8C-83A1-F6EECF244321}">
                <p14:modId xmlns:p14="http://schemas.microsoft.com/office/powerpoint/2010/main" val="2812592765"/>
              </p:ext>
            </p:extLst>
          </p:nvPr>
        </p:nvGraphicFramePr>
        <p:xfrm>
          <a:off x="6464595" y="1631092"/>
          <a:ext cx="4458778" cy="21657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762D6127-8FB0-4516-5E83-4AB0C93CC38C}"/>
              </a:ext>
            </a:extLst>
          </p:cNvPr>
          <p:cNvGraphicFramePr>
            <a:graphicFrameLocks/>
          </p:cNvGraphicFramePr>
          <p:nvPr>
            <p:extLst>
              <p:ext uri="{D42A27DB-BD31-4B8C-83A1-F6EECF244321}">
                <p14:modId xmlns:p14="http://schemas.microsoft.com/office/powerpoint/2010/main" val="2103249348"/>
              </p:ext>
            </p:extLst>
          </p:nvPr>
        </p:nvGraphicFramePr>
        <p:xfrm>
          <a:off x="6464594" y="4165630"/>
          <a:ext cx="4458779" cy="238025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A83CCEE-58A6-898A-6989-0C71B8C05DC2}"/>
              </a:ext>
            </a:extLst>
          </p:cNvPr>
          <p:cNvSpPr txBox="1"/>
          <p:nvPr/>
        </p:nvSpPr>
        <p:spPr>
          <a:xfrm>
            <a:off x="233916" y="3991337"/>
            <a:ext cx="6071192" cy="2308324"/>
          </a:xfrm>
          <a:prstGeom prst="rect">
            <a:avLst/>
          </a:prstGeom>
          <a:solidFill>
            <a:srgbClr val="2C2D84"/>
          </a:solidFill>
        </p:spPr>
        <p:txBody>
          <a:bodyPr wrap="square" rtlCol="0">
            <a:spAutoFit/>
          </a:bodyPr>
          <a:lstStyle/>
          <a:p>
            <a:pPr marL="285750" indent="-285750">
              <a:buFont typeface="Arial" panose="020B0604020202020204" pitchFamily="34" charset="0"/>
              <a:buChar char="•"/>
            </a:pPr>
            <a:r>
              <a:rPr lang="en-GB" sz="1600">
                <a:solidFill>
                  <a:schemeClr val="bg1"/>
                </a:solidFill>
              </a:rPr>
              <a:t>Despite facing significant challenges over recent years, Buckinghamshire’s SMEs are resilient with higher business survival rates than the national and regional averages, and neighbouring areas. </a:t>
            </a:r>
          </a:p>
          <a:p>
            <a:endParaRPr lang="en-GB" sz="1600">
              <a:solidFill>
                <a:schemeClr val="bg1"/>
              </a:solidFill>
            </a:endParaRPr>
          </a:p>
          <a:p>
            <a:pPr marL="285750" indent="-285750">
              <a:buFont typeface="Arial" panose="020B0604020202020204" pitchFamily="34" charset="0"/>
              <a:buChar char="•"/>
            </a:pPr>
            <a:r>
              <a:rPr lang="en-GB" sz="1600">
                <a:solidFill>
                  <a:schemeClr val="bg1"/>
                </a:solidFill>
              </a:rPr>
              <a:t>Buckinghamshire has higher business ‘birth’ rates (firms becoming VAT/PAYE registered) than the national average but slightly low business start-up rates (number of firms opening new business bank accounts)</a:t>
            </a:r>
          </a:p>
        </p:txBody>
      </p:sp>
      <p:sp>
        <p:nvSpPr>
          <p:cNvPr id="8" name="TextBox 7">
            <a:extLst>
              <a:ext uri="{FF2B5EF4-FFF2-40B4-BE49-F238E27FC236}">
                <a16:creationId xmlns:a16="http://schemas.microsoft.com/office/drawing/2014/main" id="{C9A6B548-EC16-A0BA-BBC1-6FEFA422BC10}"/>
              </a:ext>
            </a:extLst>
          </p:cNvPr>
          <p:cNvSpPr txBox="1"/>
          <p:nvPr/>
        </p:nvSpPr>
        <p:spPr>
          <a:xfrm>
            <a:off x="233916" y="6409553"/>
            <a:ext cx="2085424" cy="338554"/>
          </a:xfrm>
          <a:prstGeom prst="rect">
            <a:avLst/>
          </a:prstGeom>
          <a:noFill/>
        </p:spPr>
        <p:txBody>
          <a:bodyPr wrap="square" rtlCol="0">
            <a:spAutoFit/>
          </a:bodyPr>
          <a:lstStyle/>
          <a:p>
            <a:r>
              <a:rPr lang="en-GB" sz="1600" i="1">
                <a:solidFill>
                  <a:schemeClr val="bg1"/>
                </a:solidFill>
              </a:rPr>
              <a:t>Source: ONS 2024</a:t>
            </a:r>
          </a:p>
        </p:txBody>
      </p:sp>
      <p:sp>
        <p:nvSpPr>
          <p:cNvPr id="10" name="TextBox 9">
            <a:extLst>
              <a:ext uri="{FF2B5EF4-FFF2-40B4-BE49-F238E27FC236}">
                <a16:creationId xmlns:a16="http://schemas.microsoft.com/office/drawing/2014/main" id="{40E91E15-9E14-68F7-B0AC-833F62039E6D}"/>
              </a:ext>
            </a:extLst>
          </p:cNvPr>
          <p:cNvSpPr txBox="1"/>
          <p:nvPr/>
        </p:nvSpPr>
        <p:spPr>
          <a:xfrm>
            <a:off x="6351324" y="1212681"/>
            <a:ext cx="5002476" cy="325538"/>
          </a:xfrm>
          <a:prstGeom prst="rect">
            <a:avLst/>
          </a:prstGeom>
          <a:noFill/>
        </p:spPr>
        <p:txBody>
          <a:bodyPr wrap="square">
            <a:spAutoFit/>
          </a:bodyPr>
          <a:lstStyle/>
          <a:p>
            <a:pPr>
              <a:lnSpc>
                <a:spcPct val="115000"/>
              </a:lnSpc>
              <a:spcAft>
                <a:spcPts val="800"/>
              </a:spcAft>
            </a:pPr>
            <a:r>
              <a:rPr lang="en-GB" sz="1400" kern="100" dirty="0">
                <a:solidFill>
                  <a:schemeClr val="bg1"/>
                </a:solidFill>
                <a:effectLst/>
                <a:ea typeface="Aptos" panose="020B0004020202020204" pitchFamily="34" charset="0"/>
                <a:cs typeface="Arial" panose="020B0604020202020204" pitchFamily="34" charset="0"/>
              </a:rPr>
              <a:t>Proportion of workforce employed in different sized firms</a:t>
            </a:r>
          </a:p>
        </p:txBody>
      </p:sp>
      <p:sp>
        <p:nvSpPr>
          <p:cNvPr id="11" name="TextBox 10">
            <a:extLst>
              <a:ext uri="{FF2B5EF4-FFF2-40B4-BE49-F238E27FC236}">
                <a16:creationId xmlns:a16="http://schemas.microsoft.com/office/drawing/2014/main" id="{76DAC303-8E93-7A71-3995-41A5BF589BE5}"/>
              </a:ext>
            </a:extLst>
          </p:cNvPr>
          <p:cNvSpPr txBox="1"/>
          <p:nvPr/>
        </p:nvSpPr>
        <p:spPr>
          <a:xfrm>
            <a:off x="7085640" y="4316981"/>
            <a:ext cx="1489950" cy="307777"/>
          </a:xfrm>
          <a:prstGeom prst="rect">
            <a:avLst/>
          </a:prstGeom>
          <a:solidFill>
            <a:srgbClr val="2C2D84"/>
          </a:solidFill>
        </p:spPr>
        <p:txBody>
          <a:bodyPr wrap="square" rtlCol="0">
            <a:spAutoFit/>
          </a:bodyPr>
          <a:lstStyle/>
          <a:p>
            <a:r>
              <a:rPr lang="en-GB" sz="1400" dirty="0">
                <a:solidFill>
                  <a:schemeClr val="bg1"/>
                </a:solidFill>
              </a:rPr>
              <a:t>Business survival</a:t>
            </a:r>
          </a:p>
        </p:txBody>
      </p:sp>
    </p:spTree>
    <p:extLst>
      <p:ext uri="{BB962C8B-B14F-4D97-AF65-F5344CB8AC3E}">
        <p14:creationId xmlns:p14="http://schemas.microsoft.com/office/powerpoint/2010/main" val="387435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EE18-717C-E70D-4F84-4805D3B4099B}"/>
              </a:ext>
            </a:extLst>
          </p:cNvPr>
          <p:cNvSpPr>
            <a:spLocks noGrp="1"/>
          </p:cNvSpPr>
          <p:nvPr>
            <p:ph type="title"/>
          </p:nvPr>
        </p:nvSpPr>
        <p:spPr>
          <a:xfrm>
            <a:off x="0" y="365126"/>
            <a:ext cx="11353800" cy="807691"/>
          </a:xfrm>
          <a:solidFill>
            <a:srgbClr val="9FC63B"/>
          </a:solidFill>
        </p:spPr>
        <p:txBody>
          <a:bodyPr>
            <a:noAutofit/>
          </a:bodyPr>
          <a:lstStyle/>
          <a:p>
            <a:r>
              <a:rPr lang="en-GB" sz="3200" b="1">
                <a:solidFill>
                  <a:schemeClr val="bg1"/>
                </a:solidFill>
                <a:latin typeface="+mn-lt"/>
              </a:rPr>
              <a:t>10 things you should know about the Buckinghamshire economy</a:t>
            </a:r>
          </a:p>
        </p:txBody>
      </p:sp>
      <p:sp>
        <p:nvSpPr>
          <p:cNvPr id="4" name="TextBox 3">
            <a:extLst>
              <a:ext uri="{FF2B5EF4-FFF2-40B4-BE49-F238E27FC236}">
                <a16:creationId xmlns:a16="http://schemas.microsoft.com/office/drawing/2014/main" id="{EB2E8A80-7BBF-7112-5C37-A97692220299}"/>
              </a:ext>
            </a:extLst>
          </p:cNvPr>
          <p:cNvSpPr txBox="1"/>
          <p:nvPr/>
        </p:nvSpPr>
        <p:spPr>
          <a:xfrm>
            <a:off x="0" y="5784574"/>
            <a:ext cx="12145617" cy="1073426"/>
          </a:xfrm>
          <a:prstGeom prst="rect">
            <a:avLst/>
          </a:prstGeom>
          <a:solidFill>
            <a:srgbClr val="2C2D84"/>
          </a:solidFill>
        </p:spPr>
        <p:txBody>
          <a:bodyPr wrap="square" rtlCol="0">
            <a:spAutoFit/>
          </a:bodyPr>
          <a:lstStyle/>
          <a:p>
            <a:endParaRPr lang="en-GB"/>
          </a:p>
        </p:txBody>
      </p:sp>
      <p:sp>
        <p:nvSpPr>
          <p:cNvPr id="3" name="Content Placeholder 2">
            <a:extLst>
              <a:ext uri="{FF2B5EF4-FFF2-40B4-BE49-F238E27FC236}">
                <a16:creationId xmlns:a16="http://schemas.microsoft.com/office/drawing/2014/main" id="{1E3E0469-2D52-279A-A7DB-2EE0C3A20B22}"/>
              </a:ext>
            </a:extLst>
          </p:cNvPr>
          <p:cNvSpPr>
            <a:spLocks noGrp="1"/>
          </p:cNvSpPr>
          <p:nvPr>
            <p:ph idx="1"/>
          </p:nvPr>
        </p:nvSpPr>
        <p:spPr>
          <a:xfrm>
            <a:off x="274983" y="1652840"/>
            <a:ext cx="10515600" cy="4351338"/>
          </a:xfrm>
        </p:spPr>
        <p:txBody>
          <a:bodyPr>
            <a:normAutofit fontScale="92500" lnSpcReduction="10000"/>
          </a:bodyPr>
          <a:lstStyle/>
          <a:p>
            <a:pPr marL="514350" indent="-514350">
              <a:buFont typeface="+mj-lt"/>
              <a:buAutoNum type="arabicPeriod"/>
            </a:pPr>
            <a:r>
              <a:rPr lang="en-GB" sz="2000" dirty="0">
                <a:solidFill>
                  <a:schemeClr val="bg1"/>
                </a:solidFill>
              </a:rPr>
              <a:t>It’s not performing as well as it used to </a:t>
            </a:r>
          </a:p>
          <a:p>
            <a:pPr marL="514350" indent="-514350">
              <a:buFont typeface="+mj-lt"/>
              <a:buAutoNum type="arabicPeriod"/>
            </a:pPr>
            <a:r>
              <a:rPr lang="en-GB" sz="2000" dirty="0">
                <a:solidFill>
                  <a:schemeClr val="bg1"/>
                </a:solidFill>
              </a:rPr>
              <a:t>Our high-value (tradeable) economy is small</a:t>
            </a:r>
          </a:p>
          <a:p>
            <a:pPr marL="514350" indent="-514350">
              <a:buFont typeface="+mj-lt"/>
              <a:buAutoNum type="arabicPeriod"/>
            </a:pPr>
            <a:r>
              <a:rPr lang="en-GB" sz="2000" dirty="0">
                <a:solidFill>
                  <a:schemeClr val="bg1"/>
                </a:solidFill>
              </a:rPr>
              <a:t>Low-productivity sectors are becoming increasingly dominant </a:t>
            </a:r>
          </a:p>
          <a:p>
            <a:pPr marL="514350" indent="-514350">
              <a:buFont typeface="+mj-lt"/>
              <a:buAutoNum type="arabicPeriod"/>
            </a:pPr>
            <a:r>
              <a:rPr lang="en-GB" sz="2000" dirty="0">
                <a:solidFill>
                  <a:schemeClr val="bg1"/>
                </a:solidFill>
              </a:rPr>
              <a:t>A lack of large, productive firms </a:t>
            </a:r>
            <a:r>
              <a:rPr lang="en-GB" sz="2000">
                <a:solidFill>
                  <a:schemeClr val="bg1"/>
                </a:solidFill>
              </a:rPr>
              <a:t>is affecting </a:t>
            </a:r>
            <a:r>
              <a:rPr lang="en-GB" sz="2000" dirty="0">
                <a:solidFill>
                  <a:schemeClr val="bg1"/>
                </a:solidFill>
              </a:rPr>
              <a:t>performance </a:t>
            </a:r>
          </a:p>
          <a:p>
            <a:pPr marL="514350" indent="-514350">
              <a:buFont typeface="+mj-lt"/>
              <a:buAutoNum type="arabicPeriod"/>
            </a:pPr>
            <a:r>
              <a:rPr lang="en-GB" sz="2000" dirty="0">
                <a:solidFill>
                  <a:schemeClr val="bg1"/>
                </a:solidFill>
              </a:rPr>
              <a:t>The departure of major financial and insurance companies from Aylesbury has dented productivity </a:t>
            </a:r>
          </a:p>
          <a:p>
            <a:pPr marL="514350" indent="-514350">
              <a:buFont typeface="+mj-lt"/>
              <a:buAutoNum type="arabicPeriod"/>
            </a:pPr>
            <a:r>
              <a:rPr lang="en-GB" sz="2000" dirty="0">
                <a:solidFill>
                  <a:schemeClr val="bg1"/>
                </a:solidFill>
              </a:rPr>
              <a:t>We export more workers than we import </a:t>
            </a:r>
          </a:p>
          <a:p>
            <a:pPr marL="514350" indent="-514350">
              <a:buFont typeface="+mj-lt"/>
              <a:buAutoNum type="arabicPeriod"/>
            </a:pPr>
            <a:r>
              <a:rPr lang="en-GB" sz="2000" dirty="0">
                <a:solidFill>
                  <a:schemeClr val="bg1"/>
                </a:solidFill>
              </a:rPr>
              <a:t>Investment in the economy over the last 15 years has been weak </a:t>
            </a:r>
          </a:p>
          <a:p>
            <a:pPr marL="514350" indent="-514350">
              <a:buFont typeface="+mj-lt"/>
              <a:buAutoNum type="arabicPeriod"/>
            </a:pPr>
            <a:r>
              <a:rPr lang="en-GB" sz="2000" dirty="0">
                <a:solidFill>
                  <a:schemeClr val="bg1"/>
                </a:solidFill>
              </a:rPr>
              <a:t>Firms highlight property costs, recruitment difficulties, transport challenges and housing costs as key barriers to growth  </a:t>
            </a:r>
          </a:p>
          <a:p>
            <a:pPr marL="514350" indent="-514350">
              <a:buFont typeface="+mj-lt"/>
              <a:buAutoNum type="arabicPeriod"/>
            </a:pPr>
            <a:r>
              <a:rPr lang="en-GB" sz="2000" dirty="0">
                <a:solidFill>
                  <a:schemeClr val="bg1"/>
                </a:solidFill>
              </a:rPr>
              <a:t>The county has three unique economic and innovation strengths: </a:t>
            </a:r>
            <a:r>
              <a:rPr lang="en-GB" sz="2000" b="1" dirty="0">
                <a:solidFill>
                  <a:schemeClr val="bg1"/>
                </a:solidFill>
              </a:rPr>
              <a:t>film and high-end TV</a:t>
            </a:r>
            <a:r>
              <a:rPr lang="en-GB" sz="2000" dirty="0">
                <a:solidFill>
                  <a:schemeClr val="bg1"/>
                </a:solidFill>
              </a:rPr>
              <a:t>, </a:t>
            </a:r>
            <a:r>
              <a:rPr lang="en-GB" sz="2000" b="1" dirty="0">
                <a:solidFill>
                  <a:schemeClr val="bg1"/>
                </a:solidFill>
              </a:rPr>
              <a:t>high performance technology</a:t>
            </a:r>
            <a:r>
              <a:rPr lang="en-GB" sz="2000" dirty="0">
                <a:solidFill>
                  <a:schemeClr val="bg1"/>
                </a:solidFill>
              </a:rPr>
              <a:t> and </a:t>
            </a:r>
            <a:r>
              <a:rPr lang="en-GB" sz="2000" b="1" dirty="0">
                <a:solidFill>
                  <a:schemeClr val="bg1"/>
                </a:solidFill>
              </a:rPr>
              <a:t>space. </a:t>
            </a:r>
            <a:r>
              <a:rPr lang="en-GB" sz="2000" dirty="0">
                <a:solidFill>
                  <a:schemeClr val="bg1"/>
                </a:solidFill>
              </a:rPr>
              <a:t>The county also has strengths in the </a:t>
            </a:r>
            <a:r>
              <a:rPr lang="en-GB" sz="2000" b="1" dirty="0">
                <a:solidFill>
                  <a:schemeClr val="bg1"/>
                </a:solidFill>
              </a:rPr>
              <a:t>life sciences and MedTech </a:t>
            </a:r>
            <a:r>
              <a:rPr lang="en-GB" sz="2000" dirty="0">
                <a:solidFill>
                  <a:schemeClr val="bg1"/>
                </a:solidFill>
              </a:rPr>
              <a:t>sector</a:t>
            </a:r>
          </a:p>
          <a:p>
            <a:pPr marL="514350" indent="-514350">
              <a:buFont typeface="+mj-lt"/>
              <a:buAutoNum type="arabicPeriod"/>
            </a:pPr>
            <a:r>
              <a:rPr lang="en-GB" sz="2000" dirty="0">
                <a:solidFill>
                  <a:schemeClr val="bg1"/>
                </a:solidFill>
              </a:rPr>
              <a:t>Buckinghamshire’s SME business base is relatively stable and resilient </a:t>
            </a:r>
          </a:p>
        </p:txBody>
      </p:sp>
    </p:spTree>
    <p:extLst>
      <p:ext uri="{BB962C8B-B14F-4D97-AF65-F5344CB8AC3E}">
        <p14:creationId xmlns:p14="http://schemas.microsoft.com/office/powerpoint/2010/main" val="361342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7CF42671-6698-C111-6DC0-7FFDAF5F661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D568D5E-F591-3444-4787-897EAE8DBE34}"/>
              </a:ext>
            </a:extLst>
          </p:cNvPr>
          <p:cNvSpPr txBox="1"/>
          <p:nvPr/>
        </p:nvSpPr>
        <p:spPr>
          <a:xfrm>
            <a:off x="0" y="5784574"/>
            <a:ext cx="12145617" cy="1073426"/>
          </a:xfrm>
          <a:prstGeom prst="rect">
            <a:avLst/>
          </a:prstGeom>
          <a:solidFill>
            <a:srgbClr val="2C2D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C3C3B"/>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4B7E349C-25F8-B070-B3C0-BC4937A0BD34}"/>
              </a:ext>
            </a:extLst>
          </p:cNvPr>
          <p:cNvGraphicFramePr>
            <a:graphicFrameLocks/>
          </p:cNvGraphicFramePr>
          <p:nvPr>
            <p:extLst>
              <p:ext uri="{D42A27DB-BD31-4B8C-83A1-F6EECF244321}">
                <p14:modId xmlns:p14="http://schemas.microsoft.com/office/powerpoint/2010/main" val="3339475929"/>
              </p:ext>
            </p:extLst>
          </p:nvPr>
        </p:nvGraphicFramePr>
        <p:xfrm>
          <a:off x="684280" y="1734628"/>
          <a:ext cx="6321426" cy="44608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82CF493-6FCD-57B3-BC4E-A50A7D089F97}"/>
              </a:ext>
            </a:extLst>
          </p:cNvPr>
          <p:cNvSpPr>
            <a:spLocks noGrp="1"/>
          </p:cNvSpPr>
          <p:nvPr>
            <p:ph type="title"/>
          </p:nvPr>
        </p:nvSpPr>
        <p:spPr>
          <a:xfrm>
            <a:off x="0" y="365126"/>
            <a:ext cx="11353800" cy="807691"/>
          </a:xfrm>
          <a:solidFill>
            <a:srgbClr val="9FC63B"/>
          </a:solidFill>
        </p:spPr>
        <p:txBody>
          <a:bodyPr>
            <a:noAutofit/>
          </a:bodyPr>
          <a:lstStyle/>
          <a:p>
            <a:r>
              <a:rPr lang="en-GB" sz="3200" b="1">
                <a:solidFill>
                  <a:schemeClr val="bg1"/>
                </a:solidFill>
                <a:latin typeface="+mn-lt"/>
              </a:rPr>
              <a:t>1. It’s not performing as well as it used to </a:t>
            </a:r>
          </a:p>
        </p:txBody>
      </p:sp>
      <p:sp>
        <p:nvSpPr>
          <p:cNvPr id="9" name="TextBox 8">
            <a:extLst>
              <a:ext uri="{FF2B5EF4-FFF2-40B4-BE49-F238E27FC236}">
                <a16:creationId xmlns:a16="http://schemas.microsoft.com/office/drawing/2014/main" id="{4885A846-0802-C712-7ADD-856EA9C7D98D}"/>
              </a:ext>
            </a:extLst>
          </p:cNvPr>
          <p:cNvSpPr txBox="1"/>
          <p:nvPr/>
        </p:nvSpPr>
        <p:spPr>
          <a:xfrm>
            <a:off x="1755912" y="1906370"/>
            <a:ext cx="1961322" cy="276999"/>
          </a:xfrm>
          <a:prstGeom prst="rect">
            <a:avLst/>
          </a:prstGeom>
          <a:noFill/>
        </p:spPr>
        <p:txBody>
          <a:bodyPr wrap="square" rtlCol="0">
            <a:spAutoFit/>
          </a:bodyPr>
          <a:lstStyle/>
          <a:p>
            <a:r>
              <a:rPr lang="en-GB" sz="1200">
                <a:solidFill>
                  <a:schemeClr val="bg1"/>
                </a:solidFill>
                <a:highlight>
                  <a:srgbClr val="9FC63B"/>
                </a:highlight>
              </a:rPr>
              <a:t>Buckinghamshire</a:t>
            </a:r>
          </a:p>
        </p:txBody>
      </p:sp>
      <p:sp>
        <p:nvSpPr>
          <p:cNvPr id="10" name="Content Placeholder 2">
            <a:extLst>
              <a:ext uri="{FF2B5EF4-FFF2-40B4-BE49-F238E27FC236}">
                <a16:creationId xmlns:a16="http://schemas.microsoft.com/office/drawing/2014/main" id="{E77BA03C-D773-3527-9873-02A64EBD5EBC}"/>
              </a:ext>
            </a:extLst>
          </p:cNvPr>
          <p:cNvSpPr>
            <a:spLocks noGrp="1"/>
          </p:cNvSpPr>
          <p:nvPr/>
        </p:nvSpPr>
        <p:spPr>
          <a:xfrm>
            <a:off x="1543582" y="3104225"/>
            <a:ext cx="1570315" cy="1000024"/>
          </a:xfrm>
          <a:prstGeom prst="rect">
            <a:avLst/>
          </a:prstGeom>
          <a:solidFill>
            <a:srgbClr val="2C2D84"/>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b="1">
                <a:solidFill>
                  <a:schemeClr val="bg1"/>
                </a:solidFill>
              </a:rPr>
              <a:t>Until 2011.. </a:t>
            </a:r>
            <a:r>
              <a:rPr lang="en-GB" sz="1100">
                <a:solidFill>
                  <a:schemeClr val="bg1"/>
                </a:solidFill>
              </a:rPr>
              <a:t>Buckinghamshire’s productivity was consistently around 10% higher than the national average</a:t>
            </a:r>
          </a:p>
        </p:txBody>
      </p:sp>
      <p:sp>
        <p:nvSpPr>
          <p:cNvPr id="12" name="TextBox 11">
            <a:extLst>
              <a:ext uri="{FF2B5EF4-FFF2-40B4-BE49-F238E27FC236}">
                <a16:creationId xmlns:a16="http://schemas.microsoft.com/office/drawing/2014/main" id="{1DC79AAF-D8B5-51FE-7F16-BD815C52663F}"/>
              </a:ext>
            </a:extLst>
          </p:cNvPr>
          <p:cNvSpPr txBox="1"/>
          <p:nvPr/>
        </p:nvSpPr>
        <p:spPr>
          <a:xfrm>
            <a:off x="1596886" y="2515395"/>
            <a:ext cx="1961322" cy="276999"/>
          </a:xfrm>
          <a:prstGeom prst="rect">
            <a:avLst/>
          </a:prstGeom>
          <a:noFill/>
        </p:spPr>
        <p:txBody>
          <a:bodyPr wrap="square" rtlCol="0">
            <a:spAutoFit/>
          </a:bodyPr>
          <a:lstStyle/>
          <a:p>
            <a:r>
              <a:rPr lang="en-GB" sz="1200">
                <a:solidFill>
                  <a:schemeClr val="bg1"/>
                </a:solidFill>
                <a:highlight>
                  <a:srgbClr val="2C2D84"/>
                </a:highlight>
              </a:rPr>
              <a:t>England</a:t>
            </a:r>
          </a:p>
        </p:txBody>
      </p:sp>
      <p:cxnSp>
        <p:nvCxnSpPr>
          <p:cNvPr id="13" name="Straight Arrow Connector 12">
            <a:extLst>
              <a:ext uri="{FF2B5EF4-FFF2-40B4-BE49-F238E27FC236}">
                <a16:creationId xmlns:a16="http://schemas.microsoft.com/office/drawing/2014/main" id="{7B4205FA-D16A-BB35-F0A8-9DB0EE6744D6}"/>
              </a:ext>
            </a:extLst>
          </p:cNvPr>
          <p:cNvCxnSpPr>
            <a:cxnSpLocks/>
          </p:cNvCxnSpPr>
          <p:nvPr/>
        </p:nvCxnSpPr>
        <p:spPr>
          <a:xfrm flipV="1">
            <a:off x="2908852" y="2164711"/>
            <a:ext cx="410090" cy="937898"/>
          </a:xfrm>
          <a:prstGeom prst="straightConnector1">
            <a:avLst/>
          </a:prstGeom>
          <a:ln w="38100">
            <a:solidFill>
              <a:srgbClr val="2C2D84"/>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4">
            <a:extLst>
              <a:ext uri="{FF2B5EF4-FFF2-40B4-BE49-F238E27FC236}">
                <a16:creationId xmlns:a16="http://schemas.microsoft.com/office/drawing/2014/main" id="{2A0AA1FC-10DC-9205-A5D0-BC68021D175A}"/>
              </a:ext>
            </a:extLst>
          </p:cNvPr>
          <p:cNvSpPr txBox="1"/>
          <p:nvPr/>
        </p:nvSpPr>
        <p:spPr>
          <a:xfrm>
            <a:off x="3255067" y="2792394"/>
            <a:ext cx="1764404" cy="938719"/>
          </a:xfrm>
          <a:prstGeom prst="rect">
            <a:avLst/>
          </a:prstGeom>
          <a:solidFill>
            <a:srgbClr val="2C2D84"/>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GB" sz="1100" b="1">
                <a:solidFill>
                  <a:schemeClr val="bg1"/>
                </a:solidFill>
              </a:rPr>
              <a:t>By 2016…</a:t>
            </a:r>
            <a:r>
              <a:rPr lang="en-GB" sz="1100">
                <a:solidFill>
                  <a:schemeClr val="bg1"/>
                </a:solidFill>
              </a:rPr>
              <a:t> that difference had disappeared following below-average productivity growth between 2011 and 2016. </a:t>
            </a:r>
          </a:p>
        </p:txBody>
      </p:sp>
      <p:sp>
        <p:nvSpPr>
          <p:cNvPr id="16" name="TextBox 6">
            <a:extLst>
              <a:ext uri="{FF2B5EF4-FFF2-40B4-BE49-F238E27FC236}">
                <a16:creationId xmlns:a16="http://schemas.microsoft.com/office/drawing/2014/main" id="{D1F28219-0C04-A514-CC98-661A93EA7ADB}"/>
              </a:ext>
            </a:extLst>
          </p:cNvPr>
          <p:cNvSpPr txBox="1"/>
          <p:nvPr/>
        </p:nvSpPr>
        <p:spPr>
          <a:xfrm>
            <a:off x="5129698" y="2891730"/>
            <a:ext cx="1681919" cy="938719"/>
          </a:xfrm>
          <a:prstGeom prst="rect">
            <a:avLst/>
          </a:prstGeom>
          <a:solidFill>
            <a:srgbClr val="2C2D84"/>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None/>
            </a:pPr>
            <a:r>
              <a:rPr lang="en-GB" sz="1100" b="1">
                <a:solidFill>
                  <a:schemeClr val="bg1"/>
                </a:solidFill>
              </a:rPr>
              <a:t>Since 2016..</a:t>
            </a:r>
            <a:r>
              <a:rPr lang="en-GB" sz="1100">
                <a:solidFill>
                  <a:schemeClr val="bg1"/>
                </a:solidFill>
              </a:rPr>
              <a:t> the county’s productivity has largely been in line with the national average (in terms of both level and growth)</a:t>
            </a:r>
          </a:p>
        </p:txBody>
      </p:sp>
      <p:sp>
        <p:nvSpPr>
          <p:cNvPr id="17" name="TextBox 16">
            <a:extLst>
              <a:ext uri="{FF2B5EF4-FFF2-40B4-BE49-F238E27FC236}">
                <a16:creationId xmlns:a16="http://schemas.microsoft.com/office/drawing/2014/main" id="{D4D54CC3-52A2-505C-C929-5F8C9C4ABD2F}"/>
              </a:ext>
            </a:extLst>
          </p:cNvPr>
          <p:cNvSpPr txBox="1"/>
          <p:nvPr/>
        </p:nvSpPr>
        <p:spPr>
          <a:xfrm>
            <a:off x="7275443" y="1734628"/>
            <a:ext cx="4022035" cy="2308324"/>
          </a:xfrm>
          <a:prstGeom prst="rect">
            <a:avLst/>
          </a:prstGeom>
          <a:solidFill>
            <a:schemeClr val="bg1"/>
          </a:solidFill>
        </p:spPr>
        <p:txBody>
          <a:bodyPr wrap="square" rtlCol="0">
            <a:spAutoFit/>
          </a:bodyPr>
          <a:lstStyle/>
          <a:p>
            <a:r>
              <a:rPr lang="en-GB" sz="1600" b="1"/>
              <a:t>Why? </a:t>
            </a:r>
          </a:p>
          <a:p>
            <a:endParaRPr lang="en-GB" sz="1600"/>
          </a:p>
          <a:p>
            <a:r>
              <a:rPr lang="en-GB" sz="1600"/>
              <a:t>Structural change within the economy </a:t>
            </a:r>
          </a:p>
          <a:p>
            <a:pPr marL="285750" indent="-285750">
              <a:buFontTx/>
              <a:buChar char="-"/>
            </a:pPr>
            <a:r>
              <a:rPr lang="en-GB" sz="1600"/>
              <a:t>Low productivity sectors growing more quickly than high productivity sectors </a:t>
            </a:r>
          </a:p>
          <a:p>
            <a:pPr marL="285750" indent="-285750">
              <a:buFontTx/>
              <a:buChar char="-"/>
            </a:pPr>
            <a:r>
              <a:rPr lang="en-GB" sz="1600"/>
              <a:t>High productivity sectors growing more slowly than the national average </a:t>
            </a:r>
          </a:p>
          <a:p>
            <a:pPr marL="285750" indent="-285750">
              <a:buFontTx/>
              <a:buChar char="-"/>
            </a:pPr>
            <a:r>
              <a:rPr lang="en-GB" sz="1600" i="1"/>
              <a:t>(public sector productivity performance has been about average) </a:t>
            </a:r>
          </a:p>
        </p:txBody>
      </p:sp>
      <p:sp>
        <p:nvSpPr>
          <p:cNvPr id="18" name="TextBox 17">
            <a:extLst>
              <a:ext uri="{FF2B5EF4-FFF2-40B4-BE49-F238E27FC236}">
                <a16:creationId xmlns:a16="http://schemas.microsoft.com/office/drawing/2014/main" id="{FCF3094E-548D-6D5D-B02F-16ECA6518059}"/>
              </a:ext>
            </a:extLst>
          </p:cNvPr>
          <p:cNvSpPr txBox="1"/>
          <p:nvPr/>
        </p:nvSpPr>
        <p:spPr>
          <a:xfrm>
            <a:off x="7275443" y="4379621"/>
            <a:ext cx="4022035" cy="1815882"/>
          </a:xfrm>
          <a:prstGeom prst="rect">
            <a:avLst/>
          </a:prstGeom>
          <a:solidFill>
            <a:schemeClr val="bg1"/>
          </a:solidFill>
        </p:spPr>
        <p:txBody>
          <a:bodyPr wrap="square" rtlCol="0">
            <a:spAutoFit/>
          </a:bodyPr>
          <a:lstStyle/>
          <a:p>
            <a:r>
              <a:rPr lang="en-GB" sz="1600" b="1"/>
              <a:t>Why have we seen structural change? </a:t>
            </a:r>
          </a:p>
          <a:p>
            <a:endParaRPr lang="en-GB" sz="1600" b="1"/>
          </a:p>
          <a:p>
            <a:pPr marL="285750" indent="-285750">
              <a:buFontTx/>
              <a:buChar char="-"/>
            </a:pPr>
            <a:r>
              <a:rPr lang="en-GB" sz="1600"/>
              <a:t>Loss of some high-value firms (closures, relocations)</a:t>
            </a:r>
          </a:p>
          <a:p>
            <a:pPr marL="285750" indent="-285750">
              <a:buFontTx/>
              <a:buChar char="-"/>
            </a:pPr>
            <a:r>
              <a:rPr lang="en-GB" sz="1600"/>
              <a:t>Few high-value firms growing within / moving into the county</a:t>
            </a:r>
          </a:p>
          <a:p>
            <a:pPr marL="285750" indent="-285750">
              <a:buFontTx/>
              <a:buChar char="-"/>
            </a:pPr>
            <a:r>
              <a:rPr lang="en-GB" sz="1600"/>
              <a:t>Growth of the local consumer economy  </a:t>
            </a:r>
          </a:p>
        </p:txBody>
      </p:sp>
      <p:sp>
        <p:nvSpPr>
          <p:cNvPr id="19" name="TextBox 18">
            <a:extLst>
              <a:ext uri="{FF2B5EF4-FFF2-40B4-BE49-F238E27FC236}">
                <a16:creationId xmlns:a16="http://schemas.microsoft.com/office/drawing/2014/main" id="{035E683D-2EC6-8820-631B-1D46A506219A}"/>
              </a:ext>
            </a:extLst>
          </p:cNvPr>
          <p:cNvSpPr txBox="1"/>
          <p:nvPr/>
        </p:nvSpPr>
        <p:spPr>
          <a:xfrm>
            <a:off x="651149" y="6413599"/>
            <a:ext cx="2085424" cy="307777"/>
          </a:xfrm>
          <a:prstGeom prst="rect">
            <a:avLst/>
          </a:prstGeom>
          <a:noFill/>
        </p:spPr>
        <p:txBody>
          <a:bodyPr wrap="square" rtlCol="0">
            <a:spAutoFit/>
          </a:bodyPr>
          <a:lstStyle/>
          <a:p>
            <a:r>
              <a:rPr lang="en-GB" sz="1400" i="1">
                <a:solidFill>
                  <a:schemeClr val="bg1"/>
                </a:solidFill>
              </a:rPr>
              <a:t>Source: ONS 2024</a:t>
            </a:r>
          </a:p>
        </p:txBody>
      </p:sp>
    </p:spTree>
    <p:extLst>
      <p:ext uri="{BB962C8B-B14F-4D97-AF65-F5344CB8AC3E}">
        <p14:creationId xmlns:p14="http://schemas.microsoft.com/office/powerpoint/2010/main" val="413989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22FC5349-B0BA-440B-5590-A540FCF9DB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457CEA6-CFED-F81B-09ED-894D1C669A07}"/>
              </a:ext>
            </a:extLst>
          </p:cNvPr>
          <p:cNvSpPr txBox="1"/>
          <p:nvPr/>
        </p:nvSpPr>
        <p:spPr>
          <a:xfrm>
            <a:off x="0" y="5784574"/>
            <a:ext cx="12145617" cy="1073426"/>
          </a:xfrm>
          <a:prstGeom prst="rect">
            <a:avLst/>
          </a:prstGeom>
          <a:solidFill>
            <a:srgbClr val="2C2D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C3C3B"/>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C91A5A-B58A-0C6D-2D1F-913454224BE7}"/>
              </a:ext>
            </a:extLst>
          </p:cNvPr>
          <p:cNvSpPr>
            <a:spLocks noGrp="1"/>
          </p:cNvSpPr>
          <p:nvPr>
            <p:ph type="title"/>
          </p:nvPr>
        </p:nvSpPr>
        <p:spPr>
          <a:xfrm>
            <a:off x="0" y="365126"/>
            <a:ext cx="11353800" cy="807691"/>
          </a:xfrm>
          <a:solidFill>
            <a:srgbClr val="9FC63B"/>
          </a:solidFill>
        </p:spPr>
        <p:txBody>
          <a:bodyPr>
            <a:noAutofit/>
          </a:bodyPr>
          <a:lstStyle/>
          <a:p>
            <a:r>
              <a:rPr lang="en-GB" sz="3200" b="1">
                <a:solidFill>
                  <a:schemeClr val="bg1"/>
                </a:solidFill>
                <a:latin typeface="+mn-lt"/>
              </a:rPr>
              <a:t>2. Our high value (tradeable) economy is small </a:t>
            </a:r>
            <a:r>
              <a:rPr lang="en-GB" sz="1800" b="1">
                <a:solidFill>
                  <a:schemeClr val="bg1"/>
                </a:solidFill>
                <a:latin typeface="+mn-lt"/>
              </a:rPr>
              <a:t>(which is not a good thing)</a:t>
            </a:r>
            <a:endParaRPr lang="en-GB" sz="3200" b="1">
              <a:solidFill>
                <a:schemeClr val="bg1"/>
              </a:solidFill>
              <a:latin typeface="+mn-lt"/>
            </a:endParaRPr>
          </a:p>
        </p:txBody>
      </p:sp>
      <p:cxnSp>
        <p:nvCxnSpPr>
          <p:cNvPr id="13" name="Straight Arrow Connector 12">
            <a:extLst>
              <a:ext uri="{FF2B5EF4-FFF2-40B4-BE49-F238E27FC236}">
                <a16:creationId xmlns:a16="http://schemas.microsoft.com/office/drawing/2014/main" id="{B1CF4EA1-949D-F85D-9ED1-13CB02CF6433}"/>
              </a:ext>
            </a:extLst>
          </p:cNvPr>
          <p:cNvCxnSpPr>
            <a:cxnSpLocks/>
          </p:cNvCxnSpPr>
          <p:nvPr/>
        </p:nvCxnSpPr>
        <p:spPr>
          <a:xfrm flipV="1">
            <a:off x="2908852" y="2164711"/>
            <a:ext cx="410090" cy="937898"/>
          </a:xfrm>
          <a:prstGeom prst="straightConnector1">
            <a:avLst/>
          </a:prstGeom>
          <a:ln w="38100">
            <a:solidFill>
              <a:srgbClr val="2C2D84"/>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5C47B40-73C5-4B48-1622-0C7B340741E6}"/>
              </a:ext>
            </a:extLst>
          </p:cNvPr>
          <p:cNvSpPr txBox="1"/>
          <p:nvPr/>
        </p:nvSpPr>
        <p:spPr>
          <a:xfrm>
            <a:off x="145773" y="1314589"/>
            <a:ext cx="5632174" cy="2554545"/>
          </a:xfrm>
          <a:prstGeom prst="rect">
            <a:avLst/>
          </a:prstGeom>
          <a:noFill/>
        </p:spPr>
        <p:txBody>
          <a:bodyPr wrap="square" rtlCol="0">
            <a:spAutoFit/>
          </a:bodyPr>
          <a:lstStyle/>
          <a:p>
            <a:r>
              <a:rPr lang="en-GB" sz="1600">
                <a:solidFill>
                  <a:schemeClr val="bg1"/>
                </a:solidFill>
                <a:effectLst/>
                <a:ea typeface="Aptos" panose="020B0004020202020204" pitchFamily="34" charset="0"/>
                <a:cs typeface="Arial" panose="020B0604020202020204" pitchFamily="34" charset="0"/>
              </a:rPr>
              <a:t>Tradable goods and services can be sold and consumed outside of the region in which they are produced. </a:t>
            </a:r>
            <a:r>
              <a:rPr lang="en-GB" sz="1600" kern="100">
                <a:solidFill>
                  <a:schemeClr val="bg1"/>
                </a:solidFill>
                <a:effectLst/>
                <a:ea typeface="Aptos" panose="020B0004020202020204" pitchFamily="34" charset="0"/>
                <a:cs typeface="Arial" panose="020B0604020202020204" pitchFamily="34" charset="0"/>
              </a:rPr>
              <a:t>Cars and computer software are tradable. A meal at a restaurant is not.</a:t>
            </a:r>
          </a:p>
          <a:p>
            <a:endParaRPr lang="en-GB" sz="1600">
              <a:solidFill>
                <a:schemeClr val="bg1"/>
              </a:solidFill>
            </a:endParaRPr>
          </a:p>
          <a:p>
            <a:r>
              <a:rPr lang="en-GB" sz="1600">
                <a:solidFill>
                  <a:schemeClr val="bg1"/>
                </a:solidFill>
                <a:effectLst/>
                <a:ea typeface="Aptos" panose="020B0004020202020204" pitchFamily="34" charset="0"/>
                <a:cs typeface="Arial" panose="020B0604020202020204" pitchFamily="34" charset="0"/>
              </a:rPr>
              <a:t>Firms operating in tradable sectors</a:t>
            </a:r>
          </a:p>
          <a:p>
            <a:pPr marL="285750" indent="-285750">
              <a:buFont typeface="Arial" panose="020B0604020202020204" pitchFamily="34" charset="0"/>
              <a:buChar char="•"/>
            </a:pPr>
            <a:r>
              <a:rPr lang="en-GB" sz="1600">
                <a:solidFill>
                  <a:schemeClr val="bg1"/>
                </a:solidFill>
                <a:effectLst/>
                <a:ea typeface="Aptos" panose="020B0004020202020204" pitchFamily="34" charset="0"/>
                <a:cs typeface="Arial" panose="020B0604020202020204" pitchFamily="34" charset="0"/>
              </a:rPr>
              <a:t>drive productivity growth</a:t>
            </a:r>
          </a:p>
          <a:p>
            <a:pPr marL="285750" indent="-285750">
              <a:buFont typeface="Arial" panose="020B0604020202020204" pitchFamily="34" charset="0"/>
              <a:buChar char="•"/>
            </a:pPr>
            <a:r>
              <a:rPr lang="en-GB" sz="1600">
                <a:solidFill>
                  <a:schemeClr val="bg1"/>
                </a:solidFill>
                <a:ea typeface="Aptos" panose="020B0004020202020204" pitchFamily="34" charset="0"/>
                <a:cs typeface="Arial" panose="020B0604020202020204" pitchFamily="34" charset="0"/>
              </a:rPr>
              <a:t>have strong multiplier effects (they create more additional jobs than firms in foundation / everyday sectors) </a:t>
            </a:r>
          </a:p>
          <a:p>
            <a:pPr marL="285750" indent="-285750">
              <a:buFont typeface="Arial" panose="020B0604020202020204" pitchFamily="34" charset="0"/>
              <a:buChar char="•"/>
            </a:pPr>
            <a:r>
              <a:rPr lang="en-GB" sz="1600">
                <a:solidFill>
                  <a:schemeClr val="bg1"/>
                </a:solidFill>
                <a:effectLst/>
                <a:ea typeface="Aptos" panose="020B0004020202020204" pitchFamily="34" charset="0"/>
                <a:cs typeface="Arial" panose="020B0604020202020204" pitchFamily="34" charset="0"/>
              </a:rPr>
              <a:t>are less likely to be in direct competition with other  local businesses, thus reducing the risk of displacement</a:t>
            </a:r>
            <a:endParaRPr lang="en-GB" sz="1600">
              <a:solidFill>
                <a:schemeClr val="bg1"/>
              </a:solidFill>
            </a:endParaRPr>
          </a:p>
        </p:txBody>
      </p:sp>
      <p:sp>
        <p:nvSpPr>
          <p:cNvPr id="6" name="TextBox 5">
            <a:extLst>
              <a:ext uri="{FF2B5EF4-FFF2-40B4-BE49-F238E27FC236}">
                <a16:creationId xmlns:a16="http://schemas.microsoft.com/office/drawing/2014/main" id="{50F8780F-F86E-703B-71EB-9681CB6A8DE3}"/>
              </a:ext>
            </a:extLst>
          </p:cNvPr>
          <p:cNvSpPr txBox="1"/>
          <p:nvPr/>
        </p:nvSpPr>
        <p:spPr>
          <a:xfrm>
            <a:off x="145773" y="4079458"/>
            <a:ext cx="6175512" cy="1877181"/>
          </a:xfrm>
          <a:prstGeom prst="rect">
            <a:avLst/>
          </a:prstGeom>
          <a:noFill/>
        </p:spPr>
        <p:txBody>
          <a:bodyPr wrap="square" lIns="91440" tIns="45720" rIns="91440" bIns="45720" anchor="t">
            <a:spAutoFit/>
          </a:bodyPr>
          <a:lstStyle/>
          <a:p>
            <a:pPr>
              <a:lnSpc>
                <a:spcPct val="115000"/>
              </a:lnSpc>
              <a:spcAft>
                <a:spcPts val="800"/>
              </a:spcAft>
            </a:pPr>
            <a:r>
              <a:rPr lang="en-GB" sz="1600" kern="100">
                <a:solidFill>
                  <a:schemeClr val="bg1"/>
                </a:solidFill>
                <a:effectLst/>
                <a:ea typeface="Aptos" panose="020B0004020202020204" pitchFamily="34" charset="0"/>
                <a:cs typeface="Arial"/>
              </a:rPr>
              <a:t>Tradeable sectors do not solely employ people in highly </a:t>
            </a:r>
            <a:r>
              <a:rPr lang="en-GB" sz="1600" kern="100">
                <a:solidFill>
                  <a:schemeClr val="bg1"/>
                </a:solidFill>
                <a:ea typeface="Aptos" panose="020B0004020202020204" pitchFamily="34" charset="0"/>
                <a:cs typeface="Arial"/>
              </a:rPr>
              <a:t>skilled</a:t>
            </a:r>
            <a:r>
              <a:rPr lang="en-GB" sz="1600" kern="100">
                <a:solidFill>
                  <a:schemeClr val="bg1"/>
                </a:solidFill>
                <a:effectLst/>
                <a:ea typeface="Aptos" panose="020B0004020202020204" pitchFamily="34" charset="0"/>
                <a:cs typeface="Arial"/>
              </a:rPr>
              <a:t> roles, they also provide entry-level and career progression opportunities for individuals.  </a:t>
            </a:r>
          </a:p>
          <a:p>
            <a:pPr>
              <a:lnSpc>
                <a:spcPct val="115000"/>
              </a:lnSpc>
              <a:spcAft>
                <a:spcPts val="800"/>
              </a:spcAft>
            </a:pPr>
            <a:r>
              <a:rPr lang="en-GB" sz="1600" kern="100">
                <a:solidFill>
                  <a:schemeClr val="bg1"/>
                </a:solidFill>
                <a:effectLst/>
                <a:ea typeface="Aptos" panose="020B0004020202020204" pitchFamily="34" charset="0"/>
                <a:cs typeface="Arial"/>
              </a:rPr>
              <a:t>They are also not solely made up of large companies.  The majority of firms operating in tradable sectors are Small and Medium-sized Enterprises (SMEs).  </a:t>
            </a:r>
          </a:p>
        </p:txBody>
      </p:sp>
      <p:graphicFrame>
        <p:nvGraphicFramePr>
          <p:cNvPr id="7" name="Chart 6">
            <a:extLst>
              <a:ext uri="{FF2B5EF4-FFF2-40B4-BE49-F238E27FC236}">
                <a16:creationId xmlns:a16="http://schemas.microsoft.com/office/drawing/2014/main" id="{9933CAEE-82E7-C884-11EE-39C2A6EDCF0B}"/>
              </a:ext>
            </a:extLst>
          </p:cNvPr>
          <p:cNvGraphicFramePr>
            <a:graphicFrameLocks/>
          </p:cNvGraphicFramePr>
          <p:nvPr>
            <p:extLst>
              <p:ext uri="{D42A27DB-BD31-4B8C-83A1-F6EECF244321}">
                <p14:modId xmlns:p14="http://schemas.microsoft.com/office/powerpoint/2010/main" val="3973255273"/>
              </p:ext>
            </p:extLst>
          </p:nvPr>
        </p:nvGraphicFramePr>
        <p:xfrm>
          <a:off x="6566589" y="2428881"/>
          <a:ext cx="5035550" cy="31623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1736590F-CFDE-760E-D4E3-08EAE8EF74F3}"/>
              </a:ext>
            </a:extLst>
          </p:cNvPr>
          <p:cNvSpPr txBox="1"/>
          <p:nvPr/>
        </p:nvSpPr>
        <p:spPr>
          <a:xfrm>
            <a:off x="6486940" y="1379790"/>
            <a:ext cx="5446643" cy="641971"/>
          </a:xfrm>
          <a:prstGeom prst="rect">
            <a:avLst/>
          </a:prstGeom>
          <a:noFill/>
        </p:spPr>
        <p:txBody>
          <a:bodyPr wrap="square" lIns="91440" tIns="45720" rIns="91440" bIns="45720" anchor="t">
            <a:spAutoFit/>
          </a:bodyPr>
          <a:lstStyle/>
          <a:p>
            <a:pPr>
              <a:lnSpc>
                <a:spcPct val="115000"/>
              </a:lnSpc>
              <a:spcAft>
                <a:spcPts val="800"/>
              </a:spcAft>
            </a:pPr>
            <a:r>
              <a:rPr lang="en-GB" sz="1600" kern="100" dirty="0">
                <a:solidFill>
                  <a:schemeClr val="bg1"/>
                </a:solidFill>
                <a:effectLst/>
                <a:ea typeface="Aptos" panose="020B0004020202020204" pitchFamily="34" charset="0"/>
                <a:cs typeface="Arial"/>
              </a:rPr>
              <a:t>Share of Gross Value Added (GVA) generated </a:t>
            </a:r>
            <a:r>
              <a:rPr lang="en-GB" sz="1600" kern="100">
                <a:solidFill>
                  <a:schemeClr val="bg1"/>
                </a:solidFill>
                <a:ea typeface="Aptos" panose="020B0004020202020204" pitchFamily="34" charset="0"/>
                <a:cs typeface="Arial"/>
              </a:rPr>
              <a:t>by </a:t>
            </a:r>
            <a:r>
              <a:rPr lang="en-GB" sz="1600" kern="100">
                <a:solidFill>
                  <a:schemeClr val="bg1"/>
                </a:solidFill>
                <a:effectLst/>
                <a:ea typeface="Aptos" panose="020B0004020202020204" pitchFamily="34" charset="0"/>
                <a:cs typeface="Arial"/>
              </a:rPr>
              <a:t>tradeable sectors </a:t>
            </a:r>
            <a:r>
              <a:rPr lang="en-GB" sz="1600" kern="100">
                <a:solidFill>
                  <a:schemeClr val="bg1"/>
                </a:solidFill>
                <a:ea typeface="Aptos" panose="020B0004020202020204" pitchFamily="34" charset="0"/>
                <a:cs typeface="Arial"/>
              </a:rPr>
              <a:t>2019</a:t>
            </a:r>
            <a:r>
              <a:rPr lang="en-GB" sz="1600" kern="100">
                <a:solidFill>
                  <a:schemeClr val="bg1"/>
                </a:solidFill>
                <a:effectLst/>
                <a:ea typeface="Aptos" panose="020B0004020202020204" pitchFamily="34" charset="0"/>
                <a:cs typeface="Arial"/>
              </a:rPr>
              <a:t> – Buckinghamshire and neighbouring </a:t>
            </a:r>
            <a:r>
              <a:rPr lang="en-GB" sz="1600" kern="100" dirty="0">
                <a:solidFill>
                  <a:schemeClr val="bg1"/>
                </a:solidFill>
                <a:effectLst/>
                <a:ea typeface="Aptos" panose="020B0004020202020204" pitchFamily="34" charset="0"/>
                <a:cs typeface="Arial"/>
              </a:rPr>
              <a:t>areas</a:t>
            </a:r>
          </a:p>
        </p:txBody>
      </p:sp>
      <p:sp>
        <p:nvSpPr>
          <p:cNvPr id="19" name="TextBox 18">
            <a:extLst>
              <a:ext uri="{FF2B5EF4-FFF2-40B4-BE49-F238E27FC236}">
                <a16:creationId xmlns:a16="http://schemas.microsoft.com/office/drawing/2014/main" id="{A4D61B39-DECC-1129-0B6B-F6FC26F9BC89}"/>
              </a:ext>
            </a:extLst>
          </p:cNvPr>
          <p:cNvSpPr txBox="1"/>
          <p:nvPr/>
        </p:nvSpPr>
        <p:spPr>
          <a:xfrm>
            <a:off x="10060193" y="5618085"/>
            <a:ext cx="2085424" cy="338554"/>
          </a:xfrm>
          <a:prstGeom prst="rect">
            <a:avLst/>
          </a:prstGeom>
          <a:noFill/>
        </p:spPr>
        <p:txBody>
          <a:bodyPr wrap="square" lIns="91440" tIns="45720" rIns="91440" bIns="45720" rtlCol="0" anchor="t">
            <a:spAutoFit/>
          </a:bodyPr>
          <a:lstStyle/>
          <a:p>
            <a:r>
              <a:rPr lang="en-GB" sz="1600" i="1" dirty="0">
                <a:solidFill>
                  <a:schemeClr val="bg1"/>
                </a:solidFill>
              </a:rPr>
              <a:t>Source: </a:t>
            </a:r>
            <a:r>
              <a:rPr lang="en-GB" sz="1600" i="1" dirty="0" err="1">
                <a:solidFill>
                  <a:schemeClr val="bg1"/>
                </a:solidFill>
              </a:rPr>
              <a:t>Lightcast</a:t>
            </a:r>
            <a:endParaRPr lang="en-GB" sz="1600" i="1" dirty="0" err="1">
              <a:solidFill>
                <a:schemeClr val="bg1"/>
              </a:solidFill>
              <a:ea typeface="Calibri"/>
              <a:cs typeface="Calibri"/>
            </a:endParaRPr>
          </a:p>
        </p:txBody>
      </p:sp>
    </p:spTree>
    <p:extLst>
      <p:ext uri="{BB962C8B-B14F-4D97-AF65-F5344CB8AC3E}">
        <p14:creationId xmlns:p14="http://schemas.microsoft.com/office/powerpoint/2010/main" val="150058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9D16B474-E58A-A4C5-C059-5D25AD7646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612933B-B659-774E-A43D-C68EAA0CD73F}"/>
              </a:ext>
            </a:extLst>
          </p:cNvPr>
          <p:cNvSpPr txBox="1"/>
          <p:nvPr/>
        </p:nvSpPr>
        <p:spPr>
          <a:xfrm>
            <a:off x="0" y="5784574"/>
            <a:ext cx="12145617" cy="1073426"/>
          </a:xfrm>
          <a:prstGeom prst="rect">
            <a:avLst/>
          </a:prstGeom>
          <a:solidFill>
            <a:srgbClr val="2C2D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C3C3B"/>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4E9EFE-94F1-D69D-4F77-68237857971E}"/>
              </a:ext>
            </a:extLst>
          </p:cNvPr>
          <p:cNvSpPr>
            <a:spLocks noGrp="1"/>
          </p:cNvSpPr>
          <p:nvPr>
            <p:ph type="title"/>
          </p:nvPr>
        </p:nvSpPr>
        <p:spPr>
          <a:xfrm>
            <a:off x="0" y="365126"/>
            <a:ext cx="11353800" cy="807691"/>
          </a:xfrm>
          <a:solidFill>
            <a:srgbClr val="9FC63B"/>
          </a:solidFill>
        </p:spPr>
        <p:txBody>
          <a:bodyPr>
            <a:noAutofit/>
          </a:bodyPr>
          <a:lstStyle/>
          <a:p>
            <a:r>
              <a:rPr lang="en-GB" sz="3200" b="1">
                <a:solidFill>
                  <a:schemeClr val="bg1"/>
                </a:solidFill>
                <a:latin typeface="+mn-lt"/>
              </a:rPr>
              <a:t>3. Low-productivity sectors are becoming increasingly dominant </a:t>
            </a:r>
          </a:p>
        </p:txBody>
      </p:sp>
      <p:cxnSp>
        <p:nvCxnSpPr>
          <p:cNvPr id="13" name="Straight Arrow Connector 12">
            <a:extLst>
              <a:ext uri="{FF2B5EF4-FFF2-40B4-BE49-F238E27FC236}">
                <a16:creationId xmlns:a16="http://schemas.microsoft.com/office/drawing/2014/main" id="{44D188F3-1AFB-868B-5E2C-7C55F1136C08}"/>
              </a:ext>
            </a:extLst>
          </p:cNvPr>
          <p:cNvCxnSpPr>
            <a:cxnSpLocks/>
          </p:cNvCxnSpPr>
          <p:nvPr/>
        </p:nvCxnSpPr>
        <p:spPr>
          <a:xfrm flipV="1">
            <a:off x="2908852" y="2164711"/>
            <a:ext cx="410090" cy="937898"/>
          </a:xfrm>
          <a:prstGeom prst="straightConnector1">
            <a:avLst/>
          </a:prstGeom>
          <a:ln w="38100">
            <a:solidFill>
              <a:srgbClr val="2C2D84"/>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Free Beautician Service photo and picture">
            <a:extLst>
              <a:ext uri="{FF2B5EF4-FFF2-40B4-BE49-F238E27FC236}">
                <a16:creationId xmlns:a16="http://schemas.microsoft.com/office/drawing/2014/main" id="{0718AD28-1A7A-B24F-F7C6-924F71A9F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551" y="1516395"/>
            <a:ext cx="3301249" cy="22025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og grooming">
            <a:extLst>
              <a:ext uri="{FF2B5EF4-FFF2-40B4-BE49-F238E27FC236}">
                <a16:creationId xmlns:a16="http://schemas.microsoft.com/office/drawing/2014/main" id="{1E7484B0-59BD-6F3D-6089-1604B0F47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551" y="3910126"/>
            <a:ext cx="3291726" cy="22025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327530-5EE4-7BC7-F1B1-70C791B05D3B}"/>
              </a:ext>
            </a:extLst>
          </p:cNvPr>
          <p:cNvSpPr txBox="1"/>
          <p:nvPr/>
        </p:nvSpPr>
        <p:spPr>
          <a:xfrm>
            <a:off x="240810" y="1305341"/>
            <a:ext cx="7365937" cy="4247317"/>
          </a:xfrm>
          <a:prstGeom prst="rect">
            <a:avLst/>
          </a:prstGeom>
          <a:noFill/>
        </p:spPr>
        <p:txBody>
          <a:bodyPr wrap="square" rtlCol="0">
            <a:spAutoFit/>
          </a:bodyPr>
          <a:lstStyle/>
          <a:p>
            <a:r>
              <a:rPr lang="en-GB" dirty="0">
                <a:solidFill>
                  <a:schemeClr val="bg1"/>
                </a:solidFill>
              </a:rPr>
              <a:t>Over the last five years the county has seen a.. </a:t>
            </a:r>
          </a:p>
          <a:p>
            <a:endParaRPr lang="en-GB" dirty="0">
              <a:solidFill>
                <a:schemeClr val="bg1"/>
              </a:solidFill>
            </a:endParaRPr>
          </a:p>
          <a:p>
            <a:pPr marL="285750" indent="-285750">
              <a:buFont typeface="Arial" panose="020B0604020202020204" pitchFamily="34" charset="0"/>
              <a:buChar char="•"/>
            </a:pPr>
            <a:r>
              <a:rPr lang="en-GB" b="1" dirty="0">
                <a:solidFill>
                  <a:schemeClr val="bg1"/>
                </a:solidFill>
              </a:rPr>
              <a:t>21% </a:t>
            </a:r>
            <a:r>
              <a:rPr lang="en-GB" dirty="0">
                <a:solidFill>
                  <a:schemeClr val="bg1"/>
                </a:solidFill>
              </a:rPr>
              <a:t>increase in jobs in the arts, entertainment and recreation industry  </a:t>
            </a:r>
          </a:p>
          <a:p>
            <a:pPr marL="285750" indent="-285750">
              <a:buFont typeface="Arial" panose="020B0604020202020204" pitchFamily="34" charset="0"/>
              <a:buChar char="•"/>
            </a:pPr>
            <a:r>
              <a:rPr lang="en-GB" b="1" dirty="0">
                <a:solidFill>
                  <a:schemeClr val="bg1"/>
                </a:solidFill>
              </a:rPr>
              <a:t>21% </a:t>
            </a:r>
            <a:r>
              <a:rPr lang="en-GB" dirty="0">
                <a:solidFill>
                  <a:schemeClr val="bg1"/>
                </a:solidFill>
              </a:rPr>
              <a:t>increase in jobs in the transport and storage industry </a:t>
            </a:r>
          </a:p>
          <a:p>
            <a:pPr marL="285750" indent="-285750">
              <a:buFont typeface="Arial" panose="020B0604020202020204" pitchFamily="34" charset="0"/>
              <a:buChar char="•"/>
            </a:pPr>
            <a:r>
              <a:rPr lang="en-GB" b="1" dirty="0">
                <a:solidFill>
                  <a:schemeClr val="bg1"/>
                </a:solidFill>
              </a:rPr>
              <a:t>13% </a:t>
            </a:r>
            <a:r>
              <a:rPr lang="en-GB" dirty="0">
                <a:solidFill>
                  <a:schemeClr val="bg1"/>
                </a:solidFill>
              </a:rPr>
              <a:t>increase in jobs in the hospitality industry </a:t>
            </a:r>
          </a:p>
          <a:p>
            <a:endParaRPr lang="en-GB" dirty="0">
              <a:solidFill>
                <a:schemeClr val="bg1"/>
              </a:solidFill>
            </a:endParaRPr>
          </a:p>
          <a:p>
            <a:r>
              <a:rPr lang="en-GB" dirty="0">
                <a:solidFill>
                  <a:schemeClr val="bg1"/>
                </a:solidFill>
              </a:rPr>
              <a:t>In 2022 there were…</a:t>
            </a:r>
          </a:p>
          <a:p>
            <a:endParaRPr lang="en-GB" dirty="0">
              <a:solidFill>
                <a:schemeClr val="bg1"/>
              </a:solidFill>
            </a:endParaRPr>
          </a:p>
          <a:p>
            <a:pPr marL="285750" indent="-285750">
              <a:buFont typeface="Arial" panose="020B0604020202020204" pitchFamily="34" charset="0"/>
              <a:buChar char="•"/>
            </a:pPr>
            <a:r>
              <a:rPr lang="en-GB" b="1" dirty="0">
                <a:solidFill>
                  <a:schemeClr val="bg1"/>
                </a:solidFill>
              </a:rPr>
              <a:t>700</a:t>
            </a:r>
            <a:r>
              <a:rPr lang="en-GB" dirty="0">
                <a:solidFill>
                  <a:schemeClr val="bg1"/>
                </a:solidFill>
              </a:rPr>
              <a:t> more warehouse operators </a:t>
            </a:r>
          </a:p>
          <a:p>
            <a:pPr marL="285750" indent="-285750">
              <a:buFont typeface="Arial" panose="020B0604020202020204" pitchFamily="34" charset="0"/>
              <a:buChar char="•"/>
            </a:pPr>
            <a:r>
              <a:rPr lang="en-GB" b="1" dirty="0">
                <a:solidFill>
                  <a:schemeClr val="bg1"/>
                </a:solidFill>
              </a:rPr>
              <a:t>500</a:t>
            </a:r>
            <a:r>
              <a:rPr lang="en-GB" dirty="0">
                <a:solidFill>
                  <a:schemeClr val="bg1"/>
                </a:solidFill>
              </a:rPr>
              <a:t> more gardeners</a:t>
            </a:r>
          </a:p>
          <a:p>
            <a:pPr marL="285750" indent="-285750">
              <a:buFont typeface="Arial" panose="020B0604020202020204" pitchFamily="34" charset="0"/>
              <a:buChar char="•"/>
            </a:pPr>
            <a:r>
              <a:rPr lang="en-GB" b="1" dirty="0">
                <a:solidFill>
                  <a:schemeClr val="bg1"/>
                </a:solidFill>
              </a:rPr>
              <a:t>400</a:t>
            </a:r>
            <a:r>
              <a:rPr lang="en-GB" dirty="0">
                <a:solidFill>
                  <a:schemeClr val="bg1"/>
                </a:solidFill>
              </a:rPr>
              <a:t> more cleaners</a:t>
            </a:r>
          </a:p>
          <a:p>
            <a:pPr marL="285750" indent="-285750">
              <a:buFont typeface="Arial" panose="020B0604020202020204" pitchFamily="34" charset="0"/>
              <a:buChar char="•"/>
            </a:pPr>
            <a:r>
              <a:rPr lang="en-GB" b="1" dirty="0">
                <a:solidFill>
                  <a:schemeClr val="bg1"/>
                </a:solidFill>
              </a:rPr>
              <a:t>400</a:t>
            </a:r>
            <a:r>
              <a:rPr lang="en-GB" dirty="0">
                <a:solidFill>
                  <a:schemeClr val="bg1"/>
                </a:solidFill>
              </a:rPr>
              <a:t> more LGV drivers</a:t>
            </a:r>
          </a:p>
          <a:p>
            <a:pPr marL="285750" indent="-285750">
              <a:buFont typeface="Arial" panose="020B0604020202020204" pitchFamily="34" charset="0"/>
              <a:buChar char="•"/>
            </a:pPr>
            <a:r>
              <a:rPr lang="en-GB" b="1" dirty="0">
                <a:solidFill>
                  <a:schemeClr val="bg1"/>
                </a:solidFill>
              </a:rPr>
              <a:t>350</a:t>
            </a:r>
            <a:r>
              <a:rPr lang="en-GB" dirty="0">
                <a:solidFill>
                  <a:schemeClr val="bg1"/>
                </a:solidFill>
              </a:rPr>
              <a:t> more kitchen assistants</a:t>
            </a:r>
          </a:p>
          <a:p>
            <a:pPr marL="285750" indent="-285750">
              <a:buFont typeface="Arial" panose="020B0604020202020204" pitchFamily="34" charset="0"/>
              <a:buChar char="•"/>
            </a:pPr>
            <a:endParaRPr lang="en-GB" dirty="0">
              <a:solidFill>
                <a:schemeClr val="bg1"/>
              </a:solidFill>
            </a:endParaRPr>
          </a:p>
          <a:p>
            <a:r>
              <a:rPr lang="en-GB" dirty="0">
                <a:solidFill>
                  <a:schemeClr val="bg1"/>
                </a:solidFill>
              </a:rPr>
              <a:t>..working in Buckinghamshire than in 2017</a:t>
            </a:r>
          </a:p>
        </p:txBody>
      </p:sp>
      <p:sp>
        <p:nvSpPr>
          <p:cNvPr id="8" name="TextBox 7">
            <a:extLst>
              <a:ext uri="{FF2B5EF4-FFF2-40B4-BE49-F238E27FC236}">
                <a16:creationId xmlns:a16="http://schemas.microsoft.com/office/drawing/2014/main" id="{6761C96D-32E7-42C1-76EE-A11660087113}"/>
              </a:ext>
            </a:extLst>
          </p:cNvPr>
          <p:cNvSpPr txBox="1"/>
          <p:nvPr/>
        </p:nvSpPr>
        <p:spPr>
          <a:xfrm>
            <a:off x="240810" y="5784574"/>
            <a:ext cx="7365937" cy="923330"/>
          </a:xfrm>
          <a:prstGeom prst="rect">
            <a:avLst/>
          </a:prstGeom>
          <a:solidFill>
            <a:schemeClr val="bg1"/>
          </a:solidFill>
        </p:spPr>
        <p:txBody>
          <a:bodyPr wrap="square" rtlCol="0">
            <a:spAutoFit/>
          </a:bodyPr>
          <a:lstStyle/>
          <a:p>
            <a:r>
              <a:rPr lang="en-GB"/>
              <a:t>Some of this growth is linked to Buckinghamshire’s strong consumer economy – driven by the relatively high proportion of cash-rich / time-poor residents  </a:t>
            </a:r>
          </a:p>
        </p:txBody>
      </p:sp>
      <p:sp>
        <p:nvSpPr>
          <p:cNvPr id="3" name="TextBox 2">
            <a:extLst>
              <a:ext uri="{FF2B5EF4-FFF2-40B4-BE49-F238E27FC236}">
                <a16:creationId xmlns:a16="http://schemas.microsoft.com/office/drawing/2014/main" id="{E565866D-26BD-A8CE-3B05-326F420C693B}"/>
              </a:ext>
            </a:extLst>
          </p:cNvPr>
          <p:cNvSpPr txBox="1"/>
          <p:nvPr/>
        </p:nvSpPr>
        <p:spPr>
          <a:xfrm>
            <a:off x="9361800" y="6369350"/>
            <a:ext cx="2465832" cy="338554"/>
          </a:xfrm>
          <a:prstGeom prst="rect">
            <a:avLst/>
          </a:prstGeom>
          <a:noFill/>
        </p:spPr>
        <p:txBody>
          <a:bodyPr wrap="square" rtlCol="0">
            <a:spAutoFit/>
          </a:bodyPr>
          <a:lstStyle/>
          <a:p>
            <a:r>
              <a:rPr lang="en-GB" sz="1600" i="1">
                <a:solidFill>
                  <a:schemeClr val="bg1"/>
                </a:solidFill>
              </a:rPr>
              <a:t>Source: </a:t>
            </a:r>
            <a:r>
              <a:rPr lang="en-GB" sz="1600" i="1" err="1">
                <a:solidFill>
                  <a:schemeClr val="bg1"/>
                </a:solidFill>
              </a:rPr>
              <a:t>Lightcast</a:t>
            </a:r>
            <a:r>
              <a:rPr lang="en-GB" sz="1600" i="1">
                <a:solidFill>
                  <a:schemeClr val="bg1"/>
                </a:solidFill>
              </a:rPr>
              <a:t>, 2025</a:t>
            </a:r>
          </a:p>
        </p:txBody>
      </p:sp>
    </p:spTree>
    <p:extLst>
      <p:ext uri="{BB962C8B-B14F-4D97-AF65-F5344CB8AC3E}">
        <p14:creationId xmlns:p14="http://schemas.microsoft.com/office/powerpoint/2010/main" val="85555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2BF7AE52-1E12-A854-D599-8FDCDA195BE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8243B6B-6925-DAC8-A2D6-542B786456DD}"/>
              </a:ext>
            </a:extLst>
          </p:cNvPr>
          <p:cNvSpPr txBox="1"/>
          <p:nvPr/>
        </p:nvSpPr>
        <p:spPr>
          <a:xfrm>
            <a:off x="0" y="5784574"/>
            <a:ext cx="12145617" cy="1073426"/>
          </a:xfrm>
          <a:prstGeom prst="rect">
            <a:avLst/>
          </a:prstGeom>
          <a:solidFill>
            <a:srgbClr val="2C2D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C3C3B"/>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DF1B57-AFF0-273D-C4FB-3BAD88F24D5D}"/>
              </a:ext>
            </a:extLst>
          </p:cNvPr>
          <p:cNvSpPr>
            <a:spLocks noGrp="1"/>
          </p:cNvSpPr>
          <p:nvPr>
            <p:ph type="title"/>
          </p:nvPr>
        </p:nvSpPr>
        <p:spPr>
          <a:xfrm>
            <a:off x="0" y="365126"/>
            <a:ext cx="11353800" cy="807691"/>
          </a:xfrm>
          <a:solidFill>
            <a:srgbClr val="9FC63B"/>
          </a:solidFill>
        </p:spPr>
        <p:txBody>
          <a:bodyPr>
            <a:noAutofit/>
          </a:bodyPr>
          <a:lstStyle/>
          <a:p>
            <a:r>
              <a:rPr lang="en-GB" sz="3200" b="1">
                <a:solidFill>
                  <a:schemeClr val="bg1"/>
                </a:solidFill>
                <a:latin typeface="+mn-lt"/>
              </a:rPr>
              <a:t>4. A lack of large, productive firms affects performance </a:t>
            </a:r>
          </a:p>
        </p:txBody>
      </p:sp>
      <p:cxnSp>
        <p:nvCxnSpPr>
          <p:cNvPr id="13" name="Straight Arrow Connector 12">
            <a:extLst>
              <a:ext uri="{FF2B5EF4-FFF2-40B4-BE49-F238E27FC236}">
                <a16:creationId xmlns:a16="http://schemas.microsoft.com/office/drawing/2014/main" id="{7D84BC24-F98C-E2D7-F025-1A826BDBD302}"/>
              </a:ext>
            </a:extLst>
          </p:cNvPr>
          <p:cNvCxnSpPr>
            <a:cxnSpLocks/>
          </p:cNvCxnSpPr>
          <p:nvPr/>
        </p:nvCxnSpPr>
        <p:spPr>
          <a:xfrm flipV="1">
            <a:off x="2908852" y="2164711"/>
            <a:ext cx="410090" cy="937898"/>
          </a:xfrm>
          <a:prstGeom prst="straightConnector1">
            <a:avLst/>
          </a:prstGeom>
          <a:ln w="38100">
            <a:solidFill>
              <a:srgbClr val="2C2D84"/>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1C27F76-98B6-9E1F-D67B-A1585A52DF72}"/>
              </a:ext>
            </a:extLst>
          </p:cNvPr>
          <p:cNvSpPr txBox="1"/>
          <p:nvPr/>
        </p:nvSpPr>
        <p:spPr>
          <a:xfrm>
            <a:off x="267827" y="1358244"/>
            <a:ext cx="5692140" cy="5909310"/>
          </a:xfrm>
          <a:prstGeom prst="rect">
            <a:avLst/>
          </a:prstGeom>
          <a:noFill/>
        </p:spPr>
        <p:txBody>
          <a:bodyPr wrap="square" rtlCol="0">
            <a:spAutoFit/>
          </a:bodyPr>
          <a:lstStyle/>
          <a:p>
            <a:r>
              <a:rPr lang="en-GB" sz="2000" b="0" dirty="0">
                <a:solidFill>
                  <a:schemeClr val="bg1"/>
                </a:solidFill>
                <a:effectLst/>
                <a:latin typeface="Calibri" panose="020F0502020204030204" pitchFamily="34" charset="0"/>
                <a:ea typeface="Calibri" panose="020F0502020204030204" pitchFamily="34" charset="0"/>
              </a:rPr>
              <a:t>Buckinghamshire has a higher proportion of Small and Medium Sized firms (particularly micro firms) tha</a:t>
            </a:r>
            <a:r>
              <a:rPr lang="en-GB" sz="2000" dirty="0">
                <a:solidFill>
                  <a:schemeClr val="bg1"/>
                </a:solidFill>
                <a:latin typeface="Calibri" panose="020F0502020204030204" pitchFamily="34" charset="0"/>
                <a:ea typeface="Calibri" panose="020F0502020204030204" pitchFamily="34" charset="0"/>
              </a:rPr>
              <a:t>n the national average, and</a:t>
            </a:r>
            <a:r>
              <a:rPr lang="en-GB" sz="2000" b="0" dirty="0">
                <a:solidFill>
                  <a:schemeClr val="bg1"/>
                </a:solidFill>
                <a:effectLst/>
                <a:latin typeface="Calibri" panose="020F0502020204030204" pitchFamily="34" charset="0"/>
                <a:ea typeface="Calibri" panose="020F0502020204030204" pitchFamily="34" charset="0"/>
              </a:rPr>
              <a:t> more people working in SMEs.  </a:t>
            </a:r>
          </a:p>
          <a:p>
            <a:endParaRPr lang="en-GB" sz="2000" dirty="0">
              <a:solidFill>
                <a:schemeClr val="bg1"/>
              </a:solidFill>
              <a:latin typeface="Calibri" panose="020F0502020204030204" pitchFamily="34" charset="0"/>
              <a:ea typeface="Calibri" panose="020F0502020204030204" pitchFamily="34" charset="0"/>
            </a:endParaRPr>
          </a:p>
          <a:p>
            <a:r>
              <a:rPr lang="en-GB" sz="2000" b="0" i="0" dirty="0">
                <a:solidFill>
                  <a:schemeClr val="bg1"/>
                </a:solidFill>
                <a:effectLst/>
                <a:latin typeface="Calibri" panose="020F0502020204030204" pitchFamily="34" charset="0"/>
              </a:rPr>
              <a:t>Since larger firms tend to be more productive and can contribute to the economy in ways smaller firms cannot, the relative lack of large firms can restrict growth and innovation. </a:t>
            </a:r>
          </a:p>
          <a:p>
            <a:endParaRPr lang="en-GB" sz="2000" dirty="0">
              <a:solidFill>
                <a:schemeClr val="bg1"/>
              </a:solidFill>
              <a:latin typeface="Calibri" panose="020F0502020204030204" pitchFamily="34" charset="0"/>
              <a:ea typeface="Calibri" panose="020F0502020204030204" pitchFamily="34" charset="0"/>
            </a:endParaRPr>
          </a:p>
          <a:p>
            <a:r>
              <a:rPr lang="en-GB" sz="2000" b="0" dirty="0">
                <a:solidFill>
                  <a:schemeClr val="bg1"/>
                </a:solidFill>
                <a:effectLst/>
                <a:latin typeface="Calibri" panose="020F0502020204030204" pitchFamily="34" charset="0"/>
                <a:ea typeface="Calibri" panose="020F0502020204030204" pitchFamily="34" charset="0"/>
              </a:rPr>
              <a:t>Buckinghamshire has lost some large firms in recent years through closures (Buckingham Group) and relocations (</a:t>
            </a:r>
            <a:r>
              <a:rPr lang="en-GB" sz="2000" b="0" i="0" dirty="0">
                <a:solidFill>
                  <a:schemeClr val="bg1"/>
                </a:solidFill>
                <a:effectLst/>
              </a:rPr>
              <a:t>Hyundai, </a:t>
            </a:r>
            <a:r>
              <a:rPr lang="en-GB" sz="2000" b="0" dirty="0">
                <a:solidFill>
                  <a:schemeClr val="bg1"/>
                </a:solidFill>
                <a:effectLst/>
                <a:ea typeface="Calibri" panose="020F0502020204030204" pitchFamily="34" charset="0"/>
              </a:rPr>
              <a:t>Johnson </a:t>
            </a:r>
            <a:r>
              <a:rPr lang="en-GB" sz="2000" b="0" dirty="0">
                <a:solidFill>
                  <a:schemeClr val="bg1"/>
                </a:solidFill>
                <a:effectLst/>
                <a:latin typeface="Calibri" panose="020F0502020204030204" pitchFamily="34" charset="0"/>
                <a:ea typeface="Calibri" panose="020F0502020204030204" pitchFamily="34" charset="0"/>
              </a:rPr>
              <a:t>&amp; Johnson)</a:t>
            </a:r>
          </a:p>
          <a:p>
            <a:endParaRPr lang="en-GB" sz="2000" dirty="0">
              <a:solidFill>
                <a:schemeClr val="bg1"/>
              </a:solidFill>
              <a:latin typeface="Calibri" panose="020F0502020204030204" pitchFamily="34" charset="0"/>
              <a:ea typeface="Calibri" panose="020F0502020204030204" pitchFamily="34" charset="0"/>
            </a:endParaRPr>
          </a:p>
          <a:p>
            <a:r>
              <a:rPr lang="en-GB" sz="2000" b="0" dirty="0">
                <a:solidFill>
                  <a:schemeClr val="bg1"/>
                </a:solidFill>
                <a:effectLst/>
                <a:latin typeface="Calibri" panose="020F0502020204030204" pitchFamily="34" charset="0"/>
                <a:ea typeface="Calibri" panose="020F0502020204030204" pitchFamily="34" charset="0"/>
              </a:rPr>
              <a:t>Buckinghamshire’s large firms are more highly concentrated in the south of the county, particularly along the M4 corridor</a:t>
            </a:r>
          </a:p>
          <a:p>
            <a:endParaRPr lang="en-GB" sz="2000" dirty="0">
              <a:solidFill>
                <a:schemeClr val="bg1"/>
              </a:solidFill>
              <a:latin typeface="Calibri" panose="020F0502020204030204" pitchFamily="34" charset="0"/>
              <a:ea typeface="Calibri" panose="020F0502020204030204" pitchFamily="34" charset="0"/>
            </a:endParaRPr>
          </a:p>
          <a:p>
            <a:endParaRPr lang="en-GB" dirty="0"/>
          </a:p>
        </p:txBody>
      </p:sp>
      <p:graphicFrame>
        <p:nvGraphicFramePr>
          <p:cNvPr id="5" name="Chart 4">
            <a:extLst>
              <a:ext uri="{FF2B5EF4-FFF2-40B4-BE49-F238E27FC236}">
                <a16:creationId xmlns:a16="http://schemas.microsoft.com/office/drawing/2014/main" id="{BD381F8B-00A5-5D20-E965-21414A39F172}"/>
              </a:ext>
            </a:extLst>
          </p:cNvPr>
          <p:cNvGraphicFramePr>
            <a:graphicFrameLocks/>
          </p:cNvGraphicFramePr>
          <p:nvPr>
            <p:extLst>
              <p:ext uri="{D42A27DB-BD31-4B8C-83A1-F6EECF244321}">
                <p14:modId xmlns:p14="http://schemas.microsoft.com/office/powerpoint/2010/main" val="3404846052"/>
              </p:ext>
            </p:extLst>
          </p:nvPr>
        </p:nvGraphicFramePr>
        <p:xfrm>
          <a:off x="6656070" y="198194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1414ADD-D6A0-92A9-AC43-DA8CE13F6EC1}"/>
              </a:ext>
            </a:extLst>
          </p:cNvPr>
          <p:cNvSpPr txBox="1"/>
          <p:nvPr/>
        </p:nvSpPr>
        <p:spPr>
          <a:xfrm>
            <a:off x="6656070" y="4932789"/>
            <a:ext cx="4572000" cy="1477328"/>
          </a:xfrm>
          <a:prstGeom prst="rect">
            <a:avLst/>
          </a:prstGeom>
          <a:solidFill>
            <a:schemeClr val="bg1"/>
          </a:solidFill>
        </p:spPr>
        <p:txBody>
          <a:bodyPr wrap="square" rtlCol="0">
            <a:spAutoFit/>
          </a:bodyPr>
          <a:lstStyle/>
          <a:p>
            <a:r>
              <a:rPr lang="en-GB" sz="1800" b="0" dirty="0">
                <a:effectLst/>
                <a:latin typeface="Calibri" panose="020F0502020204030204" pitchFamily="34" charset="0"/>
                <a:ea typeface="Calibri" panose="020F0502020204030204" pitchFamily="34" charset="0"/>
              </a:rPr>
              <a:t>In 2024, 47% of all turnover generated by Buckinghamshire firms and institutions was generated by the 90 employers with more than 250 employees.  They also provided 44% of all Buckinghamshire-based employee jobs. </a:t>
            </a:r>
            <a:endParaRPr lang="en-GB" sz="1800" dirty="0">
              <a:effectLst/>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7F5F9FD7-CB38-9700-91B6-4145555983D2}"/>
              </a:ext>
            </a:extLst>
          </p:cNvPr>
          <p:cNvSpPr txBox="1"/>
          <p:nvPr/>
        </p:nvSpPr>
        <p:spPr>
          <a:xfrm>
            <a:off x="9648713" y="6410117"/>
            <a:ext cx="2085424" cy="338554"/>
          </a:xfrm>
          <a:prstGeom prst="rect">
            <a:avLst/>
          </a:prstGeom>
          <a:noFill/>
        </p:spPr>
        <p:txBody>
          <a:bodyPr wrap="square" rtlCol="0">
            <a:spAutoFit/>
          </a:bodyPr>
          <a:lstStyle/>
          <a:p>
            <a:r>
              <a:rPr lang="en-GB" sz="1600" i="1">
                <a:solidFill>
                  <a:schemeClr val="bg1"/>
                </a:solidFill>
              </a:rPr>
              <a:t>Source: ONS 2024</a:t>
            </a:r>
          </a:p>
        </p:txBody>
      </p:sp>
      <p:sp>
        <p:nvSpPr>
          <p:cNvPr id="9" name="TextBox 8">
            <a:extLst>
              <a:ext uri="{FF2B5EF4-FFF2-40B4-BE49-F238E27FC236}">
                <a16:creationId xmlns:a16="http://schemas.microsoft.com/office/drawing/2014/main" id="{13B00EA2-8715-C56D-D5A7-8F8EAF8D4DC0}"/>
              </a:ext>
            </a:extLst>
          </p:cNvPr>
          <p:cNvSpPr txBox="1"/>
          <p:nvPr/>
        </p:nvSpPr>
        <p:spPr>
          <a:xfrm>
            <a:off x="6559524" y="1259681"/>
            <a:ext cx="4932260" cy="641971"/>
          </a:xfrm>
          <a:prstGeom prst="rect">
            <a:avLst/>
          </a:prstGeom>
          <a:noFill/>
        </p:spPr>
        <p:txBody>
          <a:bodyPr wrap="square">
            <a:spAutoFit/>
          </a:bodyPr>
          <a:lstStyle/>
          <a:p>
            <a:pPr>
              <a:lnSpc>
                <a:spcPct val="115000"/>
              </a:lnSpc>
              <a:spcAft>
                <a:spcPts val="800"/>
              </a:spcAft>
            </a:pPr>
            <a:r>
              <a:rPr lang="en-GB" sz="1600" kern="100" dirty="0">
                <a:solidFill>
                  <a:schemeClr val="bg1"/>
                </a:solidFill>
                <a:effectLst/>
                <a:ea typeface="Aptos" panose="020B0004020202020204" pitchFamily="34" charset="0"/>
                <a:cs typeface="Arial" panose="020B0604020202020204" pitchFamily="34" charset="0"/>
              </a:rPr>
              <a:t>Proportion of turnover in Buckinghamshire generated by large employers and SMEs </a:t>
            </a:r>
          </a:p>
        </p:txBody>
      </p:sp>
    </p:spTree>
    <p:extLst>
      <p:ext uri="{BB962C8B-B14F-4D97-AF65-F5344CB8AC3E}">
        <p14:creationId xmlns:p14="http://schemas.microsoft.com/office/powerpoint/2010/main" val="216252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CD51C017-C1C0-0F74-1984-C7A72B52C44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37F1A43-7792-AC50-22B9-767D27F6AA61}"/>
              </a:ext>
            </a:extLst>
          </p:cNvPr>
          <p:cNvSpPr txBox="1"/>
          <p:nvPr/>
        </p:nvSpPr>
        <p:spPr>
          <a:xfrm>
            <a:off x="0" y="5784574"/>
            <a:ext cx="12145617" cy="1073426"/>
          </a:xfrm>
          <a:prstGeom prst="rect">
            <a:avLst/>
          </a:prstGeom>
          <a:solidFill>
            <a:srgbClr val="2C2D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C3C3B"/>
              </a:solidFill>
              <a:effectLst/>
              <a:uLnTx/>
              <a:uFillTx/>
              <a:latin typeface="Calibri" panose="020F0502020204030204"/>
              <a:ea typeface="+mn-ea"/>
              <a:cs typeface="+mn-cs"/>
            </a:endParaRPr>
          </a:p>
        </p:txBody>
      </p:sp>
      <p:pic>
        <p:nvPicPr>
          <p:cNvPr id="19" name="Picture 18" descr="Low angle view of a building&#10;&#10;Description automatically generated">
            <a:extLst>
              <a:ext uri="{FF2B5EF4-FFF2-40B4-BE49-F238E27FC236}">
                <a16:creationId xmlns:a16="http://schemas.microsoft.com/office/drawing/2014/main" id="{F20EC5EB-0A97-61FB-99C0-9A4A2AEF736C}"/>
              </a:ext>
            </a:extLst>
          </p:cNvPr>
          <p:cNvPicPr>
            <a:picLocks noChangeAspect="1"/>
          </p:cNvPicPr>
          <p:nvPr/>
        </p:nvPicPr>
        <p:blipFill>
          <a:blip r:embed="rId2" cstate="print">
            <a:extLst>
              <a:ext uri="{28A0092B-C50C-407E-A947-70E740481C1C}">
                <a14:useLocalDpi xmlns:a14="http://schemas.microsoft.com/office/drawing/2010/main" val="0"/>
              </a:ext>
            </a:extLst>
          </a:blip>
          <a:srcRect b="12572"/>
          <a:stretch/>
        </p:blipFill>
        <p:spPr>
          <a:xfrm>
            <a:off x="0" y="0"/>
            <a:ext cx="12192000" cy="7060020"/>
          </a:xfrm>
          <a:prstGeom prst="rect">
            <a:avLst/>
          </a:prstGeom>
        </p:spPr>
      </p:pic>
      <p:sp>
        <p:nvSpPr>
          <p:cNvPr id="2" name="Title 1">
            <a:extLst>
              <a:ext uri="{FF2B5EF4-FFF2-40B4-BE49-F238E27FC236}">
                <a16:creationId xmlns:a16="http://schemas.microsoft.com/office/drawing/2014/main" id="{A518FABB-CAB7-568B-9205-C111A0148685}"/>
              </a:ext>
            </a:extLst>
          </p:cNvPr>
          <p:cNvSpPr>
            <a:spLocks noGrp="1"/>
          </p:cNvSpPr>
          <p:nvPr>
            <p:ph type="title"/>
          </p:nvPr>
        </p:nvSpPr>
        <p:spPr>
          <a:xfrm>
            <a:off x="0" y="312118"/>
            <a:ext cx="11353800" cy="1141778"/>
          </a:xfrm>
          <a:solidFill>
            <a:srgbClr val="9FC63B"/>
          </a:solidFill>
        </p:spPr>
        <p:txBody>
          <a:bodyPr>
            <a:noAutofit/>
          </a:bodyPr>
          <a:lstStyle/>
          <a:p>
            <a:br>
              <a:rPr lang="en-GB" sz="2400" b="1">
                <a:solidFill>
                  <a:schemeClr val="bg1"/>
                </a:solidFill>
                <a:latin typeface="+mn-lt"/>
              </a:rPr>
            </a:br>
            <a:r>
              <a:rPr lang="en-GB" sz="2800" b="1">
                <a:solidFill>
                  <a:schemeClr val="bg1"/>
                </a:solidFill>
                <a:latin typeface="+mn-lt"/>
              </a:rPr>
              <a:t>5. The departure of major financial and insurance companies from Aylesbury has dented productivity </a:t>
            </a:r>
            <a:br>
              <a:rPr lang="en-GB" sz="2400">
                <a:solidFill>
                  <a:schemeClr val="bg1"/>
                </a:solidFill>
                <a:latin typeface="+mn-lt"/>
              </a:rPr>
            </a:br>
            <a:endParaRPr lang="en-GB" sz="2400" b="1">
              <a:solidFill>
                <a:schemeClr val="bg1"/>
              </a:solidFill>
              <a:latin typeface="+mn-lt"/>
            </a:endParaRPr>
          </a:p>
        </p:txBody>
      </p:sp>
      <p:graphicFrame>
        <p:nvGraphicFramePr>
          <p:cNvPr id="3" name="Chart 2">
            <a:extLst>
              <a:ext uri="{FF2B5EF4-FFF2-40B4-BE49-F238E27FC236}">
                <a16:creationId xmlns:a16="http://schemas.microsoft.com/office/drawing/2014/main" id="{B06E5E71-EC6A-13B6-9F22-7D773D571290}"/>
              </a:ext>
            </a:extLst>
          </p:cNvPr>
          <p:cNvGraphicFramePr>
            <a:graphicFrameLocks/>
          </p:cNvGraphicFramePr>
          <p:nvPr>
            <p:extLst>
              <p:ext uri="{D42A27DB-BD31-4B8C-83A1-F6EECF244321}">
                <p14:modId xmlns:p14="http://schemas.microsoft.com/office/powerpoint/2010/main" val="3256215574"/>
              </p:ext>
            </p:extLst>
          </p:nvPr>
        </p:nvGraphicFramePr>
        <p:xfrm>
          <a:off x="5949992" y="1621383"/>
          <a:ext cx="4286743" cy="268330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34234C3-774E-17DE-33BA-CCCD548A8846}"/>
              </a:ext>
            </a:extLst>
          </p:cNvPr>
          <p:cNvSpPr txBox="1"/>
          <p:nvPr/>
        </p:nvSpPr>
        <p:spPr>
          <a:xfrm>
            <a:off x="1219538" y="4474733"/>
            <a:ext cx="6500342" cy="2246769"/>
          </a:xfrm>
          <a:prstGeom prst="rect">
            <a:avLst/>
          </a:prstGeom>
          <a:solidFill>
            <a:schemeClr val="bg1"/>
          </a:solidFill>
        </p:spPr>
        <p:txBody>
          <a:bodyPr wrap="square" rtlCol="0">
            <a:spAutoFit/>
          </a:bodyPr>
          <a:lstStyle/>
          <a:p>
            <a:r>
              <a:rPr lang="en-GB" sz="1400"/>
              <a:t>Productivity in Aylesbury town has been declining for the last decade. </a:t>
            </a:r>
          </a:p>
          <a:p>
            <a:endParaRPr lang="en-GB" sz="1400"/>
          </a:p>
          <a:p>
            <a:r>
              <a:rPr lang="en-GB" sz="1400"/>
              <a:t>This is likely largely due to large scale job cuts made by </a:t>
            </a:r>
            <a:r>
              <a:rPr lang="en-GB" sz="1400" b="1"/>
              <a:t>Lloyds Group and Equitable Life </a:t>
            </a:r>
            <a:r>
              <a:rPr lang="en-GB" sz="1400"/>
              <a:t>in 2009.  Lloyds Group was by far the biggest private sector employer in Aylesbury.  This had knock-on supply chain implications for SMEs which supplied good and services to the company or relied on custom from Lloyds employees.  </a:t>
            </a:r>
          </a:p>
          <a:p>
            <a:endParaRPr lang="en-GB" sz="1400"/>
          </a:p>
          <a:p>
            <a:r>
              <a:rPr lang="en-GB" sz="1400"/>
              <a:t>Other areas (e.g. Berkshire) were also hit by financial services job losses.  But have developed or maintained other high-value industries (such as IT).  Aylesbury has not attracted alternative large employers in high-value industries. </a:t>
            </a:r>
          </a:p>
        </p:txBody>
      </p:sp>
      <p:sp>
        <p:nvSpPr>
          <p:cNvPr id="6" name="TextBox 5">
            <a:extLst>
              <a:ext uri="{FF2B5EF4-FFF2-40B4-BE49-F238E27FC236}">
                <a16:creationId xmlns:a16="http://schemas.microsoft.com/office/drawing/2014/main" id="{7E61C152-1AE9-5B6B-FD59-26C83A7200DB}"/>
              </a:ext>
            </a:extLst>
          </p:cNvPr>
          <p:cNvSpPr txBox="1"/>
          <p:nvPr/>
        </p:nvSpPr>
        <p:spPr>
          <a:xfrm>
            <a:off x="8657005" y="6721466"/>
            <a:ext cx="2085424" cy="338554"/>
          </a:xfrm>
          <a:prstGeom prst="rect">
            <a:avLst/>
          </a:prstGeom>
          <a:noFill/>
        </p:spPr>
        <p:txBody>
          <a:bodyPr wrap="square" rtlCol="0">
            <a:spAutoFit/>
          </a:bodyPr>
          <a:lstStyle/>
          <a:p>
            <a:r>
              <a:rPr lang="en-GB" sz="1600" i="1">
                <a:solidFill>
                  <a:schemeClr val="bg1"/>
                </a:solidFill>
              </a:rPr>
              <a:t>Source: ONS 2024</a:t>
            </a:r>
          </a:p>
        </p:txBody>
      </p:sp>
      <p:graphicFrame>
        <p:nvGraphicFramePr>
          <p:cNvPr id="9" name="Chart 8">
            <a:extLst>
              <a:ext uri="{FF2B5EF4-FFF2-40B4-BE49-F238E27FC236}">
                <a16:creationId xmlns:a16="http://schemas.microsoft.com/office/drawing/2014/main" id="{18D70D29-454A-F6C8-DFB2-4E3688E6B72B}"/>
              </a:ext>
            </a:extLst>
          </p:cNvPr>
          <p:cNvGraphicFramePr>
            <a:graphicFrameLocks/>
          </p:cNvGraphicFramePr>
          <p:nvPr>
            <p:extLst>
              <p:ext uri="{D42A27DB-BD31-4B8C-83A1-F6EECF244321}">
                <p14:modId xmlns:p14="http://schemas.microsoft.com/office/powerpoint/2010/main" val="3140314480"/>
              </p:ext>
            </p:extLst>
          </p:nvPr>
        </p:nvGraphicFramePr>
        <p:xfrm>
          <a:off x="1219539" y="1621383"/>
          <a:ext cx="4566379" cy="268330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14">
            <a:extLst>
              <a:ext uri="{FF2B5EF4-FFF2-40B4-BE49-F238E27FC236}">
                <a16:creationId xmlns:a16="http://schemas.microsoft.com/office/drawing/2014/main" id="{67A7D09C-96FA-3E00-C178-1E8E4C2681C5}"/>
              </a:ext>
            </a:extLst>
          </p:cNvPr>
          <p:cNvSpPr txBox="1"/>
          <p:nvPr/>
        </p:nvSpPr>
        <p:spPr>
          <a:xfrm>
            <a:off x="2489015" y="1688301"/>
            <a:ext cx="1412868" cy="769441"/>
          </a:xfrm>
          <a:prstGeom prst="rect">
            <a:avLst/>
          </a:prstGeom>
          <a:solidFill>
            <a:schemeClr val="bg1"/>
          </a:solidFill>
          <a:ln>
            <a:noFill/>
          </a:ln>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spcAft>
                <a:spcPts val="600"/>
              </a:spcAft>
            </a:pPr>
            <a:r>
              <a:rPr lang="en-GB" sz="1100">
                <a:solidFill>
                  <a:srgbClr val="2C2D84"/>
                </a:solidFill>
              </a:rPr>
              <a:t>Lloyds Banking Group / Equitable Life – </a:t>
            </a:r>
            <a:r>
              <a:rPr lang="en-GB" sz="1100" b="1">
                <a:solidFill>
                  <a:srgbClr val="2C2D84"/>
                </a:solidFill>
              </a:rPr>
              <a:t>700 job losses</a:t>
            </a:r>
            <a:r>
              <a:rPr lang="en-GB" sz="1100">
                <a:solidFill>
                  <a:srgbClr val="2C2D84"/>
                </a:solidFill>
              </a:rPr>
              <a:t> 2009 to 2011</a:t>
            </a:r>
          </a:p>
        </p:txBody>
      </p:sp>
      <p:sp>
        <p:nvSpPr>
          <p:cNvPr id="11" name="TextBox 15">
            <a:extLst>
              <a:ext uri="{FF2B5EF4-FFF2-40B4-BE49-F238E27FC236}">
                <a16:creationId xmlns:a16="http://schemas.microsoft.com/office/drawing/2014/main" id="{4A902D1C-6247-9B7F-C048-8DEF473148B0}"/>
              </a:ext>
            </a:extLst>
          </p:cNvPr>
          <p:cNvSpPr txBox="1"/>
          <p:nvPr/>
        </p:nvSpPr>
        <p:spPr>
          <a:xfrm>
            <a:off x="4203143" y="2332850"/>
            <a:ext cx="1435608" cy="430887"/>
          </a:xfrm>
          <a:prstGeom prst="rect">
            <a:avLst/>
          </a:prstGeom>
          <a:solidFill>
            <a:schemeClr val="bg1"/>
          </a:solidFill>
          <a:ln>
            <a:noFill/>
          </a:ln>
        </p:spPr>
        <p:txBody>
          <a:bodyPr wrap="square" rtlCol="0">
            <a:spAutoFit/>
          </a:bodyPr>
          <a:lstStyle>
            <a:defPPr>
              <a:defRPr lang="en-US"/>
            </a:defPPr>
            <a:lvl1pPr marL="0" indent="0" algn="l" defTabSz="457200" rtl="0" eaLnBrk="1" latinLnBrk="0" hangingPunct="1">
              <a:defRPr sz="1800" kern="1200">
                <a:solidFill>
                  <a:schemeClr val="tx1"/>
                </a:solidFill>
                <a:latin typeface="+mn-lt"/>
                <a:ea typeface="+mn-ea"/>
                <a:cs typeface="+mn-cs"/>
              </a:defRPr>
            </a:lvl1pPr>
            <a:lvl2pPr marL="457200" indent="0" algn="l" defTabSz="457200" rtl="0" eaLnBrk="1" latinLnBrk="0" hangingPunct="1">
              <a:defRPr sz="1800" kern="1200">
                <a:solidFill>
                  <a:schemeClr val="tx1"/>
                </a:solidFill>
                <a:latin typeface="+mn-lt"/>
                <a:ea typeface="+mn-ea"/>
                <a:cs typeface="+mn-cs"/>
              </a:defRPr>
            </a:lvl2pPr>
            <a:lvl3pPr marL="914400" indent="0" algn="l" defTabSz="457200" rtl="0" eaLnBrk="1" latinLnBrk="0" hangingPunct="1">
              <a:defRPr sz="1800" kern="1200">
                <a:solidFill>
                  <a:schemeClr val="tx1"/>
                </a:solidFill>
                <a:latin typeface="+mn-lt"/>
                <a:ea typeface="+mn-ea"/>
                <a:cs typeface="+mn-cs"/>
              </a:defRPr>
            </a:lvl3pPr>
            <a:lvl4pPr marL="1371600" indent="0" algn="l" defTabSz="457200" rtl="0" eaLnBrk="1" latinLnBrk="0" hangingPunct="1">
              <a:defRPr sz="1800" kern="1200">
                <a:solidFill>
                  <a:schemeClr val="tx1"/>
                </a:solidFill>
                <a:latin typeface="+mn-lt"/>
                <a:ea typeface="+mn-ea"/>
                <a:cs typeface="+mn-cs"/>
              </a:defRPr>
            </a:lvl4pPr>
            <a:lvl5pPr marL="1828800" indent="0" algn="l" defTabSz="457200" rtl="0" eaLnBrk="1" latinLnBrk="0" hangingPunct="1">
              <a:defRPr sz="1800" kern="1200">
                <a:solidFill>
                  <a:schemeClr val="tx1"/>
                </a:solidFill>
                <a:latin typeface="+mn-lt"/>
                <a:ea typeface="+mn-ea"/>
                <a:cs typeface="+mn-cs"/>
              </a:defRPr>
            </a:lvl5pPr>
            <a:lvl6pPr marL="2286000" indent="0" algn="l" defTabSz="457200" rtl="0" eaLnBrk="1" latinLnBrk="0" hangingPunct="1">
              <a:defRPr sz="1800" kern="1200">
                <a:solidFill>
                  <a:schemeClr val="tx1"/>
                </a:solidFill>
                <a:latin typeface="+mn-lt"/>
                <a:ea typeface="+mn-ea"/>
                <a:cs typeface="+mn-cs"/>
              </a:defRPr>
            </a:lvl6pPr>
            <a:lvl7pPr marL="2743200" indent="0" algn="l" defTabSz="457200" rtl="0" eaLnBrk="1" latinLnBrk="0" hangingPunct="1">
              <a:defRPr sz="1800" kern="1200">
                <a:solidFill>
                  <a:schemeClr val="tx1"/>
                </a:solidFill>
                <a:latin typeface="+mn-lt"/>
                <a:ea typeface="+mn-ea"/>
                <a:cs typeface="+mn-cs"/>
              </a:defRPr>
            </a:lvl7pPr>
            <a:lvl8pPr marL="3200400" indent="0" algn="l" defTabSz="457200" rtl="0" eaLnBrk="1" latinLnBrk="0" hangingPunct="1">
              <a:defRPr sz="1800" kern="1200">
                <a:solidFill>
                  <a:schemeClr val="tx1"/>
                </a:solidFill>
                <a:latin typeface="+mn-lt"/>
                <a:ea typeface="+mn-ea"/>
                <a:cs typeface="+mn-cs"/>
              </a:defRPr>
            </a:lvl8pPr>
            <a:lvl9pPr marL="3657600" indent="0" algn="l" defTabSz="457200" rtl="0" eaLnBrk="1" latinLnBrk="0" hangingPunct="1">
              <a:defRPr sz="1800" kern="1200">
                <a:solidFill>
                  <a:schemeClr val="tx1"/>
                </a:solidFill>
                <a:latin typeface="+mn-lt"/>
                <a:ea typeface="+mn-ea"/>
                <a:cs typeface="+mn-cs"/>
              </a:defRPr>
            </a:lvl9pPr>
          </a:lstStyle>
          <a:p>
            <a:pPr algn="ctr">
              <a:spcAft>
                <a:spcPts val="600"/>
              </a:spcAft>
            </a:pPr>
            <a:r>
              <a:rPr lang="en-GB" sz="1100">
                <a:solidFill>
                  <a:srgbClr val="2C2D84"/>
                </a:solidFill>
              </a:rPr>
              <a:t>The Share Centre - </a:t>
            </a:r>
            <a:r>
              <a:rPr lang="en-GB" sz="1100" b="1">
                <a:solidFill>
                  <a:srgbClr val="2C2D84"/>
                </a:solidFill>
              </a:rPr>
              <a:t>250 job losses </a:t>
            </a:r>
            <a:r>
              <a:rPr lang="en-GB" sz="1100">
                <a:solidFill>
                  <a:srgbClr val="2C2D84"/>
                </a:solidFill>
              </a:rPr>
              <a:t>2020</a:t>
            </a:r>
          </a:p>
        </p:txBody>
      </p:sp>
      <p:sp>
        <p:nvSpPr>
          <p:cNvPr id="12" name="TextBox 11">
            <a:extLst>
              <a:ext uri="{FF2B5EF4-FFF2-40B4-BE49-F238E27FC236}">
                <a16:creationId xmlns:a16="http://schemas.microsoft.com/office/drawing/2014/main" id="{09EDC179-3B61-25F5-06DE-093EE2F0649F}"/>
              </a:ext>
            </a:extLst>
          </p:cNvPr>
          <p:cNvSpPr txBox="1"/>
          <p:nvPr/>
        </p:nvSpPr>
        <p:spPr>
          <a:xfrm>
            <a:off x="2110350" y="3381816"/>
            <a:ext cx="2987749" cy="246221"/>
          </a:xfrm>
          <a:prstGeom prst="rect">
            <a:avLst/>
          </a:prstGeom>
          <a:solidFill>
            <a:srgbClr val="2C2D84"/>
          </a:solidFill>
        </p:spPr>
        <p:txBody>
          <a:bodyPr wrap="square" rtlCol="0">
            <a:spAutoFit/>
          </a:bodyPr>
          <a:lstStyle/>
          <a:p>
            <a:r>
              <a:rPr lang="en-GB" sz="1000">
                <a:solidFill>
                  <a:schemeClr val="bg1"/>
                </a:solidFill>
              </a:rPr>
              <a:t>Financial and insurance industry jobs – Aylesbury Vale</a:t>
            </a:r>
          </a:p>
        </p:txBody>
      </p:sp>
      <p:sp>
        <p:nvSpPr>
          <p:cNvPr id="16" name="TextBox 15">
            <a:extLst>
              <a:ext uri="{FF2B5EF4-FFF2-40B4-BE49-F238E27FC236}">
                <a16:creationId xmlns:a16="http://schemas.microsoft.com/office/drawing/2014/main" id="{F8580B1F-0F95-C86A-A9BC-CA5B578EDA22}"/>
              </a:ext>
            </a:extLst>
          </p:cNvPr>
          <p:cNvSpPr txBox="1"/>
          <p:nvPr/>
        </p:nvSpPr>
        <p:spPr>
          <a:xfrm>
            <a:off x="7825901" y="4474732"/>
            <a:ext cx="2410834" cy="954107"/>
          </a:xfrm>
          <a:prstGeom prst="rect">
            <a:avLst/>
          </a:prstGeom>
          <a:solidFill>
            <a:schemeClr val="bg1"/>
          </a:solidFill>
        </p:spPr>
        <p:txBody>
          <a:bodyPr wrap="square" rtlCol="0">
            <a:spAutoFit/>
          </a:bodyPr>
          <a:lstStyle/>
          <a:p>
            <a:r>
              <a:rPr lang="en-GB" sz="1400"/>
              <a:t>More recently, 250 financial services jobs were lost from the town in 2020 with the closure of </a:t>
            </a:r>
            <a:r>
              <a:rPr lang="en-GB" sz="1400" b="1"/>
              <a:t>The Share Centre</a:t>
            </a:r>
            <a:r>
              <a:rPr lang="en-GB" sz="1400"/>
              <a:t>. </a:t>
            </a:r>
          </a:p>
        </p:txBody>
      </p:sp>
      <p:sp>
        <p:nvSpPr>
          <p:cNvPr id="17" name="TextBox 16">
            <a:extLst>
              <a:ext uri="{FF2B5EF4-FFF2-40B4-BE49-F238E27FC236}">
                <a16:creationId xmlns:a16="http://schemas.microsoft.com/office/drawing/2014/main" id="{94A1EF48-857A-2F3F-1F2C-82FAC03CF99F}"/>
              </a:ext>
            </a:extLst>
          </p:cNvPr>
          <p:cNvSpPr txBox="1"/>
          <p:nvPr/>
        </p:nvSpPr>
        <p:spPr>
          <a:xfrm>
            <a:off x="7825901" y="5551951"/>
            <a:ext cx="2410834" cy="1169551"/>
          </a:xfrm>
          <a:prstGeom prst="rect">
            <a:avLst/>
          </a:prstGeom>
          <a:solidFill>
            <a:schemeClr val="bg1"/>
          </a:solidFill>
        </p:spPr>
        <p:txBody>
          <a:bodyPr wrap="square" lIns="91440" tIns="45720" rIns="91440" bIns="45720" rtlCol="0" anchor="t">
            <a:spAutoFit/>
          </a:bodyPr>
          <a:lstStyle/>
          <a:p>
            <a:r>
              <a:rPr lang="en-GB" sz="1400"/>
              <a:t>In a different industry, the loss of </a:t>
            </a:r>
            <a:r>
              <a:rPr lang="en-GB" sz="1400" b="1"/>
              <a:t>Johnson &amp; Johnson </a:t>
            </a:r>
            <a:r>
              <a:rPr lang="en-GB" sz="1400"/>
              <a:t>from High Wycombe could have a similarly significant effect on the economy</a:t>
            </a:r>
          </a:p>
        </p:txBody>
      </p:sp>
    </p:spTree>
    <p:extLst>
      <p:ext uri="{BB962C8B-B14F-4D97-AF65-F5344CB8AC3E}">
        <p14:creationId xmlns:p14="http://schemas.microsoft.com/office/powerpoint/2010/main" val="393060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67A2648C-8C8B-0D3E-B7BF-6198FCC35AE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B7A2B5-3ED3-E9A7-88C3-8A7635BFB6C9}"/>
              </a:ext>
            </a:extLst>
          </p:cNvPr>
          <p:cNvSpPr txBox="1"/>
          <p:nvPr/>
        </p:nvSpPr>
        <p:spPr>
          <a:xfrm>
            <a:off x="0" y="5784574"/>
            <a:ext cx="12145617" cy="1073426"/>
          </a:xfrm>
          <a:prstGeom prst="rect">
            <a:avLst/>
          </a:prstGeom>
          <a:solidFill>
            <a:srgbClr val="2C2D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C3C3B"/>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72C94A-4924-960F-BCFB-D42F6D4DE5C6}"/>
              </a:ext>
            </a:extLst>
          </p:cNvPr>
          <p:cNvSpPr>
            <a:spLocks noGrp="1"/>
          </p:cNvSpPr>
          <p:nvPr>
            <p:ph type="title"/>
          </p:nvPr>
        </p:nvSpPr>
        <p:spPr>
          <a:xfrm>
            <a:off x="0" y="312118"/>
            <a:ext cx="11353800" cy="807691"/>
          </a:xfrm>
          <a:solidFill>
            <a:srgbClr val="9FC63B"/>
          </a:solidFill>
        </p:spPr>
        <p:txBody>
          <a:bodyPr>
            <a:noAutofit/>
          </a:bodyPr>
          <a:lstStyle/>
          <a:p>
            <a:br>
              <a:rPr lang="en-GB" sz="2800" b="1">
                <a:solidFill>
                  <a:schemeClr val="bg1"/>
                </a:solidFill>
                <a:latin typeface="+mn-lt"/>
              </a:rPr>
            </a:br>
            <a:br>
              <a:rPr lang="en-GB" sz="2800" b="1">
                <a:solidFill>
                  <a:schemeClr val="bg1"/>
                </a:solidFill>
                <a:latin typeface="+mn-lt"/>
              </a:rPr>
            </a:br>
            <a:r>
              <a:rPr lang="en-GB" sz="2800" b="1">
                <a:solidFill>
                  <a:schemeClr val="bg1"/>
                </a:solidFill>
                <a:latin typeface="+mn-lt"/>
              </a:rPr>
              <a:t>6. We export more workers than we import </a:t>
            </a:r>
            <a:br>
              <a:rPr lang="en-GB" sz="2800" b="1">
                <a:solidFill>
                  <a:schemeClr val="bg1"/>
                </a:solidFill>
                <a:latin typeface="+mn-lt"/>
              </a:rPr>
            </a:br>
            <a:br>
              <a:rPr lang="en-GB" sz="2800" b="1">
                <a:solidFill>
                  <a:schemeClr val="bg1"/>
                </a:solidFill>
                <a:latin typeface="+mn-lt"/>
              </a:rPr>
            </a:br>
            <a:endParaRPr lang="en-GB" sz="2800" b="1">
              <a:solidFill>
                <a:schemeClr val="bg1"/>
              </a:solidFill>
              <a:latin typeface="+mn-lt"/>
            </a:endParaRPr>
          </a:p>
        </p:txBody>
      </p:sp>
      <p:graphicFrame>
        <p:nvGraphicFramePr>
          <p:cNvPr id="3" name="Chart 2">
            <a:extLst>
              <a:ext uri="{FF2B5EF4-FFF2-40B4-BE49-F238E27FC236}">
                <a16:creationId xmlns:a16="http://schemas.microsoft.com/office/drawing/2014/main" id="{DCA55295-3BC1-0799-9F37-5883995AF02E}"/>
              </a:ext>
            </a:extLst>
          </p:cNvPr>
          <p:cNvGraphicFramePr>
            <a:graphicFrameLocks/>
          </p:cNvGraphicFramePr>
          <p:nvPr>
            <p:extLst>
              <p:ext uri="{D42A27DB-BD31-4B8C-83A1-F6EECF244321}">
                <p14:modId xmlns:p14="http://schemas.microsoft.com/office/powerpoint/2010/main" val="70568139"/>
              </p:ext>
            </p:extLst>
          </p:nvPr>
        </p:nvGraphicFramePr>
        <p:xfrm>
          <a:off x="198104" y="1408813"/>
          <a:ext cx="6085738" cy="493882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5C9F8F5-2D90-8865-665C-B5562B5927F6}"/>
              </a:ext>
            </a:extLst>
          </p:cNvPr>
          <p:cNvSpPr txBox="1"/>
          <p:nvPr/>
        </p:nvSpPr>
        <p:spPr>
          <a:xfrm>
            <a:off x="6481946" y="1408813"/>
            <a:ext cx="4871854" cy="1815882"/>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n-GB" sz="1600">
                <a:solidFill>
                  <a:schemeClr val="bg1"/>
                </a:solidFill>
              </a:rPr>
              <a:t>In contrast to neighbouring areas, more Buckinghamshire residents leave the county for work than non-residents come in.  </a:t>
            </a:r>
          </a:p>
          <a:p>
            <a:endParaRPr lang="en-GB" sz="1600">
              <a:solidFill>
                <a:schemeClr val="bg1"/>
              </a:solidFill>
            </a:endParaRPr>
          </a:p>
          <a:p>
            <a:pPr marL="285750" indent="-285750">
              <a:buFont typeface="Arial" panose="020B0604020202020204" pitchFamily="34" charset="0"/>
              <a:buChar char="•"/>
            </a:pPr>
            <a:r>
              <a:rPr lang="en-GB" sz="1600">
                <a:solidFill>
                  <a:schemeClr val="bg1"/>
                </a:solidFill>
              </a:rPr>
              <a:t>A comparatively high proportion of Buckinghamshire’s working residents (13%) work in London. </a:t>
            </a:r>
          </a:p>
        </p:txBody>
      </p:sp>
      <p:sp>
        <p:nvSpPr>
          <p:cNvPr id="6" name="TextBox 5">
            <a:extLst>
              <a:ext uri="{FF2B5EF4-FFF2-40B4-BE49-F238E27FC236}">
                <a16:creationId xmlns:a16="http://schemas.microsoft.com/office/drawing/2014/main" id="{259AB52E-161C-4C79-5401-6019968B080B}"/>
              </a:ext>
            </a:extLst>
          </p:cNvPr>
          <p:cNvSpPr txBox="1"/>
          <p:nvPr/>
        </p:nvSpPr>
        <p:spPr>
          <a:xfrm>
            <a:off x="233916" y="6409553"/>
            <a:ext cx="2085424" cy="338554"/>
          </a:xfrm>
          <a:prstGeom prst="rect">
            <a:avLst/>
          </a:prstGeom>
          <a:noFill/>
        </p:spPr>
        <p:txBody>
          <a:bodyPr wrap="square" rtlCol="0">
            <a:spAutoFit/>
          </a:bodyPr>
          <a:lstStyle/>
          <a:p>
            <a:r>
              <a:rPr lang="en-GB" sz="1600" i="1" dirty="0">
                <a:solidFill>
                  <a:schemeClr val="bg1"/>
                </a:solidFill>
              </a:rPr>
              <a:t>Source: Census 2021</a:t>
            </a:r>
          </a:p>
        </p:txBody>
      </p:sp>
      <p:sp>
        <p:nvSpPr>
          <p:cNvPr id="7" name="TextBox 6">
            <a:extLst>
              <a:ext uri="{FF2B5EF4-FFF2-40B4-BE49-F238E27FC236}">
                <a16:creationId xmlns:a16="http://schemas.microsoft.com/office/drawing/2014/main" id="{BD29B59B-5C44-D0FF-A5AA-F95C4E5C551D}"/>
              </a:ext>
            </a:extLst>
          </p:cNvPr>
          <p:cNvSpPr txBox="1"/>
          <p:nvPr/>
        </p:nvSpPr>
        <p:spPr>
          <a:xfrm>
            <a:off x="6481946" y="3429000"/>
            <a:ext cx="4871854" cy="830997"/>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n-GB" sz="1600">
                <a:solidFill>
                  <a:schemeClr val="bg1"/>
                </a:solidFill>
              </a:rPr>
              <a:t>Buckinghamshire residents earn more (on average) than those working within the Buckinghamshire economy (whether they live in the county or not)</a:t>
            </a:r>
          </a:p>
        </p:txBody>
      </p:sp>
      <p:sp>
        <p:nvSpPr>
          <p:cNvPr id="8" name="TextBox 7">
            <a:extLst>
              <a:ext uri="{FF2B5EF4-FFF2-40B4-BE49-F238E27FC236}">
                <a16:creationId xmlns:a16="http://schemas.microsoft.com/office/drawing/2014/main" id="{739EB172-A938-C72F-4D92-221233F66761}"/>
              </a:ext>
            </a:extLst>
          </p:cNvPr>
          <p:cNvSpPr txBox="1"/>
          <p:nvPr/>
        </p:nvSpPr>
        <p:spPr>
          <a:xfrm>
            <a:off x="6481946" y="4464302"/>
            <a:ext cx="4871854" cy="1815882"/>
          </a:xfrm>
          <a:prstGeom prst="rect">
            <a:avLst/>
          </a:prstGeom>
          <a:solidFill>
            <a:schemeClr val="tx2"/>
          </a:solidFill>
        </p:spPr>
        <p:txBody>
          <a:bodyPr wrap="square" rtlCol="0">
            <a:spAutoFit/>
          </a:bodyPr>
          <a:lstStyle/>
          <a:p>
            <a:pPr marL="285750" indent="-285750">
              <a:buFont typeface="Arial" panose="020B0604020202020204" pitchFamily="34" charset="0"/>
              <a:buChar char="•"/>
            </a:pPr>
            <a:r>
              <a:rPr lang="en-GB" sz="1600">
                <a:solidFill>
                  <a:schemeClr val="bg1"/>
                </a:solidFill>
              </a:rPr>
              <a:t>In addition to being a net-exporter of high skilled workers, Buckinghamshire is a net-exporter of young adults. </a:t>
            </a:r>
          </a:p>
          <a:p>
            <a:endParaRPr lang="en-GB" sz="1600">
              <a:solidFill>
                <a:schemeClr val="bg1"/>
              </a:solidFill>
            </a:endParaRPr>
          </a:p>
          <a:p>
            <a:pPr marL="285750" indent="-285750">
              <a:buFont typeface="Arial" panose="020B0604020202020204" pitchFamily="34" charset="0"/>
              <a:buChar char="•"/>
            </a:pPr>
            <a:r>
              <a:rPr lang="en-GB" sz="1600">
                <a:solidFill>
                  <a:schemeClr val="bg1"/>
                </a:solidFill>
              </a:rPr>
              <a:t>In the 12 months to June 2023, over 1,800 more 18-to-23-year-olds left Bucks than arrived</a:t>
            </a:r>
          </a:p>
          <a:p>
            <a:pPr marL="285750" indent="-285750">
              <a:buFont typeface="Arial" panose="020B0604020202020204" pitchFamily="34" charset="0"/>
              <a:buChar char="•"/>
            </a:pPr>
            <a:endParaRPr lang="en-GB" sz="1600">
              <a:solidFill>
                <a:schemeClr val="bg1"/>
              </a:solidFill>
            </a:endParaRPr>
          </a:p>
        </p:txBody>
      </p:sp>
    </p:spTree>
    <p:extLst>
      <p:ext uri="{BB962C8B-B14F-4D97-AF65-F5344CB8AC3E}">
        <p14:creationId xmlns:p14="http://schemas.microsoft.com/office/powerpoint/2010/main" val="138047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C2D84"/>
        </a:solidFill>
        <a:effectLst/>
      </p:bgPr>
    </p:bg>
    <p:spTree>
      <p:nvGrpSpPr>
        <p:cNvPr id="1" name="">
          <a:extLst>
            <a:ext uri="{FF2B5EF4-FFF2-40B4-BE49-F238E27FC236}">
              <a16:creationId xmlns:a16="http://schemas.microsoft.com/office/drawing/2014/main" id="{F28CE6AA-722A-09ED-28C7-CDD9839F80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4AB846-9B92-1D5D-1406-44CB8B355022}"/>
              </a:ext>
            </a:extLst>
          </p:cNvPr>
          <p:cNvSpPr txBox="1"/>
          <p:nvPr/>
        </p:nvSpPr>
        <p:spPr>
          <a:xfrm>
            <a:off x="0" y="5784574"/>
            <a:ext cx="12145617" cy="1073426"/>
          </a:xfrm>
          <a:prstGeom prst="rect">
            <a:avLst/>
          </a:prstGeom>
          <a:solidFill>
            <a:srgbClr val="2C2D8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C3C3B"/>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368F8D-53E4-AD44-3C8E-DBF551324229}"/>
              </a:ext>
            </a:extLst>
          </p:cNvPr>
          <p:cNvSpPr>
            <a:spLocks noGrp="1"/>
          </p:cNvSpPr>
          <p:nvPr>
            <p:ph type="title"/>
          </p:nvPr>
        </p:nvSpPr>
        <p:spPr>
          <a:xfrm>
            <a:off x="0" y="312118"/>
            <a:ext cx="11353800" cy="807691"/>
          </a:xfrm>
          <a:solidFill>
            <a:srgbClr val="9FC63B"/>
          </a:solidFill>
        </p:spPr>
        <p:txBody>
          <a:bodyPr>
            <a:noAutofit/>
          </a:bodyPr>
          <a:lstStyle/>
          <a:p>
            <a:br>
              <a:rPr lang="en-GB" sz="2800" b="1">
                <a:solidFill>
                  <a:schemeClr val="bg1"/>
                </a:solidFill>
                <a:latin typeface="+mn-lt"/>
              </a:rPr>
            </a:br>
            <a:br>
              <a:rPr lang="en-GB" sz="2800" b="1">
                <a:solidFill>
                  <a:schemeClr val="bg1"/>
                </a:solidFill>
                <a:latin typeface="+mn-lt"/>
              </a:rPr>
            </a:br>
            <a:r>
              <a:rPr lang="en-GB" sz="2800" b="1">
                <a:solidFill>
                  <a:schemeClr val="bg1"/>
                </a:solidFill>
                <a:latin typeface="+mn-lt"/>
              </a:rPr>
              <a:t>7. Investment in the economy over the last 15 years has been weak </a:t>
            </a:r>
            <a:br>
              <a:rPr lang="en-GB" sz="2800" b="1">
                <a:solidFill>
                  <a:schemeClr val="bg1"/>
                </a:solidFill>
                <a:latin typeface="+mn-lt"/>
              </a:rPr>
            </a:br>
            <a:br>
              <a:rPr lang="en-GB" sz="2800" b="1">
                <a:solidFill>
                  <a:schemeClr val="bg1"/>
                </a:solidFill>
                <a:latin typeface="+mn-lt"/>
              </a:rPr>
            </a:br>
            <a:endParaRPr lang="en-GB" sz="2800" b="1">
              <a:solidFill>
                <a:schemeClr val="bg1"/>
              </a:solidFill>
              <a:latin typeface="+mn-lt"/>
            </a:endParaRPr>
          </a:p>
        </p:txBody>
      </p:sp>
      <p:pic>
        <p:nvPicPr>
          <p:cNvPr id="3" name="Picture 2" descr="A graph with text and numbers&#10;&#10;Description automatically generated with medium confidence">
            <a:extLst>
              <a:ext uri="{FF2B5EF4-FFF2-40B4-BE49-F238E27FC236}">
                <a16:creationId xmlns:a16="http://schemas.microsoft.com/office/drawing/2014/main" id="{2372861E-8C13-2066-892D-4E2B8D69C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56" y="1333500"/>
            <a:ext cx="75057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0F08801-7C87-4429-5268-83D358913928}"/>
              </a:ext>
            </a:extLst>
          </p:cNvPr>
          <p:cNvSpPr txBox="1"/>
          <p:nvPr/>
        </p:nvSpPr>
        <p:spPr>
          <a:xfrm>
            <a:off x="7953153" y="1333500"/>
            <a:ext cx="3678866" cy="5262979"/>
          </a:xfrm>
          <a:prstGeom prst="rect">
            <a:avLst/>
          </a:prstGeom>
          <a:solidFill>
            <a:srgbClr val="2C2D84"/>
          </a:solidFill>
        </p:spPr>
        <p:txBody>
          <a:bodyPr wrap="square" rtlCol="0">
            <a:spAutoFit/>
          </a:bodyPr>
          <a:lstStyle/>
          <a:p>
            <a:pPr marL="285750" indent="-285750">
              <a:buFont typeface="Arial" panose="020B0604020202020204" pitchFamily="34" charset="0"/>
              <a:buChar char="•"/>
            </a:pPr>
            <a:r>
              <a:rPr lang="en-GB" sz="1400" dirty="0">
                <a:solidFill>
                  <a:schemeClr val="bg1"/>
                </a:solidFill>
              </a:rPr>
              <a:t>Between 2008 and 2017 very little new commercial property built in Buckinghamshire. </a:t>
            </a:r>
          </a:p>
          <a:p>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effectLst/>
                <a:ea typeface="Aptos" panose="020B0004020202020204" pitchFamily="34" charset="0"/>
                <a:cs typeface="Arial" panose="020B0604020202020204" pitchFamily="34" charset="0"/>
              </a:rPr>
              <a:t>Relative to business population size, Buckinghamshire has attracted less Innovate UK funding than the national average in recent years. </a:t>
            </a:r>
          </a:p>
          <a:p>
            <a:endParaRPr lang="en-GB" sz="1400" dirty="0">
              <a:solidFill>
                <a:schemeClr val="bg1"/>
              </a:solidFill>
              <a:effectLst/>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solidFill>
                <a:cs typeface="Arial" panose="020B0604020202020204" pitchFamily="34" charset="0"/>
              </a:rPr>
              <a:t>In addition, there has been below-average ICT investment (per job) and declining investment (per job) in intangible assets and all capital assets combined. </a:t>
            </a:r>
          </a:p>
          <a:p>
            <a:endParaRPr lang="en-GB" sz="1400" dirty="0">
              <a:solidFill>
                <a:schemeClr val="bg1"/>
              </a:solidFill>
              <a:cs typeface="Arial" panose="020B0604020202020204" pitchFamily="34" charset="0"/>
            </a:endParaRPr>
          </a:p>
          <a:p>
            <a:pPr marL="285750" indent="-285750">
              <a:buFont typeface="Arial" panose="020B0604020202020204" pitchFamily="34" charset="0"/>
              <a:buChar char="•"/>
            </a:pPr>
            <a:r>
              <a:rPr lang="en-GB" sz="1400" dirty="0">
                <a:solidFill>
                  <a:schemeClr val="bg1"/>
                </a:solidFill>
                <a:cs typeface="Arial" panose="020B0604020202020204" pitchFamily="34" charset="0"/>
              </a:rPr>
              <a:t>Equity investment in Buckinghamshire is largely very early stage and in low value sectors. </a:t>
            </a:r>
          </a:p>
          <a:p>
            <a:endParaRPr lang="en-GB" sz="1400" dirty="0">
              <a:solidFill>
                <a:schemeClr val="bg1"/>
              </a:solidFill>
              <a:cs typeface="Arial" panose="020B0604020202020204" pitchFamily="34" charset="0"/>
            </a:endParaRPr>
          </a:p>
          <a:p>
            <a:pPr marL="285750" indent="-285750">
              <a:buFont typeface="Arial" panose="020B0604020202020204" pitchFamily="34" charset="0"/>
              <a:buChar char="•"/>
            </a:pPr>
            <a:r>
              <a:rPr lang="en-GB" sz="1400" dirty="0">
                <a:solidFill>
                  <a:schemeClr val="bg1"/>
                </a:solidFill>
                <a:cs typeface="Arial" panose="020B0604020202020204" pitchFamily="34" charset="0"/>
              </a:rPr>
              <a:t>As successive governments have tried to reduce regional inequalities, Buckinghamshire has received less central government investment for regeneration / economic growth in recent years than areas facing greater structural challenges. </a:t>
            </a:r>
            <a:endParaRPr lang="en-GB" sz="1400" dirty="0">
              <a:solidFill>
                <a:schemeClr val="bg1"/>
              </a:solidFill>
            </a:endParaRPr>
          </a:p>
        </p:txBody>
      </p:sp>
      <p:sp>
        <p:nvSpPr>
          <p:cNvPr id="6" name="TextBox 5">
            <a:extLst>
              <a:ext uri="{FF2B5EF4-FFF2-40B4-BE49-F238E27FC236}">
                <a16:creationId xmlns:a16="http://schemas.microsoft.com/office/drawing/2014/main" id="{A86B233E-4EDB-0F33-9087-049BC82205D4}"/>
              </a:ext>
            </a:extLst>
          </p:cNvPr>
          <p:cNvSpPr txBox="1"/>
          <p:nvPr/>
        </p:nvSpPr>
        <p:spPr>
          <a:xfrm>
            <a:off x="233916" y="6409553"/>
            <a:ext cx="5190700" cy="338554"/>
          </a:xfrm>
          <a:prstGeom prst="rect">
            <a:avLst/>
          </a:prstGeom>
          <a:noFill/>
        </p:spPr>
        <p:txBody>
          <a:bodyPr wrap="square" rtlCol="0">
            <a:spAutoFit/>
          </a:bodyPr>
          <a:lstStyle/>
          <a:p>
            <a:r>
              <a:rPr lang="en-GB" sz="1600" i="1" dirty="0">
                <a:solidFill>
                  <a:schemeClr val="bg1"/>
                </a:solidFill>
              </a:rPr>
              <a:t>Sources: CoStar, Innovate UK, ONS and </a:t>
            </a:r>
            <a:r>
              <a:rPr lang="en-GB" sz="1600" i="1" dirty="0" err="1">
                <a:solidFill>
                  <a:schemeClr val="bg1"/>
                </a:solidFill>
              </a:rPr>
              <a:t>Beauhurst</a:t>
            </a:r>
            <a:endParaRPr lang="en-GB" sz="1600" i="1" dirty="0">
              <a:solidFill>
                <a:schemeClr val="bg1"/>
              </a:solidFill>
            </a:endParaRPr>
          </a:p>
        </p:txBody>
      </p:sp>
    </p:spTree>
    <p:extLst>
      <p:ext uri="{BB962C8B-B14F-4D97-AF65-F5344CB8AC3E}">
        <p14:creationId xmlns:p14="http://schemas.microsoft.com/office/powerpoint/2010/main" val="330005860"/>
      </p:ext>
    </p:extLst>
  </p:cSld>
  <p:clrMapOvr>
    <a:masterClrMapping/>
  </p:clrMapOvr>
</p:sld>
</file>

<file path=ppt/theme/theme1.xml><?xml version="1.0" encoding="utf-8"?>
<a:theme xmlns:a="http://schemas.openxmlformats.org/drawingml/2006/main" name="Office Theme">
  <a:themeElements>
    <a:clrScheme name="Buckinghamshire Council">
      <a:dk1>
        <a:srgbClr val="3C3C3B"/>
      </a:dk1>
      <a:lt1>
        <a:sysClr val="window" lastClr="FFFFFF"/>
      </a:lt1>
      <a:dk2>
        <a:srgbClr val="2C2D84"/>
      </a:dk2>
      <a:lt2>
        <a:srgbClr val="FFFFFF"/>
      </a:lt2>
      <a:accent1>
        <a:srgbClr val="9FC63B"/>
      </a:accent1>
      <a:accent2>
        <a:srgbClr val="005961"/>
      </a:accent2>
      <a:accent3>
        <a:srgbClr val="009B3E"/>
      </a:accent3>
      <a:accent4>
        <a:srgbClr val="ED7004"/>
      </a:accent4>
      <a:accent5>
        <a:srgbClr val="E83F4B"/>
      </a:accent5>
      <a:accent6>
        <a:srgbClr val="FCBC00"/>
      </a:accent6>
      <a:hlink>
        <a:srgbClr val="51247A"/>
      </a:hlink>
      <a:folHlink>
        <a:srgbClr val="006A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ckinghamshire-Council-widescreen-template.pptx" id="{BF213BEB-1E5D-4C8B-AD10-F61DF7D48745}" vid="{3B73C822-BA9E-44F0-BF4C-622F15266EC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cf8453-afa4-436f-86ed-bc629fae4e42">
      <Terms xmlns="http://schemas.microsoft.com/office/infopath/2007/PartnerControls"/>
    </lcf76f155ced4ddcb4097134ff3c332f>
    <TaxCatchAll xmlns="75062cdf-9697-483b-adb8-051d7f072ab4" xsi:nil="true"/>
    <_Flow_SignoffStatus xmlns="25cf8453-afa4-436f-86ed-bc629fae4e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2FE465F66D7A348A8C5F93F1CBECE7C" ma:contentTypeVersion="18" ma:contentTypeDescription="Create a new document." ma:contentTypeScope="" ma:versionID="fb4480b3fc963a8b2df056d630d4ec18">
  <xsd:schema xmlns:xsd="http://www.w3.org/2001/XMLSchema" xmlns:xs="http://www.w3.org/2001/XMLSchema" xmlns:p="http://schemas.microsoft.com/office/2006/metadata/properties" xmlns:ns2="25cf8453-afa4-436f-86ed-bc629fae4e42" xmlns:ns3="75062cdf-9697-483b-adb8-051d7f072ab4" targetNamespace="http://schemas.microsoft.com/office/2006/metadata/properties" ma:root="true" ma:fieldsID="ccd7af2c2c4167e58f059abf7df8da24" ns2:_="" ns3:_="">
    <xsd:import namespace="25cf8453-afa4-436f-86ed-bc629fae4e42"/>
    <xsd:import namespace="75062cdf-9697-483b-adb8-051d7f072a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f8453-afa4-436f-86ed-bc629fae4e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b4d032c-db19-4194-870d-d175fb5cbb8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_Flow_SignoffStatus" ma:index="24" nillable="true" ma:displayName="Sign-off status" ma:internalName="Sign_x002d_off_x0020_status">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62cdf-9697-483b-adb8-051d7f072a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5c9b1a6-b7a1-4e10-bf92-d5695ad74b6e}" ma:internalName="TaxCatchAll" ma:showField="CatchAllData" ma:web="75062cdf-9697-483b-adb8-051d7f072a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A61492-17BF-4DD9-AB82-FF3E85EEA956}">
  <ds:schemaRefs>
    <ds:schemaRef ds:uri="75062cdf-9697-483b-adb8-051d7f072ab4"/>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purl.org/dc/dcmitype/"/>
    <ds:schemaRef ds:uri="http://schemas.openxmlformats.org/package/2006/metadata/core-properties"/>
    <ds:schemaRef ds:uri="25cf8453-afa4-436f-86ed-bc629fae4e42"/>
    <ds:schemaRef ds:uri="http://purl.org/dc/terms/"/>
  </ds:schemaRefs>
</ds:datastoreItem>
</file>

<file path=customXml/itemProps2.xml><?xml version="1.0" encoding="utf-8"?>
<ds:datastoreItem xmlns:ds="http://schemas.openxmlformats.org/officeDocument/2006/customXml" ds:itemID="{FEDF1149-E651-436F-85E1-2FFDB3518089}">
  <ds:schemaRefs>
    <ds:schemaRef ds:uri="http://schemas.microsoft.com/sharepoint/v3/contenttype/forms"/>
  </ds:schemaRefs>
</ds:datastoreItem>
</file>

<file path=customXml/itemProps3.xml><?xml version="1.0" encoding="utf-8"?>
<ds:datastoreItem xmlns:ds="http://schemas.openxmlformats.org/officeDocument/2006/customXml" ds:itemID="{77199200-B152-456E-812A-0C5B1C91E44D}">
  <ds:schemaRefs>
    <ds:schemaRef ds:uri="25cf8453-afa4-436f-86ed-bc629fae4e42"/>
    <ds:schemaRef ds:uri="75062cdf-9697-483b-adb8-051d7f072a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TM04033917[[fn=Berlin]]</Template>
  <TotalTime>2</TotalTime>
  <Words>1858</Words>
  <Application>Microsoft Office PowerPoint</Application>
  <PresentationFormat>Widescreen</PresentationFormat>
  <Paragraphs>145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Buckinghamshire Economy  10 things you need to know</vt:lpstr>
      <vt:lpstr>10 things you should know about the Buckinghamshire economy</vt:lpstr>
      <vt:lpstr>1. It’s not performing as well as it used to </vt:lpstr>
      <vt:lpstr>2. Our high value (tradeable) economy is small (which is not a good thing)</vt:lpstr>
      <vt:lpstr>3. Low-productivity sectors are becoming increasingly dominant </vt:lpstr>
      <vt:lpstr>4. A lack of large, productive firms affects performance </vt:lpstr>
      <vt:lpstr> 5. The departure of major financial and insurance companies from Aylesbury has dented productivity  </vt:lpstr>
      <vt:lpstr>  6. We export more workers than we import   </vt:lpstr>
      <vt:lpstr>  7. Investment in the economy over the last 15 years has been weak   </vt:lpstr>
      <vt:lpstr>  8. Firms highlight property costs, recruitment difficulties, transport challenges and housing costs as key barriers to growth    </vt:lpstr>
      <vt:lpstr>  9. The county has three unique economic and innovation strengths: film and high-end TV, high performance technology and space. The county also has strengths in the life sciences and MedTech sector  </vt:lpstr>
      <vt:lpstr>  10. Buckinghamshire’s SME business base is stable and resilient   </vt:lpstr>
    </vt:vector>
  </TitlesOfParts>
  <Company>Buckinghamshire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Hargrave</dc:creator>
  <cp:lastModifiedBy>Caroline Hargrave</cp:lastModifiedBy>
  <cp:revision>7</cp:revision>
  <cp:lastPrinted>2025-01-28T09:03:07Z</cp:lastPrinted>
  <dcterms:created xsi:type="dcterms:W3CDTF">2025-01-15T10:19:45Z</dcterms:created>
  <dcterms:modified xsi:type="dcterms:W3CDTF">2025-02-20T11:53:35Z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0x010100F2FE465F66D7A348A8C5F93F1CBECE7C</vt:lpwstr>
  </property>
  <property fmtid="{D5CDD505-2E9C-101B-9397-08002B2CF9AE}" pid="3" name="MediaServiceImageTags">
    <vt:lpwstr/>
  </property>
</Properties>
</file>