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9.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0.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12.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15.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notesSlides/notesSlide16.xml" ContentType="application/vnd.openxmlformats-officedocument.presentationml.notesSlid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5"/>
  </p:notesMasterIdLst>
  <p:handoutMasterIdLst>
    <p:handoutMasterId r:id="rId76"/>
  </p:handoutMasterIdLst>
  <p:sldIdLst>
    <p:sldId id="256" r:id="rId6"/>
    <p:sldId id="393" r:id="rId7"/>
    <p:sldId id="257" r:id="rId8"/>
    <p:sldId id="433" r:id="rId9"/>
    <p:sldId id="479" r:id="rId10"/>
    <p:sldId id="460" r:id="rId11"/>
    <p:sldId id="480" r:id="rId12"/>
    <p:sldId id="481" r:id="rId13"/>
    <p:sldId id="482" r:id="rId14"/>
    <p:sldId id="402" r:id="rId15"/>
    <p:sldId id="477" r:id="rId16"/>
    <p:sldId id="410" r:id="rId17"/>
    <p:sldId id="429" r:id="rId18"/>
    <p:sldId id="394" r:id="rId19"/>
    <p:sldId id="431" r:id="rId20"/>
    <p:sldId id="413" r:id="rId21"/>
    <p:sldId id="430" r:id="rId22"/>
    <p:sldId id="414" r:id="rId23"/>
    <p:sldId id="421" r:id="rId24"/>
    <p:sldId id="422" r:id="rId25"/>
    <p:sldId id="432" r:id="rId26"/>
    <p:sldId id="426" r:id="rId27"/>
    <p:sldId id="406" r:id="rId28"/>
    <p:sldId id="416" r:id="rId29"/>
    <p:sldId id="455" r:id="rId30"/>
    <p:sldId id="415" r:id="rId31"/>
    <p:sldId id="457" r:id="rId32"/>
    <p:sldId id="418" r:id="rId33"/>
    <p:sldId id="456" r:id="rId34"/>
    <p:sldId id="420" r:id="rId35"/>
    <p:sldId id="423" r:id="rId36"/>
    <p:sldId id="424" r:id="rId37"/>
    <p:sldId id="474" r:id="rId38"/>
    <p:sldId id="428" r:id="rId39"/>
    <p:sldId id="441" r:id="rId40"/>
    <p:sldId id="478" r:id="rId41"/>
    <p:sldId id="443" r:id="rId42"/>
    <p:sldId id="444" r:id="rId43"/>
    <p:sldId id="447" r:id="rId44"/>
    <p:sldId id="448" r:id="rId45"/>
    <p:sldId id="449" r:id="rId46"/>
    <p:sldId id="451" r:id="rId47"/>
    <p:sldId id="452" r:id="rId48"/>
    <p:sldId id="453" r:id="rId49"/>
    <p:sldId id="454" r:id="rId50"/>
    <p:sldId id="461" r:id="rId51"/>
    <p:sldId id="463" r:id="rId52"/>
    <p:sldId id="464" r:id="rId53"/>
    <p:sldId id="465" r:id="rId54"/>
    <p:sldId id="466" r:id="rId55"/>
    <p:sldId id="467" r:id="rId56"/>
    <p:sldId id="469" r:id="rId57"/>
    <p:sldId id="470" r:id="rId58"/>
    <p:sldId id="471" r:id="rId59"/>
    <p:sldId id="472" r:id="rId60"/>
    <p:sldId id="403" r:id="rId61"/>
    <p:sldId id="475" r:id="rId62"/>
    <p:sldId id="438" r:id="rId63"/>
    <p:sldId id="396" r:id="rId64"/>
    <p:sldId id="439" r:id="rId65"/>
    <p:sldId id="440" r:id="rId66"/>
    <p:sldId id="404" r:id="rId67"/>
    <p:sldId id="476" r:id="rId68"/>
    <p:sldId id="401" r:id="rId69"/>
    <p:sldId id="408" r:id="rId70"/>
    <p:sldId id="407" r:id="rId71"/>
    <p:sldId id="399" r:id="rId72"/>
    <p:sldId id="405" r:id="rId73"/>
    <p:sldId id="400"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88C9952-4CA4-9FCC-2275-DE6C50D884FD}" name="Caroline Hargrave" initials="CH" userId="S::Caroline.Hargrave@buckscc.gov.uk::50b4ff11-047b-41ed-a730-cdb72edf0574" providerId="AD"/>
  <p188:author id="{F5687A53-827D-6B15-F565-C9B1DFE6E68E}" name="James Moorhouse" initials="JM" userId="S::James.Moorhouse@btvlep.co.uk::52c77cd9-d034-4c34-a84a-9452b75c1451" providerId="AD"/>
  <p188:author id="{407FE562-A949-BEB0-8B23-7B1010FD0147}" name="Caroline Hargrave" initials="CH" userId="S::Caroline.Hargrave@buckslep.co.uk::b8f2e569-4c81-4f9d-96cf-9b35a10b6345" providerId="AD"/>
  <p188:author id="{8DC5648C-7FED-047F-69A1-9512F8155D74}" name="Caroline Hargrave" initials="CH" userId="S::caroline.hargrave@buckslep.co.uk::b8f2e569-4c81-4f9d-96cf-9b35a10b6345" providerId="AD"/>
  <p188:author id="{B761B9A0-D091-989D-5ADD-0C111406975E}" name="James Moorhouse" initials="JM" userId="S::james.moorhouse@btvlep.co.uk::52c77cd9-d034-4c34-a84a-9452b75c1451" providerId="AD"/>
  <p188:author id="{5C4894CC-0C35-0B6C-EBBF-4BEEBED18C1B}" name="Saad Ehsan" initials="SE" userId="S::Saad.Ehsan@buckslep.co.uk::2a3e375b-0d84-42d1-99eb-b9c1a4dee9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B5D137"/>
    <a:srgbClr val="878787"/>
    <a:srgbClr val="00B8AF"/>
    <a:srgbClr val="C7A1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F1AFC9-CF9F-41C0-A814-256F13D7B6DA}" v="79" dt="2024-05-09T08:20:57.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6" autoAdjust="0"/>
    <p:restoredTop sz="85490" autoAdjust="0"/>
  </p:normalViewPr>
  <p:slideViewPr>
    <p:cSldViewPr snapToGrid="0">
      <p:cViewPr varScale="1">
        <p:scale>
          <a:sx n="55" d="100"/>
          <a:sy n="55" d="100"/>
        </p:scale>
        <p:origin x="1080" y="3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theme" Target="theme/theme1.xml"/><Relationship Id="rId5" Type="http://schemas.openxmlformats.org/officeDocument/2006/relationships/slideMaster" Target="slideMasters/slideMaster1.xml"/><Relationship Id="rId61" Type="http://schemas.openxmlformats.org/officeDocument/2006/relationships/slide" Target="slides/slide56.xml"/><Relationship Id="rId82" Type="http://schemas.microsoft.com/office/2018/10/relationships/authors" Target="author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viewProps" Target="viewProps.xml"/><Relationship Id="rId8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handoutMaster" Target="handoutMasters/handoutMaster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s>
</file>

<file path=ppt/charts/_rels/chart1.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Achievement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Achievement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Achievement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Achievement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buckscc-my.sharepoint.com/personal/james_moorhouse_buckscc_gov_uk/Documents/Apprenticeship%20Levels%20Amended.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Achievement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Starts%20-%20Delivery%20Buck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Achievements-%20Delivery%20Buck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Working%20Group%20data.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20vacancies%20applicants%202023.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20vacancies%20applicants%202023.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20vacancies%20applicants%202023.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20vacancies%20applicants%202023.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20Working%20Group%20data.xlsx" TargetMode="External"/><Relationship Id="rId2" Type="http://schemas.microsoft.com/office/2011/relationships/chartColorStyle" Target="colors37.xml"/><Relationship Id="rId1" Type="http://schemas.microsoft.com/office/2011/relationships/chartStyle" Target="style37.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buckscc-my.sharepoint.com/personal/james_moorhouse_buckscc_gov_uk/Documents/Apprenticeship%20Levels%20Amende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bucksbusinessfirst-my.sharepoint.com/personal/james_moorhouse_btvlep_co_uk/Documents/Apprenticeships%20full%202022-23%20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data.xlsx]Sheet1'!$E$5</c:f>
              <c:strCache>
                <c:ptCount val="1"/>
                <c:pt idx="0">
                  <c:v>Buckinghamshire </c:v>
                </c:pt>
              </c:strCache>
            </c:strRef>
          </c:tx>
          <c:spPr>
            <a:solidFill>
              <a:srgbClr val="006965"/>
            </a:solidFill>
            <a:ln>
              <a:noFill/>
            </a:ln>
            <a:effectLst/>
          </c:spPr>
          <c:invertIfNegative val="0"/>
          <c:cat>
            <c:strRef>
              <c:f>'[Apprenticeships full 2022-23 data.xlsx]Sheet1'!$F$4:$L$4</c:f>
              <c:strCache>
                <c:ptCount val="7"/>
                <c:pt idx="0">
                  <c:v>2016/17</c:v>
                </c:pt>
                <c:pt idx="1">
                  <c:v>2017/18</c:v>
                </c:pt>
                <c:pt idx="2">
                  <c:v>2018/19</c:v>
                </c:pt>
                <c:pt idx="3">
                  <c:v>2019/20</c:v>
                </c:pt>
                <c:pt idx="4">
                  <c:v>2020/21</c:v>
                </c:pt>
                <c:pt idx="5">
                  <c:v>2021/22</c:v>
                </c:pt>
                <c:pt idx="6">
                  <c:v>2022/23</c:v>
                </c:pt>
              </c:strCache>
            </c:strRef>
          </c:cat>
          <c:val>
            <c:numRef>
              <c:f>'[Apprenticeships full 2022-23 data.xlsx]Sheet1'!$F$5:$L$5</c:f>
              <c:numCache>
                <c:formatCode>#,##0</c:formatCode>
                <c:ptCount val="7"/>
                <c:pt idx="0" formatCode="_-* #,##0_-;\-* #,##0_-;_-* &quot;-&quot;??_-;_-@_-">
                  <c:v>2960</c:v>
                </c:pt>
                <c:pt idx="1">
                  <c:v>2610</c:v>
                </c:pt>
                <c:pt idx="2">
                  <c:v>2850</c:v>
                </c:pt>
                <c:pt idx="3">
                  <c:v>2270</c:v>
                </c:pt>
                <c:pt idx="4">
                  <c:v>2470</c:v>
                </c:pt>
                <c:pt idx="5">
                  <c:v>2710</c:v>
                </c:pt>
                <c:pt idx="6">
                  <c:v>2750</c:v>
                </c:pt>
              </c:numCache>
            </c:numRef>
          </c:val>
          <c:extLst>
            <c:ext xmlns:c16="http://schemas.microsoft.com/office/drawing/2014/chart" uri="{C3380CC4-5D6E-409C-BE32-E72D297353CC}">
              <c16:uniqueId val="{00000007-E95A-4B58-9C01-94AE3F61B2C0}"/>
            </c:ext>
          </c:extLst>
        </c:ser>
        <c:dLbls>
          <c:showLegendKey val="0"/>
          <c:showVal val="0"/>
          <c:showCatName val="0"/>
          <c:showSerName val="0"/>
          <c:showPercent val="0"/>
          <c:showBubbleSize val="0"/>
        </c:dLbls>
        <c:gapWidth val="93"/>
        <c:overlap val="-27"/>
        <c:axId val="1057561839"/>
        <c:axId val="1112097743"/>
      </c:barChart>
      <c:lineChart>
        <c:grouping val="standard"/>
        <c:varyColors val="0"/>
        <c:ser>
          <c:idx val="1"/>
          <c:order val="1"/>
          <c:tx>
            <c:strRef>
              <c:f>'[Apprenticeships full 2022-23 data.xlsx]Sheet1'!$E$11</c:f>
              <c:strCache>
                <c:ptCount val="1"/>
                <c:pt idx="0">
                  <c:v>England</c:v>
                </c:pt>
              </c:strCache>
            </c:strRef>
          </c:tx>
          <c:spPr>
            <a:ln w="28575" cap="rnd">
              <a:solidFill>
                <a:srgbClr val="B5D137"/>
              </a:solidFill>
              <a:round/>
            </a:ln>
            <a:effectLst/>
          </c:spPr>
          <c:marker>
            <c:symbol val="none"/>
          </c:marker>
          <c:cat>
            <c:strRef>
              <c:f>'[Apprenticeships full 2022-23 data.xlsx]Sheet1'!$F$4:$L$4</c:f>
              <c:strCache>
                <c:ptCount val="7"/>
                <c:pt idx="0">
                  <c:v>2016/17</c:v>
                </c:pt>
                <c:pt idx="1">
                  <c:v>2017/18</c:v>
                </c:pt>
                <c:pt idx="2">
                  <c:v>2018/19</c:v>
                </c:pt>
                <c:pt idx="3">
                  <c:v>2019/20</c:v>
                </c:pt>
                <c:pt idx="4">
                  <c:v>2020/21</c:v>
                </c:pt>
                <c:pt idx="5">
                  <c:v>2021/22</c:v>
                </c:pt>
                <c:pt idx="6">
                  <c:v>2022/23</c:v>
                </c:pt>
              </c:strCache>
            </c:strRef>
          </c:cat>
          <c:val>
            <c:numRef>
              <c:f>'[Apprenticeships full 2022-23 data.xlsx]Sheet1'!$F$11:$L$11</c:f>
              <c:numCache>
                <c:formatCode>#,##0</c:formatCode>
                <c:ptCount val="7"/>
                <c:pt idx="0" formatCode="_-* #,##0_-;\-* #,##0_-;_-* &quot;-&quot;??_-;_-@_-">
                  <c:v>494880</c:v>
                </c:pt>
                <c:pt idx="1">
                  <c:v>375760</c:v>
                </c:pt>
                <c:pt idx="2">
                  <c:v>393380</c:v>
                </c:pt>
                <c:pt idx="3">
                  <c:v>322530</c:v>
                </c:pt>
                <c:pt idx="4">
                  <c:v>321440</c:v>
                </c:pt>
                <c:pt idx="5">
                  <c:v>349190</c:v>
                </c:pt>
                <c:pt idx="6">
                  <c:v>337140</c:v>
                </c:pt>
              </c:numCache>
            </c:numRef>
          </c:val>
          <c:smooth val="0"/>
          <c:extLst>
            <c:ext xmlns:c16="http://schemas.microsoft.com/office/drawing/2014/chart" uri="{C3380CC4-5D6E-409C-BE32-E72D297353CC}">
              <c16:uniqueId val="{0000000F-E95A-4B58-9C01-94AE3F61B2C0}"/>
            </c:ext>
          </c:extLst>
        </c:ser>
        <c:dLbls>
          <c:showLegendKey val="0"/>
          <c:showVal val="0"/>
          <c:showCatName val="0"/>
          <c:showSerName val="0"/>
          <c:showPercent val="0"/>
          <c:showBubbleSize val="0"/>
        </c:dLbls>
        <c:marker val="1"/>
        <c:smooth val="0"/>
        <c:axId val="1057561359"/>
        <c:axId val="1112098735"/>
      </c:lineChart>
      <c:catAx>
        <c:axId val="1057561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12097743"/>
        <c:crosses val="autoZero"/>
        <c:auto val="1"/>
        <c:lblAlgn val="ctr"/>
        <c:lblOffset val="100"/>
        <c:noMultiLvlLbl val="0"/>
      </c:catAx>
      <c:valAx>
        <c:axId val="11120977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Buckinghamshire starts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57561839"/>
        <c:crosses val="autoZero"/>
        <c:crossBetween val="between"/>
      </c:valAx>
      <c:valAx>
        <c:axId val="1112098735"/>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England starts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57561359"/>
        <c:crosses val="max"/>
        <c:crossBetween val="between"/>
      </c:valAx>
      <c:catAx>
        <c:axId val="1057561359"/>
        <c:scaling>
          <c:orientation val="minMax"/>
        </c:scaling>
        <c:delete val="1"/>
        <c:axPos val="b"/>
        <c:numFmt formatCode="General" sourceLinked="1"/>
        <c:majorTickMark val="out"/>
        <c:minorTickMark val="none"/>
        <c:tickLblPos val="nextTo"/>
        <c:crossAx val="111209873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 Achievements.xlsx]Trend'!$E$23</c:f>
              <c:strCache>
                <c:ptCount val="1"/>
                <c:pt idx="0">
                  <c:v>2017/18</c:v>
                </c:pt>
              </c:strCache>
            </c:strRef>
          </c:tx>
          <c:spPr>
            <a:solidFill>
              <a:srgbClr val="006965">
                <a:alpha val="20000"/>
              </a:srgbClr>
            </a:solidFill>
            <a:ln>
              <a:noFill/>
            </a:ln>
            <a:effectLst/>
          </c:spPr>
          <c:invertIfNegative val="0"/>
          <c:cat>
            <c:strRef>
              <c:f>'[Apprenticeship Achievements.xlsx]Trend'!$D$24:$D$28</c:f>
              <c:strCache>
                <c:ptCount val="5"/>
                <c:pt idx="0">
                  <c:v>Aylesbury</c:v>
                </c:pt>
                <c:pt idx="1">
                  <c:v>Beaconsfield</c:v>
                </c:pt>
                <c:pt idx="2">
                  <c:v>Buckingham</c:v>
                </c:pt>
                <c:pt idx="3">
                  <c:v>Chesham and Amersham</c:v>
                </c:pt>
                <c:pt idx="4">
                  <c:v>Wycombe</c:v>
                </c:pt>
              </c:strCache>
            </c:strRef>
          </c:cat>
          <c:val>
            <c:numRef>
              <c:f>'[Apprenticeship Achievements.xlsx]Trend'!$E$24:$E$28</c:f>
              <c:numCache>
                <c:formatCode>General</c:formatCode>
                <c:ptCount val="5"/>
                <c:pt idx="0">
                  <c:v>470</c:v>
                </c:pt>
                <c:pt idx="1">
                  <c:v>240</c:v>
                </c:pt>
                <c:pt idx="2">
                  <c:v>320</c:v>
                </c:pt>
                <c:pt idx="3">
                  <c:v>210</c:v>
                </c:pt>
                <c:pt idx="4">
                  <c:v>340</c:v>
                </c:pt>
              </c:numCache>
            </c:numRef>
          </c:val>
          <c:extLst>
            <c:ext xmlns:c16="http://schemas.microsoft.com/office/drawing/2014/chart" uri="{C3380CC4-5D6E-409C-BE32-E72D297353CC}">
              <c16:uniqueId val="{00000000-FAC2-416B-A9F9-71ED7BD01589}"/>
            </c:ext>
          </c:extLst>
        </c:ser>
        <c:ser>
          <c:idx val="1"/>
          <c:order val="1"/>
          <c:tx>
            <c:strRef>
              <c:f>'[Apprenticeship Achievements.xlsx]Trend'!$F$23</c:f>
              <c:strCache>
                <c:ptCount val="1"/>
                <c:pt idx="0">
                  <c:v>2018/19</c:v>
                </c:pt>
              </c:strCache>
            </c:strRef>
          </c:tx>
          <c:spPr>
            <a:solidFill>
              <a:srgbClr val="006965">
                <a:alpha val="30196"/>
              </a:srgbClr>
            </a:solidFill>
            <a:ln>
              <a:noFill/>
            </a:ln>
            <a:effectLst/>
          </c:spPr>
          <c:invertIfNegative val="0"/>
          <c:cat>
            <c:strRef>
              <c:f>'[Apprenticeship Achievements.xlsx]Trend'!$D$24:$D$28</c:f>
              <c:strCache>
                <c:ptCount val="5"/>
                <c:pt idx="0">
                  <c:v>Aylesbury</c:v>
                </c:pt>
                <c:pt idx="1">
                  <c:v>Beaconsfield</c:v>
                </c:pt>
                <c:pt idx="2">
                  <c:v>Buckingham</c:v>
                </c:pt>
                <c:pt idx="3">
                  <c:v>Chesham and Amersham</c:v>
                </c:pt>
                <c:pt idx="4">
                  <c:v>Wycombe</c:v>
                </c:pt>
              </c:strCache>
            </c:strRef>
          </c:cat>
          <c:val>
            <c:numRef>
              <c:f>'[Apprenticeship Achievements.xlsx]Trend'!$F$24:$F$28</c:f>
              <c:numCache>
                <c:formatCode>General</c:formatCode>
                <c:ptCount val="5"/>
                <c:pt idx="0">
                  <c:v>360</c:v>
                </c:pt>
                <c:pt idx="1">
                  <c:v>180</c:v>
                </c:pt>
                <c:pt idx="2">
                  <c:v>190</c:v>
                </c:pt>
                <c:pt idx="3">
                  <c:v>150</c:v>
                </c:pt>
                <c:pt idx="4">
                  <c:v>250</c:v>
                </c:pt>
              </c:numCache>
            </c:numRef>
          </c:val>
          <c:extLst>
            <c:ext xmlns:c16="http://schemas.microsoft.com/office/drawing/2014/chart" uri="{C3380CC4-5D6E-409C-BE32-E72D297353CC}">
              <c16:uniqueId val="{00000001-FAC2-416B-A9F9-71ED7BD01589}"/>
            </c:ext>
          </c:extLst>
        </c:ser>
        <c:ser>
          <c:idx val="2"/>
          <c:order val="2"/>
          <c:tx>
            <c:strRef>
              <c:f>'[Apprenticeship Achievements.xlsx]Trend'!$G$23</c:f>
              <c:strCache>
                <c:ptCount val="1"/>
                <c:pt idx="0">
                  <c:v>2019/20</c:v>
                </c:pt>
              </c:strCache>
            </c:strRef>
          </c:tx>
          <c:spPr>
            <a:solidFill>
              <a:srgbClr val="006965">
                <a:alpha val="40000"/>
              </a:srgbClr>
            </a:solidFill>
            <a:ln>
              <a:noFill/>
            </a:ln>
            <a:effectLst/>
          </c:spPr>
          <c:invertIfNegative val="0"/>
          <c:cat>
            <c:strRef>
              <c:f>'[Apprenticeship Achievements.xlsx]Trend'!$D$24:$D$28</c:f>
              <c:strCache>
                <c:ptCount val="5"/>
                <c:pt idx="0">
                  <c:v>Aylesbury</c:v>
                </c:pt>
                <c:pt idx="1">
                  <c:v>Beaconsfield</c:v>
                </c:pt>
                <c:pt idx="2">
                  <c:v>Buckingham</c:v>
                </c:pt>
                <c:pt idx="3">
                  <c:v>Chesham and Amersham</c:v>
                </c:pt>
                <c:pt idx="4">
                  <c:v>Wycombe</c:v>
                </c:pt>
              </c:strCache>
            </c:strRef>
          </c:cat>
          <c:val>
            <c:numRef>
              <c:f>'[Apprenticeship Achievements.xlsx]Trend'!$G$24:$G$28</c:f>
              <c:numCache>
                <c:formatCode>General</c:formatCode>
                <c:ptCount val="5"/>
                <c:pt idx="0">
                  <c:v>320</c:v>
                </c:pt>
                <c:pt idx="1">
                  <c:v>130</c:v>
                </c:pt>
                <c:pt idx="2">
                  <c:v>200</c:v>
                </c:pt>
                <c:pt idx="3">
                  <c:v>150</c:v>
                </c:pt>
                <c:pt idx="4">
                  <c:v>190</c:v>
                </c:pt>
              </c:numCache>
            </c:numRef>
          </c:val>
          <c:extLst>
            <c:ext xmlns:c16="http://schemas.microsoft.com/office/drawing/2014/chart" uri="{C3380CC4-5D6E-409C-BE32-E72D297353CC}">
              <c16:uniqueId val="{00000002-FAC2-416B-A9F9-71ED7BD01589}"/>
            </c:ext>
          </c:extLst>
        </c:ser>
        <c:ser>
          <c:idx val="3"/>
          <c:order val="3"/>
          <c:tx>
            <c:strRef>
              <c:f>'[Apprenticeship Achievements.xlsx]Trend'!$H$23</c:f>
              <c:strCache>
                <c:ptCount val="1"/>
                <c:pt idx="0">
                  <c:v>2020/21</c:v>
                </c:pt>
              </c:strCache>
            </c:strRef>
          </c:tx>
          <c:spPr>
            <a:solidFill>
              <a:srgbClr val="006965">
                <a:alpha val="60000"/>
              </a:srgbClr>
            </a:solidFill>
            <a:ln>
              <a:noFill/>
            </a:ln>
            <a:effectLst/>
          </c:spPr>
          <c:invertIfNegative val="0"/>
          <c:cat>
            <c:strRef>
              <c:f>'[Apprenticeship Achievements.xlsx]Trend'!$D$24:$D$28</c:f>
              <c:strCache>
                <c:ptCount val="5"/>
                <c:pt idx="0">
                  <c:v>Aylesbury</c:v>
                </c:pt>
                <c:pt idx="1">
                  <c:v>Beaconsfield</c:v>
                </c:pt>
                <c:pt idx="2">
                  <c:v>Buckingham</c:v>
                </c:pt>
                <c:pt idx="3">
                  <c:v>Chesham and Amersham</c:v>
                </c:pt>
                <c:pt idx="4">
                  <c:v>Wycombe</c:v>
                </c:pt>
              </c:strCache>
            </c:strRef>
          </c:cat>
          <c:val>
            <c:numRef>
              <c:f>'[Apprenticeship Achievements.xlsx]Trend'!$H$24:$H$28</c:f>
              <c:numCache>
                <c:formatCode>General</c:formatCode>
                <c:ptCount val="5"/>
                <c:pt idx="0">
                  <c:v>340</c:v>
                </c:pt>
                <c:pt idx="1">
                  <c:v>200</c:v>
                </c:pt>
                <c:pt idx="2">
                  <c:v>200</c:v>
                </c:pt>
                <c:pt idx="3">
                  <c:v>160</c:v>
                </c:pt>
                <c:pt idx="4">
                  <c:v>240</c:v>
                </c:pt>
              </c:numCache>
            </c:numRef>
          </c:val>
          <c:extLst>
            <c:ext xmlns:c16="http://schemas.microsoft.com/office/drawing/2014/chart" uri="{C3380CC4-5D6E-409C-BE32-E72D297353CC}">
              <c16:uniqueId val="{00000003-FAC2-416B-A9F9-71ED7BD01589}"/>
            </c:ext>
          </c:extLst>
        </c:ser>
        <c:ser>
          <c:idx val="4"/>
          <c:order val="4"/>
          <c:tx>
            <c:strRef>
              <c:f>'[Apprenticeship Achievements.xlsx]Trend'!$I$23</c:f>
              <c:strCache>
                <c:ptCount val="1"/>
                <c:pt idx="0">
                  <c:v>2021/22</c:v>
                </c:pt>
              </c:strCache>
            </c:strRef>
          </c:tx>
          <c:spPr>
            <a:solidFill>
              <a:srgbClr val="006965">
                <a:alpha val="80000"/>
              </a:srgbClr>
            </a:solidFill>
            <a:ln>
              <a:noFill/>
            </a:ln>
            <a:effectLst/>
          </c:spPr>
          <c:invertIfNegative val="0"/>
          <c:cat>
            <c:strRef>
              <c:f>'[Apprenticeship Achievements.xlsx]Trend'!$D$24:$D$28</c:f>
              <c:strCache>
                <c:ptCount val="5"/>
                <c:pt idx="0">
                  <c:v>Aylesbury</c:v>
                </c:pt>
                <c:pt idx="1">
                  <c:v>Beaconsfield</c:v>
                </c:pt>
                <c:pt idx="2">
                  <c:v>Buckingham</c:v>
                </c:pt>
                <c:pt idx="3">
                  <c:v>Chesham and Amersham</c:v>
                </c:pt>
                <c:pt idx="4">
                  <c:v>Wycombe</c:v>
                </c:pt>
              </c:strCache>
            </c:strRef>
          </c:cat>
          <c:val>
            <c:numRef>
              <c:f>'[Apprenticeship Achievements.xlsx]Trend'!$I$24:$I$28</c:f>
              <c:numCache>
                <c:formatCode>General</c:formatCode>
                <c:ptCount val="5"/>
                <c:pt idx="0">
                  <c:v>400</c:v>
                </c:pt>
                <c:pt idx="1">
                  <c:v>180</c:v>
                </c:pt>
                <c:pt idx="2">
                  <c:v>230</c:v>
                </c:pt>
                <c:pt idx="3">
                  <c:v>170</c:v>
                </c:pt>
                <c:pt idx="4">
                  <c:v>230</c:v>
                </c:pt>
              </c:numCache>
            </c:numRef>
          </c:val>
          <c:extLst>
            <c:ext xmlns:c16="http://schemas.microsoft.com/office/drawing/2014/chart" uri="{C3380CC4-5D6E-409C-BE32-E72D297353CC}">
              <c16:uniqueId val="{00000004-FAC2-416B-A9F9-71ED7BD01589}"/>
            </c:ext>
          </c:extLst>
        </c:ser>
        <c:ser>
          <c:idx val="5"/>
          <c:order val="5"/>
          <c:tx>
            <c:strRef>
              <c:f>'[Apprenticeship Achievements.xlsx]Trend'!$J$23</c:f>
              <c:strCache>
                <c:ptCount val="1"/>
                <c:pt idx="0">
                  <c:v>2022/23</c:v>
                </c:pt>
              </c:strCache>
            </c:strRef>
          </c:tx>
          <c:spPr>
            <a:solidFill>
              <a:srgbClr val="006965"/>
            </a:solidFill>
            <a:ln>
              <a:noFill/>
            </a:ln>
            <a:effectLst/>
          </c:spPr>
          <c:invertIfNegative val="0"/>
          <c:cat>
            <c:strRef>
              <c:f>'[Apprenticeship Achievements.xlsx]Trend'!$D$24:$D$28</c:f>
              <c:strCache>
                <c:ptCount val="5"/>
                <c:pt idx="0">
                  <c:v>Aylesbury</c:v>
                </c:pt>
                <c:pt idx="1">
                  <c:v>Beaconsfield</c:v>
                </c:pt>
                <c:pt idx="2">
                  <c:v>Buckingham</c:v>
                </c:pt>
                <c:pt idx="3">
                  <c:v>Chesham and Amersham</c:v>
                </c:pt>
                <c:pt idx="4">
                  <c:v>Wycombe</c:v>
                </c:pt>
              </c:strCache>
            </c:strRef>
          </c:cat>
          <c:val>
            <c:numRef>
              <c:f>'[Apprenticeship Achievements.xlsx]Trend'!$J$24:$J$28</c:f>
              <c:numCache>
                <c:formatCode>General</c:formatCode>
                <c:ptCount val="5"/>
                <c:pt idx="0">
                  <c:v>380</c:v>
                </c:pt>
                <c:pt idx="1">
                  <c:v>220</c:v>
                </c:pt>
                <c:pt idx="2">
                  <c:v>240</c:v>
                </c:pt>
                <c:pt idx="3">
                  <c:v>170</c:v>
                </c:pt>
                <c:pt idx="4">
                  <c:v>270</c:v>
                </c:pt>
              </c:numCache>
            </c:numRef>
          </c:val>
          <c:extLst>
            <c:ext xmlns:c16="http://schemas.microsoft.com/office/drawing/2014/chart" uri="{C3380CC4-5D6E-409C-BE32-E72D297353CC}">
              <c16:uniqueId val="{00000005-FAC2-416B-A9F9-71ED7BD01589}"/>
            </c:ext>
          </c:extLst>
        </c:ser>
        <c:dLbls>
          <c:showLegendKey val="0"/>
          <c:showVal val="0"/>
          <c:showCatName val="0"/>
          <c:showSerName val="0"/>
          <c:showPercent val="0"/>
          <c:showBubbleSize val="0"/>
        </c:dLbls>
        <c:gapWidth val="219"/>
        <c:overlap val="-27"/>
        <c:axId val="340581103"/>
        <c:axId val="340582063"/>
      </c:barChart>
      <c:catAx>
        <c:axId val="340581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40582063"/>
        <c:crosses val="autoZero"/>
        <c:auto val="1"/>
        <c:lblAlgn val="ctr"/>
        <c:lblOffset val="100"/>
        <c:noMultiLvlLbl val="0"/>
      </c:catAx>
      <c:valAx>
        <c:axId val="3405820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40581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B5D137"/>
              </a:solidFill>
              <a:ln>
                <a:noFill/>
              </a:ln>
              <a:effectLst/>
            </c:spPr>
            <c:extLst>
              <c:ext xmlns:c16="http://schemas.microsoft.com/office/drawing/2014/chart" uri="{C3380CC4-5D6E-409C-BE32-E72D297353CC}">
                <c16:uniqueId val="{00000001-F16A-45AB-A6A2-6E1D7B49B229}"/>
              </c:ext>
            </c:extLst>
          </c:dPt>
          <c:dPt>
            <c:idx val="1"/>
            <c:invertIfNegative val="0"/>
            <c:bubble3D val="0"/>
            <c:spPr>
              <a:solidFill>
                <a:srgbClr val="B5D137"/>
              </a:solidFill>
              <a:ln>
                <a:noFill/>
              </a:ln>
              <a:effectLst/>
            </c:spPr>
            <c:extLst>
              <c:ext xmlns:c16="http://schemas.microsoft.com/office/drawing/2014/chart" uri="{C3380CC4-5D6E-409C-BE32-E72D297353CC}">
                <c16:uniqueId val="{00000003-F16A-45AB-A6A2-6E1D7B49B229}"/>
              </c:ext>
            </c:extLst>
          </c:dPt>
          <c:dPt>
            <c:idx val="2"/>
            <c:invertIfNegative val="0"/>
            <c:bubble3D val="0"/>
            <c:spPr>
              <a:solidFill>
                <a:srgbClr val="878787"/>
              </a:solidFill>
              <a:ln>
                <a:noFill/>
              </a:ln>
              <a:effectLst/>
            </c:spPr>
            <c:extLst>
              <c:ext xmlns:c16="http://schemas.microsoft.com/office/drawing/2014/chart" uri="{C3380CC4-5D6E-409C-BE32-E72D297353CC}">
                <c16:uniqueId val="{00000005-F16A-45AB-A6A2-6E1D7B49B229}"/>
              </c:ext>
            </c:extLst>
          </c:dPt>
          <c:dPt>
            <c:idx val="3"/>
            <c:invertIfNegative val="0"/>
            <c:bubble3D val="0"/>
            <c:spPr>
              <a:solidFill>
                <a:srgbClr val="878787"/>
              </a:solidFill>
              <a:ln>
                <a:noFill/>
              </a:ln>
              <a:effectLst/>
            </c:spPr>
            <c:extLst>
              <c:ext xmlns:c16="http://schemas.microsoft.com/office/drawing/2014/chart" uri="{C3380CC4-5D6E-409C-BE32-E72D297353CC}">
                <c16:uniqueId val="{00000007-F16A-45AB-A6A2-6E1D7B49B229}"/>
              </c:ext>
            </c:extLst>
          </c:dPt>
          <c:dPt>
            <c:idx val="4"/>
            <c:invertIfNegative val="0"/>
            <c:bubble3D val="0"/>
            <c:spPr>
              <a:solidFill>
                <a:srgbClr val="878787"/>
              </a:solidFill>
              <a:ln>
                <a:noFill/>
              </a:ln>
              <a:effectLst/>
            </c:spPr>
            <c:extLst>
              <c:ext xmlns:c16="http://schemas.microsoft.com/office/drawing/2014/chart" uri="{C3380CC4-5D6E-409C-BE32-E72D297353CC}">
                <c16:uniqueId val="{00000009-F16A-45AB-A6A2-6E1D7B49B229}"/>
              </c:ext>
            </c:extLst>
          </c:dPt>
          <c:dPt>
            <c:idx val="5"/>
            <c:invertIfNegative val="0"/>
            <c:bubble3D val="0"/>
            <c:spPr>
              <a:solidFill>
                <a:srgbClr val="878787"/>
              </a:solidFill>
              <a:ln>
                <a:noFill/>
              </a:ln>
              <a:effectLst/>
            </c:spPr>
            <c:extLst>
              <c:ext xmlns:c16="http://schemas.microsoft.com/office/drawing/2014/chart" uri="{C3380CC4-5D6E-409C-BE32-E72D297353CC}">
                <c16:uniqueId val="{0000000B-F16A-45AB-A6A2-6E1D7B49B229}"/>
              </c:ext>
            </c:extLst>
          </c:dPt>
          <c:dPt>
            <c:idx val="6"/>
            <c:invertIfNegative val="0"/>
            <c:bubble3D val="0"/>
            <c:spPr>
              <a:solidFill>
                <a:srgbClr val="006965"/>
              </a:solidFill>
              <a:ln>
                <a:noFill/>
              </a:ln>
              <a:effectLst/>
            </c:spPr>
            <c:extLst>
              <c:ext xmlns:c16="http://schemas.microsoft.com/office/drawing/2014/chart" uri="{C3380CC4-5D6E-409C-BE32-E72D297353CC}">
                <c16:uniqueId val="{0000000D-F16A-45AB-A6A2-6E1D7B49B229}"/>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'[Apprenticeship Achievements.xlsx]Per 1,000'!$E$15:$E$21</c:f>
              <c:strCache>
                <c:ptCount val="7"/>
                <c:pt idx="0">
                  <c:v>England</c:v>
                </c:pt>
                <c:pt idx="1">
                  <c:v>South East (region)</c:v>
                </c:pt>
                <c:pt idx="2">
                  <c:v>South East Midlands</c:v>
                </c:pt>
                <c:pt idx="3">
                  <c:v>Oxfordshire</c:v>
                </c:pt>
                <c:pt idx="4">
                  <c:v>Hertfordshire</c:v>
                </c:pt>
                <c:pt idx="5">
                  <c:v>Thames Valley Berkshire</c:v>
                </c:pt>
                <c:pt idx="6">
                  <c:v>Buckinghamshire</c:v>
                </c:pt>
              </c:strCache>
            </c:strRef>
          </c:cat>
          <c:val>
            <c:numRef>
              <c:f>'[Apprenticeship Achievements.xlsx]Per 1,000'!$F$15:$F$21</c:f>
              <c:numCache>
                <c:formatCode>0.0</c:formatCode>
                <c:ptCount val="7"/>
                <c:pt idx="0">
                  <c:v>4.5572463361221853</c:v>
                </c:pt>
                <c:pt idx="1">
                  <c:v>4.1854083812368668</c:v>
                </c:pt>
                <c:pt idx="2">
                  <c:v>4.1862111691300115</c:v>
                </c:pt>
                <c:pt idx="3">
                  <c:v>3.9270386266094421</c:v>
                </c:pt>
                <c:pt idx="4">
                  <c:v>3.6507936507936511</c:v>
                </c:pt>
                <c:pt idx="5">
                  <c:v>3.7497953168495171</c:v>
                </c:pt>
                <c:pt idx="6">
                  <c:v>3.7243401759530794</c:v>
                </c:pt>
              </c:numCache>
            </c:numRef>
          </c:val>
          <c:extLst>
            <c:ext xmlns:c16="http://schemas.microsoft.com/office/drawing/2014/chart" uri="{C3380CC4-5D6E-409C-BE32-E72D297353CC}">
              <c16:uniqueId val="{0000000E-F16A-45AB-A6A2-6E1D7B49B229}"/>
            </c:ext>
          </c:extLst>
        </c:ser>
        <c:dLbls>
          <c:dLblPos val="outEnd"/>
          <c:showLegendKey val="0"/>
          <c:showVal val="1"/>
          <c:showCatName val="0"/>
          <c:showSerName val="0"/>
          <c:showPercent val="0"/>
          <c:showBubbleSize val="0"/>
        </c:dLbls>
        <c:gapWidth val="182"/>
        <c:axId val="911662336"/>
        <c:axId val="1299148448"/>
      </c:barChart>
      <c:catAx>
        <c:axId val="9116623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99148448"/>
        <c:crosses val="autoZero"/>
        <c:auto val="1"/>
        <c:lblAlgn val="ctr"/>
        <c:lblOffset val="100"/>
        <c:noMultiLvlLbl val="0"/>
      </c:catAx>
      <c:valAx>
        <c:axId val="12991484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1166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 Achievements.xlsx]Gender'!$L$7</c:f>
              <c:strCache>
                <c:ptCount val="1"/>
                <c:pt idx="0">
                  <c:v>Female</c:v>
                </c:pt>
              </c:strCache>
            </c:strRef>
          </c:tx>
          <c:spPr>
            <a:solidFill>
              <a:srgbClr val="006965"/>
            </a:solidFill>
            <a:ln>
              <a:noFill/>
            </a:ln>
            <a:effectLst/>
          </c:spPr>
          <c:invertIfNegative val="0"/>
          <c:dLbls>
            <c:delete val="1"/>
          </c:dLbls>
          <c:cat>
            <c:strRef>
              <c:f>'[Apprenticeship Achievements.xlsx]Gender'!$M$6:$R$6</c:f>
              <c:strCache>
                <c:ptCount val="6"/>
                <c:pt idx="0">
                  <c:v>2017/18</c:v>
                </c:pt>
                <c:pt idx="1">
                  <c:v>2018/19</c:v>
                </c:pt>
                <c:pt idx="2">
                  <c:v>2019/20</c:v>
                </c:pt>
                <c:pt idx="3">
                  <c:v>2020/21</c:v>
                </c:pt>
                <c:pt idx="4">
                  <c:v>2021/22</c:v>
                </c:pt>
                <c:pt idx="5">
                  <c:v>2022/23</c:v>
                </c:pt>
              </c:strCache>
            </c:strRef>
          </c:cat>
          <c:val>
            <c:numRef>
              <c:f>'[Apprenticeship Achievements.xlsx]Gender'!$M$7:$R$7</c:f>
              <c:numCache>
                <c:formatCode>General</c:formatCode>
                <c:ptCount val="6"/>
                <c:pt idx="0">
                  <c:v>830</c:v>
                </c:pt>
                <c:pt idx="1">
                  <c:v>540</c:v>
                </c:pt>
                <c:pt idx="2">
                  <c:v>510</c:v>
                </c:pt>
                <c:pt idx="3">
                  <c:v>570</c:v>
                </c:pt>
                <c:pt idx="4">
                  <c:v>600</c:v>
                </c:pt>
                <c:pt idx="5">
                  <c:v>680</c:v>
                </c:pt>
              </c:numCache>
            </c:numRef>
          </c:val>
          <c:extLst>
            <c:ext xmlns:c16="http://schemas.microsoft.com/office/drawing/2014/chart" uri="{C3380CC4-5D6E-409C-BE32-E72D297353CC}">
              <c16:uniqueId val="{00000006-7E51-44D3-A617-E3CFC556B239}"/>
            </c:ext>
          </c:extLst>
        </c:ser>
        <c:ser>
          <c:idx val="1"/>
          <c:order val="1"/>
          <c:tx>
            <c:strRef>
              <c:f>'[Apprenticeship Achievements.xlsx]Gender'!$L$8</c:f>
              <c:strCache>
                <c:ptCount val="1"/>
                <c:pt idx="0">
                  <c:v>Male</c:v>
                </c:pt>
              </c:strCache>
            </c:strRef>
          </c:tx>
          <c:spPr>
            <a:solidFill>
              <a:srgbClr val="B5D137"/>
            </a:solidFill>
            <a:ln>
              <a:noFill/>
            </a:ln>
            <a:effectLst/>
          </c:spPr>
          <c:invertIfNegative val="0"/>
          <c:dLbls>
            <c:delete val="1"/>
          </c:dLbls>
          <c:cat>
            <c:strRef>
              <c:f>'[Apprenticeship Achievements.xlsx]Gender'!$M$6:$R$6</c:f>
              <c:strCache>
                <c:ptCount val="6"/>
                <c:pt idx="0">
                  <c:v>2017/18</c:v>
                </c:pt>
                <c:pt idx="1">
                  <c:v>2018/19</c:v>
                </c:pt>
                <c:pt idx="2">
                  <c:v>2019/20</c:v>
                </c:pt>
                <c:pt idx="3">
                  <c:v>2020/21</c:v>
                </c:pt>
                <c:pt idx="4">
                  <c:v>2021/22</c:v>
                </c:pt>
                <c:pt idx="5">
                  <c:v>2022/23</c:v>
                </c:pt>
              </c:strCache>
            </c:strRef>
          </c:cat>
          <c:val>
            <c:numRef>
              <c:f>'[Apprenticeship Achievements.xlsx]Gender'!$M$8:$R$8</c:f>
              <c:numCache>
                <c:formatCode>General</c:formatCode>
                <c:ptCount val="6"/>
                <c:pt idx="0">
                  <c:v>750</c:v>
                </c:pt>
                <c:pt idx="1">
                  <c:v>580</c:v>
                </c:pt>
                <c:pt idx="2">
                  <c:v>490</c:v>
                </c:pt>
                <c:pt idx="3">
                  <c:v>570</c:v>
                </c:pt>
                <c:pt idx="4">
                  <c:v>600</c:v>
                </c:pt>
                <c:pt idx="5">
                  <c:v>590</c:v>
                </c:pt>
              </c:numCache>
            </c:numRef>
          </c:val>
          <c:extLst>
            <c:ext xmlns:c16="http://schemas.microsoft.com/office/drawing/2014/chart" uri="{C3380CC4-5D6E-409C-BE32-E72D297353CC}">
              <c16:uniqueId val="{0000000D-7E51-44D3-A617-E3CFC556B239}"/>
            </c:ext>
          </c:extLst>
        </c:ser>
        <c:dLbls>
          <c:dLblPos val="outEnd"/>
          <c:showLegendKey val="0"/>
          <c:showVal val="1"/>
          <c:showCatName val="0"/>
          <c:showSerName val="0"/>
          <c:showPercent val="0"/>
          <c:showBubbleSize val="0"/>
        </c:dLbls>
        <c:gapWidth val="219"/>
        <c:overlap val="-27"/>
        <c:axId val="389231503"/>
        <c:axId val="1968959327"/>
      </c:barChart>
      <c:catAx>
        <c:axId val="3892315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68959327"/>
        <c:crosses val="autoZero"/>
        <c:auto val="1"/>
        <c:lblAlgn val="ctr"/>
        <c:lblOffset val="100"/>
        <c:noMultiLvlLbl val="0"/>
      </c:catAx>
      <c:valAx>
        <c:axId val="19689593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892315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Age!$H$14</c:f>
              <c:strCache>
                <c:ptCount val="1"/>
                <c:pt idx="0">
                  <c:v>Under 19</c:v>
                </c:pt>
              </c:strCache>
            </c:strRef>
          </c:tx>
          <c:spPr>
            <a:solidFill>
              <a:srgbClr val="006965"/>
            </a:solidFill>
            <a:ln>
              <a:noFill/>
            </a:ln>
            <a:effectLst/>
          </c:spPr>
          <c:invertIfNegative val="0"/>
          <c:cat>
            <c:strRef>
              <c:f>Age!$I$13:$N$13</c:f>
              <c:strCache>
                <c:ptCount val="6"/>
                <c:pt idx="0">
                  <c:v>2017/18</c:v>
                </c:pt>
                <c:pt idx="1">
                  <c:v>2018/19</c:v>
                </c:pt>
                <c:pt idx="2">
                  <c:v>2019/20</c:v>
                </c:pt>
                <c:pt idx="3">
                  <c:v>2020/21</c:v>
                </c:pt>
                <c:pt idx="4">
                  <c:v>2021/22</c:v>
                </c:pt>
                <c:pt idx="5">
                  <c:v>2022/23</c:v>
                </c:pt>
              </c:strCache>
            </c:strRef>
          </c:cat>
          <c:val>
            <c:numRef>
              <c:f>Age!$I$14:$N$14</c:f>
              <c:numCache>
                <c:formatCode>0%</c:formatCode>
                <c:ptCount val="6"/>
                <c:pt idx="0">
                  <c:v>0.31446540880503143</c:v>
                </c:pt>
                <c:pt idx="1">
                  <c:v>0.3482142857142857</c:v>
                </c:pt>
                <c:pt idx="2">
                  <c:v>0.26</c:v>
                </c:pt>
                <c:pt idx="3">
                  <c:v>0.22807017543859648</c:v>
                </c:pt>
                <c:pt idx="4">
                  <c:v>0.20833333333333334</c:v>
                </c:pt>
                <c:pt idx="5">
                  <c:v>0.18110236220472442</c:v>
                </c:pt>
              </c:numCache>
            </c:numRef>
          </c:val>
          <c:extLst>
            <c:ext xmlns:c16="http://schemas.microsoft.com/office/drawing/2014/chart" uri="{C3380CC4-5D6E-409C-BE32-E72D297353CC}">
              <c16:uniqueId val="{00000000-DED0-4BF2-A166-D68B4F51AECA}"/>
            </c:ext>
          </c:extLst>
        </c:ser>
        <c:ser>
          <c:idx val="1"/>
          <c:order val="1"/>
          <c:tx>
            <c:strRef>
              <c:f>Age!$H$15</c:f>
              <c:strCache>
                <c:ptCount val="1"/>
                <c:pt idx="0">
                  <c:v>19-24</c:v>
                </c:pt>
              </c:strCache>
            </c:strRef>
          </c:tx>
          <c:spPr>
            <a:solidFill>
              <a:srgbClr val="B5D137"/>
            </a:solidFill>
            <a:ln>
              <a:noFill/>
            </a:ln>
            <a:effectLst/>
          </c:spPr>
          <c:invertIfNegative val="0"/>
          <c:cat>
            <c:strRef>
              <c:f>Age!$I$13:$N$13</c:f>
              <c:strCache>
                <c:ptCount val="6"/>
                <c:pt idx="0">
                  <c:v>2017/18</c:v>
                </c:pt>
                <c:pt idx="1">
                  <c:v>2018/19</c:v>
                </c:pt>
                <c:pt idx="2">
                  <c:v>2019/20</c:v>
                </c:pt>
                <c:pt idx="3">
                  <c:v>2020/21</c:v>
                </c:pt>
                <c:pt idx="4">
                  <c:v>2021/22</c:v>
                </c:pt>
                <c:pt idx="5">
                  <c:v>2022/23</c:v>
                </c:pt>
              </c:strCache>
            </c:strRef>
          </c:cat>
          <c:val>
            <c:numRef>
              <c:f>Age!$I$15:$N$15</c:f>
              <c:numCache>
                <c:formatCode>0%</c:formatCode>
                <c:ptCount val="6"/>
                <c:pt idx="0">
                  <c:v>0.32075471698113206</c:v>
                </c:pt>
                <c:pt idx="1">
                  <c:v>0.33035714285714285</c:v>
                </c:pt>
                <c:pt idx="2">
                  <c:v>0.33</c:v>
                </c:pt>
                <c:pt idx="3">
                  <c:v>0.35964912280701755</c:v>
                </c:pt>
                <c:pt idx="4">
                  <c:v>0.36666666666666664</c:v>
                </c:pt>
                <c:pt idx="5">
                  <c:v>0.37007874015748032</c:v>
                </c:pt>
              </c:numCache>
            </c:numRef>
          </c:val>
          <c:extLst>
            <c:ext xmlns:c16="http://schemas.microsoft.com/office/drawing/2014/chart" uri="{C3380CC4-5D6E-409C-BE32-E72D297353CC}">
              <c16:uniqueId val="{00000001-DED0-4BF2-A166-D68B4F51AECA}"/>
            </c:ext>
          </c:extLst>
        </c:ser>
        <c:ser>
          <c:idx val="2"/>
          <c:order val="2"/>
          <c:tx>
            <c:strRef>
              <c:f>Age!$H$16</c:f>
              <c:strCache>
                <c:ptCount val="1"/>
                <c:pt idx="0">
                  <c:v>25+</c:v>
                </c:pt>
              </c:strCache>
            </c:strRef>
          </c:tx>
          <c:spPr>
            <a:solidFill>
              <a:srgbClr val="878787"/>
            </a:solidFill>
            <a:ln>
              <a:noFill/>
            </a:ln>
            <a:effectLst/>
          </c:spPr>
          <c:invertIfNegative val="0"/>
          <c:cat>
            <c:strRef>
              <c:f>Age!$I$13:$N$13</c:f>
              <c:strCache>
                <c:ptCount val="6"/>
                <c:pt idx="0">
                  <c:v>2017/18</c:v>
                </c:pt>
                <c:pt idx="1">
                  <c:v>2018/19</c:v>
                </c:pt>
                <c:pt idx="2">
                  <c:v>2019/20</c:v>
                </c:pt>
                <c:pt idx="3">
                  <c:v>2020/21</c:v>
                </c:pt>
                <c:pt idx="4">
                  <c:v>2021/22</c:v>
                </c:pt>
                <c:pt idx="5">
                  <c:v>2022/23</c:v>
                </c:pt>
              </c:strCache>
            </c:strRef>
          </c:cat>
          <c:val>
            <c:numRef>
              <c:f>Age!$I$16:$N$16</c:f>
              <c:numCache>
                <c:formatCode>0%</c:formatCode>
                <c:ptCount val="6"/>
                <c:pt idx="0">
                  <c:v>0.36477987421383645</c:v>
                </c:pt>
                <c:pt idx="1">
                  <c:v>0.33035714285714285</c:v>
                </c:pt>
                <c:pt idx="2">
                  <c:v>0.4</c:v>
                </c:pt>
                <c:pt idx="3">
                  <c:v>0.41228070175438597</c:v>
                </c:pt>
                <c:pt idx="4">
                  <c:v>0.42499999999999999</c:v>
                </c:pt>
                <c:pt idx="5">
                  <c:v>0.44881889763779526</c:v>
                </c:pt>
              </c:numCache>
            </c:numRef>
          </c:val>
          <c:extLst>
            <c:ext xmlns:c16="http://schemas.microsoft.com/office/drawing/2014/chart" uri="{C3380CC4-5D6E-409C-BE32-E72D297353CC}">
              <c16:uniqueId val="{00000002-DED0-4BF2-A166-D68B4F51AECA}"/>
            </c:ext>
          </c:extLst>
        </c:ser>
        <c:dLbls>
          <c:showLegendKey val="0"/>
          <c:showVal val="0"/>
          <c:showCatName val="0"/>
          <c:showSerName val="0"/>
          <c:showPercent val="0"/>
          <c:showBubbleSize val="0"/>
        </c:dLbls>
        <c:gapWidth val="219"/>
        <c:overlap val="-27"/>
        <c:axId val="1239384512"/>
        <c:axId val="1234273392"/>
      </c:barChart>
      <c:catAx>
        <c:axId val="123938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34273392"/>
        <c:crosses val="autoZero"/>
        <c:auto val="1"/>
        <c:lblAlgn val="ctr"/>
        <c:lblOffset val="100"/>
        <c:noMultiLvlLbl val="0"/>
      </c:catAx>
      <c:valAx>
        <c:axId val="12342733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39384512"/>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 Achievements.xlsx]Age'!$O$58</c:f>
              <c:strCache>
                <c:ptCount val="1"/>
                <c:pt idx="0">
                  <c:v>Under 19</c:v>
                </c:pt>
              </c:strCache>
            </c:strRef>
          </c:tx>
          <c:spPr>
            <a:solidFill>
              <a:srgbClr val="006965"/>
            </a:solidFill>
            <a:ln>
              <a:noFill/>
            </a:ln>
            <a:effectLst/>
          </c:spPr>
          <c:invertIfNegative val="0"/>
          <c:cat>
            <c:strRef>
              <c:f>'[Apprenticeship Achievements.xlsx]Age'!$N$59:$N$63</c:f>
              <c:strCache>
                <c:ptCount val="5"/>
                <c:pt idx="0">
                  <c:v>Aylesbury</c:v>
                </c:pt>
                <c:pt idx="1">
                  <c:v>Beaconsfield</c:v>
                </c:pt>
                <c:pt idx="2">
                  <c:v>Buckingham</c:v>
                </c:pt>
                <c:pt idx="3">
                  <c:v>Chesham and Amersham</c:v>
                </c:pt>
                <c:pt idx="4">
                  <c:v>Wycombe</c:v>
                </c:pt>
              </c:strCache>
            </c:strRef>
          </c:cat>
          <c:val>
            <c:numRef>
              <c:f>'[Apprenticeship Achievements.xlsx]Age'!$O$59:$O$63</c:f>
              <c:numCache>
                <c:formatCode>0%</c:formatCode>
                <c:ptCount val="5"/>
                <c:pt idx="0">
                  <c:v>0.18421052631578946</c:v>
                </c:pt>
                <c:pt idx="1">
                  <c:v>0.13636363636363635</c:v>
                </c:pt>
                <c:pt idx="2">
                  <c:v>0.20833333333333334</c:v>
                </c:pt>
                <c:pt idx="3">
                  <c:v>0.17647058823529413</c:v>
                </c:pt>
                <c:pt idx="4">
                  <c:v>0.18518518518518517</c:v>
                </c:pt>
              </c:numCache>
            </c:numRef>
          </c:val>
          <c:extLst>
            <c:ext xmlns:c16="http://schemas.microsoft.com/office/drawing/2014/chart" uri="{C3380CC4-5D6E-409C-BE32-E72D297353CC}">
              <c16:uniqueId val="{00000000-4C89-45DE-8FAB-E5FDF7089554}"/>
            </c:ext>
          </c:extLst>
        </c:ser>
        <c:ser>
          <c:idx val="1"/>
          <c:order val="1"/>
          <c:tx>
            <c:strRef>
              <c:f>'[Apprenticeship Achievements.xlsx]Age'!$P$58</c:f>
              <c:strCache>
                <c:ptCount val="1"/>
                <c:pt idx="0">
                  <c:v>19-24</c:v>
                </c:pt>
              </c:strCache>
            </c:strRef>
          </c:tx>
          <c:spPr>
            <a:solidFill>
              <a:srgbClr val="B5D137"/>
            </a:solidFill>
            <a:ln>
              <a:noFill/>
            </a:ln>
            <a:effectLst/>
          </c:spPr>
          <c:invertIfNegative val="0"/>
          <c:cat>
            <c:strRef>
              <c:f>'[Apprenticeship Achievements.xlsx]Age'!$N$59:$N$63</c:f>
              <c:strCache>
                <c:ptCount val="5"/>
                <c:pt idx="0">
                  <c:v>Aylesbury</c:v>
                </c:pt>
                <c:pt idx="1">
                  <c:v>Beaconsfield</c:v>
                </c:pt>
                <c:pt idx="2">
                  <c:v>Buckingham</c:v>
                </c:pt>
                <c:pt idx="3">
                  <c:v>Chesham and Amersham</c:v>
                </c:pt>
                <c:pt idx="4">
                  <c:v>Wycombe</c:v>
                </c:pt>
              </c:strCache>
            </c:strRef>
          </c:cat>
          <c:val>
            <c:numRef>
              <c:f>'[Apprenticeship Achievements.xlsx]Age'!$P$59:$P$63</c:f>
              <c:numCache>
                <c:formatCode>0%</c:formatCode>
                <c:ptCount val="5"/>
                <c:pt idx="0">
                  <c:v>0.34210526315789475</c:v>
                </c:pt>
                <c:pt idx="1">
                  <c:v>0.45454545454545453</c:v>
                </c:pt>
                <c:pt idx="2">
                  <c:v>0.33333333333333331</c:v>
                </c:pt>
                <c:pt idx="3">
                  <c:v>0.41176470588235292</c:v>
                </c:pt>
                <c:pt idx="4">
                  <c:v>0.37037037037037035</c:v>
                </c:pt>
              </c:numCache>
            </c:numRef>
          </c:val>
          <c:extLst>
            <c:ext xmlns:c16="http://schemas.microsoft.com/office/drawing/2014/chart" uri="{C3380CC4-5D6E-409C-BE32-E72D297353CC}">
              <c16:uniqueId val="{00000001-4C89-45DE-8FAB-E5FDF7089554}"/>
            </c:ext>
          </c:extLst>
        </c:ser>
        <c:ser>
          <c:idx val="2"/>
          <c:order val="2"/>
          <c:tx>
            <c:strRef>
              <c:f>'[Apprenticeship Achievements.xlsx]Age'!$Q$58</c:f>
              <c:strCache>
                <c:ptCount val="1"/>
                <c:pt idx="0">
                  <c:v>25+</c:v>
                </c:pt>
              </c:strCache>
            </c:strRef>
          </c:tx>
          <c:spPr>
            <a:solidFill>
              <a:srgbClr val="878787"/>
            </a:solidFill>
            <a:ln>
              <a:noFill/>
            </a:ln>
            <a:effectLst/>
          </c:spPr>
          <c:invertIfNegative val="0"/>
          <c:cat>
            <c:strRef>
              <c:f>'[Apprenticeship Achievements.xlsx]Age'!$N$59:$N$63</c:f>
              <c:strCache>
                <c:ptCount val="5"/>
                <c:pt idx="0">
                  <c:v>Aylesbury</c:v>
                </c:pt>
                <c:pt idx="1">
                  <c:v>Beaconsfield</c:v>
                </c:pt>
                <c:pt idx="2">
                  <c:v>Buckingham</c:v>
                </c:pt>
                <c:pt idx="3">
                  <c:v>Chesham and Amersham</c:v>
                </c:pt>
                <c:pt idx="4">
                  <c:v>Wycombe</c:v>
                </c:pt>
              </c:strCache>
            </c:strRef>
          </c:cat>
          <c:val>
            <c:numRef>
              <c:f>'[Apprenticeship Achievements.xlsx]Age'!$Q$59:$Q$63</c:f>
              <c:numCache>
                <c:formatCode>0%</c:formatCode>
                <c:ptCount val="5"/>
                <c:pt idx="0">
                  <c:v>0.5</c:v>
                </c:pt>
                <c:pt idx="1">
                  <c:v>0.40909090909090912</c:v>
                </c:pt>
                <c:pt idx="2">
                  <c:v>0.45833333333333331</c:v>
                </c:pt>
                <c:pt idx="3">
                  <c:v>0.41176470588235292</c:v>
                </c:pt>
                <c:pt idx="4">
                  <c:v>0.44444444444444442</c:v>
                </c:pt>
              </c:numCache>
            </c:numRef>
          </c:val>
          <c:extLst>
            <c:ext xmlns:c16="http://schemas.microsoft.com/office/drawing/2014/chart" uri="{C3380CC4-5D6E-409C-BE32-E72D297353CC}">
              <c16:uniqueId val="{00000002-4C89-45DE-8FAB-E5FDF7089554}"/>
            </c:ext>
          </c:extLst>
        </c:ser>
        <c:dLbls>
          <c:showLegendKey val="0"/>
          <c:showVal val="0"/>
          <c:showCatName val="0"/>
          <c:showSerName val="0"/>
          <c:showPercent val="0"/>
          <c:showBubbleSize val="0"/>
        </c:dLbls>
        <c:gapWidth val="219"/>
        <c:overlap val="-27"/>
        <c:axId val="125667055"/>
        <c:axId val="124952079"/>
      </c:barChart>
      <c:catAx>
        <c:axId val="125667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4952079"/>
        <c:crosses val="autoZero"/>
        <c:auto val="1"/>
        <c:lblAlgn val="ctr"/>
        <c:lblOffset val="100"/>
        <c:noMultiLvlLbl val="0"/>
      </c:catAx>
      <c:valAx>
        <c:axId val="12495207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56670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'[Apprenticeship Levels Amended.xlsx]Sheet1'!$T$88</c:f>
              <c:strCache>
                <c:ptCount val="1"/>
                <c:pt idx="0">
                  <c:v>Intermediate</c:v>
                </c:pt>
              </c:strCache>
            </c:strRef>
          </c:tx>
          <c:spPr>
            <a:solidFill>
              <a:srgbClr val="006965"/>
            </a:solidFill>
            <a:ln>
              <a:noFill/>
            </a:ln>
            <a:effectLst/>
          </c:spPr>
          <c:invertIfNegative val="0"/>
          <c:cat>
            <c:strRef>
              <c:f>'[Apprenticeship Levels Amended.xlsx]Sheet1'!$U$87:$Z$87</c:f>
              <c:strCache>
                <c:ptCount val="6"/>
                <c:pt idx="0">
                  <c:v>2017/18</c:v>
                </c:pt>
                <c:pt idx="1">
                  <c:v>2018/19</c:v>
                </c:pt>
                <c:pt idx="2">
                  <c:v>2019/20</c:v>
                </c:pt>
                <c:pt idx="3">
                  <c:v>2020/21</c:v>
                </c:pt>
                <c:pt idx="4">
                  <c:v>2021/22</c:v>
                </c:pt>
                <c:pt idx="5">
                  <c:v>2022/23</c:v>
                </c:pt>
              </c:strCache>
            </c:strRef>
          </c:cat>
          <c:val>
            <c:numRef>
              <c:f>'[Apprenticeship Levels Amended.xlsx]Sheet1'!$U$88:$Z$88</c:f>
              <c:numCache>
                <c:formatCode>0%</c:formatCode>
                <c:ptCount val="6"/>
                <c:pt idx="0">
                  <c:v>0.49685534591194969</c:v>
                </c:pt>
                <c:pt idx="1">
                  <c:v>0.4375</c:v>
                </c:pt>
                <c:pt idx="2">
                  <c:v>0.32</c:v>
                </c:pt>
                <c:pt idx="3">
                  <c:v>0.27192982456140352</c:v>
                </c:pt>
                <c:pt idx="4">
                  <c:v>0.27500000000000002</c:v>
                </c:pt>
                <c:pt idx="5">
                  <c:v>0.23622047244094488</c:v>
                </c:pt>
              </c:numCache>
            </c:numRef>
          </c:val>
          <c:extLst>
            <c:ext xmlns:c16="http://schemas.microsoft.com/office/drawing/2014/chart" uri="{C3380CC4-5D6E-409C-BE32-E72D297353CC}">
              <c16:uniqueId val="{00000000-2C48-40D9-A5B6-582F1CB37DE3}"/>
            </c:ext>
          </c:extLst>
        </c:ser>
        <c:ser>
          <c:idx val="1"/>
          <c:order val="1"/>
          <c:tx>
            <c:strRef>
              <c:f>'[Apprenticeship Levels Amended.xlsx]Sheet1'!$T$89</c:f>
              <c:strCache>
                <c:ptCount val="1"/>
                <c:pt idx="0">
                  <c:v>Advanced</c:v>
                </c:pt>
              </c:strCache>
            </c:strRef>
          </c:tx>
          <c:spPr>
            <a:solidFill>
              <a:srgbClr val="B5D137"/>
            </a:solidFill>
            <a:ln>
              <a:noFill/>
            </a:ln>
            <a:effectLst/>
          </c:spPr>
          <c:invertIfNegative val="0"/>
          <c:cat>
            <c:strRef>
              <c:f>'[Apprenticeship Levels Amended.xlsx]Sheet1'!$U$87:$Z$87</c:f>
              <c:strCache>
                <c:ptCount val="6"/>
                <c:pt idx="0">
                  <c:v>2017/18</c:v>
                </c:pt>
                <c:pt idx="1">
                  <c:v>2018/19</c:v>
                </c:pt>
                <c:pt idx="2">
                  <c:v>2019/20</c:v>
                </c:pt>
                <c:pt idx="3">
                  <c:v>2020/21</c:v>
                </c:pt>
                <c:pt idx="4">
                  <c:v>2021/22</c:v>
                </c:pt>
                <c:pt idx="5">
                  <c:v>2022/23</c:v>
                </c:pt>
              </c:strCache>
            </c:strRef>
          </c:cat>
          <c:val>
            <c:numRef>
              <c:f>'[Apprenticeship Levels Amended.xlsx]Sheet1'!$U$89:$Z$89</c:f>
              <c:numCache>
                <c:formatCode>0%</c:formatCode>
                <c:ptCount val="6"/>
                <c:pt idx="0">
                  <c:v>0.44025157232704404</c:v>
                </c:pt>
                <c:pt idx="1">
                  <c:v>0.49107142857142855</c:v>
                </c:pt>
                <c:pt idx="2">
                  <c:v>0.53</c:v>
                </c:pt>
                <c:pt idx="3">
                  <c:v>0.48245614035087719</c:v>
                </c:pt>
                <c:pt idx="4">
                  <c:v>0.45833333333333331</c:v>
                </c:pt>
                <c:pt idx="5">
                  <c:v>0.41732283464566927</c:v>
                </c:pt>
              </c:numCache>
            </c:numRef>
          </c:val>
          <c:extLst>
            <c:ext xmlns:c16="http://schemas.microsoft.com/office/drawing/2014/chart" uri="{C3380CC4-5D6E-409C-BE32-E72D297353CC}">
              <c16:uniqueId val="{00000001-2C48-40D9-A5B6-582F1CB37DE3}"/>
            </c:ext>
          </c:extLst>
        </c:ser>
        <c:ser>
          <c:idx val="2"/>
          <c:order val="2"/>
          <c:tx>
            <c:strRef>
              <c:f>'[Apprenticeship Levels Amended.xlsx]Sheet1'!$T$90</c:f>
              <c:strCache>
                <c:ptCount val="1"/>
                <c:pt idx="0">
                  <c:v>Higher</c:v>
                </c:pt>
              </c:strCache>
            </c:strRef>
          </c:tx>
          <c:spPr>
            <a:solidFill>
              <a:srgbClr val="878787"/>
            </a:solidFill>
            <a:ln>
              <a:noFill/>
            </a:ln>
            <a:effectLst/>
          </c:spPr>
          <c:invertIfNegative val="0"/>
          <c:cat>
            <c:strRef>
              <c:f>'[Apprenticeship Levels Amended.xlsx]Sheet1'!$U$87:$Z$87</c:f>
              <c:strCache>
                <c:ptCount val="6"/>
                <c:pt idx="0">
                  <c:v>2017/18</c:v>
                </c:pt>
                <c:pt idx="1">
                  <c:v>2018/19</c:v>
                </c:pt>
                <c:pt idx="2">
                  <c:v>2019/20</c:v>
                </c:pt>
                <c:pt idx="3">
                  <c:v>2020/21</c:v>
                </c:pt>
                <c:pt idx="4">
                  <c:v>2021/22</c:v>
                </c:pt>
                <c:pt idx="5">
                  <c:v>2022/23</c:v>
                </c:pt>
              </c:strCache>
            </c:strRef>
          </c:cat>
          <c:val>
            <c:numRef>
              <c:f>'[Apprenticeship Levels Amended.xlsx]Sheet1'!$U$90:$Z$90</c:f>
              <c:numCache>
                <c:formatCode>0%</c:formatCode>
                <c:ptCount val="6"/>
                <c:pt idx="0">
                  <c:v>5.6603773584905662E-2</c:v>
                </c:pt>
                <c:pt idx="1">
                  <c:v>7.1428571428571425E-2</c:v>
                </c:pt>
              </c:numCache>
            </c:numRef>
          </c:val>
          <c:extLst>
            <c:ext xmlns:c16="http://schemas.microsoft.com/office/drawing/2014/chart" uri="{C3380CC4-5D6E-409C-BE32-E72D297353CC}">
              <c16:uniqueId val="{00000002-2C48-40D9-A5B6-582F1CB37DE3}"/>
            </c:ext>
          </c:extLst>
        </c:ser>
        <c:ser>
          <c:idx val="3"/>
          <c:order val="3"/>
          <c:tx>
            <c:strRef>
              <c:f>'[Apprenticeship Levels Amended.xlsx]Sheet1'!$T$91</c:f>
              <c:strCache>
                <c:ptCount val="1"/>
                <c:pt idx="0">
                  <c:v>Higher (Levels 4 &amp; 5)</c:v>
                </c:pt>
              </c:strCache>
            </c:strRef>
          </c:tx>
          <c:spPr>
            <a:solidFill>
              <a:srgbClr val="00B0F0"/>
            </a:solidFill>
            <a:ln>
              <a:noFill/>
            </a:ln>
            <a:effectLst/>
          </c:spPr>
          <c:invertIfNegative val="0"/>
          <c:cat>
            <c:strRef>
              <c:f>'[Apprenticeship Levels Amended.xlsx]Sheet1'!$U$87:$Z$87</c:f>
              <c:strCache>
                <c:ptCount val="6"/>
                <c:pt idx="0">
                  <c:v>2017/18</c:v>
                </c:pt>
                <c:pt idx="1">
                  <c:v>2018/19</c:v>
                </c:pt>
                <c:pt idx="2">
                  <c:v>2019/20</c:v>
                </c:pt>
                <c:pt idx="3">
                  <c:v>2020/21</c:v>
                </c:pt>
                <c:pt idx="4">
                  <c:v>2021/22</c:v>
                </c:pt>
                <c:pt idx="5">
                  <c:v>2022/23</c:v>
                </c:pt>
              </c:strCache>
            </c:strRef>
          </c:cat>
          <c:val>
            <c:numRef>
              <c:f>'[Apprenticeship Levels Amended.xlsx]Sheet1'!$U$91:$Z$91</c:f>
              <c:numCache>
                <c:formatCode>General</c:formatCode>
                <c:ptCount val="6"/>
                <c:pt idx="2" formatCode="0%">
                  <c:v>0.13200000000000001</c:v>
                </c:pt>
                <c:pt idx="3" formatCode="0%">
                  <c:v>0.22894736842105262</c:v>
                </c:pt>
                <c:pt idx="4" formatCode="0%">
                  <c:v>0.23499999999999999</c:v>
                </c:pt>
                <c:pt idx="5" formatCode="0%">
                  <c:v>0.28661417322834648</c:v>
                </c:pt>
              </c:numCache>
            </c:numRef>
          </c:val>
          <c:extLst>
            <c:ext xmlns:c16="http://schemas.microsoft.com/office/drawing/2014/chart" uri="{C3380CC4-5D6E-409C-BE32-E72D297353CC}">
              <c16:uniqueId val="{00000003-2C48-40D9-A5B6-582F1CB37DE3}"/>
            </c:ext>
          </c:extLst>
        </c:ser>
        <c:ser>
          <c:idx val="4"/>
          <c:order val="4"/>
          <c:tx>
            <c:strRef>
              <c:f>'[Apprenticeship Levels Amended.xlsx]Sheet1'!$T$92</c:f>
              <c:strCache>
                <c:ptCount val="1"/>
                <c:pt idx="0">
                  <c:v>Higher (Levels 6 &amp; 7)</c:v>
                </c:pt>
              </c:strCache>
            </c:strRef>
          </c:tx>
          <c:spPr>
            <a:solidFill>
              <a:srgbClr val="7030A0"/>
            </a:solidFill>
            <a:ln>
              <a:noFill/>
            </a:ln>
            <a:effectLst/>
          </c:spPr>
          <c:invertIfNegative val="0"/>
          <c:cat>
            <c:strRef>
              <c:f>'[Apprenticeship Levels Amended.xlsx]Sheet1'!$U$87:$Z$87</c:f>
              <c:strCache>
                <c:ptCount val="6"/>
                <c:pt idx="0">
                  <c:v>2017/18</c:v>
                </c:pt>
                <c:pt idx="1">
                  <c:v>2018/19</c:v>
                </c:pt>
                <c:pt idx="2">
                  <c:v>2019/20</c:v>
                </c:pt>
                <c:pt idx="3">
                  <c:v>2020/21</c:v>
                </c:pt>
                <c:pt idx="4">
                  <c:v>2021/22</c:v>
                </c:pt>
                <c:pt idx="5">
                  <c:v>2022/23</c:v>
                </c:pt>
              </c:strCache>
            </c:strRef>
          </c:cat>
          <c:val>
            <c:numRef>
              <c:f>'[Apprenticeship Levels Amended.xlsx]Sheet1'!$U$92:$Z$92</c:f>
              <c:numCache>
                <c:formatCode>General</c:formatCode>
                <c:ptCount val="6"/>
                <c:pt idx="2" formatCode="0%">
                  <c:v>8.0000000000000002E-3</c:v>
                </c:pt>
                <c:pt idx="3" formatCode="0%">
                  <c:v>1.5789473684210527E-2</c:v>
                </c:pt>
                <c:pt idx="4" formatCode="0%">
                  <c:v>3.1666666666666669E-2</c:v>
                </c:pt>
                <c:pt idx="5" formatCode="0%">
                  <c:v>6.4566929133858267E-2</c:v>
                </c:pt>
              </c:numCache>
            </c:numRef>
          </c:val>
          <c:extLst>
            <c:ext xmlns:c16="http://schemas.microsoft.com/office/drawing/2014/chart" uri="{C3380CC4-5D6E-409C-BE32-E72D297353CC}">
              <c16:uniqueId val="{00000004-2C48-40D9-A5B6-582F1CB37DE3}"/>
            </c:ext>
          </c:extLst>
        </c:ser>
        <c:dLbls>
          <c:showLegendKey val="0"/>
          <c:showVal val="0"/>
          <c:showCatName val="0"/>
          <c:showSerName val="0"/>
          <c:showPercent val="0"/>
          <c:showBubbleSize val="0"/>
        </c:dLbls>
        <c:gapWidth val="150"/>
        <c:overlap val="100"/>
        <c:axId val="939191696"/>
        <c:axId val="939192176"/>
      </c:barChart>
      <c:catAx>
        <c:axId val="93919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39192176"/>
        <c:crosses val="autoZero"/>
        <c:auto val="1"/>
        <c:lblAlgn val="ctr"/>
        <c:lblOffset val="100"/>
        <c:noMultiLvlLbl val="0"/>
      </c:catAx>
      <c:valAx>
        <c:axId val="9391921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39191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 Achievements.xlsx]STEM'!$D$30</c:f>
              <c:strCache>
                <c:ptCount val="1"/>
                <c:pt idx="0">
                  <c:v>2019/20</c:v>
                </c:pt>
              </c:strCache>
            </c:strRef>
          </c:tx>
          <c:spPr>
            <a:solidFill>
              <a:srgbClr val="006965">
                <a:alpha val="40000"/>
              </a:srgbClr>
            </a:solidFill>
            <a:ln>
              <a:noFill/>
            </a:ln>
            <a:effectLst/>
          </c:spPr>
          <c:invertIfNegative val="0"/>
          <c:cat>
            <c:strRef>
              <c:f>'[Apprenticeship Achievements.xlsx]STEM'!$C$31:$C$35</c:f>
              <c:strCache>
                <c:ptCount val="5"/>
                <c:pt idx="0">
                  <c:v>Aylesbury</c:v>
                </c:pt>
                <c:pt idx="1">
                  <c:v>Beaconsfield</c:v>
                </c:pt>
                <c:pt idx="2">
                  <c:v>Buckingham</c:v>
                </c:pt>
                <c:pt idx="3">
                  <c:v>Chesham and Amersham</c:v>
                </c:pt>
                <c:pt idx="4">
                  <c:v>Wycombe</c:v>
                </c:pt>
              </c:strCache>
            </c:strRef>
          </c:cat>
          <c:val>
            <c:numRef>
              <c:f>'[Apprenticeship Achievements.xlsx]STEM'!$D$31:$D$35</c:f>
              <c:numCache>
                <c:formatCode>0%</c:formatCode>
                <c:ptCount val="5"/>
                <c:pt idx="0">
                  <c:v>0.18012422360248448</c:v>
                </c:pt>
                <c:pt idx="1">
                  <c:v>0.33333333333333331</c:v>
                </c:pt>
                <c:pt idx="2">
                  <c:v>0.30150753768844218</c:v>
                </c:pt>
                <c:pt idx="3">
                  <c:v>0.22077922077922077</c:v>
                </c:pt>
                <c:pt idx="4">
                  <c:v>0.3</c:v>
                </c:pt>
              </c:numCache>
            </c:numRef>
          </c:val>
          <c:extLst>
            <c:ext xmlns:c16="http://schemas.microsoft.com/office/drawing/2014/chart" uri="{C3380CC4-5D6E-409C-BE32-E72D297353CC}">
              <c16:uniqueId val="{00000000-2B51-4A3D-A8DE-C689FD1A906C}"/>
            </c:ext>
          </c:extLst>
        </c:ser>
        <c:ser>
          <c:idx val="1"/>
          <c:order val="1"/>
          <c:tx>
            <c:strRef>
              <c:f>'[Apprenticeship Achievements.xlsx]STEM'!$E$30</c:f>
              <c:strCache>
                <c:ptCount val="1"/>
                <c:pt idx="0">
                  <c:v>2020/21</c:v>
                </c:pt>
              </c:strCache>
            </c:strRef>
          </c:tx>
          <c:spPr>
            <a:solidFill>
              <a:srgbClr val="006965">
                <a:alpha val="60000"/>
              </a:srgbClr>
            </a:solidFill>
            <a:ln>
              <a:noFill/>
            </a:ln>
            <a:effectLst/>
          </c:spPr>
          <c:invertIfNegative val="0"/>
          <c:cat>
            <c:strRef>
              <c:f>'[Apprenticeship Achievements.xlsx]STEM'!$C$31:$C$35</c:f>
              <c:strCache>
                <c:ptCount val="5"/>
                <c:pt idx="0">
                  <c:v>Aylesbury</c:v>
                </c:pt>
                <c:pt idx="1">
                  <c:v>Beaconsfield</c:v>
                </c:pt>
                <c:pt idx="2">
                  <c:v>Buckingham</c:v>
                </c:pt>
                <c:pt idx="3">
                  <c:v>Chesham and Amersham</c:v>
                </c:pt>
                <c:pt idx="4">
                  <c:v>Wycombe</c:v>
                </c:pt>
              </c:strCache>
            </c:strRef>
          </c:cat>
          <c:val>
            <c:numRef>
              <c:f>'[Apprenticeship Achievements.xlsx]STEM'!$E$31:$E$35</c:f>
              <c:numCache>
                <c:formatCode>0%</c:formatCode>
                <c:ptCount val="5"/>
                <c:pt idx="0">
                  <c:v>0.21068249258160238</c:v>
                </c:pt>
                <c:pt idx="1">
                  <c:v>0.29353233830845771</c:v>
                </c:pt>
                <c:pt idx="2">
                  <c:v>0.25615763546798032</c:v>
                </c:pt>
                <c:pt idx="3">
                  <c:v>0.26451612903225807</c:v>
                </c:pt>
                <c:pt idx="4">
                  <c:v>0.20661157024793389</c:v>
                </c:pt>
              </c:numCache>
            </c:numRef>
          </c:val>
          <c:extLst>
            <c:ext xmlns:c16="http://schemas.microsoft.com/office/drawing/2014/chart" uri="{C3380CC4-5D6E-409C-BE32-E72D297353CC}">
              <c16:uniqueId val="{00000001-2B51-4A3D-A8DE-C689FD1A906C}"/>
            </c:ext>
          </c:extLst>
        </c:ser>
        <c:ser>
          <c:idx val="2"/>
          <c:order val="2"/>
          <c:tx>
            <c:strRef>
              <c:f>'[Apprenticeship Achievements.xlsx]STEM'!$F$30</c:f>
              <c:strCache>
                <c:ptCount val="1"/>
                <c:pt idx="0">
                  <c:v>2021/22</c:v>
                </c:pt>
              </c:strCache>
            </c:strRef>
          </c:tx>
          <c:spPr>
            <a:solidFill>
              <a:srgbClr val="006965">
                <a:alpha val="80000"/>
              </a:srgbClr>
            </a:solidFill>
            <a:ln>
              <a:noFill/>
            </a:ln>
            <a:effectLst/>
          </c:spPr>
          <c:invertIfNegative val="0"/>
          <c:cat>
            <c:strRef>
              <c:f>'[Apprenticeship Achievements.xlsx]STEM'!$C$31:$C$35</c:f>
              <c:strCache>
                <c:ptCount val="5"/>
                <c:pt idx="0">
                  <c:v>Aylesbury</c:v>
                </c:pt>
                <c:pt idx="1">
                  <c:v>Beaconsfield</c:v>
                </c:pt>
                <c:pt idx="2">
                  <c:v>Buckingham</c:v>
                </c:pt>
                <c:pt idx="3">
                  <c:v>Chesham and Amersham</c:v>
                </c:pt>
                <c:pt idx="4">
                  <c:v>Wycombe</c:v>
                </c:pt>
              </c:strCache>
            </c:strRef>
          </c:cat>
          <c:val>
            <c:numRef>
              <c:f>'[Apprenticeship Achievements.xlsx]STEM'!$F$31:$F$35</c:f>
              <c:numCache>
                <c:formatCode>0%</c:formatCode>
                <c:ptCount val="5"/>
                <c:pt idx="0">
                  <c:v>0.1712846347607053</c:v>
                </c:pt>
                <c:pt idx="1">
                  <c:v>0.25142857142857145</c:v>
                </c:pt>
                <c:pt idx="2">
                  <c:v>0.23076923076923078</c:v>
                </c:pt>
                <c:pt idx="3">
                  <c:v>0.20238095238095238</c:v>
                </c:pt>
                <c:pt idx="4">
                  <c:v>0.21238938053097345</c:v>
                </c:pt>
              </c:numCache>
            </c:numRef>
          </c:val>
          <c:extLst>
            <c:ext xmlns:c16="http://schemas.microsoft.com/office/drawing/2014/chart" uri="{C3380CC4-5D6E-409C-BE32-E72D297353CC}">
              <c16:uniqueId val="{00000002-2B51-4A3D-A8DE-C689FD1A906C}"/>
            </c:ext>
          </c:extLst>
        </c:ser>
        <c:ser>
          <c:idx val="3"/>
          <c:order val="3"/>
          <c:tx>
            <c:strRef>
              <c:f>'[Apprenticeship Achievements.xlsx]STEM'!$G$30</c:f>
              <c:strCache>
                <c:ptCount val="1"/>
                <c:pt idx="0">
                  <c:v>2022/23</c:v>
                </c:pt>
              </c:strCache>
            </c:strRef>
          </c:tx>
          <c:spPr>
            <a:solidFill>
              <a:srgbClr val="006965"/>
            </a:solidFill>
            <a:ln>
              <a:noFill/>
            </a:ln>
            <a:effectLst/>
          </c:spPr>
          <c:invertIfNegative val="0"/>
          <c:cat>
            <c:strRef>
              <c:f>'[Apprenticeship Achievements.xlsx]STEM'!$C$31:$C$35</c:f>
              <c:strCache>
                <c:ptCount val="5"/>
                <c:pt idx="0">
                  <c:v>Aylesbury</c:v>
                </c:pt>
                <c:pt idx="1">
                  <c:v>Beaconsfield</c:v>
                </c:pt>
                <c:pt idx="2">
                  <c:v>Buckingham</c:v>
                </c:pt>
                <c:pt idx="3">
                  <c:v>Chesham and Amersham</c:v>
                </c:pt>
                <c:pt idx="4">
                  <c:v>Wycombe</c:v>
                </c:pt>
              </c:strCache>
            </c:strRef>
          </c:cat>
          <c:val>
            <c:numRef>
              <c:f>'[Apprenticeship Achievements.xlsx]STEM'!$G$31:$G$35</c:f>
              <c:numCache>
                <c:formatCode>0%</c:formatCode>
                <c:ptCount val="5"/>
                <c:pt idx="0">
                  <c:v>0.1942257217847769</c:v>
                </c:pt>
                <c:pt idx="1">
                  <c:v>0.26363636363636361</c:v>
                </c:pt>
                <c:pt idx="2">
                  <c:v>0.24255319148936169</c:v>
                </c:pt>
                <c:pt idx="3">
                  <c:v>0.23809523809523808</c:v>
                </c:pt>
                <c:pt idx="4">
                  <c:v>0.22641509433962265</c:v>
                </c:pt>
              </c:numCache>
            </c:numRef>
          </c:val>
          <c:extLst>
            <c:ext xmlns:c16="http://schemas.microsoft.com/office/drawing/2014/chart" uri="{C3380CC4-5D6E-409C-BE32-E72D297353CC}">
              <c16:uniqueId val="{00000003-2B51-4A3D-A8DE-C689FD1A906C}"/>
            </c:ext>
          </c:extLst>
        </c:ser>
        <c:dLbls>
          <c:showLegendKey val="0"/>
          <c:showVal val="0"/>
          <c:showCatName val="0"/>
          <c:showSerName val="0"/>
          <c:showPercent val="0"/>
          <c:showBubbleSize val="0"/>
        </c:dLbls>
        <c:gapWidth val="219"/>
        <c:overlap val="-27"/>
        <c:axId val="489602607"/>
        <c:axId val="483587311"/>
      </c:barChart>
      <c:catAx>
        <c:axId val="489602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83587311"/>
        <c:crosses val="autoZero"/>
        <c:auto val="1"/>
        <c:lblAlgn val="ctr"/>
        <c:lblOffset val="100"/>
        <c:noMultiLvlLbl val="0"/>
      </c:catAx>
      <c:valAx>
        <c:axId val="4835873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89602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data.xlsx]Ach'!$E$3</c:f>
              <c:strCache>
                <c:ptCount val="1"/>
                <c:pt idx="0">
                  <c:v>Buckinghamshire</c:v>
                </c:pt>
              </c:strCache>
            </c:strRef>
          </c:tx>
          <c:spPr>
            <a:solidFill>
              <a:srgbClr val="006965"/>
            </a:solidFill>
            <a:ln>
              <a:noFill/>
            </a:ln>
            <a:effectLst/>
          </c:spPr>
          <c:invertIfNegative val="0"/>
          <c:cat>
            <c:strRef>
              <c:f>'[Apprenticeships full 2022-23 data.xlsx]Ach'!$D$4:$D$7</c:f>
              <c:strCache>
                <c:ptCount val="4"/>
                <c:pt idx="0">
                  <c:v>2019/20</c:v>
                </c:pt>
                <c:pt idx="1">
                  <c:v>2020/21</c:v>
                </c:pt>
                <c:pt idx="2">
                  <c:v>2021/22</c:v>
                </c:pt>
                <c:pt idx="3">
                  <c:v>2022/23</c:v>
                </c:pt>
              </c:strCache>
            </c:strRef>
          </c:cat>
          <c:val>
            <c:numRef>
              <c:f>'[Apprenticeships full 2022-23 data.xlsx]Ach'!$E$4:$E$7</c:f>
              <c:numCache>
                <c:formatCode>_-* #,##0_-;\-* #,##0_-;_-* "-"??_-;_-@_-</c:formatCode>
                <c:ptCount val="4"/>
                <c:pt idx="0">
                  <c:v>1720</c:v>
                </c:pt>
                <c:pt idx="1">
                  <c:v>1850</c:v>
                </c:pt>
                <c:pt idx="2">
                  <c:v>2230</c:v>
                </c:pt>
                <c:pt idx="3">
                  <c:v>2580</c:v>
                </c:pt>
              </c:numCache>
            </c:numRef>
          </c:val>
          <c:extLst>
            <c:ext xmlns:c16="http://schemas.microsoft.com/office/drawing/2014/chart" uri="{C3380CC4-5D6E-409C-BE32-E72D297353CC}">
              <c16:uniqueId val="{00000004-4BD7-4FDD-8245-7B13F2B990E1}"/>
            </c:ext>
          </c:extLst>
        </c:ser>
        <c:dLbls>
          <c:showLegendKey val="0"/>
          <c:showVal val="0"/>
          <c:showCatName val="0"/>
          <c:showSerName val="0"/>
          <c:showPercent val="0"/>
          <c:showBubbleSize val="0"/>
        </c:dLbls>
        <c:gapWidth val="219"/>
        <c:overlap val="-27"/>
        <c:axId val="1968858111"/>
        <c:axId val="1953608975"/>
      </c:barChart>
      <c:lineChart>
        <c:grouping val="standard"/>
        <c:varyColors val="0"/>
        <c:ser>
          <c:idx val="1"/>
          <c:order val="1"/>
          <c:tx>
            <c:strRef>
              <c:f>'[Apprenticeships full 2022-23 data.xlsx]Ach'!$F$3</c:f>
              <c:strCache>
                <c:ptCount val="1"/>
                <c:pt idx="0">
                  <c:v>England</c:v>
                </c:pt>
              </c:strCache>
            </c:strRef>
          </c:tx>
          <c:spPr>
            <a:ln w="28575" cap="rnd">
              <a:solidFill>
                <a:srgbClr val="B5D137"/>
              </a:solidFill>
              <a:round/>
            </a:ln>
            <a:effectLst/>
          </c:spPr>
          <c:marker>
            <c:symbol val="none"/>
          </c:marker>
          <c:cat>
            <c:strRef>
              <c:f>'[Apprenticeships full 2022-23 data.xlsx]Ach'!$D$4:$D$7</c:f>
              <c:strCache>
                <c:ptCount val="4"/>
                <c:pt idx="0">
                  <c:v>2019/20</c:v>
                </c:pt>
                <c:pt idx="1">
                  <c:v>2020/21</c:v>
                </c:pt>
                <c:pt idx="2">
                  <c:v>2021/22</c:v>
                </c:pt>
                <c:pt idx="3">
                  <c:v>2022/23</c:v>
                </c:pt>
              </c:strCache>
            </c:strRef>
          </c:cat>
          <c:val>
            <c:numRef>
              <c:f>'[Apprenticeships full 2022-23 data.xlsx]Ach'!$F$4:$F$7</c:f>
              <c:numCache>
                <c:formatCode>_-* #,##0_-;\-* #,##0_-;_-* "-"??_-;_-@_-</c:formatCode>
                <c:ptCount val="4"/>
                <c:pt idx="0">
                  <c:v>319730</c:v>
                </c:pt>
                <c:pt idx="1">
                  <c:v>318320</c:v>
                </c:pt>
                <c:pt idx="2">
                  <c:v>345140</c:v>
                </c:pt>
                <c:pt idx="3">
                  <c:v>332720</c:v>
                </c:pt>
              </c:numCache>
            </c:numRef>
          </c:val>
          <c:smooth val="0"/>
          <c:extLst>
            <c:ext xmlns:c16="http://schemas.microsoft.com/office/drawing/2014/chart" uri="{C3380CC4-5D6E-409C-BE32-E72D297353CC}">
              <c16:uniqueId val="{00000009-4BD7-4FDD-8245-7B13F2B990E1}"/>
            </c:ext>
          </c:extLst>
        </c:ser>
        <c:dLbls>
          <c:showLegendKey val="0"/>
          <c:showVal val="0"/>
          <c:showCatName val="0"/>
          <c:showSerName val="0"/>
          <c:showPercent val="0"/>
          <c:showBubbleSize val="0"/>
        </c:dLbls>
        <c:marker val="1"/>
        <c:smooth val="0"/>
        <c:axId val="1968857631"/>
        <c:axId val="1953609471"/>
      </c:lineChart>
      <c:catAx>
        <c:axId val="1968858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53608975"/>
        <c:crosses val="autoZero"/>
        <c:auto val="1"/>
        <c:lblAlgn val="ctr"/>
        <c:lblOffset val="100"/>
        <c:noMultiLvlLbl val="0"/>
      </c:catAx>
      <c:valAx>
        <c:axId val="195360897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Buckinghamshire starts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68858111"/>
        <c:crosses val="autoZero"/>
        <c:crossBetween val="between"/>
      </c:valAx>
      <c:valAx>
        <c:axId val="1953609471"/>
        <c:scaling>
          <c:orientation val="minMax"/>
          <c:min val="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National</a:t>
                </a:r>
                <a:r>
                  <a:rPr lang="en-GB" baseline="0" dirty="0"/>
                  <a:t> starts</a:t>
                </a:r>
                <a:endParaRPr lang="en-GB"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68857631"/>
        <c:crosses val="max"/>
        <c:crossBetween val="between"/>
        <c:majorUnit val="50000"/>
      </c:valAx>
      <c:catAx>
        <c:axId val="1968857631"/>
        <c:scaling>
          <c:orientation val="minMax"/>
        </c:scaling>
        <c:delete val="1"/>
        <c:axPos val="b"/>
        <c:numFmt formatCode="General" sourceLinked="1"/>
        <c:majorTickMark val="out"/>
        <c:minorTickMark val="none"/>
        <c:tickLblPos val="nextTo"/>
        <c:crossAx val="195360947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data.xlsx]Ach'!$C$11</c:f>
              <c:strCache>
                <c:ptCount val="1"/>
                <c:pt idx="0">
                  <c:v>2019/20</c:v>
                </c:pt>
              </c:strCache>
            </c:strRef>
          </c:tx>
          <c:spPr>
            <a:solidFill>
              <a:srgbClr val="006965">
                <a:alpha val="40000"/>
              </a:srgbClr>
            </a:solidFill>
            <a:ln>
              <a:noFill/>
            </a:ln>
            <a:effectLst/>
          </c:spPr>
          <c:invertIfNegative val="0"/>
          <c:cat>
            <c:strRef>
              <c:f>'[Apprenticeships full 2022-23 data.xlsx]Ach'!$B$12:$B$16</c:f>
              <c:strCache>
                <c:ptCount val="5"/>
                <c:pt idx="0">
                  <c:v>Aylesbury</c:v>
                </c:pt>
                <c:pt idx="1">
                  <c:v>Beaconsfield</c:v>
                </c:pt>
                <c:pt idx="2">
                  <c:v>Buckingham</c:v>
                </c:pt>
                <c:pt idx="3">
                  <c:v>Chesham and Amersham</c:v>
                </c:pt>
                <c:pt idx="4">
                  <c:v>Wycombe</c:v>
                </c:pt>
              </c:strCache>
            </c:strRef>
          </c:cat>
          <c:val>
            <c:numRef>
              <c:f>'[Apprenticeships full 2022-23 data.xlsx]Ach'!$C$12:$C$16</c:f>
              <c:numCache>
                <c:formatCode>_-* #,##0_-;\-* #,##0_-;_-* "-"??_-;_-@_-</c:formatCode>
                <c:ptCount val="5"/>
                <c:pt idx="0">
                  <c:v>530</c:v>
                </c:pt>
                <c:pt idx="1">
                  <c:v>310</c:v>
                </c:pt>
                <c:pt idx="2">
                  <c:v>220</c:v>
                </c:pt>
                <c:pt idx="3">
                  <c:v>290</c:v>
                </c:pt>
                <c:pt idx="4">
                  <c:v>360</c:v>
                </c:pt>
              </c:numCache>
            </c:numRef>
          </c:val>
          <c:extLst>
            <c:ext xmlns:c16="http://schemas.microsoft.com/office/drawing/2014/chart" uri="{C3380CC4-5D6E-409C-BE32-E72D297353CC}">
              <c16:uniqueId val="{00000000-868B-41F0-BEA6-D50B408038C8}"/>
            </c:ext>
          </c:extLst>
        </c:ser>
        <c:ser>
          <c:idx val="1"/>
          <c:order val="1"/>
          <c:tx>
            <c:strRef>
              <c:f>'[Apprenticeships full 2022-23 data.xlsx]Ach'!$D$11</c:f>
              <c:strCache>
                <c:ptCount val="1"/>
                <c:pt idx="0">
                  <c:v>2020/21</c:v>
                </c:pt>
              </c:strCache>
            </c:strRef>
          </c:tx>
          <c:spPr>
            <a:solidFill>
              <a:srgbClr val="006965">
                <a:alpha val="60000"/>
              </a:srgbClr>
            </a:solidFill>
            <a:ln>
              <a:noFill/>
            </a:ln>
            <a:effectLst/>
          </c:spPr>
          <c:invertIfNegative val="0"/>
          <c:cat>
            <c:strRef>
              <c:f>'[Apprenticeships full 2022-23 data.xlsx]Ach'!$B$12:$B$16</c:f>
              <c:strCache>
                <c:ptCount val="5"/>
                <c:pt idx="0">
                  <c:v>Aylesbury</c:v>
                </c:pt>
                <c:pt idx="1">
                  <c:v>Beaconsfield</c:v>
                </c:pt>
                <c:pt idx="2">
                  <c:v>Buckingham</c:v>
                </c:pt>
                <c:pt idx="3">
                  <c:v>Chesham and Amersham</c:v>
                </c:pt>
                <c:pt idx="4">
                  <c:v>Wycombe</c:v>
                </c:pt>
              </c:strCache>
            </c:strRef>
          </c:cat>
          <c:val>
            <c:numRef>
              <c:f>'[Apprenticeships full 2022-23 data.xlsx]Ach'!$D$12:$D$16</c:f>
              <c:numCache>
                <c:formatCode>_-* #,##0_-;\-* #,##0_-;_-* "-"??_-;_-@_-</c:formatCode>
                <c:ptCount val="5"/>
                <c:pt idx="0">
                  <c:v>520</c:v>
                </c:pt>
                <c:pt idx="1">
                  <c:v>420</c:v>
                </c:pt>
                <c:pt idx="2">
                  <c:v>240</c:v>
                </c:pt>
                <c:pt idx="3">
                  <c:v>240</c:v>
                </c:pt>
                <c:pt idx="4">
                  <c:v>430</c:v>
                </c:pt>
              </c:numCache>
            </c:numRef>
          </c:val>
          <c:extLst>
            <c:ext xmlns:c16="http://schemas.microsoft.com/office/drawing/2014/chart" uri="{C3380CC4-5D6E-409C-BE32-E72D297353CC}">
              <c16:uniqueId val="{00000001-868B-41F0-BEA6-D50B408038C8}"/>
            </c:ext>
          </c:extLst>
        </c:ser>
        <c:ser>
          <c:idx val="2"/>
          <c:order val="2"/>
          <c:tx>
            <c:strRef>
              <c:f>'[Apprenticeships full 2022-23 data.xlsx]Ach'!$E$11</c:f>
              <c:strCache>
                <c:ptCount val="1"/>
                <c:pt idx="0">
                  <c:v>2021/22</c:v>
                </c:pt>
              </c:strCache>
            </c:strRef>
          </c:tx>
          <c:spPr>
            <a:solidFill>
              <a:srgbClr val="006965">
                <a:alpha val="80000"/>
              </a:srgbClr>
            </a:solidFill>
            <a:ln>
              <a:noFill/>
            </a:ln>
            <a:effectLst/>
          </c:spPr>
          <c:invertIfNegative val="0"/>
          <c:cat>
            <c:strRef>
              <c:f>'[Apprenticeships full 2022-23 data.xlsx]Ach'!$B$12:$B$16</c:f>
              <c:strCache>
                <c:ptCount val="5"/>
                <c:pt idx="0">
                  <c:v>Aylesbury</c:v>
                </c:pt>
                <c:pt idx="1">
                  <c:v>Beaconsfield</c:v>
                </c:pt>
                <c:pt idx="2">
                  <c:v>Buckingham</c:v>
                </c:pt>
                <c:pt idx="3">
                  <c:v>Chesham and Amersham</c:v>
                </c:pt>
                <c:pt idx="4">
                  <c:v>Wycombe</c:v>
                </c:pt>
              </c:strCache>
            </c:strRef>
          </c:cat>
          <c:val>
            <c:numRef>
              <c:f>'[Apprenticeships full 2022-23 data.xlsx]Ach'!$E$12:$E$16</c:f>
              <c:numCache>
                <c:formatCode>_-* #,##0_-;\-* #,##0_-;_-* "-"??_-;_-@_-</c:formatCode>
                <c:ptCount val="5"/>
                <c:pt idx="0">
                  <c:v>500</c:v>
                </c:pt>
                <c:pt idx="1">
                  <c:v>470</c:v>
                </c:pt>
                <c:pt idx="2">
                  <c:v>280</c:v>
                </c:pt>
                <c:pt idx="3">
                  <c:v>370</c:v>
                </c:pt>
                <c:pt idx="4">
                  <c:v>620</c:v>
                </c:pt>
              </c:numCache>
            </c:numRef>
          </c:val>
          <c:extLst>
            <c:ext xmlns:c16="http://schemas.microsoft.com/office/drawing/2014/chart" uri="{C3380CC4-5D6E-409C-BE32-E72D297353CC}">
              <c16:uniqueId val="{00000002-868B-41F0-BEA6-D50B408038C8}"/>
            </c:ext>
          </c:extLst>
        </c:ser>
        <c:ser>
          <c:idx val="3"/>
          <c:order val="3"/>
          <c:tx>
            <c:strRef>
              <c:f>'[Apprenticeships full 2022-23 data.xlsx]Ach'!$F$11</c:f>
              <c:strCache>
                <c:ptCount val="1"/>
                <c:pt idx="0">
                  <c:v>2022/23</c:v>
                </c:pt>
              </c:strCache>
            </c:strRef>
          </c:tx>
          <c:spPr>
            <a:solidFill>
              <a:srgbClr val="006965"/>
            </a:solidFill>
            <a:ln>
              <a:noFill/>
            </a:ln>
            <a:effectLst/>
          </c:spPr>
          <c:invertIfNegative val="0"/>
          <c:cat>
            <c:strRef>
              <c:f>'[Apprenticeships full 2022-23 data.xlsx]Ach'!$B$12:$B$16</c:f>
              <c:strCache>
                <c:ptCount val="5"/>
                <c:pt idx="0">
                  <c:v>Aylesbury</c:v>
                </c:pt>
                <c:pt idx="1">
                  <c:v>Beaconsfield</c:v>
                </c:pt>
                <c:pt idx="2">
                  <c:v>Buckingham</c:v>
                </c:pt>
                <c:pt idx="3">
                  <c:v>Chesham and Amersham</c:v>
                </c:pt>
                <c:pt idx="4">
                  <c:v>Wycombe</c:v>
                </c:pt>
              </c:strCache>
            </c:strRef>
          </c:cat>
          <c:val>
            <c:numRef>
              <c:f>'[Apprenticeships full 2022-23 data.xlsx]Ach'!$F$12:$F$16</c:f>
              <c:numCache>
                <c:formatCode>_-* #,##0_-;\-* #,##0_-;_-* "-"??_-;_-@_-</c:formatCode>
                <c:ptCount val="5"/>
                <c:pt idx="0">
                  <c:v>650</c:v>
                </c:pt>
                <c:pt idx="1">
                  <c:v>410</c:v>
                </c:pt>
                <c:pt idx="2">
                  <c:v>300</c:v>
                </c:pt>
                <c:pt idx="3">
                  <c:v>230</c:v>
                </c:pt>
                <c:pt idx="4">
                  <c:v>980</c:v>
                </c:pt>
              </c:numCache>
            </c:numRef>
          </c:val>
          <c:extLst>
            <c:ext xmlns:c16="http://schemas.microsoft.com/office/drawing/2014/chart" uri="{C3380CC4-5D6E-409C-BE32-E72D297353CC}">
              <c16:uniqueId val="{00000003-868B-41F0-BEA6-D50B408038C8}"/>
            </c:ext>
          </c:extLst>
        </c:ser>
        <c:dLbls>
          <c:showLegendKey val="0"/>
          <c:showVal val="0"/>
          <c:showCatName val="0"/>
          <c:showSerName val="0"/>
          <c:showPercent val="0"/>
          <c:showBubbleSize val="0"/>
        </c:dLbls>
        <c:gapWidth val="219"/>
        <c:overlap val="-27"/>
        <c:axId val="125649295"/>
        <c:axId val="118235919"/>
      </c:barChart>
      <c:catAx>
        <c:axId val="125649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8235919"/>
        <c:crosses val="autoZero"/>
        <c:auto val="1"/>
        <c:lblAlgn val="ctr"/>
        <c:lblOffset val="100"/>
        <c:noMultiLvlLbl val="0"/>
      </c:catAx>
      <c:valAx>
        <c:axId val="118235919"/>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56492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data.xlsx]Ach Age'!$E$22</c:f>
              <c:strCache>
                <c:ptCount val="1"/>
                <c:pt idx="0">
                  <c:v>Under 19</c:v>
                </c:pt>
              </c:strCache>
            </c:strRef>
          </c:tx>
          <c:spPr>
            <a:solidFill>
              <a:srgbClr val="006965"/>
            </a:solidFill>
            <a:ln>
              <a:noFill/>
            </a:ln>
            <a:effectLst/>
          </c:spPr>
          <c:invertIfNegative val="0"/>
          <c:cat>
            <c:strRef>
              <c:f>'[Apprenticeships full 2022-23 data.xlsx]Ach Age'!$F$21:$I$21</c:f>
              <c:strCache>
                <c:ptCount val="4"/>
                <c:pt idx="0">
                  <c:v>2019/20</c:v>
                </c:pt>
                <c:pt idx="1">
                  <c:v>2020/21</c:v>
                </c:pt>
                <c:pt idx="2">
                  <c:v>2021/22</c:v>
                </c:pt>
                <c:pt idx="3">
                  <c:v>2022/23</c:v>
                </c:pt>
              </c:strCache>
            </c:strRef>
          </c:cat>
          <c:val>
            <c:numRef>
              <c:f>'[Apprenticeships full 2022-23 data.xlsx]Ach Age'!$F$22:$I$22</c:f>
              <c:numCache>
                <c:formatCode>0%</c:formatCode>
                <c:ptCount val="4"/>
                <c:pt idx="0">
                  <c:v>0.23255813953488372</c:v>
                </c:pt>
                <c:pt idx="1">
                  <c:v>0.18378378378378379</c:v>
                </c:pt>
                <c:pt idx="2">
                  <c:v>0.18385650224215247</c:v>
                </c:pt>
                <c:pt idx="3">
                  <c:v>0.18992248062015504</c:v>
                </c:pt>
              </c:numCache>
            </c:numRef>
          </c:val>
          <c:extLst>
            <c:ext xmlns:c16="http://schemas.microsoft.com/office/drawing/2014/chart" uri="{C3380CC4-5D6E-409C-BE32-E72D297353CC}">
              <c16:uniqueId val="{00000000-310A-44FA-AB83-6A08F148967B}"/>
            </c:ext>
          </c:extLst>
        </c:ser>
        <c:ser>
          <c:idx val="1"/>
          <c:order val="1"/>
          <c:tx>
            <c:strRef>
              <c:f>'[Apprenticeships full 2022-23 data.xlsx]Ach Age'!$E$23</c:f>
              <c:strCache>
                <c:ptCount val="1"/>
                <c:pt idx="0">
                  <c:v>19-24</c:v>
                </c:pt>
              </c:strCache>
            </c:strRef>
          </c:tx>
          <c:spPr>
            <a:solidFill>
              <a:srgbClr val="B5D137"/>
            </a:solidFill>
            <a:ln>
              <a:noFill/>
            </a:ln>
            <a:effectLst/>
          </c:spPr>
          <c:invertIfNegative val="0"/>
          <c:cat>
            <c:strRef>
              <c:f>'[Apprenticeships full 2022-23 data.xlsx]Ach Age'!$F$21:$I$21</c:f>
              <c:strCache>
                <c:ptCount val="4"/>
                <c:pt idx="0">
                  <c:v>2019/20</c:v>
                </c:pt>
                <c:pt idx="1">
                  <c:v>2020/21</c:v>
                </c:pt>
                <c:pt idx="2">
                  <c:v>2021/22</c:v>
                </c:pt>
                <c:pt idx="3">
                  <c:v>2022/23</c:v>
                </c:pt>
              </c:strCache>
            </c:strRef>
          </c:cat>
          <c:val>
            <c:numRef>
              <c:f>'[Apprenticeships full 2022-23 data.xlsx]Ach Age'!$F$23:$I$23</c:f>
              <c:numCache>
                <c:formatCode>0%</c:formatCode>
                <c:ptCount val="4"/>
                <c:pt idx="0">
                  <c:v>0.29069767441860467</c:v>
                </c:pt>
                <c:pt idx="1">
                  <c:v>0.31891891891891894</c:v>
                </c:pt>
                <c:pt idx="2">
                  <c:v>0.35874439461883406</c:v>
                </c:pt>
                <c:pt idx="3">
                  <c:v>0.25193798449612403</c:v>
                </c:pt>
              </c:numCache>
            </c:numRef>
          </c:val>
          <c:extLst>
            <c:ext xmlns:c16="http://schemas.microsoft.com/office/drawing/2014/chart" uri="{C3380CC4-5D6E-409C-BE32-E72D297353CC}">
              <c16:uniqueId val="{00000001-310A-44FA-AB83-6A08F148967B}"/>
            </c:ext>
          </c:extLst>
        </c:ser>
        <c:ser>
          <c:idx val="2"/>
          <c:order val="2"/>
          <c:tx>
            <c:strRef>
              <c:f>'[Apprenticeships full 2022-23 data.xlsx]Ach Age'!$E$24</c:f>
              <c:strCache>
                <c:ptCount val="1"/>
                <c:pt idx="0">
                  <c:v>25+</c:v>
                </c:pt>
              </c:strCache>
            </c:strRef>
          </c:tx>
          <c:spPr>
            <a:solidFill>
              <a:srgbClr val="878787"/>
            </a:solidFill>
            <a:ln>
              <a:noFill/>
            </a:ln>
            <a:effectLst/>
          </c:spPr>
          <c:invertIfNegative val="0"/>
          <c:cat>
            <c:strRef>
              <c:f>'[Apprenticeships full 2022-23 data.xlsx]Ach Age'!$F$21:$I$21</c:f>
              <c:strCache>
                <c:ptCount val="4"/>
                <c:pt idx="0">
                  <c:v>2019/20</c:v>
                </c:pt>
                <c:pt idx="1">
                  <c:v>2020/21</c:v>
                </c:pt>
                <c:pt idx="2">
                  <c:v>2021/22</c:v>
                </c:pt>
                <c:pt idx="3">
                  <c:v>2022/23</c:v>
                </c:pt>
              </c:strCache>
            </c:strRef>
          </c:cat>
          <c:val>
            <c:numRef>
              <c:f>'[Apprenticeships full 2022-23 data.xlsx]Ach Age'!$F$24:$I$24</c:f>
              <c:numCache>
                <c:formatCode>0%</c:formatCode>
                <c:ptCount val="4"/>
                <c:pt idx="0">
                  <c:v>0.47674418604651164</c:v>
                </c:pt>
                <c:pt idx="1">
                  <c:v>0.50270270270270268</c:v>
                </c:pt>
                <c:pt idx="2">
                  <c:v>0.45739910313901344</c:v>
                </c:pt>
                <c:pt idx="3">
                  <c:v>0.55813953488372092</c:v>
                </c:pt>
              </c:numCache>
            </c:numRef>
          </c:val>
          <c:extLst>
            <c:ext xmlns:c16="http://schemas.microsoft.com/office/drawing/2014/chart" uri="{C3380CC4-5D6E-409C-BE32-E72D297353CC}">
              <c16:uniqueId val="{00000002-310A-44FA-AB83-6A08F148967B}"/>
            </c:ext>
          </c:extLst>
        </c:ser>
        <c:dLbls>
          <c:showLegendKey val="0"/>
          <c:showVal val="0"/>
          <c:showCatName val="0"/>
          <c:showSerName val="0"/>
          <c:showPercent val="0"/>
          <c:showBubbleSize val="0"/>
        </c:dLbls>
        <c:gapWidth val="219"/>
        <c:overlap val="-27"/>
        <c:axId val="125663695"/>
        <c:axId val="1863878655"/>
      </c:barChart>
      <c:catAx>
        <c:axId val="125663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63878655"/>
        <c:crosses val="autoZero"/>
        <c:auto val="1"/>
        <c:lblAlgn val="ctr"/>
        <c:lblOffset val="100"/>
        <c:noMultiLvlLbl val="0"/>
      </c:catAx>
      <c:valAx>
        <c:axId val="186387865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5663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data.xlsx]Local area trend'!$F$5</c:f>
              <c:strCache>
                <c:ptCount val="1"/>
                <c:pt idx="0">
                  <c:v>2017/18</c:v>
                </c:pt>
              </c:strCache>
            </c:strRef>
          </c:tx>
          <c:spPr>
            <a:solidFill>
              <a:srgbClr val="006965">
                <a:alpha val="20000"/>
              </a:srgbClr>
            </a:solidFill>
            <a:ln>
              <a:noFill/>
            </a:ln>
            <a:effectLst/>
          </c:spPr>
          <c:invertIfNegative val="0"/>
          <c:cat>
            <c:strRef>
              <c:f>'[Apprenticeships full 2022-23 data.xlsx]Local area trend'!$E$6:$E$10</c:f>
              <c:strCache>
                <c:ptCount val="5"/>
                <c:pt idx="0">
                  <c:v>Aylesbury</c:v>
                </c:pt>
                <c:pt idx="1">
                  <c:v>Beaconsfield</c:v>
                </c:pt>
                <c:pt idx="2">
                  <c:v>Buckingham</c:v>
                </c:pt>
                <c:pt idx="3">
                  <c:v>Chesham and Amersham</c:v>
                </c:pt>
                <c:pt idx="4">
                  <c:v>Wycombe</c:v>
                </c:pt>
              </c:strCache>
            </c:strRef>
          </c:cat>
          <c:val>
            <c:numRef>
              <c:f>'[Apprenticeships full 2022-23 data.xlsx]Local area trend'!$F$6:$F$10</c:f>
              <c:numCache>
                <c:formatCode>_-* #,##0_-;\-* #,##0_-;_-* "-"??_-;_-@_-</c:formatCode>
                <c:ptCount val="5"/>
                <c:pt idx="0">
                  <c:v>790</c:v>
                </c:pt>
                <c:pt idx="1">
                  <c:v>380</c:v>
                </c:pt>
                <c:pt idx="2">
                  <c:v>480</c:v>
                </c:pt>
                <c:pt idx="3">
                  <c:v>380</c:v>
                </c:pt>
                <c:pt idx="4">
                  <c:v>570</c:v>
                </c:pt>
              </c:numCache>
            </c:numRef>
          </c:val>
          <c:extLst>
            <c:ext xmlns:c16="http://schemas.microsoft.com/office/drawing/2014/chart" uri="{C3380CC4-5D6E-409C-BE32-E72D297353CC}">
              <c16:uniqueId val="{00000000-5DA4-4093-9970-77F539E21336}"/>
            </c:ext>
          </c:extLst>
        </c:ser>
        <c:ser>
          <c:idx val="1"/>
          <c:order val="1"/>
          <c:tx>
            <c:strRef>
              <c:f>'[Apprenticeships full 2022-23 data.xlsx]Local area trend'!$G$5</c:f>
              <c:strCache>
                <c:ptCount val="1"/>
                <c:pt idx="0">
                  <c:v>2018/19</c:v>
                </c:pt>
              </c:strCache>
            </c:strRef>
          </c:tx>
          <c:spPr>
            <a:solidFill>
              <a:srgbClr val="006965">
                <a:alpha val="36078"/>
              </a:srgbClr>
            </a:solidFill>
            <a:ln>
              <a:noFill/>
            </a:ln>
            <a:effectLst/>
          </c:spPr>
          <c:invertIfNegative val="0"/>
          <c:cat>
            <c:strRef>
              <c:f>'[Apprenticeships full 2022-23 data.xlsx]Local area trend'!$E$6:$E$10</c:f>
              <c:strCache>
                <c:ptCount val="5"/>
                <c:pt idx="0">
                  <c:v>Aylesbury</c:v>
                </c:pt>
                <c:pt idx="1">
                  <c:v>Beaconsfield</c:v>
                </c:pt>
                <c:pt idx="2">
                  <c:v>Buckingham</c:v>
                </c:pt>
                <c:pt idx="3">
                  <c:v>Chesham and Amersham</c:v>
                </c:pt>
                <c:pt idx="4">
                  <c:v>Wycombe</c:v>
                </c:pt>
              </c:strCache>
            </c:strRef>
          </c:cat>
          <c:val>
            <c:numRef>
              <c:f>'[Apprenticeships full 2022-23 data.xlsx]Local area trend'!$G$6:$G$10</c:f>
              <c:numCache>
                <c:formatCode>_-* #,##0_-;\-* #,##0_-;_-* "-"??_-;_-@_-</c:formatCode>
                <c:ptCount val="5"/>
                <c:pt idx="0">
                  <c:v>870</c:v>
                </c:pt>
                <c:pt idx="1">
                  <c:v>440</c:v>
                </c:pt>
                <c:pt idx="2">
                  <c:v>520</c:v>
                </c:pt>
                <c:pt idx="3">
                  <c:v>410</c:v>
                </c:pt>
                <c:pt idx="4">
                  <c:v>620</c:v>
                </c:pt>
              </c:numCache>
            </c:numRef>
          </c:val>
          <c:extLst>
            <c:ext xmlns:c16="http://schemas.microsoft.com/office/drawing/2014/chart" uri="{C3380CC4-5D6E-409C-BE32-E72D297353CC}">
              <c16:uniqueId val="{00000001-5DA4-4093-9970-77F539E21336}"/>
            </c:ext>
          </c:extLst>
        </c:ser>
        <c:ser>
          <c:idx val="2"/>
          <c:order val="2"/>
          <c:tx>
            <c:strRef>
              <c:f>'[Apprenticeships full 2022-23 data.xlsx]Local area trend'!$H$5</c:f>
              <c:strCache>
                <c:ptCount val="1"/>
                <c:pt idx="0">
                  <c:v>2019/20</c:v>
                </c:pt>
              </c:strCache>
            </c:strRef>
          </c:tx>
          <c:spPr>
            <a:solidFill>
              <a:srgbClr val="006965">
                <a:alpha val="52157"/>
              </a:srgbClr>
            </a:solidFill>
            <a:ln>
              <a:noFill/>
            </a:ln>
            <a:effectLst/>
          </c:spPr>
          <c:invertIfNegative val="0"/>
          <c:cat>
            <c:strRef>
              <c:f>'[Apprenticeships full 2022-23 data.xlsx]Local area trend'!$E$6:$E$10</c:f>
              <c:strCache>
                <c:ptCount val="5"/>
                <c:pt idx="0">
                  <c:v>Aylesbury</c:v>
                </c:pt>
                <c:pt idx="1">
                  <c:v>Beaconsfield</c:v>
                </c:pt>
                <c:pt idx="2">
                  <c:v>Buckingham</c:v>
                </c:pt>
                <c:pt idx="3">
                  <c:v>Chesham and Amersham</c:v>
                </c:pt>
                <c:pt idx="4">
                  <c:v>Wycombe</c:v>
                </c:pt>
              </c:strCache>
            </c:strRef>
          </c:cat>
          <c:val>
            <c:numRef>
              <c:f>'[Apprenticeships full 2022-23 data.xlsx]Local area trend'!$H$6:$H$10</c:f>
              <c:numCache>
                <c:formatCode>_-* #,##0_-;\-* #,##0_-;_-* "-"??_-;_-@_-</c:formatCode>
                <c:ptCount val="5"/>
                <c:pt idx="0">
                  <c:v>640</c:v>
                </c:pt>
                <c:pt idx="1">
                  <c:v>380</c:v>
                </c:pt>
                <c:pt idx="2">
                  <c:v>450</c:v>
                </c:pt>
                <c:pt idx="3">
                  <c:v>290</c:v>
                </c:pt>
                <c:pt idx="4">
                  <c:v>510</c:v>
                </c:pt>
              </c:numCache>
            </c:numRef>
          </c:val>
          <c:extLst>
            <c:ext xmlns:c16="http://schemas.microsoft.com/office/drawing/2014/chart" uri="{C3380CC4-5D6E-409C-BE32-E72D297353CC}">
              <c16:uniqueId val="{00000002-5DA4-4093-9970-77F539E21336}"/>
            </c:ext>
          </c:extLst>
        </c:ser>
        <c:ser>
          <c:idx val="3"/>
          <c:order val="3"/>
          <c:tx>
            <c:strRef>
              <c:f>'[Apprenticeships full 2022-23 data.xlsx]Local area trend'!$I$5</c:f>
              <c:strCache>
                <c:ptCount val="1"/>
                <c:pt idx="0">
                  <c:v>2020/21</c:v>
                </c:pt>
              </c:strCache>
            </c:strRef>
          </c:tx>
          <c:spPr>
            <a:solidFill>
              <a:srgbClr val="006965">
                <a:alpha val="67843"/>
              </a:srgbClr>
            </a:solidFill>
            <a:ln>
              <a:noFill/>
            </a:ln>
            <a:effectLst/>
          </c:spPr>
          <c:invertIfNegative val="0"/>
          <c:cat>
            <c:strRef>
              <c:f>'[Apprenticeships full 2022-23 data.xlsx]Local area trend'!$E$6:$E$10</c:f>
              <c:strCache>
                <c:ptCount val="5"/>
                <c:pt idx="0">
                  <c:v>Aylesbury</c:v>
                </c:pt>
                <c:pt idx="1">
                  <c:v>Beaconsfield</c:v>
                </c:pt>
                <c:pt idx="2">
                  <c:v>Buckingham</c:v>
                </c:pt>
                <c:pt idx="3">
                  <c:v>Chesham and Amersham</c:v>
                </c:pt>
                <c:pt idx="4">
                  <c:v>Wycombe</c:v>
                </c:pt>
              </c:strCache>
            </c:strRef>
          </c:cat>
          <c:val>
            <c:numRef>
              <c:f>'[Apprenticeships full 2022-23 data.xlsx]Local area trend'!$I$6:$I$10</c:f>
              <c:numCache>
                <c:formatCode>_-* #,##0_-;\-* #,##0_-;_-* "-"??_-;_-@_-</c:formatCode>
                <c:ptCount val="5"/>
                <c:pt idx="0">
                  <c:v>730</c:v>
                </c:pt>
                <c:pt idx="1">
                  <c:v>410</c:v>
                </c:pt>
                <c:pt idx="2">
                  <c:v>430</c:v>
                </c:pt>
                <c:pt idx="3">
                  <c:v>380</c:v>
                </c:pt>
                <c:pt idx="4">
                  <c:v>530</c:v>
                </c:pt>
              </c:numCache>
            </c:numRef>
          </c:val>
          <c:extLst>
            <c:ext xmlns:c16="http://schemas.microsoft.com/office/drawing/2014/chart" uri="{C3380CC4-5D6E-409C-BE32-E72D297353CC}">
              <c16:uniqueId val="{00000003-5DA4-4093-9970-77F539E21336}"/>
            </c:ext>
          </c:extLst>
        </c:ser>
        <c:ser>
          <c:idx val="4"/>
          <c:order val="4"/>
          <c:tx>
            <c:strRef>
              <c:f>'[Apprenticeships full 2022-23 data.xlsx]Local area trend'!$J$5</c:f>
              <c:strCache>
                <c:ptCount val="1"/>
                <c:pt idx="0">
                  <c:v>2021/22</c:v>
                </c:pt>
              </c:strCache>
            </c:strRef>
          </c:tx>
          <c:spPr>
            <a:solidFill>
              <a:srgbClr val="006965">
                <a:alpha val="83922"/>
              </a:srgbClr>
            </a:solidFill>
            <a:ln>
              <a:noFill/>
            </a:ln>
            <a:effectLst/>
          </c:spPr>
          <c:invertIfNegative val="0"/>
          <c:cat>
            <c:strRef>
              <c:f>'[Apprenticeships full 2022-23 data.xlsx]Local area trend'!$E$6:$E$10</c:f>
              <c:strCache>
                <c:ptCount val="5"/>
                <c:pt idx="0">
                  <c:v>Aylesbury</c:v>
                </c:pt>
                <c:pt idx="1">
                  <c:v>Beaconsfield</c:v>
                </c:pt>
                <c:pt idx="2">
                  <c:v>Buckingham</c:v>
                </c:pt>
                <c:pt idx="3">
                  <c:v>Chesham and Amersham</c:v>
                </c:pt>
                <c:pt idx="4">
                  <c:v>Wycombe</c:v>
                </c:pt>
              </c:strCache>
            </c:strRef>
          </c:cat>
          <c:val>
            <c:numRef>
              <c:f>'[Apprenticeships full 2022-23 data.xlsx]Local area trend'!$J$6:$J$10</c:f>
              <c:numCache>
                <c:formatCode>_-* #,##0_-;\-* #,##0_-;_-* "-"??_-;_-@_-</c:formatCode>
                <c:ptCount val="5"/>
                <c:pt idx="0">
                  <c:v>780</c:v>
                </c:pt>
                <c:pt idx="1">
                  <c:v>440</c:v>
                </c:pt>
                <c:pt idx="2">
                  <c:v>510</c:v>
                </c:pt>
                <c:pt idx="3">
                  <c:v>380</c:v>
                </c:pt>
                <c:pt idx="4">
                  <c:v>600</c:v>
                </c:pt>
              </c:numCache>
            </c:numRef>
          </c:val>
          <c:extLst>
            <c:ext xmlns:c16="http://schemas.microsoft.com/office/drawing/2014/chart" uri="{C3380CC4-5D6E-409C-BE32-E72D297353CC}">
              <c16:uniqueId val="{00000004-5DA4-4093-9970-77F539E21336}"/>
            </c:ext>
          </c:extLst>
        </c:ser>
        <c:ser>
          <c:idx val="5"/>
          <c:order val="5"/>
          <c:tx>
            <c:strRef>
              <c:f>'[Apprenticeships full 2022-23 data.xlsx]Local area trend'!$K$5</c:f>
              <c:strCache>
                <c:ptCount val="1"/>
                <c:pt idx="0">
                  <c:v>2022/23</c:v>
                </c:pt>
              </c:strCache>
            </c:strRef>
          </c:tx>
          <c:spPr>
            <a:solidFill>
              <a:srgbClr val="006965"/>
            </a:solidFill>
            <a:ln>
              <a:noFill/>
            </a:ln>
            <a:effectLst/>
          </c:spPr>
          <c:invertIfNegative val="0"/>
          <c:cat>
            <c:strRef>
              <c:f>'[Apprenticeships full 2022-23 data.xlsx]Local area trend'!$E$6:$E$10</c:f>
              <c:strCache>
                <c:ptCount val="5"/>
                <c:pt idx="0">
                  <c:v>Aylesbury</c:v>
                </c:pt>
                <c:pt idx="1">
                  <c:v>Beaconsfield</c:v>
                </c:pt>
                <c:pt idx="2">
                  <c:v>Buckingham</c:v>
                </c:pt>
                <c:pt idx="3">
                  <c:v>Chesham and Amersham</c:v>
                </c:pt>
                <c:pt idx="4">
                  <c:v>Wycombe</c:v>
                </c:pt>
              </c:strCache>
            </c:strRef>
          </c:cat>
          <c:val>
            <c:numRef>
              <c:f>'[Apprenticeships full 2022-23 data.xlsx]Local area trend'!$K$6:$K$10</c:f>
              <c:numCache>
                <c:formatCode>_-* #,##0_-;\-* #,##0_-;_-* "-"??_-;_-@_-</c:formatCode>
                <c:ptCount val="5"/>
                <c:pt idx="0">
                  <c:v>850</c:v>
                </c:pt>
                <c:pt idx="1">
                  <c:v>410</c:v>
                </c:pt>
                <c:pt idx="2">
                  <c:v>550</c:v>
                </c:pt>
                <c:pt idx="3">
                  <c:v>400</c:v>
                </c:pt>
                <c:pt idx="4">
                  <c:v>550</c:v>
                </c:pt>
              </c:numCache>
            </c:numRef>
          </c:val>
          <c:extLst>
            <c:ext xmlns:c16="http://schemas.microsoft.com/office/drawing/2014/chart" uri="{C3380CC4-5D6E-409C-BE32-E72D297353CC}">
              <c16:uniqueId val="{00000005-5DA4-4093-9970-77F539E21336}"/>
            </c:ext>
          </c:extLst>
        </c:ser>
        <c:dLbls>
          <c:showLegendKey val="0"/>
          <c:showVal val="0"/>
          <c:showCatName val="0"/>
          <c:showSerName val="0"/>
          <c:showPercent val="0"/>
          <c:showBubbleSize val="0"/>
        </c:dLbls>
        <c:gapWidth val="219"/>
        <c:overlap val="-27"/>
        <c:axId val="1190101520"/>
        <c:axId val="1087129216"/>
      </c:barChart>
      <c:catAx>
        <c:axId val="1190101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87129216"/>
        <c:crosses val="autoZero"/>
        <c:auto val="1"/>
        <c:lblAlgn val="ctr"/>
        <c:lblOffset val="100"/>
        <c:noMultiLvlLbl val="0"/>
      </c:catAx>
      <c:valAx>
        <c:axId val="1087129216"/>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90101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data.xlsx]Ach Age'!$K$36</c:f>
              <c:strCache>
                <c:ptCount val="1"/>
                <c:pt idx="0">
                  <c:v>Under 19</c:v>
                </c:pt>
              </c:strCache>
            </c:strRef>
          </c:tx>
          <c:spPr>
            <a:solidFill>
              <a:srgbClr val="006965"/>
            </a:solidFill>
            <a:ln>
              <a:noFill/>
            </a:ln>
            <a:effectLst/>
          </c:spPr>
          <c:invertIfNegative val="0"/>
          <c:cat>
            <c:strRef>
              <c:f>'[Apprenticeships full 2022-23 data.xlsx]Ach Age'!$J$37:$J$41</c:f>
              <c:strCache>
                <c:ptCount val="5"/>
                <c:pt idx="0">
                  <c:v>Aylesbury</c:v>
                </c:pt>
                <c:pt idx="1">
                  <c:v>Beaconsfield</c:v>
                </c:pt>
                <c:pt idx="2">
                  <c:v>Buckingham</c:v>
                </c:pt>
                <c:pt idx="3">
                  <c:v>Chesham and Amersham</c:v>
                </c:pt>
                <c:pt idx="4">
                  <c:v>Wycombe</c:v>
                </c:pt>
              </c:strCache>
            </c:strRef>
          </c:cat>
          <c:val>
            <c:numRef>
              <c:f>'[Apprenticeships full 2022-23 data.xlsx]Ach Age'!$K$37:$K$41</c:f>
              <c:numCache>
                <c:formatCode>0%</c:formatCode>
                <c:ptCount val="5"/>
                <c:pt idx="0">
                  <c:v>0.2153846153846154</c:v>
                </c:pt>
                <c:pt idx="1">
                  <c:v>0.24390243902439024</c:v>
                </c:pt>
                <c:pt idx="2">
                  <c:v>0.3</c:v>
                </c:pt>
                <c:pt idx="3">
                  <c:v>0.2608695652173913</c:v>
                </c:pt>
                <c:pt idx="4">
                  <c:v>0.11224489795918367</c:v>
                </c:pt>
              </c:numCache>
            </c:numRef>
          </c:val>
          <c:extLst>
            <c:ext xmlns:c16="http://schemas.microsoft.com/office/drawing/2014/chart" uri="{C3380CC4-5D6E-409C-BE32-E72D297353CC}">
              <c16:uniqueId val="{00000000-0BFC-4A00-9A0B-CE05DF35F678}"/>
            </c:ext>
          </c:extLst>
        </c:ser>
        <c:ser>
          <c:idx val="1"/>
          <c:order val="1"/>
          <c:tx>
            <c:strRef>
              <c:f>'[Apprenticeships full 2022-23 data.xlsx]Ach Age'!$L$36</c:f>
              <c:strCache>
                <c:ptCount val="1"/>
                <c:pt idx="0">
                  <c:v>19-24</c:v>
                </c:pt>
              </c:strCache>
            </c:strRef>
          </c:tx>
          <c:spPr>
            <a:solidFill>
              <a:srgbClr val="B5D137"/>
            </a:solidFill>
            <a:ln>
              <a:noFill/>
            </a:ln>
            <a:effectLst/>
          </c:spPr>
          <c:invertIfNegative val="0"/>
          <c:cat>
            <c:strRef>
              <c:f>'[Apprenticeships full 2022-23 data.xlsx]Ach Age'!$J$37:$J$41</c:f>
              <c:strCache>
                <c:ptCount val="5"/>
                <c:pt idx="0">
                  <c:v>Aylesbury</c:v>
                </c:pt>
                <c:pt idx="1">
                  <c:v>Beaconsfield</c:v>
                </c:pt>
                <c:pt idx="2">
                  <c:v>Buckingham</c:v>
                </c:pt>
                <c:pt idx="3">
                  <c:v>Chesham and Amersham</c:v>
                </c:pt>
                <c:pt idx="4">
                  <c:v>Wycombe</c:v>
                </c:pt>
              </c:strCache>
            </c:strRef>
          </c:cat>
          <c:val>
            <c:numRef>
              <c:f>'[Apprenticeships full 2022-23 data.xlsx]Ach Age'!$L$37:$L$41</c:f>
              <c:numCache>
                <c:formatCode>0%</c:formatCode>
                <c:ptCount val="5"/>
                <c:pt idx="0">
                  <c:v>0.24615384615384617</c:v>
                </c:pt>
                <c:pt idx="1">
                  <c:v>0.31707317073170732</c:v>
                </c:pt>
                <c:pt idx="2">
                  <c:v>0.3</c:v>
                </c:pt>
                <c:pt idx="3">
                  <c:v>0.2608695652173913</c:v>
                </c:pt>
                <c:pt idx="4">
                  <c:v>0.21428571428571427</c:v>
                </c:pt>
              </c:numCache>
            </c:numRef>
          </c:val>
          <c:extLst>
            <c:ext xmlns:c16="http://schemas.microsoft.com/office/drawing/2014/chart" uri="{C3380CC4-5D6E-409C-BE32-E72D297353CC}">
              <c16:uniqueId val="{00000001-0BFC-4A00-9A0B-CE05DF35F678}"/>
            </c:ext>
          </c:extLst>
        </c:ser>
        <c:ser>
          <c:idx val="2"/>
          <c:order val="2"/>
          <c:tx>
            <c:strRef>
              <c:f>'[Apprenticeships full 2022-23 data.xlsx]Ach Age'!$M$36</c:f>
              <c:strCache>
                <c:ptCount val="1"/>
                <c:pt idx="0">
                  <c:v>25+</c:v>
                </c:pt>
              </c:strCache>
            </c:strRef>
          </c:tx>
          <c:spPr>
            <a:solidFill>
              <a:srgbClr val="878787"/>
            </a:solidFill>
            <a:ln>
              <a:noFill/>
            </a:ln>
            <a:effectLst/>
          </c:spPr>
          <c:invertIfNegative val="0"/>
          <c:cat>
            <c:strRef>
              <c:f>'[Apprenticeships full 2022-23 data.xlsx]Ach Age'!$J$37:$J$41</c:f>
              <c:strCache>
                <c:ptCount val="5"/>
                <c:pt idx="0">
                  <c:v>Aylesbury</c:v>
                </c:pt>
                <c:pt idx="1">
                  <c:v>Beaconsfield</c:v>
                </c:pt>
                <c:pt idx="2">
                  <c:v>Buckingham</c:v>
                </c:pt>
                <c:pt idx="3">
                  <c:v>Chesham and Amersham</c:v>
                </c:pt>
                <c:pt idx="4">
                  <c:v>Wycombe</c:v>
                </c:pt>
              </c:strCache>
            </c:strRef>
          </c:cat>
          <c:val>
            <c:numRef>
              <c:f>'[Apprenticeships full 2022-23 data.xlsx]Ach Age'!$M$37:$M$41</c:f>
              <c:numCache>
                <c:formatCode>0%</c:formatCode>
                <c:ptCount val="5"/>
                <c:pt idx="0">
                  <c:v>0.53846153846153844</c:v>
                </c:pt>
                <c:pt idx="1">
                  <c:v>0.46341463414634149</c:v>
                </c:pt>
                <c:pt idx="2">
                  <c:v>0.4</c:v>
                </c:pt>
                <c:pt idx="3">
                  <c:v>0.47826086956521741</c:v>
                </c:pt>
                <c:pt idx="4">
                  <c:v>0.68367346938775508</c:v>
                </c:pt>
              </c:numCache>
            </c:numRef>
          </c:val>
          <c:extLst>
            <c:ext xmlns:c16="http://schemas.microsoft.com/office/drawing/2014/chart" uri="{C3380CC4-5D6E-409C-BE32-E72D297353CC}">
              <c16:uniqueId val="{00000002-0BFC-4A00-9A0B-CE05DF35F678}"/>
            </c:ext>
          </c:extLst>
        </c:ser>
        <c:dLbls>
          <c:showLegendKey val="0"/>
          <c:showVal val="0"/>
          <c:showCatName val="0"/>
          <c:showSerName val="0"/>
          <c:showPercent val="0"/>
          <c:showBubbleSize val="0"/>
        </c:dLbls>
        <c:gapWidth val="219"/>
        <c:overlap val="-27"/>
        <c:axId val="125664175"/>
        <c:axId val="1980407695"/>
      </c:barChart>
      <c:catAx>
        <c:axId val="125664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80407695"/>
        <c:crosses val="autoZero"/>
        <c:auto val="1"/>
        <c:lblAlgn val="ctr"/>
        <c:lblOffset val="100"/>
        <c:noMultiLvlLbl val="0"/>
      </c:catAx>
      <c:valAx>
        <c:axId val="19804076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56641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Sheet1!$J$22</c:f>
              <c:strCache>
                <c:ptCount val="1"/>
                <c:pt idx="0">
                  <c:v>Intermediate</c:v>
                </c:pt>
              </c:strCache>
            </c:strRef>
          </c:tx>
          <c:spPr>
            <a:solidFill>
              <a:srgbClr val="006965"/>
            </a:solidFill>
            <a:ln>
              <a:noFill/>
            </a:ln>
            <a:effectLst/>
          </c:spPr>
          <c:invertIfNegative val="0"/>
          <c:cat>
            <c:strRef>
              <c:f>Sheet1!$K$21:$N$21</c:f>
              <c:strCache>
                <c:ptCount val="4"/>
                <c:pt idx="0">
                  <c:v>2019/20</c:v>
                </c:pt>
                <c:pt idx="1">
                  <c:v>2020/21</c:v>
                </c:pt>
                <c:pt idx="2">
                  <c:v>2021/22</c:v>
                </c:pt>
                <c:pt idx="3">
                  <c:v>2022/23</c:v>
                </c:pt>
              </c:strCache>
            </c:strRef>
          </c:cat>
          <c:val>
            <c:numRef>
              <c:f>Sheet1!$K$22:$N$22</c:f>
              <c:numCache>
                <c:formatCode>0%</c:formatCode>
                <c:ptCount val="4"/>
                <c:pt idx="0">
                  <c:v>0.26465467208357518</c:v>
                </c:pt>
                <c:pt idx="1">
                  <c:v>0.18608414239482202</c:v>
                </c:pt>
                <c:pt idx="2">
                  <c:v>0.19346171070309001</c:v>
                </c:pt>
                <c:pt idx="3">
                  <c:v>0.13048543689320388</c:v>
                </c:pt>
              </c:numCache>
            </c:numRef>
          </c:val>
          <c:extLst>
            <c:ext xmlns:c16="http://schemas.microsoft.com/office/drawing/2014/chart" uri="{C3380CC4-5D6E-409C-BE32-E72D297353CC}">
              <c16:uniqueId val="{00000000-545F-4322-8FE5-DED6E9B0CC47}"/>
            </c:ext>
          </c:extLst>
        </c:ser>
        <c:ser>
          <c:idx val="1"/>
          <c:order val="1"/>
          <c:tx>
            <c:strRef>
              <c:f>Sheet1!$J$23</c:f>
              <c:strCache>
                <c:ptCount val="1"/>
                <c:pt idx="0">
                  <c:v>Advanced</c:v>
                </c:pt>
              </c:strCache>
            </c:strRef>
          </c:tx>
          <c:spPr>
            <a:solidFill>
              <a:srgbClr val="B5D137"/>
            </a:solidFill>
            <a:ln>
              <a:noFill/>
            </a:ln>
            <a:effectLst/>
          </c:spPr>
          <c:invertIfNegative val="0"/>
          <c:cat>
            <c:strRef>
              <c:f>Sheet1!$K$21:$N$21</c:f>
              <c:strCache>
                <c:ptCount val="4"/>
                <c:pt idx="0">
                  <c:v>2019/20</c:v>
                </c:pt>
                <c:pt idx="1">
                  <c:v>2020/21</c:v>
                </c:pt>
                <c:pt idx="2">
                  <c:v>2021/22</c:v>
                </c:pt>
                <c:pt idx="3">
                  <c:v>2022/23</c:v>
                </c:pt>
              </c:strCache>
            </c:strRef>
          </c:cat>
          <c:val>
            <c:numRef>
              <c:f>Sheet1!$K$23:$N$23</c:f>
              <c:numCache>
                <c:formatCode>0%</c:formatCode>
                <c:ptCount val="4"/>
                <c:pt idx="0">
                  <c:v>0.49912942542077771</c:v>
                </c:pt>
                <c:pt idx="1">
                  <c:v>0.52373247033441206</c:v>
                </c:pt>
                <c:pt idx="2">
                  <c:v>0.49261083743842365</c:v>
                </c:pt>
                <c:pt idx="3">
                  <c:v>0.43805825242718449</c:v>
                </c:pt>
              </c:numCache>
            </c:numRef>
          </c:val>
          <c:extLst>
            <c:ext xmlns:c16="http://schemas.microsoft.com/office/drawing/2014/chart" uri="{C3380CC4-5D6E-409C-BE32-E72D297353CC}">
              <c16:uniqueId val="{00000001-545F-4322-8FE5-DED6E9B0CC47}"/>
            </c:ext>
          </c:extLst>
        </c:ser>
        <c:ser>
          <c:idx val="2"/>
          <c:order val="2"/>
          <c:tx>
            <c:strRef>
              <c:f>Sheet1!$J$24</c:f>
              <c:strCache>
                <c:ptCount val="1"/>
                <c:pt idx="0">
                  <c:v>Higher (Levels 4 &amp; 5)</c:v>
                </c:pt>
              </c:strCache>
            </c:strRef>
          </c:tx>
          <c:spPr>
            <a:solidFill>
              <a:srgbClr val="878787"/>
            </a:solidFill>
            <a:ln>
              <a:noFill/>
            </a:ln>
            <a:effectLst/>
          </c:spPr>
          <c:invertIfNegative val="0"/>
          <c:cat>
            <c:strRef>
              <c:f>Sheet1!$K$21:$N$21</c:f>
              <c:strCache>
                <c:ptCount val="4"/>
                <c:pt idx="0">
                  <c:v>2019/20</c:v>
                </c:pt>
                <c:pt idx="1">
                  <c:v>2020/21</c:v>
                </c:pt>
                <c:pt idx="2">
                  <c:v>2021/22</c:v>
                </c:pt>
                <c:pt idx="3">
                  <c:v>2022/23</c:v>
                </c:pt>
              </c:strCache>
            </c:strRef>
          </c:cat>
          <c:val>
            <c:numRef>
              <c:f>Sheet1!$K$24:$N$24</c:f>
              <c:numCache>
                <c:formatCode>0%</c:formatCode>
                <c:ptCount val="4"/>
                <c:pt idx="0">
                  <c:v>0.21358096343586766</c:v>
                </c:pt>
                <c:pt idx="1">
                  <c:v>0.23408845738942827</c:v>
                </c:pt>
                <c:pt idx="2">
                  <c:v>0.21227048813255711</c:v>
                </c:pt>
                <c:pt idx="3">
                  <c:v>0.30097087378640774</c:v>
                </c:pt>
              </c:numCache>
            </c:numRef>
          </c:val>
          <c:extLst>
            <c:ext xmlns:c16="http://schemas.microsoft.com/office/drawing/2014/chart" uri="{C3380CC4-5D6E-409C-BE32-E72D297353CC}">
              <c16:uniqueId val="{00000002-545F-4322-8FE5-DED6E9B0CC47}"/>
            </c:ext>
          </c:extLst>
        </c:ser>
        <c:ser>
          <c:idx val="3"/>
          <c:order val="3"/>
          <c:tx>
            <c:strRef>
              <c:f>Sheet1!$J$25</c:f>
              <c:strCache>
                <c:ptCount val="1"/>
                <c:pt idx="0">
                  <c:v>Higher (Levels 6 &amp; 7)</c:v>
                </c:pt>
              </c:strCache>
            </c:strRef>
          </c:tx>
          <c:spPr>
            <a:solidFill>
              <a:srgbClr val="7030A0"/>
            </a:solidFill>
            <a:ln>
              <a:noFill/>
            </a:ln>
            <a:effectLst/>
          </c:spPr>
          <c:invertIfNegative val="0"/>
          <c:cat>
            <c:strRef>
              <c:f>Sheet1!$K$21:$N$21</c:f>
              <c:strCache>
                <c:ptCount val="4"/>
                <c:pt idx="0">
                  <c:v>2019/20</c:v>
                </c:pt>
                <c:pt idx="1">
                  <c:v>2020/21</c:v>
                </c:pt>
                <c:pt idx="2">
                  <c:v>2021/22</c:v>
                </c:pt>
                <c:pt idx="3">
                  <c:v>2022/23</c:v>
                </c:pt>
              </c:strCache>
            </c:strRef>
          </c:cat>
          <c:val>
            <c:numRef>
              <c:f>Sheet1!$K$25:$N$25</c:f>
              <c:numCache>
                <c:formatCode>0%</c:formatCode>
                <c:ptCount val="4"/>
                <c:pt idx="0">
                  <c:v>2.2634939059779455E-2</c:v>
                </c:pt>
                <c:pt idx="1">
                  <c:v>5.609492988133765E-2</c:v>
                </c:pt>
                <c:pt idx="2">
                  <c:v>0.10165696372592924</c:v>
                </c:pt>
                <c:pt idx="3">
                  <c:v>0.13048543689320388</c:v>
                </c:pt>
              </c:numCache>
            </c:numRef>
          </c:val>
          <c:extLst>
            <c:ext xmlns:c16="http://schemas.microsoft.com/office/drawing/2014/chart" uri="{C3380CC4-5D6E-409C-BE32-E72D297353CC}">
              <c16:uniqueId val="{00000003-545F-4322-8FE5-DED6E9B0CC47}"/>
            </c:ext>
          </c:extLst>
        </c:ser>
        <c:dLbls>
          <c:showLegendKey val="0"/>
          <c:showVal val="0"/>
          <c:showCatName val="0"/>
          <c:showSerName val="0"/>
          <c:showPercent val="0"/>
          <c:showBubbleSize val="0"/>
        </c:dLbls>
        <c:gapWidth val="219"/>
        <c:overlap val="-27"/>
        <c:axId val="1278343103"/>
        <c:axId val="1278345983"/>
      </c:barChart>
      <c:catAx>
        <c:axId val="1278343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78345983"/>
        <c:crosses val="autoZero"/>
        <c:auto val="1"/>
        <c:lblAlgn val="ctr"/>
        <c:lblOffset val="100"/>
        <c:noMultiLvlLbl val="0"/>
      </c:catAx>
      <c:valAx>
        <c:axId val="12783459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78343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 Starts - Delivery Bucks.xlsx]STEM'!$L$22</c:f>
              <c:strCache>
                <c:ptCount val="1"/>
                <c:pt idx="0">
                  <c:v>2019/20</c:v>
                </c:pt>
              </c:strCache>
            </c:strRef>
          </c:tx>
          <c:spPr>
            <a:solidFill>
              <a:srgbClr val="006965">
                <a:alpha val="40000"/>
              </a:srgbClr>
            </a:solidFill>
            <a:ln>
              <a:noFill/>
            </a:ln>
            <a:effectLst/>
          </c:spPr>
          <c:invertIfNegative val="0"/>
          <c:cat>
            <c:strRef>
              <c:f>'[Apprenticeship Starts - Delivery Bucks.xlsx]STEM'!$K$23:$K$27</c:f>
              <c:strCache>
                <c:ptCount val="5"/>
                <c:pt idx="0">
                  <c:v>Aylesbury</c:v>
                </c:pt>
                <c:pt idx="1">
                  <c:v>Beaconsfield</c:v>
                </c:pt>
                <c:pt idx="2">
                  <c:v>Buckingham</c:v>
                </c:pt>
                <c:pt idx="3">
                  <c:v>Chesham and Amersham</c:v>
                </c:pt>
                <c:pt idx="4">
                  <c:v>Wycombe</c:v>
                </c:pt>
              </c:strCache>
            </c:strRef>
          </c:cat>
          <c:val>
            <c:numRef>
              <c:f>'[Apprenticeship Starts - Delivery Bucks.xlsx]STEM'!$L$23:$L$27</c:f>
              <c:numCache>
                <c:formatCode>0%</c:formatCode>
                <c:ptCount val="5"/>
                <c:pt idx="0">
                  <c:v>0.25655430711610488</c:v>
                </c:pt>
                <c:pt idx="1">
                  <c:v>0.25559105431309903</c:v>
                </c:pt>
                <c:pt idx="2">
                  <c:v>0.22767857142857142</c:v>
                </c:pt>
                <c:pt idx="3">
                  <c:v>0.38013698630136988</c:v>
                </c:pt>
                <c:pt idx="4">
                  <c:v>0.16388888888888889</c:v>
                </c:pt>
              </c:numCache>
            </c:numRef>
          </c:val>
          <c:extLst>
            <c:ext xmlns:c16="http://schemas.microsoft.com/office/drawing/2014/chart" uri="{C3380CC4-5D6E-409C-BE32-E72D297353CC}">
              <c16:uniqueId val="{00000000-53F6-4BF4-A67F-EFE7F55190A7}"/>
            </c:ext>
          </c:extLst>
        </c:ser>
        <c:ser>
          <c:idx val="1"/>
          <c:order val="1"/>
          <c:tx>
            <c:strRef>
              <c:f>'[Apprenticeship Starts - Delivery Bucks.xlsx]STEM'!$M$22</c:f>
              <c:strCache>
                <c:ptCount val="1"/>
                <c:pt idx="0">
                  <c:v>2020/21</c:v>
                </c:pt>
              </c:strCache>
            </c:strRef>
          </c:tx>
          <c:spPr>
            <a:solidFill>
              <a:srgbClr val="006965">
                <a:alpha val="60000"/>
              </a:srgbClr>
            </a:solidFill>
            <a:ln>
              <a:noFill/>
            </a:ln>
            <a:effectLst/>
          </c:spPr>
          <c:invertIfNegative val="0"/>
          <c:cat>
            <c:strRef>
              <c:f>'[Apprenticeship Starts - Delivery Bucks.xlsx]STEM'!$K$23:$K$27</c:f>
              <c:strCache>
                <c:ptCount val="5"/>
                <c:pt idx="0">
                  <c:v>Aylesbury</c:v>
                </c:pt>
                <c:pt idx="1">
                  <c:v>Beaconsfield</c:v>
                </c:pt>
                <c:pt idx="2">
                  <c:v>Buckingham</c:v>
                </c:pt>
                <c:pt idx="3">
                  <c:v>Chesham and Amersham</c:v>
                </c:pt>
                <c:pt idx="4">
                  <c:v>Wycombe</c:v>
                </c:pt>
              </c:strCache>
            </c:strRef>
          </c:cat>
          <c:val>
            <c:numRef>
              <c:f>'[Apprenticeship Starts - Delivery Bucks.xlsx]STEM'!$M$23:$M$27</c:f>
              <c:numCache>
                <c:formatCode>0%</c:formatCode>
                <c:ptCount val="5"/>
                <c:pt idx="0">
                  <c:v>0.22779922779922779</c:v>
                </c:pt>
                <c:pt idx="1">
                  <c:v>0.29761904761904762</c:v>
                </c:pt>
                <c:pt idx="2">
                  <c:v>0.18852459016393441</c:v>
                </c:pt>
                <c:pt idx="3">
                  <c:v>0.12757201646090535</c:v>
                </c:pt>
                <c:pt idx="4">
                  <c:v>9.3240093240093247E-2</c:v>
                </c:pt>
              </c:numCache>
            </c:numRef>
          </c:val>
          <c:extLst>
            <c:ext xmlns:c16="http://schemas.microsoft.com/office/drawing/2014/chart" uri="{C3380CC4-5D6E-409C-BE32-E72D297353CC}">
              <c16:uniqueId val="{00000001-53F6-4BF4-A67F-EFE7F55190A7}"/>
            </c:ext>
          </c:extLst>
        </c:ser>
        <c:ser>
          <c:idx val="2"/>
          <c:order val="2"/>
          <c:tx>
            <c:strRef>
              <c:f>'[Apprenticeship Starts - Delivery Bucks.xlsx]STEM'!$N$22</c:f>
              <c:strCache>
                <c:ptCount val="1"/>
                <c:pt idx="0">
                  <c:v>2021/22</c:v>
                </c:pt>
              </c:strCache>
            </c:strRef>
          </c:tx>
          <c:spPr>
            <a:solidFill>
              <a:srgbClr val="006965">
                <a:alpha val="80000"/>
              </a:srgbClr>
            </a:solidFill>
            <a:ln>
              <a:noFill/>
            </a:ln>
            <a:effectLst/>
          </c:spPr>
          <c:invertIfNegative val="0"/>
          <c:cat>
            <c:strRef>
              <c:f>'[Apprenticeship Starts - Delivery Bucks.xlsx]STEM'!$K$23:$K$27</c:f>
              <c:strCache>
                <c:ptCount val="5"/>
                <c:pt idx="0">
                  <c:v>Aylesbury</c:v>
                </c:pt>
                <c:pt idx="1">
                  <c:v>Beaconsfield</c:v>
                </c:pt>
                <c:pt idx="2">
                  <c:v>Buckingham</c:v>
                </c:pt>
                <c:pt idx="3">
                  <c:v>Chesham and Amersham</c:v>
                </c:pt>
                <c:pt idx="4">
                  <c:v>Wycombe</c:v>
                </c:pt>
              </c:strCache>
            </c:strRef>
          </c:cat>
          <c:val>
            <c:numRef>
              <c:f>'[Apprenticeship Starts - Delivery Bucks.xlsx]STEM'!$N$23:$N$27</c:f>
              <c:numCache>
                <c:formatCode>0%</c:formatCode>
                <c:ptCount val="5"/>
                <c:pt idx="0">
                  <c:v>0.25651302605210419</c:v>
                </c:pt>
                <c:pt idx="1">
                  <c:v>0.19957081545064378</c:v>
                </c:pt>
                <c:pt idx="2">
                  <c:v>0.28214285714285714</c:v>
                </c:pt>
                <c:pt idx="3">
                  <c:v>0.1226158038147139</c:v>
                </c:pt>
                <c:pt idx="4">
                  <c:v>0.10305958132045089</c:v>
                </c:pt>
              </c:numCache>
            </c:numRef>
          </c:val>
          <c:extLst>
            <c:ext xmlns:c16="http://schemas.microsoft.com/office/drawing/2014/chart" uri="{C3380CC4-5D6E-409C-BE32-E72D297353CC}">
              <c16:uniqueId val="{00000002-53F6-4BF4-A67F-EFE7F55190A7}"/>
            </c:ext>
          </c:extLst>
        </c:ser>
        <c:ser>
          <c:idx val="3"/>
          <c:order val="3"/>
          <c:tx>
            <c:strRef>
              <c:f>'[Apprenticeship Starts - Delivery Bucks.xlsx]STEM'!$O$22</c:f>
              <c:strCache>
                <c:ptCount val="1"/>
                <c:pt idx="0">
                  <c:v>2022/23</c:v>
                </c:pt>
              </c:strCache>
            </c:strRef>
          </c:tx>
          <c:spPr>
            <a:solidFill>
              <a:srgbClr val="006965"/>
            </a:solidFill>
            <a:ln>
              <a:noFill/>
            </a:ln>
            <a:effectLst/>
          </c:spPr>
          <c:invertIfNegative val="0"/>
          <c:cat>
            <c:strRef>
              <c:f>'[Apprenticeship Starts - Delivery Bucks.xlsx]STEM'!$K$23:$K$27</c:f>
              <c:strCache>
                <c:ptCount val="5"/>
                <c:pt idx="0">
                  <c:v>Aylesbury</c:v>
                </c:pt>
                <c:pt idx="1">
                  <c:v>Beaconsfield</c:v>
                </c:pt>
                <c:pt idx="2">
                  <c:v>Buckingham</c:v>
                </c:pt>
                <c:pt idx="3">
                  <c:v>Chesham and Amersham</c:v>
                </c:pt>
                <c:pt idx="4">
                  <c:v>Wycombe</c:v>
                </c:pt>
              </c:strCache>
            </c:strRef>
          </c:cat>
          <c:val>
            <c:numRef>
              <c:f>'[Apprenticeship Starts - Delivery Bucks.xlsx]STEM'!$O$23:$O$27</c:f>
              <c:numCache>
                <c:formatCode>0%</c:formatCode>
                <c:ptCount val="5"/>
                <c:pt idx="0">
                  <c:v>0.22565687789799072</c:v>
                </c:pt>
                <c:pt idx="1">
                  <c:v>0.22033898305084745</c:v>
                </c:pt>
                <c:pt idx="2">
                  <c:v>0.27722772277227725</c:v>
                </c:pt>
                <c:pt idx="3">
                  <c:v>0.21929824561403508</c:v>
                </c:pt>
                <c:pt idx="4">
                  <c:v>0.10772357723577236</c:v>
                </c:pt>
              </c:numCache>
            </c:numRef>
          </c:val>
          <c:extLst>
            <c:ext xmlns:c16="http://schemas.microsoft.com/office/drawing/2014/chart" uri="{C3380CC4-5D6E-409C-BE32-E72D297353CC}">
              <c16:uniqueId val="{00000003-53F6-4BF4-A67F-EFE7F55190A7}"/>
            </c:ext>
          </c:extLst>
        </c:ser>
        <c:dLbls>
          <c:showLegendKey val="0"/>
          <c:showVal val="0"/>
          <c:showCatName val="0"/>
          <c:showSerName val="0"/>
          <c:showPercent val="0"/>
          <c:showBubbleSize val="0"/>
        </c:dLbls>
        <c:gapWidth val="219"/>
        <c:overlap val="-27"/>
        <c:axId val="341595279"/>
        <c:axId val="76713407"/>
      </c:barChart>
      <c:catAx>
        <c:axId val="341595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6713407"/>
        <c:crosses val="autoZero"/>
        <c:auto val="1"/>
        <c:lblAlgn val="ctr"/>
        <c:lblOffset val="100"/>
        <c:noMultiLvlLbl val="0"/>
      </c:catAx>
      <c:valAx>
        <c:axId val="767134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415952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Trend!$F$5</c:f>
              <c:strCache>
                <c:ptCount val="1"/>
                <c:pt idx="0">
                  <c:v>Buckinghamshire</c:v>
                </c:pt>
              </c:strCache>
            </c:strRef>
          </c:tx>
          <c:spPr>
            <a:solidFill>
              <a:srgbClr val="006965"/>
            </a:solidFill>
            <a:ln>
              <a:noFill/>
            </a:ln>
            <a:effectLst/>
          </c:spPr>
          <c:invertIfNegative val="0"/>
          <c:cat>
            <c:strRef>
              <c:f>Trend!$E$6:$E$9</c:f>
              <c:strCache>
                <c:ptCount val="4"/>
                <c:pt idx="0">
                  <c:v>2019/20</c:v>
                </c:pt>
                <c:pt idx="1">
                  <c:v>2020/21</c:v>
                </c:pt>
                <c:pt idx="2">
                  <c:v>2021/22</c:v>
                </c:pt>
                <c:pt idx="3">
                  <c:v>2022/23</c:v>
                </c:pt>
              </c:strCache>
            </c:strRef>
          </c:cat>
          <c:val>
            <c:numRef>
              <c:f>Trend!$F$6:$F$9</c:f>
              <c:numCache>
                <c:formatCode>_-* #,##0_-;\-* #,##0_-;_-* "-"??_-;_-@_-</c:formatCode>
                <c:ptCount val="4"/>
                <c:pt idx="0">
                  <c:v>910</c:v>
                </c:pt>
                <c:pt idx="1">
                  <c:v>920</c:v>
                </c:pt>
                <c:pt idx="2">
                  <c:v>760</c:v>
                </c:pt>
                <c:pt idx="3">
                  <c:v>920</c:v>
                </c:pt>
              </c:numCache>
            </c:numRef>
          </c:val>
          <c:extLst>
            <c:ext xmlns:c16="http://schemas.microsoft.com/office/drawing/2014/chart" uri="{C3380CC4-5D6E-409C-BE32-E72D297353CC}">
              <c16:uniqueId val="{00000004-0CA1-4A2E-9ADE-6BE2A1EA60B1}"/>
            </c:ext>
          </c:extLst>
        </c:ser>
        <c:dLbls>
          <c:showLegendKey val="0"/>
          <c:showVal val="0"/>
          <c:showCatName val="0"/>
          <c:showSerName val="0"/>
          <c:showPercent val="0"/>
          <c:showBubbleSize val="0"/>
        </c:dLbls>
        <c:gapWidth val="219"/>
        <c:overlap val="-27"/>
        <c:axId val="654836719"/>
        <c:axId val="723369359"/>
      </c:barChart>
      <c:lineChart>
        <c:grouping val="standard"/>
        <c:varyColors val="0"/>
        <c:ser>
          <c:idx val="1"/>
          <c:order val="1"/>
          <c:tx>
            <c:strRef>
              <c:f>Trend!$G$5</c:f>
              <c:strCache>
                <c:ptCount val="1"/>
                <c:pt idx="0">
                  <c:v>England</c:v>
                </c:pt>
              </c:strCache>
            </c:strRef>
          </c:tx>
          <c:spPr>
            <a:ln w="28575" cap="rnd">
              <a:solidFill>
                <a:srgbClr val="B5D137"/>
              </a:solidFill>
              <a:round/>
            </a:ln>
            <a:effectLst/>
          </c:spPr>
          <c:marker>
            <c:symbol val="none"/>
          </c:marker>
          <c:cat>
            <c:strRef>
              <c:f>Trend!$E$6:$E$9</c:f>
              <c:strCache>
                <c:ptCount val="4"/>
                <c:pt idx="0">
                  <c:v>2019/20</c:v>
                </c:pt>
                <c:pt idx="1">
                  <c:v>2020/21</c:v>
                </c:pt>
                <c:pt idx="2">
                  <c:v>2021/22</c:v>
                </c:pt>
                <c:pt idx="3">
                  <c:v>2022/23</c:v>
                </c:pt>
              </c:strCache>
            </c:strRef>
          </c:cat>
          <c:val>
            <c:numRef>
              <c:f>Trend!$G$6:$G$9</c:f>
              <c:numCache>
                <c:formatCode>_-* #,##0_-;\-* #,##0_-;_-* "-"??_-;_-@_-</c:formatCode>
                <c:ptCount val="4"/>
                <c:pt idx="0">
                  <c:v>146070</c:v>
                </c:pt>
                <c:pt idx="1">
                  <c:v>155590</c:v>
                </c:pt>
                <c:pt idx="2">
                  <c:v>136180</c:v>
                </c:pt>
                <c:pt idx="3">
                  <c:v>160990</c:v>
                </c:pt>
              </c:numCache>
            </c:numRef>
          </c:val>
          <c:smooth val="0"/>
          <c:extLst>
            <c:ext xmlns:c16="http://schemas.microsoft.com/office/drawing/2014/chart" uri="{C3380CC4-5D6E-409C-BE32-E72D297353CC}">
              <c16:uniqueId val="{00000009-0CA1-4A2E-9ADE-6BE2A1EA60B1}"/>
            </c:ext>
          </c:extLst>
        </c:ser>
        <c:dLbls>
          <c:showLegendKey val="0"/>
          <c:showVal val="0"/>
          <c:showCatName val="0"/>
          <c:showSerName val="0"/>
          <c:showPercent val="0"/>
          <c:showBubbleSize val="0"/>
        </c:dLbls>
        <c:marker val="1"/>
        <c:smooth val="0"/>
        <c:axId val="654842479"/>
        <c:axId val="723372831"/>
      </c:lineChart>
      <c:catAx>
        <c:axId val="654836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23369359"/>
        <c:crosses val="autoZero"/>
        <c:auto val="1"/>
        <c:lblAlgn val="ctr"/>
        <c:lblOffset val="100"/>
        <c:noMultiLvlLbl val="0"/>
      </c:catAx>
      <c:valAx>
        <c:axId val="723369359"/>
        <c:scaling>
          <c:orientation val="minMax"/>
          <c:max val="1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Buckinghamshire</a:t>
                </a:r>
                <a:r>
                  <a:rPr lang="en-GB" baseline="0" dirty="0"/>
                  <a:t> achievements</a:t>
                </a:r>
                <a:endParaRPr lang="en-GB"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54836719"/>
        <c:crosses val="autoZero"/>
        <c:crossBetween val="between"/>
      </c:valAx>
      <c:valAx>
        <c:axId val="723372831"/>
        <c:scaling>
          <c:orientation val="minMax"/>
          <c:max val="220000"/>
          <c:min val="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National achievements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54842479"/>
        <c:crosses val="max"/>
        <c:crossBetween val="between"/>
        <c:majorUnit val="20000"/>
      </c:valAx>
      <c:catAx>
        <c:axId val="654842479"/>
        <c:scaling>
          <c:orientation val="minMax"/>
        </c:scaling>
        <c:delete val="1"/>
        <c:axPos val="b"/>
        <c:numFmt formatCode="General" sourceLinked="1"/>
        <c:majorTickMark val="out"/>
        <c:minorTickMark val="none"/>
        <c:tickLblPos val="nextTo"/>
        <c:crossAx val="72337283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Trend!$Q$29</c:f>
              <c:strCache>
                <c:ptCount val="1"/>
                <c:pt idx="0">
                  <c:v>2019/20</c:v>
                </c:pt>
              </c:strCache>
            </c:strRef>
          </c:tx>
          <c:spPr>
            <a:solidFill>
              <a:srgbClr val="006965">
                <a:alpha val="40000"/>
              </a:srgbClr>
            </a:solidFill>
            <a:ln>
              <a:noFill/>
            </a:ln>
            <a:effectLst/>
          </c:spPr>
          <c:invertIfNegative val="0"/>
          <c:cat>
            <c:strRef>
              <c:f>Trend!$P$30:$P$34</c:f>
              <c:strCache>
                <c:ptCount val="5"/>
                <c:pt idx="0">
                  <c:v>Aylesbury</c:v>
                </c:pt>
                <c:pt idx="1">
                  <c:v>Beaconsfield</c:v>
                </c:pt>
                <c:pt idx="2">
                  <c:v>Buckingham</c:v>
                </c:pt>
                <c:pt idx="3">
                  <c:v>Chesham and Amersham</c:v>
                </c:pt>
                <c:pt idx="4">
                  <c:v>Wycombe</c:v>
                </c:pt>
              </c:strCache>
            </c:strRef>
          </c:cat>
          <c:val>
            <c:numRef>
              <c:f>Trend!$Q$30:$Q$34</c:f>
              <c:numCache>
                <c:formatCode>General</c:formatCode>
                <c:ptCount val="5"/>
                <c:pt idx="0">
                  <c:v>290</c:v>
                </c:pt>
                <c:pt idx="1">
                  <c:v>170</c:v>
                </c:pt>
                <c:pt idx="2">
                  <c:v>150</c:v>
                </c:pt>
                <c:pt idx="3">
                  <c:v>150</c:v>
                </c:pt>
                <c:pt idx="4">
                  <c:v>150</c:v>
                </c:pt>
              </c:numCache>
            </c:numRef>
          </c:val>
          <c:extLst>
            <c:ext xmlns:c16="http://schemas.microsoft.com/office/drawing/2014/chart" uri="{C3380CC4-5D6E-409C-BE32-E72D297353CC}">
              <c16:uniqueId val="{00000000-6035-4AA9-81F3-BC6AC5AB49D8}"/>
            </c:ext>
          </c:extLst>
        </c:ser>
        <c:ser>
          <c:idx val="1"/>
          <c:order val="1"/>
          <c:tx>
            <c:strRef>
              <c:f>Trend!$R$29</c:f>
              <c:strCache>
                <c:ptCount val="1"/>
                <c:pt idx="0">
                  <c:v>2020/21</c:v>
                </c:pt>
              </c:strCache>
            </c:strRef>
          </c:tx>
          <c:spPr>
            <a:solidFill>
              <a:srgbClr val="006965">
                <a:alpha val="60000"/>
              </a:srgbClr>
            </a:solidFill>
            <a:ln>
              <a:noFill/>
            </a:ln>
            <a:effectLst/>
          </c:spPr>
          <c:invertIfNegative val="0"/>
          <c:cat>
            <c:strRef>
              <c:f>Trend!$P$30:$P$34</c:f>
              <c:strCache>
                <c:ptCount val="5"/>
                <c:pt idx="0">
                  <c:v>Aylesbury</c:v>
                </c:pt>
                <c:pt idx="1">
                  <c:v>Beaconsfield</c:v>
                </c:pt>
                <c:pt idx="2">
                  <c:v>Buckingham</c:v>
                </c:pt>
                <c:pt idx="3">
                  <c:v>Chesham and Amersham</c:v>
                </c:pt>
                <c:pt idx="4">
                  <c:v>Wycombe</c:v>
                </c:pt>
              </c:strCache>
            </c:strRef>
          </c:cat>
          <c:val>
            <c:numRef>
              <c:f>Trend!$R$30:$R$34</c:f>
              <c:numCache>
                <c:formatCode>General</c:formatCode>
                <c:ptCount val="5"/>
                <c:pt idx="0">
                  <c:v>310</c:v>
                </c:pt>
                <c:pt idx="1">
                  <c:v>160</c:v>
                </c:pt>
                <c:pt idx="2">
                  <c:v>90</c:v>
                </c:pt>
                <c:pt idx="3">
                  <c:v>190</c:v>
                </c:pt>
                <c:pt idx="4">
                  <c:v>160</c:v>
                </c:pt>
              </c:numCache>
            </c:numRef>
          </c:val>
          <c:extLst>
            <c:ext xmlns:c16="http://schemas.microsoft.com/office/drawing/2014/chart" uri="{C3380CC4-5D6E-409C-BE32-E72D297353CC}">
              <c16:uniqueId val="{00000001-6035-4AA9-81F3-BC6AC5AB49D8}"/>
            </c:ext>
          </c:extLst>
        </c:ser>
        <c:ser>
          <c:idx val="2"/>
          <c:order val="2"/>
          <c:tx>
            <c:strRef>
              <c:f>Trend!$S$29</c:f>
              <c:strCache>
                <c:ptCount val="1"/>
                <c:pt idx="0">
                  <c:v>2021/22</c:v>
                </c:pt>
              </c:strCache>
            </c:strRef>
          </c:tx>
          <c:spPr>
            <a:solidFill>
              <a:srgbClr val="006965">
                <a:alpha val="80000"/>
              </a:srgbClr>
            </a:solidFill>
            <a:ln>
              <a:noFill/>
            </a:ln>
            <a:effectLst/>
          </c:spPr>
          <c:invertIfNegative val="0"/>
          <c:cat>
            <c:strRef>
              <c:f>Trend!$P$30:$P$34</c:f>
              <c:strCache>
                <c:ptCount val="5"/>
                <c:pt idx="0">
                  <c:v>Aylesbury</c:v>
                </c:pt>
                <c:pt idx="1">
                  <c:v>Beaconsfield</c:v>
                </c:pt>
                <c:pt idx="2">
                  <c:v>Buckingham</c:v>
                </c:pt>
                <c:pt idx="3">
                  <c:v>Chesham and Amersham</c:v>
                </c:pt>
                <c:pt idx="4">
                  <c:v>Wycombe</c:v>
                </c:pt>
              </c:strCache>
            </c:strRef>
          </c:cat>
          <c:val>
            <c:numRef>
              <c:f>Trend!$S$30:$S$34</c:f>
              <c:numCache>
                <c:formatCode>General</c:formatCode>
                <c:ptCount val="5"/>
                <c:pt idx="0">
                  <c:v>220</c:v>
                </c:pt>
                <c:pt idx="1">
                  <c:v>170</c:v>
                </c:pt>
                <c:pt idx="2">
                  <c:v>110</c:v>
                </c:pt>
                <c:pt idx="3">
                  <c:v>110</c:v>
                </c:pt>
                <c:pt idx="4">
                  <c:v>150</c:v>
                </c:pt>
              </c:numCache>
            </c:numRef>
          </c:val>
          <c:extLst>
            <c:ext xmlns:c16="http://schemas.microsoft.com/office/drawing/2014/chart" uri="{C3380CC4-5D6E-409C-BE32-E72D297353CC}">
              <c16:uniqueId val="{00000002-6035-4AA9-81F3-BC6AC5AB49D8}"/>
            </c:ext>
          </c:extLst>
        </c:ser>
        <c:ser>
          <c:idx val="3"/>
          <c:order val="3"/>
          <c:tx>
            <c:strRef>
              <c:f>Trend!$T$29</c:f>
              <c:strCache>
                <c:ptCount val="1"/>
                <c:pt idx="0">
                  <c:v>2022/23</c:v>
                </c:pt>
              </c:strCache>
            </c:strRef>
          </c:tx>
          <c:spPr>
            <a:solidFill>
              <a:srgbClr val="006965"/>
            </a:solidFill>
            <a:ln>
              <a:noFill/>
            </a:ln>
            <a:effectLst/>
          </c:spPr>
          <c:invertIfNegative val="0"/>
          <c:cat>
            <c:strRef>
              <c:f>Trend!$P$30:$P$34</c:f>
              <c:strCache>
                <c:ptCount val="5"/>
                <c:pt idx="0">
                  <c:v>Aylesbury</c:v>
                </c:pt>
                <c:pt idx="1">
                  <c:v>Beaconsfield</c:v>
                </c:pt>
                <c:pt idx="2">
                  <c:v>Buckingham</c:v>
                </c:pt>
                <c:pt idx="3">
                  <c:v>Chesham and Amersham</c:v>
                </c:pt>
                <c:pt idx="4">
                  <c:v>Wycombe</c:v>
                </c:pt>
              </c:strCache>
            </c:strRef>
          </c:cat>
          <c:val>
            <c:numRef>
              <c:f>Trend!$T$30:$T$34</c:f>
              <c:numCache>
                <c:formatCode>General</c:formatCode>
                <c:ptCount val="5"/>
                <c:pt idx="0">
                  <c:v>310</c:v>
                </c:pt>
                <c:pt idx="1">
                  <c:v>200</c:v>
                </c:pt>
                <c:pt idx="2">
                  <c:v>120</c:v>
                </c:pt>
                <c:pt idx="3">
                  <c:v>110</c:v>
                </c:pt>
                <c:pt idx="4">
                  <c:v>180</c:v>
                </c:pt>
              </c:numCache>
            </c:numRef>
          </c:val>
          <c:extLst>
            <c:ext xmlns:c16="http://schemas.microsoft.com/office/drawing/2014/chart" uri="{C3380CC4-5D6E-409C-BE32-E72D297353CC}">
              <c16:uniqueId val="{00000003-6035-4AA9-81F3-BC6AC5AB49D8}"/>
            </c:ext>
          </c:extLst>
        </c:ser>
        <c:dLbls>
          <c:showLegendKey val="0"/>
          <c:showVal val="0"/>
          <c:showCatName val="0"/>
          <c:showSerName val="0"/>
          <c:showPercent val="0"/>
          <c:showBubbleSize val="0"/>
        </c:dLbls>
        <c:gapWidth val="219"/>
        <c:overlap val="-27"/>
        <c:axId val="984692991"/>
        <c:axId val="817253695"/>
      </c:barChart>
      <c:catAx>
        <c:axId val="984692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17253695"/>
        <c:crosses val="autoZero"/>
        <c:auto val="1"/>
        <c:lblAlgn val="ctr"/>
        <c:lblOffset val="100"/>
        <c:noMultiLvlLbl val="0"/>
      </c:catAx>
      <c:valAx>
        <c:axId val="8172536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846929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Age!$D$18</c:f>
              <c:strCache>
                <c:ptCount val="1"/>
                <c:pt idx="0">
                  <c:v>Under 19</c:v>
                </c:pt>
              </c:strCache>
            </c:strRef>
          </c:tx>
          <c:spPr>
            <a:solidFill>
              <a:srgbClr val="006965"/>
            </a:solidFill>
            <a:ln>
              <a:noFill/>
            </a:ln>
            <a:effectLst/>
          </c:spPr>
          <c:invertIfNegative val="0"/>
          <c:cat>
            <c:strRef>
              <c:f>Age!$E$17:$H$17</c:f>
              <c:strCache>
                <c:ptCount val="4"/>
                <c:pt idx="0">
                  <c:v>2019/20</c:v>
                </c:pt>
                <c:pt idx="1">
                  <c:v>2020/21</c:v>
                </c:pt>
                <c:pt idx="2">
                  <c:v>2021/22</c:v>
                </c:pt>
                <c:pt idx="3">
                  <c:v>2022/23</c:v>
                </c:pt>
              </c:strCache>
            </c:strRef>
          </c:cat>
          <c:val>
            <c:numRef>
              <c:f>Age!$E$18:$H$18</c:f>
              <c:numCache>
                <c:formatCode>0%</c:formatCode>
                <c:ptCount val="4"/>
                <c:pt idx="0">
                  <c:v>0.28791208791208789</c:v>
                </c:pt>
                <c:pt idx="1">
                  <c:v>0.22295081967213115</c:v>
                </c:pt>
                <c:pt idx="2">
                  <c:v>0.19337748344370861</c:v>
                </c:pt>
                <c:pt idx="3">
                  <c:v>0.21001088139281829</c:v>
                </c:pt>
              </c:numCache>
            </c:numRef>
          </c:val>
          <c:extLst>
            <c:ext xmlns:c16="http://schemas.microsoft.com/office/drawing/2014/chart" uri="{C3380CC4-5D6E-409C-BE32-E72D297353CC}">
              <c16:uniqueId val="{00000000-7B4B-4048-8875-34C073605D61}"/>
            </c:ext>
          </c:extLst>
        </c:ser>
        <c:ser>
          <c:idx val="1"/>
          <c:order val="1"/>
          <c:tx>
            <c:strRef>
              <c:f>Age!$D$19</c:f>
              <c:strCache>
                <c:ptCount val="1"/>
                <c:pt idx="0">
                  <c:v>19-24</c:v>
                </c:pt>
              </c:strCache>
            </c:strRef>
          </c:tx>
          <c:spPr>
            <a:solidFill>
              <a:srgbClr val="B5D137"/>
            </a:solidFill>
            <a:ln>
              <a:noFill/>
            </a:ln>
            <a:effectLst/>
          </c:spPr>
          <c:invertIfNegative val="0"/>
          <c:cat>
            <c:strRef>
              <c:f>Age!$E$17:$H$17</c:f>
              <c:strCache>
                <c:ptCount val="4"/>
                <c:pt idx="0">
                  <c:v>2019/20</c:v>
                </c:pt>
                <c:pt idx="1">
                  <c:v>2020/21</c:v>
                </c:pt>
                <c:pt idx="2">
                  <c:v>2021/22</c:v>
                </c:pt>
                <c:pt idx="3">
                  <c:v>2022/23</c:v>
                </c:pt>
              </c:strCache>
            </c:strRef>
          </c:cat>
          <c:val>
            <c:numRef>
              <c:f>Age!$E$19:$H$19</c:f>
              <c:numCache>
                <c:formatCode>0%</c:formatCode>
                <c:ptCount val="4"/>
                <c:pt idx="0">
                  <c:v>0.31318681318681318</c:v>
                </c:pt>
                <c:pt idx="1">
                  <c:v>0.34535519125683062</c:v>
                </c:pt>
                <c:pt idx="2">
                  <c:v>0.35629139072847682</c:v>
                </c:pt>
                <c:pt idx="3">
                  <c:v>0.3177366702937976</c:v>
                </c:pt>
              </c:numCache>
            </c:numRef>
          </c:val>
          <c:extLst>
            <c:ext xmlns:c16="http://schemas.microsoft.com/office/drawing/2014/chart" uri="{C3380CC4-5D6E-409C-BE32-E72D297353CC}">
              <c16:uniqueId val="{00000001-7B4B-4048-8875-34C073605D61}"/>
            </c:ext>
          </c:extLst>
        </c:ser>
        <c:ser>
          <c:idx val="2"/>
          <c:order val="2"/>
          <c:tx>
            <c:strRef>
              <c:f>Age!$D$20</c:f>
              <c:strCache>
                <c:ptCount val="1"/>
                <c:pt idx="0">
                  <c:v>25+</c:v>
                </c:pt>
              </c:strCache>
            </c:strRef>
          </c:tx>
          <c:spPr>
            <a:solidFill>
              <a:srgbClr val="878787"/>
            </a:solidFill>
            <a:ln>
              <a:noFill/>
            </a:ln>
            <a:effectLst/>
          </c:spPr>
          <c:invertIfNegative val="0"/>
          <c:cat>
            <c:strRef>
              <c:f>Age!$E$17:$H$17</c:f>
              <c:strCache>
                <c:ptCount val="4"/>
                <c:pt idx="0">
                  <c:v>2019/20</c:v>
                </c:pt>
                <c:pt idx="1">
                  <c:v>2020/21</c:v>
                </c:pt>
                <c:pt idx="2">
                  <c:v>2021/22</c:v>
                </c:pt>
                <c:pt idx="3">
                  <c:v>2022/23</c:v>
                </c:pt>
              </c:strCache>
            </c:strRef>
          </c:cat>
          <c:val>
            <c:numRef>
              <c:f>Age!$E$20:$H$20</c:f>
              <c:numCache>
                <c:formatCode>0%</c:formatCode>
                <c:ptCount val="4"/>
                <c:pt idx="0">
                  <c:v>0.39890109890109893</c:v>
                </c:pt>
                <c:pt idx="1">
                  <c:v>0.43169398907103823</c:v>
                </c:pt>
                <c:pt idx="2">
                  <c:v>0.45033112582781459</c:v>
                </c:pt>
                <c:pt idx="3">
                  <c:v>0.47225244831338409</c:v>
                </c:pt>
              </c:numCache>
            </c:numRef>
          </c:val>
          <c:extLst>
            <c:ext xmlns:c16="http://schemas.microsoft.com/office/drawing/2014/chart" uri="{C3380CC4-5D6E-409C-BE32-E72D297353CC}">
              <c16:uniqueId val="{00000002-7B4B-4048-8875-34C073605D61}"/>
            </c:ext>
          </c:extLst>
        </c:ser>
        <c:dLbls>
          <c:showLegendKey val="0"/>
          <c:showVal val="0"/>
          <c:showCatName val="0"/>
          <c:showSerName val="0"/>
          <c:showPercent val="0"/>
          <c:showBubbleSize val="0"/>
        </c:dLbls>
        <c:gapWidth val="219"/>
        <c:overlap val="-27"/>
        <c:axId val="738765423"/>
        <c:axId val="1036019807"/>
      </c:barChart>
      <c:catAx>
        <c:axId val="738765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6019807"/>
        <c:crosses val="autoZero"/>
        <c:auto val="1"/>
        <c:lblAlgn val="ctr"/>
        <c:lblOffset val="100"/>
        <c:noMultiLvlLbl val="0"/>
      </c:catAx>
      <c:valAx>
        <c:axId val="10360198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3876542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Age!$F$33</c:f>
              <c:strCache>
                <c:ptCount val="1"/>
                <c:pt idx="0">
                  <c:v>Under 19</c:v>
                </c:pt>
              </c:strCache>
            </c:strRef>
          </c:tx>
          <c:spPr>
            <a:solidFill>
              <a:srgbClr val="006965"/>
            </a:solidFill>
            <a:ln>
              <a:noFill/>
            </a:ln>
            <a:effectLst/>
          </c:spPr>
          <c:invertIfNegative val="0"/>
          <c:cat>
            <c:strRef>
              <c:f>Age!$E$34:$E$38</c:f>
              <c:strCache>
                <c:ptCount val="5"/>
                <c:pt idx="0">
                  <c:v>Aylesbury</c:v>
                </c:pt>
                <c:pt idx="1">
                  <c:v>Beaconsfield</c:v>
                </c:pt>
                <c:pt idx="2">
                  <c:v>Buckingham</c:v>
                </c:pt>
                <c:pt idx="3">
                  <c:v>Chesham and Amersham</c:v>
                </c:pt>
                <c:pt idx="4">
                  <c:v>Wycombe</c:v>
                </c:pt>
              </c:strCache>
            </c:strRef>
          </c:cat>
          <c:val>
            <c:numRef>
              <c:f>Age!$F$34:$F$38</c:f>
              <c:numCache>
                <c:formatCode>0%</c:formatCode>
                <c:ptCount val="5"/>
                <c:pt idx="0">
                  <c:v>0.26143790849673204</c:v>
                </c:pt>
                <c:pt idx="1">
                  <c:v>0.17647058823529413</c:v>
                </c:pt>
                <c:pt idx="2">
                  <c:v>0.22222222222222221</c:v>
                </c:pt>
                <c:pt idx="3">
                  <c:v>0.26363636363636361</c:v>
                </c:pt>
                <c:pt idx="4">
                  <c:v>0.12087912087912088</c:v>
                </c:pt>
              </c:numCache>
            </c:numRef>
          </c:val>
          <c:extLst>
            <c:ext xmlns:c16="http://schemas.microsoft.com/office/drawing/2014/chart" uri="{C3380CC4-5D6E-409C-BE32-E72D297353CC}">
              <c16:uniqueId val="{00000000-A8BC-4B08-B13A-00A06C4175D4}"/>
            </c:ext>
          </c:extLst>
        </c:ser>
        <c:ser>
          <c:idx val="1"/>
          <c:order val="1"/>
          <c:tx>
            <c:strRef>
              <c:f>Age!$G$33</c:f>
              <c:strCache>
                <c:ptCount val="1"/>
                <c:pt idx="0">
                  <c:v>19-24</c:v>
                </c:pt>
              </c:strCache>
            </c:strRef>
          </c:tx>
          <c:spPr>
            <a:solidFill>
              <a:srgbClr val="B5D137"/>
            </a:solidFill>
            <a:ln>
              <a:noFill/>
            </a:ln>
            <a:effectLst/>
          </c:spPr>
          <c:invertIfNegative val="0"/>
          <c:cat>
            <c:strRef>
              <c:f>Age!$E$34:$E$38</c:f>
              <c:strCache>
                <c:ptCount val="5"/>
                <c:pt idx="0">
                  <c:v>Aylesbury</c:v>
                </c:pt>
                <c:pt idx="1">
                  <c:v>Beaconsfield</c:v>
                </c:pt>
                <c:pt idx="2">
                  <c:v>Buckingham</c:v>
                </c:pt>
                <c:pt idx="3">
                  <c:v>Chesham and Amersham</c:v>
                </c:pt>
                <c:pt idx="4">
                  <c:v>Wycombe</c:v>
                </c:pt>
              </c:strCache>
            </c:strRef>
          </c:cat>
          <c:val>
            <c:numRef>
              <c:f>Age!$G$34:$G$38</c:f>
              <c:numCache>
                <c:formatCode>0%</c:formatCode>
                <c:ptCount val="5"/>
                <c:pt idx="0">
                  <c:v>0.27124183006535946</c:v>
                </c:pt>
                <c:pt idx="1">
                  <c:v>0.34803921568627449</c:v>
                </c:pt>
                <c:pt idx="2">
                  <c:v>0.3504273504273504</c:v>
                </c:pt>
                <c:pt idx="3">
                  <c:v>0.42727272727272725</c:v>
                </c:pt>
                <c:pt idx="4">
                  <c:v>0.27472527472527475</c:v>
                </c:pt>
              </c:numCache>
            </c:numRef>
          </c:val>
          <c:extLst>
            <c:ext xmlns:c16="http://schemas.microsoft.com/office/drawing/2014/chart" uri="{C3380CC4-5D6E-409C-BE32-E72D297353CC}">
              <c16:uniqueId val="{00000001-A8BC-4B08-B13A-00A06C4175D4}"/>
            </c:ext>
          </c:extLst>
        </c:ser>
        <c:ser>
          <c:idx val="2"/>
          <c:order val="2"/>
          <c:tx>
            <c:strRef>
              <c:f>Age!$H$33</c:f>
              <c:strCache>
                <c:ptCount val="1"/>
                <c:pt idx="0">
                  <c:v>25+</c:v>
                </c:pt>
              </c:strCache>
            </c:strRef>
          </c:tx>
          <c:spPr>
            <a:solidFill>
              <a:srgbClr val="878787"/>
            </a:solidFill>
            <a:ln>
              <a:noFill/>
            </a:ln>
            <a:effectLst/>
          </c:spPr>
          <c:invertIfNegative val="0"/>
          <c:cat>
            <c:strRef>
              <c:f>Age!$E$34:$E$38</c:f>
              <c:strCache>
                <c:ptCount val="5"/>
                <c:pt idx="0">
                  <c:v>Aylesbury</c:v>
                </c:pt>
                <c:pt idx="1">
                  <c:v>Beaconsfield</c:v>
                </c:pt>
                <c:pt idx="2">
                  <c:v>Buckingham</c:v>
                </c:pt>
                <c:pt idx="3">
                  <c:v>Chesham and Amersham</c:v>
                </c:pt>
                <c:pt idx="4">
                  <c:v>Wycombe</c:v>
                </c:pt>
              </c:strCache>
            </c:strRef>
          </c:cat>
          <c:val>
            <c:numRef>
              <c:f>Age!$H$34:$H$38</c:f>
              <c:numCache>
                <c:formatCode>0%</c:formatCode>
                <c:ptCount val="5"/>
                <c:pt idx="0">
                  <c:v>0.4673202614379085</c:v>
                </c:pt>
                <c:pt idx="1">
                  <c:v>0.47549019607843135</c:v>
                </c:pt>
                <c:pt idx="2">
                  <c:v>0.42735042735042733</c:v>
                </c:pt>
                <c:pt idx="3">
                  <c:v>0.30909090909090908</c:v>
                </c:pt>
                <c:pt idx="4">
                  <c:v>0.60439560439560436</c:v>
                </c:pt>
              </c:numCache>
            </c:numRef>
          </c:val>
          <c:extLst>
            <c:ext xmlns:c16="http://schemas.microsoft.com/office/drawing/2014/chart" uri="{C3380CC4-5D6E-409C-BE32-E72D297353CC}">
              <c16:uniqueId val="{00000002-A8BC-4B08-B13A-00A06C4175D4}"/>
            </c:ext>
          </c:extLst>
        </c:ser>
        <c:dLbls>
          <c:showLegendKey val="0"/>
          <c:showVal val="0"/>
          <c:showCatName val="0"/>
          <c:showSerName val="0"/>
          <c:showPercent val="0"/>
          <c:showBubbleSize val="0"/>
        </c:dLbls>
        <c:gapWidth val="219"/>
        <c:overlap val="-27"/>
        <c:axId val="668073215"/>
        <c:axId val="1031436255"/>
      </c:barChart>
      <c:catAx>
        <c:axId val="668073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31436255"/>
        <c:crosses val="autoZero"/>
        <c:auto val="1"/>
        <c:lblAlgn val="ctr"/>
        <c:lblOffset val="100"/>
        <c:noMultiLvlLbl val="0"/>
      </c:catAx>
      <c:valAx>
        <c:axId val="103143625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68073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Sheet1!$I$53</c:f>
              <c:strCache>
                <c:ptCount val="1"/>
                <c:pt idx="0">
                  <c:v>Intermediate</c:v>
                </c:pt>
              </c:strCache>
            </c:strRef>
          </c:tx>
          <c:spPr>
            <a:solidFill>
              <a:srgbClr val="006965"/>
            </a:solidFill>
            <a:ln>
              <a:noFill/>
            </a:ln>
            <a:effectLst/>
          </c:spPr>
          <c:invertIfNegative val="0"/>
          <c:cat>
            <c:strRef>
              <c:f>Sheet1!$J$52:$M$52</c:f>
              <c:strCache>
                <c:ptCount val="4"/>
                <c:pt idx="0">
                  <c:v>2019/20</c:v>
                </c:pt>
                <c:pt idx="1">
                  <c:v>2020/21</c:v>
                </c:pt>
                <c:pt idx="2">
                  <c:v>2021/22</c:v>
                </c:pt>
                <c:pt idx="3">
                  <c:v>2022/23</c:v>
                </c:pt>
              </c:strCache>
            </c:strRef>
          </c:cat>
          <c:val>
            <c:numRef>
              <c:f>Sheet1!$J$53:$M$53</c:f>
              <c:numCache>
                <c:formatCode>0%</c:formatCode>
                <c:ptCount val="4"/>
                <c:pt idx="0">
                  <c:v>0.34725274725274724</c:v>
                </c:pt>
                <c:pt idx="1">
                  <c:v>0.29617486338797816</c:v>
                </c:pt>
                <c:pt idx="2">
                  <c:v>0.23178807947019867</c:v>
                </c:pt>
                <c:pt idx="3">
                  <c:v>0.23394994559303592</c:v>
                </c:pt>
              </c:numCache>
            </c:numRef>
          </c:val>
          <c:extLst>
            <c:ext xmlns:c16="http://schemas.microsoft.com/office/drawing/2014/chart" uri="{C3380CC4-5D6E-409C-BE32-E72D297353CC}">
              <c16:uniqueId val="{00000000-6622-45B8-A5C7-9F4C89F6466A}"/>
            </c:ext>
          </c:extLst>
        </c:ser>
        <c:ser>
          <c:idx val="1"/>
          <c:order val="1"/>
          <c:tx>
            <c:strRef>
              <c:f>Sheet1!$I$54</c:f>
              <c:strCache>
                <c:ptCount val="1"/>
                <c:pt idx="0">
                  <c:v>Advanced</c:v>
                </c:pt>
              </c:strCache>
            </c:strRef>
          </c:tx>
          <c:spPr>
            <a:solidFill>
              <a:srgbClr val="B5D137"/>
            </a:solidFill>
            <a:ln>
              <a:noFill/>
            </a:ln>
            <a:effectLst/>
          </c:spPr>
          <c:invertIfNegative val="0"/>
          <c:cat>
            <c:strRef>
              <c:f>Sheet1!$J$52:$M$52</c:f>
              <c:strCache>
                <c:ptCount val="4"/>
                <c:pt idx="0">
                  <c:v>2019/20</c:v>
                </c:pt>
                <c:pt idx="1">
                  <c:v>2020/21</c:v>
                </c:pt>
                <c:pt idx="2">
                  <c:v>2021/22</c:v>
                </c:pt>
                <c:pt idx="3">
                  <c:v>2022/23</c:v>
                </c:pt>
              </c:strCache>
            </c:strRef>
          </c:cat>
          <c:val>
            <c:numRef>
              <c:f>Sheet1!$J$54:$M$54</c:f>
              <c:numCache>
                <c:formatCode>0%</c:formatCode>
                <c:ptCount val="4"/>
                <c:pt idx="0">
                  <c:v>0.53956043956043953</c:v>
                </c:pt>
                <c:pt idx="1">
                  <c:v>0.51256830601092895</c:v>
                </c:pt>
                <c:pt idx="2">
                  <c:v>0.58543046357615891</c:v>
                </c:pt>
                <c:pt idx="3">
                  <c:v>0.52992383025027201</c:v>
                </c:pt>
              </c:numCache>
            </c:numRef>
          </c:val>
          <c:extLst>
            <c:ext xmlns:c16="http://schemas.microsoft.com/office/drawing/2014/chart" uri="{C3380CC4-5D6E-409C-BE32-E72D297353CC}">
              <c16:uniqueId val="{00000001-6622-45B8-A5C7-9F4C89F6466A}"/>
            </c:ext>
          </c:extLst>
        </c:ser>
        <c:ser>
          <c:idx val="2"/>
          <c:order val="2"/>
          <c:tx>
            <c:strRef>
              <c:f>Sheet1!$I$55</c:f>
              <c:strCache>
                <c:ptCount val="1"/>
                <c:pt idx="0">
                  <c:v>Higher (Levels 4 &amp; 5)</c:v>
                </c:pt>
              </c:strCache>
            </c:strRef>
          </c:tx>
          <c:spPr>
            <a:solidFill>
              <a:srgbClr val="878787"/>
            </a:solidFill>
            <a:ln>
              <a:noFill/>
            </a:ln>
            <a:effectLst/>
          </c:spPr>
          <c:invertIfNegative val="0"/>
          <c:cat>
            <c:strRef>
              <c:f>Sheet1!$J$52:$M$52</c:f>
              <c:strCache>
                <c:ptCount val="4"/>
                <c:pt idx="0">
                  <c:v>2019/20</c:v>
                </c:pt>
                <c:pt idx="1">
                  <c:v>2020/21</c:v>
                </c:pt>
                <c:pt idx="2">
                  <c:v>2021/22</c:v>
                </c:pt>
                <c:pt idx="3">
                  <c:v>2022/23</c:v>
                </c:pt>
              </c:strCache>
            </c:strRef>
          </c:cat>
          <c:val>
            <c:numRef>
              <c:f>Sheet1!$J$55:$M$55</c:f>
              <c:numCache>
                <c:formatCode>0%</c:formatCode>
                <c:ptCount val="4"/>
                <c:pt idx="0">
                  <c:v>0.11098901098901098</c:v>
                </c:pt>
                <c:pt idx="1">
                  <c:v>0.18907103825136612</c:v>
                </c:pt>
                <c:pt idx="2">
                  <c:v>0.16423841059602648</c:v>
                </c:pt>
                <c:pt idx="3">
                  <c:v>0.19586507072905332</c:v>
                </c:pt>
              </c:numCache>
            </c:numRef>
          </c:val>
          <c:extLst>
            <c:ext xmlns:c16="http://schemas.microsoft.com/office/drawing/2014/chart" uri="{C3380CC4-5D6E-409C-BE32-E72D297353CC}">
              <c16:uniqueId val="{00000002-6622-45B8-A5C7-9F4C89F6466A}"/>
            </c:ext>
          </c:extLst>
        </c:ser>
        <c:ser>
          <c:idx val="3"/>
          <c:order val="3"/>
          <c:tx>
            <c:strRef>
              <c:f>Sheet1!$I$56</c:f>
              <c:strCache>
                <c:ptCount val="1"/>
                <c:pt idx="0">
                  <c:v>Higher (Levels 6 &amp; 7)</c:v>
                </c:pt>
              </c:strCache>
            </c:strRef>
          </c:tx>
          <c:spPr>
            <a:solidFill>
              <a:srgbClr val="7030A0"/>
            </a:solidFill>
            <a:ln>
              <a:noFill/>
            </a:ln>
            <a:effectLst/>
          </c:spPr>
          <c:invertIfNegative val="0"/>
          <c:cat>
            <c:strRef>
              <c:f>Sheet1!$J$52:$M$52</c:f>
              <c:strCache>
                <c:ptCount val="4"/>
                <c:pt idx="0">
                  <c:v>2019/20</c:v>
                </c:pt>
                <c:pt idx="1">
                  <c:v>2020/21</c:v>
                </c:pt>
                <c:pt idx="2">
                  <c:v>2021/22</c:v>
                </c:pt>
                <c:pt idx="3">
                  <c:v>2022/23</c:v>
                </c:pt>
              </c:strCache>
            </c:strRef>
          </c:cat>
          <c:val>
            <c:numRef>
              <c:f>Sheet1!$J$56:$M$56</c:f>
              <c:numCache>
                <c:formatCode>0%</c:formatCode>
                <c:ptCount val="4"/>
                <c:pt idx="0">
                  <c:v>2.1978021978021978E-3</c:v>
                </c:pt>
                <c:pt idx="1">
                  <c:v>2.185792349726776E-3</c:v>
                </c:pt>
                <c:pt idx="2">
                  <c:v>1.8543046357615896E-2</c:v>
                </c:pt>
                <c:pt idx="3">
                  <c:v>4.0261153427638738E-2</c:v>
                </c:pt>
              </c:numCache>
            </c:numRef>
          </c:val>
          <c:extLst>
            <c:ext xmlns:c16="http://schemas.microsoft.com/office/drawing/2014/chart" uri="{C3380CC4-5D6E-409C-BE32-E72D297353CC}">
              <c16:uniqueId val="{00000003-6622-45B8-A5C7-9F4C89F6466A}"/>
            </c:ext>
          </c:extLst>
        </c:ser>
        <c:dLbls>
          <c:showLegendKey val="0"/>
          <c:showVal val="0"/>
          <c:showCatName val="0"/>
          <c:showSerName val="0"/>
          <c:showPercent val="0"/>
          <c:showBubbleSize val="0"/>
        </c:dLbls>
        <c:gapWidth val="219"/>
        <c:overlap val="-27"/>
        <c:axId val="1744697375"/>
        <c:axId val="1744699775"/>
      </c:barChart>
      <c:catAx>
        <c:axId val="1744697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44699775"/>
        <c:crosses val="autoZero"/>
        <c:auto val="1"/>
        <c:lblAlgn val="ctr"/>
        <c:lblOffset val="100"/>
        <c:noMultiLvlLbl val="0"/>
      </c:catAx>
      <c:valAx>
        <c:axId val="17446997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44697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Subject!$N$75</c:f>
              <c:strCache>
                <c:ptCount val="1"/>
                <c:pt idx="0">
                  <c:v>2019/20</c:v>
                </c:pt>
              </c:strCache>
            </c:strRef>
          </c:tx>
          <c:spPr>
            <a:solidFill>
              <a:srgbClr val="006965">
                <a:alpha val="40000"/>
              </a:srgbClr>
            </a:solidFill>
            <a:ln>
              <a:noFill/>
            </a:ln>
            <a:effectLst/>
          </c:spPr>
          <c:invertIfNegative val="0"/>
          <c:cat>
            <c:strRef>
              <c:f>Subject!$M$76:$M$80</c:f>
              <c:strCache>
                <c:ptCount val="5"/>
                <c:pt idx="0">
                  <c:v>Aylesbury</c:v>
                </c:pt>
                <c:pt idx="1">
                  <c:v>Beaconsfield</c:v>
                </c:pt>
                <c:pt idx="2">
                  <c:v>Buckingham</c:v>
                </c:pt>
                <c:pt idx="3">
                  <c:v>Chesham and Amersham</c:v>
                </c:pt>
                <c:pt idx="4">
                  <c:v>Wycombe</c:v>
                </c:pt>
              </c:strCache>
            </c:strRef>
          </c:cat>
          <c:val>
            <c:numRef>
              <c:f>Subject!$N$76:$N$80</c:f>
              <c:numCache>
                <c:formatCode>0%</c:formatCode>
                <c:ptCount val="5"/>
                <c:pt idx="0">
                  <c:v>0.26297577854671278</c:v>
                </c:pt>
                <c:pt idx="1">
                  <c:v>0.3583815028901734</c:v>
                </c:pt>
                <c:pt idx="2">
                  <c:v>0.28082191780821919</c:v>
                </c:pt>
                <c:pt idx="3">
                  <c:v>0.24025974025974026</c:v>
                </c:pt>
                <c:pt idx="4">
                  <c:v>0.26351351351351349</c:v>
                </c:pt>
              </c:numCache>
            </c:numRef>
          </c:val>
          <c:extLst>
            <c:ext xmlns:c16="http://schemas.microsoft.com/office/drawing/2014/chart" uri="{C3380CC4-5D6E-409C-BE32-E72D297353CC}">
              <c16:uniqueId val="{00000000-4F13-4B1B-A265-A23B8BEB512A}"/>
            </c:ext>
          </c:extLst>
        </c:ser>
        <c:ser>
          <c:idx val="1"/>
          <c:order val="1"/>
          <c:tx>
            <c:strRef>
              <c:f>Subject!$O$75</c:f>
              <c:strCache>
                <c:ptCount val="1"/>
                <c:pt idx="0">
                  <c:v>2020/21</c:v>
                </c:pt>
              </c:strCache>
            </c:strRef>
          </c:tx>
          <c:spPr>
            <a:solidFill>
              <a:srgbClr val="006965">
                <a:alpha val="60000"/>
              </a:srgbClr>
            </a:solidFill>
            <a:ln>
              <a:noFill/>
            </a:ln>
            <a:effectLst/>
          </c:spPr>
          <c:invertIfNegative val="0"/>
          <c:cat>
            <c:strRef>
              <c:f>Subject!$M$76:$M$80</c:f>
              <c:strCache>
                <c:ptCount val="5"/>
                <c:pt idx="0">
                  <c:v>Aylesbury</c:v>
                </c:pt>
                <c:pt idx="1">
                  <c:v>Beaconsfield</c:v>
                </c:pt>
                <c:pt idx="2">
                  <c:v>Buckingham</c:v>
                </c:pt>
                <c:pt idx="3">
                  <c:v>Chesham and Amersham</c:v>
                </c:pt>
                <c:pt idx="4">
                  <c:v>Wycombe</c:v>
                </c:pt>
              </c:strCache>
            </c:strRef>
          </c:cat>
          <c:val>
            <c:numRef>
              <c:f>Subject!$O$76:$O$80</c:f>
              <c:numCache>
                <c:formatCode>0%</c:formatCode>
                <c:ptCount val="5"/>
                <c:pt idx="0">
                  <c:v>0.23701298701298701</c:v>
                </c:pt>
                <c:pt idx="1">
                  <c:v>0.3105590062111801</c:v>
                </c:pt>
                <c:pt idx="2">
                  <c:v>0.15053763440860216</c:v>
                </c:pt>
                <c:pt idx="3">
                  <c:v>0.43386243386243384</c:v>
                </c:pt>
                <c:pt idx="4">
                  <c:v>0.14634146341463414</c:v>
                </c:pt>
              </c:numCache>
            </c:numRef>
          </c:val>
          <c:extLst>
            <c:ext xmlns:c16="http://schemas.microsoft.com/office/drawing/2014/chart" uri="{C3380CC4-5D6E-409C-BE32-E72D297353CC}">
              <c16:uniqueId val="{00000001-4F13-4B1B-A265-A23B8BEB512A}"/>
            </c:ext>
          </c:extLst>
        </c:ser>
        <c:ser>
          <c:idx val="2"/>
          <c:order val="2"/>
          <c:tx>
            <c:strRef>
              <c:f>Subject!$P$75</c:f>
              <c:strCache>
                <c:ptCount val="1"/>
                <c:pt idx="0">
                  <c:v>2021/22</c:v>
                </c:pt>
              </c:strCache>
            </c:strRef>
          </c:tx>
          <c:spPr>
            <a:solidFill>
              <a:srgbClr val="006965">
                <a:alpha val="80000"/>
              </a:srgbClr>
            </a:solidFill>
            <a:ln>
              <a:noFill/>
            </a:ln>
            <a:effectLst/>
          </c:spPr>
          <c:invertIfNegative val="0"/>
          <c:cat>
            <c:strRef>
              <c:f>Subject!$M$76:$M$80</c:f>
              <c:strCache>
                <c:ptCount val="5"/>
                <c:pt idx="0">
                  <c:v>Aylesbury</c:v>
                </c:pt>
                <c:pt idx="1">
                  <c:v>Beaconsfield</c:v>
                </c:pt>
                <c:pt idx="2">
                  <c:v>Buckingham</c:v>
                </c:pt>
                <c:pt idx="3">
                  <c:v>Chesham and Amersham</c:v>
                </c:pt>
                <c:pt idx="4">
                  <c:v>Wycombe</c:v>
                </c:pt>
              </c:strCache>
            </c:strRef>
          </c:cat>
          <c:val>
            <c:numRef>
              <c:f>Subject!$P$76:$P$80</c:f>
              <c:numCache>
                <c:formatCode>0%</c:formatCode>
                <c:ptCount val="5"/>
                <c:pt idx="0">
                  <c:v>0.23394495412844038</c:v>
                </c:pt>
                <c:pt idx="1">
                  <c:v>0.2807017543859649</c:v>
                </c:pt>
                <c:pt idx="2">
                  <c:v>0.20754716981132076</c:v>
                </c:pt>
                <c:pt idx="3">
                  <c:v>0.10377358490566038</c:v>
                </c:pt>
                <c:pt idx="4">
                  <c:v>0.15584415584415584</c:v>
                </c:pt>
              </c:numCache>
            </c:numRef>
          </c:val>
          <c:extLst>
            <c:ext xmlns:c16="http://schemas.microsoft.com/office/drawing/2014/chart" uri="{C3380CC4-5D6E-409C-BE32-E72D297353CC}">
              <c16:uniqueId val="{00000002-4F13-4B1B-A265-A23B8BEB512A}"/>
            </c:ext>
          </c:extLst>
        </c:ser>
        <c:ser>
          <c:idx val="3"/>
          <c:order val="3"/>
          <c:tx>
            <c:strRef>
              <c:f>Subject!$Q$75</c:f>
              <c:strCache>
                <c:ptCount val="1"/>
                <c:pt idx="0">
                  <c:v>2022/23</c:v>
                </c:pt>
              </c:strCache>
            </c:strRef>
          </c:tx>
          <c:spPr>
            <a:solidFill>
              <a:srgbClr val="006965"/>
            </a:solidFill>
            <a:ln>
              <a:noFill/>
            </a:ln>
            <a:effectLst/>
          </c:spPr>
          <c:invertIfNegative val="0"/>
          <c:cat>
            <c:strRef>
              <c:f>Subject!$M$76:$M$80</c:f>
              <c:strCache>
                <c:ptCount val="5"/>
                <c:pt idx="0">
                  <c:v>Aylesbury</c:v>
                </c:pt>
                <c:pt idx="1">
                  <c:v>Beaconsfield</c:v>
                </c:pt>
                <c:pt idx="2">
                  <c:v>Buckingham</c:v>
                </c:pt>
                <c:pt idx="3">
                  <c:v>Chesham and Amersham</c:v>
                </c:pt>
                <c:pt idx="4">
                  <c:v>Wycombe</c:v>
                </c:pt>
              </c:strCache>
            </c:strRef>
          </c:cat>
          <c:val>
            <c:numRef>
              <c:f>Subject!$Q$76:$Q$80</c:f>
              <c:numCache>
                <c:formatCode>0%</c:formatCode>
                <c:ptCount val="5"/>
                <c:pt idx="0">
                  <c:v>0.28104575163398693</c:v>
                </c:pt>
                <c:pt idx="1">
                  <c:v>0.23529411764705882</c:v>
                </c:pt>
                <c:pt idx="2">
                  <c:v>0.3247863247863248</c:v>
                </c:pt>
                <c:pt idx="3">
                  <c:v>0.10909090909090909</c:v>
                </c:pt>
                <c:pt idx="4">
                  <c:v>8.2417582417582416E-2</c:v>
                </c:pt>
              </c:numCache>
            </c:numRef>
          </c:val>
          <c:extLst>
            <c:ext xmlns:c16="http://schemas.microsoft.com/office/drawing/2014/chart" uri="{C3380CC4-5D6E-409C-BE32-E72D297353CC}">
              <c16:uniqueId val="{00000003-4F13-4B1B-A265-A23B8BEB512A}"/>
            </c:ext>
          </c:extLst>
        </c:ser>
        <c:dLbls>
          <c:showLegendKey val="0"/>
          <c:showVal val="0"/>
          <c:showCatName val="0"/>
          <c:showSerName val="0"/>
          <c:showPercent val="0"/>
          <c:showBubbleSize val="0"/>
        </c:dLbls>
        <c:gapWidth val="219"/>
        <c:overlap val="-27"/>
        <c:axId val="668079455"/>
        <c:axId val="1469823551"/>
      </c:barChart>
      <c:catAx>
        <c:axId val="668079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69823551"/>
        <c:crosses val="autoZero"/>
        <c:auto val="1"/>
        <c:lblAlgn val="ctr"/>
        <c:lblOffset val="100"/>
        <c:noMultiLvlLbl val="0"/>
      </c:catAx>
      <c:valAx>
        <c:axId val="146982355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68079455"/>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data.xlsx]ESS'!$D$61</c:f>
              <c:strCache>
                <c:ptCount val="1"/>
                <c:pt idx="0">
                  <c:v>2019</c:v>
                </c:pt>
              </c:strCache>
            </c:strRef>
          </c:tx>
          <c:spPr>
            <a:solidFill>
              <a:srgbClr val="B5D1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'[Apprenticeships full 2022-23 data.xlsx]ESS'!$E$60:$J$60</c:f>
              <c:strCache>
                <c:ptCount val="6"/>
                <c:pt idx="0">
                  <c:v>Buckinghamshire</c:v>
                </c:pt>
                <c:pt idx="1">
                  <c:v>Thames Valley Berkshire</c:v>
                </c:pt>
                <c:pt idx="2">
                  <c:v>Oxfordshire</c:v>
                </c:pt>
                <c:pt idx="3">
                  <c:v>Hertfordshire</c:v>
                </c:pt>
                <c:pt idx="4">
                  <c:v>South East Midlands</c:v>
                </c:pt>
                <c:pt idx="5">
                  <c:v>England</c:v>
                </c:pt>
              </c:strCache>
            </c:strRef>
          </c:cat>
          <c:val>
            <c:numRef>
              <c:f>'[Apprenticeships full 2022-23 data.xlsx]ESS'!$E$61:$J$61</c:f>
              <c:numCache>
                <c:formatCode>0%</c:formatCode>
                <c:ptCount val="6"/>
                <c:pt idx="0">
                  <c:v>0.14000000000000001</c:v>
                </c:pt>
                <c:pt idx="1">
                  <c:v>0.1</c:v>
                </c:pt>
                <c:pt idx="2">
                  <c:v>0.22</c:v>
                </c:pt>
                <c:pt idx="3">
                  <c:v>0.16</c:v>
                </c:pt>
                <c:pt idx="4">
                  <c:v>0.18</c:v>
                </c:pt>
                <c:pt idx="5">
                  <c:v>0.19</c:v>
                </c:pt>
              </c:numCache>
            </c:numRef>
          </c:val>
          <c:extLst>
            <c:ext xmlns:c16="http://schemas.microsoft.com/office/drawing/2014/chart" uri="{C3380CC4-5D6E-409C-BE32-E72D297353CC}">
              <c16:uniqueId val="{00000000-AED0-4139-943C-EA1E7A12503C}"/>
            </c:ext>
          </c:extLst>
        </c:ser>
        <c:ser>
          <c:idx val="1"/>
          <c:order val="1"/>
          <c:tx>
            <c:strRef>
              <c:f>'[Apprenticeships full 2022-23 data.xlsx]ESS'!$D$62</c:f>
              <c:strCache>
                <c:ptCount val="1"/>
                <c:pt idx="0">
                  <c:v>2022</c:v>
                </c:pt>
              </c:strCache>
            </c:strRef>
          </c:tx>
          <c:spPr>
            <a:solidFill>
              <a:srgbClr val="00696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'[Apprenticeships full 2022-23 data.xlsx]ESS'!$E$60:$J$60</c:f>
              <c:strCache>
                <c:ptCount val="6"/>
                <c:pt idx="0">
                  <c:v>Buckinghamshire</c:v>
                </c:pt>
                <c:pt idx="1">
                  <c:v>Thames Valley Berkshire</c:v>
                </c:pt>
                <c:pt idx="2">
                  <c:v>Oxfordshire</c:v>
                </c:pt>
                <c:pt idx="3">
                  <c:v>Hertfordshire</c:v>
                </c:pt>
                <c:pt idx="4">
                  <c:v>South East Midlands</c:v>
                </c:pt>
                <c:pt idx="5">
                  <c:v>England</c:v>
                </c:pt>
              </c:strCache>
            </c:strRef>
          </c:cat>
          <c:val>
            <c:numRef>
              <c:f>'[Apprenticeships full 2022-23 data.xlsx]ESS'!$E$62:$J$62</c:f>
              <c:numCache>
                <c:formatCode>0%</c:formatCode>
                <c:ptCount val="6"/>
                <c:pt idx="0">
                  <c:v>0.13</c:v>
                </c:pt>
                <c:pt idx="1">
                  <c:v>0.14000000000000001</c:v>
                </c:pt>
                <c:pt idx="2">
                  <c:v>0.17</c:v>
                </c:pt>
                <c:pt idx="3">
                  <c:v>0.24</c:v>
                </c:pt>
                <c:pt idx="4">
                  <c:v>0.18</c:v>
                </c:pt>
                <c:pt idx="5">
                  <c:v>0.2</c:v>
                </c:pt>
              </c:numCache>
            </c:numRef>
          </c:val>
          <c:extLst>
            <c:ext xmlns:c16="http://schemas.microsoft.com/office/drawing/2014/chart" uri="{C3380CC4-5D6E-409C-BE32-E72D297353CC}">
              <c16:uniqueId val="{00000001-AED0-4139-943C-EA1E7A12503C}"/>
            </c:ext>
          </c:extLst>
        </c:ser>
        <c:dLbls>
          <c:dLblPos val="outEnd"/>
          <c:showLegendKey val="0"/>
          <c:showVal val="1"/>
          <c:showCatName val="0"/>
          <c:showSerName val="0"/>
          <c:showPercent val="0"/>
          <c:showBubbleSize val="0"/>
        </c:dLbls>
        <c:gapWidth val="158"/>
        <c:overlap val="-27"/>
        <c:axId val="1142488431"/>
        <c:axId val="245270975"/>
      </c:barChart>
      <c:catAx>
        <c:axId val="11424884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45270975"/>
        <c:crosses val="autoZero"/>
        <c:auto val="1"/>
        <c:lblAlgn val="ctr"/>
        <c:lblOffset val="100"/>
        <c:noMultiLvlLbl val="0"/>
      </c:catAx>
      <c:valAx>
        <c:axId val="2452709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424884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878787"/>
            </a:solidFill>
            <a:ln>
              <a:noFill/>
            </a:ln>
            <a:effectLst/>
          </c:spPr>
          <c:invertIfNegative val="0"/>
          <c:dPt>
            <c:idx val="0"/>
            <c:invertIfNegative val="0"/>
            <c:bubble3D val="0"/>
            <c:spPr>
              <a:solidFill>
                <a:srgbClr val="B5D137"/>
              </a:solidFill>
              <a:ln>
                <a:noFill/>
              </a:ln>
              <a:effectLst/>
            </c:spPr>
            <c:extLst>
              <c:ext xmlns:c16="http://schemas.microsoft.com/office/drawing/2014/chart" uri="{C3380CC4-5D6E-409C-BE32-E72D297353CC}">
                <c16:uniqueId val="{00000002-57DD-4AB4-816F-19F0FE6F8D8C}"/>
              </c:ext>
            </c:extLst>
          </c:dPt>
          <c:dPt>
            <c:idx val="1"/>
            <c:invertIfNegative val="0"/>
            <c:bubble3D val="0"/>
            <c:spPr>
              <a:solidFill>
                <a:srgbClr val="B5D137"/>
              </a:solidFill>
              <a:ln>
                <a:noFill/>
              </a:ln>
              <a:effectLst/>
            </c:spPr>
            <c:extLst>
              <c:ext xmlns:c16="http://schemas.microsoft.com/office/drawing/2014/chart" uri="{C3380CC4-5D6E-409C-BE32-E72D297353CC}">
                <c16:uniqueId val="{00000003-57DD-4AB4-816F-19F0FE6F8D8C}"/>
              </c:ext>
            </c:extLst>
          </c:dPt>
          <c:dPt>
            <c:idx val="6"/>
            <c:invertIfNegative val="0"/>
            <c:bubble3D val="0"/>
            <c:spPr>
              <a:solidFill>
                <a:srgbClr val="006965"/>
              </a:solidFill>
              <a:ln>
                <a:noFill/>
              </a:ln>
              <a:effectLst/>
            </c:spPr>
            <c:extLst>
              <c:ext xmlns:c16="http://schemas.microsoft.com/office/drawing/2014/chart" uri="{C3380CC4-5D6E-409C-BE32-E72D297353CC}">
                <c16:uniqueId val="{00000001-57DD-4AB4-816F-19F0FE6F8D8C}"/>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'[Apprenticeship Working Group data.xlsx]Sheet2'!$N$4:$N$10</c:f>
              <c:strCache>
                <c:ptCount val="7"/>
                <c:pt idx="0">
                  <c:v>England</c:v>
                </c:pt>
                <c:pt idx="1">
                  <c:v>South East (region)</c:v>
                </c:pt>
                <c:pt idx="2">
                  <c:v>Hertfordshire</c:v>
                </c:pt>
                <c:pt idx="3">
                  <c:v>Oxfordshire</c:v>
                </c:pt>
                <c:pt idx="4">
                  <c:v>Thames Valley Berkshire</c:v>
                </c:pt>
                <c:pt idx="5">
                  <c:v>South East Midlands</c:v>
                </c:pt>
                <c:pt idx="6">
                  <c:v>Buckinghamshire </c:v>
                </c:pt>
              </c:strCache>
            </c:strRef>
          </c:cat>
          <c:val>
            <c:numRef>
              <c:f>'[Apprenticeship Working Group data.xlsx]Sheet2'!$O$4:$O$10</c:f>
              <c:numCache>
                <c:formatCode>0.0</c:formatCode>
                <c:ptCount val="7"/>
                <c:pt idx="0">
                  <c:v>9.4654388230669895</c:v>
                </c:pt>
                <c:pt idx="1">
                  <c:v>8.9664993661103498</c:v>
                </c:pt>
                <c:pt idx="2">
                  <c:v>7.4338624338624344</c:v>
                </c:pt>
                <c:pt idx="3">
                  <c:v>7.8111587982832615</c:v>
                </c:pt>
                <c:pt idx="4">
                  <c:v>8.0072048468970021</c:v>
                </c:pt>
                <c:pt idx="5">
                  <c:v>9.4344632268342323</c:v>
                </c:pt>
                <c:pt idx="6">
                  <c:v>8.064516129032258</c:v>
                </c:pt>
              </c:numCache>
            </c:numRef>
          </c:val>
          <c:extLst>
            <c:ext xmlns:c16="http://schemas.microsoft.com/office/drawing/2014/chart" uri="{C3380CC4-5D6E-409C-BE32-E72D297353CC}">
              <c16:uniqueId val="{00000000-57DD-4AB4-816F-19F0FE6F8D8C}"/>
            </c:ext>
          </c:extLst>
        </c:ser>
        <c:dLbls>
          <c:showLegendKey val="0"/>
          <c:showVal val="0"/>
          <c:showCatName val="0"/>
          <c:showSerName val="0"/>
          <c:showPercent val="0"/>
          <c:showBubbleSize val="0"/>
        </c:dLbls>
        <c:gapWidth val="182"/>
        <c:axId val="1327287327"/>
        <c:axId val="1021024335"/>
      </c:barChart>
      <c:catAx>
        <c:axId val="13272873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21024335"/>
        <c:crosses val="autoZero"/>
        <c:auto val="1"/>
        <c:lblAlgn val="ctr"/>
        <c:lblOffset val="100"/>
        <c:noMultiLvlLbl val="0"/>
      </c:catAx>
      <c:valAx>
        <c:axId val="102102433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27287327"/>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'[Apprenticeships full 2022-23 data.xlsx]ESS'!$F$101</c:f>
              <c:strCache>
                <c:ptCount val="1"/>
                <c:pt idx="0">
                  <c:v>England</c:v>
                </c:pt>
              </c:strCache>
            </c:strRef>
          </c:tx>
          <c:spPr>
            <a:solidFill>
              <a:srgbClr val="B5D1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[1]ESS!$E$102:$E$107</c:f>
              <c:strCache>
                <c:ptCount val="6"/>
                <c:pt idx="0">
                  <c:v>Don't know</c:v>
                </c:pt>
                <c:pt idx="1">
                  <c:v>Have not heard of Apprenticeships</c:v>
                </c:pt>
                <c:pt idx="2">
                  <c:v>Do not know what is involved</c:v>
                </c:pt>
                <c:pt idx="3">
                  <c:v>Some knowledge of what is involved</c:v>
                </c:pt>
                <c:pt idx="4">
                  <c:v>Good knowledge of what is involved</c:v>
                </c:pt>
                <c:pt idx="5">
                  <c:v>Currently have/offer apprenticeships</c:v>
                </c:pt>
              </c:strCache>
            </c:strRef>
          </c:cat>
          <c:val>
            <c:numRef>
              <c:f>[1]ESS!$F$102:$F$107</c:f>
              <c:numCache>
                <c:formatCode>0%</c:formatCode>
                <c:ptCount val="6"/>
                <c:pt idx="0">
                  <c:v>0</c:v>
                </c:pt>
                <c:pt idx="1">
                  <c:v>0.01</c:v>
                </c:pt>
                <c:pt idx="2">
                  <c:v>7.0000000000000007E-2</c:v>
                </c:pt>
                <c:pt idx="3">
                  <c:v>0.38</c:v>
                </c:pt>
                <c:pt idx="4">
                  <c:v>0.33</c:v>
                </c:pt>
                <c:pt idx="5">
                  <c:v>0.2</c:v>
                </c:pt>
              </c:numCache>
            </c:numRef>
          </c:val>
          <c:extLst>
            <c:ext xmlns:c16="http://schemas.microsoft.com/office/drawing/2014/chart" uri="{C3380CC4-5D6E-409C-BE32-E72D297353CC}">
              <c16:uniqueId val="{00000000-9B90-4C5F-8EF0-AECB95A9A278}"/>
            </c:ext>
          </c:extLst>
        </c:ser>
        <c:ser>
          <c:idx val="1"/>
          <c:order val="1"/>
          <c:tx>
            <c:strRef>
              <c:f>'[Apprenticeships full 2022-23 data.xlsx]ESS'!$G$101</c:f>
              <c:strCache>
                <c:ptCount val="1"/>
                <c:pt idx="0">
                  <c:v>Buckinghamshire</c:v>
                </c:pt>
              </c:strCache>
            </c:strRef>
          </c:tx>
          <c:spPr>
            <a:solidFill>
              <a:srgbClr val="00696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[1]ESS!$E$102:$E$107</c:f>
              <c:strCache>
                <c:ptCount val="6"/>
                <c:pt idx="0">
                  <c:v>Don't know</c:v>
                </c:pt>
                <c:pt idx="1">
                  <c:v>Have not heard of Apprenticeships</c:v>
                </c:pt>
                <c:pt idx="2">
                  <c:v>Do not know what is involved</c:v>
                </c:pt>
                <c:pt idx="3">
                  <c:v>Some knowledge of what is involved</c:v>
                </c:pt>
                <c:pt idx="4">
                  <c:v>Good knowledge of what is involved</c:v>
                </c:pt>
                <c:pt idx="5">
                  <c:v>Currently have/offer apprenticeships</c:v>
                </c:pt>
              </c:strCache>
            </c:strRef>
          </c:cat>
          <c:val>
            <c:numRef>
              <c:f>[1]ESS!$G$102:$G$107</c:f>
              <c:numCache>
                <c:formatCode>0%</c:formatCode>
                <c:ptCount val="6"/>
                <c:pt idx="0">
                  <c:v>0</c:v>
                </c:pt>
                <c:pt idx="1">
                  <c:v>0</c:v>
                </c:pt>
                <c:pt idx="2">
                  <c:v>0.11</c:v>
                </c:pt>
                <c:pt idx="3">
                  <c:v>0.4</c:v>
                </c:pt>
                <c:pt idx="4">
                  <c:v>0.35</c:v>
                </c:pt>
                <c:pt idx="5">
                  <c:v>0.13</c:v>
                </c:pt>
              </c:numCache>
            </c:numRef>
          </c:val>
          <c:extLst>
            <c:ext xmlns:c16="http://schemas.microsoft.com/office/drawing/2014/chart" uri="{C3380CC4-5D6E-409C-BE32-E72D297353CC}">
              <c16:uniqueId val="{00000001-9B90-4C5F-8EF0-AECB95A9A278}"/>
            </c:ext>
          </c:extLst>
        </c:ser>
        <c:dLbls>
          <c:dLblPos val="outEnd"/>
          <c:showLegendKey val="0"/>
          <c:showVal val="1"/>
          <c:showCatName val="0"/>
          <c:showSerName val="0"/>
          <c:showPercent val="0"/>
          <c:showBubbleSize val="0"/>
        </c:dLbls>
        <c:gapWidth val="182"/>
        <c:axId val="1201269471"/>
        <c:axId val="760448159"/>
      </c:barChart>
      <c:catAx>
        <c:axId val="12012694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60448159"/>
        <c:crosses val="autoZero"/>
        <c:auto val="1"/>
        <c:lblAlgn val="ctr"/>
        <c:lblOffset val="100"/>
        <c:noMultiLvlLbl val="0"/>
      </c:catAx>
      <c:valAx>
        <c:axId val="76044815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01269471"/>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432627407047451"/>
          <c:y val="3.5695176986243686E-2"/>
          <c:w val="0.43424416735088933"/>
          <c:h val="0.7948855991296202"/>
        </c:manualLayout>
      </c:layout>
      <c:barChart>
        <c:barDir val="bar"/>
        <c:grouping val="clustered"/>
        <c:varyColors val="0"/>
        <c:ser>
          <c:idx val="0"/>
          <c:order val="0"/>
          <c:tx>
            <c:strRef>
              <c:f>'[Apprenticeships full 2022-23 data.xlsx]ESS'!$I$162</c:f>
              <c:strCache>
                <c:ptCount val="1"/>
                <c:pt idx="0">
                  <c:v>England</c:v>
                </c:pt>
              </c:strCache>
            </c:strRef>
          </c:tx>
          <c:spPr>
            <a:solidFill>
              <a:srgbClr val="B5D137"/>
            </a:solidFill>
            <a:ln>
              <a:noFill/>
            </a:ln>
            <a:effectLst/>
          </c:spPr>
          <c:invertIfNegative val="0"/>
          <c:cat>
            <c:strRef>
              <c:f>'[Apprenticeships full 2022-23 data.xlsx]ESS'!$H$163:$H$176</c:f>
              <c:strCache>
                <c:ptCount val="14"/>
                <c:pt idx="0">
                  <c:v>Regulatory / bureaucratic restrictions / requirements</c:v>
                </c:pt>
                <c:pt idx="1">
                  <c:v>Not offered for our industry</c:v>
                </c:pt>
                <c:pt idx="2">
                  <c:v>Don't have time to train them</c:v>
                </c:pt>
                <c:pt idx="3">
                  <c:v>Don't have the resources (various)</c:v>
                </c:pt>
                <c:pt idx="4">
                  <c:v>Past apprentices have not been of a good standard</c:v>
                </c:pt>
                <c:pt idx="5">
                  <c:v>Never have before so haven't considered it</c:v>
                </c:pt>
                <c:pt idx="6">
                  <c:v>No need (unspec.)</c:v>
                </c:pt>
                <c:pt idx="7">
                  <c:v>Prefer to recruit experienced staff</c:v>
                </c:pt>
                <c:pt idx="8">
                  <c:v>Cannot currently afford to</c:v>
                </c:pt>
                <c:pt idx="9">
                  <c:v>Don't suit our business model</c:v>
                </c:pt>
                <c:pt idx="10">
                  <c:v>All staff fully skilled, no need</c:v>
                </c:pt>
                <c:pt idx="11">
                  <c:v>Don't have the work to offer them</c:v>
                </c:pt>
                <c:pt idx="12">
                  <c:v>Not looking to recruit new staff</c:v>
                </c:pt>
                <c:pt idx="13">
                  <c:v>Not suitable due to the size of est.</c:v>
                </c:pt>
              </c:strCache>
            </c:strRef>
          </c:cat>
          <c:val>
            <c:numRef>
              <c:f>'[Apprenticeships full 2022-23 data.xlsx]ESS'!$I$163:$I$176</c:f>
              <c:numCache>
                <c:formatCode>0%</c:formatCode>
                <c:ptCount val="14"/>
                <c:pt idx="0">
                  <c:v>0.03</c:v>
                </c:pt>
                <c:pt idx="1">
                  <c:v>0.08</c:v>
                </c:pt>
                <c:pt idx="2">
                  <c:v>0.06</c:v>
                </c:pt>
                <c:pt idx="3">
                  <c:v>0.04</c:v>
                </c:pt>
                <c:pt idx="4">
                  <c:v>0.03</c:v>
                </c:pt>
                <c:pt idx="5">
                  <c:v>0.06</c:v>
                </c:pt>
                <c:pt idx="6">
                  <c:v>0.04</c:v>
                </c:pt>
                <c:pt idx="7">
                  <c:v>0.06</c:v>
                </c:pt>
                <c:pt idx="8">
                  <c:v>0.08</c:v>
                </c:pt>
                <c:pt idx="9">
                  <c:v>0.05</c:v>
                </c:pt>
                <c:pt idx="10">
                  <c:v>0.11</c:v>
                </c:pt>
                <c:pt idx="11">
                  <c:v>0.05</c:v>
                </c:pt>
                <c:pt idx="12">
                  <c:v>0.14000000000000001</c:v>
                </c:pt>
                <c:pt idx="13">
                  <c:v>0.15</c:v>
                </c:pt>
              </c:numCache>
            </c:numRef>
          </c:val>
          <c:extLst>
            <c:ext xmlns:c16="http://schemas.microsoft.com/office/drawing/2014/chart" uri="{C3380CC4-5D6E-409C-BE32-E72D297353CC}">
              <c16:uniqueId val="{00000000-5E7D-4B76-BACD-88BAE519C1C3}"/>
            </c:ext>
          </c:extLst>
        </c:ser>
        <c:ser>
          <c:idx val="1"/>
          <c:order val="1"/>
          <c:tx>
            <c:strRef>
              <c:f>'[Apprenticeships full 2022-23 data.xlsx]ESS'!$J$162</c:f>
              <c:strCache>
                <c:ptCount val="1"/>
                <c:pt idx="0">
                  <c:v>Buckinghamshire</c:v>
                </c:pt>
              </c:strCache>
            </c:strRef>
          </c:tx>
          <c:spPr>
            <a:solidFill>
              <a:srgbClr val="006965"/>
            </a:solidFill>
            <a:ln>
              <a:noFill/>
            </a:ln>
            <a:effectLst/>
          </c:spPr>
          <c:invertIfNegative val="0"/>
          <c:cat>
            <c:strRef>
              <c:f>'[Apprenticeships full 2022-23 data.xlsx]ESS'!$H$163:$H$176</c:f>
              <c:strCache>
                <c:ptCount val="14"/>
                <c:pt idx="0">
                  <c:v>Regulatory / bureaucratic restrictions / requirements</c:v>
                </c:pt>
                <c:pt idx="1">
                  <c:v>Not offered for our industry</c:v>
                </c:pt>
                <c:pt idx="2">
                  <c:v>Don't have time to train them</c:v>
                </c:pt>
                <c:pt idx="3">
                  <c:v>Don't have the resources (various)</c:v>
                </c:pt>
                <c:pt idx="4">
                  <c:v>Past apprentices have not been of a good standard</c:v>
                </c:pt>
                <c:pt idx="5">
                  <c:v>Never have before so haven't considered it</c:v>
                </c:pt>
                <c:pt idx="6">
                  <c:v>No need (unspec.)</c:v>
                </c:pt>
                <c:pt idx="7">
                  <c:v>Prefer to recruit experienced staff</c:v>
                </c:pt>
                <c:pt idx="8">
                  <c:v>Cannot currently afford to</c:v>
                </c:pt>
                <c:pt idx="9">
                  <c:v>Don't suit our business model</c:v>
                </c:pt>
                <c:pt idx="10">
                  <c:v>All staff fully skilled, no need</c:v>
                </c:pt>
                <c:pt idx="11">
                  <c:v>Don't have the work to offer them</c:v>
                </c:pt>
                <c:pt idx="12">
                  <c:v>Not looking to recruit new staff</c:v>
                </c:pt>
                <c:pt idx="13">
                  <c:v>Not suitable due to the size of est.</c:v>
                </c:pt>
              </c:strCache>
            </c:strRef>
          </c:cat>
          <c:val>
            <c:numRef>
              <c:f>'[Apprenticeships full 2022-23 data.xlsx]ESS'!$J$163:$J$176</c:f>
              <c:numCache>
                <c:formatCode>0%</c:formatCode>
                <c:ptCount val="14"/>
                <c:pt idx="0">
                  <c:v>0.01</c:v>
                </c:pt>
                <c:pt idx="1">
                  <c:v>0.04</c:v>
                </c:pt>
                <c:pt idx="2">
                  <c:v>0.04</c:v>
                </c:pt>
                <c:pt idx="3">
                  <c:v>0.04</c:v>
                </c:pt>
                <c:pt idx="4">
                  <c:v>0.04</c:v>
                </c:pt>
                <c:pt idx="5">
                  <c:v>0.05</c:v>
                </c:pt>
                <c:pt idx="6">
                  <c:v>0.05</c:v>
                </c:pt>
                <c:pt idx="7">
                  <c:v>0.06</c:v>
                </c:pt>
                <c:pt idx="8">
                  <c:v>0.08</c:v>
                </c:pt>
                <c:pt idx="9">
                  <c:v>0.09</c:v>
                </c:pt>
                <c:pt idx="10">
                  <c:v>0.1</c:v>
                </c:pt>
                <c:pt idx="11">
                  <c:v>0.1</c:v>
                </c:pt>
                <c:pt idx="12">
                  <c:v>0.17</c:v>
                </c:pt>
                <c:pt idx="13">
                  <c:v>0.2</c:v>
                </c:pt>
              </c:numCache>
            </c:numRef>
          </c:val>
          <c:extLst>
            <c:ext xmlns:c16="http://schemas.microsoft.com/office/drawing/2014/chart" uri="{C3380CC4-5D6E-409C-BE32-E72D297353CC}">
              <c16:uniqueId val="{00000001-5E7D-4B76-BACD-88BAE519C1C3}"/>
            </c:ext>
          </c:extLst>
        </c:ser>
        <c:dLbls>
          <c:showLegendKey val="0"/>
          <c:showVal val="0"/>
          <c:showCatName val="0"/>
          <c:showSerName val="0"/>
          <c:showPercent val="0"/>
          <c:showBubbleSize val="0"/>
        </c:dLbls>
        <c:gapWidth val="182"/>
        <c:axId val="865674959"/>
        <c:axId val="960272863"/>
      </c:barChart>
      <c:catAx>
        <c:axId val="8656749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60272863"/>
        <c:crosses val="autoZero"/>
        <c:auto val="1"/>
        <c:lblAlgn val="ctr"/>
        <c:lblOffset val="100"/>
        <c:noMultiLvlLbl val="0"/>
      </c:catAx>
      <c:valAx>
        <c:axId val="9602728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65674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'[Apprenticeships full 2022-23 data.xlsx]ESS'!$R$150</c:f>
              <c:strCache>
                <c:ptCount val="1"/>
                <c:pt idx="0">
                  <c:v>Yes</c:v>
                </c:pt>
              </c:strCache>
            </c:strRef>
          </c:tx>
          <c:spPr>
            <a:solidFill>
              <a:srgbClr val="00696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'[Apprenticeships full 2022-23 data.xlsx]ESS'!$P$151:$Q$154</c:f>
              <c:multiLvlStrCache>
                <c:ptCount val="4"/>
                <c:lvl>
                  <c:pt idx="0">
                    <c:v>2019</c:v>
                  </c:pt>
                  <c:pt idx="1">
                    <c:v>2022</c:v>
                  </c:pt>
                  <c:pt idx="2">
                    <c:v>2019</c:v>
                  </c:pt>
                  <c:pt idx="3">
                    <c:v>2022</c:v>
                  </c:pt>
                </c:lvl>
                <c:lvl>
                  <c:pt idx="0">
                    <c:v>Buckinghamshire</c:v>
                  </c:pt>
                  <c:pt idx="2">
                    <c:v>England</c:v>
                  </c:pt>
                </c:lvl>
              </c:multiLvlStrCache>
            </c:multiLvlStrRef>
          </c:cat>
          <c:val>
            <c:numRef>
              <c:f>'[Apprenticeships full 2022-23 data.xlsx]ESS'!$R$151:$R$154</c:f>
              <c:numCache>
                <c:formatCode>0%</c:formatCode>
                <c:ptCount val="4"/>
                <c:pt idx="0">
                  <c:v>0.28999999999999998</c:v>
                </c:pt>
                <c:pt idx="1">
                  <c:v>0.35</c:v>
                </c:pt>
                <c:pt idx="2">
                  <c:v>0.31</c:v>
                </c:pt>
                <c:pt idx="3">
                  <c:v>0.39</c:v>
                </c:pt>
              </c:numCache>
            </c:numRef>
          </c:val>
          <c:extLst>
            <c:ext xmlns:c16="http://schemas.microsoft.com/office/drawing/2014/chart" uri="{C3380CC4-5D6E-409C-BE32-E72D297353CC}">
              <c16:uniqueId val="{00000000-2B28-4DED-B68F-9475BEDCE303}"/>
            </c:ext>
          </c:extLst>
        </c:ser>
        <c:ser>
          <c:idx val="1"/>
          <c:order val="1"/>
          <c:tx>
            <c:strRef>
              <c:f>'[Apprenticeships full 2022-23 data.xlsx]ESS'!$S$150</c:f>
              <c:strCache>
                <c:ptCount val="1"/>
                <c:pt idx="0">
                  <c:v>No</c:v>
                </c:pt>
              </c:strCache>
            </c:strRef>
          </c:tx>
          <c:spPr>
            <a:solidFill>
              <a:srgbClr val="B5D1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'[Apprenticeships full 2022-23 data.xlsx]ESS'!$P$151:$Q$154</c:f>
              <c:multiLvlStrCache>
                <c:ptCount val="4"/>
                <c:lvl>
                  <c:pt idx="0">
                    <c:v>2019</c:v>
                  </c:pt>
                  <c:pt idx="1">
                    <c:v>2022</c:v>
                  </c:pt>
                  <c:pt idx="2">
                    <c:v>2019</c:v>
                  </c:pt>
                  <c:pt idx="3">
                    <c:v>2022</c:v>
                  </c:pt>
                </c:lvl>
                <c:lvl>
                  <c:pt idx="0">
                    <c:v>Buckinghamshire</c:v>
                  </c:pt>
                  <c:pt idx="2">
                    <c:v>England</c:v>
                  </c:pt>
                </c:lvl>
              </c:multiLvlStrCache>
            </c:multiLvlStrRef>
          </c:cat>
          <c:val>
            <c:numRef>
              <c:f>'[Apprenticeships full 2022-23 data.xlsx]ESS'!$S$151:$S$154</c:f>
              <c:numCache>
                <c:formatCode>0%</c:formatCode>
                <c:ptCount val="4"/>
                <c:pt idx="0">
                  <c:v>0.52</c:v>
                </c:pt>
                <c:pt idx="1">
                  <c:v>0.48</c:v>
                </c:pt>
                <c:pt idx="2">
                  <c:v>0.53</c:v>
                </c:pt>
                <c:pt idx="3">
                  <c:v>0.47</c:v>
                </c:pt>
              </c:numCache>
            </c:numRef>
          </c:val>
          <c:extLst>
            <c:ext xmlns:c16="http://schemas.microsoft.com/office/drawing/2014/chart" uri="{C3380CC4-5D6E-409C-BE32-E72D297353CC}">
              <c16:uniqueId val="{00000001-2B28-4DED-B68F-9475BEDCE303}"/>
            </c:ext>
          </c:extLst>
        </c:ser>
        <c:ser>
          <c:idx val="2"/>
          <c:order val="2"/>
          <c:tx>
            <c:strRef>
              <c:f>'[Apprenticeships full 2022-23 data.xlsx]ESS'!$T$150</c:f>
              <c:strCache>
                <c:ptCount val="1"/>
                <c:pt idx="0">
                  <c:v>Don't know</c:v>
                </c:pt>
              </c:strCache>
            </c:strRef>
          </c:tx>
          <c:spPr>
            <a:solidFill>
              <a:srgbClr val="87878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'[Apprenticeships full 2022-23 data.xlsx]ESS'!$P$151:$Q$154</c:f>
              <c:multiLvlStrCache>
                <c:ptCount val="4"/>
                <c:lvl>
                  <c:pt idx="0">
                    <c:v>2019</c:v>
                  </c:pt>
                  <c:pt idx="1">
                    <c:v>2022</c:v>
                  </c:pt>
                  <c:pt idx="2">
                    <c:v>2019</c:v>
                  </c:pt>
                  <c:pt idx="3">
                    <c:v>2022</c:v>
                  </c:pt>
                </c:lvl>
                <c:lvl>
                  <c:pt idx="0">
                    <c:v>Buckinghamshire</c:v>
                  </c:pt>
                  <c:pt idx="2">
                    <c:v>England</c:v>
                  </c:pt>
                </c:lvl>
              </c:multiLvlStrCache>
            </c:multiLvlStrRef>
          </c:cat>
          <c:val>
            <c:numRef>
              <c:f>'[Apprenticeships full 2022-23 data.xlsx]ESS'!$T$151:$T$154</c:f>
              <c:numCache>
                <c:formatCode>0%</c:formatCode>
                <c:ptCount val="4"/>
                <c:pt idx="0">
                  <c:v>0.19</c:v>
                </c:pt>
                <c:pt idx="1">
                  <c:v>0.17</c:v>
                </c:pt>
                <c:pt idx="2">
                  <c:v>0.16</c:v>
                </c:pt>
                <c:pt idx="3">
                  <c:v>0.15</c:v>
                </c:pt>
              </c:numCache>
            </c:numRef>
          </c:val>
          <c:extLst>
            <c:ext xmlns:c16="http://schemas.microsoft.com/office/drawing/2014/chart" uri="{C3380CC4-5D6E-409C-BE32-E72D297353CC}">
              <c16:uniqueId val="{00000002-2B28-4DED-B68F-9475BEDCE303}"/>
            </c:ext>
          </c:extLst>
        </c:ser>
        <c:dLbls>
          <c:dLblPos val="ctr"/>
          <c:showLegendKey val="0"/>
          <c:showVal val="1"/>
          <c:showCatName val="0"/>
          <c:showSerName val="0"/>
          <c:showPercent val="0"/>
          <c:showBubbleSize val="0"/>
        </c:dLbls>
        <c:gapWidth val="150"/>
        <c:overlap val="100"/>
        <c:axId val="1003678351"/>
        <c:axId val="890945391"/>
      </c:barChart>
      <c:catAx>
        <c:axId val="1003678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90945391"/>
        <c:crosses val="autoZero"/>
        <c:auto val="1"/>
        <c:lblAlgn val="ctr"/>
        <c:lblOffset val="100"/>
        <c:noMultiLvlLbl val="0"/>
      </c:catAx>
      <c:valAx>
        <c:axId val="89094539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03678351"/>
        <c:crosses val="autoZero"/>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 vacancies applicants 2023.xlsx]Sheet18'!$F$46</c:f>
              <c:strCache>
                <c:ptCount val="1"/>
                <c:pt idx="0">
                  <c:v>Vacancies</c:v>
                </c:pt>
              </c:strCache>
            </c:strRef>
          </c:tx>
          <c:spPr>
            <a:solidFill>
              <a:srgbClr val="00696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 vacancies applicants 2023.xlsx]Sheet18'!$E$47:$E$48</c:f>
              <c:numCache>
                <c:formatCode>General</c:formatCode>
                <c:ptCount val="2"/>
                <c:pt idx="0">
                  <c:v>2022</c:v>
                </c:pt>
                <c:pt idx="1">
                  <c:v>2023</c:v>
                </c:pt>
              </c:numCache>
            </c:numRef>
          </c:cat>
          <c:val>
            <c:numRef>
              <c:f>'[App vacancies applicants 2023.xlsx]Sheet18'!$F$47:$F$48</c:f>
              <c:numCache>
                <c:formatCode>_-* #,##0_-;\-* #,##0_-;_-* "-"??_-;_-@_-</c:formatCode>
                <c:ptCount val="2"/>
                <c:pt idx="0">
                  <c:v>1023</c:v>
                </c:pt>
                <c:pt idx="1">
                  <c:v>1145</c:v>
                </c:pt>
              </c:numCache>
            </c:numRef>
          </c:val>
          <c:extLst>
            <c:ext xmlns:c16="http://schemas.microsoft.com/office/drawing/2014/chart" uri="{C3380CC4-5D6E-409C-BE32-E72D297353CC}">
              <c16:uniqueId val="{00000000-8196-4A9D-9240-D6B706975551}"/>
            </c:ext>
          </c:extLst>
        </c:ser>
        <c:ser>
          <c:idx val="1"/>
          <c:order val="1"/>
          <c:tx>
            <c:strRef>
              <c:f>'[App vacancies applicants 2023.xlsx]Sheet18'!$G$46</c:f>
              <c:strCache>
                <c:ptCount val="1"/>
                <c:pt idx="0">
                  <c:v>Applicants</c:v>
                </c:pt>
              </c:strCache>
            </c:strRef>
          </c:tx>
          <c:spPr>
            <a:solidFill>
              <a:srgbClr val="B5D1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'[App vacancies applicants 2023.xlsx]Sheet18'!$E$47:$E$48</c:f>
              <c:numCache>
                <c:formatCode>General</c:formatCode>
                <c:ptCount val="2"/>
                <c:pt idx="0">
                  <c:v>2022</c:v>
                </c:pt>
                <c:pt idx="1">
                  <c:v>2023</c:v>
                </c:pt>
              </c:numCache>
            </c:numRef>
          </c:cat>
          <c:val>
            <c:numRef>
              <c:f>'[App vacancies applicants 2023.xlsx]Sheet18'!$G$47:$G$48</c:f>
              <c:numCache>
                <c:formatCode>_-* #,##0_-;\-* #,##0_-;_-* "-"??_-;_-@_-</c:formatCode>
                <c:ptCount val="2"/>
                <c:pt idx="0">
                  <c:v>1526</c:v>
                </c:pt>
                <c:pt idx="1">
                  <c:v>3545</c:v>
                </c:pt>
              </c:numCache>
            </c:numRef>
          </c:val>
          <c:extLst>
            <c:ext xmlns:c16="http://schemas.microsoft.com/office/drawing/2014/chart" uri="{C3380CC4-5D6E-409C-BE32-E72D297353CC}">
              <c16:uniqueId val="{00000001-8196-4A9D-9240-D6B706975551}"/>
            </c:ext>
          </c:extLst>
        </c:ser>
        <c:dLbls>
          <c:dLblPos val="outEnd"/>
          <c:showLegendKey val="0"/>
          <c:showVal val="1"/>
          <c:showCatName val="0"/>
          <c:showSerName val="0"/>
          <c:showPercent val="0"/>
          <c:showBubbleSize val="0"/>
        </c:dLbls>
        <c:gapWidth val="219"/>
        <c:overlap val="-27"/>
        <c:axId val="1273219743"/>
        <c:axId val="1245959503"/>
      </c:barChart>
      <c:catAx>
        <c:axId val="1273219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45959503"/>
        <c:crosses val="autoZero"/>
        <c:auto val="1"/>
        <c:lblAlgn val="ctr"/>
        <c:lblOffset val="100"/>
        <c:noMultiLvlLbl val="0"/>
      </c:catAx>
      <c:valAx>
        <c:axId val="1245959503"/>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732197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 vacancies applicants 2023.xlsx]Sheet18'!$F$62</c:f>
              <c:strCache>
                <c:ptCount val="1"/>
                <c:pt idx="0">
                  <c:v>Starts</c:v>
                </c:pt>
              </c:strCache>
            </c:strRef>
          </c:tx>
          <c:spPr>
            <a:solidFill>
              <a:srgbClr val="00696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 vacancies applicants 2023.xlsx]Sheet18'!$E$63:$E$65</c:f>
              <c:strCache>
                <c:ptCount val="3"/>
                <c:pt idx="0">
                  <c:v>Intermediate</c:v>
                </c:pt>
                <c:pt idx="1">
                  <c:v>Advanced</c:v>
                </c:pt>
                <c:pt idx="2">
                  <c:v>Higher</c:v>
                </c:pt>
              </c:strCache>
            </c:strRef>
          </c:cat>
          <c:val>
            <c:numRef>
              <c:f>'[App vacancies applicants 2023.xlsx]Sheet18'!$F$63:$F$65</c:f>
              <c:numCache>
                <c:formatCode>0%</c:formatCode>
                <c:ptCount val="3"/>
                <c:pt idx="0">
                  <c:v>0.18545454545454546</c:v>
                </c:pt>
                <c:pt idx="1">
                  <c:v>0.43636363636363634</c:v>
                </c:pt>
                <c:pt idx="2">
                  <c:v>0.37818181818181817</c:v>
                </c:pt>
              </c:numCache>
            </c:numRef>
          </c:val>
          <c:extLst>
            <c:ext xmlns:c16="http://schemas.microsoft.com/office/drawing/2014/chart" uri="{C3380CC4-5D6E-409C-BE32-E72D297353CC}">
              <c16:uniqueId val="{00000000-270B-4735-8097-C70B280A8CD5}"/>
            </c:ext>
          </c:extLst>
        </c:ser>
        <c:ser>
          <c:idx val="1"/>
          <c:order val="1"/>
          <c:tx>
            <c:strRef>
              <c:f>'[App vacancies applicants 2023.xlsx]Sheet18'!$G$62</c:f>
              <c:strCache>
                <c:ptCount val="1"/>
                <c:pt idx="0">
                  <c:v>Vacancies</c:v>
                </c:pt>
              </c:strCache>
            </c:strRef>
          </c:tx>
          <c:spPr>
            <a:solidFill>
              <a:srgbClr val="B5D1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 vacancies applicants 2023.xlsx]Sheet18'!$E$63:$E$65</c:f>
              <c:strCache>
                <c:ptCount val="3"/>
                <c:pt idx="0">
                  <c:v>Intermediate</c:v>
                </c:pt>
                <c:pt idx="1">
                  <c:v>Advanced</c:v>
                </c:pt>
                <c:pt idx="2">
                  <c:v>Higher</c:v>
                </c:pt>
              </c:strCache>
            </c:strRef>
          </c:cat>
          <c:val>
            <c:numRef>
              <c:f>'[App vacancies applicants 2023.xlsx]Sheet18'!$G$63:$G$65</c:f>
              <c:numCache>
                <c:formatCode>0%</c:formatCode>
                <c:ptCount val="3"/>
                <c:pt idx="0">
                  <c:v>0.477112676056338</c:v>
                </c:pt>
                <c:pt idx="1">
                  <c:v>0.44190140845070425</c:v>
                </c:pt>
                <c:pt idx="2">
                  <c:v>8.098591549295775E-2</c:v>
                </c:pt>
              </c:numCache>
            </c:numRef>
          </c:val>
          <c:extLst>
            <c:ext xmlns:c16="http://schemas.microsoft.com/office/drawing/2014/chart" uri="{C3380CC4-5D6E-409C-BE32-E72D297353CC}">
              <c16:uniqueId val="{00000001-270B-4735-8097-C70B280A8CD5}"/>
            </c:ext>
          </c:extLst>
        </c:ser>
        <c:dLbls>
          <c:showLegendKey val="0"/>
          <c:showVal val="0"/>
          <c:showCatName val="0"/>
          <c:showSerName val="0"/>
          <c:showPercent val="0"/>
          <c:showBubbleSize val="0"/>
        </c:dLbls>
        <c:gapWidth val="219"/>
        <c:overlap val="-27"/>
        <c:axId val="1409971744"/>
        <c:axId val="1434469488"/>
      </c:barChart>
      <c:catAx>
        <c:axId val="1409971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34469488"/>
        <c:crosses val="autoZero"/>
        <c:auto val="1"/>
        <c:lblAlgn val="ctr"/>
        <c:lblOffset val="100"/>
        <c:noMultiLvlLbl val="0"/>
      </c:catAx>
      <c:valAx>
        <c:axId val="1434469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09971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 vacancies applicants 2023.xlsx]Sheet18'!$H$5</c:f>
              <c:strCache>
                <c:ptCount val="1"/>
                <c:pt idx="0">
                  <c:v>Vacancies</c:v>
                </c:pt>
              </c:strCache>
            </c:strRef>
          </c:tx>
          <c:spPr>
            <a:solidFill>
              <a:srgbClr val="006965"/>
            </a:solidFill>
            <a:ln>
              <a:noFill/>
            </a:ln>
            <a:effectLst/>
          </c:spPr>
          <c:invertIfNegative val="0"/>
          <c:cat>
            <c:multiLvlStrRef>
              <c:f>'[App vacancies applicants 2023.xlsx]Sheet18'!$F$6:$G$13</c:f>
              <c:multiLvlStrCache>
                <c:ptCount val="8"/>
                <c:lvl>
                  <c:pt idx="0">
                    <c:v>Intermediate Level</c:v>
                  </c:pt>
                  <c:pt idx="1">
                    <c:v>Advanced Level</c:v>
                  </c:pt>
                  <c:pt idx="2">
                    <c:v>Higher Level</c:v>
                  </c:pt>
                  <c:pt idx="3">
                    <c:v>Degree Level</c:v>
                  </c:pt>
                  <c:pt idx="4">
                    <c:v>Intermediate Level</c:v>
                  </c:pt>
                  <c:pt idx="5">
                    <c:v>Advanced Level</c:v>
                  </c:pt>
                  <c:pt idx="6">
                    <c:v>Higher Level</c:v>
                  </c:pt>
                  <c:pt idx="7">
                    <c:v>Degree Level</c:v>
                  </c:pt>
                </c:lvl>
                <c:lvl>
                  <c:pt idx="0">
                    <c:v>2022</c:v>
                  </c:pt>
                  <c:pt idx="4">
                    <c:v>2023</c:v>
                  </c:pt>
                </c:lvl>
              </c:multiLvlStrCache>
            </c:multiLvlStrRef>
          </c:cat>
          <c:val>
            <c:numRef>
              <c:f>'[App vacancies applicants 2023.xlsx]Sheet18'!$H$6:$H$13</c:f>
              <c:numCache>
                <c:formatCode>_-* #,##0_-;\-* #,##0_-;_-* "-"??_-;_-@_-</c:formatCode>
                <c:ptCount val="8"/>
                <c:pt idx="0">
                  <c:v>471</c:v>
                </c:pt>
                <c:pt idx="1">
                  <c:v>489</c:v>
                </c:pt>
                <c:pt idx="2">
                  <c:v>17</c:v>
                </c:pt>
                <c:pt idx="3">
                  <c:v>29</c:v>
                </c:pt>
                <c:pt idx="4">
                  <c:v>542</c:v>
                </c:pt>
                <c:pt idx="5">
                  <c:v>502</c:v>
                </c:pt>
                <c:pt idx="6">
                  <c:v>37</c:v>
                </c:pt>
                <c:pt idx="7">
                  <c:v>55</c:v>
                </c:pt>
              </c:numCache>
            </c:numRef>
          </c:val>
          <c:extLst>
            <c:ext xmlns:c16="http://schemas.microsoft.com/office/drawing/2014/chart" uri="{C3380CC4-5D6E-409C-BE32-E72D297353CC}">
              <c16:uniqueId val="{00000000-BE6A-4309-9095-497466383158}"/>
            </c:ext>
          </c:extLst>
        </c:ser>
        <c:ser>
          <c:idx val="1"/>
          <c:order val="1"/>
          <c:tx>
            <c:strRef>
              <c:f>'[App vacancies applicants 2023.xlsx]Sheet18'!$I$5</c:f>
              <c:strCache>
                <c:ptCount val="1"/>
                <c:pt idx="0">
                  <c:v>Applicants</c:v>
                </c:pt>
              </c:strCache>
            </c:strRef>
          </c:tx>
          <c:spPr>
            <a:solidFill>
              <a:srgbClr val="B5D137"/>
            </a:solidFill>
            <a:ln>
              <a:noFill/>
            </a:ln>
            <a:effectLst/>
          </c:spPr>
          <c:invertIfNegative val="0"/>
          <c:cat>
            <c:multiLvlStrRef>
              <c:f>'[App vacancies applicants 2023.xlsx]Sheet18'!$F$6:$G$13</c:f>
              <c:multiLvlStrCache>
                <c:ptCount val="8"/>
                <c:lvl>
                  <c:pt idx="0">
                    <c:v>Intermediate Level</c:v>
                  </c:pt>
                  <c:pt idx="1">
                    <c:v>Advanced Level</c:v>
                  </c:pt>
                  <c:pt idx="2">
                    <c:v>Higher Level</c:v>
                  </c:pt>
                  <c:pt idx="3">
                    <c:v>Degree Level</c:v>
                  </c:pt>
                  <c:pt idx="4">
                    <c:v>Intermediate Level</c:v>
                  </c:pt>
                  <c:pt idx="5">
                    <c:v>Advanced Level</c:v>
                  </c:pt>
                  <c:pt idx="6">
                    <c:v>Higher Level</c:v>
                  </c:pt>
                  <c:pt idx="7">
                    <c:v>Degree Level</c:v>
                  </c:pt>
                </c:lvl>
                <c:lvl>
                  <c:pt idx="0">
                    <c:v>2022</c:v>
                  </c:pt>
                  <c:pt idx="4">
                    <c:v>2023</c:v>
                  </c:pt>
                </c:lvl>
              </c:multiLvlStrCache>
            </c:multiLvlStrRef>
          </c:cat>
          <c:val>
            <c:numRef>
              <c:f>'[App vacancies applicants 2023.xlsx]Sheet18'!$I$6:$I$13</c:f>
              <c:numCache>
                <c:formatCode>_-* #,##0_-;\-* #,##0_-;_-* "-"??_-;_-@_-</c:formatCode>
                <c:ptCount val="8"/>
                <c:pt idx="0">
                  <c:v>477</c:v>
                </c:pt>
                <c:pt idx="1">
                  <c:v>924</c:v>
                </c:pt>
                <c:pt idx="2">
                  <c:v>0</c:v>
                </c:pt>
                <c:pt idx="3">
                  <c:v>107</c:v>
                </c:pt>
                <c:pt idx="4">
                  <c:v>736</c:v>
                </c:pt>
                <c:pt idx="5">
                  <c:v>1294</c:v>
                </c:pt>
                <c:pt idx="6">
                  <c:v>213</c:v>
                </c:pt>
                <c:pt idx="7">
                  <c:v>1300</c:v>
                </c:pt>
              </c:numCache>
            </c:numRef>
          </c:val>
          <c:extLst>
            <c:ext xmlns:c16="http://schemas.microsoft.com/office/drawing/2014/chart" uri="{C3380CC4-5D6E-409C-BE32-E72D297353CC}">
              <c16:uniqueId val="{00000001-BE6A-4309-9095-497466383158}"/>
            </c:ext>
          </c:extLst>
        </c:ser>
        <c:dLbls>
          <c:showLegendKey val="0"/>
          <c:showVal val="0"/>
          <c:showCatName val="0"/>
          <c:showSerName val="0"/>
          <c:showPercent val="0"/>
          <c:showBubbleSize val="0"/>
        </c:dLbls>
        <c:gapWidth val="219"/>
        <c:overlap val="-27"/>
        <c:axId val="793896031"/>
        <c:axId val="1040519023"/>
      </c:barChart>
      <c:catAx>
        <c:axId val="793896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40519023"/>
        <c:crosses val="autoZero"/>
        <c:auto val="1"/>
        <c:lblAlgn val="ctr"/>
        <c:lblOffset val="100"/>
        <c:noMultiLvlLbl val="0"/>
      </c:catAx>
      <c:valAx>
        <c:axId val="1040519023"/>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938960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6965"/>
            </a:solidFill>
            <a:ln>
              <a:noFill/>
            </a:ln>
            <a:effectLst/>
          </c:spPr>
          <c:invertIfNegative val="0"/>
          <c:dPt>
            <c:idx val="20"/>
            <c:invertIfNegative val="0"/>
            <c:bubble3D val="0"/>
            <c:spPr>
              <a:solidFill>
                <a:srgbClr val="B5D137"/>
              </a:solidFill>
              <a:ln>
                <a:noFill/>
              </a:ln>
              <a:effectLst/>
            </c:spPr>
            <c:extLst>
              <c:ext xmlns:c16="http://schemas.microsoft.com/office/drawing/2014/chart" uri="{C3380CC4-5D6E-409C-BE32-E72D297353CC}">
                <c16:uniqueId val="{00000001-A903-425F-B638-1F3A2C3539D8}"/>
              </c:ext>
            </c:extLst>
          </c:dPt>
          <c:dLbls>
            <c:dLbl>
              <c:idx val="2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903-425F-B638-1F3A2C3539D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[1]Sheet11!$H$2:$H$37</c:f>
              <c:strCache>
                <c:ptCount val="36"/>
                <c:pt idx="0">
                  <c:v>Energy and Utilities</c:v>
                </c:pt>
                <c:pt idx="1">
                  <c:v>Hospitality</c:v>
                </c:pt>
                <c:pt idx="2">
                  <c:v>Furniture</c:v>
                </c:pt>
                <c:pt idx="3">
                  <c:v>Adult care</c:v>
                </c:pt>
                <c:pt idx="4">
                  <c:v>Facilities management</c:v>
                </c:pt>
                <c:pt idx="5">
                  <c:v>Retail</c:v>
                </c:pt>
                <c:pt idx="6">
                  <c:v>Butchery</c:v>
                </c:pt>
                <c:pt idx="7">
                  <c:v>Engineering</c:v>
                </c:pt>
                <c:pt idx="8">
                  <c:v>Hair and Beauty</c:v>
                </c:pt>
                <c:pt idx="9">
                  <c:v>Engineering and manufacturing</c:v>
                </c:pt>
                <c:pt idx="10">
                  <c:v>Logistics and Supply Chain</c:v>
                </c:pt>
                <c:pt idx="11">
                  <c:v>Creative and design</c:v>
                </c:pt>
                <c:pt idx="12">
                  <c:v>Health and Science</c:v>
                </c:pt>
                <c:pt idx="13">
                  <c:v>Customer service</c:v>
                </c:pt>
                <c:pt idx="14">
                  <c:v>Public Service</c:v>
                </c:pt>
                <c:pt idx="15">
                  <c:v>Health  Public Services and Care</c:v>
                </c:pt>
                <c:pt idx="16">
                  <c:v>Bus  Coach and HGV</c:v>
                </c:pt>
                <c:pt idx="17">
                  <c:v>Business</c:v>
                </c:pt>
                <c:pt idx="18">
                  <c:v>Financial Services</c:v>
                </c:pt>
                <c:pt idx="19">
                  <c:v>Sales  Marketing and Procurement</c:v>
                </c:pt>
                <c:pt idx="20">
                  <c:v>AVERAGE</c:v>
                </c:pt>
                <c:pt idx="21">
                  <c:v>Automotive retail</c:v>
                </c:pt>
                <c:pt idx="22">
                  <c:v>Fire Emergency and Security Systems</c:v>
                </c:pt>
                <c:pt idx="23">
                  <c:v>Construction</c:v>
                </c:pt>
                <c:pt idx="24">
                  <c:v>Property services</c:v>
                </c:pt>
                <c:pt idx="25">
                  <c:v>Dental health</c:v>
                </c:pt>
                <c:pt idx="26">
                  <c:v>Agriculture  Environmental and Animal Care</c:v>
                </c:pt>
                <c:pt idx="27">
                  <c:v>Insurance</c:v>
                </c:pt>
                <c:pt idx="28">
                  <c:v>Surveying</c:v>
                </c:pt>
                <c:pt idx="29">
                  <c:v>Digital Industries</c:v>
                </c:pt>
                <c:pt idx="30">
                  <c:v>Horticulture</c:v>
                </c:pt>
                <c:pt idx="31">
                  <c:v>Media</c:v>
                </c:pt>
                <c:pt idx="32">
                  <c:v>Non-destructive Testing</c:v>
                </c:pt>
                <c:pt idx="33">
                  <c:v>Leadership &amp; Management</c:v>
                </c:pt>
                <c:pt idx="34">
                  <c:v>Accountancy</c:v>
                </c:pt>
                <c:pt idx="35">
                  <c:v>Electrotechnical</c:v>
                </c:pt>
              </c:strCache>
            </c:strRef>
          </c:cat>
          <c:val>
            <c:numRef>
              <c:f>[1]Sheet11!$I$2:$I$37</c:f>
              <c:numCache>
                <c:formatCode>0.0</c:formatCode>
                <c:ptCount val="36"/>
                <c:pt idx="0">
                  <c:v>6.25E-2</c:v>
                </c:pt>
                <c:pt idx="1">
                  <c:v>0.17224880382775121</c:v>
                </c:pt>
                <c:pt idx="2">
                  <c:v>0.18181818181818182</c:v>
                </c:pt>
                <c:pt idx="3">
                  <c:v>0.21428571428571427</c:v>
                </c:pt>
                <c:pt idx="4">
                  <c:v>0.25</c:v>
                </c:pt>
                <c:pt idx="5">
                  <c:v>0.25</c:v>
                </c:pt>
                <c:pt idx="6">
                  <c:v>0.4</c:v>
                </c:pt>
                <c:pt idx="7">
                  <c:v>0.46808510638297873</c:v>
                </c:pt>
                <c:pt idx="8">
                  <c:v>0.58291457286432158</c:v>
                </c:pt>
                <c:pt idx="9">
                  <c:v>0.83838383838383834</c:v>
                </c:pt>
                <c:pt idx="10">
                  <c:v>0.84210526315789469</c:v>
                </c:pt>
                <c:pt idx="11">
                  <c:v>1</c:v>
                </c:pt>
                <c:pt idx="12">
                  <c:v>1.048158640226629</c:v>
                </c:pt>
                <c:pt idx="13">
                  <c:v>1.2112676056338028</c:v>
                </c:pt>
                <c:pt idx="14">
                  <c:v>1.2258064516129032</c:v>
                </c:pt>
                <c:pt idx="15">
                  <c:v>1.5</c:v>
                </c:pt>
                <c:pt idx="16">
                  <c:v>1.6</c:v>
                </c:pt>
                <c:pt idx="17">
                  <c:v>1.8115942028985508</c:v>
                </c:pt>
                <c:pt idx="18">
                  <c:v>2</c:v>
                </c:pt>
                <c:pt idx="19">
                  <c:v>2.0555555555555554</c:v>
                </c:pt>
                <c:pt idx="20">
                  <c:v>2.2094095940959408</c:v>
                </c:pt>
                <c:pt idx="21">
                  <c:v>3.074074074074074</c:v>
                </c:pt>
                <c:pt idx="22">
                  <c:v>3.3333333333333335</c:v>
                </c:pt>
                <c:pt idx="23">
                  <c:v>4.17741935483871</c:v>
                </c:pt>
                <c:pt idx="24">
                  <c:v>4.2</c:v>
                </c:pt>
                <c:pt idx="25">
                  <c:v>4.3456790123456788</c:v>
                </c:pt>
                <c:pt idx="26">
                  <c:v>4.524390243902439</c:v>
                </c:pt>
                <c:pt idx="27">
                  <c:v>5</c:v>
                </c:pt>
                <c:pt idx="28">
                  <c:v>5.5</c:v>
                </c:pt>
                <c:pt idx="29">
                  <c:v>6.3443708609271523</c:v>
                </c:pt>
                <c:pt idx="30">
                  <c:v>8.5</c:v>
                </c:pt>
                <c:pt idx="31">
                  <c:v>9</c:v>
                </c:pt>
                <c:pt idx="32">
                  <c:v>10.5</c:v>
                </c:pt>
                <c:pt idx="33">
                  <c:v>12.181818181818182</c:v>
                </c:pt>
                <c:pt idx="34">
                  <c:v>13.833333333333334</c:v>
                </c:pt>
                <c:pt idx="35">
                  <c:v>13.833333333333334</c:v>
                </c:pt>
              </c:numCache>
            </c:numRef>
          </c:val>
          <c:extLst>
            <c:ext xmlns:c16="http://schemas.microsoft.com/office/drawing/2014/chart" uri="{C3380CC4-5D6E-409C-BE32-E72D297353CC}">
              <c16:uniqueId val="{00000002-A903-425F-B638-1F3A2C3539D8}"/>
            </c:ext>
          </c:extLst>
        </c:ser>
        <c:dLbls>
          <c:showLegendKey val="0"/>
          <c:showVal val="0"/>
          <c:showCatName val="0"/>
          <c:showSerName val="0"/>
          <c:showPercent val="0"/>
          <c:showBubbleSize val="0"/>
        </c:dLbls>
        <c:gapWidth val="182"/>
        <c:axId val="1663340304"/>
        <c:axId val="546372768"/>
      </c:barChart>
      <c:catAx>
        <c:axId val="16633403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72768"/>
        <c:crosses val="autoZero"/>
        <c:auto val="1"/>
        <c:lblAlgn val="ctr"/>
        <c:lblOffset val="100"/>
        <c:noMultiLvlLbl val="0"/>
      </c:catAx>
      <c:valAx>
        <c:axId val="546372768"/>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3340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94515003021947E-2"/>
          <c:y val="6.2908386443137718E-2"/>
          <c:w val="0.88241410568422818"/>
          <c:h val="0.6090897515761805"/>
        </c:manualLayout>
      </c:layout>
      <c:barChart>
        <c:barDir val="col"/>
        <c:grouping val="clustered"/>
        <c:varyColors val="0"/>
        <c:ser>
          <c:idx val="0"/>
          <c:order val="0"/>
          <c:tx>
            <c:strRef>
              <c:f>'[Apprenticeship Working Group data.xlsx]Sheet4'!$B$1:$B$2</c:f>
              <c:strCache>
                <c:ptCount val="2"/>
                <c:pt idx="0">
                  <c:v>KS4 Destinations</c:v>
                </c:pt>
                <c:pt idx="1">
                  <c:v>Buckinghamshire</c:v>
                </c:pt>
              </c:strCache>
            </c:strRef>
          </c:tx>
          <c:spPr>
            <a:solidFill>
              <a:srgbClr val="006965"/>
            </a:solidFill>
            <a:ln>
              <a:noFill/>
            </a:ln>
            <a:effectLst/>
          </c:spPr>
          <c:invertIfNegative val="0"/>
          <c:cat>
            <c:strRef>
              <c:f>'[Apprenticeship Working Group data.xlsx]Sheet4'!$A$3:$A$14</c:f>
              <c:strCache>
                <c:ptCount val="12"/>
                <c:pt idx="0">
                  <c:v>2010/11</c:v>
                </c:pt>
                <c:pt idx="1">
                  <c:v>2011/12</c:v>
                </c:pt>
                <c:pt idx="2">
                  <c:v>2012/13</c:v>
                </c:pt>
                <c:pt idx="3">
                  <c:v>2013/14</c:v>
                </c:pt>
                <c:pt idx="4">
                  <c:v>2014/15</c:v>
                </c:pt>
                <c:pt idx="5">
                  <c:v>2015/16</c:v>
                </c:pt>
                <c:pt idx="6">
                  <c:v>2016/17</c:v>
                </c:pt>
                <c:pt idx="7">
                  <c:v>2017/18</c:v>
                </c:pt>
                <c:pt idx="8">
                  <c:v>2018/19</c:v>
                </c:pt>
                <c:pt idx="9">
                  <c:v>2019/20</c:v>
                </c:pt>
                <c:pt idx="10">
                  <c:v>2020/21</c:v>
                </c:pt>
                <c:pt idx="11">
                  <c:v>2021/22</c:v>
                </c:pt>
              </c:strCache>
            </c:strRef>
          </c:cat>
          <c:val>
            <c:numRef>
              <c:f>'[Apprenticeship Working Group data.xlsx]Sheet4'!$B$3:$B$14</c:f>
              <c:numCache>
                <c:formatCode>0.0%</c:formatCode>
                <c:ptCount val="12"/>
                <c:pt idx="0">
                  <c:v>0.03</c:v>
                </c:pt>
                <c:pt idx="1">
                  <c:v>2.6000000000000002E-2</c:v>
                </c:pt>
                <c:pt idx="2">
                  <c:v>2.7999999999999997E-2</c:v>
                </c:pt>
                <c:pt idx="3">
                  <c:v>2.7999999999999997E-2</c:v>
                </c:pt>
                <c:pt idx="4">
                  <c:v>3.4000000000000002E-2</c:v>
                </c:pt>
                <c:pt idx="5">
                  <c:v>3.4000000000000002E-2</c:v>
                </c:pt>
                <c:pt idx="6">
                  <c:v>3.7000000000000005E-2</c:v>
                </c:pt>
                <c:pt idx="7">
                  <c:v>3.3000000000000002E-2</c:v>
                </c:pt>
                <c:pt idx="8">
                  <c:v>2.7000000000000003E-2</c:v>
                </c:pt>
                <c:pt idx="9">
                  <c:v>2.2000000000000002E-2</c:v>
                </c:pt>
                <c:pt idx="10">
                  <c:v>1.3000000000000001E-2</c:v>
                </c:pt>
                <c:pt idx="11">
                  <c:v>1.7000000000000001E-2</c:v>
                </c:pt>
              </c:numCache>
            </c:numRef>
          </c:val>
          <c:extLst>
            <c:ext xmlns:c16="http://schemas.microsoft.com/office/drawing/2014/chart" uri="{C3380CC4-5D6E-409C-BE32-E72D297353CC}">
              <c16:uniqueId val="{00000000-3A4C-451F-94BE-0F66909D93C8}"/>
            </c:ext>
          </c:extLst>
        </c:ser>
        <c:ser>
          <c:idx val="1"/>
          <c:order val="1"/>
          <c:tx>
            <c:strRef>
              <c:f>'[Apprenticeship Working Group data.xlsx]Sheet4'!$C$1:$C$2</c:f>
              <c:strCache>
                <c:ptCount val="2"/>
                <c:pt idx="0">
                  <c:v>KS4 Destinations</c:v>
                </c:pt>
                <c:pt idx="1">
                  <c:v>England</c:v>
                </c:pt>
              </c:strCache>
            </c:strRef>
          </c:tx>
          <c:spPr>
            <a:solidFill>
              <a:srgbClr val="B5D137"/>
            </a:solidFill>
            <a:ln>
              <a:noFill/>
            </a:ln>
            <a:effectLst/>
          </c:spPr>
          <c:invertIfNegative val="0"/>
          <c:cat>
            <c:strRef>
              <c:f>'[Apprenticeship Working Group data.xlsx]Sheet4'!$A$3:$A$14</c:f>
              <c:strCache>
                <c:ptCount val="12"/>
                <c:pt idx="0">
                  <c:v>2010/11</c:v>
                </c:pt>
                <c:pt idx="1">
                  <c:v>2011/12</c:v>
                </c:pt>
                <c:pt idx="2">
                  <c:v>2012/13</c:v>
                </c:pt>
                <c:pt idx="3">
                  <c:v>2013/14</c:v>
                </c:pt>
                <c:pt idx="4">
                  <c:v>2014/15</c:v>
                </c:pt>
                <c:pt idx="5">
                  <c:v>2015/16</c:v>
                </c:pt>
                <c:pt idx="6">
                  <c:v>2016/17</c:v>
                </c:pt>
                <c:pt idx="7">
                  <c:v>2017/18</c:v>
                </c:pt>
                <c:pt idx="8">
                  <c:v>2018/19</c:v>
                </c:pt>
                <c:pt idx="9">
                  <c:v>2019/20</c:v>
                </c:pt>
                <c:pt idx="10">
                  <c:v>2020/21</c:v>
                </c:pt>
                <c:pt idx="11">
                  <c:v>2021/22</c:v>
                </c:pt>
              </c:strCache>
            </c:strRef>
          </c:cat>
          <c:val>
            <c:numRef>
              <c:f>'[Apprenticeship Working Group data.xlsx]Sheet4'!$C$3:$C$14</c:f>
              <c:numCache>
                <c:formatCode>0.0%</c:formatCode>
                <c:ptCount val="12"/>
                <c:pt idx="0">
                  <c:v>4.0999999999999995E-2</c:v>
                </c:pt>
                <c:pt idx="1">
                  <c:v>4.4000000000000004E-2</c:v>
                </c:pt>
                <c:pt idx="2">
                  <c:v>3.9E-2</c:v>
                </c:pt>
                <c:pt idx="3">
                  <c:v>0.04</c:v>
                </c:pt>
                <c:pt idx="4">
                  <c:v>4.4000000000000004E-2</c:v>
                </c:pt>
                <c:pt idx="5">
                  <c:v>4.8000000000000001E-2</c:v>
                </c:pt>
                <c:pt idx="6">
                  <c:v>4.8000000000000001E-2</c:v>
                </c:pt>
                <c:pt idx="7">
                  <c:v>4.2999999999999997E-2</c:v>
                </c:pt>
                <c:pt idx="8">
                  <c:v>4.0999999999999995E-2</c:v>
                </c:pt>
                <c:pt idx="9">
                  <c:v>3.7000000000000005E-2</c:v>
                </c:pt>
                <c:pt idx="10">
                  <c:v>2.4E-2</c:v>
                </c:pt>
                <c:pt idx="11">
                  <c:v>3.4000000000000002E-2</c:v>
                </c:pt>
              </c:numCache>
            </c:numRef>
          </c:val>
          <c:extLst>
            <c:ext xmlns:c16="http://schemas.microsoft.com/office/drawing/2014/chart" uri="{C3380CC4-5D6E-409C-BE32-E72D297353CC}">
              <c16:uniqueId val="{00000001-3A4C-451F-94BE-0F66909D93C8}"/>
            </c:ext>
          </c:extLst>
        </c:ser>
        <c:dLbls>
          <c:showLegendKey val="0"/>
          <c:showVal val="0"/>
          <c:showCatName val="0"/>
          <c:showSerName val="0"/>
          <c:showPercent val="0"/>
          <c:showBubbleSize val="0"/>
        </c:dLbls>
        <c:gapWidth val="150"/>
        <c:axId val="151399007"/>
        <c:axId val="272106415"/>
      </c:barChart>
      <c:lineChart>
        <c:grouping val="standard"/>
        <c:varyColors val="0"/>
        <c:ser>
          <c:idx val="2"/>
          <c:order val="2"/>
          <c:tx>
            <c:strRef>
              <c:f>'[Apprenticeship Working Group data.xlsx]Sheet4'!$D$1:$D$2</c:f>
              <c:strCache>
                <c:ptCount val="2"/>
                <c:pt idx="0">
                  <c:v>16-18 Destinations</c:v>
                </c:pt>
                <c:pt idx="1">
                  <c:v>Buckinghamshire</c:v>
                </c:pt>
              </c:strCache>
            </c:strRef>
          </c:tx>
          <c:spPr>
            <a:ln w="28575" cap="rnd">
              <a:solidFill>
                <a:srgbClr val="006965"/>
              </a:solidFill>
              <a:round/>
            </a:ln>
            <a:effectLst/>
          </c:spPr>
          <c:marker>
            <c:symbol val="none"/>
          </c:marker>
          <c:cat>
            <c:strRef>
              <c:f>'[Apprenticeship Working Group data.xlsx]Sheet4'!$A$3:$A$14</c:f>
              <c:strCache>
                <c:ptCount val="12"/>
                <c:pt idx="0">
                  <c:v>2010/11</c:v>
                </c:pt>
                <c:pt idx="1">
                  <c:v>2011/12</c:v>
                </c:pt>
                <c:pt idx="2">
                  <c:v>2012/13</c:v>
                </c:pt>
                <c:pt idx="3">
                  <c:v>2013/14</c:v>
                </c:pt>
                <c:pt idx="4">
                  <c:v>2014/15</c:v>
                </c:pt>
                <c:pt idx="5">
                  <c:v>2015/16</c:v>
                </c:pt>
                <c:pt idx="6">
                  <c:v>2016/17</c:v>
                </c:pt>
                <c:pt idx="7">
                  <c:v>2017/18</c:v>
                </c:pt>
                <c:pt idx="8">
                  <c:v>2018/19</c:v>
                </c:pt>
                <c:pt idx="9">
                  <c:v>2019/20</c:v>
                </c:pt>
                <c:pt idx="10">
                  <c:v>2020/21</c:v>
                </c:pt>
                <c:pt idx="11">
                  <c:v>2021/22</c:v>
                </c:pt>
              </c:strCache>
            </c:strRef>
          </c:cat>
          <c:val>
            <c:numRef>
              <c:f>'[Apprenticeship Working Group data.xlsx]Sheet4'!$D$3:$D$14</c:f>
              <c:numCache>
                <c:formatCode>General</c:formatCode>
                <c:ptCount val="12"/>
                <c:pt idx="7" formatCode="0.0%">
                  <c:v>5.7999999999999996E-2</c:v>
                </c:pt>
                <c:pt idx="8" formatCode="0.0%">
                  <c:v>5.5999999999999994E-2</c:v>
                </c:pt>
                <c:pt idx="9" formatCode="0.0%">
                  <c:v>5.5E-2</c:v>
                </c:pt>
                <c:pt idx="10" formatCode="0.0%">
                  <c:v>4.9000000000000002E-2</c:v>
                </c:pt>
                <c:pt idx="11" formatCode="0.0%">
                  <c:v>4.5999999999999999E-2</c:v>
                </c:pt>
              </c:numCache>
            </c:numRef>
          </c:val>
          <c:smooth val="0"/>
          <c:extLst>
            <c:ext xmlns:c16="http://schemas.microsoft.com/office/drawing/2014/chart" uri="{C3380CC4-5D6E-409C-BE32-E72D297353CC}">
              <c16:uniqueId val="{00000002-3A4C-451F-94BE-0F66909D93C8}"/>
            </c:ext>
          </c:extLst>
        </c:ser>
        <c:ser>
          <c:idx val="3"/>
          <c:order val="3"/>
          <c:tx>
            <c:strRef>
              <c:f>'[Apprenticeship Working Group data.xlsx]Sheet4'!$E$1:$E$2</c:f>
              <c:strCache>
                <c:ptCount val="2"/>
                <c:pt idx="0">
                  <c:v>16-18 Destinations</c:v>
                </c:pt>
                <c:pt idx="1">
                  <c:v>England</c:v>
                </c:pt>
              </c:strCache>
            </c:strRef>
          </c:tx>
          <c:spPr>
            <a:ln w="28575" cap="rnd">
              <a:solidFill>
                <a:srgbClr val="B5D137"/>
              </a:solidFill>
              <a:round/>
            </a:ln>
            <a:effectLst/>
          </c:spPr>
          <c:marker>
            <c:symbol val="none"/>
          </c:marker>
          <c:cat>
            <c:strRef>
              <c:f>'[Apprenticeship Working Group data.xlsx]Sheet4'!$A$3:$A$14</c:f>
              <c:strCache>
                <c:ptCount val="12"/>
                <c:pt idx="0">
                  <c:v>2010/11</c:v>
                </c:pt>
                <c:pt idx="1">
                  <c:v>2011/12</c:v>
                </c:pt>
                <c:pt idx="2">
                  <c:v>2012/13</c:v>
                </c:pt>
                <c:pt idx="3">
                  <c:v>2013/14</c:v>
                </c:pt>
                <c:pt idx="4">
                  <c:v>2014/15</c:v>
                </c:pt>
                <c:pt idx="5">
                  <c:v>2015/16</c:v>
                </c:pt>
                <c:pt idx="6">
                  <c:v>2016/17</c:v>
                </c:pt>
                <c:pt idx="7">
                  <c:v>2017/18</c:v>
                </c:pt>
                <c:pt idx="8">
                  <c:v>2018/19</c:v>
                </c:pt>
                <c:pt idx="9">
                  <c:v>2019/20</c:v>
                </c:pt>
                <c:pt idx="10">
                  <c:v>2020/21</c:v>
                </c:pt>
                <c:pt idx="11">
                  <c:v>2021/22</c:v>
                </c:pt>
              </c:strCache>
            </c:strRef>
          </c:cat>
          <c:val>
            <c:numRef>
              <c:f>'[Apprenticeship Working Group data.xlsx]Sheet4'!$E$3:$E$14</c:f>
              <c:numCache>
                <c:formatCode>General</c:formatCode>
                <c:ptCount val="12"/>
                <c:pt idx="7" formatCode="0.0%">
                  <c:v>8.8000000000000009E-2</c:v>
                </c:pt>
                <c:pt idx="8" formatCode="0.0%">
                  <c:v>8.5999999999999993E-2</c:v>
                </c:pt>
                <c:pt idx="9" formatCode="0.0%">
                  <c:v>7.8E-2</c:v>
                </c:pt>
                <c:pt idx="10" formatCode="0.0%">
                  <c:v>0.06</c:v>
                </c:pt>
                <c:pt idx="11" formatCode="0.0%">
                  <c:v>6.7000000000000004E-2</c:v>
                </c:pt>
              </c:numCache>
            </c:numRef>
          </c:val>
          <c:smooth val="0"/>
          <c:extLst>
            <c:ext xmlns:c16="http://schemas.microsoft.com/office/drawing/2014/chart" uri="{C3380CC4-5D6E-409C-BE32-E72D297353CC}">
              <c16:uniqueId val="{00000003-3A4C-451F-94BE-0F66909D93C8}"/>
            </c:ext>
          </c:extLst>
        </c:ser>
        <c:dLbls>
          <c:showLegendKey val="0"/>
          <c:showVal val="0"/>
          <c:showCatName val="0"/>
          <c:showSerName val="0"/>
          <c:showPercent val="0"/>
          <c:showBubbleSize val="0"/>
        </c:dLbls>
        <c:marker val="1"/>
        <c:smooth val="0"/>
        <c:axId val="271092079"/>
        <c:axId val="271239727"/>
      </c:lineChart>
      <c:catAx>
        <c:axId val="151399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72106415"/>
        <c:crosses val="autoZero"/>
        <c:auto val="1"/>
        <c:lblAlgn val="ctr"/>
        <c:lblOffset val="100"/>
        <c:noMultiLvlLbl val="0"/>
      </c:catAx>
      <c:valAx>
        <c:axId val="272106415"/>
        <c:scaling>
          <c:orientation val="minMax"/>
          <c:max val="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1399007"/>
        <c:crosses val="autoZero"/>
        <c:crossBetween val="between"/>
        <c:majorUnit val="2.0000000000000004E-2"/>
      </c:valAx>
      <c:valAx>
        <c:axId val="271239727"/>
        <c:scaling>
          <c:orientation val="minMax"/>
        </c:scaling>
        <c:delete val="1"/>
        <c:axPos val="r"/>
        <c:numFmt formatCode="0%" sourceLinked="0"/>
        <c:majorTickMark val="out"/>
        <c:minorTickMark val="none"/>
        <c:tickLblPos val="nextTo"/>
        <c:crossAx val="271092079"/>
        <c:crosses val="max"/>
        <c:crossBetween val="between"/>
        <c:majorUnit val="2.0000000000000004E-2"/>
      </c:valAx>
      <c:catAx>
        <c:axId val="271092079"/>
        <c:scaling>
          <c:orientation val="minMax"/>
        </c:scaling>
        <c:delete val="1"/>
        <c:axPos val="b"/>
        <c:numFmt formatCode="General" sourceLinked="1"/>
        <c:majorTickMark val="out"/>
        <c:minorTickMark val="none"/>
        <c:tickLblPos val="nextTo"/>
        <c:crossAx val="271239727"/>
        <c:crosses val="autoZero"/>
        <c:auto val="1"/>
        <c:lblAlgn val="ctr"/>
        <c:lblOffset val="100"/>
        <c:noMultiLvlLbl val="0"/>
      </c:catAx>
      <c:spPr>
        <a:noFill/>
        <a:ln>
          <a:noFill/>
        </a:ln>
        <a:effectLst/>
      </c:spPr>
    </c:plotArea>
    <c:legend>
      <c:legendPos val="b"/>
      <c:layout>
        <c:manualLayout>
          <c:xMode val="edge"/>
          <c:yMode val="edge"/>
          <c:x val="1.5127666023220266E-2"/>
          <c:y val="0.84461497388435192"/>
          <c:w val="0.98239818392284706"/>
          <c:h val="0.134519889650262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data.xlsx]Gender'!$I$16</c:f>
              <c:strCache>
                <c:ptCount val="1"/>
                <c:pt idx="0">
                  <c:v>Female</c:v>
                </c:pt>
              </c:strCache>
            </c:strRef>
          </c:tx>
          <c:spPr>
            <a:solidFill>
              <a:srgbClr val="006965"/>
            </a:solidFill>
            <a:ln>
              <a:noFill/>
            </a:ln>
            <a:effectLst/>
          </c:spPr>
          <c:invertIfNegative val="0"/>
          <c:cat>
            <c:strRef>
              <c:f>'[Apprenticeships full 2022-23 data.xlsx]Gender'!$J$15:$N$15</c:f>
              <c:strCache>
                <c:ptCount val="5"/>
                <c:pt idx="0">
                  <c:v>2018/19</c:v>
                </c:pt>
                <c:pt idx="1">
                  <c:v>2019/20</c:v>
                </c:pt>
                <c:pt idx="2">
                  <c:v>2020/21</c:v>
                </c:pt>
                <c:pt idx="3">
                  <c:v>2021/22</c:v>
                </c:pt>
                <c:pt idx="4">
                  <c:v>2022/23</c:v>
                </c:pt>
              </c:strCache>
            </c:strRef>
          </c:cat>
          <c:val>
            <c:numRef>
              <c:f>'[Apprenticeships full 2022-23 data.xlsx]Gender'!$J$16:$N$16</c:f>
              <c:numCache>
                <c:formatCode>#,##0</c:formatCode>
                <c:ptCount val="5"/>
                <c:pt idx="0">
                  <c:v>1440</c:v>
                </c:pt>
                <c:pt idx="1">
                  <c:v>1180</c:v>
                </c:pt>
                <c:pt idx="2">
                  <c:v>1350</c:v>
                </c:pt>
                <c:pt idx="3">
                  <c:v>1420</c:v>
                </c:pt>
                <c:pt idx="4">
                  <c:v>1430</c:v>
                </c:pt>
              </c:numCache>
            </c:numRef>
          </c:val>
          <c:extLst>
            <c:ext xmlns:c16="http://schemas.microsoft.com/office/drawing/2014/chart" uri="{C3380CC4-5D6E-409C-BE32-E72D297353CC}">
              <c16:uniqueId val="{00000005-9585-430D-9161-129EEF6D8717}"/>
            </c:ext>
          </c:extLst>
        </c:ser>
        <c:ser>
          <c:idx val="1"/>
          <c:order val="1"/>
          <c:tx>
            <c:strRef>
              <c:f>'[Apprenticeships full 2022-23 data.xlsx]Gender'!$I$17</c:f>
              <c:strCache>
                <c:ptCount val="1"/>
                <c:pt idx="0">
                  <c:v>Male</c:v>
                </c:pt>
              </c:strCache>
            </c:strRef>
          </c:tx>
          <c:spPr>
            <a:solidFill>
              <a:srgbClr val="B5D137"/>
            </a:solidFill>
            <a:ln>
              <a:noFill/>
            </a:ln>
            <a:effectLst/>
          </c:spPr>
          <c:invertIfNegative val="0"/>
          <c:cat>
            <c:strRef>
              <c:f>'[Apprenticeships full 2022-23 data.xlsx]Gender'!$J$15:$N$15</c:f>
              <c:strCache>
                <c:ptCount val="5"/>
                <c:pt idx="0">
                  <c:v>2018/19</c:v>
                </c:pt>
                <c:pt idx="1">
                  <c:v>2019/20</c:v>
                </c:pt>
                <c:pt idx="2">
                  <c:v>2020/21</c:v>
                </c:pt>
                <c:pt idx="3">
                  <c:v>2021/22</c:v>
                </c:pt>
                <c:pt idx="4">
                  <c:v>2022/23</c:v>
                </c:pt>
              </c:strCache>
            </c:strRef>
          </c:cat>
          <c:val>
            <c:numRef>
              <c:f>'[Apprenticeships full 2022-23 data.xlsx]Gender'!$J$17:$N$17</c:f>
              <c:numCache>
                <c:formatCode>#,##0</c:formatCode>
                <c:ptCount val="5"/>
                <c:pt idx="0">
                  <c:v>1410</c:v>
                </c:pt>
                <c:pt idx="1">
                  <c:v>1090</c:v>
                </c:pt>
                <c:pt idx="2">
                  <c:v>1130</c:v>
                </c:pt>
                <c:pt idx="3">
                  <c:v>1290</c:v>
                </c:pt>
                <c:pt idx="4">
                  <c:v>1320</c:v>
                </c:pt>
              </c:numCache>
            </c:numRef>
          </c:val>
          <c:extLst>
            <c:ext xmlns:c16="http://schemas.microsoft.com/office/drawing/2014/chart" uri="{C3380CC4-5D6E-409C-BE32-E72D297353CC}">
              <c16:uniqueId val="{0000000B-9585-430D-9161-129EEF6D8717}"/>
            </c:ext>
          </c:extLst>
        </c:ser>
        <c:dLbls>
          <c:showLegendKey val="0"/>
          <c:showVal val="0"/>
          <c:showCatName val="0"/>
          <c:showSerName val="0"/>
          <c:showPercent val="0"/>
          <c:showBubbleSize val="0"/>
        </c:dLbls>
        <c:gapWidth val="219"/>
        <c:overlap val="-27"/>
        <c:axId val="615195615"/>
        <c:axId val="627832527"/>
      </c:barChart>
      <c:catAx>
        <c:axId val="615195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27832527"/>
        <c:crosses val="autoZero"/>
        <c:auto val="1"/>
        <c:lblAlgn val="ctr"/>
        <c:lblOffset val="100"/>
        <c:noMultiLvlLbl val="0"/>
      </c:catAx>
      <c:valAx>
        <c:axId val="62783252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151956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data.xlsx]Sheet1'!$N$32</c:f>
              <c:strCache>
                <c:ptCount val="1"/>
                <c:pt idx="0">
                  <c:v>Under 19</c:v>
                </c:pt>
              </c:strCache>
            </c:strRef>
          </c:tx>
          <c:spPr>
            <a:solidFill>
              <a:srgbClr val="006965"/>
            </a:solidFill>
            <a:ln>
              <a:noFill/>
            </a:ln>
            <a:effectLst/>
          </c:spPr>
          <c:invertIfNegative val="0"/>
          <c:cat>
            <c:strRef>
              <c:f>'[Apprenticeships full 2022-23 data.xlsx]Sheet1'!$O$31:$U$31</c:f>
              <c:strCache>
                <c:ptCount val="7"/>
                <c:pt idx="0">
                  <c:v>2016/17</c:v>
                </c:pt>
                <c:pt idx="1">
                  <c:v>2017/18</c:v>
                </c:pt>
                <c:pt idx="2">
                  <c:v>2018/19</c:v>
                </c:pt>
                <c:pt idx="3">
                  <c:v>2019/20</c:v>
                </c:pt>
                <c:pt idx="4">
                  <c:v>2020/21</c:v>
                </c:pt>
                <c:pt idx="5">
                  <c:v>2021/22</c:v>
                </c:pt>
                <c:pt idx="6">
                  <c:v>2022/23</c:v>
                </c:pt>
              </c:strCache>
            </c:strRef>
          </c:cat>
          <c:val>
            <c:numRef>
              <c:f>'[Apprenticeships full 2022-23 data.xlsx]Sheet1'!$O$32:$U$32</c:f>
              <c:numCache>
                <c:formatCode>0%</c:formatCode>
                <c:ptCount val="7"/>
                <c:pt idx="0">
                  <c:v>0.28999999999999998</c:v>
                </c:pt>
                <c:pt idx="1">
                  <c:v>0.27969348659003829</c:v>
                </c:pt>
                <c:pt idx="2">
                  <c:v>0.25263157894736843</c:v>
                </c:pt>
                <c:pt idx="3">
                  <c:v>0.24229074889867841</c:v>
                </c:pt>
                <c:pt idx="4">
                  <c:v>0.17813765182186234</c:v>
                </c:pt>
                <c:pt idx="5">
                  <c:v>0.2029520295202952</c:v>
                </c:pt>
                <c:pt idx="6">
                  <c:v>0.23272727272727273</c:v>
                </c:pt>
              </c:numCache>
            </c:numRef>
          </c:val>
          <c:extLst>
            <c:ext xmlns:c16="http://schemas.microsoft.com/office/drawing/2014/chart" uri="{C3380CC4-5D6E-409C-BE32-E72D297353CC}">
              <c16:uniqueId val="{00000000-8899-4286-86F7-8E92798DB2E2}"/>
            </c:ext>
          </c:extLst>
        </c:ser>
        <c:ser>
          <c:idx val="1"/>
          <c:order val="1"/>
          <c:tx>
            <c:strRef>
              <c:f>'[Apprenticeships full 2022-23 data.xlsx]Sheet1'!$N$33</c:f>
              <c:strCache>
                <c:ptCount val="1"/>
                <c:pt idx="0">
                  <c:v>19-24</c:v>
                </c:pt>
              </c:strCache>
            </c:strRef>
          </c:tx>
          <c:spPr>
            <a:solidFill>
              <a:srgbClr val="B5D137"/>
            </a:solidFill>
            <a:ln>
              <a:noFill/>
            </a:ln>
            <a:effectLst/>
          </c:spPr>
          <c:invertIfNegative val="0"/>
          <c:cat>
            <c:strRef>
              <c:f>'[Apprenticeships full 2022-23 data.xlsx]Sheet1'!$O$31:$U$31</c:f>
              <c:strCache>
                <c:ptCount val="7"/>
                <c:pt idx="0">
                  <c:v>2016/17</c:v>
                </c:pt>
                <c:pt idx="1">
                  <c:v>2017/18</c:v>
                </c:pt>
                <c:pt idx="2">
                  <c:v>2018/19</c:v>
                </c:pt>
                <c:pt idx="3">
                  <c:v>2019/20</c:v>
                </c:pt>
                <c:pt idx="4">
                  <c:v>2020/21</c:v>
                </c:pt>
                <c:pt idx="5">
                  <c:v>2021/22</c:v>
                </c:pt>
                <c:pt idx="6">
                  <c:v>2022/23</c:v>
                </c:pt>
              </c:strCache>
            </c:strRef>
          </c:cat>
          <c:val>
            <c:numRef>
              <c:f>'[Apprenticeships full 2022-23 data.xlsx]Sheet1'!$O$33:$U$33</c:f>
              <c:numCache>
                <c:formatCode>0%</c:formatCode>
                <c:ptCount val="7"/>
                <c:pt idx="0">
                  <c:v>0.31</c:v>
                </c:pt>
                <c:pt idx="1">
                  <c:v>0.32183908045977011</c:v>
                </c:pt>
                <c:pt idx="2">
                  <c:v>0.29122807017543861</c:v>
                </c:pt>
                <c:pt idx="3">
                  <c:v>0.31277533039647576</c:v>
                </c:pt>
                <c:pt idx="4">
                  <c:v>0.32388663967611336</c:v>
                </c:pt>
                <c:pt idx="5">
                  <c:v>0.34686346863468637</c:v>
                </c:pt>
                <c:pt idx="6">
                  <c:v>0.30909090909090908</c:v>
                </c:pt>
              </c:numCache>
            </c:numRef>
          </c:val>
          <c:extLst>
            <c:ext xmlns:c16="http://schemas.microsoft.com/office/drawing/2014/chart" uri="{C3380CC4-5D6E-409C-BE32-E72D297353CC}">
              <c16:uniqueId val="{00000001-8899-4286-86F7-8E92798DB2E2}"/>
            </c:ext>
          </c:extLst>
        </c:ser>
        <c:ser>
          <c:idx val="2"/>
          <c:order val="2"/>
          <c:tx>
            <c:strRef>
              <c:f>'[Apprenticeships full 2022-23 data.xlsx]Sheet1'!$N$34</c:f>
              <c:strCache>
                <c:ptCount val="1"/>
                <c:pt idx="0">
                  <c:v>25+</c:v>
                </c:pt>
              </c:strCache>
            </c:strRef>
          </c:tx>
          <c:spPr>
            <a:solidFill>
              <a:srgbClr val="878787"/>
            </a:solidFill>
            <a:ln>
              <a:noFill/>
            </a:ln>
            <a:effectLst/>
          </c:spPr>
          <c:invertIfNegative val="0"/>
          <c:cat>
            <c:strRef>
              <c:f>'[Apprenticeships full 2022-23 data.xlsx]Sheet1'!$O$31:$U$31</c:f>
              <c:strCache>
                <c:ptCount val="7"/>
                <c:pt idx="0">
                  <c:v>2016/17</c:v>
                </c:pt>
                <c:pt idx="1">
                  <c:v>2017/18</c:v>
                </c:pt>
                <c:pt idx="2">
                  <c:v>2018/19</c:v>
                </c:pt>
                <c:pt idx="3">
                  <c:v>2019/20</c:v>
                </c:pt>
                <c:pt idx="4">
                  <c:v>2020/21</c:v>
                </c:pt>
                <c:pt idx="5">
                  <c:v>2021/22</c:v>
                </c:pt>
                <c:pt idx="6">
                  <c:v>2022/23</c:v>
                </c:pt>
              </c:strCache>
            </c:strRef>
          </c:cat>
          <c:val>
            <c:numRef>
              <c:f>'[Apprenticeships full 2022-23 data.xlsx]Sheet1'!$O$34:$U$34</c:f>
              <c:numCache>
                <c:formatCode>0%</c:formatCode>
                <c:ptCount val="7"/>
                <c:pt idx="0">
                  <c:v>0.4</c:v>
                </c:pt>
                <c:pt idx="1">
                  <c:v>0.39846743295019155</c:v>
                </c:pt>
                <c:pt idx="2">
                  <c:v>0.45614035087719296</c:v>
                </c:pt>
                <c:pt idx="3">
                  <c:v>0.44493392070484583</c:v>
                </c:pt>
                <c:pt idx="4">
                  <c:v>0.49392712550607287</c:v>
                </c:pt>
                <c:pt idx="5">
                  <c:v>0.45018450184501846</c:v>
                </c:pt>
                <c:pt idx="6">
                  <c:v>0.45818181818181819</c:v>
                </c:pt>
              </c:numCache>
            </c:numRef>
          </c:val>
          <c:extLst>
            <c:ext xmlns:c16="http://schemas.microsoft.com/office/drawing/2014/chart" uri="{C3380CC4-5D6E-409C-BE32-E72D297353CC}">
              <c16:uniqueId val="{00000002-8899-4286-86F7-8E92798DB2E2}"/>
            </c:ext>
          </c:extLst>
        </c:ser>
        <c:dLbls>
          <c:showLegendKey val="0"/>
          <c:showVal val="0"/>
          <c:showCatName val="0"/>
          <c:showSerName val="0"/>
          <c:showPercent val="0"/>
          <c:showBubbleSize val="0"/>
        </c:dLbls>
        <c:gapWidth val="219"/>
        <c:overlap val="-27"/>
        <c:axId val="1517885536"/>
        <c:axId val="1076235936"/>
      </c:barChart>
      <c:catAx>
        <c:axId val="1517885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76235936"/>
        <c:crosses val="autoZero"/>
        <c:auto val="1"/>
        <c:lblAlgn val="ctr"/>
        <c:lblOffset val="100"/>
        <c:noMultiLvlLbl val="0"/>
      </c:catAx>
      <c:valAx>
        <c:axId val="1076235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17885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data.xlsx]Age'!$AL$116</c:f>
              <c:strCache>
                <c:ptCount val="1"/>
                <c:pt idx="0">
                  <c:v>Under 19</c:v>
                </c:pt>
              </c:strCache>
            </c:strRef>
          </c:tx>
          <c:spPr>
            <a:solidFill>
              <a:srgbClr val="006965"/>
            </a:solidFill>
            <a:ln>
              <a:noFill/>
            </a:ln>
            <a:effectLst/>
          </c:spPr>
          <c:invertIfNegative val="0"/>
          <c:cat>
            <c:strRef>
              <c:f>'[Apprenticeships full 2022-23 data.xlsx]Age'!$AK$117:$AK$121</c:f>
              <c:strCache>
                <c:ptCount val="5"/>
                <c:pt idx="0">
                  <c:v>Aylesbury</c:v>
                </c:pt>
                <c:pt idx="1">
                  <c:v>Beaconsfield</c:v>
                </c:pt>
                <c:pt idx="2">
                  <c:v>Buckingham</c:v>
                </c:pt>
                <c:pt idx="3">
                  <c:v>Chesham and Amersham</c:v>
                </c:pt>
                <c:pt idx="4">
                  <c:v>Wycombe</c:v>
                </c:pt>
              </c:strCache>
            </c:strRef>
          </c:cat>
          <c:val>
            <c:numRef>
              <c:f>'[Apprenticeships full 2022-23 data.xlsx]Age'!$AL$117:$AL$121</c:f>
              <c:numCache>
                <c:formatCode>0%</c:formatCode>
                <c:ptCount val="5"/>
                <c:pt idx="0">
                  <c:v>0.21985815602836881</c:v>
                </c:pt>
                <c:pt idx="1">
                  <c:v>0.2354368932038835</c:v>
                </c:pt>
                <c:pt idx="2">
                  <c:v>0.25500910746812389</c:v>
                </c:pt>
                <c:pt idx="3">
                  <c:v>0.21662468513853905</c:v>
                </c:pt>
                <c:pt idx="4">
                  <c:v>0.23853211009174313</c:v>
                </c:pt>
              </c:numCache>
            </c:numRef>
          </c:val>
          <c:extLst>
            <c:ext xmlns:c16="http://schemas.microsoft.com/office/drawing/2014/chart" uri="{C3380CC4-5D6E-409C-BE32-E72D297353CC}">
              <c16:uniqueId val="{00000000-E1A3-4E33-8B78-5CC2EE415103}"/>
            </c:ext>
          </c:extLst>
        </c:ser>
        <c:ser>
          <c:idx val="1"/>
          <c:order val="1"/>
          <c:tx>
            <c:strRef>
              <c:f>'[Apprenticeships full 2022-23 data.xlsx]Age'!$AM$116</c:f>
              <c:strCache>
                <c:ptCount val="1"/>
                <c:pt idx="0">
                  <c:v>19-24</c:v>
                </c:pt>
              </c:strCache>
            </c:strRef>
          </c:tx>
          <c:spPr>
            <a:solidFill>
              <a:srgbClr val="B5D137"/>
            </a:solidFill>
            <a:ln>
              <a:noFill/>
            </a:ln>
            <a:effectLst/>
          </c:spPr>
          <c:invertIfNegative val="0"/>
          <c:cat>
            <c:strRef>
              <c:f>'[Apprenticeships full 2022-23 data.xlsx]Age'!$AK$117:$AK$121</c:f>
              <c:strCache>
                <c:ptCount val="5"/>
                <c:pt idx="0">
                  <c:v>Aylesbury</c:v>
                </c:pt>
                <c:pt idx="1">
                  <c:v>Beaconsfield</c:v>
                </c:pt>
                <c:pt idx="2">
                  <c:v>Buckingham</c:v>
                </c:pt>
                <c:pt idx="3">
                  <c:v>Chesham and Amersham</c:v>
                </c:pt>
                <c:pt idx="4">
                  <c:v>Wycombe</c:v>
                </c:pt>
              </c:strCache>
            </c:strRef>
          </c:cat>
          <c:val>
            <c:numRef>
              <c:f>'[Apprenticeships full 2022-23 data.xlsx]Age'!$AM$117:$AM$121</c:f>
              <c:numCache>
                <c:formatCode>0%</c:formatCode>
                <c:ptCount val="5"/>
                <c:pt idx="0">
                  <c:v>0.30141843971631205</c:v>
                </c:pt>
                <c:pt idx="1">
                  <c:v>0.33252427184466021</c:v>
                </c:pt>
                <c:pt idx="2">
                  <c:v>0.30236794171220399</c:v>
                </c:pt>
                <c:pt idx="3">
                  <c:v>0.37531486146095716</c:v>
                </c:pt>
                <c:pt idx="4">
                  <c:v>0.26972477064220185</c:v>
                </c:pt>
              </c:numCache>
            </c:numRef>
          </c:val>
          <c:extLst>
            <c:ext xmlns:c16="http://schemas.microsoft.com/office/drawing/2014/chart" uri="{C3380CC4-5D6E-409C-BE32-E72D297353CC}">
              <c16:uniqueId val="{00000001-E1A3-4E33-8B78-5CC2EE415103}"/>
            </c:ext>
          </c:extLst>
        </c:ser>
        <c:ser>
          <c:idx val="2"/>
          <c:order val="2"/>
          <c:tx>
            <c:strRef>
              <c:f>'[Apprenticeships full 2022-23 data.xlsx]Age'!$AN$116</c:f>
              <c:strCache>
                <c:ptCount val="1"/>
                <c:pt idx="0">
                  <c:v>25+</c:v>
                </c:pt>
              </c:strCache>
            </c:strRef>
          </c:tx>
          <c:spPr>
            <a:solidFill>
              <a:srgbClr val="878787"/>
            </a:solidFill>
            <a:ln>
              <a:noFill/>
            </a:ln>
            <a:effectLst/>
          </c:spPr>
          <c:invertIfNegative val="0"/>
          <c:cat>
            <c:strRef>
              <c:f>'[Apprenticeships full 2022-23 data.xlsx]Age'!$AK$117:$AK$121</c:f>
              <c:strCache>
                <c:ptCount val="5"/>
                <c:pt idx="0">
                  <c:v>Aylesbury</c:v>
                </c:pt>
                <c:pt idx="1">
                  <c:v>Beaconsfield</c:v>
                </c:pt>
                <c:pt idx="2">
                  <c:v>Buckingham</c:v>
                </c:pt>
                <c:pt idx="3">
                  <c:v>Chesham and Amersham</c:v>
                </c:pt>
                <c:pt idx="4">
                  <c:v>Wycombe</c:v>
                </c:pt>
              </c:strCache>
            </c:strRef>
          </c:cat>
          <c:val>
            <c:numRef>
              <c:f>'[Apprenticeships full 2022-23 data.xlsx]Age'!$AN$117:$AN$121</c:f>
              <c:numCache>
                <c:formatCode>0%</c:formatCode>
                <c:ptCount val="5"/>
                <c:pt idx="0">
                  <c:v>0.47872340425531917</c:v>
                </c:pt>
                <c:pt idx="1">
                  <c:v>0.43203883495145629</c:v>
                </c:pt>
                <c:pt idx="2">
                  <c:v>0.44262295081967212</c:v>
                </c:pt>
                <c:pt idx="3">
                  <c:v>0.40806045340050379</c:v>
                </c:pt>
                <c:pt idx="4">
                  <c:v>0.49174311926605507</c:v>
                </c:pt>
              </c:numCache>
            </c:numRef>
          </c:val>
          <c:extLst>
            <c:ext xmlns:c16="http://schemas.microsoft.com/office/drawing/2014/chart" uri="{C3380CC4-5D6E-409C-BE32-E72D297353CC}">
              <c16:uniqueId val="{00000002-E1A3-4E33-8B78-5CC2EE415103}"/>
            </c:ext>
          </c:extLst>
        </c:ser>
        <c:dLbls>
          <c:showLegendKey val="0"/>
          <c:showVal val="0"/>
          <c:showCatName val="0"/>
          <c:showSerName val="0"/>
          <c:showPercent val="0"/>
          <c:showBubbleSize val="0"/>
        </c:dLbls>
        <c:gapWidth val="219"/>
        <c:overlap val="-27"/>
        <c:axId val="636280271"/>
        <c:axId val="388251903"/>
      </c:barChart>
      <c:catAx>
        <c:axId val="636280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88251903"/>
        <c:crosses val="autoZero"/>
        <c:auto val="1"/>
        <c:lblAlgn val="ctr"/>
        <c:lblOffset val="100"/>
        <c:noMultiLvlLbl val="0"/>
      </c:catAx>
      <c:valAx>
        <c:axId val="38825190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362802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'[Apprenticeship Levels Amended.xlsx]Sheet1'!$S$68</c:f>
              <c:strCache>
                <c:ptCount val="1"/>
                <c:pt idx="0">
                  <c:v>Intermediate</c:v>
                </c:pt>
              </c:strCache>
            </c:strRef>
          </c:tx>
          <c:spPr>
            <a:solidFill>
              <a:srgbClr val="006965"/>
            </a:solidFill>
            <a:ln>
              <a:noFill/>
            </a:ln>
            <a:effectLst/>
          </c:spPr>
          <c:invertIfNegative val="0"/>
          <c:cat>
            <c:strRef>
              <c:f>'[Apprenticeship Levels Amended.xlsx]Sheet1'!$T$67:$Z$67</c:f>
              <c:strCache>
                <c:ptCount val="7"/>
                <c:pt idx="0">
                  <c:v>2016/17</c:v>
                </c:pt>
                <c:pt idx="1">
                  <c:v>2017/18</c:v>
                </c:pt>
                <c:pt idx="2">
                  <c:v>2018/19</c:v>
                </c:pt>
                <c:pt idx="3">
                  <c:v>2019/20</c:v>
                </c:pt>
                <c:pt idx="4">
                  <c:v>2020/21</c:v>
                </c:pt>
                <c:pt idx="5">
                  <c:v>2021/22</c:v>
                </c:pt>
                <c:pt idx="6">
                  <c:v>2022/23</c:v>
                </c:pt>
              </c:strCache>
            </c:strRef>
          </c:cat>
          <c:val>
            <c:numRef>
              <c:f>'[Apprenticeship Levels Amended.xlsx]Sheet1'!$T$68:$Z$68</c:f>
              <c:numCache>
                <c:formatCode>0%</c:formatCode>
                <c:ptCount val="7"/>
                <c:pt idx="0">
                  <c:v>0.49</c:v>
                </c:pt>
                <c:pt idx="1">
                  <c:v>0.36015325670498083</c:v>
                </c:pt>
                <c:pt idx="2">
                  <c:v>0.28771929824561404</c:v>
                </c:pt>
                <c:pt idx="3">
                  <c:v>0.25110132158590309</c:v>
                </c:pt>
                <c:pt idx="4">
                  <c:v>0.19433198380566802</c:v>
                </c:pt>
                <c:pt idx="5">
                  <c:v>0.21771217712177121</c:v>
                </c:pt>
                <c:pt idx="6">
                  <c:v>0.18545454545454546</c:v>
                </c:pt>
              </c:numCache>
            </c:numRef>
          </c:val>
          <c:extLst>
            <c:ext xmlns:c16="http://schemas.microsoft.com/office/drawing/2014/chart" uri="{C3380CC4-5D6E-409C-BE32-E72D297353CC}">
              <c16:uniqueId val="{00000000-EF4E-466A-8181-9F25CBB2AA00}"/>
            </c:ext>
          </c:extLst>
        </c:ser>
        <c:ser>
          <c:idx val="1"/>
          <c:order val="1"/>
          <c:tx>
            <c:strRef>
              <c:f>'[Apprenticeship Levels Amended.xlsx]Sheet1'!$S$69</c:f>
              <c:strCache>
                <c:ptCount val="1"/>
                <c:pt idx="0">
                  <c:v>Advanced</c:v>
                </c:pt>
              </c:strCache>
            </c:strRef>
          </c:tx>
          <c:spPr>
            <a:solidFill>
              <a:srgbClr val="B5D137"/>
            </a:solidFill>
            <a:ln>
              <a:noFill/>
            </a:ln>
            <a:effectLst/>
          </c:spPr>
          <c:invertIfNegative val="0"/>
          <c:cat>
            <c:strRef>
              <c:f>'[Apprenticeship Levels Amended.xlsx]Sheet1'!$T$67:$Z$67</c:f>
              <c:strCache>
                <c:ptCount val="7"/>
                <c:pt idx="0">
                  <c:v>2016/17</c:v>
                </c:pt>
                <c:pt idx="1">
                  <c:v>2017/18</c:v>
                </c:pt>
                <c:pt idx="2">
                  <c:v>2018/19</c:v>
                </c:pt>
                <c:pt idx="3">
                  <c:v>2019/20</c:v>
                </c:pt>
                <c:pt idx="4">
                  <c:v>2020/21</c:v>
                </c:pt>
                <c:pt idx="5">
                  <c:v>2021/22</c:v>
                </c:pt>
                <c:pt idx="6">
                  <c:v>2022/23</c:v>
                </c:pt>
              </c:strCache>
            </c:strRef>
          </c:cat>
          <c:val>
            <c:numRef>
              <c:f>'[Apprenticeship Levels Amended.xlsx]Sheet1'!$T$69:$Z$69</c:f>
              <c:numCache>
                <c:formatCode>0%</c:formatCode>
                <c:ptCount val="7"/>
                <c:pt idx="0">
                  <c:v>0.43</c:v>
                </c:pt>
                <c:pt idx="1">
                  <c:v>0.47892720306513409</c:v>
                </c:pt>
                <c:pt idx="2">
                  <c:v>0.47017543859649125</c:v>
                </c:pt>
                <c:pt idx="3">
                  <c:v>0.44052863436123346</c:v>
                </c:pt>
                <c:pt idx="4">
                  <c:v>0.4291497975708502</c:v>
                </c:pt>
                <c:pt idx="5">
                  <c:v>0.41697416974169743</c:v>
                </c:pt>
                <c:pt idx="6">
                  <c:v>0.43636363636363634</c:v>
                </c:pt>
              </c:numCache>
            </c:numRef>
          </c:val>
          <c:extLst>
            <c:ext xmlns:c16="http://schemas.microsoft.com/office/drawing/2014/chart" uri="{C3380CC4-5D6E-409C-BE32-E72D297353CC}">
              <c16:uniqueId val="{00000001-EF4E-466A-8181-9F25CBB2AA00}"/>
            </c:ext>
          </c:extLst>
        </c:ser>
        <c:ser>
          <c:idx val="2"/>
          <c:order val="2"/>
          <c:tx>
            <c:strRef>
              <c:f>'[Apprenticeship Levels Amended.xlsx]Sheet1'!$S$70</c:f>
              <c:strCache>
                <c:ptCount val="1"/>
                <c:pt idx="0">
                  <c:v>Higher</c:v>
                </c:pt>
              </c:strCache>
            </c:strRef>
          </c:tx>
          <c:spPr>
            <a:solidFill>
              <a:srgbClr val="878787"/>
            </a:solidFill>
            <a:ln>
              <a:noFill/>
            </a:ln>
            <a:effectLst/>
          </c:spPr>
          <c:invertIfNegative val="0"/>
          <c:cat>
            <c:strRef>
              <c:f>'[Apprenticeship Levels Amended.xlsx]Sheet1'!$T$67:$Z$67</c:f>
              <c:strCache>
                <c:ptCount val="7"/>
                <c:pt idx="0">
                  <c:v>2016/17</c:v>
                </c:pt>
                <c:pt idx="1">
                  <c:v>2017/18</c:v>
                </c:pt>
                <c:pt idx="2">
                  <c:v>2018/19</c:v>
                </c:pt>
                <c:pt idx="3">
                  <c:v>2019/20</c:v>
                </c:pt>
                <c:pt idx="4">
                  <c:v>2020/21</c:v>
                </c:pt>
                <c:pt idx="5">
                  <c:v>2021/22</c:v>
                </c:pt>
                <c:pt idx="6">
                  <c:v>2022/23</c:v>
                </c:pt>
              </c:strCache>
            </c:strRef>
          </c:cat>
          <c:val>
            <c:numRef>
              <c:f>'[Apprenticeship Levels Amended.xlsx]Sheet1'!$T$70:$Z$70</c:f>
              <c:numCache>
                <c:formatCode>0%</c:formatCode>
                <c:ptCount val="7"/>
                <c:pt idx="0">
                  <c:v>0.08</c:v>
                </c:pt>
                <c:pt idx="1">
                  <c:v>0.15708812260536398</c:v>
                </c:pt>
                <c:pt idx="2">
                  <c:v>0.23859649122807017</c:v>
                </c:pt>
              </c:numCache>
            </c:numRef>
          </c:val>
          <c:extLst>
            <c:ext xmlns:c16="http://schemas.microsoft.com/office/drawing/2014/chart" uri="{C3380CC4-5D6E-409C-BE32-E72D297353CC}">
              <c16:uniqueId val="{00000002-EF4E-466A-8181-9F25CBB2AA00}"/>
            </c:ext>
          </c:extLst>
        </c:ser>
        <c:ser>
          <c:idx val="3"/>
          <c:order val="3"/>
          <c:tx>
            <c:strRef>
              <c:f>'[Apprenticeship Levels Amended.xlsx]Sheet1'!$S$71</c:f>
              <c:strCache>
                <c:ptCount val="1"/>
                <c:pt idx="0">
                  <c:v>Higher (Levels 4 &amp; 5)</c:v>
                </c:pt>
              </c:strCache>
            </c:strRef>
          </c:tx>
          <c:spPr>
            <a:solidFill>
              <a:srgbClr val="00B0F0"/>
            </a:solidFill>
            <a:ln>
              <a:noFill/>
            </a:ln>
            <a:effectLst/>
          </c:spPr>
          <c:invertIfNegative val="0"/>
          <c:cat>
            <c:strRef>
              <c:f>'[Apprenticeship Levels Amended.xlsx]Sheet1'!$T$67:$Z$67</c:f>
              <c:strCache>
                <c:ptCount val="7"/>
                <c:pt idx="0">
                  <c:v>2016/17</c:v>
                </c:pt>
                <c:pt idx="1">
                  <c:v>2017/18</c:v>
                </c:pt>
                <c:pt idx="2">
                  <c:v>2018/19</c:v>
                </c:pt>
                <c:pt idx="3">
                  <c:v>2019/20</c:v>
                </c:pt>
                <c:pt idx="4">
                  <c:v>2020/21</c:v>
                </c:pt>
                <c:pt idx="5">
                  <c:v>2021/22</c:v>
                </c:pt>
                <c:pt idx="6">
                  <c:v>2022/23</c:v>
                </c:pt>
              </c:strCache>
            </c:strRef>
          </c:cat>
          <c:val>
            <c:numRef>
              <c:f>'[Apprenticeship Levels Amended.xlsx]Sheet1'!$T$71:$Z$71</c:f>
              <c:numCache>
                <c:formatCode>General</c:formatCode>
                <c:ptCount val="7"/>
                <c:pt idx="3" formatCode="0%">
                  <c:v>0.24801762114537446</c:v>
                </c:pt>
                <c:pt idx="4" formatCode="0%">
                  <c:v>0.30647773279352225</c:v>
                </c:pt>
                <c:pt idx="5" formatCode="0%">
                  <c:v>0.28629479128186186</c:v>
                </c:pt>
                <c:pt idx="6" formatCode="0%">
                  <c:v>0.29283375773008369</c:v>
                </c:pt>
              </c:numCache>
            </c:numRef>
          </c:val>
          <c:extLst>
            <c:ext xmlns:c16="http://schemas.microsoft.com/office/drawing/2014/chart" uri="{C3380CC4-5D6E-409C-BE32-E72D297353CC}">
              <c16:uniqueId val="{00000003-EF4E-466A-8181-9F25CBB2AA00}"/>
            </c:ext>
          </c:extLst>
        </c:ser>
        <c:ser>
          <c:idx val="4"/>
          <c:order val="4"/>
          <c:tx>
            <c:strRef>
              <c:f>'[Apprenticeship Levels Amended.xlsx]Sheet1'!$S$72</c:f>
              <c:strCache>
                <c:ptCount val="1"/>
                <c:pt idx="0">
                  <c:v>Higher (Levels 6 &amp; 7)</c:v>
                </c:pt>
              </c:strCache>
            </c:strRef>
          </c:tx>
          <c:spPr>
            <a:solidFill>
              <a:srgbClr val="7030A0"/>
            </a:solidFill>
            <a:ln>
              <a:noFill/>
            </a:ln>
            <a:effectLst/>
          </c:spPr>
          <c:invertIfNegative val="0"/>
          <c:cat>
            <c:strRef>
              <c:f>'[Apprenticeship Levels Amended.xlsx]Sheet1'!$T$67:$Z$67</c:f>
              <c:strCache>
                <c:ptCount val="7"/>
                <c:pt idx="0">
                  <c:v>2016/17</c:v>
                </c:pt>
                <c:pt idx="1">
                  <c:v>2017/18</c:v>
                </c:pt>
                <c:pt idx="2">
                  <c:v>2018/19</c:v>
                </c:pt>
                <c:pt idx="3">
                  <c:v>2019/20</c:v>
                </c:pt>
                <c:pt idx="4">
                  <c:v>2020/21</c:v>
                </c:pt>
                <c:pt idx="5">
                  <c:v>2021/22</c:v>
                </c:pt>
                <c:pt idx="6">
                  <c:v>2022/23</c:v>
                </c:pt>
              </c:strCache>
            </c:strRef>
          </c:cat>
          <c:val>
            <c:numRef>
              <c:f>'[Apprenticeship Levels Amended.xlsx]Sheet1'!$T$72:$Z$72</c:f>
              <c:numCache>
                <c:formatCode>General</c:formatCode>
                <c:ptCount val="7"/>
                <c:pt idx="3" formatCode="0%">
                  <c:v>5.9471365638766517E-2</c:v>
                </c:pt>
                <c:pt idx="4" formatCode="0%">
                  <c:v>6.8421052631578952E-2</c:v>
                </c:pt>
                <c:pt idx="5" formatCode="0%">
                  <c:v>8.164019209456963E-2</c:v>
                </c:pt>
                <c:pt idx="6" formatCode="0%">
                  <c:v>8.5849399781738819E-2</c:v>
                </c:pt>
              </c:numCache>
            </c:numRef>
          </c:val>
          <c:extLst>
            <c:ext xmlns:c16="http://schemas.microsoft.com/office/drawing/2014/chart" uri="{C3380CC4-5D6E-409C-BE32-E72D297353CC}">
              <c16:uniqueId val="{00000004-EF4E-466A-8181-9F25CBB2AA00}"/>
            </c:ext>
          </c:extLst>
        </c:ser>
        <c:dLbls>
          <c:showLegendKey val="0"/>
          <c:showVal val="0"/>
          <c:showCatName val="0"/>
          <c:showSerName val="0"/>
          <c:showPercent val="0"/>
          <c:showBubbleSize val="0"/>
        </c:dLbls>
        <c:gapWidth val="150"/>
        <c:overlap val="100"/>
        <c:axId val="817850560"/>
        <c:axId val="817849600"/>
      </c:barChart>
      <c:catAx>
        <c:axId val="81785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17849600"/>
        <c:crosses val="autoZero"/>
        <c:auto val="1"/>
        <c:lblAlgn val="ctr"/>
        <c:lblOffset val="100"/>
        <c:noMultiLvlLbl val="0"/>
      </c:catAx>
      <c:valAx>
        <c:axId val="81784960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17850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'[Apprenticeships full 2022-23 data.xlsx]Sheet4'!$M$34</c:f>
              <c:strCache>
                <c:ptCount val="1"/>
                <c:pt idx="0">
                  <c:v>2019/20</c:v>
                </c:pt>
              </c:strCache>
            </c:strRef>
          </c:tx>
          <c:spPr>
            <a:solidFill>
              <a:srgbClr val="006965">
                <a:alpha val="40000"/>
              </a:srgbClr>
            </a:solidFill>
            <a:ln>
              <a:noFill/>
            </a:ln>
            <a:effectLst/>
          </c:spPr>
          <c:invertIfNegative val="0"/>
          <c:cat>
            <c:strRef>
              <c:f>'[Apprenticeships full 2022-23 data.xlsx]Sheet4'!$L$35:$L$39</c:f>
              <c:strCache>
                <c:ptCount val="5"/>
                <c:pt idx="0">
                  <c:v>Aylesbury</c:v>
                </c:pt>
                <c:pt idx="1">
                  <c:v>Beaconsfield</c:v>
                </c:pt>
                <c:pt idx="2">
                  <c:v>Buckingham</c:v>
                </c:pt>
                <c:pt idx="3">
                  <c:v>Chesham and Amersham</c:v>
                </c:pt>
                <c:pt idx="4">
                  <c:v>Wycombe</c:v>
                </c:pt>
              </c:strCache>
            </c:strRef>
          </c:cat>
          <c:val>
            <c:numRef>
              <c:f>'[Apprenticeships full 2022-23 data.xlsx]Sheet4'!$M$35:$M$39</c:f>
              <c:numCache>
                <c:formatCode>0%</c:formatCode>
                <c:ptCount val="5"/>
                <c:pt idx="0">
                  <c:v>0.17241379310344829</c:v>
                </c:pt>
                <c:pt idx="1">
                  <c:v>0.22955145118733508</c:v>
                </c:pt>
                <c:pt idx="2">
                  <c:v>0.26490066225165565</c:v>
                </c:pt>
                <c:pt idx="3">
                  <c:v>0.18965517241379309</c:v>
                </c:pt>
                <c:pt idx="4">
                  <c:v>0.19215686274509805</c:v>
                </c:pt>
              </c:numCache>
            </c:numRef>
          </c:val>
          <c:extLst>
            <c:ext xmlns:c16="http://schemas.microsoft.com/office/drawing/2014/chart" uri="{C3380CC4-5D6E-409C-BE32-E72D297353CC}">
              <c16:uniqueId val="{00000000-A4C6-41DB-BE67-711372109F84}"/>
            </c:ext>
          </c:extLst>
        </c:ser>
        <c:ser>
          <c:idx val="1"/>
          <c:order val="1"/>
          <c:tx>
            <c:strRef>
              <c:f>'[Apprenticeships full 2022-23 data.xlsx]Sheet4'!$N$34</c:f>
              <c:strCache>
                <c:ptCount val="1"/>
                <c:pt idx="0">
                  <c:v>2020/21</c:v>
                </c:pt>
              </c:strCache>
            </c:strRef>
          </c:tx>
          <c:spPr>
            <a:solidFill>
              <a:srgbClr val="006965">
                <a:alpha val="60000"/>
              </a:srgbClr>
            </a:solidFill>
            <a:ln>
              <a:noFill/>
            </a:ln>
            <a:effectLst/>
          </c:spPr>
          <c:invertIfNegative val="0"/>
          <c:cat>
            <c:strRef>
              <c:f>'[Apprenticeships full 2022-23 data.xlsx]Sheet4'!$L$35:$L$39</c:f>
              <c:strCache>
                <c:ptCount val="5"/>
                <c:pt idx="0">
                  <c:v>Aylesbury</c:v>
                </c:pt>
                <c:pt idx="1">
                  <c:v>Beaconsfield</c:v>
                </c:pt>
                <c:pt idx="2">
                  <c:v>Buckingham</c:v>
                </c:pt>
                <c:pt idx="3">
                  <c:v>Chesham and Amersham</c:v>
                </c:pt>
                <c:pt idx="4">
                  <c:v>Wycombe</c:v>
                </c:pt>
              </c:strCache>
            </c:strRef>
          </c:cat>
          <c:val>
            <c:numRef>
              <c:f>'[Apprenticeships full 2022-23 data.xlsx]Sheet4'!$N$35:$N$39</c:f>
              <c:numCache>
                <c:formatCode>0%</c:formatCode>
                <c:ptCount val="5"/>
                <c:pt idx="0">
                  <c:v>0.18758620689655173</c:v>
                </c:pt>
                <c:pt idx="1">
                  <c:v>0.22549019607843138</c:v>
                </c:pt>
                <c:pt idx="2">
                  <c:v>0.21658986175115208</c:v>
                </c:pt>
                <c:pt idx="3">
                  <c:v>0.19893899204244031</c:v>
                </c:pt>
                <c:pt idx="4">
                  <c:v>0.17110266159695817</c:v>
                </c:pt>
              </c:numCache>
            </c:numRef>
          </c:val>
          <c:extLst>
            <c:ext xmlns:c16="http://schemas.microsoft.com/office/drawing/2014/chart" uri="{C3380CC4-5D6E-409C-BE32-E72D297353CC}">
              <c16:uniqueId val="{00000001-A4C6-41DB-BE67-711372109F84}"/>
            </c:ext>
          </c:extLst>
        </c:ser>
        <c:ser>
          <c:idx val="2"/>
          <c:order val="2"/>
          <c:tx>
            <c:strRef>
              <c:f>'[Apprenticeships full 2022-23 data.xlsx]Sheet4'!$O$34</c:f>
              <c:strCache>
                <c:ptCount val="1"/>
                <c:pt idx="0">
                  <c:v>2021/22</c:v>
                </c:pt>
              </c:strCache>
            </c:strRef>
          </c:tx>
          <c:spPr>
            <a:solidFill>
              <a:srgbClr val="006965">
                <a:alpha val="80000"/>
              </a:srgbClr>
            </a:solidFill>
            <a:ln>
              <a:noFill/>
            </a:ln>
            <a:effectLst/>
          </c:spPr>
          <c:invertIfNegative val="0"/>
          <c:cat>
            <c:strRef>
              <c:f>'[Apprenticeships full 2022-23 data.xlsx]Sheet4'!$L$35:$L$39</c:f>
              <c:strCache>
                <c:ptCount val="5"/>
                <c:pt idx="0">
                  <c:v>Aylesbury</c:v>
                </c:pt>
                <c:pt idx="1">
                  <c:v>Beaconsfield</c:v>
                </c:pt>
                <c:pt idx="2">
                  <c:v>Buckingham</c:v>
                </c:pt>
                <c:pt idx="3">
                  <c:v>Chesham and Amersham</c:v>
                </c:pt>
                <c:pt idx="4">
                  <c:v>Wycombe</c:v>
                </c:pt>
              </c:strCache>
            </c:strRef>
          </c:cat>
          <c:val>
            <c:numRef>
              <c:f>'[Apprenticeships full 2022-23 data.xlsx]Sheet4'!$O$35:$O$39</c:f>
              <c:numCache>
                <c:formatCode>0%</c:formatCode>
                <c:ptCount val="5"/>
                <c:pt idx="0">
                  <c:v>0.23205128205128206</c:v>
                </c:pt>
                <c:pt idx="1">
                  <c:v>0.27853881278538811</c:v>
                </c:pt>
                <c:pt idx="2">
                  <c:v>0.28094302554027506</c:v>
                </c:pt>
                <c:pt idx="3">
                  <c:v>0.26302083333333331</c:v>
                </c:pt>
                <c:pt idx="4">
                  <c:v>0.23154362416107382</c:v>
                </c:pt>
              </c:numCache>
            </c:numRef>
          </c:val>
          <c:extLst>
            <c:ext xmlns:c16="http://schemas.microsoft.com/office/drawing/2014/chart" uri="{C3380CC4-5D6E-409C-BE32-E72D297353CC}">
              <c16:uniqueId val="{00000002-A4C6-41DB-BE67-711372109F84}"/>
            </c:ext>
          </c:extLst>
        </c:ser>
        <c:ser>
          <c:idx val="3"/>
          <c:order val="3"/>
          <c:tx>
            <c:strRef>
              <c:f>'[Apprenticeships full 2022-23 data.xlsx]Sheet4'!$P$34</c:f>
              <c:strCache>
                <c:ptCount val="1"/>
                <c:pt idx="0">
                  <c:v>2022/23</c:v>
                </c:pt>
              </c:strCache>
            </c:strRef>
          </c:tx>
          <c:spPr>
            <a:solidFill>
              <a:srgbClr val="006965"/>
            </a:solidFill>
            <a:ln>
              <a:noFill/>
            </a:ln>
            <a:effectLst/>
          </c:spPr>
          <c:invertIfNegative val="0"/>
          <c:cat>
            <c:strRef>
              <c:f>'[Apprenticeships full 2022-23 data.xlsx]Sheet4'!$L$35:$L$39</c:f>
              <c:strCache>
                <c:ptCount val="5"/>
                <c:pt idx="0">
                  <c:v>Aylesbury</c:v>
                </c:pt>
                <c:pt idx="1">
                  <c:v>Beaconsfield</c:v>
                </c:pt>
                <c:pt idx="2">
                  <c:v>Buckingham</c:v>
                </c:pt>
                <c:pt idx="3">
                  <c:v>Chesham and Amersham</c:v>
                </c:pt>
                <c:pt idx="4">
                  <c:v>Wycombe</c:v>
                </c:pt>
              </c:strCache>
            </c:strRef>
          </c:cat>
          <c:val>
            <c:numRef>
              <c:f>'[Apprenticeships full 2022-23 data.xlsx]Sheet4'!$P$35:$P$39</c:f>
              <c:numCache>
                <c:formatCode>0%</c:formatCode>
                <c:ptCount val="5"/>
                <c:pt idx="0">
                  <c:v>0.21513002364066194</c:v>
                </c:pt>
                <c:pt idx="1">
                  <c:v>0.27427184466019416</c:v>
                </c:pt>
                <c:pt idx="2">
                  <c:v>0.25136612021857924</c:v>
                </c:pt>
                <c:pt idx="3">
                  <c:v>0.26448362720403024</c:v>
                </c:pt>
                <c:pt idx="4">
                  <c:v>0.24220183486238533</c:v>
                </c:pt>
              </c:numCache>
            </c:numRef>
          </c:val>
          <c:extLst>
            <c:ext xmlns:c16="http://schemas.microsoft.com/office/drawing/2014/chart" uri="{C3380CC4-5D6E-409C-BE32-E72D297353CC}">
              <c16:uniqueId val="{00000003-A4C6-41DB-BE67-711372109F84}"/>
            </c:ext>
          </c:extLst>
        </c:ser>
        <c:dLbls>
          <c:showLegendKey val="0"/>
          <c:showVal val="0"/>
          <c:showCatName val="0"/>
          <c:showSerName val="0"/>
          <c:showPercent val="0"/>
          <c:showBubbleSize val="0"/>
        </c:dLbls>
        <c:gapWidth val="219"/>
        <c:overlap val="-27"/>
        <c:axId val="620664735"/>
        <c:axId val="747883343"/>
      </c:barChart>
      <c:catAx>
        <c:axId val="620664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47883343"/>
        <c:crosses val="autoZero"/>
        <c:auto val="1"/>
        <c:lblAlgn val="ctr"/>
        <c:lblOffset val="100"/>
        <c:noMultiLvlLbl val="0"/>
      </c:catAx>
      <c:valAx>
        <c:axId val="7478833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6206647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Sheet1!$F$6</c:f>
              <c:strCache>
                <c:ptCount val="1"/>
                <c:pt idx="0">
                  <c:v>Buckinghamshire</c:v>
                </c:pt>
              </c:strCache>
            </c:strRef>
          </c:tx>
          <c:spPr>
            <a:solidFill>
              <a:srgbClr val="006965"/>
            </a:solidFill>
            <a:ln>
              <a:noFill/>
            </a:ln>
            <a:effectLst/>
          </c:spPr>
          <c:invertIfNegative val="0"/>
          <c:dLbls>
            <c:delete val="1"/>
          </c:dLbls>
          <c:cat>
            <c:strRef>
              <c:f>Sheet1!$G$5:$L$5</c:f>
              <c:strCache>
                <c:ptCount val="6"/>
                <c:pt idx="0">
                  <c:v>2017/18</c:v>
                </c:pt>
                <c:pt idx="1">
                  <c:v>2018/19</c:v>
                </c:pt>
                <c:pt idx="2">
                  <c:v>2019/20</c:v>
                </c:pt>
                <c:pt idx="3">
                  <c:v>2020/21</c:v>
                </c:pt>
                <c:pt idx="4">
                  <c:v>2021/22</c:v>
                </c:pt>
                <c:pt idx="5">
                  <c:v>2022/23</c:v>
                </c:pt>
              </c:strCache>
            </c:strRef>
          </c:cat>
          <c:val>
            <c:numRef>
              <c:f>Sheet1!$G$6:$L$6</c:f>
              <c:numCache>
                <c:formatCode>_-* #,##0_-;\-* #,##0_-;_-* "-"??_-;_-@_-</c:formatCode>
                <c:ptCount val="6"/>
                <c:pt idx="0">
                  <c:v>1590</c:v>
                </c:pt>
                <c:pt idx="1">
                  <c:v>1120</c:v>
                </c:pt>
                <c:pt idx="2">
                  <c:v>1000</c:v>
                </c:pt>
                <c:pt idx="3">
                  <c:v>1140</c:v>
                </c:pt>
                <c:pt idx="4">
                  <c:v>1200</c:v>
                </c:pt>
                <c:pt idx="5">
                  <c:v>1270</c:v>
                </c:pt>
              </c:numCache>
            </c:numRef>
          </c:val>
          <c:extLst>
            <c:ext xmlns:c16="http://schemas.microsoft.com/office/drawing/2014/chart" uri="{C3380CC4-5D6E-409C-BE32-E72D297353CC}">
              <c16:uniqueId val="{00000006-7010-4470-B775-08F878FFE246}"/>
            </c:ext>
          </c:extLst>
        </c:ser>
        <c:dLbls>
          <c:dLblPos val="outEnd"/>
          <c:showLegendKey val="0"/>
          <c:showVal val="1"/>
          <c:showCatName val="0"/>
          <c:showSerName val="0"/>
          <c:showPercent val="0"/>
          <c:showBubbleSize val="0"/>
        </c:dLbls>
        <c:gapWidth val="93"/>
        <c:overlap val="-27"/>
        <c:axId val="981394704"/>
        <c:axId val="1234390720"/>
      </c:barChart>
      <c:lineChart>
        <c:grouping val="standard"/>
        <c:varyColors val="0"/>
        <c:ser>
          <c:idx val="1"/>
          <c:order val="1"/>
          <c:tx>
            <c:strRef>
              <c:f>Sheet1!$F$7</c:f>
              <c:strCache>
                <c:ptCount val="1"/>
                <c:pt idx="0">
                  <c:v>England</c:v>
                </c:pt>
              </c:strCache>
            </c:strRef>
          </c:tx>
          <c:spPr>
            <a:ln w="28575" cap="rnd">
              <a:solidFill>
                <a:srgbClr val="B5D137"/>
              </a:solidFill>
              <a:round/>
            </a:ln>
            <a:effectLst/>
          </c:spPr>
          <c:marker>
            <c:symbol val="none"/>
          </c:marker>
          <c:dLbls>
            <c:delete val="1"/>
          </c:dLbls>
          <c:cat>
            <c:strRef>
              <c:f>Sheet1!$G$5:$L$5</c:f>
              <c:strCache>
                <c:ptCount val="6"/>
                <c:pt idx="0">
                  <c:v>2017/18</c:v>
                </c:pt>
                <c:pt idx="1">
                  <c:v>2018/19</c:v>
                </c:pt>
                <c:pt idx="2">
                  <c:v>2019/20</c:v>
                </c:pt>
                <c:pt idx="3">
                  <c:v>2020/21</c:v>
                </c:pt>
                <c:pt idx="4">
                  <c:v>2021/22</c:v>
                </c:pt>
                <c:pt idx="5">
                  <c:v>2022/23</c:v>
                </c:pt>
              </c:strCache>
            </c:strRef>
          </c:cat>
          <c:val>
            <c:numRef>
              <c:f>Sheet1!$G$7:$L$7</c:f>
              <c:numCache>
                <c:formatCode>_-* #,##0_-;\-* #,##0_-;_-* "-"??_-;_-@_-</c:formatCode>
                <c:ptCount val="6"/>
                <c:pt idx="0">
                  <c:v>276160</c:v>
                </c:pt>
                <c:pt idx="1">
                  <c:v>185150</c:v>
                </c:pt>
                <c:pt idx="2">
                  <c:v>146900</c:v>
                </c:pt>
                <c:pt idx="3">
                  <c:v>156530</c:v>
                </c:pt>
                <c:pt idx="4">
                  <c:v>137220</c:v>
                </c:pt>
                <c:pt idx="5">
                  <c:v>162320</c:v>
                </c:pt>
              </c:numCache>
            </c:numRef>
          </c:val>
          <c:smooth val="0"/>
          <c:extLst>
            <c:ext xmlns:c16="http://schemas.microsoft.com/office/drawing/2014/chart" uri="{C3380CC4-5D6E-409C-BE32-E72D297353CC}">
              <c16:uniqueId val="{0000000D-7010-4470-B775-08F878FFE246}"/>
            </c:ext>
          </c:extLst>
        </c:ser>
        <c:dLbls>
          <c:showLegendKey val="0"/>
          <c:showVal val="1"/>
          <c:showCatName val="0"/>
          <c:showSerName val="0"/>
          <c:showPercent val="0"/>
          <c:showBubbleSize val="0"/>
        </c:dLbls>
        <c:marker val="1"/>
        <c:smooth val="0"/>
        <c:axId val="1233413360"/>
        <c:axId val="1271530768"/>
      </c:lineChart>
      <c:catAx>
        <c:axId val="98139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34390720"/>
        <c:crosses val="autoZero"/>
        <c:auto val="1"/>
        <c:lblAlgn val="ctr"/>
        <c:lblOffset val="100"/>
        <c:noMultiLvlLbl val="0"/>
      </c:catAx>
      <c:valAx>
        <c:axId val="1234390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Buckinghamshire</a:t>
                </a:r>
                <a:r>
                  <a:rPr lang="en-GB" baseline="0" dirty="0"/>
                  <a:t> achievements</a:t>
                </a:r>
                <a:endParaRPr lang="en-GB"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81394704"/>
        <c:crosses val="autoZero"/>
        <c:crossBetween val="between"/>
      </c:valAx>
      <c:valAx>
        <c:axId val="1271530768"/>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National achievements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33413360"/>
        <c:crosses val="max"/>
        <c:crossBetween val="between"/>
      </c:valAx>
      <c:catAx>
        <c:axId val="1233413360"/>
        <c:scaling>
          <c:orientation val="minMax"/>
        </c:scaling>
        <c:delete val="1"/>
        <c:axPos val="b"/>
        <c:numFmt formatCode="General" sourceLinked="1"/>
        <c:majorTickMark val="out"/>
        <c:minorTickMark val="none"/>
        <c:tickLblPos val="nextTo"/>
        <c:crossAx val="127153076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389ED8-B32B-4C69-B768-D3333317C7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8457F4C-2544-431A-B09A-8523C6D70C4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F7E11A-32FB-4374-BB50-E07FE6E0D7DE}" type="datetimeFigureOut">
              <a:rPr lang="en-GB" smtClean="0"/>
              <a:t>09/05/2024</a:t>
            </a:fld>
            <a:endParaRPr lang="en-GB"/>
          </a:p>
        </p:txBody>
      </p:sp>
      <p:sp>
        <p:nvSpPr>
          <p:cNvPr id="4" name="Footer Placeholder 3">
            <a:extLst>
              <a:ext uri="{FF2B5EF4-FFF2-40B4-BE49-F238E27FC236}">
                <a16:creationId xmlns:a16="http://schemas.microsoft.com/office/drawing/2014/main" id="{F616C37D-1474-413E-B4C8-23909F853FF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4BA22C0-0248-479A-9A79-0E666D3BA4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444B69-C809-4A86-9E27-BA0EC350EE6F}" type="slidenum">
              <a:rPr lang="en-GB" smtClean="0"/>
              <a:t>‹#›</a:t>
            </a:fld>
            <a:endParaRPr lang="en-GB"/>
          </a:p>
        </p:txBody>
      </p:sp>
    </p:spTree>
    <p:extLst>
      <p:ext uri="{BB962C8B-B14F-4D97-AF65-F5344CB8AC3E}">
        <p14:creationId xmlns:p14="http://schemas.microsoft.com/office/powerpoint/2010/main" val="3534079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02FD76-3039-45BF-88C7-94B71054290B}" type="datetimeFigureOut">
              <a:rPr lang="en-GB" smtClean="0"/>
              <a:t>09/05/2024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9C0F2-814A-44F7-A8A9-E4C0BBB8B539}" type="slidenum">
              <a:rPr lang="en-GB" smtClean="0"/>
              <a:t>‹#›</a:t>
            </a:fld>
            <a:endParaRPr lang="en-GB"/>
          </a:p>
        </p:txBody>
      </p:sp>
    </p:spTree>
    <p:extLst>
      <p:ext uri="{BB962C8B-B14F-4D97-AF65-F5344CB8AC3E}">
        <p14:creationId xmlns:p14="http://schemas.microsoft.com/office/powerpoint/2010/main" val="1394595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1</a:t>
            </a:fld>
            <a:endParaRPr lang="en-GB"/>
          </a:p>
        </p:txBody>
      </p:sp>
    </p:spTree>
    <p:extLst>
      <p:ext uri="{BB962C8B-B14F-4D97-AF65-F5344CB8AC3E}">
        <p14:creationId xmlns:p14="http://schemas.microsoft.com/office/powerpoint/2010/main" val="195150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40</a:t>
            </a:fld>
            <a:endParaRPr lang="en-GB"/>
          </a:p>
        </p:txBody>
      </p:sp>
    </p:spTree>
    <p:extLst>
      <p:ext uri="{BB962C8B-B14F-4D97-AF65-F5344CB8AC3E}">
        <p14:creationId xmlns:p14="http://schemas.microsoft.com/office/powerpoint/2010/main" val="1007336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4780D-4B71-BB86-090A-291876BECE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3DCD3B-5DB1-5D08-C2D9-2A4978005C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851B310-F03A-573D-3B8E-C846C78064C8}"/>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03EE64E3-E02C-9CAF-65C8-022764627048}"/>
              </a:ext>
            </a:extLst>
          </p:cNvPr>
          <p:cNvSpPr>
            <a:spLocks noGrp="1"/>
          </p:cNvSpPr>
          <p:nvPr>
            <p:ph type="sldNum" sz="quarter" idx="5"/>
          </p:nvPr>
        </p:nvSpPr>
        <p:spPr/>
        <p:txBody>
          <a:bodyPr/>
          <a:lstStyle/>
          <a:p>
            <a:fld id="{C559C0F2-814A-44F7-A8A9-E4C0BBB8B539}" type="slidenum">
              <a:rPr lang="en-GB" smtClean="0"/>
              <a:t>47</a:t>
            </a:fld>
            <a:endParaRPr lang="en-GB"/>
          </a:p>
        </p:txBody>
      </p:sp>
    </p:spTree>
    <p:extLst>
      <p:ext uri="{BB962C8B-B14F-4D97-AF65-F5344CB8AC3E}">
        <p14:creationId xmlns:p14="http://schemas.microsoft.com/office/powerpoint/2010/main" val="2039834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56</a:t>
            </a:fld>
            <a:endParaRPr lang="en-GB"/>
          </a:p>
        </p:txBody>
      </p:sp>
    </p:spTree>
    <p:extLst>
      <p:ext uri="{BB962C8B-B14F-4D97-AF65-F5344CB8AC3E}">
        <p14:creationId xmlns:p14="http://schemas.microsoft.com/office/powerpoint/2010/main" val="2976745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63</a:t>
            </a:fld>
            <a:endParaRPr lang="en-GB"/>
          </a:p>
        </p:txBody>
      </p:sp>
    </p:spTree>
    <p:extLst>
      <p:ext uri="{BB962C8B-B14F-4D97-AF65-F5344CB8AC3E}">
        <p14:creationId xmlns:p14="http://schemas.microsoft.com/office/powerpoint/2010/main" val="3620689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64</a:t>
            </a:fld>
            <a:endParaRPr lang="en-GB"/>
          </a:p>
        </p:txBody>
      </p:sp>
    </p:spTree>
    <p:extLst>
      <p:ext uri="{BB962C8B-B14F-4D97-AF65-F5344CB8AC3E}">
        <p14:creationId xmlns:p14="http://schemas.microsoft.com/office/powerpoint/2010/main" val="3252750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66</a:t>
            </a:fld>
            <a:endParaRPr lang="en-GB"/>
          </a:p>
        </p:txBody>
      </p:sp>
    </p:spTree>
    <p:extLst>
      <p:ext uri="{BB962C8B-B14F-4D97-AF65-F5344CB8AC3E}">
        <p14:creationId xmlns:p14="http://schemas.microsoft.com/office/powerpoint/2010/main" val="1199066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67</a:t>
            </a:fld>
            <a:endParaRPr lang="en-GB"/>
          </a:p>
        </p:txBody>
      </p:sp>
    </p:spTree>
    <p:extLst>
      <p:ext uri="{BB962C8B-B14F-4D97-AF65-F5344CB8AC3E}">
        <p14:creationId xmlns:p14="http://schemas.microsoft.com/office/powerpoint/2010/main" val="29332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5</a:t>
            </a:fld>
            <a:endParaRPr lang="en-GB"/>
          </a:p>
        </p:txBody>
      </p:sp>
    </p:spTree>
    <p:extLst>
      <p:ext uri="{BB962C8B-B14F-4D97-AF65-F5344CB8AC3E}">
        <p14:creationId xmlns:p14="http://schemas.microsoft.com/office/powerpoint/2010/main" val="950098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11</a:t>
            </a:fld>
            <a:endParaRPr lang="en-GB"/>
          </a:p>
        </p:txBody>
      </p:sp>
    </p:spTree>
    <p:extLst>
      <p:ext uri="{BB962C8B-B14F-4D97-AF65-F5344CB8AC3E}">
        <p14:creationId xmlns:p14="http://schemas.microsoft.com/office/powerpoint/2010/main" val="508793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12</a:t>
            </a:fld>
            <a:endParaRPr lang="en-GB"/>
          </a:p>
        </p:txBody>
      </p:sp>
    </p:spTree>
    <p:extLst>
      <p:ext uri="{BB962C8B-B14F-4D97-AF65-F5344CB8AC3E}">
        <p14:creationId xmlns:p14="http://schemas.microsoft.com/office/powerpoint/2010/main" val="2059490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13</a:t>
            </a:fld>
            <a:endParaRPr lang="en-GB"/>
          </a:p>
        </p:txBody>
      </p:sp>
    </p:spTree>
    <p:extLst>
      <p:ext uri="{BB962C8B-B14F-4D97-AF65-F5344CB8AC3E}">
        <p14:creationId xmlns:p14="http://schemas.microsoft.com/office/powerpoint/2010/main" val="1654227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Remove no data rows</a:t>
            </a:r>
          </a:p>
        </p:txBody>
      </p:sp>
      <p:sp>
        <p:nvSpPr>
          <p:cNvPr id="4" name="Slide Number Placeholder 3"/>
          <p:cNvSpPr>
            <a:spLocks noGrp="1"/>
          </p:cNvSpPr>
          <p:nvPr>
            <p:ph type="sldNum" sz="quarter" idx="5"/>
          </p:nvPr>
        </p:nvSpPr>
        <p:spPr/>
        <p:txBody>
          <a:bodyPr/>
          <a:lstStyle/>
          <a:p>
            <a:fld id="{C559C0F2-814A-44F7-A8A9-E4C0BBB8B539}" type="slidenum">
              <a:rPr lang="en-GB" smtClean="0"/>
              <a:t>20</a:t>
            </a:fld>
            <a:endParaRPr lang="en-GB"/>
          </a:p>
        </p:txBody>
      </p:sp>
    </p:spTree>
    <p:extLst>
      <p:ext uri="{BB962C8B-B14F-4D97-AF65-F5344CB8AC3E}">
        <p14:creationId xmlns:p14="http://schemas.microsoft.com/office/powerpoint/2010/main" val="742711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36</a:t>
            </a:fld>
            <a:endParaRPr lang="en-GB"/>
          </a:p>
        </p:txBody>
      </p:sp>
    </p:spTree>
    <p:extLst>
      <p:ext uri="{BB962C8B-B14F-4D97-AF65-F5344CB8AC3E}">
        <p14:creationId xmlns:p14="http://schemas.microsoft.com/office/powerpoint/2010/main" val="1208977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F83238-7194-B3E9-0399-C529CAFF64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94F5B2-DD60-5917-CBA6-98589304C5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3461FF-2BD4-C521-7F81-43DB2A8A7A1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9DB83C6-69E3-FB18-A32D-C452C1A47F24}"/>
              </a:ext>
            </a:extLst>
          </p:cNvPr>
          <p:cNvSpPr>
            <a:spLocks noGrp="1"/>
          </p:cNvSpPr>
          <p:nvPr>
            <p:ph type="sldNum" sz="quarter" idx="5"/>
          </p:nvPr>
        </p:nvSpPr>
        <p:spPr/>
        <p:txBody>
          <a:bodyPr/>
          <a:lstStyle/>
          <a:p>
            <a:fld id="{C559C0F2-814A-44F7-A8A9-E4C0BBB8B539}" type="slidenum">
              <a:rPr lang="en-GB" smtClean="0"/>
              <a:t>37</a:t>
            </a:fld>
            <a:endParaRPr lang="en-GB"/>
          </a:p>
        </p:txBody>
      </p:sp>
    </p:spTree>
    <p:extLst>
      <p:ext uri="{BB962C8B-B14F-4D97-AF65-F5344CB8AC3E}">
        <p14:creationId xmlns:p14="http://schemas.microsoft.com/office/powerpoint/2010/main" val="330392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59C0F2-814A-44F7-A8A9-E4C0BBB8B539}" type="slidenum">
              <a:rPr lang="en-GB" smtClean="0"/>
              <a:t>38</a:t>
            </a:fld>
            <a:endParaRPr lang="en-GB"/>
          </a:p>
        </p:txBody>
      </p:sp>
    </p:spTree>
    <p:extLst>
      <p:ext uri="{BB962C8B-B14F-4D97-AF65-F5344CB8AC3E}">
        <p14:creationId xmlns:p14="http://schemas.microsoft.com/office/powerpoint/2010/main" val="281287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BBFD-1483-4468-98EB-8E181DC1AA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D15198-EF1F-4C06-BE4E-33860292F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8A5A2A-5B03-4A80-80E2-764747883B71}"/>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5" name="Footer Placeholder 4">
            <a:extLst>
              <a:ext uri="{FF2B5EF4-FFF2-40B4-BE49-F238E27FC236}">
                <a16:creationId xmlns:a16="http://schemas.microsoft.com/office/drawing/2014/main" id="{33BBA9F3-59B1-4E27-BBA5-76722CBAEE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884309-0DAF-48A9-BFD6-4AD8957DA69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400158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4C35-2193-45C4-862C-D3BE8B9342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BCE147-B130-4CD7-AD08-6E5415E248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90A54-CE0B-44F5-9617-F848ED856B11}"/>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5" name="Footer Placeholder 4">
            <a:extLst>
              <a:ext uri="{FF2B5EF4-FFF2-40B4-BE49-F238E27FC236}">
                <a16:creationId xmlns:a16="http://schemas.microsoft.com/office/drawing/2014/main" id="{68CD68FA-76DF-42B1-A245-8A9D4DB68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54CC4-FDF1-4F3D-AF6C-2931E036D4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7041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531A5-F538-4CFE-8BFD-28886DC3DA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E7218-5B4D-4BEA-A636-A01E9FDC33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7E93B5-7252-4D2C-A198-3D5ECFEC896D}"/>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5" name="Footer Placeholder 4">
            <a:extLst>
              <a:ext uri="{FF2B5EF4-FFF2-40B4-BE49-F238E27FC236}">
                <a16:creationId xmlns:a16="http://schemas.microsoft.com/office/drawing/2014/main" id="{FCBABE5B-5975-4055-BF29-5351F301EB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EE46D9-66BE-441C-9C8B-7A3B74555CF0}"/>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1490130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551A-CFB5-4C03-8CBE-C2B11A9DFE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76FC07-9B76-47EF-81F6-B0DD993A77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BF2B62-2DDB-4E98-BED0-9B7C32528159}"/>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5" name="Footer Placeholder 4">
            <a:extLst>
              <a:ext uri="{FF2B5EF4-FFF2-40B4-BE49-F238E27FC236}">
                <a16:creationId xmlns:a16="http://schemas.microsoft.com/office/drawing/2014/main" id="{B6E4D730-AAD6-4384-92C5-E95FB81F3B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49EA67-2D10-4A57-8E29-BEF23D6C011D}"/>
              </a:ext>
            </a:extLst>
          </p:cNvPr>
          <p:cNvSpPr>
            <a:spLocks noGrp="1"/>
          </p:cNvSpPr>
          <p:nvPr>
            <p:ph type="sldNum" sz="quarter" idx="12"/>
          </p:nvPr>
        </p:nvSpPr>
        <p:spPr/>
        <p:txBody>
          <a:bodyPr/>
          <a:lstStyle/>
          <a:p>
            <a:fld id="{A809DF79-36F4-45F7-B9E6-A074BA0F6BA7}" type="slidenum">
              <a:rPr lang="en-GB" smtClean="0"/>
              <a:t>‹#›</a:t>
            </a:fld>
            <a:endParaRPr lang="en-GB"/>
          </a:p>
        </p:txBody>
      </p:sp>
      <p:sp>
        <p:nvSpPr>
          <p:cNvPr id="7" name="Rectangle 6">
            <a:extLst>
              <a:ext uri="{FF2B5EF4-FFF2-40B4-BE49-F238E27FC236}">
                <a16:creationId xmlns:a16="http://schemas.microsoft.com/office/drawing/2014/main" id="{88BD848F-319A-49D3-8AAB-9394BF4EEBB0}"/>
              </a:ext>
            </a:extLst>
          </p:cNvPr>
          <p:cNvSpPr/>
          <p:nvPr userDrawn="1"/>
        </p:nvSpPr>
        <p:spPr>
          <a:xfrm>
            <a:off x="0" y="6356350"/>
            <a:ext cx="12192000" cy="365125"/>
          </a:xfrm>
          <a:prstGeom prst="rect">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2367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212E-3420-4973-B791-2F3E4A1AE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3CA530-7E06-4783-8F18-B6FCF8C27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EEECF0-CBB4-42FA-99C1-5CE8D3A2669A}"/>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5" name="Footer Placeholder 4">
            <a:extLst>
              <a:ext uri="{FF2B5EF4-FFF2-40B4-BE49-F238E27FC236}">
                <a16:creationId xmlns:a16="http://schemas.microsoft.com/office/drawing/2014/main" id="{992A2240-A033-43D8-935B-8D2E420969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FAE821-5D5A-4F5D-95BA-4A654A9B145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12946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1A43-2931-4673-B927-16974BCC13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0FADFB-5284-4033-B83D-030F21D0B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A65AF2-DBFA-441E-B363-F3B80D0A9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10CF44-1636-49DA-B432-5AE4A0817326}"/>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6" name="Footer Placeholder 5">
            <a:extLst>
              <a:ext uri="{FF2B5EF4-FFF2-40B4-BE49-F238E27FC236}">
                <a16:creationId xmlns:a16="http://schemas.microsoft.com/office/drawing/2014/main" id="{6F4DA458-2601-4744-AA0C-39FF1F3B6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76602F-D8DC-401D-9141-FD2B0AC203F3}"/>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147616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A6B-20DE-4F7C-A21C-78EFA2340A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97195-C68A-4AAE-9AC8-74576EAAE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5AC792-78EA-479F-8087-104F7347E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114DC4-FDD4-428C-99C4-0374E501D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FB126D-7EA4-46AE-801C-2DF6F3B62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D265DE-7923-4431-A23B-E7D9643EC0AC}"/>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8" name="Footer Placeholder 7">
            <a:extLst>
              <a:ext uri="{FF2B5EF4-FFF2-40B4-BE49-F238E27FC236}">
                <a16:creationId xmlns:a16="http://schemas.microsoft.com/office/drawing/2014/main" id="{A19C9062-A182-4F54-80D5-38A84D295F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DA339B-E2DE-4E03-8BEC-163E586DEAEB}"/>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273900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955C-8C46-461D-AD57-E800A2FB05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365B8F-59FE-4CE0-93C5-75BCEE1930B4}"/>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4" name="Footer Placeholder 3">
            <a:extLst>
              <a:ext uri="{FF2B5EF4-FFF2-40B4-BE49-F238E27FC236}">
                <a16:creationId xmlns:a16="http://schemas.microsoft.com/office/drawing/2014/main" id="{D7B6DAFC-6C65-4ED0-9DDF-4647122E1E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E8A114-9597-4CF8-B5F4-049F11144DAF}"/>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411141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963D2-03FE-4E56-8A7B-57C7C33CB87F}"/>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3" name="Footer Placeholder 2">
            <a:extLst>
              <a:ext uri="{FF2B5EF4-FFF2-40B4-BE49-F238E27FC236}">
                <a16:creationId xmlns:a16="http://schemas.microsoft.com/office/drawing/2014/main" id="{39D28070-E89C-4F76-9713-90BAC6456D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848243-6671-4735-8AFD-0AEFF3D9AA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46296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ECFE-E7BB-4A84-AD08-A38F0BDAD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C84F87-F3BC-4DB3-A317-06D76BD39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5A1915-4B50-4F04-97F8-F5F246EC4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83537-F6B7-413D-BBE3-B89924335805}"/>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6" name="Footer Placeholder 5">
            <a:extLst>
              <a:ext uri="{FF2B5EF4-FFF2-40B4-BE49-F238E27FC236}">
                <a16:creationId xmlns:a16="http://schemas.microsoft.com/office/drawing/2014/main" id="{E3F98DB3-1459-4EA1-8472-FAB97039F3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4B3286-9099-443C-B115-A29E790A7E15}"/>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244825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86A2-1314-4869-BB55-12DA9A2EE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883EDD-DD7A-480B-9A0D-A392BCBFEA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6B4D6D-CE13-4002-A637-0FF9E9D6B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A2295-C7F8-484C-80CD-31A5B40B54FB}"/>
              </a:ext>
            </a:extLst>
          </p:cNvPr>
          <p:cNvSpPr>
            <a:spLocks noGrp="1"/>
          </p:cNvSpPr>
          <p:nvPr>
            <p:ph type="dt" sz="half" idx="10"/>
          </p:nvPr>
        </p:nvSpPr>
        <p:spPr/>
        <p:txBody>
          <a:bodyPr/>
          <a:lstStyle/>
          <a:p>
            <a:fld id="{2AEFAB66-2420-4A21-A048-67A2B8F7D1A9}" type="datetimeFigureOut">
              <a:rPr lang="en-GB" smtClean="0"/>
              <a:t>09/05/2024</a:t>
            </a:fld>
            <a:endParaRPr lang="en-GB"/>
          </a:p>
        </p:txBody>
      </p:sp>
      <p:sp>
        <p:nvSpPr>
          <p:cNvPr id="6" name="Footer Placeholder 5">
            <a:extLst>
              <a:ext uri="{FF2B5EF4-FFF2-40B4-BE49-F238E27FC236}">
                <a16:creationId xmlns:a16="http://schemas.microsoft.com/office/drawing/2014/main" id="{E5DBC8EA-194D-4E4F-8851-3F440A16CA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56CCB3-7350-41F6-AF77-18749775CFA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13454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3A286-693F-457B-9D40-504018820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D634-AB65-43A1-8871-17D8CAAEDA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173A5-9669-4DCA-AF9D-D8901AEA1D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FAB66-2420-4A21-A048-67A2B8F7D1A9}" type="datetimeFigureOut">
              <a:rPr lang="en-GB" smtClean="0"/>
              <a:t>09/05/2024</a:t>
            </a:fld>
            <a:endParaRPr lang="en-GB"/>
          </a:p>
        </p:txBody>
      </p:sp>
      <p:sp>
        <p:nvSpPr>
          <p:cNvPr id="5" name="Footer Placeholder 4">
            <a:extLst>
              <a:ext uri="{FF2B5EF4-FFF2-40B4-BE49-F238E27FC236}">
                <a16:creationId xmlns:a16="http://schemas.microsoft.com/office/drawing/2014/main" id="{20CB556D-37D5-429D-8D2C-4C8A49E61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3C1BDF-B455-4902-8E0C-C106D2A9D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9DF79-36F4-45F7-B9E6-A074BA0F6BA7}" type="slidenum">
              <a:rPr lang="en-GB" smtClean="0"/>
              <a:t>‹#›</a:t>
            </a:fld>
            <a:endParaRPr lang="en-GB"/>
          </a:p>
        </p:txBody>
      </p:sp>
    </p:spTree>
    <p:extLst>
      <p:ext uri="{BB962C8B-B14F-4D97-AF65-F5344CB8AC3E}">
        <p14:creationId xmlns:p14="http://schemas.microsoft.com/office/powerpoint/2010/main" val="1565938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xplore-education-statistics.service.gov.uk/find-statistics/apprenticeships-and-traineeship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omisweb.co.uk/reports/lmp/lep/contents.aspx" TargetMode="External"/><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hyperlink" Target="https://www.ucas.com/apprenticeships/what-apprenticeship" TargetMode="Externa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nomisweb.co.uk/reports/lmp/lep/contents.aspx" TargetMode="External"/><Relationship Id="rId2" Type="http://schemas.openxmlformats.org/officeDocument/2006/relationships/hyperlink" Target="https://explore-education-statistics.service.gov.uk/find-statistics/apprenticeships-and-traineeships/2022-23" TargetMode="Externa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7.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hyperlink" Target="https://www.ucas.com/apprenticeships/what-apprenticeship" TargetMode="Externa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31.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xplore-education-statistics.service.gov.uk/find-statistics/apprenticeships-and-traineeships" TargetMode="External"/></Relationships>
</file>

<file path=ppt/slides/_rels/slide3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xplore-education-statistics.service.gov.uk/find-statistics/apprenticeships-and-traineeship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41.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hyperlink" Target="https://www.ucas.com/apprenticeships/what-apprenticeship" TargetMode="Externa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42.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explore-education-statistics.service.gov.uk/find-statistics/apprenticeships-and-traineeships"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slide" Target="slide38.xml"/><Relationship Id="rId18" Type="http://schemas.openxmlformats.org/officeDocument/2006/relationships/slide" Target="slide49.xml"/><Relationship Id="rId26" Type="http://schemas.openxmlformats.org/officeDocument/2006/relationships/slide" Target="slide51.xml"/><Relationship Id="rId39" Type="http://schemas.openxmlformats.org/officeDocument/2006/relationships/slide" Target="slide20.xml"/><Relationship Id="rId21" Type="http://schemas.openxmlformats.org/officeDocument/2006/relationships/slide" Target="slide40.xml"/><Relationship Id="rId34" Type="http://schemas.openxmlformats.org/officeDocument/2006/relationships/slide" Target="slide53.xml"/><Relationship Id="rId42" Type="http://schemas.openxmlformats.org/officeDocument/2006/relationships/slide" Target="slide55.xml"/><Relationship Id="rId7" Type="http://schemas.openxmlformats.org/officeDocument/2006/relationships/slide" Target="slide12.xml"/><Relationship Id="rId2" Type="http://schemas.openxmlformats.org/officeDocument/2006/relationships/notesSlide" Target="../notesSlides/notesSlide2.xml"/><Relationship Id="rId16" Type="http://schemas.openxmlformats.org/officeDocument/2006/relationships/slide" Target="slide26.xml"/><Relationship Id="rId29" Type="http://schemas.openxmlformats.org/officeDocument/2006/relationships/slide" Target="slide42.xml"/><Relationship Id="rId1" Type="http://schemas.openxmlformats.org/officeDocument/2006/relationships/slideLayout" Target="../slideLayouts/slideLayout2.xml"/><Relationship Id="rId6" Type="http://schemas.openxmlformats.org/officeDocument/2006/relationships/slide" Target="slide46.xml"/><Relationship Id="rId11" Type="http://schemas.openxmlformats.org/officeDocument/2006/relationships/slide" Target="slide13.xml"/><Relationship Id="rId24" Type="http://schemas.openxmlformats.org/officeDocument/2006/relationships/slide" Target="slide28.xml"/><Relationship Id="rId32" Type="http://schemas.openxmlformats.org/officeDocument/2006/relationships/slide" Target="slide30.xml"/><Relationship Id="rId37" Type="http://schemas.openxmlformats.org/officeDocument/2006/relationships/slide" Target="slide44.xml"/><Relationship Id="rId40" Type="http://schemas.openxmlformats.org/officeDocument/2006/relationships/slide" Target="slide32.xml"/><Relationship Id="rId45" Type="http://schemas.openxmlformats.org/officeDocument/2006/relationships/slide" Target="slide22.xml"/><Relationship Id="rId5" Type="http://schemas.openxmlformats.org/officeDocument/2006/relationships/slide" Target="slide35.xml"/><Relationship Id="rId15" Type="http://schemas.openxmlformats.org/officeDocument/2006/relationships/slide" Target="slide14.xml"/><Relationship Id="rId23" Type="http://schemas.openxmlformats.org/officeDocument/2006/relationships/slide" Target="slide16.xml"/><Relationship Id="rId28" Type="http://schemas.openxmlformats.org/officeDocument/2006/relationships/slide" Target="slide29.xml"/><Relationship Id="rId36" Type="http://schemas.openxmlformats.org/officeDocument/2006/relationships/slide" Target="slide31.xml"/><Relationship Id="rId10" Type="http://schemas.openxmlformats.org/officeDocument/2006/relationships/slide" Target="slide47.xml"/><Relationship Id="rId19" Type="http://schemas.openxmlformats.org/officeDocument/2006/relationships/slide" Target="slide15.xml"/><Relationship Id="rId31" Type="http://schemas.openxmlformats.org/officeDocument/2006/relationships/slide" Target="slide18.xml"/><Relationship Id="rId44" Type="http://schemas.openxmlformats.org/officeDocument/2006/relationships/slide" Target="slide33.xml"/><Relationship Id="rId4" Type="http://schemas.openxmlformats.org/officeDocument/2006/relationships/slide" Target="slide23.xml"/><Relationship Id="rId9" Type="http://schemas.openxmlformats.org/officeDocument/2006/relationships/slide" Target="slide37.xml"/><Relationship Id="rId14" Type="http://schemas.openxmlformats.org/officeDocument/2006/relationships/slide" Target="slide48.xml"/><Relationship Id="rId22" Type="http://schemas.openxmlformats.org/officeDocument/2006/relationships/slide" Target="slide50.xml"/><Relationship Id="rId27" Type="http://schemas.openxmlformats.org/officeDocument/2006/relationships/slide" Target="slide17.xml"/><Relationship Id="rId30" Type="http://schemas.openxmlformats.org/officeDocument/2006/relationships/slide" Target="slide52.xml"/><Relationship Id="rId35" Type="http://schemas.openxmlformats.org/officeDocument/2006/relationships/slide" Target="slide19.xml"/><Relationship Id="rId43" Type="http://schemas.openxmlformats.org/officeDocument/2006/relationships/slide" Target="slide21.xml"/><Relationship Id="rId8" Type="http://schemas.openxmlformats.org/officeDocument/2006/relationships/slide" Target="slide24.xml"/><Relationship Id="rId3" Type="http://schemas.openxmlformats.org/officeDocument/2006/relationships/slide" Target="slide10.xml"/><Relationship Id="rId12" Type="http://schemas.openxmlformats.org/officeDocument/2006/relationships/slide" Target="slide25.xml"/><Relationship Id="rId17" Type="http://schemas.openxmlformats.org/officeDocument/2006/relationships/slide" Target="slide39.xml"/><Relationship Id="rId25" Type="http://schemas.openxmlformats.org/officeDocument/2006/relationships/slide" Target="slide41.xml"/><Relationship Id="rId33" Type="http://schemas.openxmlformats.org/officeDocument/2006/relationships/slide" Target="slide43.xml"/><Relationship Id="rId38" Type="http://schemas.openxmlformats.org/officeDocument/2006/relationships/slide" Target="slide54.xml"/><Relationship Id="rId46" Type="http://schemas.openxmlformats.org/officeDocument/2006/relationships/slide" Target="slide34.xml"/><Relationship Id="rId20" Type="http://schemas.openxmlformats.org/officeDocument/2006/relationships/slide" Target="slide27.xml"/><Relationship Id="rId41" Type="http://schemas.openxmlformats.org/officeDocument/2006/relationships/slide" Target="slide45.xml"/></Relationships>
</file>

<file path=ppt/slides/_rels/slide5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hyperlink" Target="https://www.ucas.com/apprenticeships/what-apprenticeship" TargetMode="Externa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52.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 TargetMode="External"/><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explore-education-statistics.service.gov.uk/find-statistics/apprenticeships-and-traineeship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hyperlink" Target="https://www.gov.uk/government/collections/employer-skills-survey-2022"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hyperlink" Target="https://www.gov.uk/government/collections/employer-skills-survey-2022"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hyperlink" Target="https://www.gov.uk/government/collections/employer-skills-survey-202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 Target="slide66.xml"/><Relationship Id="rId3" Type="http://schemas.openxmlformats.org/officeDocument/2006/relationships/slide" Target="slide64.xml"/><Relationship Id="rId7" Type="http://schemas.openxmlformats.org/officeDocument/2006/relationships/slide" Target="slide60.xml"/><Relationship Id="rId2" Type="http://schemas.openxmlformats.org/officeDocument/2006/relationships/slide" Target="slide58.xml"/><Relationship Id="rId1" Type="http://schemas.openxmlformats.org/officeDocument/2006/relationships/slideLayout" Target="../slideLayouts/slideLayout2.xml"/><Relationship Id="rId6" Type="http://schemas.openxmlformats.org/officeDocument/2006/relationships/slide" Target="slide65.xml"/><Relationship Id="rId5" Type="http://schemas.openxmlformats.org/officeDocument/2006/relationships/slide" Target="slide59.xml"/><Relationship Id="rId10" Type="http://schemas.openxmlformats.org/officeDocument/2006/relationships/slide" Target="slide67.xml"/><Relationship Id="rId4" Type="http://schemas.openxmlformats.org/officeDocument/2006/relationships/slide" Target="slide69.xml"/><Relationship Id="rId9" Type="http://schemas.openxmlformats.org/officeDocument/2006/relationships/slide" Target="slide61.xml"/></Relationships>
</file>

<file path=ppt/slides/_rels/slide60.xml.rels><?xml version="1.0" encoding="UTF-8" standalone="yes"?>
<Relationships xmlns="http://schemas.openxmlformats.org/package/2006/relationships"><Relationship Id="rId3" Type="http://schemas.openxmlformats.org/officeDocument/2006/relationships/hyperlink" Target="https://www.gov.uk/government/collections/employer-skills-survey-2022" TargetMode="External"/><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hyperlink" Target="https://www.gov.uk/government/collections/employer-skills-survey-2022"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hyperlink" Target="https://www.gov.uk/apply-apprenticeshi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explore-education-statistics.service.gov.uk/find-statistics/apprenticeships-and-traineeships/2022-23" TargetMode="External"/><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hyperlink" Target="https://explore-education-statistics.service.gov.uk/find-statistics/key-stage-4-destination-measures" TargetMode="External"/><Relationship Id="rId2" Type="http://schemas.openxmlformats.org/officeDocument/2006/relationships/chart" Target="../charts/chart37.xml"/><Relationship Id="rId1" Type="http://schemas.openxmlformats.org/officeDocument/2006/relationships/slideLayout" Target="../slideLayouts/slideLayout2.xml"/><Relationship Id="rId4" Type="http://schemas.openxmlformats.org/officeDocument/2006/relationships/hyperlink" Target="https://explore-education-statistics.service.gov.uk/find-statistics/16-18-destination-measur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86AD-FB21-4C87-8B0C-5029B62E22A8}"/>
              </a:ext>
            </a:extLst>
          </p:cNvPr>
          <p:cNvSpPr>
            <a:spLocks noGrp="1"/>
          </p:cNvSpPr>
          <p:nvPr>
            <p:ph type="ctrTitle"/>
          </p:nvPr>
        </p:nvSpPr>
        <p:spPr>
          <a:xfrm>
            <a:off x="774574" y="3520000"/>
            <a:ext cx="5046196" cy="1795803"/>
          </a:xfrm>
        </p:spPr>
        <p:txBody>
          <a:bodyPr vert="horz" lIns="91440" tIns="45720" rIns="91440" bIns="45720" rtlCol="0">
            <a:normAutofit/>
          </a:bodyPr>
          <a:lstStyle/>
          <a:p>
            <a:pPr algn="l"/>
            <a:r>
              <a:rPr lang="en-US" sz="4400" kern="1200" dirty="0">
                <a:latin typeface="+mn-lt"/>
                <a:ea typeface="+mj-ea"/>
                <a:cs typeface="+mj-cs"/>
              </a:rPr>
              <a:t>Apprenticeships in Buckinghamshire</a:t>
            </a:r>
            <a:endParaRPr lang="en-US" sz="4400" dirty="0">
              <a:latin typeface="+mn-lt"/>
            </a:endParaRPr>
          </a:p>
        </p:txBody>
      </p:sp>
      <p:pic>
        <p:nvPicPr>
          <p:cNvPr id="1026" name="Picture 2" descr="THE FRONT ROOM - COFFEE AND LOUNGE, High Wycombe - Restaurant Reviews &amp;  Photos - Tripadvisor">
            <a:extLst>
              <a:ext uri="{FF2B5EF4-FFF2-40B4-BE49-F238E27FC236}">
                <a16:creationId xmlns:a16="http://schemas.microsoft.com/office/drawing/2014/main" id="{50C5880C-A659-48F7-B0E2-1121978E033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2835" y="904355"/>
            <a:ext cx="2927250" cy="1953939"/>
          </a:xfrm>
          <a:prstGeom prst="rect">
            <a:avLst/>
          </a:prstGeom>
          <a:extLst>
            <a:ext uri="{909E8E84-426E-40DD-AFC4-6F175D3DCCD1}">
              <a14:hiddenFill xmlns:a14="http://schemas.microsoft.com/office/drawing/2010/main">
                <a:solidFill>
                  <a:srgbClr val="FFFFFF"/>
                </a:solidFill>
              </a14:hiddenFill>
            </a:ext>
          </a:extLst>
        </p:spPr>
      </p:pic>
      <p:sp>
        <p:nvSpPr>
          <p:cNvPr id="1031" name="Freeform: Shape 75">
            <a:extLst>
              <a:ext uri="{FF2B5EF4-FFF2-40B4-BE49-F238E27FC236}">
                <a16:creationId xmlns:a16="http://schemas.microsoft.com/office/drawing/2014/main" id="{7BC0F8B1-F985-469B-8332-13DBC7665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791963" y="451044"/>
            <a:ext cx="2308583" cy="2741196"/>
          </a:xfrm>
          <a:custGeom>
            <a:avLst/>
            <a:gdLst>
              <a:gd name="connsiteX0" fmla="*/ 2308583 w 2308583"/>
              <a:gd name="connsiteY0" fmla="*/ 2741196 h 2741196"/>
              <a:gd name="connsiteX1" fmla="*/ 462 w 2308583"/>
              <a:gd name="connsiteY1" fmla="*/ 2741196 h 2741196"/>
              <a:gd name="connsiteX2" fmla="*/ 0 w 2308583"/>
              <a:gd name="connsiteY2" fmla="*/ 2469337 h 2741196"/>
              <a:gd name="connsiteX3" fmla="*/ 2022607 w 2308583"/>
              <a:gd name="connsiteY3" fmla="*/ 2470269 h 2741196"/>
              <a:gd name="connsiteX4" fmla="*/ 2022607 w 2308583"/>
              <a:gd name="connsiteY4" fmla="*/ 0 h 2741196"/>
              <a:gd name="connsiteX5" fmla="*/ 2308583 w 2308583"/>
              <a:gd name="connsiteY5" fmla="*/ 0 h 274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583" h="2741196">
                <a:moveTo>
                  <a:pt x="2308583" y="2741196"/>
                </a:moveTo>
                <a:lnTo>
                  <a:pt x="462" y="2741196"/>
                </a:lnTo>
                <a:cubicBezTo>
                  <a:pt x="-462" y="2647366"/>
                  <a:pt x="923" y="2563167"/>
                  <a:pt x="0" y="2469337"/>
                </a:cubicBezTo>
                <a:lnTo>
                  <a:pt x="2022607" y="2470269"/>
                </a:lnTo>
                <a:lnTo>
                  <a:pt x="2022607" y="0"/>
                </a:lnTo>
                <a:lnTo>
                  <a:pt x="2308583" y="0"/>
                </a:lnTo>
                <a:close/>
              </a:path>
            </a:pathLst>
          </a:custGeom>
          <a:solidFill>
            <a:schemeClr val="tx1">
              <a:lumMod val="95000"/>
              <a:lumOff val="5000"/>
              <a:alpha val="75000"/>
            </a:schemeClr>
          </a:solidFill>
          <a:ln w="0">
            <a:noFill/>
            <a:prstDash val="solid"/>
            <a:round/>
            <a:headEnd/>
            <a:tailEnd/>
          </a:ln>
        </p:spPr>
        <p:txBody>
          <a:bodyPr/>
          <a:lstStyle/>
          <a:p>
            <a:endParaRPr lang="en-GB"/>
          </a:p>
        </p:txBody>
      </p:sp>
      <p:pic>
        <p:nvPicPr>
          <p:cNvPr id="6" name="Picture 5" descr="Shape&#10;&#10;Description automatically generated with medium confidence">
            <a:extLst>
              <a:ext uri="{FF2B5EF4-FFF2-40B4-BE49-F238E27FC236}">
                <a16:creationId xmlns:a16="http://schemas.microsoft.com/office/drawing/2014/main" id="{7AA2AF9C-8826-4118-956E-8E0D4BFBDDDD}"/>
              </a:ext>
            </a:extLst>
          </p:cNvPr>
          <p:cNvPicPr>
            <a:picLocks noChangeAspect="1"/>
          </p:cNvPicPr>
          <p:nvPr/>
        </p:nvPicPr>
        <p:blipFill>
          <a:blip r:embed="rId4"/>
          <a:stretch>
            <a:fillRect/>
          </a:stretch>
        </p:blipFill>
        <p:spPr>
          <a:xfrm>
            <a:off x="8479971" y="1568731"/>
            <a:ext cx="2837871" cy="514600"/>
          </a:xfrm>
          <a:prstGeom prst="rect">
            <a:avLst/>
          </a:prstGeom>
        </p:spPr>
      </p:pic>
      <p:sp>
        <p:nvSpPr>
          <p:cNvPr id="1032" name="Freeform: Shape 77">
            <a:extLst>
              <a:ext uri="{FF2B5EF4-FFF2-40B4-BE49-F238E27FC236}">
                <a16:creationId xmlns:a16="http://schemas.microsoft.com/office/drawing/2014/main" id="{89D15953-1642-4DD6-AD9E-01AA19247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9466977" y="434000"/>
            <a:ext cx="2308583" cy="1114404"/>
          </a:xfrm>
          <a:custGeom>
            <a:avLst/>
            <a:gdLst>
              <a:gd name="connsiteX0" fmla="*/ 462 w 2308583"/>
              <a:gd name="connsiteY0" fmla="*/ 1114404 h 1114404"/>
              <a:gd name="connsiteX1" fmla="*/ 2308583 w 2308583"/>
              <a:gd name="connsiteY1" fmla="*/ 1114404 h 1114404"/>
              <a:gd name="connsiteX2" fmla="*/ 2308583 w 2308583"/>
              <a:gd name="connsiteY2" fmla="*/ 0 h 1114404"/>
              <a:gd name="connsiteX3" fmla="*/ 2022607 w 2308583"/>
              <a:gd name="connsiteY3" fmla="*/ 0 h 1114404"/>
              <a:gd name="connsiteX4" fmla="*/ 2022607 w 2308583"/>
              <a:gd name="connsiteY4" fmla="*/ 843477 h 1114404"/>
              <a:gd name="connsiteX5" fmla="*/ 0 w 2308583"/>
              <a:gd name="connsiteY5" fmla="*/ 842545 h 1114404"/>
              <a:gd name="connsiteX6" fmla="*/ 462 w 2308583"/>
              <a:gd name="connsiteY6" fmla="*/ 1114404 h 111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8583" h="1114404">
                <a:moveTo>
                  <a:pt x="462" y="1114404"/>
                </a:moveTo>
                <a:lnTo>
                  <a:pt x="2308583" y="1114404"/>
                </a:lnTo>
                <a:lnTo>
                  <a:pt x="2308583" y="0"/>
                </a:lnTo>
                <a:lnTo>
                  <a:pt x="2022607" y="0"/>
                </a:lnTo>
                <a:lnTo>
                  <a:pt x="2022607" y="843477"/>
                </a:lnTo>
                <a:lnTo>
                  <a:pt x="0" y="842545"/>
                </a:lnTo>
                <a:cubicBezTo>
                  <a:pt x="923" y="936375"/>
                  <a:pt x="-462" y="1020574"/>
                  <a:pt x="462" y="1114404"/>
                </a:cubicBezTo>
                <a:close/>
              </a:path>
            </a:pathLst>
          </a:custGeom>
          <a:solidFill>
            <a:schemeClr val="tx1">
              <a:lumMod val="95000"/>
              <a:lumOff val="5000"/>
              <a:alpha val="75000"/>
            </a:schemeClr>
          </a:solidFill>
          <a:ln w="0">
            <a:noFill/>
            <a:prstDash val="solid"/>
            <a:round/>
            <a:headEnd/>
            <a:tailEnd/>
          </a:ln>
        </p:spPr>
        <p:txBody>
          <a:bodyPr/>
          <a:lstStyle/>
          <a:p>
            <a:endParaRPr lang="en-GB"/>
          </a:p>
        </p:txBody>
      </p:sp>
      <p:cxnSp>
        <p:nvCxnSpPr>
          <p:cNvPr id="80" name="Straight Connector 79">
            <a:extLst>
              <a:ext uri="{FF2B5EF4-FFF2-40B4-BE49-F238E27FC236}">
                <a16:creationId xmlns:a16="http://schemas.microsoft.com/office/drawing/2014/main" id="{1918D9D3-1370-4FF6-9DFC-9F87F90395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14400" y="5377218"/>
            <a:ext cx="4387755" cy="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8" descr="OneWeb Satellites (@OneWebSatellit1) | Twitter">
            <a:extLst>
              <a:ext uri="{FF2B5EF4-FFF2-40B4-BE49-F238E27FC236}">
                <a16:creationId xmlns:a16="http://schemas.microsoft.com/office/drawing/2014/main" id="{97121BC9-3A7E-4D45-B91B-E9AA0ABB8095}"/>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243851" y="3647851"/>
            <a:ext cx="1978925" cy="1978925"/>
          </a:xfrm>
          <a:prstGeom prst="rect">
            <a:avLst/>
          </a:prstGeom>
          <a:extLst>
            <a:ext uri="{909E8E84-426E-40DD-AFC4-6F175D3DCCD1}">
              <a14:hiddenFill xmlns:a14="http://schemas.microsoft.com/office/drawing/2010/main">
                <a:solidFill>
                  <a:srgbClr val="FFFFFF"/>
                </a:solidFill>
              </a14:hiddenFill>
            </a:ext>
          </a:extLst>
        </p:spPr>
      </p:pic>
      <p:pic>
        <p:nvPicPr>
          <p:cNvPr id="7" name="Picture 4" descr="Where Bridgerton was filmed | Full location guide for Netflix drama - Radio  Times">
            <a:extLst>
              <a:ext uri="{FF2B5EF4-FFF2-40B4-BE49-F238E27FC236}">
                <a16:creationId xmlns:a16="http://schemas.microsoft.com/office/drawing/2014/main" id="{EBC64B18-8AAE-41DD-955D-812D9FE9E628}"/>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9015312" y="3743027"/>
            <a:ext cx="2760248" cy="2063285"/>
          </a:xfrm>
          <a:prstGeom prst="rect">
            <a:avLst/>
          </a:prstGeom>
          <a:extLst>
            <a:ext uri="{909E8E84-426E-40DD-AFC4-6F175D3DCCD1}">
              <a14:hiddenFill xmlns:a14="http://schemas.microsoft.com/office/drawing/2010/main">
                <a:solidFill>
                  <a:srgbClr val="FFFFFF"/>
                </a:solidFill>
              </a14:hiddenFill>
            </a:ext>
          </a:extLst>
        </p:spPr>
      </p:pic>
      <p:sp>
        <p:nvSpPr>
          <p:cNvPr id="82" name="Freeform 6">
            <a:extLst>
              <a:ext uri="{FF2B5EF4-FFF2-40B4-BE49-F238E27FC236}">
                <a16:creationId xmlns:a16="http://schemas.microsoft.com/office/drawing/2014/main" id="{FBF3780C-749F-4B50-9E1D-F2B1F6DBB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76833" y="2919002"/>
            <a:ext cx="2525072" cy="3398994"/>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1">
              <a:lumMod val="95000"/>
              <a:lumOff val="5000"/>
              <a:alpha val="75000"/>
            </a:schemeClr>
          </a:solidFill>
          <a:ln w="0">
            <a:noFill/>
            <a:prstDash val="solid"/>
            <a:round/>
            <a:headEnd/>
            <a:tailEnd/>
          </a:ln>
        </p:spPr>
        <p:txBody>
          <a:bodyPr/>
          <a:lstStyle/>
          <a:p>
            <a:endParaRPr lang="en-GB"/>
          </a:p>
        </p:txBody>
      </p:sp>
      <p:pic>
        <p:nvPicPr>
          <p:cNvPr id="4" name="Picture 2" descr="Buckinghamshire Local Enterprise Partnership Logo">
            <a:extLst>
              <a:ext uri="{FF2B5EF4-FFF2-40B4-BE49-F238E27FC236}">
                <a16:creationId xmlns:a16="http://schemas.microsoft.com/office/drawing/2014/main" id="{AD7C5956-1B7E-4363-97BD-94E3D8BCFDED}"/>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9466977" y="904355"/>
            <a:ext cx="1847854" cy="789866"/>
          </a:xfrm>
          <a:prstGeom prst="rect">
            <a:avLst/>
          </a:prstGeom>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90059E1-9D34-4879-8211-249E20372CCA}"/>
              </a:ext>
            </a:extLst>
          </p:cNvPr>
          <p:cNvSpPr txBox="1"/>
          <p:nvPr/>
        </p:nvSpPr>
        <p:spPr>
          <a:xfrm>
            <a:off x="852256" y="5921406"/>
            <a:ext cx="4714043" cy="369332"/>
          </a:xfrm>
          <a:prstGeom prst="rect">
            <a:avLst/>
          </a:prstGeom>
          <a:noFill/>
        </p:spPr>
        <p:txBody>
          <a:bodyPr wrap="square" rtlCol="0">
            <a:spAutoFit/>
          </a:bodyPr>
          <a:lstStyle/>
          <a:p>
            <a:r>
              <a:rPr lang="en-GB" i="1" dirty="0"/>
              <a:t>February 2024</a:t>
            </a:r>
          </a:p>
        </p:txBody>
      </p:sp>
      <p:pic>
        <p:nvPicPr>
          <p:cNvPr id="5" name="Picture 2" descr="Image result for total carbide">
            <a:extLst>
              <a:ext uri="{FF2B5EF4-FFF2-40B4-BE49-F238E27FC236}">
                <a16:creationId xmlns:a16="http://schemas.microsoft.com/office/drawing/2014/main" id="{69918EBC-A7B6-5CA4-1696-802C20681B9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54603" y="2364598"/>
            <a:ext cx="3641008" cy="98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0566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98A5BB-1781-5547-9190-7060A6126618}"/>
              </a:ext>
            </a:extLst>
          </p:cNvPr>
          <p:cNvSpPr>
            <a:spLocks noGrp="1"/>
          </p:cNvSpPr>
          <p:nvPr>
            <p:ph type="title"/>
          </p:nvPr>
        </p:nvSpPr>
        <p:spPr/>
        <p:txBody>
          <a:bodyPr/>
          <a:lstStyle/>
          <a:p>
            <a:r>
              <a:rPr lang="en-GB" b="1" dirty="0">
                <a:solidFill>
                  <a:schemeClr val="bg1"/>
                </a:solidFill>
                <a:latin typeface="+mn-lt"/>
              </a:rPr>
              <a:t>Apprenticeships started by</a:t>
            </a:r>
            <a:br>
              <a:rPr lang="en-GB" b="1" dirty="0">
                <a:solidFill>
                  <a:schemeClr val="bg1"/>
                </a:solidFill>
                <a:latin typeface="+mn-lt"/>
              </a:rPr>
            </a:br>
            <a:r>
              <a:rPr lang="en-GB" b="1" dirty="0">
                <a:solidFill>
                  <a:schemeClr val="bg1"/>
                </a:solidFill>
                <a:latin typeface="+mn-lt"/>
              </a:rPr>
              <a:t>Buckinghamshire-based learners</a:t>
            </a:r>
          </a:p>
        </p:txBody>
      </p:sp>
    </p:spTree>
    <p:extLst>
      <p:ext uri="{BB962C8B-B14F-4D97-AF65-F5344CB8AC3E}">
        <p14:creationId xmlns:p14="http://schemas.microsoft.com/office/powerpoint/2010/main" val="145634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DCC7-171F-4361-20D5-6B60ABE58827}"/>
              </a:ext>
            </a:extLst>
          </p:cNvPr>
          <p:cNvSpPr>
            <a:spLocks noGrp="1"/>
          </p:cNvSpPr>
          <p:nvPr>
            <p:ph type="title"/>
          </p:nvPr>
        </p:nvSpPr>
        <p:spPr/>
        <p:txBody>
          <a:bodyPr/>
          <a:lstStyle/>
          <a:p>
            <a:r>
              <a:rPr lang="en-GB" dirty="0"/>
              <a:t>A note on the data</a:t>
            </a:r>
          </a:p>
        </p:txBody>
      </p:sp>
      <p:sp>
        <p:nvSpPr>
          <p:cNvPr id="8" name="Content Placeholder 7">
            <a:extLst>
              <a:ext uri="{FF2B5EF4-FFF2-40B4-BE49-F238E27FC236}">
                <a16:creationId xmlns:a16="http://schemas.microsoft.com/office/drawing/2014/main" id="{3DEE6D1B-6845-D5D3-41FF-9DFBF6BDB635}"/>
              </a:ext>
            </a:extLst>
          </p:cNvPr>
          <p:cNvSpPr>
            <a:spLocks noGrp="1"/>
          </p:cNvSpPr>
          <p:nvPr>
            <p:ph idx="1"/>
          </p:nvPr>
        </p:nvSpPr>
        <p:spPr/>
        <p:txBody>
          <a:bodyPr/>
          <a:lstStyle/>
          <a:p>
            <a:r>
              <a:rPr lang="en-GB" dirty="0"/>
              <a:t>This section provides data on apprenticeships that were </a:t>
            </a:r>
            <a:r>
              <a:rPr lang="en-GB" b="1" dirty="0"/>
              <a:t>started by learners who live in Buckinghamshire.</a:t>
            </a:r>
          </a:p>
          <a:p>
            <a:r>
              <a:rPr lang="en-GB" dirty="0"/>
              <a:t>Learners could be doing apprenticeships that are being delivered by Buckinghamshire training providers or non-Buckinghamshire training providers.</a:t>
            </a:r>
          </a:p>
          <a:p>
            <a:r>
              <a:rPr lang="en-GB" dirty="0"/>
              <a:t>There are a range of different training provider types, including colleges, universities, private training providers, local authorities and employer-providers. </a:t>
            </a:r>
          </a:p>
        </p:txBody>
      </p:sp>
    </p:spTree>
    <p:extLst>
      <p:ext uri="{BB962C8B-B14F-4D97-AF65-F5344CB8AC3E}">
        <p14:creationId xmlns:p14="http://schemas.microsoft.com/office/powerpoint/2010/main" val="108233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DCC7-171F-4361-20D5-6B60ABE58827}"/>
              </a:ext>
            </a:extLst>
          </p:cNvPr>
          <p:cNvSpPr>
            <a:spLocks noGrp="1"/>
          </p:cNvSpPr>
          <p:nvPr>
            <p:ph type="title"/>
          </p:nvPr>
        </p:nvSpPr>
        <p:spPr/>
        <p:txBody>
          <a:bodyPr/>
          <a:lstStyle/>
          <a:p>
            <a:r>
              <a:rPr lang="en-GB" dirty="0"/>
              <a:t>Trend – national comparison</a:t>
            </a:r>
          </a:p>
        </p:txBody>
      </p:sp>
      <p:sp>
        <p:nvSpPr>
          <p:cNvPr id="3" name="Content Placeholder 2">
            <a:extLst>
              <a:ext uri="{FF2B5EF4-FFF2-40B4-BE49-F238E27FC236}">
                <a16:creationId xmlns:a16="http://schemas.microsoft.com/office/drawing/2014/main" id="{262118CF-E65A-92CB-30CC-EBCBE796AEEC}"/>
              </a:ext>
            </a:extLst>
          </p:cNvPr>
          <p:cNvSpPr>
            <a:spLocks noGrp="1"/>
          </p:cNvSpPr>
          <p:nvPr>
            <p:ph idx="1"/>
          </p:nvPr>
        </p:nvSpPr>
        <p:spPr>
          <a:xfrm>
            <a:off x="838200" y="1825625"/>
            <a:ext cx="5094249" cy="4351338"/>
          </a:xfrm>
        </p:spPr>
        <p:txBody>
          <a:bodyPr>
            <a:normAutofit/>
          </a:bodyPr>
          <a:lstStyle/>
          <a:p>
            <a:r>
              <a:rPr lang="en-GB" sz="2400" dirty="0"/>
              <a:t>In 2022/23, Apprenticeship starts remain below their 2016/17 peak.</a:t>
            </a:r>
          </a:p>
          <a:p>
            <a:r>
              <a:rPr lang="en-GB" sz="2400" dirty="0"/>
              <a:t>Starts dropped 20% in 2019/20 (Covid-19 pandemic) on the previous academic year.</a:t>
            </a:r>
          </a:p>
          <a:p>
            <a:r>
              <a:rPr lang="en-GB" sz="2400" dirty="0"/>
              <a:t>Starts</a:t>
            </a:r>
            <a:r>
              <a:rPr lang="en-GB" sz="2400" dirty="0">
                <a:solidFill>
                  <a:srgbClr val="FF0000"/>
                </a:solidFill>
              </a:rPr>
              <a:t> </a:t>
            </a:r>
            <a:r>
              <a:rPr lang="en-GB" sz="2400" dirty="0"/>
              <a:t>have grown year-on-year since, albeit with slower growth in 2022/23.</a:t>
            </a:r>
          </a:p>
          <a:p>
            <a:r>
              <a:rPr lang="en-GB" sz="2400" dirty="0"/>
              <a:t>Buckinghamshire’s year-on-year growth in Apprenticeship starts has been stronger than the national average since 2019/2020. </a:t>
            </a:r>
          </a:p>
        </p:txBody>
      </p:sp>
      <p:graphicFrame>
        <p:nvGraphicFramePr>
          <p:cNvPr id="4" name="Chart 3">
            <a:extLst>
              <a:ext uri="{FF2B5EF4-FFF2-40B4-BE49-F238E27FC236}">
                <a16:creationId xmlns:a16="http://schemas.microsoft.com/office/drawing/2014/main" id="{CB6E5CCE-AFDC-9EBF-75E9-F9ED82A8BDFC}"/>
              </a:ext>
            </a:extLst>
          </p:cNvPr>
          <p:cNvGraphicFramePr>
            <a:graphicFrameLocks/>
          </p:cNvGraphicFramePr>
          <p:nvPr>
            <p:extLst>
              <p:ext uri="{D42A27DB-BD31-4B8C-83A1-F6EECF244321}">
                <p14:modId xmlns:p14="http://schemas.microsoft.com/office/powerpoint/2010/main" val="1127962866"/>
              </p:ext>
            </p:extLst>
          </p:nvPr>
        </p:nvGraphicFramePr>
        <p:xfrm>
          <a:off x="6132908" y="2154179"/>
          <a:ext cx="5220892" cy="369422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D006B25-DF8D-B1DD-1F9F-D444FF91EA52}"/>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4"/>
              </a:rPr>
              <a:t>DfE Apprenticeship starts</a:t>
            </a:r>
            <a:endParaRPr lang="en-GB" sz="1200" dirty="0"/>
          </a:p>
        </p:txBody>
      </p:sp>
      <p:sp>
        <p:nvSpPr>
          <p:cNvPr id="6" name="TextBox 5">
            <a:extLst>
              <a:ext uri="{FF2B5EF4-FFF2-40B4-BE49-F238E27FC236}">
                <a16:creationId xmlns:a16="http://schemas.microsoft.com/office/drawing/2014/main" id="{3A21B57D-C8F5-F9C6-1878-AA0ABC30E208}"/>
              </a:ext>
            </a:extLst>
          </p:cNvPr>
          <p:cNvSpPr txBox="1"/>
          <p:nvPr/>
        </p:nvSpPr>
        <p:spPr>
          <a:xfrm>
            <a:off x="6132908" y="1429078"/>
            <a:ext cx="5007200" cy="523220"/>
          </a:xfrm>
          <a:prstGeom prst="rect">
            <a:avLst/>
          </a:prstGeom>
          <a:noFill/>
        </p:spPr>
        <p:txBody>
          <a:bodyPr wrap="square" rtlCol="0">
            <a:spAutoFit/>
          </a:bodyPr>
          <a:lstStyle/>
          <a:p>
            <a:r>
              <a:rPr lang="en-GB" sz="1400" b="1" dirty="0">
                <a:solidFill>
                  <a:srgbClr val="006965"/>
                </a:solidFill>
              </a:rPr>
              <a:t>Year-on-year apprenticeship start growth has been stronger for Buckinghamshire-based learners than the national average.</a:t>
            </a:r>
          </a:p>
        </p:txBody>
      </p:sp>
    </p:spTree>
    <p:extLst>
      <p:ext uri="{BB962C8B-B14F-4D97-AF65-F5344CB8AC3E}">
        <p14:creationId xmlns:p14="http://schemas.microsoft.com/office/powerpoint/2010/main" val="484655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5A7C5-8A1C-6A33-16B9-653C6693D1A5}"/>
              </a:ext>
            </a:extLst>
          </p:cNvPr>
          <p:cNvSpPr>
            <a:spLocks noGrp="1"/>
          </p:cNvSpPr>
          <p:nvPr>
            <p:ph type="title"/>
          </p:nvPr>
        </p:nvSpPr>
        <p:spPr>
          <a:xfrm>
            <a:off x="801293" y="223767"/>
            <a:ext cx="10515600" cy="1325563"/>
          </a:xfrm>
        </p:spPr>
        <p:txBody>
          <a:bodyPr/>
          <a:lstStyle/>
          <a:p>
            <a:r>
              <a:rPr lang="en-GB" dirty="0"/>
              <a:t>Trend – within Buckinghamshire </a:t>
            </a:r>
          </a:p>
        </p:txBody>
      </p:sp>
      <p:sp>
        <p:nvSpPr>
          <p:cNvPr id="3" name="Content Placeholder 2">
            <a:extLst>
              <a:ext uri="{FF2B5EF4-FFF2-40B4-BE49-F238E27FC236}">
                <a16:creationId xmlns:a16="http://schemas.microsoft.com/office/drawing/2014/main" id="{BF028DFA-0C23-116C-D6FD-6DE4CFD44469}"/>
              </a:ext>
            </a:extLst>
          </p:cNvPr>
          <p:cNvSpPr>
            <a:spLocks noGrp="1"/>
          </p:cNvSpPr>
          <p:nvPr>
            <p:ph idx="1"/>
          </p:nvPr>
        </p:nvSpPr>
        <p:spPr>
          <a:xfrm>
            <a:off x="838201" y="2162809"/>
            <a:ext cx="4582886" cy="4014153"/>
          </a:xfrm>
        </p:spPr>
        <p:txBody>
          <a:bodyPr>
            <a:normAutofit fontScale="92500" lnSpcReduction="10000"/>
          </a:bodyPr>
          <a:lstStyle/>
          <a:p>
            <a:r>
              <a:rPr lang="en-GB" sz="2000" dirty="0"/>
              <a:t>The highest number of apprenticeship learners from Buckinghamshire live</a:t>
            </a:r>
            <a:r>
              <a:rPr lang="en-GB" sz="2000" dirty="0">
                <a:solidFill>
                  <a:srgbClr val="FF0000"/>
                </a:solidFill>
              </a:rPr>
              <a:t> </a:t>
            </a:r>
            <a:r>
              <a:rPr lang="en-GB" sz="2000" dirty="0"/>
              <a:t>in the Aylesbury parliamentary constituency area.</a:t>
            </a:r>
          </a:p>
          <a:p>
            <a:r>
              <a:rPr lang="en-GB" sz="2000" dirty="0"/>
              <a:t>There has been strong growth since 2019/20 in the number of apprenticeship learners from</a:t>
            </a:r>
            <a:r>
              <a:rPr lang="en-GB" sz="2000" dirty="0">
                <a:solidFill>
                  <a:srgbClr val="FF0000"/>
                </a:solidFill>
              </a:rPr>
              <a:t> </a:t>
            </a:r>
            <a:r>
              <a:rPr lang="en-GB" sz="2000" dirty="0"/>
              <a:t>Aylesbury.</a:t>
            </a:r>
          </a:p>
          <a:p>
            <a:r>
              <a:rPr lang="en-GB" sz="2000" dirty="0"/>
              <a:t>Learner numbers are still below their peak in 2018/19 across all areas except the Buckingham parliamentary constituency area.</a:t>
            </a:r>
          </a:p>
          <a:p>
            <a:r>
              <a:rPr lang="en-GB" sz="2000" dirty="0"/>
              <a:t>Year-on-year growth stalled in the Wycombe and Beaconsfield parliamentary constituency areas for 2022/23. </a:t>
            </a:r>
          </a:p>
          <a:p>
            <a:endParaRPr lang="en-GB" sz="2000" dirty="0"/>
          </a:p>
        </p:txBody>
      </p:sp>
      <p:sp>
        <p:nvSpPr>
          <p:cNvPr id="5" name="TextBox 4">
            <a:extLst>
              <a:ext uri="{FF2B5EF4-FFF2-40B4-BE49-F238E27FC236}">
                <a16:creationId xmlns:a16="http://schemas.microsoft.com/office/drawing/2014/main" id="{1CFCFC66-6496-1244-3C01-E84E18C4880B}"/>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a:t>
            </a:r>
            <a:endParaRPr lang="en-GB" sz="1200" dirty="0"/>
          </a:p>
        </p:txBody>
      </p:sp>
      <p:sp>
        <p:nvSpPr>
          <p:cNvPr id="6" name="TextBox 5">
            <a:extLst>
              <a:ext uri="{FF2B5EF4-FFF2-40B4-BE49-F238E27FC236}">
                <a16:creationId xmlns:a16="http://schemas.microsoft.com/office/drawing/2014/main" id="{94A70FB6-55D5-75BA-6F6F-C023FDDB3840}"/>
              </a:ext>
            </a:extLst>
          </p:cNvPr>
          <p:cNvSpPr txBox="1"/>
          <p:nvPr/>
        </p:nvSpPr>
        <p:spPr>
          <a:xfrm>
            <a:off x="6132908" y="1424145"/>
            <a:ext cx="5007200" cy="738664"/>
          </a:xfrm>
          <a:prstGeom prst="rect">
            <a:avLst/>
          </a:prstGeom>
          <a:noFill/>
        </p:spPr>
        <p:txBody>
          <a:bodyPr wrap="square" rtlCol="0">
            <a:spAutoFit/>
          </a:bodyPr>
          <a:lstStyle/>
          <a:p>
            <a:r>
              <a:rPr lang="en-GB" sz="1400" b="1" dirty="0">
                <a:solidFill>
                  <a:srgbClr val="006965"/>
                </a:solidFill>
              </a:rPr>
              <a:t>Apprenticeships started by Buckinghamshire-based learners are growing more strongly in Aylesbury since 2019/20 than in other parliamentary constituency areas.</a:t>
            </a:r>
          </a:p>
        </p:txBody>
      </p:sp>
      <p:graphicFrame>
        <p:nvGraphicFramePr>
          <p:cNvPr id="7" name="Chart 6">
            <a:extLst>
              <a:ext uri="{FF2B5EF4-FFF2-40B4-BE49-F238E27FC236}">
                <a16:creationId xmlns:a16="http://schemas.microsoft.com/office/drawing/2014/main" id="{6DE516A5-4D1E-9F76-0036-C2A6DF2EA81B}"/>
              </a:ext>
            </a:extLst>
          </p:cNvPr>
          <p:cNvGraphicFramePr>
            <a:graphicFrameLocks/>
          </p:cNvGraphicFramePr>
          <p:nvPr>
            <p:extLst>
              <p:ext uri="{D42A27DB-BD31-4B8C-83A1-F6EECF244321}">
                <p14:modId xmlns:p14="http://schemas.microsoft.com/office/powerpoint/2010/main" val="850209420"/>
              </p:ext>
            </p:extLst>
          </p:nvPr>
        </p:nvGraphicFramePr>
        <p:xfrm>
          <a:off x="6132908" y="2162810"/>
          <a:ext cx="5220892" cy="36385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81346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4D6F5-6236-3F64-3CB9-EFC92965710D}"/>
              </a:ext>
            </a:extLst>
          </p:cNvPr>
          <p:cNvSpPr>
            <a:spLocks noGrp="1"/>
          </p:cNvSpPr>
          <p:nvPr>
            <p:ph type="title"/>
          </p:nvPr>
        </p:nvSpPr>
        <p:spPr/>
        <p:txBody>
          <a:bodyPr/>
          <a:lstStyle/>
          <a:p>
            <a:r>
              <a:rPr lang="en-GB" dirty="0"/>
              <a:t>Starts per 1,000 people of working-age</a:t>
            </a:r>
          </a:p>
        </p:txBody>
      </p:sp>
      <p:sp>
        <p:nvSpPr>
          <p:cNvPr id="3" name="Content Placeholder 2">
            <a:extLst>
              <a:ext uri="{FF2B5EF4-FFF2-40B4-BE49-F238E27FC236}">
                <a16:creationId xmlns:a16="http://schemas.microsoft.com/office/drawing/2014/main" id="{A9276A5E-9092-AF15-4C99-8B1FBC6DC088}"/>
              </a:ext>
            </a:extLst>
          </p:cNvPr>
          <p:cNvSpPr>
            <a:spLocks noGrp="1"/>
          </p:cNvSpPr>
          <p:nvPr>
            <p:ph idx="1"/>
          </p:nvPr>
        </p:nvSpPr>
        <p:spPr>
          <a:xfrm>
            <a:off x="838199" y="2548843"/>
            <a:ext cx="5105401" cy="3628119"/>
          </a:xfrm>
        </p:spPr>
        <p:txBody>
          <a:bodyPr>
            <a:normAutofit/>
          </a:bodyPr>
          <a:lstStyle/>
          <a:p>
            <a:r>
              <a:rPr lang="en-GB" sz="2000" dirty="0"/>
              <a:t>8.1 apprenticeships were started by Buckinghamshire-based learners per 1,000 residents aged 16-64 in 2022/23.</a:t>
            </a:r>
          </a:p>
          <a:p>
            <a:r>
              <a:rPr lang="en-GB" sz="2000" dirty="0"/>
              <a:t>This was lower than the national and regional averages.</a:t>
            </a:r>
          </a:p>
          <a:p>
            <a:r>
              <a:rPr lang="en-GB" sz="2000" dirty="0"/>
              <a:t>However, this was higher than in neighbouring Local Enterprise Partnership (LEP) areas, with the exception of the South East Midlands.</a:t>
            </a:r>
          </a:p>
        </p:txBody>
      </p:sp>
      <p:sp>
        <p:nvSpPr>
          <p:cNvPr id="6" name="TextBox 5">
            <a:extLst>
              <a:ext uri="{FF2B5EF4-FFF2-40B4-BE49-F238E27FC236}">
                <a16:creationId xmlns:a16="http://schemas.microsoft.com/office/drawing/2014/main" id="{383F31A8-3AD5-6764-B9F9-BC0BCE059742}"/>
              </a:ext>
            </a:extLst>
          </p:cNvPr>
          <p:cNvSpPr txBox="1"/>
          <p:nvPr/>
        </p:nvSpPr>
        <p:spPr>
          <a:xfrm>
            <a:off x="8266470" y="5776438"/>
            <a:ext cx="3539613" cy="461665"/>
          </a:xfrm>
          <a:prstGeom prst="rect">
            <a:avLst/>
          </a:prstGeom>
          <a:noFill/>
        </p:spPr>
        <p:txBody>
          <a:bodyPr wrap="square" rtlCol="0">
            <a:spAutoFit/>
          </a:bodyPr>
          <a:lstStyle/>
          <a:p>
            <a:pPr algn="r"/>
            <a:r>
              <a:rPr lang="en-GB" sz="1200" dirty="0"/>
              <a:t>Source: </a:t>
            </a:r>
            <a:r>
              <a:rPr lang="en-GB" sz="1200" dirty="0">
                <a:hlinkClick r:id="rId2"/>
              </a:rPr>
              <a:t>DfE Apprenticeship starts 2022/23 academic year </a:t>
            </a:r>
            <a:r>
              <a:rPr lang="en-GB" sz="1200" dirty="0"/>
              <a:t>and </a:t>
            </a:r>
            <a:r>
              <a:rPr lang="en-GB" sz="1200" dirty="0">
                <a:hlinkClick r:id="rId3"/>
              </a:rPr>
              <a:t>2021 ONS population estimates</a:t>
            </a:r>
            <a:endParaRPr lang="en-GB" sz="1200" dirty="0"/>
          </a:p>
        </p:txBody>
      </p:sp>
      <p:graphicFrame>
        <p:nvGraphicFramePr>
          <p:cNvPr id="5" name="Chart 4">
            <a:extLst>
              <a:ext uri="{FF2B5EF4-FFF2-40B4-BE49-F238E27FC236}">
                <a16:creationId xmlns:a16="http://schemas.microsoft.com/office/drawing/2014/main" id="{2CA85A29-68A2-5729-2EE5-6B87CBA2D55B}"/>
              </a:ext>
            </a:extLst>
          </p:cNvPr>
          <p:cNvGraphicFramePr>
            <a:graphicFrameLocks/>
          </p:cNvGraphicFramePr>
          <p:nvPr>
            <p:extLst>
              <p:ext uri="{D42A27DB-BD31-4B8C-83A1-F6EECF244321}">
                <p14:modId xmlns:p14="http://schemas.microsoft.com/office/powerpoint/2010/main" val="138151613"/>
              </p:ext>
            </p:extLst>
          </p:nvPr>
        </p:nvGraphicFramePr>
        <p:xfrm>
          <a:off x="6693134" y="2351314"/>
          <a:ext cx="4572000" cy="3341914"/>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1C8FC8B7-B435-6252-EAB3-DA247F88DD71}"/>
              </a:ext>
            </a:extLst>
          </p:cNvPr>
          <p:cNvSpPr txBox="1"/>
          <p:nvPr/>
        </p:nvSpPr>
        <p:spPr>
          <a:xfrm>
            <a:off x="6693134" y="1828094"/>
            <a:ext cx="4572001" cy="523220"/>
          </a:xfrm>
          <a:prstGeom prst="rect">
            <a:avLst/>
          </a:prstGeom>
          <a:noFill/>
        </p:spPr>
        <p:txBody>
          <a:bodyPr wrap="square" rtlCol="0">
            <a:spAutoFit/>
          </a:bodyPr>
          <a:lstStyle/>
          <a:p>
            <a:r>
              <a:rPr lang="en-GB" sz="1400" b="1" dirty="0">
                <a:solidFill>
                  <a:srgbClr val="006965"/>
                </a:solidFill>
              </a:rPr>
              <a:t>Starts per 1,000 residents aged 16-64 was lower in Buckinghamshire than the national and regional averages.</a:t>
            </a:r>
          </a:p>
        </p:txBody>
      </p:sp>
    </p:spTree>
    <p:extLst>
      <p:ext uri="{BB962C8B-B14F-4D97-AF65-F5344CB8AC3E}">
        <p14:creationId xmlns:p14="http://schemas.microsoft.com/office/powerpoint/2010/main" val="2118982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31147-6606-2CBF-344E-CEEA9BADCA3B}"/>
              </a:ext>
            </a:extLst>
          </p:cNvPr>
          <p:cNvSpPr>
            <a:spLocks noGrp="1"/>
          </p:cNvSpPr>
          <p:nvPr>
            <p:ph type="title"/>
          </p:nvPr>
        </p:nvSpPr>
        <p:spPr/>
        <p:txBody>
          <a:bodyPr/>
          <a:lstStyle/>
          <a:p>
            <a:r>
              <a:rPr lang="en-GB" dirty="0"/>
              <a:t>Gender</a:t>
            </a:r>
          </a:p>
        </p:txBody>
      </p:sp>
      <p:sp>
        <p:nvSpPr>
          <p:cNvPr id="3" name="Content Placeholder 2">
            <a:extLst>
              <a:ext uri="{FF2B5EF4-FFF2-40B4-BE49-F238E27FC236}">
                <a16:creationId xmlns:a16="http://schemas.microsoft.com/office/drawing/2014/main" id="{AD8EBA43-911D-EF93-1823-FB024BA768CC}"/>
              </a:ext>
            </a:extLst>
          </p:cNvPr>
          <p:cNvSpPr>
            <a:spLocks noGrp="1"/>
          </p:cNvSpPr>
          <p:nvPr>
            <p:ph idx="1"/>
          </p:nvPr>
        </p:nvSpPr>
        <p:spPr>
          <a:xfrm>
            <a:off x="838200" y="1825625"/>
            <a:ext cx="4841240" cy="4351338"/>
          </a:xfrm>
        </p:spPr>
        <p:txBody>
          <a:bodyPr>
            <a:normAutofit/>
          </a:bodyPr>
          <a:lstStyle/>
          <a:p>
            <a:r>
              <a:rPr lang="en-GB" sz="2400" dirty="0"/>
              <a:t>More females Buckinghamshire residents started apprenticeships in than males.</a:t>
            </a:r>
          </a:p>
          <a:p>
            <a:r>
              <a:rPr lang="en-GB" sz="2400" dirty="0"/>
              <a:t>In 2018/19 the difference was small, however the gap had grown, particularly at the onset of Covid-19.</a:t>
            </a:r>
          </a:p>
          <a:p>
            <a:r>
              <a:rPr lang="en-GB" sz="2400" dirty="0"/>
              <a:t>In recent years, the gap has been narrowing with stronger growth in the number of males starting apprenticeships than females.</a:t>
            </a:r>
          </a:p>
        </p:txBody>
      </p:sp>
      <p:graphicFrame>
        <p:nvGraphicFramePr>
          <p:cNvPr id="4" name="Chart 3">
            <a:extLst>
              <a:ext uri="{FF2B5EF4-FFF2-40B4-BE49-F238E27FC236}">
                <a16:creationId xmlns:a16="http://schemas.microsoft.com/office/drawing/2014/main" id="{2B5DAE9F-E2B1-2D65-5B43-32724770DE48}"/>
              </a:ext>
            </a:extLst>
          </p:cNvPr>
          <p:cNvGraphicFramePr>
            <a:graphicFrameLocks/>
          </p:cNvGraphicFramePr>
          <p:nvPr>
            <p:extLst>
              <p:ext uri="{D42A27DB-BD31-4B8C-83A1-F6EECF244321}">
                <p14:modId xmlns:p14="http://schemas.microsoft.com/office/powerpoint/2010/main" val="1760698054"/>
              </p:ext>
            </p:extLst>
          </p:nvPr>
        </p:nvGraphicFramePr>
        <p:xfrm>
          <a:off x="6096000" y="2008504"/>
          <a:ext cx="5257800" cy="380574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49A3760-B603-FA77-9D51-BF42C3277078}"/>
              </a:ext>
            </a:extLst>
          </p:cNvPr>
          <p:cNvSpPr txBox="1"/>
          <p:nvPr/>
        </p:nvSpPr>
        <p:spPr>
          <a:xfrm>
            <a:off x="6132908" y="1429078"/>
            <a:ext cx="5007200" cy="523220"/>
          </a:xfrm>
          <a:prstGeom prst="rect">
            <a:avLst/>
          </a:prstGeom>
          <a:noFill/>
        </p:spPr>
        <p:txBody>
          <a:bodyPr wrap="square" rtlCol="0">
            <a:spAutoFit/>
          </a:bodyPr>
          <a:lstStyle/>
          <a:p>
            <a:r>
              <a:rPr lang="en-GB" sz="1400" b="1" dirty="0">
                <a:solidFill>
                  <a:srgbClr val="006965"/>
                </a:solidFill>
              </a:rPr>
              <a:t>More Buckinghamshire-based females started apprenticeships than males.</a:t>
            </a:r>
          </a:p>
        </p:txBody>
      </p:sp>
      <p:sp>
        <p:nvSpPr>
          <p:cNvPr id="7" name="TextBox 6">
            <a:extLst>
              <a:ext uri="{FF2B5EF4-FFF2-40B4-BE49-F238E27FC236}">
                <a16:creationId xmlns:a16="http://schemas.microsoft.com/office/drawing/2014/main" id="{A7313C92-A0BF-C39D-2AAF-AD76D1BF0DD7}"/>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a:t>
            </a:r>
            <a:endParaRPr lang="en-GB" sz="1200" dirty="0"/>
          </a:p>
        </p:txBody>
      </p:sp>
    </p:spTree>
    <p:extLst>
      <p:ext uri="{BB962C8B-B14F-4D97-AF65-F5344CB8AC3E}">
        <p14:creationId xmlns:p14="http://schemas.microsoft.com/office/powerpoint/2010/main" val="17291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B6F52-C0BA-5B19-D9B6-BBBF319F4C3B}"/>
              </a:ext>
            </a:extLst>
          </p:cNvPr>
          <p:cNvSpPr>
            <a:spLocks noGrp="1"/>
          </p:cNvSpPr>
          <p:nvPr>
            <p:ph type="title"/>
          </p:nvPr>
        </p:nvSpPr>
        <p:spPr/>
        <p:txBody>
          <a:bodyPr/>
          <a:lstStyle/>
          <a:p>
            <a:r>
              <a:rPr lang="en-GB" dirty="0"/>
              <a:t>Age trend</a:t>
            </a:r>
          </a:p>
        </p:txBody>
      </p:sp>
      <p:sp>
        <p:nvSpPr>
          <p:cNvPr id="3" name="Content Placeholder 2">
            <a:extLst>
              <a:ext uri="{FF2B5EF4-FFF2-40B4-BE49-F238E27FC236}">
                <a16:creationId xmlns:a16="http://schemas.microsoft.com/office/drawing/2014/main" id="{65A45968-6267-C053-1191-D81AE9F9EE08}"/>
              </a:ext>
            </a:extLst>
          </p:cNvPr>
          <p:cNvSpPr>
            <a:spLocks noGrp="1"/>
          </p:cNvSpPr>
          <p:nvPr>
            <p:ph idx="1"/>
          </p:nvPr>
        </p:nvSpPr>
        <p:spPr>
          <a:xfrm>
            <a:off x="838200" y="2220685"/>
            <a:ext cx="4767943" cy="3956277"/>
          </a:xfrm>
        </p:spPr>
        <p:txBody>
          <a:bodyPr>
            <a:normAutofit lnSpcReduction="10000"/>
          </a:bodyPr>
          <a:lstStyle/>
          <a:p>
            <a:r>
              <a:rPr lang="en-GB" sz="2000" dirty="0"/>
              <a:t>Almost half (46%) of apprenticeships started by Buckinghamshire-based learners in 2022/23 were started by learners aged 25 or older. This is up from 40% in 2016/17.</a:t>
            </a:r>
          </a:p>
          <a:p>
            <a:r>
              <a:rPr lang="en-GB" sz="2000" dirty="0"/>
              <a:t>In contrast, the proportion of starts for learners aged under 19 has decreased. However, since 2020/21 there has been year-on-year growth for this age group</a:t>
            </a:r>
            <a:r>
              <a:rPr lang="en-GB" sz="2000" dirty="0">
                <a:solidFill>
                  <a:srgbClr val="FF0000"/>
                </a:solidFill>
              </a:rPr>
              <a:t>.</a:t>
            </a:r>
          </a:p>
          <a:p>
            <a:r>
              <a:rPr lang="en-GB" sz="2000" dirty="0"/>
              <a:t>Since 2016/17, the proportion of starts for learners aged 19-24 has remained broadly</a:t>
            </a:r>
            <a:r>
              <a:rPr lang="en-GB" sz="2000" dirty="0">
                <a:solidFill>
                  <a:srgbClr val="FF0000"/>
                </a:solidFill>
              </a:rPr>
              <a:t> </a:t>
            </a:r>
            <a:r>
              <a:rPr lang="en-GB" sz="2000" dirty="0"/>
              <a:t>the same.</a:t>
            </a:r>
          </a:p>
          <a:p>
            <a:r>
              <a:rPr lang="en-GB" sz="2000" dirty="0"/>
              <a:t>This is broadly in-line with the national average.</a:t>
            </a:r>
          </a:p>
          <a:p>
            <a:endParaRPr lang="en-GB" sz="2000" dirty="0"/>
          </a:p>
        </p:txBody>
      </p:sp>
      <p:graphicFrame>
        <p:nvGraphicFramePr>
          <p:cNvPr id="4" name="Chart 3">
            <a:extLst>
              <a:ext uri="{FF2B5EF4-FFF2-40B4-BE49-F238E27FC236}">
                <a16:creationId xmlns:a16="http://schemas.microsoft.com/office/drawing/2014/main" id="{CD6D8EBD-4C64-12DA-E430-DEACF82E9748}"/>
              </a:ext>
            </a:extLst>
          </p:cNvPr>
          <p:cNvGraphicFramePr>
            <a:graphicFrameLocks/>
          </p:cNvGraphicFramePr>
          <p:nvPr>
            <p:extLst>
              <p:ext uri="{D42A27DB-BD31-4B8C-83A1-F6EECF244321}">
                <p14:modId xmlns:p14="http://schemas.microsoft.com/office/powerpoint/2010/main" val="3289491730"/>
              </p:ext>
            </p:extLst>
          </p:nvPr>
        </p:nvGraphicFramePr>
        <p:xfrm>
          <a:off x="6132908" y="2079016"/>
          <a:ext cx="5220892" cy="369422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AFBB789-B127-291B-0875-E20ACF00B34B}"/>
              </a:ext>
            </a:extLst>
          </p:cNvPr>
          <p:cNvSpPr txBox="1"/>
          <p:nvPr/>
        </p:nvSpPr>
        <p:spPr>
          <a:xfrm>
            <a:off x="6132908" y="1276993"/>
            <a:ext cx="5297092" cy="523220"/>
          </a:xfrm>
          <a:prstGeom prst="rect">
            <a:avLst/>
          </a:prstGeom>
          <a:noFill/>
        </p:spPr>
        <p:txBody>
          <a:bodyPr wrap="square" rtlCol="0">
            <a:spAutoFit/>
          </a:bodyPr>
          <a:lstStyle/>
          <a:p>
            <a:r>
              <a:rPr lang="en-GB" sz="1400" b="1" dirty="0">
                <a:solidFill>
                  <a:srgbClr val="006965"/>
                </a:solidFill>
              </a:rPr>
              <a:t>Apprenticeships started by Buckinghamshire-based learners aged 25+ has grown more strongly than other age groups since 2016/17.</a:t>
            </a:r>
          </a:p>
        </p:txBody>
      </p:sp>
      <p:sp>
        <p:nvSpPr>
          <p:cNvPr id="7" name="TextBox 6">
            <a:extLst>
              <a:ext uri="{FF2B5EF4-FFF2-40B4-BE49-F238E27FC236}">
                <a16:creationId xmlns:a16="http://schemas.microsoft.com/office/drawing/2014/main" id="{48DDFD16-B003-4A88-8A3A-8E01247A4BF5}"/>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a:t>
            </a:r>
            <a:endParaRPr lang="en-GB" sz="1200" dirty="0"/>
          </a:p>
        </p:txBody>
      </p:sp>
    </p:spTree>
    <p:extLst>
      <p:ext uri="{BB962C8B-B14F-4D97-AF65-F5344CB8AC3E}">
        <p14:creationId xmlns:p14="http://schemas.microsoft.com/office/powerpoint/2010/main" val="2476826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95986-5588-195D-56C4-1973BBEDB977}"/>
              </a:ext>
            </a:extLst>
          </p:cNvPr>
          <p:cNvSpPr>
            <a:spLocks noGrp="1"/>
          </p:cNvSpPr>
          <p:nvPr>
            <p:ph type="title"/>
          </p:nvPr>
        </p:nvSpPr>
        <p:spPr/>
        <p:txBody>
          <a:bodyPr/>
          <a:lstStyle/>
          <a:p>
            <a:r>
              <a:rPr lang="en-GB" dirty="0"/>
              <a:t>Age – local area</a:t>
            </a:r>
          </a:p>
        </p:txBody>
      </p:sp>
      <p:sp>
        <p:nvSpPr>
          <p:cNvPr id="3" name="Content Placeholder 2">
            <a:extLst>
              <a:ext uri="{FF2B5EF4-FFF2-40B4-BE49-F238E27FC236}">
                <a16:creationId xmlns:a16="http://schemas.microsoft.com/office/drawing/2014/main" id="{480A57CA-6007-24C6-C419-11CF26FBD427}"/>
              </a:ext>
            </a:extLst>
          </p:cNvPr>
          <p:cNvSpPr>
            <a:spLocks noGrp="1"/>
          </p:cNvSpPr>
          <p:nvPr>
            <p:ph idx="1"/>
          </p:nvPr>
        </p:nvSpPr>
        <p:spPr>
          <a:xfrm>
            <a:off x="838201" y="2253343"/>
            <a:ext cx="4789714" cy="3923620"/>
          </a:xfrm>
        </p:spPr>
        <p:txBody>
          <a:bodyPr>
            <a:normAutofit/>
          </a:bodyPr>
          <a:lstStyle/>
          <a:p>
            <a:r>
              <a:rPr lang="en-GB" sz="2400" dirty="0"/>
              <a:t>A particularly high proportion of Wycombe and Aylesbury parliamentary constituency residents starting apprenticeships in 2022/23 were aged 25 or older (49% and 48% respectively). </a:t>
            </a:r>
          </a:p>
          <a:p>
            <a:r>
              <a:rPr lang="en-GB" sz="2400" dirty="0"/>
              <a:t>In contrast, similar proportions of Chesham &amp; Amersham-based learners were aged 19-24 and 25+.</a:t>
            </a:r>
          </a:p>
          <a:p>
            <a:endParaRPr lang="en-GB" dirty="0"/>
          </a:p>
        </p:txBody>
      </p:sp>
      <p:graphicFrame>
        <p:nvGraphicFramePr>
          <p:cNvPr id="5" name="Chart 4">
            <a:extLst>
              <a:ext uri="{FF2B5EF4-FFF2-40B4-BE49-F238E27FC236}">
                <a16:creationId xmlns:a16="http://schemas.microsoft.com/office/drawing/2014/main" id="{3BEEE878-444D-5566-1FB6-AFCBEE3A84F3}"/>
              </a:ext>
            </a:extLst>
          </p:cNvPr>
          <p:cNvGraphicFramePr>
            <a:graphicFrameLocks/>
          </p:cNvGraphicFramePr>
          <p:nvPr>
            <p:extLst>
              <p:ext uri="{D42A27DB-BD31-4B8C-83A1-F6EECF244321}">
                <p14:modId xmlns:p14="http://schemas.microsoft.com/office/powerpoint/2010/main" val="2457021317"/>
              </p:ext>
            </p:extLst>
          </p:nvPr>
        </p:nvGraphicFramePr>
        <p:xfrm>
          <a:off x="6132908" y="2085583"/>
          <a:ext cx="5124450" cy="36810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6F590F5-A306-CAFA-50A9-90921C84AA9D}"/>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 2022/23 academic year</a:t>
            </a:r>
            <a:endParaRPr lang="en-GB" sz="1200" dirty="0"/>
          </a:p>
        </p:txBody>
      </p:sp>
      <p:sp>
        <p:nvSpPr>
          <p:cNvPr id="4" name="TextBox 3">
            <a:extLst>
              <a:ext uri="{FF2B5EF4-FFF2-40B4-BE49-F238E27FC236}">
                <a16:creationId xmlns:a16="http://schemas.microsoft.com/office/drawing/2014/main" id="{2FFC3DBC-0C7E-7875-9587-F435E7F37C8C}"/>
              </a:ext>
            </a:extLst>
          </p:cNvPr>
          <p:cNvSpPr txBox="1"/>
          <p:nvPr/>
        </p:nvSpPr>
        <p:spPr>
          <a:xfrm>
            <a:off x="6132908" y="1429078"/>
            <a:ext cx="5220892" cy="523220"/>
          </a:xfrm>
          <a:prstGeom prst="rect">
            <a:avLst/>
          </a:prstGeom>
          <a:noFill/>
        </p:spPr>
        <p:txBody>
          <a:bodyPr wrap="square" rtlCol="0">
            <a:spAutoFit/>
          </a:bodyPr>
          <a:lstStyle/>
          <a:p>
            <a:r>
              <a:rPr lang="en-GB" sz="1400" b="1" dirty="0">
                <a:solidFill>
                  <a:srgbClr val="006965"/>
                </a:solidFill>
              </a:rPr>
              <a:t>Compared to other age groups, a large proportion of apprenticeships started by Wycombe-based learners were aged 25+.</a:t>
            </a:r>
          </a:p>
        </p:txBody>
      </p:sp>
    </p:spTree>
    <p:extLst>
      <p:ext uri="{BB962C8B-B14F-4D97-AF65-F5344CB8AC3E}">
        <p14:creationId xmlns:p14="http://schemas.microsoft.com/office/powerpoint/2010/main" val="2936670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F585F-97CF-A6B7-B2B6-ED99AE363F57}"/>
              </a:ext>
            </a:extLst>
          </p:cNvPr>
          <p:cNvSpPr>
            <a:spLocks noGrp="1"/>
          </p:cNvSpPr>
          <p:nvPr>
            <p:ph type="title"/>
          </p:nvPr>
        </p:nvSpPr>
        <p:spPr/>
        <p:txBody>
          <a:bodyPr/>
          <a:lstStyle/>
          <a:p>
            <a:r>
              <a:rPr lang="en-GB" dirty="0"/>
              <a:t>Level</a:t>
            </a:r>
          </a:p>
        </p:txBody>
      </p:sp>
      <p:sp>
        <p:nvSpPr>
          <p:cNvPr id="3" name="Content Placeholder 2">
            <a:extLst>
              <a:ext uri="{FF2B5EF4-FFF2-40B4-BE49-F238E27FC236}">
                <a16:creationId xmlns:a16="http://schemas.microsoft.com/office/drawing/2014/main" id="{6822C0D5-D33E-3293-66C9-78ED66DF0A61}"/>
              </a:ext>
            </a:extLst>
          </p:cNvPr>
          <p:cNvSpPr>
            <a:spLocks noGrp="1"/>
          </p:cNvSpPr>
          <p:nvPr>
            <p:ph idx="1"/>
          </p:nvPr>
        </p:nvSpPr>
        <p:spPr>
          <a:xfrm>
            <a:off x="838200" y="1825625"/>
            <a:ext cx="5104053" cy="4351338"/>
          </a:xfrm>
        </p:spPr>
        <p:txBody>
          <a:bodyPr>
            <a:normAutofit fontScale="85000" lnSpcReduction="10000"/>
          </a:bodyPr>
          <a:lstStyle/>
          <a:p>
            <a:r>
              <a:rPr lang="en-GB" sz="2000" dirty="0"/>
              <a:t>In 2016/17, the majority of apprenticeships started by Buckinghamshire-based learners were </a:t>
            </a:r>
            <a:r>
              <a:rPr lang="en-GB" sz="2000" dirty="0">
                <a:hlinkClick r:id="rId2"/>
              </a:rPr>
              <a:t>intermediate and advanced level apprenticeships</a:t>
            </a:r>
            <a:r>
              <a:rPr lang="en-GB" sz="2000" dirty="0"/>
              <a:t>.</a:t>
            </a:r>
          </a:p>
          <a:p>
            <a:r>
              <a:rPr lang="en-GB" sz="2000" dirty="0"/>
              <a:t>However, over time the proportion of intermediate level starts has declined while higher level starts has increased. This is in-line with the national trend.</a:t>
            </a:r>
          </a:p>
          <a:p>
            <a:r>
              <a:rPr lang="en-GB" sz="2000" dirty="0"/>
              <a:t>The proportion of starts at the advanced level has remained relatively stable.</a:t>
            </a:r>
          </a:p>
          <a:p>
            <a:r>
              <a:rPr lang="en-GB" sz="2000" dirty="0"/>
              <a:t>The number of degree apprenticeships started by Buckinghamshire-based learners has increased year-on-year.</a:t>
            </a:r>
          </a:p>
          <a:p>
            <a:r>
              <a:rPr lang="en-GB" sz="2000" dirty="0"/>
              <a:t>Between 2019/20 and 2022/23, the number of degree apprenticeships increased by 75%.</a:t>
            </a:r>
          </a:p>
          <a:p>
            <a:r>
              <a:rPr lang="en-GB" sz="2000" dirty="0"/>
              <a:t>9% of all apprenticeships in 2022/23 were degree apprenticeships. This is up from 6% in 2019/20.</a:t>
            </a:r>
          </a:p>
          <a:p>
            <a:endParaRPr lang="en-GB" sz="2000" dirty="0"/>
          </a:p>
        </p:txBody>
      </p:sp>
      <p:sp>
        <p:nvSpPr>
          <p:cNvPr id="6" name="TextBox 5">
            <a:extLst>
              <a:ext uri="{FF2B5EF4-FFF2-40B4-BE49-F238E27FC236}">
                <a16:creationId xmlns:a16="http://schemas.microsoft.com/office/drawing/2014/main" id="{9CB731D4-F1EF-517F-FEB5-A827346D4845}"/>
              </a:ext>
            </a:extLst>
          </p:cNvPr>
          <p:cNvSpPr txBox="1"/>
          <p:nvPr/>
        </p:nvSpPr>
        <p:spPr>
          <a:xfrm>
            <a:off x="6096000" y="766296"/>
            <a:ext cx="5104052" cy="523220"/>
          </a:xfrm>
          <a:prstGeom prst="rect">
            <a:avLst/>
          </a:prstGeom>
          <a:noFill/>
        </p:spPr>
        <p:txBody>
          <a:bodyPr wrap="square" rtlCol="0">
            <a:spAutoFit/>
          </a:bodyPr>
          <a:lstStyle/>
          <a:p>
            <a:r>
              <a:rPr lang="en-GB" sz="1400" b="1" dirty="0">
                <a:solidFill>
                  <a:srgbClr val="006965"/>
                </a:solidFill>
              </a:rPr>
              <a:t>Since 2016/17, the proportion of intermediate level starts has declined while higher level starts has risen.</a:t>
            </a:r>
          </a:p>
        </p:txBody>
      </p:sp>
      <p:sp>
        <p:nvSpPr>
          <p:cNvPr id="7" name="TextBox 6">
            <a:extLst>
              <a:ext uri="{FF2B5EF4-FFF2-40B4-BE49-F238E27FC236}">
                <a16:creationId xmlns:a16="http://schemas.microsoft.com/office/drawing/2014/main" id="{F4037005-1C13-FF19-8ABC-75F7C6D5E180}"/>
              </a:ext>
            </a:extLst>
          </p:cNvPr>
          <p:cNvSpPr txBox="1"/>
          <p:nvPr/>
        </p:nvSpPr>
        <p:spPr>
          <a:xfrm>
            <a:off x="9117982" y="5715298"/>
            <a:ext cx="2708878" cy="646331"/>
          </a:xfrm>
          <a:prstGeom prst="rect">
            <a:avLst/>
          </a:prstGeom>
          <a:noFill/>
        </p:spPr>
        <p:txBody>
          <a:bodyPr wrap="square" rtlCol="0">
            <a:spAutoFit/>
          </a:bodyPr>
          <a:lstStyle/>
          <a:p>
            <a:pPr algn="r"/>
            <a:r>
              <a:rPr lang="en-GB" sz="1200" dirty="0"/>
              <a:t>Source: </a:t>
            </a:r>
            <a:r>
              <a:rPr lang="en-GB" sz="1200" dirty="0">
                <a:hlinkClick r:id="rId3"/>
              </a:rPr>
              <a:t>DfE Apprenticeship starts</a:t>
            </a:r>
            <a:endParaRPr lang="en-GB" sz="1200" dirty="0"/>
          </a:p>
          <a:p>
            <a:pPr algn="r"/>
            <a:r>
              <a:rPr lang="en-GB" sz="1200" dirty="0"/>
              <a:t>Higher level apprenticeship breakdown unavailable pre 2019/20.</a:t>
            </a:r>
          </a:p>
        </p:txBody>
      </p:sp>
      <p:graphicFrame>
        <p:nvGraphicFramePr>
          <p:cNvPr id="5" name="Table 4">
            <a:extLst>
              <a:ext uri="{FF2B5EF4-FFF2-40B4-BE49-F238E27FC236}">
                <a16:creationId xmlns:a16="http://schemas.microsoft.com/office/drawing/2014/main" id="{67400D0B-1910-F066-01B6-F6037F692059}"/>
              </a:ext>
            </a:extLst>
          </p:cNvPr>
          <p:cNvGraphicFramePr>
            <a:graphicFrameLocks noGrp="1"/>
          </p:cNvGraphicFramePr>
          <p:nvPr>
            <p:extLst>
              <p:ext uri="{D42A27DB-BD31-4B8C-83A1-F6EECF244321}">
                <p14:modId xmlns:p14="http://schemas.microsoft.com/office/powerpoint/2010/main" val="586042845"/>
              </p:ext>
            </p:extLst>
          </p:nvPr>
        </p:nvGraphicFramePr>
        <p:xfrm>
          <a:off x="6096000" y="5105698"/>
          <a:ext cx="3021982" cy="1219200"/>
        </p:xfrm>
        <a:graphic>
          <a:graphicData uri="http://schemas.openxmlformats.org/drawingml/2006/table">
            <a:tbl>
              <a:tblPr firstRow="1" bandRow="1">
                <a:tableStyleId>{5C22544A-7EE6-4342-B048-85BDC9FD1C3A}</a:tableStyleId>
              </a:tblPr>
              <a:tblGrid>
                <a:gridCol w="1510991">
                  <a:extLst>
                    <a:ext uri="{9D8B030D-6E8A-4147-A177-3AD203B41FA5}">
                      <a16:colId xmlns:a16="http://schemas.microsoft.com/office/drawing/2014/main" val="385182599"/>
                    </a:ext>
                  </a:extLst>
                </a:gridCol>
                <a:gridCol w="1510991">
                  <a:extLst>
                    <a:ext uri="{9D8B030D-6E8A-4147-A177-3AD203B41FA5}">
                      <a16:colId xmlns:a16="http://schemas.microsoft.com/office/drawing/2014/main" val="3746692928"/>
                    </a:ext>
                  </a:extLst>
                </a:gridCol>
              </a:tblGrid>
              <a:tr h="288000">
                <a:tc>
                  <a:txBody>
                    <a:bodyPr/>
                    <a:lstStyle/>
                    <a:p>
                      <a:r>
                        <a:rPr lang="en-GB" sz="1400" b="1" dirty="0">
                          <a:solidFill>
                            <a:schemeClr val="bg1"/>
                          </a:solidFill>
                        </a:rPr>
                        <a:t>Intermediate</a:t>
                      </a:r>
                    </a:p>
                  </a:txBody>
                  <a:tcPr>
                    <a:solidFill>
                      <a:srgbClr val="006965"/>
                    </a:solidFill>
                  </a:tcPr>
                </a:tc>
                <a:tc>
                  <a:txBody>
                    <a:bodyPr/>
                    <a:lstStyle/>
                    <a:p>
                      <a:r>
                        <a:rPr lang="en-GB" sz="1400" b="1" dirty="0">
                          <a:solidFill>
                            <a:schemeClr val="bg1"/>
                          </a:solidFill>
                        </a:rPr>
                        <a:t>Levels 1 and 2</a:t>
                      </a:r>
                    </a:p>
                  </a:txBody>
                  <a:tcPr>
                    <a:solidFill>
                      <a:srgbClr val="006965"/>
                    </a:solidFill>
                  </a:tcPr>
                </a:tc>
                <a:extLst>
                  <a:ext uri="{0D108BD9-81ED-4DB2-BD59-A6C34878D82A}">
                    <a16:rowId xmlns:a16="http://schemas.microsoft.com/office/drawing/2014/main" val="2897538351"/>
                  </a:ext>
                </a:extLst>
              </a:tr>
              <a:tr h="288000">
                <a:tc>
                  <a:txBody>
                    <a:bodyPr/>
                    <a:lstStyle/>
                    <a:p>
                      <a:r>
                        <a:rPr lang="en-GB" sz="1400" b="1" dirty="0">
                          <a:solidFill>
                            <a:schemeClr val="bg1"/>
                          </a:solidFill>
                        </a:rPr>
                        <a:t>Advanced</a:t>
                      </a:r>
                    </a:p>
                  </a:txBody>
                  <a:tcPr>
                    <a:solidFill>
                      <a:srgbClr val="006965">
                        <a:alpha val="60000"/>
                      </a:srgbClr>
                    </a:solidFill>
                  </a:tcPr>
                </a:tc>
                <a:tc>
                  <a:txBody>
                    <a:bodyPr/>
                    <a:lstStyle/>
                    <a:p>
                      <a:r>
                        <a:rPr lang="en-GB" sz="1400" b="1" dirty="0">
                          <a:solidFill>
                            <a:schemeClr val="bg1"/>
                          </a:solidFill>
                        </a:rPr>
                        <a:t>Level 3</a:t>
                      </a:r>
                    </a:p>
                  </a:txBody>
                  <a:tcPr>
                    <a:solidFill>
                      <a:srgbClr val="006965">
                        <a:alpha val="60000"/>
                      </a:srgbClr>
                    </a:solidFill>
                  </a:tcPr>
                </a:tc>
                <a:extLst>
                  <a:ext uri="{0D108BD9-81ED-4DB2-BD59-A6C34878D82A}">
                    <a16:rowId xmlns:a16="http://schemas.microsoft.com/office/drawing/2014/main" val="3187089783"/>
                  </a:ext>
                </a:extLst>
              </a:tr>
              <a:tr h="288000">
                <a:tc>
                  <a:txBody>
                    <a:bodyPr/>
                    <a:lstStyle/>
                    <a:p>
                      <a:r>
                        <a:rPr lang="en-GB" sz="1400" b="1" dirty="0">
                          <a:solidFill>
                            <a:schemeClr val="bg1"/>
                          </a:solidFill>
                        </a:rPr>
                        <a:t>Higher</a:t>
                      </a:r>
                    </a:p>
                  </a:txBody>
                  <a:tcPr>
                    <a:solidFill>
                      <a:srgbClr val="006965"/>
                    </a:solidFill>
                  </a:tcPr>
                </a:tc>
                <a:tc>
                  <a:txBody>
                    <a:bodyPr/>
                    <a:lstStyle/>
                    <a:p>
                      <a:r>
                        <a:rPr lang="en-GB" sz="1400" b="1" dirty="0">
                          <a:solidFill>
                            <a:schemeClr val="bg1"/>
                          </a:solidFill>
                        </a:rPr>
                        <a:t>Levels 4 to 7</a:t>
                      </a:r>
                    </a:p>
                  </a:txBody>
                  <a:tcPr>
                    <a:solidFill>
                      <a:srgbClr val="006965"/>
                    </a:solidFill>
                  </a:tcPr>
                </a:tc>
                <a:extLst>
                  <a:ext uri="{0D108BD9-81ED-4DB2-BD59-A6C34878D82A}">
                    <a16:rowId xmlns:a16="http://schemas.microsoft.com/office/drawing/2014/main" val="827844900"/>
                  </a:ext>
                </a:extLst>
              </a:tr>
              <a:tr h="288000">
                <a:tc>
                  <a:txBody>
                    <a:bodyPr/>
                    <a:lstStyle/>
                    <a:p>
                      <a:r>
                        <a:rPr lang="en-GB" sz="1400" b="1" dirty="0">
                          <a:solidFill>
                            <a:schemeClr val="bg1"/>
                          </a:solidFill>
                        </a:rPr>
                        <a:t>Degree</a:t>
                      </a:r>
                    </a:p>
                  </a:txBody>
                  <a:tcPr>
                    <a:solidFill>
                      <a:srgbClr val="006965">
                        <a:alpha val="60000"/>
                      </a:srgbClr>
                    </a:solidFill>
                  </a:tcPr>
                </a:tc>
                <a:tc>
                  <a:txBody>
                    <a:bodyPr/>
                    <a:lstStyle/>
                    <a:p>
                      <a:r>
                        <a:rPr lang="en-GB" sz="1400" b="1" dirty="0">
                          <a:solidFill>
                            <a:schemeClr val="bg1"/>
                          </a:solidFill>
                        </a:rPr>
                        <a:t>Levels 6 &amp; 7</a:t>
                      </a:r>
                    </a:p>
                  </a:txBody>
                  <a:tcPr>
                    <a:solidFill>
                      <a:srgbClr val="006965">
                        <a:alpha val="60000"/>
                      </a:srgbClr>
                    </a:solidFill>
                  </a:tcPr>
                </a:tc>
                <a:extLst>
                  <a:ext uri="{0D108BD9-81ED-4DB2-BD59-A6C34878D82A}">
                    <a16:rowId xmlns:a16="http://schemas.microsoft.com/office/drawing/2014/main" val="3824874897"/>
                  </a:ext>
                </a:extLst>
              </a:tr>
            </a:tbl>
          </a:graphicData>
        </a:graphic>
      </p:graphicFrame>
      <p:graphicFrame>
        <p:nvGraphicFramePr>
          <p:cNvPr id="8" name="Chart 7">
            <a:extLst>
              <a:ext uri="{FF2B5EF4-FFF2-40B4-BE49-F238E27FC236}">
                <a16:creationId xmlns:a16="http://schemas.microsoft.com/office/drawing/2014/main" id="{5BAC5B5B-28B3-E58B-0B19-37DF42A8AD95}"/>
              </a:ext>
            </a:extLst>
          </p:cNvPr>
          <p:cNvGraphicFramePr>
            <a:graphicFrameLocks/>
          </p:cNvGraphicFramePr>
          <p:nvPr>
            <p:extLst>
              <p:ext uri="{D42A27DB-BD31-4B8C-83A1-F6EECF244321}">
                <p14:modId xmlns:p14="http://schemas.microsoft.com/office/powerpoint/2010/main" val="3713822194"/>
              </p:ext>
            </p:extLst>
          </p:nvPr>
        </p:nvGraphicFramePr>
        <p:xfrm>
          <a:off x="6096000" y="1488577"/>
          <a:ext cx="5538951" cy="34691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9617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79068-9926-290F-FBE8-618AA843AED1}"/>
              </a:ext>
            </a:extLst>
          </p:cNvPr>
          <p:cNvSpPr>
            <a:spLocks noGrp="1"/>
          </p:cNvSpPr>
          <p:nvPr>
            <p:ph type="title"/>
          </p:nvPr>
        </p:nvSpPr>
        <p:spPr/>
        <p:txBody>
          <a:bodyPr/>
          <a:lstStyle/>
          <a:p>
            <a:r>
              <a:rPr lang="en-GB" dirty="0"/>
              <a:t>Subject</a:t>
            </a:r>
          </a:p>
        </p:txBody>
      </p:sp>
      <p:graphicFrame>
        <p:nvGraphicFramePr>
          <p:cNvPr id="7" name="Content Placeholder 6">
            <a:extLst>
              <a:ext uri="{FF2B5EF4-FFF2-40B4-BE49-F238E27FC236}">
                <a16:creationId xmlns:a16="http://schemas.microsoft.com/office/drawing/2014/main" id="{897148F6-4060-FF53-E9CC-CEEACD3547DD}"/>
              </a:ext>
            </a:extLst>
          </p:cNvPr>
          <p:cNvGraphicFramePr>
            <a:graphicFrameLocks noGrp="1"/>
          </p:cNvGraphicFramePr>
          <p:nvPr>
            <p:ph idx="1"/>
            <p:extLst>
              <p:ext uri="{D42A27DB-BD31-4B8C-83A1-F6EECF244321}">
                <p14:modId xmlns:p14="http://schemas.microsoft.com/office/powerpoint/2010/main" val="1514023811"/>
              </p:ext>
            </p:extLst>
          </p:nvPr>
        </p:nvGraphicFramePr>
        <p:xfrm>
          <a:off x="4648197" y="1978092"/>
          <a:ext cx="6705603" cy="3896077"/>
        </p:xfrm>
        <a:graphic>
          <a:graphicData uri="http://schemas.openxmlformats.org/drawingml/2006/table">
            <a:tbl>
              <a:tblPr>
                <a:tableStyleId>{5C22544A-7EE6-4342-B048-85BDC9FD1C3A}</a:tableStyleId>
              </a:tblPr>
              <a:tblGrid>
                <a:gridCol w="2800815">
                  <a:extLst>
                    <a:ext uri="{9D8B030D-6E8A-4147-A177-3AD203B41FA5}">
                      <a16:colId xmlns:a16="http://schemas.microsoft.com/office/drawing/2014/main" val="4257905443"/>
                    </a:ext>
                  </a:extLst>
                </a:gridCol>
                <a:gridCol w="650798">
                  <a:extLst>
                    <a:ext uri="{9D8B030D-6E8A-4147-A177-3AD203B41FA5}">
                      <a16:colId xmlns:a16="http://schemas.microsoft.com/office/drawing/2014/main" val="3194041148"/>
                    </a:ext>
                  </a:extLst>
                </a:gridCol>
                <a:gridCol w="650798">
                  <a:extLst>
                    <a:ext uri="{9D8B030D-6E8A-4147-A177-3AD203B41FA5}">
                      <a16:colId xmlns:a16="http://schemas.microsoft.com/office/drawing/2014/main" val="1610891498"/>
                    </a:ext>
                  </a:extLst>
                </a:gridCol>
                <a:gridCol w="650798">
                  <a:extLst>
                    <a:ext uri="{9D8B030D-6E8A-4147-A177-3AD203B41FA5}">
                      <a16:colId xmlns:a16="http://schemas.microsoft.com/office/drawing/2014/main" val="3557024025"/>
                    </a:ext>
                  </a:extLst>
                </a:gridCol>
                <a:gridCol w="650798">
                  <a:extLst>
                    <a:ext uri="{9D8B030D-6E8A-4147-A177-3AD203B41FA5}">
                      <a16:colId xmlns:a16="http://schemas.microsoft.com/office/drawing/2014/main" val="1592589810"/>
                    </a:ext>
                  </a:extLst>
                </a:gridCol>
                <a:gridCol w="650798">
                  <a:extLst>
                    <a:ext uri="{9D8B030D-6E8A-4147-A177-3AD203B41FA5}">
                      <a16:colId xmlns:a16="http://schemas.microsoft.com/office/drawing/2014/main" val="3571890976"/>
                    </a:ext>
                  </a:extLst>
                </a:gridCol>
                <a:gridCol w="650798">
                  <a:extLst>
                    <a:ext uri="{9D8B030D-6E8A-4147-A177-3AD203B41FA5}">
                      <a16:colId xmlns:a16="http://schemas.microsoft.com/office/drawing/2014/main" val="2553706441"/>
                    </a:ext>
                  </a:extLst>
                </a:gridCol>
              </a:tblGrid>
              <a:tr h="667969">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100" u="none" strike="noStrike" dirty="0">
                          <a:solidFill>
                            <a:schemeClr val="bg1"/>
                          </a:solidFill>
                          <a:effectLst/>
                        </a:rPr>
                        <a:t>Bucks</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Herts</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Oxon</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SE Midlands</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TV Berks</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effectLst/>
                        </a:rPr>
                        <a:t>England</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276550149"/>
                  </a:ext>
                </a:extLst>
              </a:tr>
              <a:tr h="248316">
                <a:tc>
                  <a:txBody>
                    <a:bodyPr/>
                    <a:lstStyle/>
                    <a:p>
                      <a:pPr algn="r" fontAlgn="b"/>
                      <a:r>
                        <a:rPr lang="en-GB" sz="1100" u="none" strike="noStrike" dirty="0">
                          <a:effectLst/>
                        </a:rPr>
                        <a:t>Agriculture, Horticulture &amp; Animal Care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rPr>
                        <a:t>3%</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rPr>
                        <a:t>2%</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3%</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1%</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3%</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2%</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658524696"/>
                  </a:ext>
                </a:extLst>
              </a:tr>
              <a:tr h="248316">
                <a:tc>
                  <a:txBody>
                    <a:bodyPr/>
                    <a:lstStyle/>
                    <a:p>
                      <a:pPr algn="r" fontAlgn="b"/>
                      <a:r>
                        <a:rPr lang="en-GB" sz="1100" u="none" strike="noStrike" dirty="0">
                          <a:effectLst/>
                        </a:rPr>
                        <a:t>Arts, Media &amp; Publishing</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rPr>
                        <a:t>1%</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rPr>
                        <a:t>1%</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1%</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0%</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0%</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1%</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85664616"/>
                  </a:ext>
                </a:extLst>
              </a:tr>
              <a:tr h="248316">
                <a:tc>
                  <a:txBody>
                    <a:bodyPr/>
                    <a:lstStyle/>
                    <a:p>
                      <a:pPr algn="r" fontAlgn="b"/>
                      <a:r>
                        <a:rPr lang="en-GB" sz="1100" u="none" strike="noStrike" dirty="0">
                          <a:effectLst/>
                        </a:rPr>
                        <a:t>Business, Administration &amp; Law</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a:solidFill>
                            <a:schemeClr val="bg1"/>
                          </a:solidFill>
                          <a:effectLst/>
                        </a:rPr>
                        <a:t>29%</a:t>
                      </a:r>
                      <a:endParaRPr lang="en-GB" sz="1100" b="0" i="0" u="none" strike="noStrike">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rPr>
                        <a:t>33%</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26%</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28%</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31%</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effectLst/>
                        </a:rPr>
                        <a:t>25%</a:t>
                      </a:r>
                      <a:endParaRPr lang="en-GB" sz="11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657275031"/>
                  </a:ext>
                </a:extLst>
              </a:tr>
              <a:tr h="248316">
                <a:tc>
                  <a:txBody>
                    <a:bodyPr/>
                    <a:lstStyle/>
                    <a:p>
                      <a:pPr algn="r" fontAlgn="b"/>
                      <a:r>
                        <a:rPr lang="en-GB" sz="1100" u="none" strike="noStrike" dirty="0">
                          <a:effectLst/>
                        </a:rPr>
                        <a:t>Construction, Planning &amp; the Built Environment</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a:solidFill>
                            <a:schemeClr val="bg1"/>
                          </a:solidFill>
                          <a:effectLst/>
                        </a:rPr>
                        <a:t>5%</a:t>
                      </a:r>
                      <a:endParaRPr lang="en-GB" sz="1100" b="0" i="0" u="none" strike="noStrike">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rPr>
                        <a:t>6%</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8%</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6%</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5%</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11%</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500409961"/>
                  </a:ext>
                </a:extLst>
              </a:tr>
              <a:tr h="248316">
                <a:tc>
                  <a:txBody>
                    <a:bodyPr/>
                    <a:lstStyle/>
                    <a:p>
                      <a:pPr algn="r" fontAlgn="b"/>
                      <a:r>
                        <a:rPr lang="en-GB" sz="1100" u="none" strike="noStrike" dirty="0">
                          <a:effectLst/>
                        </a:rPr>
                        <a:t>Education &amp; Training</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rPr>
                        <a:t>3%</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rPr>
                        <a:t>3%</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2%</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3%</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3%</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775377573"/>
                  </a:ext>
                </a:extLst>
              </a:tr>
              <a:tr h="248316">
                <a:tc>
                  <a:txBody>
                    <a:bodyPr/>
                    <a:lstStyle/>
                    <a:p>
                      <a:pPr algn="r" fontAlgn="b"/>
                      <a:r>
                        <a:rPr lang="en-GB" sz="1100" u="none" strike="noStrike" dirty="0">
                          <a:effectLst/>
                        </a:rPr>
                        <a:t>Engineering &amp; Manufacturing Technologies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rPr>
                        <a:t>11%</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rPr>
                        <a:t>10%</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15%</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12%</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10%</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19%</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903145499"/>
                  </a:ext>
                </a:extLst>
              </a:tr>
              <a:tr h="248316">
                <a:tc>
                  <a:txBody>
                    <a:bodyPr/>
                    <a:lstStyle/>
                    <a:p>
                      <a:pPr algn="r" fontAlgn="b"/>
                      <a:r>
                        <a:rPr lang="en-GB" sz="1100" u="none" strike="noStrike" dirty="0">
                          <a:effectLst/>
                        </a:rPr>
                        <a:t>Health, Public Services &amp; Care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rPr>
                        <a:t>26%</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rPr>
                        <a:t>26%</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27%</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30%</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26%</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22%</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739742895"/>
                  </a:ext>
                </a:extLst>
              </a:tr>
              <a:tr h="248316">
                <a:tc>
                  <a:txBody>
                    <a:bodyPr/>
                    <a:lstStyle/>
                    <a:p>
                      <a:pPr algn="r" fontAlgn="b"/>
                      <a:r>
                        <a:rPr lang="en-GB" sz="1100" u="none" strike="noStrike" dirty="0">
                          <a:effectLst/>
                        </a:rPr>
                        <a:t>History, Philosophy &amp; Theology</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60720564"/>
                  </a:ext>
                </a:extLst>
              </a:tr>
              <a:tr h="248316">
                <a:tc>
                  <a:txBody>
                    <a:bodyPr/>
                    <a:lstStyle/>
                    <a:p>
                      <a:pPr algn="r" fontAlgn="b"/>
                      <a:r>
                        <a:rPr lang="en-GB" sz="1100" u="none" strike="noStrike" dirty="0">
                          <a:effectLst/>
                        </a:rPr>
                        <a:t>Information &amp; Communication Technology</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rPr>
                        <a:t>8%</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rPr>
                        <a:t>8%</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7%</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9%</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10%</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7%</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760448770"/>
                  </a:ext>
                </a:extLst>
              </a:tr>
              <a:tr h="248316">
                <a:tc>
                  <a:txBody>
                    <a:bodyPr/>
                    <a:lstStyle/>
                    <a:p>
                      <a:pPr algn="r" fontAlgn="b"/>
                      <a:r>
                        <a:rPr lang="en-GB" sz="1100" u="none" strike="noStrike" dirty="0">
                          <a:effectLst/>
                        </a:rPr>
                        <a:t>Leisure, Travel &amp; Tourism</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rPr>
                        <a:t>3%</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rPr>
                        <a:t>2%</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1%</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1%</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2%</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1%</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969021756"/>
                  </a:ext>
                </a:extLst>
              </a:tr>
              <a:tr h="248316">
                <a:tc>
                  <a:txBody>
                    <a:bodyPr/>
                    <a:lstStyle/>
                    <a:p>
                      <a:pPr algn="r" fontAlgn="b"/>
                      <a:r>
                        <a:rPr lang="en-GB" sz="1100" u="none" strike="noStrike" dirty="0">
                          <a:effectLst/>
                        </a:rPr>
                        <a:t>Retail &amp; Commercial Enterprise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rPr>
                        <a:t>11%</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rPr>
                        <a:t>9%</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10%</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9%</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10%</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8%</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426023978"/>
                  </a:ext>
                </a:extLst>
              </a:tr>
              <a:tr h="248316">
                <a:tc>
                  <a:txBody>
                    <a:bodyPr/>
                    <a:lstStyle/>
                    <a:p>
                      <a:pPr algn="r" fontAlgn="b"/>
                      <a:r>
                        <a:rPr lang="en-GB" sz="1100" u="none" strike="noStrike" dirty="0">
                          <a:effectLst/>
                        </a:rPr>
                        <a:t>Science &amp; Mathematics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rPr>
                        <a:t>0%</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0%</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rPr>
                        <a:t>0%</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rPr>
                        <a:t>0%</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902254958"/>
                  </a:ext>
                </a:extLst>
              </a:tr>
              <a:tr h="248316">
                <a:tc>
                  <a:txBody>
                    <a:bodyPr/>
                    <a:lstStyle/>
                    <a:p>
                      <a:pPr algn="r" fontAlgn="b"/>
                      <a:r>
                        <a:rPr lang="en-GB" sz="1100" u="none" strike="noStrike" dirty="0">
                          <a:effectLst/>
                        </a:rPr>
                        <a:t>Social Sciences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rPr>
                        <a:t>0%</a:t>
                      </a:r>
                      <a:endParaRPr lang="en-GB" sz="1100" b="0" i="0" u="none" strike="noStrike">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rPr>
                        <a:t>low</a:t>
                      </a:r>
                      <a:endParaRPr lang="en-GB" sz="1100" b="0" i="1"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808775740"/>
                  </a:ext>
                </a:extLst>
              </a:tr>
            </a:tbl>
          </a:graphicData>
        </a:graphic>
      </p:graphicFrame>
      <p:sp>
        <p:nvSpPr>
          <p:cNvPr id="4" name="TextBox 3">
            <a:extLst>
              <a:ext uri="{FF2B5EF4-FFF2-40B4-BE49-F238E27FC236}">
                <a16:creationId xmlns:a16="http://schemas.microsoft.com/office/drawing/2014/main" id="{7DB1402C-0314-1397-6F9F-138338ED2C24}"/>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starts 2022/23 academic year</a:t>
            </a:r>
            <a:endParaRPr lang="en-GB" sz="1200" dirty="0"/>
          </a:p>
        </p:txBody>
      </p:sp>
      <p:sp>
        <p:nvSpPr>
          <p:cNvPr id="3" name="TextBox 2">
            <a:extLst>
              <a:ext uri="{FF2B5EF4-FFF2-40B4-BE49-F238E27FC236}">
                <a16:creationId xmlns:a16="http://schemas.microsoft.com/office/drawing/2014/main" id="{AB6230A3-8522-E143-FC36-C1B1AC244DB2}"/>
              </a:ext>
            </a:extLst>
          </p:cNvPr>
          <p:cNvSpPr txBox="1"/>
          <p:nvPr/>
        </p:nvSpPr>
        <p:spPr>
          <a:xfrm>
            <a:off x="5313680" y="1239428"/>
            <a:ext cx="6040120" cy="738664"/>
          </a:xfrm>
          <a:prstGeom prst="rect">
            <a:avLst/>
          </a:prstGeom>
          <a:noFill/>
        </p:spPr>
        <p:txBody>
          <a:bodyPr wrap="square" rtlCol="0">
            <a:spAutoFit/>
          </a:bodyPr>
          <a:lstStyle/>
          <a:p>
            <a:r>
              <a:rPr lang="en-GB" sz="1400" b="1" dirty="0">
                <a:solidFill>
                  <a:srgbClr val="006965"/>
                </a:solidFill>
              </a:rPr>
              <a:t>A lower proportion of apprenticeships started by Buckinghamshire-based learners were in ‘engineering &amp; manufacturing technologies’ than the national average, whilst a higher proportion were in ‘health, public services &amp; care’.</a:t>
            </a:r>
          </a:p>
        </p:txBody>
      </p:sp>
      <p:sp>
        <p:nvSpPr>
          <p:cNvPr id="5" name="Content Placeholder 2">
            <a:extLst>
              <a:ext uri="{FF2B5EF4-FFF2-40B4-BE49-F238E27FC236}">
                <a16:creationId xmlns:a16="http://schemas.microsoft.com/office/drawing/2014/main" id="{E1012721-977A-D67B-16A1-E67DD4DE36B2}"/>
              </a:ext>
            </a:extLst>
          </p:cNvPr>
          <p:cNvSpPr txBox="1">
            <a:spLocks/>
          </p:cNvSpPr>
          <p:nvPr/>
        </p:nvSpPr>
        <p:spPr>
          <a:xfrm>
            <a:off x="838200" y="1825625"/>
            <a:ext cx="3809997"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More than half of apprenticeships started by Buckinghamshire-based learners in 2022/23 were in ‘business, admin &amp; law’ and ‘health public services &amp; care’.</a:t>
            </a:r>
          </a:p>
          <a:p>
            <a:r>
              <a:rPr lang="en-GB" sz="2000" dirty="0"/>
              <a:t>A lower proportion of apprenticeships started by Buckinghamshire-based learners were in ‘engineering &amp; manufacturing technologies’ than the national average, while a higher proportion were in ‘health, public services &amp; care’.</a:t>
            </a:r>
          </a:p>
          <a:p>
            <a:r>
              <a:rPr lang="en-GB" sz="2000" dirty="0"/>
              <a:t>Apprenticeship starts in ‘construction, planning &amp; the built environment’ were also lower than the national average.</a:t>
            </a:r>
          </a:p>
          <a:p>
            <a:r>
              <a:rPr lang="en-GB" sz="2000" dirty="0"/>
              <a:t>A relatively high proportion of starts were in ‘retail &amp; commercial enterprise’ compared to in neighbouring LEP areas.</a:t>
            </a:r>
          </a:p>
          <a:p>
            <a:endParaRPr lang="en-GB" sz="2000" dirty="0"/>
          </a:p>
          <a:p>
            <a:endParaRPr lang="en-GB" sz="2000" dirty="0"/>
          </a:p>
        </p:txBody>
      </p:sp>
    </p:spTree>
    <p:extLst>
      <p:ext uri="{BB962C8B-B14F-4D97-AF65-F5344CB8AC3E}">
        <p14:creationId xmlns:p14="http://schemas.microsoft.com/office/powerpoint/2010/main" val="361525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98A5BB-1781-5547-9190-7060A6126618}"/>
              </a:ext>
            </a:extLst>
          </p:cNvPr>
          <p:cNvSpPr>
            <a:spLocks noGrp="1"/>
          </p:cNvSpPr>
          <p:nvPr>
            <p:ph type="title"/>
          </p:nvPr>
        </p:nvSpPr>
        <p:spPr/>
        <p:txBody>
          <a:bodyPr/>
          <a:lstStyle/>
          <a:p>
            <a:r>
              <a:rPr lang="en-GB" b="1">
                <a:solidFill>
                  <a:schemeClr val="bg1"/>
                </a:solidFill>
                <a:latin typeface="+mn-lt"/>
              </a:rPr>
              <a:t>Background</a:t>
            </a:r>
          </a:p>
        </p:txBody>
      </p:sp>
    </p:spTree>
    <p:extLst>
      <p:ext uri="{BB962C8B-B14F-4D97-AF65-F5344CB8AC3E}">
        <p14:creationId xmlns:p14="http://schemas.microsoft.com/office/powerpoint/2010/main" val="2498096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3D2C4-F93D-5B9C-D696-014A0FE90027}"/>
              </a:ext>
            </a:extLst>
          </p:cNvPr>
          <p:cNvSpPr>
            <a:spLocks noGrp="1"/>
          </p:cNvSpPr>
          <p:nvPr>
            <p:ph type="title"/>
          </p:nvPr>
        </p:nvSpPr>
        <p:spPr/>
        <p:txBody>
          <a:bodyPr/>
          <a:lstStyle/>
          <a:p>
            <a:r>
              <a:rPr lang="en-GB" dirty="0"/>
              <a:t>Subject trend</a:t>
            </a:r>
          </a:p>
        </p:txBody>
      </p:sp>
      <p:graphicFrame>
        <p:nvGraphicFramePr>
          <p:cNvPr id="7" name="Content Placeholder 6">
            <a:extLst>
              <a:ext uri="{FF2B5EF4-FFF2-40B4-BE49-F238E27FC236}">
                <a16:creationId xmlns:a16="http://schemas.microsoft.com/office/drawing/2014/main" id="{533DBB72-C02F-46BD-D026-A5A76336A5FB}"/>
              </a:ext>
            </a:extLst>
          </p:cNvPr>
          <p:cNvGraphicFramePr>
            <a:graphicFrameLocks noGrp="1"/>
          </p:cNvGraphicFramePr>
          <p:nvPr>
            <p:ph idx="1"/>
            <p:extLst>
              <p:ext uri="{D42A27DB-BD31-4B8C-83A1-F6EECF244321}">
                <p14:modId xmlns:p14="http://schemas.microsoft.com/office/powerpoint/2010/main" val="3306863328"/>
              </p:ext>
            </p:extLst>
          </p:nvPr>
        </p:nvGraphicFramePr>
        <p:xfrm>
          <a:off x="5019869" y="1831444"/>
          <a:ext cx="6373737" cy="4068520"/>
        </p:xfrm>
        <a:graphic>
          <a:graphicData uri="http://schemas.openxmlformats.org/drawingml/2006/table">
            <a:tbl>
              <a:tblPr/>
              <a:tblGrid>
                <a:gridCol w="2580573">
                  <a:extLst>
                    <a:ext uri="{9D8B030D-6E8A-4147-A177-3AD203B41FA5}">
                      <a16:colId xmlns:a16="http://schemas.microsoft.com/office/drawing/2014/main" val="864789449"/>
                    </a:ext>
                  </a:extLst>
                </a:gridCol>
                <a:gridCol w="536194">
                  <a:extLst>
                    <a:ext uri="{9D8B030D-6E8A-4147-A177-3AD203B41FA5}">
                      <a16:colId xmlns:a16="http://schemas.microsoft.com/office/drawing/2014/main" val="942477394"/>
                    </a:ext>
                  </a:extLst>
                </a:gridCol>
                <a:gridCol w="536194">
                  <a:extLst>
                    <a:ext uri="{9D8B030D-6E8A-4147-A177-3AD203B41FA5}">
                      <a16:colId xmlns:a16="http://schemas.microsoft.com/office/drawing/2014/main" val="3039797587"/>
                    </a:ext>
                  </a:extLst>
                </a:gridCol>
                <a:gridCol w="536194">
                  <a:extLst>
                    <a:ext uri="{9D8B030D-6E8A-4147-A177-3AD203B41FA5}">
                      <a16:colId xmlns:a16="http://schemas.microsoft.com/office/drawing/2014/main" val="1832763059"/>
                    </a:ext>
                  </a:extLst>
                </a:gridCol>
                <a:gridCol w="536194">
                  <a:extLst>
                    <a:ext uri="{9D8B030D-6E8A-4147-A177-3AD203B41FA5}">
                      <a16:colId xmlns:a16="http://schemas.microsoft.com/office/drawing/2014/main" val="3689572921"/>
                    </a:ext>
                  </a:extLst>
                </a:gridCol>
                <a:gridCol w="536194">
                  <a:extLst>
                    <a:ext uri="{9D8B030D-6E8A-4147-A177-3AD203B41FA5}">
                      <a16:colId xmlns:a16="http://schemas.microsoft.com/office/drawing/2014/main" val="2426202354"/>
                    </a:ext>
                  </a:extLst>
                </a:gridCol>
                <a:gridCol w="536194">
                  <a:extLst>
                    <a:ext uri="{9D8B030D-6E8A-4147-A177-3AD203B41FA5}">
                      <a16:colId xmlns:a16="http://schemas.microsoft.com/office/drawing/2014/main" val="3836448166"/>
                    </a:ext>
                  </a:extLst>
                </a:gridCol>
                <a:gridCol w="576000">
                  <a:extLst>
                    <a:ext uri="{9D8B030D-6E8A-4147-A177-3AD203B41FA5}">
                      <a16:colId xmlns:a16="http://schemas.microsoft.com/office/drawing/2014/main" val="2765429568"/>
                    </a:ext>
                  </a:extLst>
                </a:gridCol>
              </a:tblGrid>
              <a:tr h="242266">
                <a:tc>
                  <a:txBody>
                    <a:bodyPr/>
                    <a:lstStyle/>
                    <a:p>
                      <a:pPr algn="l" fontAlgn="b"/>
                      <a:endParaRPr lang="en-GB" sz="1100" b="0" i="0" u="none" strike="noStrike" dirty="0">
                        <a:solidFill>
                          <a:schemeClr val="bg1"/>
                        </a:solidFill>
                        <a:effectLst/>
                        <a:latin typeface="Calibri" panose="020F0502020204030204" pitchFamily="34" charset="0"/>
                      </a:endParaRPr>
                    </a:p>
                  </a:txBody>
                  <a:tcPr marL="6236" marR="6236" marT="6236"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2017/18</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2018/19</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2019/20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2020/21</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2021/22</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2022/23</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 change 2017/18 to 2022/23</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006965"/>
                    </a:solidFill>
                  </a:tcPr>
                </a:tc>
                <a:extLst>
                  <a:ext uri="{0D108BD9-81ED-4DB2-BD59-A6C34878D82A}">
                    <a16:rowId xmlns:a16="http://schemas.microsoft.com/office/drawing/2014/main" val="2955491140"/>
                  </a:ext>
                </a:extLst>
              </a:tr>
              <a:tr h="242266">
                <a:tc>
                  <a:txBody>
                    <a:bodyPr/>
                    <a:lstStyle/>
                    <a:p>
                      <a:pPr algn="r" fontAlgn="b"/>
                      <a:r>
                        <a:rPr lang="en-GB" sz="1100" b="0" i="0" u="none" strike="noStrike" dirty="0">
                          <a:solidFill>
                            <a:srgbClr val="000000"/>
                          </a:solidFill>
                          <a:effectLst/>
                          <a:latin typeface="Calibri" panose="020F0502020204030204" pitchFamily="34" charset="0"/>
                        </a:rPr>
                        <a:t>Agriculture, Horticulture &amp; Animal Care</a:t>
                      </a:r>
                    </a:p>
                  </a:txBody>
                  <a:tcPr marL="6236" marR="6236" marT="6236"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60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90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50%</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C4E5CE"/>
                    </a:solidFill>
                  </a:tcPr>
                </a:tc>
                <a:extLst>
                  <a:ext uri="{0D108BD9-81ED-4DB2-BD59-A6C34878D82A}">
                    <a16:rowId xmlns:a16="http://schemas.microsoft.com/office/drawing/2014/main" val="192393986"/>
                  </a:ext>
                </a:extLst>
              </a:tr>
              <a:tr h="242266">
                <a:tc>
                  <a:txBody>
                    <a:bodyPr/>
                    <a:lstStyle/>
                    <a:p>
                      <a:pPr algn="r" fontAlgn="b"/>
                      <a:r>
                        <a:rPr lang="en-GB" sz="1100" b="0" i="0" u="none" strike="noStrike" dirty="0">
                          <a:solidFill>
                            <a:srgbClr val="000000"/>
                          </a:solidFill>
                          <a:effectLst/>
                          <a:latin typeface="Calibri" panose="020F0502020204030204" pitchFamily="34" charset="0"/>
                        </a:rPr>
                        <a:t>Arts, Media &amp; Publishing</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100%</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rgbClr val="63BE7B"/>
                    </a:solidFill>
                  </a:tcPr>
                </a:tc>
                <a:extLst>
                  <a:ext uri="{0D108BD9-81ED-4DB2-BD59-A6C34878D82A}">
                    <a16:rowId xmlns:a16="http://schemas.microsoft.com/office/drawing/2014/main" val="3618771685"/>
                  </a:ext>
                </a:extLst>
              </a:tr>
              <a:tr h="242266">
                <a:tc>
                  <a:txBody>
                    <a:bodyPr/>
                    <a:lstStyle/>
                    <a:p>
                      <a:pPr algn="r" fontAlgn="b"/>
                      <a:r>
                        <a:rPr lang="en-GB" sz="1100" b="0" i="0" u="none" strike="noStrike" dirty="0">
                          <a:solidFill>
                            <a:srgbClr val="000000"/>
                          </a:solidFill>
                          <a:effectLst/>
                          <a:latin typeface="Calibri" panose="020F0502020204030204" pitchFamily="34" charset="0"/>
                        </a:rPr>
                        <a:t>Business, Administration &amp; Law</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760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870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740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810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1419735673"/>
                  </a:ext>
                </a:extLst>
              </a:tr>
              <a:tr h="242266">
                <a:tc>
                  <a:txBody>
                    <a:bodyPr/>
                    <a:lstStyle/>
                    <a:p>
                      <a:pPr algn="r" fontAlgn="b"/>
                      <a:r>
                        <a:rPr lang="en-GB" sz="1100" b="0" i="0" u="none" strike="noStrike" dirty="0">
                          <a:solidFill>
                            <a:srgbClr val="000000"/>
                          </a:solidFill>
                          <a:effectLst/>
                          <a:latin typeface="Calibri" panose="020F0502020204030204" pitchFamily="34" charset="0"/>
                        </a:rPr>
                        <a:t>Construction, Planning &amp; Built Environment</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100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160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50%</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rgbClr val="C4E5CE"/>
                    </a:solidFill>
                  </a:tcPr>
                </a:tc>
                <a:extLst>
                  <a:ext uri="{0D108BD9-81ED-4DB2-BD59-A6C34878D82A}">
                    <a16:rowId xmlns:a16="http://schemas.microsoft.com/office/drawing/2014/main" val="2805488684"/>
                  </a:ext>
                </a:extLst>
              </a:tr>
              <a:tr h="242266">
                <a:tc>
                  <a:txBody>
                    <a:bodyPr/>
                    <a:lstStyle/>
                    <a:p>
                      <a:pPr algn="r" fontAlgn="b"/>
                      <a:r>
                        <a:rPr lang="en-GB" sz="1100" b="0" i="0" u="none" strike="noStrike" dirty="0">
                          <a:solidFill>
                            <a:srgbClr val="000000"/>
                          </a:solidFill>
                          <a:effectLst/>
                          <a:latin typeface="Calibri" panose="020F0502020204030204" pitchFamily="34" charset="0"/>
                        </a:rPr>
                        <a:t>Education &amp; Training</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60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75%</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rgbClr val="94D2A5"/>
                    </a:solidFill>
                  </a:tcPr>
                </a:tc>
                <a:extLst>
                  <a:ext uri="{0D108BD9-81ED-4DB2-BD59-A6C34878D82A}">
                    <a16:rowId xmlns:a16="http://schemas.microsoft.com/office/drawing/2014/main" val="110027388"/>
                  </a:ext>
                </a:extLst>
              </a:tr>
              <a:tr h="242266">
                <a:tc>
                  <a:txBody>
                    <a:bodyPr/>
                    <a:lstStyle/>
                    <a:p>
                      <a:pPr algn="r" fontAlgn="b"/>
                      <a:r>
                        <a:rPr lang="en-GB" sz="1100" b="0" i="0" u="none" strike="noStrike" dirty="0">
                          <a:solidFill>
                            <a:srgbClr val="000000"/>
                          </a:solidFill>
                          <a:effectLst/>
                          <a:latin typeface="Calibri" panose="020F0502020204030204" pitchFamily="34" charset="0"/>
                        </a:rPr>
                        <a:t>Engineering &amp; Manufacturing Technologies</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370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220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220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290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-22%</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rgbClr val="F88486"/>
                    </a:solidFill>
                  </a:tcPr>
                </a:tc>
                <a:extLst>
                  <a:ext uri="{0D108BD9-81ED-4DB2-BD59-A6C34878D82A}">
                    <a16:rowId xmlns:a16="http://schemas.microsoft.com/office/drawing/2014/main" val="754774033"/>
                  </a:ext>
                </a:extLst>
              </a:tr>
              <a:tr h="242266">
                <a:tc>
                  <a:txBody>
                    <a:bodyPr/>
                    <a:lstStyle/>
                    <a:p>
                      <a:pPr algn="r" fontAlgn="b"/>
                      <a:r>
                        <a:rPr lang="en-GB" sz="1100" b="0" i="0" u="none" strike="noStrike" dirty="0">
                          <a:solidFill>
                            <a:srgbClr val="000000"/>
                          </a:solidFill>
                          <a:effectLst/>
                          <a:latin typeface="Calibri" panose="020F0502020204030204" pitchFamily="34" charset="0"/>
                        </a:rPr>
                        <a:t>Health, Public Services &amp; Care</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590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670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530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740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740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20%</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chemeClr val="accent6">
                        <a:lumMod val="20000"/>
                        <a:lumOff val="80000"/>
                      </a:schemeClr>
                    </a:solidFill>
                  </a:tcPr>
                </a:tc>
                <a:extLst>
                  <a:ext uri="{0D108BD9-81ED-4DB2-BD59-A6C34878D82A}">
                    <a16:rowId xmlns:a16="http://schemas.microsoft.com/office/drawing/2014/main" val="840010059"/>
                  </a:ext>
                </a:extLst>
              </a:tr>
              <a:tr h="242266">
                <a:tc>
                  <a:txBody>
                    <a:bodyPr/>
                    <a:lstStyle/>
                    <a:p>
                      <a:pPr algn="r" fontAlgn="b"/>
                      <a:r>
                        <a:rPr lang="en-GB" sz="1100" b="0" i="0" u="none" strike="noStrike" dirty="0">
                          <a:solidFill>
                            <a:srgbClr val="000000"/>
                          </a:solidFill>
                          <a:effectLst/>
                          <a:latin typeface="Calibri" panose="020F0502020204030204" pitchFamily="34" charset="0"/>
                        </a:rPr>
                        <a:t>History, Philosophy &amp; Theology</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no data</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no data</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no data</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34301935"/>
                  </a:ext>
                </a:extLst>
              </a:tr>
              <a:tr h="242266">
                <a:tc>
                  <a:txBody>
                    <a:bodyPr/>
                    <a:lstStyle/>
                    <a:p>
                      <a:pPr algn="r" fontAlgn="b"/>
                      <a:r>
                        <a:rPr lang="en-GB" sz="1100" b="0" i="0" u="none" strike="noStrike" dirty="0">
                          <a:solidFill>
                            <a:srgbClr val="000000"/>
                          </a:solidFill>
                          <a:effectLst/>
                          <a:latin typeface="Calibri" panose="020F0502020204030204" pitchFamily="34" charset="0"/>
                        </a:rPr>
                        <a:t>Information &amp; Communication Technology</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150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160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140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230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220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47%</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rgbClr val="CAE8D4"/>
                    </a:solidFill>
                  </a:tcPr>
                </a:tc>
                <a:extLst>
                  <a:ext uri="{0D108BD9-81ED-4DB2-BD59-A6C34878D82A}">
                    <a16:rowId xmlns:a16="http://schemas.microsoft.com/office/drawing/2014/main" val="4014866293"/>
                  </a:ext>
                </a:extLst>
              </a:tr>
              <a:tr h="242266">
                <a:tc>
                  <a:txBody>
                    <a:bodyPr/>
                    <a:lstStyle/>
                    <a:p>
                      <a:pPr algn="r" fontAlgn="b"/>
                      <a:r>
                        <a:rPr lang="en-GB" sz="1100" b="0" i="0" u="none" strike="noStrike" dirty="0">
                          <a:solidFill>
                            <a:srgbClr val="000000"/>
                          </a:solidFill>
                          <a:effectLst/>
                          <a:latin typeface="Calibri" panose="020F0502020204030204" pitchFamily="34" charset="0"/>
                        </a:rPr>
                        <a:t>Leisure, Travel &amp; Tourism</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90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100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60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-22%</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rgbClr val="F88284"/>
                    </a:solidFill>
                  </a:tcPr>
                </a:tc>
                <a:extLst>
                  <a:ext uri="{0D108BD9-81ED-4DB2-BD59-A6C34878D82A}">
                    <a16:rowId xmlns:a16="http://schemas.microsoft.com/office/drawing/2014/main" val="137548060"/>
                  </a:ext>
                </a:extLst>
              </a:tr>
              <a:tr h="242266">
                <a:tc>
                  <a:txBody>
                    <a:bodyPr/>
                    <a:lstStyle/>
                    <a:p>
                      <a:pPr algn="r" fontAlgn="b"/>
                      <a:r>
                        <a:rPr lang="en-GB" sz="1100" b="0" i="0" u="none" strike="noStrike">
                          <a:solidFill>
                            <a:srgbClr val="000000"/>
                          </a:solidFill>
                          <a:effectLst/>
                          <a:latin typeface="Calibri" panose="020F0502020204030204" pitchFamily="34" charset="0"/>
                        </a:rPr>
                        <a:t>Retail &amp; Commercial Enterprise</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450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330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-31%</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solidFill>
                      <a:srgbClr val="F8696B"/>
                    </a:solidFill>
                  </a:tcPr>
                </a:tc>
                <a:extLst>
                  <a:ext uri="{0D108BD9-81ED-4DB2-BD59-A6C34878D82A}">
                    <a16:rowId xmlns:a16="http://schemas.microsoft.com/office/drawing/2014/main" val="2300355603"/>
                  </a:ext>
                </a:extLst>
              </a:tr>
              <a:tr h="242266">
                <a:tc>
                  <a:txBody>
                    <a:bodyPr/>
                    <a:lstStyle/>
                    <a:p>
                      <a:pPr algn="r" fontAlgn="b"/>
                      <a:r>
                        <a:rPr lang="en-GB" sz="1100" b="0" i="0" u="none" strike="noStrike" dirty="0">
                          <a:solidFill>
                            <a:srgbClr val="000000"/>
                          </a:solidFill>
                          <a:effectLst/>
                          <a:latin typeface="Calibri" panose="020F0502020204030204" pitchFamily="34" charset="0"/>
                        </a:rPr>
                        <a:t>Science &amp; Mathematics</a:t>
                      </a:r>
                    </a:p>
                  </a:txBody>
                  <a:tcPr marL="6236" marR="6236" marT="6236" marB="0" anchor="b">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no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863282980"/>
                  </a:ext>
                </a:extLst>
              </a:tr>
              <a:tr h="242266">
                <a:tc>
                  <a:txBody>
                    <a:bodyPr/>
                    <a:lstStyle/>
                    <a:p>
                      <a:pPr algn="r" fontAlgn="b"/>
                      <a:r>
                        <a:rPr lang="en-GB" sz="1100" b="0" i="0" u="none" strike="noStrike" dirty="0">
                          <a:solidFill>
                            <a:srgbClr val="000000"/>
                          </a:solidFill>
                          <a:effectLst/>
                          <a:latin typeface="Calibri" panose="020F0502020204030204" pitchFamily="34" charset="0"/>
                        </a:rPr>
                        <a:t>Social Sciences</a:t>
                      </a:r>
                    </a:p>
                  </a:txBody>
                  <a:tcPr marL="6236" marR="6236" marT="6236" marB="0" anchor="b">
                    <a:lnL>
                      <a:noFill/>
                    </a:lnL>
                    <a:lnR w="12700" cap="flat" cmpd="sng" algn="ctr">
                      <a:solidFill>
                        <a:schemeClr val="tx1"/>
                      </a:solid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noFill/>
                  </a:tcPr>
                </a:tc>
                <a:tc>
                  <a:txBody>
                    <a:bodyPr/>
                    <a:lstStyle/>
                    <a:p>
                      <a:pPr algn="r" fontAlgn="b"/>
                      <a:r>
                        <a:rPr lang="en-GB" sz="1100" b="0" i="1" u="none" strike="noStrike" dirty="0">
                          <a:solidFill>
                            <a:srgbClr val="000000"/>
                          </a:solidFill>
                          <a:effectLst/>
                          <a:latin typeface="Calibri" panose="020F0502020204030204" pitchFamily="34" charset="0"/>
                        </a:rPr>
                        <a:t>no data</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noFill/>
                  </a:tcPr>
                </a:tc>
                <a:tc>
                  <a:txBody>
                    <a:bodyPr/>
                    <a:lstStyle/>
                    <a:p>
                      <a:pPr algn="r" fontAlgn="b"/>
                      <a:r>
                        <a:rPr lang="en-GB" sz="1100" b="0" i="1" u="none" strike="noStrike">
                          <a:solidFill>
                            <a:srgbClr val="000000"/>
                          </a:solidFill>
                          <a:effectLst/>
                          <a:latin typeface="Calibri" panose="020F0502020204030204" pitchFamily="34" charset="0"/>
                        </a:rPr>
                        <a:t>no data</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no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6236" marR="6236" marT="6236" marB="0" anchor="b">
                    <a:lnL w="12700" cap="flat" cmpd="sng" algn="ctr">
                      <a:solidFill>
                        <a:schemeClr val="bg1">
                          <a:lumMod val="75000"/>
                        </a:schemeClr>
                      </a:solidFill>
                      <a:prstDash val="solid"/>
                      <a:round/>
                      <a:headEnd type="none" w="med" len="med"/>
                      <a:tailEnd type="none" w="med" len="med"/>
                    </a:lnL>
                    <a:lnR>
                      <a:noFill/>
                    </a:lnR>
                    <a:lnT>
                      <a:noFill/>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853239703"/>
                  </a:ext>
                </a:extLst>
              </a:tr>
              <a:tr h="242266">
                <a:tc>
                  <a:txBody>
                    <a:bodyPr/>
                    <a:lstStyle/>
                    <a:p>
                      <a:pPr algn="r" fontAlgn="b"/>
                      <a:r>
                        <a:rPr lang="en-GB" sz="1100" b="1" i="0" u="none" strike="noStrike" dirty="0">
                          <a:solidFill>
                            <a:srgbClr val="000000"/>
                          </a:solidFill>
                          <a:effectLst/>
                          <a:latin typeface="Calibri" panose="020F0502020204030204" pitchFamily="34" charset="0"/>
                        </a:rPr>
                        <a:t>Total</a:t>
                      </a:r>
                    </a:p>
                  </a:txBody>
                  <a:tcPr marL="6236" marR="6236" marT="6236" marB="0" anchor="b">
                    <a:lnL>
                      <a:noFill/>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2,610</a:t>
                      </a:r>
                    </a:p>
                  </a:txBody>
                  <a:tcPr marL="6236" marR="6236" marT="6236" marB="0" anchor="b">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2,850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2,270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2,470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2,710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2,750</a:t>
                      </a:r>
                    </a:p>
                  </a:txBody>
                  <a:tcPr marL="6236" marR="6236" marT="6236"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5%</a:t>
                      </a:r>
                    </a:p>
                  </a:txBody>
                  <a:tcPr marL="6236" marR="6236" marT="6236" marB="0" anchor="b">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a:noFill/>
                    </a:lnB>
                    <a:solidFill>
                      <a:schemeClr val="accent6">
                        <a:lumMod val="20000"/>
                        <a:lumOff val="80000"/>
                      </a:schemeClr>
                    </a:solidFill>
                  </a:tcPr>
                </a:tc>
                <a:extLst>
                  <a:ext uri="{0D108BD9-81ED-4DB2-BD59-A6C34878D82A}">
                    <a16:rowId xmlns:a16="http://schemas.microsoft.com/office/drawing/2014/main" val="1971628530"/>
                  </a:ext>
                </a:extLst>
              </a:tr>
            </a:tbl>
          </a:graphicData>
        </a:graphic>
      </p:graphicFrame>
      <p:sp>
        <p:nvSpPr>
          <p:cNvPr id="3" name="TextBox 2">
            <a:extLst>
              <a:ext uri="{FF2B5EF4-FFF2-40B4-BE49-F238E27FC236}">
                <a16:creationId xmlns:a16="http://schemas.microsoft.com/office/drawing/2014/main" id="{D9A2416E-E085-F274-30CA-E681D1294CD7}"/>
              </a:ext>
            </a:extLst>
          </p:cNvPr>
          <p:cNvSpPr txBox="1"/>
          <p:nvPr/>
        </p:nvSpPr>
        <p:spPr>
          <a:xfrm>
            <a:off x="5353486" y="1086961"/>
            <a:ext cx="6040120" cy="738664"/>
          </a:xfrm>
          <a:prstGeom prst="rect">
            <a:avLst/>
          </a:prstGeom>
          <a:noFill/>
        </p:spPr>
        <p:txBody>
          <a:bodyPr wrap="square" rtlCol="0">
            <a:spAutoFit/>
          </a:bodyPr>
          <a:lstStyle/>
          <a:p>
            <a:r>
              <a:rPr lang="en-GB" sz="1400" b="1" dirty="0">
                <a:solidFill>
                  <a:srgbClr val="006965"/>
                </a:solidFill>
              </a:rPr>
              <a:t>There has been a large drop in the number of apprenticeship starts for ‘engineering &amp; manufacturing technologies’ and ‘retail &amp; commercial enterprise’ since 2017/18.</a:t>
            </a:r>
          </a:p>
        </p:txBody>
      </p:sp>
      <p:sp>
        <p:nvSpPr>
          <p:cNvPr id="4" name="Content Placeholder 2">
            <a:extLst>
              <a:ext uri="{FF2B5EF4-FFF2-40B4-BE49-F238E27FC236}">
                <a16:creationId xmlns:a16="http://schemas.microsoft.com/office/drawing/2014/main" id="{CDCDCA52-CC70-5D04-19B6-24FE0EEBD279}"/>
              </a:ext>
            </a:extLst>
          </p:cNvPr>
          <p:cNvSpPr txBox="1">
            <a:spLocks/>
          </p:cNvSpPr>
          <p:nvPr/>
        </p:nvSpPr>
        <p:spPr>
          <a:xfrm>
            <a:off x="838200" y="1825625"/>
            <a:ext cx="380999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dirty="0"/>
          </a:p>
          <a:p>
            <a:endParaRPr lang="en-GB" sz="2000" dirty="0"/>
          </a:p>
        </p:txBody>
      </p:sp>
      <p:sp>
        <p:nvSpPr>
          <p:cNvPr id="5" name="Content Placeholder 2">
            <a:extLst>
              <a:ext uri="{FF2B5EF4-FFF2-40B4-BE49-F238E27FC236}">
                <a16:creationId xmlns:a16="http://schemas.microsoft.com/office/drawing/2014/main" id="{F813AD8B-17C2-C5C3-A89A-FC67BDC302B6}"/>
              </a:ext>
            </a:extLst>
          </p:cNvPr>
          <p:cNvSpPr txBox="1">
            <a:spLocks/>
          </p:cNvSpPr>
          <p:nvPr/>
        </p:nvSpPr>
        <p:spPr>
          <a:xfrm>
            <a:off x="858103" y="1917730"/>
            <a:ext cx="3551337" cy="41242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Key sectors of health, construction and digital recorded strong growth in the number of apprenticeships started by Buckinghamshire-based learners between 2017/18 and 2022/23.</a:t>
            </a:r>
          </a:p>
          <a:p>
            <a:r>
              <a:rPr lang="en-GB" sz="1800" dirty="0"/>
              <a:t>However, there has been a relatively large drop in the number of apprenticeship starts for ‘engineering &amp; manufacturing technologies’.</a:t>
            </a:r>
          </a:p>
          <a:p>
            <a:r>
              <a:rPr lang="en-GB" sz="1800" dirty="0"/>
              <a:t>A large drop was also recorded for apprenticeship starts in ‘retail &amp; commercial enterprise’.</a:t>
            </a:r>
          </a:p>
          <a:p>
            <a:endParaRPr lang="en-GB" sz="1800" dirty="0"/>
          </a:p>
          <a:p>
            <a:endParaRPr lang="en-GB" sz="1800" dirty="0"/>
          </a:p>
        </p:txBody>
      </p:sp>
      <p:sp>
        <p:nvSpPr>
          <p:cNvPr id="6" name="TextBox 5">
            <a:extLst>
              <a:ext uri="{FF2B5EF4-FFF2-40B4-BE49-F238E27FC236}">
                <a16:creationId xmlns:a16="http://schemas.microsoft.com/office/drawing/2014/main" id="{6C5A0C87-0177-3602-16CD-49F38DDF3E70}"/>
              </a:ext>
            </a:extLst>
          </p:cNvPr>
          <p:cNvSpPr txBox="1"/>
          <p:nvPr/>
        </p:nvSpPr>
        <p:spPr>
          <a:xfrm>
            <a:off x="8062067" y="6034597"/>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a:t>
            </a:r>
            <a:endParaRPr lang="en-GB" sz="1200" dirty="0"/>
          </a:p>
        </p:txBody>
      </p:sp>
    </p:spTree>
    <p:extLst>
      <p:ext uri="{BB962C8B-B14F-4D97-AF65-F5344CB8AC3E}">
        <p14:creationId xmlns:p14="http://schemas.microsoft.com/office/powerpoint/2010/main" val="427450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44B6B-B3BE-3C52-246F-57ABFB052934}"/>
              </a:ext>
            </a:extLst>
          </p:cNvPr>
          <p:cNvSpPr>
            <a:spLocks noGrp="1"/>
          </p:cNvSpPr>
          <p:nvPr>
            <p:ph type="title"/>
          </p:nvPr>
        </p:nvSpPr>
        <p:spPr/>
        <p:txBody>
          <a:bodyPr/>
          <a:lstStyle/>
          <a:p>
            <a:r>
              <a:rPr lang="en-GB" dirty="0"/>
              <a:t>Science, Technology, Engineering and Maths (STEM)</a:t>
            </a:r>
          </a:p>
        </p:txBody>
      </p:sp>
      <p:sp>
        <p:nvSpPr>
          <p:cNvPr id="3" name="Content Placeholder 2">
            <a:extLst>
              <a:ext uri="{FF2B5EF4-FFF2-40B4-BE49-F238E27FC236}">
                <a16:creationId xmlns:a16="http://schemas.microsoft.com/office/drawing/2014/main" id="{C16AB0DC-8C23-4F52-E9A7-B4062072C6CB}"/>
              </a:ext>
            </a:extLst>
          </p:cNvPr>
          <p:cNvSpPr>
            <a:spLocks noGrp="1"/>
          </p:cNvSpPr>
          <p:nvPr>
            <p:ph idx="1"/>
          </p:nvPr>
        </p:nvSpPr>
        <p:spPr>
          <a:xfrm>
            <a:off x="838200" y="2413907"/>
            <a:ext cx="5257800" cy="3763056"/>
          </a:xfrm>
        </p:spPr>
        <p:txBody>
          <a:bodyPr>
            <a:normAutofit/>
          </a:bodyPr>
          <a:lstStyle/>
          <a:p>
            <a:r>
              <a:rPr lang="en-GB" sz="2000" dirty="0"/>
              <a:t>Just under a quarter (24%) of apprenticeships started by Buckinghamshire-based learners were in STEM subjects in 2022/23.</a:t>
            </a:r>
          </a:p>
          <a:p>
            <a:r>
              <a:rPr lang="en-GB" sz="2000" dirty="0"/>
              <a:t>With the exception of learners from the Buckingham parliamentary constituency area, the proportion of apprenticeship starts that are in</a:t>
            </a:r>
            <a:r>
              <a:rPr lang="en-GB" sz="2000" dirty="0">
                <a:solidFill>
                  <a:srgbClr val="FF0000"/>
                </a:solidFill>
              </a:rPr>
              <a:t> </a:t>
            </a:r>
            <a:r>
              <a:rPr lang="en-GB" sz="2000" dirty="0"/>
              <a:t> STEM subjects has increased since 2019/20.</a:t>
            </a:r>
          </a:p>
          <a:p>
            <a:r>
              <a:rPr lang="en-GB" sz="2000" dirty="0"/>
              <a:t>However, for Buckinghamshire as a whole, the number of starts in STEM subjects declined by 2% between 2021/22 and 2022/23.</a:t>
            </a:r>
          </a:p>
        </p:txBody>
      </p:sp>
      <p:graphicFrame>
        <p:nvGraphicFramePr>
          <p:cNvPr id="4" name="Chart 3">
            <a:extLst>
              <a:ext uri="{FF2B5EF4-FFF2-40B4-BE49-F238E27FC236}">
                <a16:creationId xmlns:a16="http://schemas.microsoft.com/office/drawing/2014/main" id="{0410D52B-A1EB-07EA-3C03-72CF63ADDD73}"/>
              </a:ext>
            </a:extLst>
          </p:cNvPr>
          <p:cNvGraphicFramePr>
            <a:graphicFrameLocks/>
          </p:cNvGraphicFramePr>
          <p:nvPr>
            <p:extLst>
              <p:ext uri="{D42A27DB-BD31-4B8C-83A1-F6EECF244321}">
                <p14:modId xmlns:p14="http://schemas.microsoft.com/office/powerpoint/2010/main" val="389396230"/>
              </p:ext>
            </p:extLst>
          </p:nvPr>
        </p:nvGraphicFramePr>
        <p:xfrm>
          <a:off x="6608956" y="2039030"/>
          <a:ext cx="4744844" cy="376305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58FFEFC1-578B-F79C-16A8-C1153C6ADD39}"/>
              </a:ext>
            </a:extLst>
          </p:cNvPr>
          <p:cNvSpPr txBox="1"/>
          <p:nvPr/>
        </p:nvSpPr>
        <p:spPr>
          <a:xfrm>
            <a:off x="6608956" y="1323178"/>
            <a:ext cx="5208279" cy="523220"/>
          </a:xfrm>
          <a:prstGeom prst="rect">
            <a:avLst/>
          </a:prstGeom>
          <a:noFill/>
        </p:spPr>
        <p:txBody>
          <a:bodyPr wrap="square" rtlCol="0">
            <a:spAutoFit/>
          </a:bodyPr>
          <a:lstStyle/>
          <a:p>
            <a:r>
              <a:rPr lang="en-GB" sz="1400" b="1" dirty="0">
                <a:solidFill>
                  <a:srgbClr val="006965"/>
                </a:solidFill>
              </a:rPr>
              <a:t>Growth in the proportion of apprenticeship starts that are STEM subjects slowed in 2022/23 </a:t>
            </a:r>
          </a:p>
        </p:txBody>
      </p:sp>
      <p:sp>
        <p:nvSpPr>
          <p:cNvPr id="7" name="TextBox 6">
            <a:extLst>
              <a:ext uri="{FF2B5EF4-FFF2-40B4-BE49-F238E27FC236}">
                <a16:creationId xmlns:a16="http://schemas.microsoft.com/office/drawing/2014/main" id="{2A017998-A1BE-4465-E9D8-D66338CA5093}"/>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a:t>
            </a:r>
            <a:endParaRPr lang="en-GB" sz="1200" dirty="0"/>
          </a:p>
        </p:txBody>
      </p:sp>
    </p:spTree>
    <p:extLst>
      <p:ext uri="{BB962C8B-B14F-4D97-AF65-F5344CB8AC3E}">
        <p14:creationId xmlns:p14="http://schemas.microsoft.com/office/powerpoint/2010/main" val="1296324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F98FF-8D19-04CB-394F-6DECC95455F4}"/>
              </a:ext>
            </a:extLst>
          </p:cNvPr>
          <p:cNvSpPr>
            <a:spLocks noGrp="1"/>
          </p:cNvSpPr>
          <p:nvPr>
            <p:ph type="title"/>
          </p:nvPr>
        </p:nvSpPr>
        <p:spPr/>
        <p:txBody>
          <a:bodyPr/>
          <a:lstStyle/>
          <a:p>
            <a:r>
              <a:rPr lang="en-GB" dirty="0"/>
              <a:t>Training providers</a:t>
            </a:r>
          </a:p>
        </p:txBody>
      </p:sp>
      <p:graphicFrame>
        <p:nvGraphicFramePr>
          <p:cNvPr id="4" name="Content Placeholder 3">
            <a:extLst>
              <a:ext uri="{FF2B5EF4-FFF2-40B4-BE49-F238E27FC236}">
                <a16:creationId xmlns:a16="http://schemas.microsoft.com/office/drawing/2014/main" id="{5CFAC037-79FA-7C5A-13B5-E8F05A6BB5CC}"/>
              </a:ext>
            </a:extLst>
          </p:cNvPr>
          <p:cNvGraphicFramePr>
            <a:graphicFrameLocks noGrp="1"/>
          </p:cNvGraphicFramePr>
          <p:nvPr>
            <p:ph idx="1"/>
            <p:extLst>
              <p:ext uri="{D42A27DB-BD31-4B8C-83A1-F6EECF244321}">
                <p14:modId xmlns:p14="http://schemas.microsoft.com/office/powerpoint/2010/main" val="2943837215"/>
              </p:ext>
            </p:extLst>
          </p:nvPr>
        </p:nvGraphicFramePr>
        <p:xfrm>
          <a:off x="6424126" y="646906"/>
          <a:ext cx="5531006" cy="5193720"/>
        </p:xfrm>
        <a:graphic>
          <a:graphicData uri="http://schemas.openxmlformats.org/drawingml/2006/table">
            <a:tbl>
              <a:tblPr>
                <a:tableStyleId>{5C22544A-7EE6-4342-B048-85BDC9FD1C3A}</a:tableStyleId>
              </a:tblPr>
              <a:tblGrid>
                <a:gridCol w="645605">
                  <a:extLst>
                    <a:ext uri="{9D8B030D-6E8A-4147-A177-3AD203B41FA5}">
                      <a16:colId xmlns:a16="http://schemas.microsoft.com/office/drawing/2014/main" val="3854924224"/>
                    </a:ext>
                  </a:extLst>
                </a:gridCol>
                <a:gridCol w="4885401">
                  <a:extLst>
                    <a:ext uri="{9D8B030D-6E8A-4147-A177-3AD203B41FA5}">
                      <a16:colId xmlns:a16="http://schemas.microsoft.com/office/drawing/2014/main" val="2380019173"/>
                    </a:ext>
                  </a:extLst>
                </a:gridCol>
              </a:tblGrid>
              <a:tr h="197908">
                <a:tc>
                  <a:txBody>
                    <a:bodyPr/>
                    <a:lstStyle/>
                    <a:p>
                      <a:pPr algn="ctr" fontAlgn="b"/>
                      <a:r>
                        <a:rPr lang="en-GB" sz="1600" b="0" i="0" u="none" strike="noStrike" dirty="0">
                          <a:solidFill>
                            <a:schemeClr val="bg1"/>
                          </a:solidFill>
                          <a:effectLst/>
                          <a:latin typeface="Calibri" panose="020F0502020204030204" pitchFamily="34" charset="0"/>
                        </a:rPr>
                        <a:t>Starts</a:t>
                      </a: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l" fontAlgn="b"/>
                      <a:r>
                        <a:rPr lang="en-GB" sz="1600" b="0" i="0" u="none" strike="noStrike" dirty="0">
                          <a:solidFill>
                            <a:schemeClr val="bg1"/>
                          </a:solidFill>
                          <a:effectLst/>
                          <a:latin typeface="Calibri" panose="020F0502020204030204" pitchFamily="34" charset="0"/>
                        </a:rPr>
                        <a:t>Training provider</a:t>
                      </a: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09256222"/>
                  </a:ext>
                </a:extLst>
              </a:tr>
              <a:tr h="197908">
                <a:tc>
                  <a:txBody>
                    <a:bodyPr/>
                    <a:lstStyle/>
                    <a:p>
                      <a:pPr algn="ctr" fontAlgn="b"/>
                      <a:r>
                        <a:rPr lang="en-GB" sz="1100" u="none" strike="noStrike" dirty="0">
                          <a:solidFill>
                            <a:schemeClr val="bg1"/>
                          </a:solidFill>
                          <a:effectLst/>
                        </a:rPr>
                        <a:t>145</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LIFETIME TRAINING GROUP LIMITED </a:t>
                      </a:r>
                      <a:r>
                        <a:rPr lang="en-GB" sz="1100" u="none" strike="noStrike" dirty="0">
                          <a:solidFill>
                            <a:schemeClr val="tx1"/>
                          </a:solidFill>
                          <a:effectLst/>
                        </a:rPr>
                        <a:t>(private sector public funded)</a:t>
                      </a:r>
                      <a:endParaRPr lang="en-GB" sz="1100" b="0" i="0" u="none" strike="noStrike" dirty="0">
                        <a:solidFill>
                          <a:schemeClr val="tx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87614261"/>
                  </a:ext>
                </a:extLst>
              </a:tr>
              <a:tr h="197908">
                <a:tc>
                  <a:txBody>
                    <a:bodyPr/>
                    <a:lstStyle/>
                    <a:p>
                      <a:pPr algn="ctr" fontAlgn="b"/>
                      <a:r>
                        <a:rPr lang="en-GB" sz="1100" u="none" strike="noStrike" dirty="0">
                          <a:solidFill>
                            <a:schemeClr val="bg1"/>
                          </a:solidFill>
                          <a:effectLst/>
                        </a:rPr>
                        <a:t>131</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BUCKINGHAMSHIRE COLLEGE GROUP </a:t>
                      </a:r>
                      <a:r>
                        <a:rPr lang="en-GB" sz="1100" u="none" strike="noStrike" dirty="0">
                          <a:solidFill>
                            <a:schemeClr val="tx1"/>
                          </a:solidFill>
                          <a:effectLst/>
                        </a:rPr>
                        <a:t>(general FE College incl. Tertiary)</a:t>
                      </a:r>
                      <a:endParaRPr lang="en-GB" sz="1100" b="0" i="0" u="none" strike="noStrike" dirty="0">
                        <a:solidFill>
                          <a:schemeClr val="tx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extLst>
                  <a:ext uri="{0D108BD9-81ED-4DB2-BD59-A6C34878D82A}">
                    <a16:rowId xmlns:a16="http://schemas.microsoft.com/office/drawing/2014/main" val="446934278"/>
                  </a:ext>
                </a:extLst>
              </a:tr>
              <a:tr h="197908">
                <a:tc>
                  <a:txBody>
                    <a:bodyPr/>
                    <a:lstStyle/>
                    <a:p>
                      <a:pPr algn="ctr" fontAlgn="b"/>
                      <a:r>
                        <a:rPr lang="en-GB" sz="1100" u="none" strike="noStrike" dirty="0">
                          <a:solidFill>
                            <a:schemeClr val="bg1"/>
                          </a:solidFill>
                          <a:effectLst/>
                        </a:rPr>
                        <a:t>81</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BPP PROFESSIONAL EDUCATION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98946700"/>
                  </a:ext>
                </a:extLst>
              </a:tr>
              <a:tr h="197908">
                <a:tc>
                  <a:txBody>
                    <a:bodyPr/>
                    <a:lstStyle/>
                    <a:p>
                      <a:pPr algn="ctr" fontAlgn="b"/>
                      <a:r>
                        <a:rPr lang="en-GB" sz="1100" u="none" strike="noStrike" dirty="0">
                          <a:solidFill>
                            <a:schemeClr val="bg1"/>
                          </a:solidFill>
                          <a:effectLst/>
                        </a:rPr>
                        <a:t>81</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u="none" strike="noStrike" dirty="0">
                          <a:solidFill>
                            <a:schemeClr val="bg1"/>
                          </a:solidFill>
                          <a:effectLst/>
                        </a:rPr>
                        <a:t>ROYAL AIR FORCE </a:t>
                      </a:r>
                      <a:r>
                        <a:rPr lang="en-GB" sz="1100" u="none" strike="noStrike" dirty="0">
                          <a:solidFill>
                            <a:schemeClr val="tx1"/>
                          </a:solidFill>
                          <a:effectLst/>
                        </a:rPr>
                        <a:t>(other public funded i.e. LA’s and HE)</a:t>
                      </a:r>
                      <a:endParaRPr lang="en-GB" sz="1100" b="0" i="0" u="none" strike="noStrike" dirty="0">
                        <a:solidFill>
                          <a:schemeClr val="tx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164156524"/>
                  </a:ext>
                </a:extLst>
              </a:tr>
              <a:tr h="197908">
                <a:tc>
                  <a:txBody>
                    <a:bodyPr/>
                    <a:lstStyle/>
                    <a:p>
                      <a:pPr algn="ctr" fontAlgn="b"/>
                      <a:r>
                        <a:rPr lang="en-GB" sz="1100" u="none" strike="noStrike" dirty="0">
                          <a:solidFill>
                            <a:schemeClr val="bg1"/>
                          </a:solidFill>
                          <a:effectLst/>
                        </a:rPr>
                        <a:t>74</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u="none" strike="noStrike" dirty="0">
                          <a:solidFill>
                            <a:schemeClr val="bg1"/>
                          </a:solidFill>
                          <a:effectLst/>
                        </a:rPr>
                        <a:t>BUCKINGHAMSHIRE NEW UNIVERSITY</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243651809"/>
                  </a:ext>
                </a:extLst>
              </a:tr>
              <a:tr h="197908">
                <a:tc>
                  <a:txBody>
                    <a:bodyPr/>
                    <a:lstStyle/>
                    <a:p>
                      <a:pPr algn="ctr" fontAlgn="b"/>
                      <a:r>
                        <a:rPr lang="en-GB" sz="1100" u="none" strike="noStrike" dirty="0">
                          <a:solidFill>
                            <a:schemeClr val="bg1"/>
                          </a:solidFill>
                          <a:effectLst/>
                        </a:rPr>
                        <a:t>74</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INSPIRO LEARNING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57849291"/>
                  </a:ext>
                </a:extLst>
              </a:tr>
              <a:tr h="197908">
                <a:tc>
                  <a:txBody>
                    <a:bodyPr/>
                    <a:lstStyle/>
                    <a:p>
                      <a:pPr algn="ctr" fontAlgn="b"/>
                      <a:r>
                        <a:rPr lang="en-GB" sz="1100" u="none" strike="noStrike" dirty="0">
                          <a:solidFill>
                            <a:schemeClr val="bg1"/>
                          </a:solidFill>
                          <a:effectLst/>
                        </a:rPr>
                        <a:t>70</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CORNDEL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694573561"/>
                  </a:ext>
                </a:extLst>
              </a:tr>
              <a:tr h="197908">
                <a:tc>
                  <a:txBody>
                    <a:bodyPr/>
                    <a:lstStyle/>
                    <a:p>
                      <a:pPr algn="ctr" fontAlgn="b"/>
                      <a:r>
                        <a:rPr lang="en-GB" sz="1100" u="none" strike="noStrike" dirty="0">
                          <a:solidFill>
                            <a:schemeClr val="bg1"/>
                          </a:solidFill>
                          <a:effectLst/>
                        </a:rPr>
                        <a:t>68</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THE WINDSOR FOREST COLLEGES GROUP</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extLst>
                  <a:ext uri="{0D108BD9-81ED-4DB2-BD59-A6C34878D82A}">
                    <a16:rowId xmlns:a16="http://schemas.microsoft.com/office/drawing/2014/main" val="863472250"/>
                  </a:ext>
                </a:extLst>
              </a:tr>
              <a:tr h="197908">
                <a:tc>
                  <a:txBody>
                    <a:bodyPr/>
                    <a:lstStyle/>
                    <a:p>
                      <a:pPr algn="ctr" fontAlgn="b"/>
                      <a:r>
                        <a:rPr lang="en-GB" sz="1100" u="none" strike="noStrike" dirty="0">
                          <a:solidFill>
                            <a:schemeClr val="bg1"/>
                          </a:solidFill>
                          <a:effectLst/>
                        </a:rPr>
                        <a:t>60</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u="none" strike="noStrike" dirty="0">
                          <a:solidFill>
                            <a:schemeClr val="bg1"/>
                          </a:solidFill>
                          <a:effectLst/>
                        </a:rPr>
                        <a:t>BUCKINGHAMSHIRE COUNCIL</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03394969"/>
                  </a:ext>
                </a:extLst>
              </a:tr>
              <a:tr h="197908">
                <a:tc>
                  <a:txBody>
                    <a:bodyPr/>
                    <a:lstStyle/>
                    <a:p>
                      <a:pPr algn="ctr" fontAlgn="b"/>
                      <a:r>
                        <a:rPr lang="en-GB" sz="1100" u="none" strike="noStrike" dirty="0">
                          <a:solidFill>
                            <a:schemeClr val="bg1"/>
                          </a:solidFill>
                          <a:effectLst/>
                        </a:rPr>
                        <a:t>54</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QA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139282941"/>
                  </a:ext>
                </a:extLst>
              </a:tr>
              <a:tr h="197908">
                <a:tc>
                  <a:txBody>
                    <a:bodyPr/>
                    <a:lstStyle/>
                    <a:p>
                      <a:pPr algn="ctr" fontAlgn="b"/>
                      <a:r>
                        <a:rPr lang="en-GB" sz="1100" u="none" strike="noStrike" dirty="0">
                          <a:solidFill>
                            <a:schemeClr val="bg1"/>
                          </a:solidFill>
                          <a:effectLst/>
                        </a:rPr>
                        <a:t>53</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KAPLAN FINANCIAL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806885469"/>
                  </a:ext>
                </a:extLst>
              </a:tr>
              <a:tr h="197908">
                <a:tc>
                  <a:txBody>
                    <a:bodyPr/>
                    <a:lstStyle/>
                    <a:p>
                      <a:pPr algn="ctr" fontAlgn="b"/>
                      <a:r>
                        <a:rPr lang="en-GB" sz="1100" u="none" strike="noStrike" dirty="0">
                          <a:solidFill>
                            <a:schemeClr val="bg1"/>
                          </a:solidFill>
                          <a:effectLst/>
                        </a:rPr>
                        <a:t>51</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PARAGON EDUCATION &amp; SKILLS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23278684"/>
                  </a:ext>
                </a:extLst>
              </a:tr>
              <a:tr h="197908">
                <a:tc>
                  <a:txBody>
                    <a:bodyPr/>
                    <a:lstStyle/>
                    <a:p>
                      <a:pPr algn="ctr" fontAlgn="b"/>
                      <a:r>
                        <a:rPr lang="en-GB" sz="1100" u="none" strike="noStrike" dirty="0">
                          <a:solidFill>
                            <a:schemeClr val="bg1"/>
                          </a:solidFill>
                          <a:effectLst/>
                        </a:rPr>
                        <a:t>51</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THE CHILD CARE COMPANY (OLD WINDSOR)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440996022"/>
                  </a:ext>
                </a:extLst>
              </a:tr>
              <a:tr h="197908">
                <a:tc>
                  <a:txBody>
                    <a:bodyPr/>
                    <a:lstStyle/>
                    <a:p>
                      <a:pPr algn="ctr" fontAlgn="b"/>
                      <a:r>
                        <a:rPr lang="en-GB" sz="1100" u="none" strike="noStrike">
                          <a:solidFill>
                            <a:schemeClr val="bg1"/>
                          </a:solidFill>
                          <a:effectLst/>
                        </a:rPr>
                        <a:t>49</a:t>
                      </a:r>
                      <a:endParaRPr lang="en-GB" sz="1100" b="0" i="0" u="none" strike="noStrike">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MULTIVERSE GROUP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053509576"/>
                  </a:ext>
                </a:extLst>
              </a:tr>
              <a:tr h="197908">
                <a:tc>
                  <a:txBody>
                    <a:bodyPr/>
                    <a:lstStyle/>
                    <a:p>
                      <a:pPr algn="ctr" fontAlgn="b"/>
                      <a:r>
                        <a:rPr lang="en-GB" sz="1100" u="none" strike="noStrike" dirty="0">
                          <a:solidFill>
                            <a:schemeClr val="bg1"/>
                          </a:solidFill>
                          <a:effectLst/>
                        </a:rPr>
                        <a:t>46</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MARR CORPORATION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74853031"/>
                  </a:ext>
                </a:extLst>
              </a:tr>
              <a:tr h="197908">
                <a:tc>
                  <a:txBody>
                    <a:bodyPr/>
                    <a:lstStyle/>
                    <a:p>
                      <a:pPr algn="ctr" fontAlgn="b"/>
                      <a:r>
                        <a:rPr lang="en-GB" sz="1100" u="none" strike="noStrike">
                          <a:solidFill>
                            <a:schemeClr val="bg1"/>
                          </a:solidFill>
                          <a:effectLst/>
                        </a:rPr>
                        <a:t>43</a:t>
                      </a:r>
                      <a:endParaRPr lang="en-GB" sz="1100" b="0" i="0" u="none" strike="noStrike">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HIT TRAINING LTD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983642889"/>
                  </a:ext>
                </a:extLst>
              </a:tr>
              <a:tr h="197908">
                <a:tc>
                  <a:txBody>
                    <a:bodyPr/>
                    <a:lstStyle/>
                    <a:p>
                      <a:pPr algn="ctr" fontAlgn="b"/>
                      <a:r>
                        <a:rPr lang="en-GB" sz="1100" u="none" strike="noStrike" dirty="0">
                          <a:solidFill>
                            <a:schemeClr val="bg1"/>
                          </a:solidFill>
                          <a:effectLst/>
                        </a:rPr>
                        <a:t>35</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MILTON KEYNES COLLEGE</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extLst>
                  <a:ext uri="{0D108BD9-81ED-4DB2-BD59-A6C34878D82A}">
                    <a16:rowId xmlns:a16="http://schemas.microsoft.com/office/drawing/2014/main" val="2496660254"/>
                  </a:ext>
                </a:extLst>
              </a:tr>
              <a:tr h="197908">
                <a:tc>
                  <a:txBody>
                    <a:bodyPr/>
                    <a:lstStyle/>
                    <a:p>
                      <a:pPr algn="ctr" fontAlgn="b"/>
                      <a:r>
                        <a:rPr lang="en-GB" sz="1100" u="none" strike="noStrike" dirty="0">
                          <a:solidFill>
                            <a:schemeClr val="bg1"/>
                          </a:solidFill>
                          <a:effectLst/>
                        </a:rPr>
                        <a:t>34</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BABINGTON BUSINESS COLLEGE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698813574"/>
                  </a:ext>
                </a:extLst>
              </a:tr>
              <a:tr h="197908">
                <a:tc>
                  <a:txBody>
                    <a:bodyPr/>
                    <a:lstStyle/>
                    <a:p>
                      <a:pPr algn="ctr" fontAlgn="b"/>
                      <a:r>
                        <a:rPr lang="en-GB" sz="1100" u="none" strike="noStrike" dirty="0">
                          <a:solidFill>
                            <a:schemeClr val="bg1"/>
                          </a:solidFill>
                          <a:effectLst/>
                        </a:rPr>
                        <a:t>30</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REALISE LEARNING AND EMPLOYMENT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259970060"/>
                  </a:ext>
                </a:extLst>
              </a:tr>
              <a:tr h="197908">
                <a:tc>
                  <a:txBody>
                    <a:bodyPr/>
                    <a:lstStyle/>
                    <a:p>
                      <a:pPr algn="ctr" fontAlgn="b"/>
                      <a:r>
                        <a:rPr lang="en-GB" sz="1100" u="none" strike="noStrike" dirty="0">
                          <a:solidFill>
                            <a:schemeClr val="bg1"/>
                          </a:solidFill>
                          <a:effectLst/>
                        </a:rPr>
                        <a:t>28</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u="none" strike="noStrike" dirty="0">
                          <a:solidFill>
                            <a:schemeClr val="bg1"/>
                          </a:solidFill>
                          <a:effectLst/>
                        </a:rPr>
                        <a:t>HER MAJESTY'S PRISON &amp; PROBATION SERVICE (HMPPS), MINISTRY OF JUSTICE (MOJ)</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4051592947"/>
                  </a:ext>
                </a:extLst>
              </a:tr>
              <a:tr h="197908">
                <a:tc>
                  <a:txBody>
                    <a:bodyPr/>
                    <a:lstStyle/>
                    <a:p>
                      <a:pPr algn="ctr" fontAlgn="b"/>
                      <a:r>
                        <a:rPr lang="en-GB" sz="1100" u="none" strike="noStrike" dirty="0">
                          <a:solidFill>
                            <a:schemeClr val="bg1"/>
                          </a:solidFill>
                          <a:effectLst/>
                        </a:rPr>
                        <a:t>25</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SKILLS TRAINING UK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510272349"/>
                  </a:ext>
                </a:extLst>
              </a:tr>
              <a:tr h="197908">
                <a:tc>
                  <a:txBody>
                    <a:bodyPr/>
                    <a:lstStyle/>
                    <a:p>
                      <a:pPr algn="ctr" fontAlgn="b"/>
                      <a:r>
                        <a:rPr lang="en-GB" sz="1100" u="none" strike="noStrike" dirty="0">
                          <a:solidFill>
                            <a:schemeClr val="bg1"/>
                          </a:solidFill>
                          <a:effectLst/>
                        </a:rPr>
                        <a:t>23</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FIREBRAND TRAINING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84756876"/>
                  </a:ext>
                </a:extLst>
              </a:tr>
              <a:tr h="197908">
                <a:tc>
                  <a:txBody>
                    <a:bodyPr/>
                    <a:lstStyle/>
                    <a:p>
                      <a:pPr algn="ctr" fontAlgn="b"/>
                      <a:r>
                        <a:rPr lang="en-GB" sz="1100" u="none" strike="noStrike" dirty="0">
                          <a:solidFill>
                            <a:schemeClr val="bg1"/>
                          </a:solidFill>
                          <a:effectLst/>
                        </a:rPr>
                        <a:t>22</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SPAN TRAINING &amp; DEVELOPMENT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61985265"/>
                  </a:ext>
                </a:extLst>
              </a:tr>
              <a:tr h="197908">
                <a:tc>
                  <a:txBody>
                    <a:bodyPr/>
                    <a:lstStyle/>
                    <a:p>
                      <a:pPr algn="ctr" fontAlgn="b"/>
                      <a:r>
                        <a:rPr lang="en-GB" sz="1100" u="none" strike="noStrike" dirty="0">
                          <a:solidFill>
                            <a:schemeClr val="bg1"/>
                          </a:solidFill>
                          <a:effectLst/>
                        </a:rPr>
                        <a:t>21</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FIRST INTUITION LIMITED</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394708433"/>
                  </a:ext>
                </a:extLst>
              </a:tr>
              <a:tr h="197908">
                <a:tc>
                  <a:txBody>
                    <a:bodyPr/>
                    <a:lstStyle/>
                    <a:p>
                      <a:pPr algn="ctr" fontAlgn="b"/>
                      <a:r>
                        <a:rPr lang="en-GB" sz="1100" u="none" strike="noStrike" dirty="0">
                          <a:solidFill>
                            <a:schemeClr val="bg1"/>
                          </a:solidFill>
                          <a:effectLst/>
                        </a:rPr>
                        <a:t>21</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u="none" strike="noStrike" dirty="0">
                          <a:solidFill>
                            <a:schemeClr val="bg1"/>
                          </a:solidFill>
                          <a:effectLst/>
                        </a:rPr>
                        <a:t>LONDON SOUTH BANK UNIVERSITY</a:t>
                      </a:r>
                      <a:endParaRPr lang="en-GB" sz="1100" b="0" i="0" u="none" strike="noStrike" dirty="0">
                        <a:solidFill>
                          <a:schemeClr val="bg1"/>
                        </a:solidFill>
                        <a:effectLst/>
                        <a:latin typeface="Calibri" panose="020F0502020204030204" pitchFamily="34" charset="0"/>
                      </a:endParaRP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566013921"/>
                  </a:ext>
                </a:extLst>
              </a:tr>
            </a:tbl>
          </a:graphicData>
        </a:graphic>
      </p:graphicFrame>
      <p:sp>
        <p:nvSpPr>
          <p:cNvPr id="3" name="TextBox 2">
            <a:extLst>
              <a:ext uri="{FF2B5EF4-FFF2-40B4-BE49-F238E27FC236}">
                <a16:creationId xmlns:a16="http://schemas.microsoft.com/office/drawing/2014/main" id="{BD0CB9B0-6EDA-FDD1-AA53-74E6FAA3EAED}"/>
              </a:ext>
            </a:extLst>
          </p:cNvPr>
          <p:cNvSpPr txBox="1"/>
          <p:nvPr/>
        </p:nvSpPr>
        <p:spPr>
          <a:xfrm>
            <a:off x="8060512" y="604925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starts 2022/23 academic year</a:t>
            </a:r>
            <a:endParaRPr lang="en-GB" sz="1200" dirty="0"/>
          </a:p>
        </p:txBody>
      </p:sp>
      <p:sp>
        <p:nvSpPr>
          <p:cNvPr id="5" name="Content Placeholder 2">
            <a:extLst>
              <a:ext uri="{FF2B5EF4-FFF2-40B4-BE49-F238E27FC236}">
                <a16:creationId xmlns:a16="http://schemas.microsoft.com/office/drawing/2014/main" id="{88949556-93A9-0475-D3CE-D8B26BE9B0DB}"/>
              </a:ext>
            </a:extLst>
          </p:cNvPr>
          <p:cNvSpPr txBox="1">
            <a:spLocks/>
          </p:cNvSpPr>
          <p:nvPr/>
        </p:nvSpPr>
        <p:spPr>
          <a:xfrm>
            <a:off x="838200" y="1825625"/>
            <a:ext cx="525780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In 2022/23, just over two thirds (68%) of apprenticeships started by Buckinghamshire-based learners were being undertaken with private sector public funded training providers.</a:t>
            </a:r>
          </a:p>
          <a:p>
            <a:r>
              <a:rPr lang="en-GB" sz="2000" dirty="0"/>
              <a:t>18% were being undertaken with public funded training providers such as local authorities and higher education institutions.</a:t>
            </a:r>
          </a:p>
          <a:p>
            <a:r>
              <a:rPr lang="en-GB" sz="2000" dirty="0"/>
              <a:t>54% of apprenticeships started by Buckinghamshire-based learners were delivered outside of Buckinghamshire. This is up slightly from 51% in 2019/20.</a:t>
            </a:r>
          </a:p>
          <a:p>
            <a:r>
              <a:rPr lang="en-GB" sz="2000" dirty="0"/>
              <a:t>The number of Buckinghamshire-based learners starting apprenticeships delivered outside of the county has grown by 29% since 2019/20.</a:t>
            </a:r>
          </a:p>
          <a:p>
            <a:r>
              <a:rPr lang="en-GB" sz="2000" dirty="0"/>
              <a:t>The highest number of starts for apprenticeships delivered outside of Buckinghamshire were in the local authorities of Oxfordshire (5%), followed by Hertfordshire (5%), Hampshire (4%), Milton Keynes (3%), Windsor &amp; Maidenhead (3%) and Hillingdon (3%).</a:t>
            </a:r>
          </a:p>
          <a:p>
            <a:endParaRPr lang="en-GB" sz="2000" dirty="0">
              <a:highlight>
                <a:srgbClr val="FFFF00"/>
              </a:highlight>
            </a:endParaRPr>
          </a:p>
        </p:txBody>
      </p:sp>
    </p:spTree>
    <p:extLst>
      <p:ext uri="{BB962C8B-B14F-4D97-AF65-F5344CB8AC3E}">
        <p14:creationId xmlns:p14="http://schemas.microsoft.com/office/powerpoint/2010/main" val="235097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98A5BB-1781-5547-9190-7060A6126618}"/>
              </a:ext>
            </a:extLst>
          </p:cNvPr>
          <p:cNvSpPr>
            <a:spLocks noGrp="1"/>
          </p:cNvSpPr>
          <p:nvPr>
            <p:ph type="title"/>
          </p:nvPr>
        </p:nvSpPr>
        <p:spPr>
          <a:xfrm>
            <a:off x="831850" y="1709738"/>
            <a:ext cx="10638790" cy="2852737"/>
          </a:xfrm>
        </p:spPr>
        <p:txBody>
          <a:bodyPr/>
          <a:lstStyle/>
          <a:p>
            <a:r>
              <a:rPr lang="en-GB" b="1" dirty="0">
                <a:solidFill>
                  <a:schemeClr val="bg1"/>
                </a:solidFill>
                <a:latin typeface="+mn-lt"/>
              </a:rPr>
              <a:t>Apprenticeship achievements for</a:t>
            </a:r>
            <a:br>
              <a:rPr lang="en-GB" b="1" dirty="0">
                <a:solidFill>
                  <a:schemeClr val="bg1"/>
                </a:solidFill>
                <a:latin typeface="+mn-lt"/>
              </a:rPr>
            </a:br>
            <a:r>
              <a:rPr lang="en-GB" b="1" dirty="0">
                <a:solidFill>
                  <a:schemeClr val="bg1"/>
                </a:solidFill>
                <a:latin typeface="+mn-lt"/>
              </a:rPr>
              <a:t>Buckinghamshire-based learners</a:t>
            </a:r>
          </a:p>
        </p:txBody>
      </p:sp>
      <p:sp>
        <p:nvSpPr>
          <p:cNvPr id="2" name="Title 3">
            <a:extLst>
              <a:ext uri="{FF2B5EF4-FFF2-40B4-BE49-F238E27FC236}">
                <a16:creationId xmlns:a16="http://schemas.microsoft.com/office/drawing/2014/main" id="{91322C59-6510-E33E-F2F4-551A44594C88}"/>
              </a:ext>
            </a:extLst>
          </p:cNvPr>
          <p:cNvSpPr txBox="1">
            <a:spLocks/>
          </p:cNvSpPr>
          <p:nvPr/>
        </p:nvSpPr>
        <p:spPr>
          <a:xfrm>
            <a:off x="831850" y="4562475"/>
            <a:ext cx="10515600" cy="98874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000" b="1" dirty="0">
                <a:solidFill>
                  <a:schemeClr val="bg1"/>
                </a:solidFill>
                <a:latin typeface="+mn-lt"/>
              </a:rPr>
              <a:t>Please note: Direct comparisons between starts and achievements should not be made</a:t>
            </a:r>
          </a:p>
        </p:txBody>
      </p:sp>
    </p:spTree>
    <p:extLst>
      <p:ext uri="{BB962C8B-B14F-4D97-AF65-F5344CB8AC3E}">
        <p14:creationId xmlns:p14="http://schemas.microsoft.com/office/powerpoint/2010/main" val="3172179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DCC7-171F-4361-20D5-6B60ABE58827}"/>
              </a:ext>
            </a:extLst>
          </p:cNvPr>
          <p:cNvSpPr>
            <a:spLocks noGrp="1"/>
          </p:cNvSpPr>
          <p:nvPr>
            <p:ph type="title"/>
          </p:nvPr>
        </p:nvSpPr>
        <p:spPr/>
        <p:txBody>
          <a:bodyPr/>
          <a:lstStyle/>
          <a:p>
            <a:r>
              <a:rPr lang="en-GB" dirty="0"/>
              <a:t>Trend – national comparison </a:t>
            </a:r>
          </a:p>
        </p:txBody>
      </p:sp>
      <p:sp>
        <p:nvSpPr>
          <p:cNvPr id="3" name="Content Placeholder 2">
            <a:extLst>
              <a:ext uri="{FF2B5EF4-FFF2-40B4-BE49-F238E27FC236}">
                <a16:creationId xmlns:a16="http://schemas.microsoft.com/office/drawing/2014/main" id="{262118CF-E65A-92CB-30CC-EBCBE796AEEC}"/>
              </a:ext>
            </a:extLst>
          </p:cNvPr>
          <p:cNvSpPr>
            <a:spLocks noGrp="1"/>
          </p:cNvSpPr>
          <p:nvPr>
            <p:ph idx="1"/>
          </p:nvPr>
        </p:nvSpPr>
        <p:spPr>
          <a:xfrm>
            <a:off x="838201" y="1952297"/>
            <a:ext cx="4831080" cy="4224665"/>
          </a:xfrm>
        </p:spPr>
        <p:txBody>
          <a:bodyPr>
            <a:normAutofit fontScale="85000" lnSpcReduction="10000"/>
          </a:bodyPr>
          <a:lstStyle/>
          <a:p>
            <a:r>
              <a:rPr lang="en-GB" sz="2000" dirty="0"/>
              <a:t>The number of Buckinghamshire-based learners achieving apprenticeships (learners who successfully complete the programme) has increased year on year since 2019/20 (the year of greatest disruption from Covid-19).</a:t>
            </a:r>
          </a:p>
          <a:p>
            <a:r>
              <a:rPr lang="en-GB" sz="2000" dirty="0"/>
              <a:t>Over the same period, growth has been stronger for  Buckinghamshire-based learners than the national average.</a:t>
            </a:r>
          </a:p>
          <a:p>
            <a:r>
              <a:rPr lang="en-GB" sz="2000" dirty="0"/>
              <a:t>However, the number of achievements is still lower than the peak recorded in 2017/18.</a:t>
            </a:r>
          </a:p>
          <a:p>
            <a:r>
              <a:rPr lang="en-GB" sz="2000" b="1" dirty="0"/>
              <a:t>Please note: </a:t>
            </a:r>
            <a:r>
              <a:rPr lang="en-GB" sz="2000" dirty="0"/>
              <a:t>apprenticeships take 1 to 5 years to complete depending on their level. For example, degree apprenticeships typically take 3 to 6 years to complete, while an intermediate level apprenticeship typically takes 12 to 18 months full-time. Direct comparisons between starts and achievements should not be made.</a:t>
            </a:r>
          </a:p>
          <a:p>
            <a:endParaRPr lang="en-GB" sz="2000" dirty="0"/>
          </a:p>
        </p:txBody>
      </p:sp>
      <p:sp>
        <p:nvSpPr>
          <p:cNvPr id="5" name="TextBox 4">
            <a:extLst>
              <a:ext uri="{FF2B5EF4-FFF2-40B4-BE49-F238E27FC236}">
                <a16:creationId xmlns:a16="http://schemas.microsoft.com/office/drawing/2014/main" id="{5D006B25-DF8D-B1DD-1F9F-D444FF91EA52}"/>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achievements</a:t>
            </a:r>
            <a:endParaRPr lang="en-GB" sz="1200" dirty="0"/>
          </a:p>
        </p:txBody>
      </p:sp>
      <p:graphicFrame>
        <p:nvGraphicFramePr>
          <p:cNvPr id="4" name="Chart 3">
            <a:extLst>
              <a:ext uri="{FF2B5EF4-FFF2-40B4-BE49-F238E27FC236}">
                <a16:creationId xmlns:a16="http://schemas.microsoft.com/office/drawing/2014/main" id="{67D24F87-989F-BB03-A1BA-EAD76BBAC823}"/>
              </a:ext>
            </a:extLst>
          </p:cNvPr>
          <p:cNvGraphicFramePr>
            <a:graphicFrameLocks/>
          </p:cNvGraphicFramePr>
          <p:nvPr>
            <p:extLst>
              <p:ext uri="{D42A27DB-BD31-4B8C-83A1-F6EECF244321}">
                <p14:modId xmlns:p14="http://schemas.microsoft.com/office/powerpoint/2010/main" val="3929132698"/>
              </p:ext>
            </p:extLst>
          </p:nvPr>
        </p:nvGraphicFramePr>
        <p:xfrm>
          <a:off x="6259553" y="2154494"/>
          <a:ext cx="5220000" cy="3693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9A1312CC-2EC5-84E7-05AE-61A5C5558919}"/>
              </a:ext>
            </a:extLst>
          </p:cNvPr>
          <p:cNvSpPr txBox="1"/>
          <p:nvPr/>
        </p:nvSpPr>
        <p:spPr>
          <a:xfrm>
            <a:off x="6259553" y="1559883"/>
            <a:ext cx="5007200" cy="523220"/>
          </a:xfrm>
          <a:prstGeom prst="rect">
            <a:avLst/>
          </a:prstGeom>
          <a:noFill/>
        </p:spPr>
        <p:txBody>
          <a:bodyPr wrap="square" rtlCol="0">
            <a:spAutoFit/>
          </a:bodyPr>
          <a:lstStyle/>
          <a:p>
            <a:r>
              <a:rPr lang="en-GB" sz="1400" b="1" dirty="0">
                <a:solidFill>
                  <a:srgbClr val="006965"/>
                </a:solidFill>
              </a:rPr>
              <a:t>Apprenticeship achievements for Buckinghamshire-based learners has increased year-on-year since 2019/20.</a:t>
            </a:r>
          </a:p>
        </p:txBody>
      </p:sp>
    </p:spTree>
    <p:extLst>
      <p:ext uri="{BB962C8B-B14F-4D97-AF65-F5344CB8AC3E}">
        <p14:creationId xmlns:p14="http://schemas.microsoft.com/office/powerpoint/2010/main" val="906821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CBA3-A650-AD5D-C303-7FA6618D9B62}"/>
              </a:ext>
            </a:extLst>
          </p:cNvPr>
          <p:cNvSpPr>
            <a:spLocks noGrp="1"/>
          </p:cNvSpPr>
          <p:nvPr>
            <p:ph type="title"/>
          </p:nvPr>
        </p:nvSpPr>
        <p:spPr/>
        <p:txBody>
          <a:bodyPr/>
          <a:lstStyle/>
          <a:p>
            <a:r>
              <a:rPr lang="en-GB" dirty="0"/>
              <a:t>Trend – within Buckinghamshire</a:t>
            </a:r>
          </a:p>
        </p:txBody>
      </p:sp>
      <p:graphicFrame>
        <p:nvGraphicFramePr>
          <p:cNvPr id="4" name="Chart 3">
            <a:extLst>
              <a:ext uri="{FF2B5EF4-FFF2-40B4-BE49-F238E27FC236}">
                <a16:creationId xmlns:a16="http://schemas.microsoft.com/office/drawing/2014/main" id="{32202E46-7BB2-A398-41A7-88832582B070}"/>
              </a:ext>
            </a:extLst>
          </p:cNvPr>
          <p:cNvGraphicFramePr>
            <a:graphicFrameLocks/>
          </p:cNvGraphicFramePr>
          <p:nvPr>
            <p:extLst>
              <p:ext uri="{D42A27DB-BD31-4B8C-83A1-F6EECF244321}">
                <p14:modId xmlns:p14="http://schemas.microsoft.com/office/powerpoint/2010/main" val="2113364658"/>
              </p:ext>
            </p:extLst>
          </p:nvPr>
        </p:nvGraphicFramePr>
        <p:xfrm>
          <a:off x="6324602" y="2260364"/>
          <a:ext cx="5220000" cy="363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a:extLst>
              <a:ext uri="{FF2B5EF4-FFF2-40B4-BE49-F238E27FC236}">
                <a16:creationId xmlns:a16="http://schemas.microsoft.com/office/drawing/2014/main" id="{61F06F94-38BD-9054-1BCC-0525DB31D6E1}"/>
              </a:ext>
            </a:extLst>
          </p:cNvPr>
          <p:cNvSpPr txBox="1">
            <a:spLocks/>
          </p:cNvSpPr>
          <p:nvPr/>
        </p:nvSpPr>
        <p:spPr>
          <a:xfrm>
            <a:off x="838201" y="2162809"/>
            <a:ext cx="4582886" cy="401415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The highest number of apprenticeship achievements are by learners that live in the Aylesbury parliamentary constituency area.</a:t>
            </a:r>
          </a:p>
          <a:p>
            <a:r>
              <a:rPr lang="en-GB" sz="2000" dirty="0"/>
              <a:t>There has been strong growth since 2019/20 in the number of apprenticeship achievements by learners that live in the  Beaconsfield and Wycombe parliamentary constituency areas.</a:t>
            </a:r>
          </a:p>
          <a:p>
            <a:r>
              <a:rPr lang="en-GB" sz="2000" dirty="0"/>
              <a:t>Achievements in 2022/23 are only slightly higher than in 2018/19 for Aylesbury, Chesham &amp; Amersham and Wycombe.</a:t>
            </a:r>
          </a:p>
          <a:p>
            <a:r>
              <a:rPr lang="en-GB" sz="2000" dirty="0"/>
              <a:t>Between 2021/22 and 2022/23, the number of achievements declined in Aylesbury by 5%, while Chesham &amp; Amersham remained the same.</a:t>
            </a:r>
          </a:p>
          <a:p>
            <a:endParaRPr lang="en-GB" sz="2000" dirty="0"/>
          </a:p>
        </p:txBody>
      </p:sp>
      <p:sp>
        <p:nvSpPr>
          <p:cNvPr id="7" name="TextBox 6">
            <a:extLst>
              <a:ext uri="{FF2B5EF4-FFF2-40B4-BE49-F238E27FC236}">
                <a16:creationId xmlns:a16="http://schemas.microsoft.com/office/drawing/2014/main" id="{06004578-0772-3C67-DA52-9DAF02940F33}"/>
              </a:ext>
            </a:extLst>
          </p:cNvPr>
          <p:cNvSpPr txBox="1"/>
          <p:nvPr/>
        </p:nvSpPr>
        <p:spPr>
          <a:xfrm>
            <a:off x="6324602" y="1459856"/>
            <a:ext cx="5007200" cy="738664"/>
          </a:xfrm>
          <a:prstGeom prst="rect">
            <a:avLst/>
          </a:prstGeom>
          <a:noFill/>
        </p:spPr>
        <p:txBody>
          <a:bodyPr wrap="square" rtlCol="0">
            <a:spAutoFit/>
          </a:bodyPr>
          <a:lstStyle/>
          <a:p>
            <a:r>
              <a:rPr lang="en-GB" sz="1400" b="1" dirty="0">
                <a:solidFill>
                  <a:srgbClr val="006965"/>
                </a:solidFill>
              </a:rPr>
              <a:t>Apprenticeships achievements for Buckinghamshire-based learners have grown more strongly in the Beaconsfield and Wycombe parliamentary constituency areas since 2019/20.</a:t>
            </a:r>
          </a:p>
        </p:txBody>
      </p:sp>
      <p:sp>
        <p:nvSpPr>
          <p:cNvPr id="8" name="TextBox 7">
            <a:extLst>
              <a:ext uri="{FF2B5EF4-FFF2-40B4-BE49-F238E27FC236}">
                <a16:creationId xmlns:a16="http://schemas.microsoft.com/office/drawing/2014/main" id="{8947B38E-A427-E553-E43A-655DE913DCE1}"/>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p:txBody>
      </p:sp>
    </p:spTree>
    <p:extLst>
      <p:ext uri="{BB962C8B-B14F-4D97-AF65-F5344CB8AC3E}">
        <p14:creationId xmlns:p14="http://schemas.microsoft.com/office/powerpoint/2010/main" val="2854788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4D6F5-6236-3F64-3CB9-EFC92965710D}"/>
              </a:ext>
            </a:extLst>
          </p:cNvPr>
          <p:cNvSpPr>
            <a:spLocks noGrp="1"/>
          </p:cNvSpPr>
          <p:nvPr>
            <p:ph type="title"/>
          </p:nvPr>
        </p:nvSpPr>
        <p:spPr/>
        <p:txBody>
          <a:bodyPr/>
          <a:lstStyle/>
          <a:p>
            <a:r>
              <a:rPr lang="en-GB" dirty="0"/>
              <a:t>Achievements per 1,000 working-age pop.</a:t>
            </a:r>
          </a:p>
        </p:txBody>
      </p:sp>
      <p:sp>
        <p:nvSpPr>
          <p:cNvPr id="6" name="TextBox 5">
            <a:extLst>
              <a:ext uri="{FF2B5EF4-FFF2-40B4-BE49-F238E27FC236}">
                <a16:creationId xmlns:a16="http://schemas.microsoft.com/office/drawing/2014/main" id="{383F31A8-3AD5-6764-B9F9-BC0BCE059742}"/>
              </a:ext>
            </a:extLst>
          </p:cNvPr>
          <p:cNvSpPr txBox="1"/>
          <p:nvPr/>
        </p:nvSpPr>
        <p:spPr>
          <a:xfrm>
            <a:off x="8266470" y="5776438"/>
            <a:ext cx="3539613" cy="461665"/>
          </a:xfrm>
          <a:prstGeom prst="rect">
            <a:avLst/>
          </a:prstGeom>
          <a:noFill/>
        </p:spPr>
        <p:txBody>
          <a:bodyPr wrap="square" rtlCol="0">
            <a:spAutoFit/>
          </a:bodyPr>
          <a:lstStyle/>
          <a:p>
            <a:pPr algn="r"/>
            <a:r>
              <a:rPr lang="en-GB" sz="1200" dirty="0"/>
              <a:t>Source: </a:t>
            </a:r>
            <a:r>
              <a:rPr lang="en-GB" sz="1200" dirty="0">
                <a:hlinkClick r:id="rId2"/>
              </a:rPr>
              <a:t>DfE Apprenticeship achievements 2022/23 academic year </a:t>
            </a:r>
            <a:r>
              <a:rPr lang="en-GB" sz="1200" dirty="0"/>
              <a:t>and </a:t>
            </a:r>
            <a:r>
              <a:rPr lang="en-GB" sz="1200" dirty="0">
                <a:hlinkClick r:id="rId3"/>
              </a:rPr>
              <a:t>2021 ONS population estimates</a:t>
            </a:r>
            <a:endParaRPr lang="en-GB" sz="1200" dirty="0"/>
          </a:p>
        </p:txBody>
      </p:sp>
      <p:graphicFrame>
        <p:nvGraphicFramePr>
          <p:cNvPr id="4" name="Chart 3">
            <a:extLst>
              <a:ext uri="{FF2B5EF4-FFF2-40B4-BE49-F238E27FC236}">
                <a16:creationId xmlns:a16="http://schemas.microsoft.com/office/drawing/2014/main" id="{66CB99F5-FC23-9A9D-D953-474A046AB768}"/>
              </a:ext>
            </a:extLst>
          </p:cNvPr>
          <p:cNvGraphicFramePr>
            <a:graphicFrameLocks/>
          </p:cNvGraphicFramePr>
          <p:nvPr>
            <p:extLst>
              <p:ext uri="{D42A27DB-BD31-4B8C-83A1-F6EECF244321}">
                <p14:modId xmlns:p14="http://schemas.microsoft.com/office/powerpoint/2010/main" val="2356070645"/>
              </p:ext>
            </p:extLst>
          </p:nvPr>
        </p:nvGraphicFramePr>
        <p:xfrm>
          <a:off x="6335486" y="2488720"/>
          <a:ext cx="5018314" cy="3287718"/>
        </p:xfrm>
        <a:graphic>
          <a:graphicData uri="http://schemas.openxmlformats.org/drawingml/2006/chart">
            <c:chart xmlns:c="http://schemas.openxmlformats.org/drawingml/2006/chart" xmlns:r="http://schemas.openxmlformats.org/officeDocument/2006/relationships" r:id="rId4"/>
          </a:graphicData>
        </a:graphic>
      </p:graphicFrame>
      <p:sp>
        <p:nvSpPr>
          <p:cNvPr id="5" name="Content Placeholder 2">
            <a:extLst>
              <a:ext uri="{FF2B5EF4-FFF2-40B4-BE49-F238E27FC236}">
                <a16:creationId xmlns:a16="http://schemas.microsoft.com/office/drawing/2014/main" id="{BE4F3715-6D03-0BDD-E26F-8D73AD5EAA3D}"/>
              </a:ext>
            </a:extLst>
          </p:cNvPr>
          <p:cNvSpPr>
            <a:spLocks noGrp="1"/>
          </p:cNvSpPr>
          <p:nvPr>
            <p:ph idx="1"/>
          </p:nvPr>
        </p:nvSpPr>
        <p:spPr>
          <a:xfrm>
            <a:off x="838199" y="2548843"/>
            <a:ext cx="5105401" cy="3628119"/>
          </a:xfrm>
        </p:spPr>
        <p:txBody>
          <a:bodyPr>
            <a:normAutofit/>
          </a:bodyPr>
          <a:lstStyle/>
          <a:p>
            <a:r>
              <a:rPr lang="en-GB" sz="2000" dirty="0"/>
              <a:t>There were 3.7 apprenticeship achievements by Buckinghamshire-based learners per 1,000 residents aged 16-64 in 2022/23.</a:t>
            </a:r>
          </a:p>
          <a:p>
            <a:r>
              <a:rPr lang="en-GB" sz="2000" dirty="0"/>
              <a:t>This was lower than the national and regional averages.</a:t>
            </a:r>
          </a:p>
          <a:p>
            <a:r>
              <a:rPr lang="en-GB" sz="2000" dirty="0"/>
              <a:t>It was also lower than Oxfordshire and South East Midlands LEP areas, but similar to Thames Valley Berkshire and Hertfordshire.</a:t>
            </a:r>
          </a:p>
        </p:txBody>
      </p:sp>
      <p:sp>
        <p:nvSpPr>
          <p:cNvPr id="7" name="TextBox 6">
            <a:extLst>
              <a:ext uri="{FF2B5EF4-FFF2-40B4-BE49-F238E27FC236}">
                <a16:creationId xmlns:a16="http://schemas.microsoft.com/office/drawing/2014/main" id="{7B18E03E-D3C0-5741-1DD0-DA46C45FAF92}"/>
              </a:ext>
            </a:extLst>
          </p:cNvPr>
          <p:cNvSpPr txBox="1"/>
          <p:nvPr/>
        </p:nvSpPr>
        <p:spPr>
          <a:xfrm>
            <a:off x="6693134" y="1828094"/>
            <a:ext cx="4572001" cy="523220"/>
          </a:xfrm>
          <a:prstGeom prst="rect">
            <a:avLst/>
          </a:prstGeom>
          <a:noFill/>
        </p:spPr>
        <p:txBody>
          <a:bodyPr wrap="square" rtlCol="0">
            <a:spAutoFit/>
          </a:bodyPr>
          <a:lstStyle/>
          <a:p>
            <a:r>
              <a:rPr lang="en-GB" sz="1400" b="1" dirty="0">
                <a:solidFill>
                  <a:srgbClr val="006965"/>
                </a:solidFill>
              </a:rPr>
              <a:t>Achievements per 1,000 residents aged 16-64 was lower in Buckinghamshire than the national and regional averages.</a:t>
            </a:r>
          </a:p>
        </p:txBody>
      </p:sp>
    </p:spTree>
    <p:extLst>
      <p:ext uri="{BB962C8B-B14F-4D97-AF65-F5344CB8AC3E}">
        <p14:creationId xmlns:p14="http://schemas.microsoft.com/office/powerpoint/2010/main" val="2965274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63E1-4655-9A31-14F3-8F780EEBA4C7}"/>
              </a:ext>
            </a:extLst>
          </p:cNvPr>
          <p:cNvSpPr>
            <a:spLocks noGrp="1"/>
          </p:cNvSpPr>
          <p:nvPr>
            <p:ph type="title"/>
          </p:nvPr>
        </p:nvSpPr>
        <p:spPr/>
        <p:txBody>
          <a:bodyPr/>
          <a:lstStyle/>
          <a:p>
            <a:r>
              <a:rPr lang="en-GB" dirty="0"/>
              <a:t>Gender</a:t>
            </a:r>
          </a:p>
        </p:txBody>
      </p:sp>
      <p:graphicFrame>
        <p:nvGraphicFramePr>
          <p:cNvPr id="4" name="Chart 3">
            <a:extLst>
              <a:ext uri="{FF2B5EF4-FFF2-40B4-BE49-F238E27FC236}">
                <a16:creationId xmlns:a16="http://schemas.microsoft.com/office/drawing/2014/main" id="{26BB0030-1A97-6BFD-0828-EAE753D6BF15}"/>
              </a:ext>
            </a:extLst>
          </p:cNvPr>
          <p:cNvGraphicFramePr>
            <a:graphicFrameLocks/>
          </p:cNvGraphicFramePr>
          <p:nvPr>
            <p:extLst>
              <p:ext uri="{D42A27DB-BD31-4B8C-83A1-F6EECF244321}">
                <p14:modId xmlns:p14="http://schemas.microsoft.com/office/powerpoint/2010/main" val="3353938016"/>
              </p:ext>
            </p:extLst>
          </p:nvPr>
        </p:nvGraphicFramePr>
        <p:xfrm>
          <a:off x="6379480" y="1690688"/>
          <a:ext cx="5257800" cy="3747074"/>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96D9B702-92F3-A275-4C18-4B0EA7E41B36}"/>
              </a:ext>
            </a:extLst>
          </p:cNvPr>
          <p:cNvSpPr>
            <a:spLocks noGrp="1"/>
          </p:cNvSpPr>
          <p:nvPr>
            <p:ph idx="1"/>
          </p:nvPr>
        </p:nvSpPr>
        <p:spPr>
          <a:xfrm>
            <a:off x="838200" y="2177143"/>
            <a:ext cx="4841240" cy="3999820"/>
          </a:xfrm>
        </p:spPr>
        <p:txBody>
          <a:bodyPr>
            <a:normAutofit/>
          </a:bodyPr>
          <a:lstStyle/>
          <a:p>
            <a:r>
              <a:rPr lang="en-GB" sz="2000" dirty="0"/>
              <a:t>A higher proportion of apprenticeship achievements in 2022/23 were by female learners than male learners.</a:t>
            </a:r>
          </a:p>
          <a:p>
            <a:r>
              <a:rPr lang="en-GB" sz="2000" dirty="0"/>
              <a:t>Female learner apprenticeship achievements have grown year-on-year since 2019/20.</a:t>
            </a:r>
          </a:p>
          <a:p>
            <a:r>
              <a:rPr lang="en-GB" sz="2000" dirty="0"/>
              <a:t>In contrast, there was a 2% drop for male learner apprenticeship achievements in 2022/23.</a:t>
            </a:r>
          </a:p>
        </p:txBody>
      </p:sp>
      <p:sp>
        <p:nvSpPr>
          <p:cNvPr id="9" name="TextBox 8">
            <a:extLst>
              <a:ext uri="{FF2B5EF4-FFF2-40B4-BE49-F238E27FC236}">
                <a16:creationId xmlns:a16="http://schemas.microsoft.com/office/drawing/2014/main" id="{0252854E-A2EC-ADD4-F5A7-7124B8DEF79F}"/>
              </a:ext>
            </a:extLst>
          </p:cNvPr>
          <p:cNvSpPr txBox="1"/>
          <p:nvPr/>
        </p:nvSpPr>
        <p:spPr>
          <a:xfrm>
            <a:off x="6173548" y="1027906"/>
            <a:ext cx="5257800" cy="523220"/>
          </a:xfrm>
          <a:prstGeom prst="rect">
            <a:avLst/>
          </a:prstGeom>
          <a:noFill/>
        </p:spPr>
        <p:txBody>
          <a:bodyPr wrap="square" rtlCol="0">
            <a:spAutoFit/>
          </a:bodyPr>
          <a:lstStyle/>
          <a:p>
            <a:r>
              <a:rPr lang="en-GB" sz="1400" b="1" dirty="0">
                <a:solidFill>
                  <a:srgbClr val="006965"/>
                </a:solidFill>
              </a:rPr>
              <a:t>The number of apprenticeship achievements for female Buckinghamshire-based learners was higher than males in 2022/23</a:t>
            </a:r>
          </a:p>
        </p:txBody>
      </p:sp>
      <p:sp>
        <p:nvSpPr>
          <p:cNvPr id="3" name="TextBox 2">
            <a:extLst>
              <a:ext uri="{FF2B5EF4-FFF2-40B4-BE49-F238E27FC236}">
                <a16:creationId xmlns:a16="http://schemas.microsoft.com/office/drawing/2014/main" id="{335B7D9C-97AB-A52D-D570-8825673DE7F2}"/>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p:txBody>
      </p:sp>
    </p:spTree>
    <p:extLst>
      <p:ext uri="{BB962C8B-B14F-4D97-AF65-F5344CB8AC3E}">
        <p14:creationId xmlns:p14="http://schemas.microsoft.com/office/powerpoint/2010/main" val="3925645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B6F52-C0BA-5B19-D9B6-BBBF319F4C3B}"/>
              </a:ext>
            </a:extLst>
          </p:cNvPr>
          <p:cNvSpPr>
            <a:spLocks noGrp="1"/>
          </p:cNvSpPr>
          <p:nvPr>
            <p:ph type="title"/>
          </p:nvPr>
        </p:nvSpPr>
        <p:spPr/>
        <p:txBody>
          <a:bodyPr/>
          <a:lstStyle/>
          <a:p>
            <a:r>
              <a:rPr lang="en-GB" dirty="0"/>
              <a:t>Age trend</a:t>
            </a:r>
          </a:p>
        </p:txBody>
      </p:sp>
      <p:graphicFrame>
        <p:nvGraphicFramePr>
          <p:cNvPr id="4" name="Chart 3">
            <a:extLst>
              <a:ext uri="{FF2B5EF4-FFF2-40B4-BE49-F238E27FC236}">
                <a16:creationId xmlns:a16="http://schemas.microsoft.com/office/drawing/2014/main" id="{14B48FEB-90C4-B93B-BEB8-BF29258AA708}"/>
              </a:ext>
            </a:extLst>
          </p:cNvPr>
          <p:cNvGraphicFramePr>
            <a:graphicFrameLocks/>
          </p:cNvGraphicFramePr>
          <p:nvPr>
            <p:extLst>
              <p:ext uri="{D42A27DB-BD31-4B8C-83A1-F6EECF244321}">
                <p14:modId xmlns:p14="http://schemas.microsoft.com/office/powerpoint/2010/main" val="3447010006"/>
              </p:ext>
            </p:extLst>
          </p:nvPr>
        </p:nvGraphicFramePr>
        <p:xfrm>
          <a:off x="6254006" y="2003288"/>
          <a:ext cx="5297092" cy="36936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a:extLst>
              <a:ext uri="{FF2B5EF4-FFF2-40B4-BE49-F238E27FC236}">
                <a16:creationId xmlns:a16="http://schemas.microsoft.com/office/drawing/2014/main" id="{6B44E70F-F11A-6697-2CAD-BC41CDBDC5D7}"/>
              </a:ext>
            </a:extLst>
          </p:cNvPr>
          <p:cNvSpPr>
            <a:spLocks noGrp="1"/>
          </p:cNvSpPr>
          <p:nvPr>
            <p:ph idx="1"/>
          </p:nvPr>
        </p:nvSpPr>
        <p:spPr>
          <a:xfrm>
            <a:off x="838200" y="2220685"/>
            <a:ext cx="4767943" cy="3956277"/>
          </a:xfrm>
        </p:spPr>
        <p:txBody>
          <a:bodyPr>
            <a:normAutofit lnSpcReduction="10000"/>
          </a:bodyPr>
          <a:lstStyle/>
          <a:p>
            <a:r>
              <a:rPr lang="en-GB" sz="2000" dirty="0"/>
              <a:t>The majority of apprenticeship achievements in 2022/23 were from Buckinghamshire-based learners aged 19-24 and 25+.</a:t>
            </a:r>
          </a:p>
          <a:p>
            <a:r>
              <a:rPr lang="en-GB" sz="2000" dirty="0"/>
              <a:t>In contrast, the proportion of achievements in 2017/18 across all three age groups were relatively similar.</a:t>
            </a:r>
          </a:p>
          <a:p>
            <a:r>
              <a:rPr lang="en-GB" sz="2000" dirty="0"/>
              <a:t>Since 2016/17, the proportion of achievements for under 19s has dropped from 31% to 18%.</a:t>
            </a:r>
          </a:p>
          <a:p>
            <a:r>
              <a:rPr lang="en-GB" sz="2000" dirty="0"/>
              <a:t>Achievements for learners aged 25+ has been growing year-on-year since 2018/19.</a:t>
            </a:r>
          </a:p>
          <a:p>
            <a:endParaRPr lang="en-GB" sz="2000" dirty="0"/>
          </a:p>
        </p:txBody>
      </p:sp>
      <p:sp>
        <p:nvSpPr>
          <p:cNvPr id="7" name="TextBox 6">
            <a:extLst>
              <a:ext uri="{FF2B5EF4-FFF2-40B4-BE49-F238E27FC236}">
                <a16:creationId xmlns:a16="http://schemas.microsoft.com/office/drawing/2014/main" id="{FC8EB6F7-BBFE-638F-1B43-9665856CA2F3}"/>
              </a:ext>
            </a:extLst>
          </p:cNvPr>
          <p:cNvSpPr txBox="1"/>
          <p:nvPr/>
        </p:nvSpPr>
        <p:spPr>
          <a:xfrm>
            <a:off x="6132908" y="1276993"/>
            <a:ext cx="5297092" cy="523220"/>
          </a:xfrm>
          <a:prstGeom prst="rect">
            <a:avLst/>
          </a:prstGeom>
          <a:noFill/>
        </p:spPr>
        <p:txBody>
          <a:bodyPr wrap="square" rtlCol="0">
            <a:spAutoFit/>
          </a:bodyPr>
          <a:lstStyle/>
          <a:p>
            <a:r>
              <a:rPr lang="en-GB" sz="1400" b="1" dirty="0">
                <a:solidFill>
                  <a:srgbClr val="006965"/>
                </a:solidFill>
              </a:rPr>
              <a:t>The proportion of apprenticeship achievements by Buckinghamshire-based learners aged under 19 has been declining since 2018/19.</a:t>
            </a:r>
          </a:p>
        </p:txBody>
      </p:sp>
      <p:sp>
        <p:nvSpPr>
          <p:cNvPr id="3" name="TextBox 2">
            <a:extLst>
              <a:ext uri="{FF2B5EF4-FFF2-40B4-BE49-F238E27FC236}">
                <a16:creationId xmlns:a16="http://schemas.microsoft.com/office/drawing/2014/main" id="{3726C87B-3E60-04A8-D5BB-F39F4653764E}"/>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p:txBody>
      </p:sp>
    </p:spTree>
    <p:extLst>
      <p:ext uri="{BB962C8B-B14F-4D97-AF65-F5344CB8AC3E}">
        <p14:creationId xmlns:p14="http://schemas.microsoft.com/office/powerpoint/2010/main" val="1071828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4E3B1-1DAA-3055-9ADA-C3EF20F9CDE2}"/>
              </a:ext>
            </a:extLst>
          </p:cNvPr>
          <p:cNvSpPr>
            <a:spLocks noGrp="1"/>
          </p:cNvSpPr>
          <p:nvPr>
            <p:ph type="title"/>
          </p:nvPr>
        </p:nvSpPr>
        <p:spPr/>
        <p:txBody>
          <a:bodyPr/>
          <a:lstStyle/>
          <a:p>
            <a:r>
              <a:rPr lang="en-GB" dirty="0"/>
              <a:t>Age – local area</a:t>
            </a:r>
          </a:p>
        </p:txBody>
      </p:sp>
      <p:graphicFrame>
        <p:nvGraphicFramePr>
          <p:cNvPr id="4" name="Chart 3">
            <a:extLst>
              <a:ext uri="{FF2B5EF4-FFF2-40B4-BE49-F238E27FC236}">
                <a16:creationId xmlns:a16="http://schemas.microsoft.com/office/drawing/2014/main" id="{1038A386-6AE4-2A36-5444-087D9BC1E200}"/>
              </a:ext>
            </a:extLst>
          </p:cNvPr>
          <p:cNvGraphicFramePr>
            <a:graphicFrameLocks/>
          </p:cNvGraphicFramePr>
          <p:nvPr>
            <p:extLst>
              <p:ext uri="{D42A27DB-BD31-4B8C-83A1-F6EECF244321}">
                <p14:modId xmlns:p14="http://schemas.microsoft.com/office/powerpoint/2010/main" val="2852399612"/>
              </p:ext>
            </p:extLst>
          </p:nvPr>
        </p:nvGraphicFramePr>
        <p:xfrm>
          <a:off x="6249749" y="2002437"/>
          <a:ext cx="5104051" cy="38473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D556DB2-F09C-8276-D013-B4A4566CC291}"/>
              </a:ext>
            </a:extLst>
          </p:cNvPr>
          <p:cNvSpPr txBox="1"/>
          <p:nvPr/>
        </p:nvSpPr>
        <p:spPr>
          <a:xfrm>
            <a:off x="7471317" y="5899964"/>
            <a:ext cx="4345918" cy="276999"/>
          </a:xfrm>
          <a:prstGeom prst="rect">
            <a:avLst/>
          </a:prstGeom>
          <a:noFill/>
        </p:spPr>
        <p:txBody>
          <a:bodyPr wrap="square" rtlCol="0">
            <a:spAutoFit/>
          </a:bodyPr>
          <a:lstStyle/>
          <a:p>
            <a:pPr algn="r"/>
            <a:r>
              <a:rPr lang="en-GB" sz="1200" dirty="0"/>
              <a:t>Source: </a:t>
            </a:r>
            <a:r>
              <a:rPr lang="en-GB" sz="1200" dirty="0">
                <a:hlinkClick r:id="rId3"/>
              </a:rPr>
              <a:t>DfE Apprenticeship achievements 2022/23 academic year</a:t>
            </a:r>
            <a:endParaRPr lang="en-GB" sz="1200" dirty="0"/>
          </a:p>
        </p:txBody>
      </p:sp>
      <p:sp>
        <p:nvSpPr>
          <p:cNvPr id="6" name="Content Placeholder 2">
            <a:extLst>
              <a:ext uri="{FF2B5EF4-FFF2-40B4-BE49-F238E27FC236}">
                <a16:creationId xmlns:a16="http://schemas.microsoft.com/office/drawing/2014/main" id="{6245A63E-1121-FE81-DDD2-F490ADD1F7E9}"/>
              </a:ext>
            </a:extLst>
          </p:cNvPr>
          <p:cNvSpPr>
            <a:spLocks noGrp="1"/>
          </p:cNvSpPr>
          <p:nvPr>
            <p:ph idx="1"/>
          </p:nvPr>
        </p:nvSpPr>
        <p:spPr>
          <a:xfrm>
            <a:off x="838200" y="2220685"/>
            <a:ext cx="4982737" cy="3956277"/>
          </a:xfrm>
        </p:spPr>
        <p:txBody>
          <a:bodyPr>
            <a:normAutofit lnSpcReduction="10000"/>
          </a:bodyPr>
          <a:lstStyle/>
          <a:p>
            <a:r>
              <a:rPr lang="en-GB" sz="2400" dirty="0"/>
              <a:t>A particularly high proportion of Aylesbury and Buckingham parliamentary constituency residents starting apprenticeships in 2022/23 were aged 25 or older (50% and 46% respectively). </a:t>
            </a:r>
          </a:p>
          <a:p>
            <a:r>
              <a:rPr lang="en-GB" sz="2400" dirty="0"/>
              <a:t>The highest proportion of achievements by Beaconsfield residents were aged 19-24.</a:t>
            </a:r>
          </a:p>
          <a:p>
            <a:r>
              <a:rPr lang="en-GB" sz="2400" dirty="0"/>
              <a:t>In contrast, similar proportions of Chesham &amp; Amersham-based learners were aged 19-24 and 25+.</a:t>
            </a:r>
          </a:p>
          <a:p>
            <a:endParaRPr lang="en-GB" dirty="0">
              <a:highlight>
                <a:srgbClr val="FF0000"/>
              </a:highlight>
            </a:endParaRPr>
          </a:p>
        </p:txBody>
      </p:sp>
      <p:sp>
        <p:nvSpPr>
          <p:cNvPr id="9" name="TextBox 8">
            <a:extLst>
              <a:ext uri="{FF2B5EF4-FFF2-40B4-BE49-F238E27FC236}">
                <a16:creationId xmlns:a16="http://schemas.microsoft.com/office/drawing/2014/main" id="{E5028568-592F-FC90-0C0E-C70FF17A8872}"/>
              </a:ext>
            </a:extLst>
          </p:cNvPr>
          <p:cNvSpPr txBox="1"/>
          <p:nvPr/>
        </p:nvSpPr>
        <p:spPr>
          <a:xfrm>
            <a:off x="6249749" y="1302405"/>
            <a:ext cx="5220892" cy="523220"/>
          </a:xfrm>
          <a:prstGeom prst="rect">
            <a:avLst/>
          </a:prstGeom>
          <a:noFill/>
        </p:spPr>
        <p:txBody>
          <a:bodyPr wrap="square" rtlCol="0">
            <a:spAutoFit/>
          </a:bodyPr>
          <a:lstStyle/>
          <a:p>
            <a:r>
              <a:rPr lang="en-GB" sz="1400" b="1" dirty="0">
                <a:solidFill>
                  <a:srgbClr val="006965"/>
                </a:solidFill>
              </a:rPr>
              <a:t>A high concentration of achievements by Aylesbury and Buckingham-based learners were aged 25+.</a:t>
            </a:r>
          </a:p>
        </p:txBody>
      </p:sp>
    </p:spTree>
    <p:extLst>
      <p:ext uri="{BB962C8B-B14F-4D97-AF65-F5344CB8AC3E}">
        <p14:creationId xmlns:p14="http://schemas.microsoft.com/office/powerpoint/2010/main" val="332409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385439" y="319596"/>
            <a:ext cx="10515600" cy="679142"/>
          </a:xfrm>
        </p:spPr>
        <p:txBody>
          <a:bodyPr>
            <a:normAutofit/>
          </a:bodyPr>
          <a:lstStyle/>
          <a:p>
            <a:r>
              <a:rPr lang="en-GB" sz="3200" b="1">
                <a:solidFill>
                  <a:srgbClr val="006965"/>
                </a:solidFill>
                <a:latin typeface="+mn-lt"/>
              </a:rPr>
              <a:t>Background</a:t>
            </a:r>
            <a:endParaRPr lang="en-GB" sz="3200">
              <a:solidFill>
                <a:srgbClr val="006965"/>
              </a:solidFill>
              <a:latin typeface="+mn-lt"/>
            </a:endParaRPr>
          </a:p>
        </p:txBody>
      </p:sp>
      <p:sp>
        <p:nvSpPr>
          <p:cNvPr id="3" name="Content Placeholder 2">
            <a:extLst>
              <a:ext uri="{FF2B5EF4-FFF2-40B4-BE49-F238E27FC236}">
                <a16:creationId xmlns:a16="http://schemas.microsoft.com/office/drawing/2014/main" id="{4973425E-71AC-413C-ABB0-693E0426FBCE}"/>
              </a:ext>
            </a:extLst>
          </p:cNvPr>
          <p:cNvSpPr>
            <a:spLocks noGrp="1"/>
          </p:cNvSpPr>
          <p:nvPr>
            <p:ph idx="1"/>
          </p:nvPr>
        </p:nvSpPr>
        <p:spPr>
          <a:xfrm>
            <a:off x="385439" y="1192398"/>
            <a:ext cx="11155532" cy="4666864"/>
          </a:xfrm>
        </p:spPr>
        <p:txBody>
          <a:bodyPr>
            <a:noAutofit/>
          </a:bodyPr>
          <a:lstStyle/>
          <a:p>
            <a:pPr marL="0" indent="0">
              <a:buNone/>
            </a:pPr>
            <a:endParaRPr lang="en-GB" sz="1600" dirty="0"/>
          </a:p>
          <a:p>
            <a:r>
              <a:rPr lang="en-GB" sz="1800" b="0" i="0" u="none" strike="noStrike" baseline="0" dirty="0">
                <a:solidFill>
                  <a:srgbClr val="585858"/>
                </a:solidFill>
                <a:latin typeface="Calibri" panose="020F0502020204030204" pitchFamily="34" charset="0"/>
              </a:rPr>
              <a:t>This report is a comprehensive evidence base for all those interested in Apprenticeships in Buckinghamshire.</a:t>
            </a:r>
          </a:p>
          <a:p>
            <a:pPr marL="0" indent="0">
              <a:buNone/>
            </a:pPr>
            <a:r>
              <a:rPr lang="en-GB" sz="1800" b="0" i="0" u="none" strike="noStrike" baseline="0" dirty="0">
                <a:solidFill>
                  <a:srgbClr val="585858"/>
                </a:solidFill>
                <a:latin typeface="Calibri" panose="020F0502020204030204" pitchFamily="34" charset="0"/>
              </a:rPr>
              <a:t> </a:t>
            </a:r>
          </a:p>
          <a:p>
            <a:r>
              <a:rPr lang="en-GB" sz="1800" b="0" i="0" u="none" strike="noStrike" baseline="0" dirty="0">
                <a:solidFill>
                  <a:srgbClr val="585858"/>
                </a:solidFill>
                <a:latin typeface="Calibri" panose="020F0502020204030204" pitchFamily="34" charset="0"/>
              </a:rPr>
              <a:t>It provides the latest data, along with trend data, on:</a:t>
            </a:r>
          </a:p>
          <a:p>
            <a:pPr lvl="1"/>
            <a:r>
              <a:rPr lang="en-GB" sz="1600" b="0" i="0" u="none" strike="noStrike" baseline="0" dirty="0">
                <a:solidFill>
                  <a:srgbClr val="585858"/>
                </a:solidFill>
                <a:latin typeface="Calibri" panose="020F0502020204030204" pitchFamily="34" charset="0"/>
              </a:rPr>
              <a:t>Employer use / awareness of Apprenticeships </a:t>
            </a:r>
          </a:p>
          <a:p>
            <a:pPr lvl="1"/>
            <a:r>
              <a:rPr lang="en-GB" sz="1600" b="0" i="0" u="none" strike="noStrike" baseline="0" dirty="0">
                <a:solidFill>
                  <a:srgbClr val="585858"/>
                </a:solidFill>
                <a:latin typeface="Calibri" panose="020F0502020204030204" pitchFamily="34" charset="0"/>
              </a:rPr>
              <a:t>Apprenticeship vacancies </a:t>
            </a:r>
          </a:p>
          <a:p>
            <a:pPr lvl="1"/>
            <a:r>
              <a:rPr lang="en-GB" sz="1600" b="0" i="0" u="none" strike="noStrike" baseline="0" dirty="0">
                <a:solidFill>
                  <a:srgbClr val="585858"/>
                </a:solidFill>
                <a:latin typeface="Calibri" panose="020F0502020204030204" pitchFamily="34" charset="0"/>
              </a:rPr>
              <a:t>Apprenticeship starts </a:t>
            </a:r>
          </a:p>
          <a:p>
            <a:pPr lvl="1"/>
            <a:r>
              <a:rPr lang="en-GB" sz="1600" b="0" i="0" u="none" strike="noStrike" baseline="0" dirty="0">
                <a:solidFill>
                  <a:srgbClr val="585858"/>
                </a:solidFill>
                <a:latin typeface="Calibri" panose="020F0502020204030204" pitchFamily="34" charset="0"/>
              </a:rPr>
              <a:t>Apprenticeship achievements </a:t>
            </a:r>
          </a:p>
          <a:p>
            <a:pPr lvl="1"/>
            <a:r>
              <a:rPr lang="en-GB" sz="1600" b="0" i="0" u="none" strike="noStrike" baseline="0" dirty="0">
                <a:solidFill>
                  <a:srgbClr val="585858"/>
                </a:solidFill>
                <a:latin typeface="Calibri" panose="020F0502020204030204" pitchFamily="34" charset="0"/>
              </a:rPr>
              <a:t>The characteristics of those undertaking Apprenticeships </a:t>
            </a:r>
          </a:p>
          <a:p>
            <a:pPr lvl="1"/>
            <a:r>
              <a:rPr lang="en-GB" sz="1600" b="0" i="0" u="none" strike="noStrike" baseline="0" dirty="0">
                <a:solidFill>
                  <a:srgbClr val="585858"/>
                </a:solidFill>
                <a:latin typeface="Calibri" panose="020F0502020204030204" pitchFamily="34" charset="0"/>
              </a:rPr>
              <a:t>Apprenticeship training providers</a:t>
            </a:r>
          </a:p>
          <a:p>
            <a:endParaRPr lang="en-GB" sz="1800" b="0" i="0" u="none" strike="noStrike" baseline="0" dirty="0">
              <a:solidFill>
                <a:srgbClr val="585858"/>
              </a:solidFill>
              <a:latin typeface="Calibri" panose="020F0502020204030204" pitchFamily="34" charset="0"/>
            </a:endParaRPr>
          </a:p>
          <a:p>
            <a:r>
              <a:rPr lang="en-GB" sz="1800" b="0" i="0" u="none" strike="noStrike" baseline="0" dirty="0">
                <a:solidFill>
                  <a:srgbClr val="585858"/>
                </a:solidFill>
                <a:latin typeface="Calibri" panose="020F0502020204030204" pitchFamily="34" charset="0"/>
              </a:rPr>
              <a:t>If you have any queries on any of the data presented within this report, please contact James Moorhouse –</a:t>
            </a:r>
            <a:r>
              <a:rPr lang="en-GB" sz="1800" dirty="0">
                <a:solidFill>
                  <a:srgbClr val="0000FF"/>
                </a:solidFill>
                <a:latin typeface="Calibri" panose="020F0502020204030204" pitchFamily="34" charset="0"/>
              </a:rPr>
              <a:t> </a:t>
            </a:r>
            <a:r>
              <a:rPr lang="en-GB" sz="1800" dirty="0">
                <a:solidFill>
                  <a:srgbClr val="0000FF"/>
                </a:solidFill>
                <a:latin typeface="Calibri" panose="020F0502020204030204" pitchFamily="34" charset="0"/>
                <a:hlinkClick r:id="rId2"/>
              </a:rPr>
              <a:t>james.moorhouse@buckslep.co.uk</a:t>
            </a:r>
            <a:r>
              <a:rPr lang="en-GB" sz="1800" dirty="0">
                <a:solidFill>
                  <a:srgbClr val="0000FF"/>
                </a:solidFill>
                <a:latin typeface="Calibri" panose="020F0502020204030204" pitchFamily="34" charset="0"/>
              </a:rPr>
              <a:t> </a:t>
            </a:r>
            <a:endParaRPr lang="en-GB" sz="1600" dirty="0"/>
          </a:p>
        </p:txBody>
      </p:sp>
    </p:spTree>
    <p:extLst>
      <p:ext uri="{BB962C8B-B14F-4D97-AF65-F5344CB8AC3E}">
        <p14:creationId xmlns:p14="http://schemas.microsoft.com/office/powerpoint/2010/main" val="3284523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F585F-97CF-A6B7-B2B6-ED99AE363F57}"/>
              </a:ext>
            </a:extLst>
          </p:cNvPr>
          <p:cNvSpPr>
            <a:spLocks noGrp="1"/>
          </p:cNvSpPr>
          <p:nvPr>
            <p:ph type="title"/>
          </p:nvPr>
        </p:nvSpPr>
        <p:spPr/>
        <p:txBody>
          <a:bodyPr/>
          <a:lstStyle/>
          <a:p>
            <a:r>
              <a:rPr lang="en-GB" dirty="0"/>
              <a:t>Level</a:t>
            </a:r>
          </a:p>
        </p:txBody>
      </p:sp>
      <p:sp>
        <p:nvSpPr>
          <p:cNvPr id="6" name="Content Placeholder 2">
            <a:extLst>
              <a:ext uri="{FF2B5EF4-FFF2-40B4-BE49-F238E27FC236}">
                <a16:creationId xmlns:a16="http://schemas.microsoft.com/office/drawing/2014/main" id="{865EDFE1-4EF2-3873-04B1-6AAB1170AF5A}"/>
              </a:ext>
            </a:extLst>
          </p:cNvPr>
          <p:cNvSpPr>
            <a:spLocks noGrp="1"/>
          </p:cNvSpPr>
          <p:nvPr>
            <p:ph idx="1"/>
          </p:nvPr>
        </p:nvSpPr>
        <p:spPr>
          <a:xfrm>
            <a:off x="838200" y="1825625"/>
            <a:ext cx="5104053" cy="4351338"/>
          </a:xfrm>
        </p:spPr>
        <p:txBody>
          <a:bodyPr>
            <a:normAutofit fontScale="92500" lnSpcReduction="10000"/>
          </a:bodyPr>
          <a:lstStyle/>
          <a:p>
            <a:r>
              <a:rPr lang="en-GB" sz="2000" dirty="0"/>
              <a:t>In 2016/17, the majority of apprenticeship achievements by Buckinghamshire-based learners were at</a:t>
            </a:r>
            <a:r>
              <a:rPr lang="en-GB" sz="2000" dirty="0">
                <a:solidFill>
                  <a:srgbClr val="FF0000"/>
                </a:solidFill>
              </a:rPr>
              <a:t> </a:t>
            </a:r>
            <a:r>
              <a:rPr lang="en-GB" sz="2000" dirty="0">
                <a:hlinkClick r:id="rId2"/>
              </a:rPr>
              <a:t>intermediate and advanced level</a:t>
            </a:r>
            <a:r>
              <a:rPr lang="en-GB" sz="2000" dirty="0"/>
              <a:t>.</a:t>
            </a:r>
          </a:p>
          <a:p>
            <a:r>
              <a:rPr lang="en-GB" sz="2000" dirty="0"/>
              <a:t>However, over time the proportion of intermediate level achievements has declined whilst higher level achievements has increased. This is in-line with the national trend.</a:t>
            </a:r>
          </a:p>
          <a:p>
            <a:r>
              <a:rPr lang="en-GB" sz="2000" dirty="0"/>
              <a:t>The proportion of achievements at the advanced level has remained relatively stable.</a:t>
            </a:r>
          </a:p>
          <a:p>
            <a:r>
              <a:rPr lang="en-GB" sz="2000" dirty="0"/>
              <a:t>The number of degree apprenticeship achievements by Buckinghamshire-based learners has been on an upward trajectory since 2019/20.</a:t>
            </a:r>
          </a:p>
          <a:p>
            <a:r>
              <a:rPr lang="en-GB" sz="2000" dirty="0"/>
              <a:t>6% of all apprenticeship achievements in 2022/23 were degree apprenticeships.</a:t>
            </a:r>
          </a:p>
        </p:txBody>
      </p:sp>
      <p:sp>
        <p:nvSpPr>
          <p:cNvPr id="7" name="TextBox 6">
            <a:extLst>
              <a:ext uri="{FF2B5EF4-FFF2-40B4-BE49-F238E27FC236}">
                <a16:creationId xmlns:a16="http://schemas.microsoft.com/office/drawing/2014/main" id="{6A9F2005-99EB-ED48-46FE-3E107954853D}"/>
              </a:ext>
            </a:extLst>
          </p:cNvPr>
          <p:cNvSpPr txBox="1"/>
          <p:nvPr/>
        </p:nvSpPr>
        <p:spPr>
          <a:xfrm>
            <a:off x="6096000" y="681037"/>
            <a:ext cx="5104052" cy="523220"/>
          </a:xfrm>
          <a:prstGeom prst="rect">
            <a:avLst/>
          </a:prstGeom>
          <a:noFill/>
        </p:spPr>
        <p:txBody>
          <a:bodyPr wrap="square" rtlCol="0">
            <a:spAutoFit/>
          </a:bodyPr>
          <a:lstStyle/>
          <a:p>
            <a:r>
              <a:rPr lang="en-GB" sz="1400" b="1" dirty="0">
                <a:solidFill>
                  <a:srgbClr val="006965"/>
                </a:solidFill>
              </a:rPr>
              <a:t>Since 2016/17, the proportion of intermediate level achievements has declined while higher level achievements has risen.</a:t>
            </a:r>
          </a:p>
        </p:txBody>
      </p:sp>
      <p:sp>
        <p:nvSpPr>
          <p:cNvPr id="3" name="TextBox 2">
            <a:extLst>
              <a:ext uri="{FF2B5EF4-FFF2-40B4-BE49-F238E27FC236}">
                <a16:creationId xmlns:a16="http://schemas.microsoft.com/office/drawing/2014/main" id="{D9B5B8EF-44D3-4D69-2D0B-89E41017CD6C}"/>
              </a:ext>
            </a:extLst>
          </p:cNvPr>
          <p:cNvSpPr txBox="1"/>
          <p:nvPr/>
        </p:nvSpPr>
        <p:spPr>
          <a:xfrm>
            <a:off x="8999622" y="5521717"/>
            <a:ext cx="2894616" cy="830997"/>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a:p>
            <a:pPr algn="r"/>
            <a:r>
              <a:rPr lang="en-GB" sz="1200" dirty="0"/>
              <a:t>Higher level apprenticeship breakdown unavailable pre 2019/20.</a:t>
            </a:r>
          </a:p>
          <a:p>
            <a:pPr algn="r"/>
            <a:endParaRPr lang="en-GB" sz="1200" dirty="0"/>
          </a:p>
        </p:txBody>
      </p:sp>
      <p:graphicFrame>
        <p:nvGraphicFramePr>
          <p:cNvPr id="5" name="Table 4">
            <a:extLst>
              <a:ext uri="{FF2B5EF4-FFF2-40B4-BE49-F238E27FC236}">
                <a16:creationId xmlns:a16="http://schemas.microsoft.com/office/drawing/2014/main" id="{C663ABA1-FB91-555C-496F-C5DA008AC553}"/>
              </a:ext>
            </a:extLst>
          </p:cNvPr>
          <p:cNvGraphicFramePr>
            <a:graphicFrameLocks noGrp="1"/>
          </p:cNvGraphicFramePr>
          <p:nvPr>
            <p:extLst>
              <p:ext uri="{D42A27DB-BD31-4B8C-83A1-F6EECF244321}">
                <p14:modId xmlns:p14="http://schemas.microsoft.com/office/powerpoint/2010/main" val="1975196519"/>
              </p:ext>
            </p:extLst>
          </p:nvPr>
        </p:nvGraphicFramePr>
        <p:xfrm>
          <a:off x="6096000" y="5025050"/>
          <a:ext cx="3021982" cy="1219200"/>
        </p:xfrm>
        <a:graphic>
          <a:graphicData uri="http://schemas.openxmlformats.org/drawingml/2006/table">
            <a:tbl>
              <a:tblPr firstRow="1" bandRow="1">
                <a:tableStyleId>{5C22544A-7EE6-4342-B048-85BDC9FD1C3A}</a:tableStyleId>
              </a:tblPr>
              <a:tblGrid>
                <a:gridCol w="1510991">
                  <a:extLst>
                    <a:ext uri="{9D8B030D-6E8A-4147-A177-3AD203B41FA5}">
                      <a16:colId xmlns:a16="http://schemas.microsoft.com/office/drawing/2014/main" val="385182599"/>
                    </a:ext>
                  </a:extLst>
                </a:gridCol>
                <a:gridCol w="1510991">
                  <a:extLst>
                    <a:ext uri="{9D8B030D-6E8A-4147-A177-3AD203B41FA5}">
                      <a16:colId xmlns:a16="http://schemas.microsoft.com/office/drawing/2014/main" val="3746692928"/>
                    </a:ext>
                  </a:extLst>
                </a:gridCol>
              </a:tblGrid>
              <a:tr h="288000">
                <a:tc>
                  <a:txBody>
                    <a:bodyPr/>
                    <a:lstStyle/>
                    <a:p>
                      <a:r>
                        <a:rPr lang="en-GB" sz="1400" b="1" dirty="0">
                          <a:solidFill>
                            <a:schemeClr val="bg1"/>
                          </a:solidFill>
                        </a:rPr>
                        <a:t>Intermediate</a:t>
                      </a:r>
                    </a:p>
                  </a:txBody>
                  <a:tcPr>
                    <a:solidFill>
                      <a:srgbClr val="006965"/>
                    </a:solidFill>
                  </a:tcPr>
                </a:tc>
                <a:tc>
                  <a:txBody>
                    <a:bodyPr/>
                    <a:lstStyle/>
                    <a:p>
                      <a:r>
                        <a:rPr lang="en-GB" sz="1400" b="1" dirty="0">
                          <a:solidFill>
                            <a:schemeClr val="bg1"/>
                          </a:solidFill>
                        </a:rPr>
                        <a:t>Levels 1 and 2</a:t>
                      </a:r>
                    </a:p>
                  </a:txBody>
                  <a:tcPr>
                    <a:solidFill>
                      <a:srgbClr val="006965"/>
                    </a:solidFill>
                  </a:tcPr>
                </a:tc>
                <a:extLst>
                  <a:ext uri="{0D108BD9-81ED-4DB2-BD59-A6C34878D82A}">
                    <a16:rowId xmlns:a16="http://schemas.microsoft.com/office/drawing/2014/main" val="2897538351"/>
                  </a:ext>
                </a:extLst>
              </a:tr>
              <a:tr h="288000">
                <a:tc>
                  <a:txBody>
                    <a:bodyPr/>
                    <a:lstStyle/>
                    <a:p>
                      <a:r>
                        <a:rPr lang="en-GB" sz="1400" b="1" dirty="0">
                          <a:solidFill>
                            <a:schemeClr val="bg1"/>
                          </a:solidFill>
                        </a:rPr>
                        <a:t>Advanced</a:t>
                      </a:r>
                    </a:p>
                  </a:txBody>
                  <a:tcPr>
                    <a:solidFill>
                      <a:srgbClr val="006965">
                        <a:alpha val="60000"/>
                      </a:srgbClr>
                    </a:solidFill>
                  </a:tcPr>
                </a:tc>
                <a:tc>
                  <a:txBody>
                    <a:bodyPr/>
                    <a:lstStyle/>
                    <a:p>
                      <a:r>
                        <a:rPr lang="en-GB" sz="1400" b="1" dirty="0">
                          <a:solidFill>
                            <a:schemeClr val="bg1"/>
                          </a:solidFill>
                        </a:rPr>
                        <a:t>Level 3</a:t>
                      </a:r>
                    </a:p>
                  </a:txBody>
                  <a:tcPr>
                    <a:solidFill>
                      <a:srgbClr val="006965">
                        <a:alpha val="60000"/>
                      </a:srgbClr>
                    </a:solidFill>
                  </a:tcPr>
                </a:tc>
                <a:extLst>
                  <a:ext uri="{0D108BD9-81ED-4DB2-BD59-A6C34878D82A}">
                    <a16:rowId xmlns:a16="http://schemas.microsoft.com/office/drawing/2014/main" val="3187089783"/>
                  </a:ext>
                </a:extLst>
              </a:tr>
              <a:tr h="288000">
                <a:tc>
                  <a:txBody>
                    <a:bodyPr/>
                    <a:lstStyle/>
                    <a:p>
                      <a:r>
                        <a:rPr lang="en-GB" sz="1400" b="1" dirty="0">
                          <a:solidFill>
                            <a:schemeClr val="bg1"/>
                          </a:solidFill>
                        </a:rPr>
                        <a:t>Higher</a:t>
                      </a:r>
                    </a:p>
                  </a:txBody>
                  <a:tcPr>
                    <a:solidFill>
                      <a:srgbClr val="006965"/>
                    </a:solidFill>
                  </a:tcPr>
                </a:tc>
                <a:tc>
                  <a:txBody>
                    <a:bodyPr/>
                    <a:lstStyle/>
                    <a:p>
                      <a:r>
                        <a:rPr lang="en-GB" sz="1400" b="1" dirty="0">
                          <a:solidFill>
                            <a:schemeClr val="bg1"/>
                          </a:solidFill>
                        </a:rPr>
                        <a:t>Levels 4 to 7</a:t>
                      </a:r>
                    </a:p>
                  </a:txBody>
                  <a:tcPr>
                    <a:solidFill>
                      <a:srgbClr val="006965"/>
                    </a:solidFill>
                  </a:tcPr>
                </a:tc>
                <a:extLst>
                  <a:ext uri="{0D108BD9-81ED-4DB2-BD59-A6C34878D82A}">
                    <a16:rowId xmlns:a16="http://schemas.microsoft.com/office/drawing/2014/main" val="827844900"/>
                  </a:ext>
                </a:extLst>
              </a:tr>
              <a:tr h="288000">
                <a:tc>
                  <a:txBody>
                    <a:bodyPr/>
                    <a:lstStyle/>
                    <a:p>
                      <a:r>
                        <a:rPr lang="en-GB" sz="1400" b="1" dirty="0">
                          <a:solidFill>
                            <a:schemeClr val="bg1"/>
                          </a:solidFill>
                        </a:rPr>
                        <a:t>Degree</a:t>
                      </a:r>
                    </a:p>
                  </a:txBody>
                  <a:tcPr>
                    <a:solidFill>
                      <a:srgbClr val="006965">
                        <a:alpha val="60000"/>
                      </a:srgbClr>
                    </a:solidFill>
                  </a:tcPr>
                </a:tc>
                <a:tc>
                  <a:txBody>
                    <a:bodyPr/>
                    <a:lstStyle/>
                    <a:p>
                      <a:r>
                        <a:rPr lang="en-GB" sz="1400" b="1" dirty="0">
                          <a:solidFill>
                            <a:schemeClr val="bg1"/>
                          </a:solidFill>
                        </a:rPr>
                        <a:t>Levels 6 &amp; 7</a:t>
                      </a:r>
                    </a:p>
                  </a:txBody>
                  <a:tcPr>
                    <a:solidFill>
                      <a:srgbClr val="006965">
                        <a:alpha val="60000"/>
                      </a:srgbClr>
                    </a:solidFill>
                  </a:tcPr>
                </a:tc>
                <a:extLst>
                  <a:ext uri="{0D108BD9-81ED-4DB2-BD59-A6C34878D82A}">
                    <a16:rowId xmlns:a16="http://schemas.microsoft.com/office/drawing/2014/main" val="3824874897"/>
                  </a:ext>
                </a:extLst>
              </a:tr>
            </a:tbl>
          </a:graphicData>
        </a:graphic>
      </p:graphicFrame>
      <p:graphicFrame>
        <p:nvGraphicFramePr>
          <p:cNvPr id="9" name="Chart 8">
            <a:extLst>
              <a:ext uri="{FF2B5EF4-FFF2-40B4-BE49-F238E27FC236}">
                <a16:creationId xmlns:a16="http://schemas.microsoft.com/office/drawing/2014/main" id="{52AEBAB4-3798-CA8E-EF46-447007DD307E}"/>
              </a:ext>
            </a:extLst>
          </p:cNvPr>
          <p:cNvGraphicFramePr>
            <a:graphicFrameLocks/>
          </p:cNvGraphicFramePr>
          <p:nvPr>
            <p:extLst>
              <p:ext uri="{D42A27DB-BD31-4B8C-83A1-F6EECF244321}">
                <p14:modId xmlns:p14="http://schemas.microsoft.com/office/powerpoint/2010/main" val="1006908182"/>
              </p:ext>
            </p:extLst>
          </p:nvPr>
        </p:nvGraphicFramePr>
        <p:xfrm>
          <a:off x="5942253" y="1339194"/>
          <a:ext cx="5744883" cy="35530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93805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79068-9926-290F-FBE8-618AA843AED1}"/>
              </a:ext>
            </a:extLst>
          </p:cNvPr>
          <p:cNvSpPr>
            <a:spLocks noGrp="1"/>
          </p:cNvSpPr>
          <p:nvPr>
            <p:ph type="title"/>
          </p:nvPr>
        </p:nvSpPr>
        <p:spPr/>
        <p:txBody>
          <a:bodyPr/>
          <a:lstStyle/>
          <a:p>
            <a:r>
              <a:rPr lang="en-GB" dirty="0"/>
              <a:t>Subject</a:t>
            </a:r>
          </a:p>
        </p:txBody>
      </p:sp>
      <p:graphicFrame>
        <p:nvGraphicFramePr>
          <p:cNvPr id="4" name="Content Placeholder 3">
            <a:extLst>
              <a:ext uri="{FF2B5EF4-FFF2-40B4-BE49-F238E27FC236}">
                <a16:creationId xmlns:a16="http://schemas.microsoft.com/office/drawing/2014/main" id="{AFBD19CB-E6A2-172B-E340-25A92ECDE5F7}"/>
              </a:ext>
            </a:extLst>
          </p:cNvPr>
          <p:cNvGraphicFramePr>
            <a:graphicFrameLocks noGrp="1"/>
          </p:cNvGraphicFramePr>
          <p:nvPr>
            <p:ph idx="1"/>
            <p:extLst>
              <p:ext uri="{D42A27DB-BD31-4B8C-83A1-F6EECF244321}">
                <p14:modId xmlns:p14="http://schemas.microsoft.com/office/powerpoint/2010/main" val="2555208697"/>
              </p:ext>
            </p:extLst>
          </p:nvPr>
        </p:nvGraphicFramePr>
        <p:xfrm>
          <a:off x="4643400" y="1933696"/>
          <a:ext cx="6710400" cy="3898800"/>
        </p:xfrm>
        <a:graphic>
          <a:graphicData uri="http://schemas.openxmlformats.org/drawingml/2006/table">
            <a:tbl>
              <a:tblPr>
                <a:tableStyleId>{5C22544A-7EE6-4342-B048-85BDC9FD1C3A}</a:tableStyleId>
              </a:tblPr>
              <a:tblGrid>
                <a:gridCol w="2800800">
                  <a:extLst>
                    <a:ext uri="{9D8B030D-6E8A-4147-A177-3AD203B41FA5}">
                      <a16:colId xmlns:a16="http://schemas.microsoft.com/office/drawing/2014/main" val="2640068379"/>
                    </a:ext>
                  </a:extLst>
                </a:gridCol>
                <a:gridCol w="651600">
                  <a:extLst>
                    <a:ext uri="{9D8B030D-6E8A-4147-A177-3AD203B41FA5}">
                      <a16:colId xmlns:a16="http://schemas.microsoft.com/office/drawing/2014/main" val="431886584"/>
                    </a:ext>
                  </a:extLst>
                </a:gridCol>
                <a:gridCol w="651600">
                  <a:extLst>
                    <a:ext uri="{9D8B030D-6E8A-4147-A177-3AD203B41FA5}">
                      <a16:colId xmlns:a16="http://schemas.microsoft.com/office/drawing/2014/main" val="1873844821"/>
                    </a:ext>
                  </a:extLst>
                </a:gridCol>
                <a:gridCol w="651600">
                  <a:extLst>
                    <a:ext uri="{9D8B030D-6E8A-4147-A177-3AD203B41FA5}">
                      <a16:colId xmlns:a16="http://schemas.microsoft.com/office/drawing/2014/main" val="1769983037"/>
                    </a:ext>
                  </a:extLst>
                </a:gridCol>
                <a:gridCol w="651600">
                  <a:extLst>
                    <a:ext uri="{9D8B030D-6E8A-4147-A177-3AD203B41FA5}">
                      <a16:colId xmlns:a16="http://schemas.microsoft.com/office/drawing/2014/main" val="124780283"/>
                    </a:ext>
                  </a:extLst>
                </a:gridCol>
                <a:gridCol w="651600">
                  <a:extLst>
                    <a:ext uri="{9D8B030D-6E8A-4147-A177-3AD203B41FA5}">
                      <a16:colId xmlns:a16="http://schemas.microsoft.com/office/drawing/2014/main" val="3270905465"/>
                    </a:ext>
                  </a:extLst>
                </a:gridCol>
                <a:gridCol w="651600">
                  <a:extLst>
                    <a:ext uri="{9D8B030D-6E8A-4147-A177-3AD203B41FA5}">
                      <a16:colId xmlns:a16="http://schemas.microsoft.com/office/drawing/2014/main" val="3712664922"/>
                    </a:ext>
                  </a:extLst>
                </a:gridCol>
              </a:tblGrid>
              <a:tr h="669600">
                <a:tc>
                  <a:txBody>
                    <a:bodyPr/>
                    <a:lstStyle/>
                    <a:p>
                      <a:pPr algn="l" fontAlgn="b"/>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100" u="none" strike="noStrike" dirty="0">
                          <a:solidFill>
                            <a:schemeClr val="bg1"/>
                          </a:solidFill>
                          <a:effectLst/>
                          <a:latin typeface="+mn-lt"/>
                        </a:rPr>
                        <a:t>Bucks</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latin typeface="+mn-lt"/>
                        </a:rPr>
                        <a:t>Herts</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latin typeface="+mn-lt"/>
                        </a:rPr>
                        <a:t>Oxon</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latin typeface="+mn-lt"/>
                        </a:rPr>
                        <a:t>SE Midlands</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a:solidFill>
                            <a:schemeClr val="bg1"/>
                          </a:solidFill>
                          <a:effectLst/>
                          <a:latin typeface="+mn-lt"/>
                        </a:rPr>
                        <a:t>TV Berks</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tx1"/>
                          </a:solidFill>
                          <a:effectLst/>
                          <a:latin typeface="+mn-lt"/>
                        </a:rPr>
                        <a:t>England</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855842181"/>
                  </a:ext>
                </a:extLst>
              </a:tr>
              <a:tr h="248400">
                <a:tc>
                  <a:txBody>
                    <a:bodyPr/>
                    <a:lstStyle/>
                    <a:p>
                      <a:pPr algn="r" fontAlgn="b"/>
                      <a:r>
                        <a:rPr lang="en-GB" sz="1100" u="none" strike="noStrike" dirty="0">
                          <a:effectLst/>
                          <a:latin typeface="+mn-lt"/>
                        </a:rPr>
                        <a:t>Agriculture, Horticulture &amp; Animal Care</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latin typeface="+mn-lt"/>
                        </a:rPr>
                        <a:t>2%</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latin typeface="+mn-lt"/>
                        </a:rPr>
                        <a:t>3%</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3%</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2%</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3%</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2%</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920668373"/>
                  </a:ext>
                </a:extLst>
              </a:tr>
              <a:tr h="248400">
                <a:tc>
                  <a:txBody>
                    <a:bodyPr/>
                    <a:lstStyle/>
                    <a:p>
                      <a:pPr algn="r" fontAlgn="b"/>
                      <a:r>
                        <a:rPr lang="en-GB" sz="1100" u="none" strike="noStrike" dirty="0">
                          <a:effectLst/>
                          <a:latin typeface="+mn-lt"/>
                        </a:rPr>
                        <a:t>Arts, Media &amp; Publishing</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latin typeface="+mn-lt"/>
                        </a:rPr>
                        <a:t>2%</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latin typeface="+mn-lt"/>
                        </a:rPr>
                        <a:t>1%</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1%</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0%</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1%</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1%</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952984679"/>
                  </a:ext>
                </a:extLst>
              </a:tr>
              <a:tr h="248400">
                <a:tc>
                  <a:txBody>
                    <a:bodyPr/>
                    <a:lstStyle/>
                    <a:p>
                      <a:pPr algn="r" fontAlgn="b"/>
                      <a:r>
                        <a:rPr lang="en-GB" sz="1100" u="none" strike="noStrike" dirty="0">
                          <a:effectLst/>
                          <a:latin typeface="+mn-lt"/>
                        </a:rPr>
                        <a:t>Business, Administration &amp; Law</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latin typeface="+mn-lt"/>
                        </a:rPr>
                        <a:t>31%</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latin typeface="+mn-lt"/>
                        </a:rPr>
                        <a:t>35%</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28%</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31%</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36%</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30%</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183564318"/>
                  </a:ext>
                </a:extLst>
              </a:tr>
              <a:tr h="248400">
                <a:tc>
                  <a:txBody>
                    <a:bodyPr/>
                    <a:lstStyle/>
                    <a:p>
                      <a:pPr algn="r" fontAlgn="b"/>
                      <a:r>
                        <a:rPr lang="en-GB" sz="1100" u="none" strike="noStrike" dirty="0">
                          <a:effectLst/>
                          <a:latin typeface="+mn-lt"/>
                        </a:rPr>
                        <a:t>Construction, Planning &amp; the Built Environment</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a:solidFill>
                            <a:schemeClr val="bg1"/>
                          </a:solidFill>
                          <a:effectLst/>
                          <a:latin typeface="+mn-lt"/>
                        </a:rPr>
                        <a:t>5%</a:t>
                      </a:r>
                      <a:endParaRPr lang="en-GB" sz="1100" b="0" i="0" u="none" strike="noStrike">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latin typeface="+mn-lt"/>
                        </a:rPr>
                        <a:t>4%</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7%</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4%</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4%</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5%</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683770622"/>
                  </a:ext>
                </a:extLst>
              </a:tr>
              <a:tr h="248400">
                <a:tc>
                  <a:txBody>
                    <a:bodyPr/>
                    <a:lstStyle/>
                    <a:p>
                      <a:pPr algn="r" fontAlgn="b"/>
                      <a:r>
                        <a:rPr lang="en-GB" sz="1100" u="none" strike="noStrike" dirty="0">
                          <a:effectLst/>
                          <a:latin typeface="+mn-lt"/>
                        </a:rPr>
                        <a:t>Education &amp; Training</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a:solidFill>
                            <a:schemeClr val="bg1"/>
                          </a:solidFill>
                          <a:effectLst/>
                          <a:latin typeface="+mn-lt"/>
                        </a:rPr>
                        <a:t>3%</a:t>
                      </a:r>
                      <a:endParaRPr lang="en-GB" sz="1100" b="0" i="0" u="none" strike="noStrike">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latin typeface="+mn-lt"/>
                        </a:rPr>
                        <a:t>3%</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2%</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4%</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3%</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3%</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881300118"/>
                  </a:ext>
                </a:extLst>
              </a:tr>
              <a:tr h="248400">
                <a:tc>
                  <a:txBody>
                    <a:bodyPr/>
                    <a:lstStyle/>
                    <a:p>
                      <a:pPr algn="r" fontAlgn="b"/>
                      <a:r>
                        <a:rPr lang="en-GB" sz="1100" u="none" strike="noStrike" dirty="0">
                          <a:effectLst/>
                          <a:latin typeface="+mn-lt"/>
                        </a:rPr>
                        <a:t>Engineering &amp; Manufacturing Technologies</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latin typeface="+mn-lt"/>
                        </a:rPr>
                        <a:t>10%</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dirty="0">
                          <a:solidFill>
                            <a:schemeClr val="bg1"/>
                          </a:solidFill>
                          <a:effectLst/>
                          <a:latin typeface="+mn-lt"/>
                        </a:rPr>
                        <a:t>12%</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18%</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13%</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11%</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15%</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872241291"/>
                  </a:ext>
                </a:extLst>
              </a:tr>
              <a:tr h="248400">
                <a:tc>
                  <a:txBody>
                    <a:bodyPr/>
                    <a:lstStyle/>
                    <a:p>
                      <a:pPr algn="r" fontAlgn="b"/>
                      <a:r>
                        <a:rPr lang="en-GB" sz="1100" u="none" strike="noStrike" dirty="0">
                          <a:effectLst/>
                          <a:latin typeface="+mn-lt"/>
                        </a:rPr>
                        <a:t>Health, Public Services &amp; Care</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latin typeface="+mn-lt"/>
                        </a:rPr>
                        <a:t>24%</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latin typeface="+mn-lt"/>
                        </a:rPr>
                        <a:t>24%</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26%</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28%</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23%</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26%</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713157816"/>
                  </a:ext>
                </a:extLst>
              </a:tr>
              <a:tr h="248400">
                <a:tc>
                  <a:txBody>
                    <a:bodyPr/>
                    <a:lstStyle/>
                    <a:p>
                      <a:pPr algn="r" fontAlgn="b"/>
                      <a:r>
                        <a:rPr lang="en-GB" sz="1100" u="none" strike="noStrike" dirty="0">
                          <a:effectLst/>
                          <a:latin typeface="+mn-lt"/>
                        </a:rPr>
                        <a:t>History, Philosophy &amp; Theology</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tx1"/>
                          </a:solidFill>
                          <a:effectLst/>
                          <a:latin typeface="+mn-lt"/>
                        </a:rPr>
                        <a:t>low</a:t>
                      </a:r>
                      <a:endParaRPr lang="en-GB" sz="1100" b="0" i="1"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505666639"/>
                  </a:ext>
                </a:extLst>
              </a:tr>
              <a:tr h="248400">
                <a:tc>
                  <a:txBody>
                    <a:bodyPr/>
                    <a:lstStyle/>
                    <a:p>
                      <a:pPr algn="r" fontAlgn="b"/>
                      <a:r>
                        <a:rPr lang="en-GB" sz="1100" u="none" strike="noStrike" dirty="0">
                          <a:effectLst/>
                          <a:latin typeface="+mn-lt"/>
                        </a:rPr>
                        <a:t>Information &amp; Communication Technology</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latin typeface="+mn-lt"/>
                        </a:rPr>
                        <a:t>8%</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latin typeface="+mn-lt"/>
                        </a:rPr>
                        <a:t>9%</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5%</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7%</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10%</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6%</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862428267"/>
                  </a:ext>
                </a:extLst>
              </a:tr>
              <a:tr h="248400">
                <a:tc>
                  <a:txBody>
                    <a:bodyPr/>
                    <a:lstStyle/>
                    <a:p>
                      <a:pPr algn="r" fontAlgn="b"/>
                      <a:r>
                        <a:rPr lang="en-GB" sz="1100" u="none" strike="noStrike" dirty="0">
                          <a:effectLst/>
                          <a:latin typeface="+mn-lt"/>
                        </a:rPr>
                        <a:t>Leisure, Travel &amp; Tourism</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latin typeface="+mn-lt"/>
                        </a:rPr>
                        <a:t>2%</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latin typeface="+mn-lt"/>
                        </a:rPr>
                        <a:t>2%</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2%</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1%</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1%</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1%</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185656539"/>
                  </a:ext>
                </a:extLst>
              </a:tr>
              <a:tr h="248400">
                <a:tc>
                  <a:txBody>
                    <a:bodyPr/>
                    <a:lstStyle/>
                    <a:p>
                      <a:pPr algn="r" fontAlgn="b"/>
                      <a:r>
                        <a:rPr lang="en-GB" sz="1100" u="none" strike="noStrike" dirty="0">
                          <a:effectLst/>
                          <a:latin typeface="+mn-lt"/>
                        </a:rPr>
                        <a:t>Retail &amp; Commercial Enterprise</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u="none" strike="noStrike" dirty="0">
                          <a:solidFill>
                            <a:schemeClr val="bg1"/>
                          </a:solidFill>
                          <a:effectLst/>
                          <a:latin typeface="+mn-lt"/>
                        </a:rPr>
                        <a:t>13%</a:t>
                      </a:r>
                      <a:endParaRPr lang="en-GB" sz="1100" b="0" i="0"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latin typeface="+mn-lt"/>
                        </a:rPr>
                        <a:t>8%</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9%</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a:solidFill>
                            <a:schemeClr val="bg1"/>
                          </a:solidFill>
                          <a:effectLst/>
                          <a:latin typeface="+mn-lt"/>
                        </a:rPr>
                        <a:t>9%</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9%</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9%</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718268569"/>
                  </a:ext>
                </a:extLst>
              </a:tr>
              <a:tr h="248400">
                <a:tc>
                  <a:txBody>
                    <a:bodyPr/>
                    <a:lstStyle/>
                    <a:p>
                      <a:pPr algn="r" fontAlgn="b"/>
                      <a:r>
                        <a:rPr lang="en-GB" sz="1100" u="none" strike="noStrike" dirty="0">
                          <a:effectLst/>
                          <a:latin typeface="+mn-lt"/>
                        </a:rPr>
                        <a:t>Science &amp; Mathematics</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u="none" strike="noStrike">
                          <a:solidFill>
                            <a:schemeClr val="bg1"/>
                          </a:solidFill>
                          <a:effectLst/>
                          <a:latin typeface="+mn-lt"/>
                        </a:rPr>
                        <a:t>1%</a:t>
                      </a:r>
                      <a:endParaRPr lang="en-GB" sz="1100" b="0" i="0" u="none" strike="noStrike">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bg1"/>
                          </a:solidFill>
                          <a:effectLst/>
                          <a:latin typeface="+mn-lt"/>
                        </a:rPr>
                        <a:t>0%</a:t>
                      </a:r>
                      <a:endParaRPr lang="en-GB" sz="1100" b="0" i="0"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0%</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501490552"/>
                  </a:ext>
                </a:extLst>
              </a:tr>
              <a:tr h="248400">
                <a:tc>
                  <a:txBody>
                    <a:bodyPr/>
                    <a:lstStyle/>
                    <a:p>
                      <a:pPr algn="r" fontAlgn="b"/>
                      <a:r>
                        <a:rPr lang="en-GB" sz="1100" u="none" strike="noStrike" dirty="0">
                          <a:effectLst/>
                          <a:latin typeface="+mn-lt"/>
                        </a:rPr>
                        <a:t>Social Sciences</a:t>
                      </a:r>
                      <a:endParaRPr lang="en-GB" sz="1100" b="0" i="0" u="none" strike="noStrike" dirty="0">
                        <a:solidFill>
                          <a:srgbClr val="000000"/>
                        </a:solidFill>
                        <a:effectLst/>
                        <a:latin typeface="+mn-lt"/>
                      </a:endParaRPr>
                    </a:p>
                  </a:txBody>
                  <a:tcPr marL="3317" marR="3317" marT="3317"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i="1" u="none" strike="noStrike" dirty="0">
                          <a:solidFill>
                            <a:schemeClr val="bg1"/>
                          </a:solidFill>
                          <a:effectLst/>
                          <a:latin typeface="+mn-lt"/>
                        </a:rPr>
                        <a:t>low</a:t>
                      </a:r>
                      <a:endParaRPr lang="en-GB" sz="1100" b="0" i="1" u="none" strike="noStrike" dirty="0">
                        <a:solidFill>
                          <a:schemeClr val="bg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u="none" strike="noStrike" dirty="0">
                          <a:solidFill>
                            <a:schemeClr val="tx1"/>
                          </a:solidFill>
                          <a:effectLst/>
                          <a:latin typeface="+mn-lt"/>
                        </a:rPr>
                        <a:t>0%</a:t>
                      </a:r>
                      <a:endParaRPr lang="en-GB" sz="1100" b="0" i="0" u="none" strike="noStrike" dirty="0">
                        <a:solidFill>
                          <a:schemeClr val="tx1"/>
                        </a:solidFill>
                        <a:effectLst/>
                        <a:latin typeface="+mn-lt"/>
                      </a:endParaRPr>
                    </a:p>
                  </a:txBody>
                  <a:tcPr marL="3317" marR="3317" marT="3317"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406484942"/>
                  </a:ext>
                </a:extLst>
              </a:tr>
            </a:tbl>
          </a:graphicData>
        </a:graphic>
      </p:graphicFrame>
      <p:sp>
        <p:nvSpPr>
          <p:cNvPr id="6" name="TextBox 5">
            <a:extLst>
              <a:ext uri="{FF2B5EF4-FFF2-40B4-BE49-F238E27FC236}">
                <a16:creationId xmlns:a16="http://schemas.microsoft.com/office/drawing/2014/main" id="{CBF4E1D5-1A15-46F2-F2B4-95BF1A643D81}"/>
              </a:ext>
            </a:extLst>
          </p:cNvPr>
          <p:cNvSpPr txBox="1"/>
          <p:nvPr/>
        </p:nvSpPr>
        <p:spPr>
          <a:xfrm>
            <a:off x="7240555" y="5940567"/>
            <a:ext cx="4576680" cy="276999"/>
          </a:xfrm>
          <a:prstGeom prst="rect">
            <a:avLst/>
          </a:prstGeom>
          <a:noFill/>
        </p:spPr>
        <p:txBody>
          <a:bodyPr wrap="square" rtlCol="0">
            <a:spAutoFit/>
          </a:bodyPr>
          <a:lstStyle/>
          <a:p>
            <a:pPr algn="r"/>
            <a:r>
              <a:rPr lang="en-GB" sz="1200" dirty="0"/>
              <a:t>Source: </a:t>
            </a:r>
            <a:r>
              <a:rPr lang="en-GB" sz="1200" dirty="0">
                <a:hlinkClick r:id="rId2"/>
              </a:rPr>
              <a:t>DfE Apprenticeship achievements 2022/23 academic year</a:t>
            </a:r>
            <a:endParaRPr lang="en-GB" sz="1200" dirty="0"/>
          </a:p>
        </p:txBody>
      </p:sp>
      <p:sp>
        <p:nvSpPr>
          <p:cNvPr id="3" name="TextBox 2">
            <a:extLst>
              <a:ext uri="{FF2B5EF4-FFF2-40B4-BE49-F238E27FC236}">
                <a16:creationId xmlns:a16="http://schemas.microsoft.com/office/drawing/2014/main" id="{A8E8612E-5A16-6402-28F2-96A92FE020E8}"/>
              </a:ext>
            </a:extLst>
          </p:cNvPr>
          <p:cNvSpPr txBox="1"/>
          <p:nvPr/>
        </p:nvSpPr>
        <p:spPr>
          <a:xfrm>
            <a:off x="5562600" y="1239428"/>
            <a:ext cx="5791200" cy="738664"/>
          </a:xfrm>
          <a:prstGeom prst="rect">
            <a:avLst/>
          </a:prstGeom>
          <a:noFill/>
        </p:spPr>
        <p:txBody>
          <a:bodyPr wrap="square" rtlCol="0">
            <a:spAutoFit/>
          </a:bodyPr>
          <a:lstStyle/>
          <a:p>
            <a:r>
              <a:rPr lang="en-GB" sz="1400" b="1" dirty="0">
                <a:solidFill>
                  <a:srgbClr val="006965"/>
                </a:solidFill>
              </a:rPr>
              <a:t>A lower proportion of apprenticeship achievements by Buckinghamshire-based learners were in ‘engineering &amp; manufacturing technologies’ than the national average.</a:t>
            </a:r>
          </a:p>
        </p:txBody>
      </p:sp>
      <p:sp>
        <p:nvSpPr>
          <p:cNvPr id="5" name="Content Placeholder 2">
            <a:extLst>
              <a:ext uri="{FF2B5EF4-FFF2-40B4-BE49-F238E27FC236}">
                <a16:creationId xmlns:a16="http://schemas.microsoft.com/office/drawing/2014/main" id="{4414B642-BABD-3731-914C-A6D79CDF7B2B}"/>
              </a:ext>
            </a:extLst>
          </p:cNvPr>
          <p:cNvSpPr txBox="1">
            <a:spLocks/>
          </p:cNvSpPr>
          <p:nvPr/>
        </p:nvSpPr>
        <p:spPr>
          <a:xfrm>
            <a:off x="838200" y="1825625"/>
            <a:ext cx="3809997"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Almost a third of apprenticeship achievements by Buckinghamshire-based learners in 2022/23 were in ‘business, admin &amp; law’ and almost a quarter in ‘health public services &amp; care’.</a:t>
            </a:r>
          </a:p>
          <a:p>
            <a:r>
              <a:rPr lang="en-GB" sz="2000" dirty="0"/>
              <a:t>A lower proportion of apprenticeships started by Buckinghamshire-based learners were in ‘engineering &amp; manufacturing technologies’ than the national average.</a:t>
            </a:r>
          </a:p>
          <a:p>
            <a:r>
              <a:rPr lang="en-GB" sz="2000" dirty="0"/>
              <a:t>A relatively high proportion of achievements were in ‘retail &amp; commercial enterprise’ compared to other neighbouring LEP areas.</a:t>
            </a:r>
          </a:p>
          <a:p>
            <a:endParaRPr lang="en-GB" sz="2000" dirty="0">
              <a:highlight>
                <a:srgbClr val="FFFF00"/>
              </a:highlight>
            </a:endParaRPr>
          </a:p>
        </p:txBody>
      </p:sp>
    </p:spTree>
    <p:extLst>
      <p:ext uri="{BB962C8B-B14F-4D97-AF65-F5344CB8AC3E}">
        <p14:creationId xmlns:p14="http://schemas.microsoft.com/office/powerpoint/2010/main" val="3339642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3D2C4-F93D-5B9C-D696-014A0FE90027}"/>
              </a:ext>
            </a:extLst>
          </p:cNvPr>
          <p:cNvSpPr>
            <a:spLocks noGrp="1"/>
          </p:cNvSpPr>
          <p:nvPr>
            <p:ph type="title"/>
          </p:nvPr>
        </p:nvSpPr>
        <p:spPr/>
        <p:txBody>
          <a:bodyPr/>
          <a:lstStyle/>
          <a:p>
            <a:r>
              <a:rPr lang="en-GB" dirty="0"/>
              <a:t>Subject trend</a:t>
            </a:r>
          </a:p>
        </p:txBody>
      </p:sp>
      <p:graphicFrame>
        <p:nvGraphicFramePr>
          <p:cNvPr id="7" name="Content Placeholder 6">
            <a:extLst>
              <a:ext uri="{FF2B5EF4-FFF2-40B4-BE49-F238E27FC236}">
                <a16:creationId xmlns:a16="http://schemas.microsoft.com/office/drawing/2014/main" id="{3A9B3AF0-54B6-150B-C53C-75A364787062}"/>
              </a:ext>
            </a:extLst>
          </p:cNvPr>
          <p:cNvGraphicFramePr>
            <a:graphicFrameLocks noGrp="1"/>
          </p:cNvGraphicFramePr>
          <p:nvPr>
            <p:ph idx="1"/>
            <p:extLst>
              <p:ext uri="{D42A27DB-BD31-4B8C-83A1-F6EECF244321}">
                <p14:modId xmlns:p14="http://schemas.microsoft.com/office/powerpoint/2010/main" val="1184053553"/>
              </p:ext>
            </p:extLst>
          </p:nvPr>
        </p:nvGraphicFramePr>
        <p:xfrm>
          <a:off x="4978200" y="1830648"/>
          <a:ext cx="6375600" cy="4050906"/>
        </p:xfrm>
        <a:graphic>
          <a:graphicData uri="http://schemas.openxmlformats.org/drawingml/2006/table">
            <a:tbl>
              <a:tblPr/>
              <a:tblGrid>
                <a:gridCol w="2581200">
                  <a:extLst>
                    <a:ext uri="{9D8B030D-6E8A-4147-A177-3AD203B41FA5}">
                      <a16:colId xmlns:a16="http://schemas.microsoft.com/office/drawing/2014/main" val="527575725"/>
                    </a:ext>
                  </a:extLst>
                </a:gridCol>
                <a:gridCol w="536400">
                  <a:extLst>
                    <a:ext uri="{9D8B030D-6E8A-4147-A177-3AD203B41FA5}">
                      <a16:colId xmlns:a16="http://schemas.microsoft.com/office/drawing/2014/main" val="133427136"/>
                    </a:ext>
                  </a:extLst>
                </a:gridCol>
                <a:gridCol w="536400">
                  <a:extLst>
                    <a:ext uri="{9D8B030D-6E8A-4147-A177-3AD203B41FA5}">
                      <a16:colId xmlns:a16="http://schemas.microsoft.com/office/drawing/2014/main" val="414547768"/>
                    </a:ext>
                  </a:extLst>
                </a:gridCol>
                <a:gridCol w="536400">
                  <a:extLst>
                    <a:ext uri="{9D8B030D-6E8A-4147-A177-3AD203B41FA5}">
                      <a16:colId xmlns:a16="http://schemas.microsoft.com/office/drawing/2014/main" val="2894353488"/>
                    </a:ext>
                  </a:extLst>
                </a:gridCol>
                <a:gridCol w="536400">
                  <a:extLst>
                    <a:ext uri="{9D8B030D-6E8A-4147-A177-3AD203B41FA5}">
                      <a16:colId xmlns:a16="http://schemas.microsoft.com/office/drawing/2014/main" val="2941671611"/>
                    </a:ext>
                  </a:extLst>
                </a:gridCol>
                <a:gridCol w="536400">
                  <a:extLst>
                    <a:ext uri="{9D8B030D-6E8A-4147-A177-3AD203B41FA5}">
                      <a16:colId xmlns:a16="http://schemas.microsoft.com/office/drawing/2014/main" val="26331289"/>
                    </a:ext>
                  </a:extLst>
                </a:gridCol>
                <a:gridCol w="536400">
                  <a:extLst>
                    <a:ext uri="{9D8B030D-6E8A-4147-A177-3AD203B41FA5}">
                      <a16:colId xmlns:a16="http://schemas.microsoft.com/office/drawing/2014/main" val="2347421289"/>
                    </a:ext>
                  </a:extLst>
                </a:gridCol>
                <a:gridCol w="576000">
                  <a:extLst>
                    <a:ext uri="{9D8B030D-6E8A-4147-A177-3AD203B41FA5}">
                      <a16:colId xmlns:a16="http://schemas.microsoft.com/office/drawing/2014/main" val="8891979"/>
                    </a:ext>
                  </a:extLst>
                </a:gridCol>
              </a:tblGrid>
              <a:tr h="241200">
                <a:tc>
                  <a:txBody>
                    <a:bodyPr/>
                    <a:lstStyle/>
                    <a:p>
                      <a:pPr algn="l" fontAlgn="b"/>
                      <a:endParaRPr lang="en-GB" sz="1100" b="0" i="0" u="none" strike="noStrike" dirty="0">
                        <a:solidFill>
                          <a:schemeClr val="bg1"/>
                        </a:solidFill>
                        <a:effectLst/>
                        <a:latin typeface="Calibri" panose="020F0502020204030204" pitchFamily="34" charset="0"/>
                      </a:endParaRPr>
                    </a:p>
                  </a:txBody>
                  <a:tcPr marL="3546" marR="3546" marT="3546"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2017/18</a:t>
                      </a:r>
                    </a:p>
                  </a:txBody>
                  <a:tcPr marL="3546" marR="3546" marT="3546"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2018/19</a:t>
                      </a:r>
                    </a:p>
                  </a:txBody>
                  <a:tcPr marL="3546" marR="3546" marT="3546"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2019/20</a:t>
                      </a:r>
                    </a:p>
                  </a:txBody>
                  <a:tcPr marL="3546" marR="3546" marT="3546"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2020/21</a:t>
                      </a:r>
                    </a:p>
                  </a:txBody>
                  <a:tcPr marL="3546" marR="3546" marT="3546"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2021/22</a:t>
                      </a:r>
                    </a:p>
                  </a:txBody>
                  <a:tcPr marL="3546" marR="3546" marT="3546"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2022/23</a:t>
                      </a:r>
                    </a:p>
                  </a:txBody>
                  <a:tcPr marL="3546" marR="3546" marT="3546"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 change</a:t>
                      </a:r>
                    </a:p>
                    <a:p>
                      <a:pPr algn="r" fontAlgn="b"/>
                      <a:r>
                        <a:rPr lang="en-GB" sz="1100" b="0" i="0" u="none" strike="noStrike" dirty="0">
                          <a:solidFill>
                            <a:schemeClr val="bg1"/>
                          </a:solidFill>
                          <a:effectLst/>
                          <a:latin typeface="Calibri" panose="020F0502020204030204" pitchFamily="34" charset="0"/>
                        </a:rPr>
                        <a:t>2017/18 to 2022/23</a:t>
                      </a:r>
                    </a:p>
                  </a:txBody>
                  <a:tcPr marL="3546" marR="3546" marT="3546" marB="0" anchor="b">
                    <a:lnL>
                      <a:noFill/>
                    </a:lnL>
                    <a:lnR>
                      <a:noFill/>
                    </a:lnR>
                    <a:lnT>
                      <a:noFill/>
                    </a:lnT>
                    <a:lnB>
                      <a:noFill/>
                    </a:lnB>
                    <a:solidFill>
                      <a:srgbClr val="006965"/>
                    </a:solidFill>
                  </a:tcPr>
                </a:tc>
                <a:extLst>
                  <a:ext uri="{0D108BD9-81ED-4DB2-BD59-A6C34878D82A}">
                    <a16:rowId xmlns:a16="http://schemas.microsoft.com/office/drawing/2014/main" val="4126117857"/>
                  </a:ext>
                </a:extLst>
              </a:tr>
              <a:tr h="241200">
                <a:tc>
                  <a:txBody>
                    <a:bodyPr/>
                    <a:lstStyle/>
                    <a:p>
                      <a:pPr algn="r" fontAlgn="b"/>
                      <a:r>
                        <a:rPr lang="en-GB" sz="1100" b="0" i="0" u="none" strike="noStrike" dirty="0">
                          <a:solidFill>
                            <a:srgbClr val="000000"/>
                          </a:solidFill>
                          <a:effectLst/>
                          <a:latin typeface="Calibri" panose="020F0502020204030204" pitchFamily="34" charset="0"/>
                        </a:rPr>
                        <a:t>Agriculture, Horticulture &amp; Animal Care</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a:t>
                      </a:r>
                    </a:p>
                  </a:txBody>
                  <a:tcPr marL="3546" marR="3546" marT="3546" marB="0" anchor="b">
                    <a:lnL>
                      <a:noFill/>
                    </a:lnL>
                    <a:lnR>
                      <a:noFill/>
                    </a:lnR>
                    <a:lnT>
                      <a:noFill/>
                    </a:lnT>
                    <a:lnB>
                      <a:noFill/>
                    </a:lnB>
                    <a:solidFill>
                      <a:srgbClr val="FACBCD"/>
                    </a:solidFill>
                  </a:tcPr>
                </a:tc>
                <a:extLst>
                  <a:ext uri="{0D108BD9-81ED-4DB2-BD59-A6C34878D82A}">
                    <a16:rowId xmlns:a16="http://schemas.microsoft.com/office/drawing/2014/main" val="2725332361"/>
                  </a:ext>
                </a:extLst>
              </a:tr>
              <a:tr h="241200">
                <a:tc>
                  <a:txBody>
                    <a:bodyPr/>
                    <a:lstStyle/>
                    <a:p>
                      <a:pPr algn="r" fontAlgn="b"/>
                      <a:r>
                        <a:rPr lang="en-GB" sz="1100" b="0" i="0" u="none" strike="noStrike" dirty="0">
                          <a:solidFill>
                            <a:srgbClr val="000000"/>
                          </a:solidFill>
                          <a:effectLst/>
                          <a:latin typeface="Calibri" panose="020F0502020204030204" pitchFamily="34" charset="0"/>
                        </a:rPr>
                        <a:t>Arts, Media &amp; Publishing</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20</a:t>
                      </a:r>
                    </a:p>
                  </a:txBody>
                  <a:tcPr marL="3546" marR="3546" marT="3546"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3546" marR="3546" marT="3546" marB="0" anchor="b">
                    <a:lnL>
                      <a:noFill/>
                    </a:lnL>
                    <a:lnR>
                      <a:noFill/>
                    </a:lnR>
                    <a:lnT>
                      <a:noFill/>
                    </a:lnT>
                    <a:lnB>
                      <a:noFill/>
                    </a:lnB>
                    <a:noFill/>
                  </a:tcPr>
                </a:tc>
                <a:extLst>
                  <a:ext uri="{0D108BD9-81ED-4DB2-BD59-A6C34878D82A}">
                    <a16:rowId xmlns:a16="http://schemas.microsoft.com/office/drawing/2014/main" val="521159904"/>
                  </a:ext>
                </a:extLst>
              </a:tr>
              <a:tr h="241200">
                <a:tc>
                  <a:txBody>
                    <a:bodyPr/>
                    <a:lstStyle/>
                    <a:p>
                      <a:pPr algn="r" fontAlgn="b"/>
                      <a:r>
                        <a:rPr lang="en-GB" sz="1100" b="0" i="0" u="none" strike="noStrike" dirty="0">
                          <a:solidFill>
                            <a:srgbClr val="000000"/>
                          </a:solidFill>
                          <a:effectLst/>
                          <a:latin typeface="Calibri" panose="020F0502020204030204" pitchFamily="34" charset="0"/>
                        </a:rPr>
                        <a:t>Business, Administration &amp; Law</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380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240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270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360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340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a:t>
                      </a:r>
                    </a:p>
                  </a:txBody>
                  <a:tcPr marL="3546" marR="3546" marT="3546" marB="0" anchor="b">
                    <a:lnL>
                      <a:noFill/>
                    </a:lnL>
                    <a:lnR>
                      <a:noFill/>
                    </a:lnR>
                    <a:lnT>
                      <a:noFill/>
                    </a:lnT>
                    <a:lnB>
                      <a:noFill/>
                    </a:lnB>
                    <a:solidFill>
                      <a:srgbClr val="E4F3EA"/>
                    </a:solidFill>
                  </a:tcPr>
                </a:tc>
                <a:extLst>
                  <a:ext uri="{0D108BD9-81ED-4DB2-BD59-A6C34878D82A}">
                    <a16:rowId xmlns:a16="http://schemas.microsoft.com/office/drawing/2014/main" val="3894983206"/>
                  </a:ext>
                </a:extLst>
              </a:tr>
              <a:tr h="241200">
                <a:tc>
                  <a:txBody>
                    <a:bodyPr/>
                    <a:lstStyle/>
                    <a:p>
                      <a:pPr algn="r" fontAlgn="b"/>
                      <a:r>
                        <a:rPr lang="en-GB" sz="1100" b="0" i="0" u="none" strike="noStrike" dirty="0">
                          <a:solidFill>
                            <a:srgbClr val="000000"/>
                          </a:solidFill>
                          <a:effectLst/>
                          <a:latin typeface="Calibri" panose="020F0502020204030204" pitchFamily="34" charset="0"/>
                        </a:rPr>
                        <a:t>Construction, Planning &amp; Built Environment</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60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20%</a:t>
                      </a:r>
                    </a:p>
                  </a:txBody>
                  <a:tcPr marL="3546" marR="3546" marT="3546" marB="0" anchor="b">
                    <a:lnL>
                      <a:noFill/>
                    </a:lnL>
                    <a:lnR>
                      <a:noFill/>
                    </a:lnR>
                    <a:lnT>
                      <a:noFill/>
                    </a:lnT>
                    <a:lnB>
                      <a:noFill/>
                    </a:lnB>
                    <a:solidFill>
                      <a:srgbClr val="D7EDDF"/>
                    </a:solidFill>
                  </a:tcPr>
                </a:tc>
                <a:extLst>
                  <a:ext uri="{0D108BD9-81ED-4DB2-BD59-A6C34878D82A}">
                    <a16:rowId xmlns:a16="http://schemas.microsoft.com/office/drawing/2014/main" val="130425384"/>
                  </a:ext>
                </a:extLst>
              </a:tr>
              <a:tr h="241200">
                <a:tc>
                  <a:txBody>
                    <a:bodyPr/>
                    <a:lstStyle/>
                    <a:p>
                      <a:pPr algn="r" fontAlgn="b"/>
                      <a:r>
                        <a:rPr lang="en-GB" sz="1100" b="0" i="0" u="none" strike="noStrike">
                          <a:solidFill>
                            <a:srgbClr val="000000"/>
                          </a:solidFill>
                          <a:effectLst/>
                          <a:latin typeface="Calibri" panose="020F0502020204030204" pitchFamily="34" charset="0"/>
                        </a:rPr>
                        <a:t>Education &amp; Training</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0%</a:t>
                      </a:r>
                    </a:p>
                  </a:txBody>
                  <a:tcPr marL="3546" marR="3546" marT="3546" marB="0" anchor="b">
                    <a:lnL>
                      <a:noFill/>
                    </a:lnL>
                    <a:lnR>
                      <a:noFill/>
                    </a:lnR>
                    <a:lnT>
                      <a:noFill/>
                    </a:lnT>
                    <a:lnB>
                      <a:noFill/>
                    </a:lnB>
                    <a:solidFill>
                      <a:srgbClr val="E8F4EE"/>
                    </a:solidFill>
                  </a:tcPr>
                </a:tc>
                <a:extLst>
                  <a:ext uri="{0D108BD9-81ED-4DB2-BD59-A6C34878D82A}">
                    <a16:rowId xmlns:a16="http://schemas.microsoft.com/office/drawing/2014/main" val="1895036989"/>
                  </a:ext>
                </a:extLst>
              </a:tr>
              <a:tr h="241200">
                <a:tc>
                  <a:txBody>
                    <a:bodyPr/>
                    <a:lstStyle/>
                    <a:p>
                      <a:pPr algn="r" fontAlgn="b"/>
                      <a:r>
                        <a:rPr lang="en-GB" sz="1100" b="0" i="0" u="none" strike="noStrike" dirty="0">
                          <a:solidFill>
                            <a:srgbClr val="000000"/>
                          </a:solidFill>
                          <a:effectLst/>
                          <a:latin typeface="Calibri" panose="020F0502020204030204" pitchFamily="34" charset="0"/>
                        </a:rPr>
                        <a:t>Engineering &amp; Manufacturing Technologies</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280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200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140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140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150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-54%</a:t>
                      </a:r>
                    </a:p>
                  </a:txBody>
                  <a:tcPr marL="3546" marR="3546" marT="3546" marB="0" anchor="b">
                    <a:lnL>
                      <a:noFill/>
                    </a:lnL>
                    <a:lnR>
                      <a:noFill/>
                    </a:lnR>
                    <a:lnT>
                      <a:noFill/>
                    </a:lnT>
                    <a:lnB>
                      <a:noFill/>
                    </a:lnB>
                    <a:solidFill>
                      <a:srgbClr val="F9A5A7"/>
                    </a:solidFill>
                  </a:tcPr>
                </a:tc>
                <a:extLst>
                  <a:ext uri="{0D108BD9-81ED-4DB2-BD59-A6C34878D82A}">
                    <a16:rowId xmlns:a16="http://schemas.microsoft.com/office/drawing/2014/main" val="993011970"/>
                  </a:ext>
                </a:extLst>
              </a:tr>
              <a:tr h="241200">
                <a:tc>
                  <a:txBody>
                    <a:bodyPr/>
                    <a:lstStyle/>
                    <a:p>
                      <a:pPr algn="r" fontAlgn="b"/>
                      <a:r>
                        <a:rPr lang="en-GB" sz="1100" b="0" i="0" u="none" strike="noStrike">
                          <a:solidFill>
                            <a:srgbClr val="000000"/>
                          </a:solidFill>
                          <a:effectLst/>
                          <a:latin typeface="Calibri" panose="020F0502020204030204" pitchFamily="34" charset="0"/>
                        </a:rPr>
                        <a:t>Health, Public Services &amp; Care</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250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250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260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280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-25%</a:t>
                      </a:r>
                    </a:p>
                  </a:txBody>
                  <a:tcPr marL="3546" marR="3546" marT="3546" marB="0" anchor="b">
                    <a:lnL>
                      <a:noFill/>
                    </a:lnL>
                    <a:lnR>
                      <a:noFill/>
                    </a:lnR>
                    <a:lnT>
                      <a:noFill/>
                    </a:lnT>
                    <a:lnB>
                      <a:noFill/>
                    </a:lnB>
                    <a:solidFill>
                      <a:srgbClr val="FBF5F8"/>
                    </a:solidFill>
                  </a:tcPr>
                </a:tc>
                <a:extLst>
                  <a:ext uri="{0D108BD9-81ED-4DB2-BD59-A6C34878D82A}">
                    <a16:rowId xmlns:a16="http://schemas.microsoft.com/office/drawing/2014/main" val="461493668"/>
                  </a:ext>
                </a:extLst>
              </a:tr>
              <a:tr h="241200">
                <a:tc>
                  <a:txBody>
                    <a:bodyPr/>
                    <a:lstStyle/>
                    <a:p>
                      <a:pPr algn="r" fontAlgn="b"/>
                      <a:r>
                        <a:rPr lang="en-GB" sz="1100" b="0" i="0" u="none" strike="noStrike">
                          <a:solidFill>
                            <a:srgbClr val="000000"/>
                          </a:solidFill>
                          <a:effectLst/>
                          <a:latin typeface="Calibri" panose="020F0502020204030204" pitchFamily="34" charset="0"/>
                        </a:rPr>
                        <a:t>History, Philosophy &amp; Theology</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no data</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no data</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no data</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3546" marR="3546" marT="3546" marB="0" anchor="b">
                    <a:lnL>
                      <a:noFill/>
                    </a:lnL>
                    <a:lnR>
                      <a:noFill/>
                    </a:lnR>
                    <a:lnT>
                      <a:noFill/>
                    </a:lnT>
                    <a:lnB>
                      <a:noFill/>
                    </a:lnB>
                    <a:noFill/>
                  </a:tcPr>
                </a:tc>
                <a:extLst>
                  <a:ext uri="{0D108BD9-81ED-4DB2-BD59-A6C34878D82A}">
                    <a16:rowId xmlns:a16="http://schemas.microsoft.com/office/drawing/2014/main" val="1702367086"/>
                  </a:ext>
                </a:extLst>
              </a:tr>
              <a:tr h="241200">
                <a:tc>
                  <a:txBody>
                    <a:bodyPr/>
                    <a:lstStyle/>
                    <a:p>
                      <a:pPr algn="r" fontAlgn="b"/>
                      <a:r>
                        <a:rPr lang="en-GB" sz="1100" b="0" i="0" u="none" strike="noStrike" dirty="0">
                          <a:solidFill>
                            <a:srgbClr val="000000"/>
                          </a:solidFill>
                          <a:effectLst/>
                          <a:latin typeface="Calibri" panose="020F0502020204030204" pitchFamily="34" charset="0"/>
                        </a:rPr>
                        <a:t>Information &amp; Communication Technology</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60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90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90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100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150%</a:t>
                      </a:r>
                    </a:p>
                  </a:txBody>
                  <a:tcPr marL="3546" marR="3546" marT="3546" marB="0" anchor="b">
                    <a:lnL>
                      <a:noFill/>
                    </a:lnL>
                    <a:lnR>
                      <a:noFill/>
                    </a:lnR>
                    <a:lnT>
                      <a:noFill/>
                    </a:lnT>
                    <a:lnB>
                      <a:noFill/>
                    </a:lnB>
                    <a:solidFill>
                      <a:srgbClr val="63BE7B"/>
                    </a:solidFill>
                  </a:tcPr>
                </a:tc>
                <a:extLst>
                  <a:ext uri="{0D108BD9-81ED-4DB2-BD59-A6C34878D82A}">
                    <a16:rowId xmlns:a16="http://schemas.microsoft.com/office/drawing/2014/main" val="4154603713"/>
                  </a:ext>
                </a:extLst>
              </a:tr>
              <a:tr h="241200">
                <a:tc>
                  <a:txBody>
                    <a:bodyPr/>
                    <a:lstStyle/>
                    <a:p>
                      <a:pPr algn="r" fontAlgn="b"/>
                      <a:r>
                        <a:rPr lang="en-GB" sz="1100" b="0" i="0" u="none" strike="noStrike">
                          <a:solidFill>
                            <a:srgbClr val="000000"/>
                          </a:solidFill>
                          <a:effectLst/>
                          <a:latin typeface="Calibri" panose="020F0502020204030204" pitchFamily="34" charset="0"/>
                        </a:rPr>
                        <a:t>Leisure, Travel &amp; Tourism</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80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80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-75%</a:t>
                      </a:r>
                    </a:p>
                  </a:txBody>
                  <a:tcPr marL="3546" marR="3546" marT="3546" marB="0" anchor="b">
                    <a:lnL>
                      <a:noFill/>
                    </a:lnL>
                    <a:lnR>
                      <a:noFill/>
                    </a:lnR>
                    <a:lnT>
                      <a:noFill/>
                    </a:lnT>
                    <a:lnB>
                      <a:noFill/>
                    </a:lnB>
                    <a:solidFill>
                      <a:srgbClr val="F8696B"/>
                    </a:solidFill>
                  </a:tcPr>
                </a:tc>
                <a:extLst>
                  <a:ext uri="{0D108BD9-81ED-4DB2-BD59-A6C34878D82A}">
                    <a16:rowId xmlns:a16="http://schemas.microsoft.com/office/drawing/2014/main" val="4021934708"/>
                  </a:ext>
                </a:extLst>
              </a:tr>
              <a:tr h="241200">
                <a:tc>
                  <a:txBody>
                    <a:bodyPr/>
                    <a:lstStyle/>
                    <a:p>
                      <a:pPr algn="r" fontAlgn="b"/>
                      <a:r>
                        <a:rPr lang="en-GB" sz="1100" b="0" i="0" u="none" strike="noStrike" dirty="0">
                          <a:solidFill>
                            <a:srgbClr val="000000"/>
                          </a:solidFill>
                          <a:effectLst/>
                          <a:latin typeface="Calibri" panose="020F0502020204030204" pitchFamily="34" charset="0"/>
                        </a:rPr>
                        <a:t>Retail &amp; Commercial Enterprise</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270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190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130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160</a:t>
                      </a:r>
                    </a:p>
                  </a:txBody>
                  <a:tcPr marL="3546" marR="3546" marT="3546"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240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170</a:t>
                      </a:r>
                    </a:p>
                  </a:txBody>
                  <a:tcPr marL="3546" marR="3546" marT="3546"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-37%</a:t>
                      </a:r>
                    </a:p>
                  </a:txBody>
                  <a:tcPr marL="3546" marR="3546" marT="3546" marB="0" anchor="b">
                    <a:lnL>
                      <a:noFill/>
                    </a:lnL>
                    <a:lnR>
                      <a:noFill/>
                    </a:lnR>
                    <a:lnT>
                      <a:noFill/>
                    </a:lnT>
                    <a:lnB>
                      <a:noFill/>
                    </a:lnB>
                    <a:solidFill>
                      <a:srgbClr val="FAD3D6"/>
                    </a:solidFill>
                  </a:tcPr>
                </a:tc>
                <a:extLst>
                  <a:ext uri="{0D108BD9-81ED-4DB2-BD59-A6C34878D82A}">
                    <a16:rowId xmlns:a16="http://schemas.microsoft.com/office/drawing/2014/main" val="1170235427"/>
                  </a:ext>
                </a:extLst>
              </a:tr>
              <a:tr h="241200">
                <a:tc>
                  <a:txBody>
                    <a:bodyPr/>
                    <a:lstStyle/>
                    <a:p>
                      <a:pPr algn="r" fontAlgn="b"/>
                      <a:r>
                        <a:rPr lang="en-GB" sz="1100" b="0" i="0" u="none" strike="noStrike" dirty="0">
                          <a:solidFill>
                            <a:srgbClr val="000000"/>
                          </a:solidFill>
                          <a:effectLst/>
                          <a:latin typeface="Calibri" panose="020F0502020204030204" pitchFamily="34" charset="0"/>
                        </a:rPr>
                        <a:t>Science &amp; Mathematics</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3546" marR="3546" marT="3546" marB="0" anchor="b">
                    <a:lnL>
                      <a:noFill/>
                    </a:lnL>
                    <a:lnR>
                      <a:noFill/>
                    </a:lnR>
                    <a:lnT>
                      <a:noFill/>
                    </a:lnT>
                    <a:lnB>
                      <a:noFill/>
                    </a:lnB>
                    <a:noFill/>
                  </a:tcPr>
                </a:tc>
                <a:extLst>
                  <a:ext uri="{0D108BD9-81ED-4DB2-BD59-A6C34878D82A}">
                    <a16:rowId xmlns:a16="http://schemas.microsoft.com/office/drawing/2014/main" val="1883706511"/>
                  </a:ext>
                </a:extLst>
              </a:tr>
              <a:tr h="241200">
                <a:tc>
                  <a:txBody>
                    <a:bodyPr/>
                    <a:lstStyle/>
                    <a:p>
                      <a:pPr algn="r" fontAlgn="b"/>
                      <a:r>
                        <a:rPr lang="en-GB" sz="1100" b="0" i="0" u="none" strike="noStrike" dirty="0">
                          <a:solidFill>
                            <a:srgbClr val="000000"/>
                          </a:solidFill>
                          <a:effectLst/>
                          <a:latin typeface="Calibri" panose="020F0502020204030204" pitchFamily="34" charset="0"/>
                        </a:rPr>
                        <a:t>Social Sciences</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no data</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no data</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r" fontAlgn="b"/>
                      <a:r>
                        <a:rPr lang="en-GB" sz="1100" b="0" i="1" u="none" strike="noStrike" dirty="0">
                          <a:solidFill>
                            <a:srgbClr val="000000"/>
                          </a:solidFill>
                          <a:effectLst/>
                          <a:latin typeface="Calibri" panose="020F0502020204030204" pitchFamily="34" charset="0"/>
                        </a:rPr>
                        <a:t>low</a:t>
                      </a:r>
                    </a:p>
                  </a:txBody>
                  <a:tcPr marL="3546" marR="3546" marT="3546" marB="0" anchor="b">
                    <a:lnL>
                      <a:noFill/>
                    </a:lnL>
                    <a:lnR>
                      <a:noFill/>
                    </a:lnR>
                    <a:lnT>
                      <a:noFill/>
                    </a:lnT>
                    <a:lnB>
                      <a:noFill/>
                    </a:lnB>
                    <a:noFill/>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3546" marR="3546" marT="3546" marB="0" anchor="b">
                    <a:lnL>
                      <a:noFill/>
                    </a:lnL>
                    <a:lnR>
                      <a:noFill/>
                    </a:lnR>
                    <a:lnT>
                      <a:noFill/>
                    </a:lnT>
                    <a:lnB>
                      <a:noFill/>
                    </a:lnB>
                    <a:noFill/>
                  </a:tcPr>
                </a:tc>
                <a:extLst>
                  <a:ext uri="{0D108BD9-81ED-4DB2-BD59-A6C34878D82A}">
                    <a16:rowId xmlns:a16="http://schemas.microsoft.com/office/drawing/2014/main" val="1906536076"/>
                  </a:ext>
                </a:extLst>
              </a:tr>
              <a:tr h="241200">
                <a:tc>
                  <a:txBody>
                    <a:bodyPr/>
                    <a:lstStyle/>
                    <a:p>
                      <a:pPr algn="r" fontAlgn="b"/>
                      <a:r>
                        <a:rPr lang="en-GB" sz="1100" b="1" i="0" u="none" strike="noStrike" dirty="0">
                          <a:solidFill>
                            <a:srgbClr val="000000"/>
                          </a:solidFill>
                          <a:effectLst/>
                          <a:latin typeface="Calibri" panose="020F0502020204030204" pitchFamily="34" charset="0"/>
                        </a:rPr>
                        <a:t>Total</a:t>
                      </a:r>
                    </a:p>
                  </a:txBody>
                  <a:tcPr marL="3546" marR="3546" marT="3546" marB="0" anchor="b">
                    <a:lnL>
                      <a:noFill/>
                    </a:lnL>
                    <a:lnR>
                      <a:noFill/>
                    </a:lnR>
                    <a:lnT>
                      <a:noFill/>
                    </a:lnT>
                    <a:lnB>
                      <a:noFill/>
                    </a:lnB>
                    <a:noFill/>
                  </a:tcPr>
                </a:tc>
                <a:tc>
                  <a:txBody>
                    <a:bodyPr/>
                    <a:lstStyle/>
                    <a:p>
                      <a:pPr algn="r" fontAlgn="b"/>
                      <a:r>
                        <a:rPr lang="en-GB" sz="1100" b="1" i="0" u="none" strike="noStrike">
                          <a:solidFill>
                            <a:srgbClr val="000000"/>
                          </a:solidFill>
                          <a:effectLst/>
                          <a:latin typeface="Calibri" panose="020F0502020204030204" pitchFamily="34" charset="0"/>
                        </a:rPr>
                        <a:t>1,590</a:t>
                      </a:r>
                    </a:p>
                  </a:txBody>
                  <a:tcPr marL="3546" marR="3546" marT="3546" marB="0" anchor="b">
                    <a:lnL>
                      <a:noFill/>
                    </a:lnL>
                    <a:lnR>
                      <a:noFill/>
                    </a:lnR>
                    <a:lnT>
                      <a:noFill/>
                    </a:lnT>
                    <a:lnB>
                      <a:noFill/>
                    </a:lnB>
                    <a:noFill/>
                  </a:tcPr>
                </a:tc>
                <a:tc>
                  <a:txBody>
                    <a:bodyPr/>
                    <a:lstStyle/>
                    <a:p>
                      <a:pPr algn="r" fontAlgn="b"/>
                      <a:r>
                        <a:rPr lang="en-GB" sz="1100" b="1" i="0" u="none" strike="noStrike">
                          <a:solidFill>
                            <a:srgbClr val="000000"/>
                          </a:solidFill>
                          <a:effectLst/>
                          <a:latin typeface="Calibri" panose="020F0502020204030204" pitchFamily="34" charset="0"/>
                        </a:rPr>
                        <a:t>1,120</a:t>
                      </a:r>
                    </a:p>
                  </a:txBody>
                  <a:tcPr marL="3546" marR="3546" marT="3546" marB="0" anchor="b">
                    <a:lnL>
                      <a:noFill/>
                    </a:lnL>
                    <a:lnR>
                      <a:noFill/>
                    </a:lnR>
                    <a:lnT>
                      <a:noFill/>
                    </a:lnT>
                    <a:lnB>
                      <a:noFill/>
                    </a:lnB>
                    <a:noFill/>
                  </a:tcPr>
                </a:tc>
                <a:tc>
                  <a:txBody>
                    <a:bodyPr/>
                    <a:lstStyle/>
                    <a:p>
                      <a:pPr algn="r" fontAlgn="b"/>
                      <a:r>
                        <a:rPr lang="en-GB" sz="1100" b="1" i="0" u="none" strike="noStrike">
                          <a:solidFill>
                            <a:srgbClr val="000000"/>
                          </a:solidFill>
                          <a:effectLst/>
                          <a:latin typeface="Calibri" panose="020F0502020204030204" pitchFamily="34" charset="0"/>
                        </a:rPr>
                        <a:t>1,000</a:t>
                      </a:r>
                    </a:p>
                  </a:txBody>
                  <a:tcPr marL="3546" marR="3546" marT="3546" marB="0" anchor="b">
                    <a:lnL>
                      <a:noFill/>
                    </a:lnL>
                    <a:lnR>
                      <a:noFill/>
                    </a:lnR>
                    <a:lnT>
                      <a:noFill/>
                    </a:lnT>
                    <a:lnB>
                      <a:noFill/>
                    </a:lnB>
                    <a:noFill/>
                  </a:tcPr>
                </a:tc>
                <a:tc>
                  <a:txBody>
                    <a:bodyPr/>
                    <a:lstStyle/>
                    <a:p>
                      <a:pPr algn="r" fontAlgn="b"/>
                      <a:r>
                        <a:rPr lang="en-GB" sz="1100" b="1" i="0" u="none" strike="noStrike">
                          <a:solidFill>
                            <a:srgbClr val="000000"/>
                          </a:solidFill>
                          <a:effectLst/>
                          <a:latin typeface="Calibri" panose="020F0502020204030204" pitchFamily="34" charset="0"/>
                        </a:rPr>
                        <a:t>1,140</a:t>
                      </a:r>
                    </a:p>
                  </a:txBody>
                  <a:tcPr marL="3546" marR="3546" marT="3546" marB="0" anchor="b">
                    <a:lnL>
                      <a:noFill/>
                    </a:lnL>
                    <a:lnR>
                      <a:noFill/>
                    </a:lnR>
                    <a:lnT>
                      <a:noFill/>
                    </a:lnT>
                    <a:lnB>
                      <a:noFill/>
                    </a:lnB>
                    <a:noFill/>
                  </a:tcPr>
                </a:tc>
                <a:tc>
                  <a:txBody>
                    <a:bodyPr/>
                    <a:lstStyle/>
                    <a:p>
                      <a:pPr algn="r" fontAlgn="b"/>
                      <a:r>
                        <a:rPr lang="en-GB" sz="1100" b="1" i="0" u="none" strike="noStrike">
                          <a:solidFill>
                            <a:srgbClr val="000000"/>
                          </a:solidFill>
                          <a:effectLst/>
                          <a:latin typeface="Calibri" panose="020F0502020204030204" pitchFamily="34" charset="0"/>
                        </a:rPr>
                        <a:t>1,200</a:t>
                      </a:r>
                    </a:p>
                  </a:txBody>
                  <a:tcPr marL="3546" marR="3546" marT="3546" marB="0" anchor="b">
                    <a:lnL>
                      <a:noFill/>
                    </a:lnL>
                    <a:lnR>
                      <a:noFill/>
                    </a:lnR>
                    <a:lnT>
                      <a:noFill/>
                    </a:lnT>
                    <a:lnB>
                      <a:noFill/>
                    </a:lnB>
                    <a:noFill/>
                  </a:tcPr>
                </a:tc>
                <a:tc>
                  <a:txBody>
                    <a:bodyPr/>
                    <a:lstStyle/>
                    <a:p>
                      <a:pPr algn="r" fontAlgn="b"/>
                      <a:r>
                        <a:rPr lang="en-GB" sz="1100" b="1" i="0" u="none" strike="noStrike">
                          <a:solidFill>
                            <a:srgbClr val="000000"/>
                          </a:solidFill>
                          <a:effectLst/>
                          <a:latin typeface="Calibri" panose="020F0502020204030204" pitchFamily="34" charset="0"/>
                        </a:rPr>
                        <a:t>1,270</a:t>
                      </a:r>
                    </a:p>
                  </a:txBody>
                  <a:tcPr marL="3546" marR="3546" marT="3546"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-20%</a:t>
                      </a:r>
                    </a:p>
                  </a:txBody>
                  <a:tcPr marL="3546" marR="3546" marT="3546" marB="0" anchor="b">
                    <a:lnL>
                      <a:noFill/>
                    </a:lnL>
                    <a:lnR>
                      <a:noFill/>
                    </a:lnR>
                    <a:lnT>
                      <a:noFill/>
                    </a:lnT>
                    <a:lnB>
                      <a:noFill/>
                    </a:lnB>
                    <a:solidFill>
                      <a:srgbClr val="FAFCFE"/>
                    </a:solidFill>
                  </a:tcPr>
                </a:tc>
                <a:extLst>
                  <a:ext uri="{0D108BD9-81ED-4DB2-BD59-A6C34878D82A}">
                    <a16:rowId xmlns:a16="http://schemas.microsoft.com/office/drawing/2014/main" val="2633041327"/>
                  </a:ext>
                </a:extLst>
              </a:tr>
            </a:tbl>
          </a:graphicData>
        </a:graphic>
      </p:graphicFrame>
      <p:sp>
        <p:nvSpPr>
          <p:cNvPr id="3" name="TextBox 2">
            <a:extLst>
              <a:ext uri="{FF2B5EF4-FFF2-40B4-BE49-F238E27FC236}">
                <a16:creationId xmlns:a16="http://schemas.microsoft.com/office/drawing/2014/main" id="{697EFF87-C231-FA54-DE1B-242E0F632B19}"/>
              </a:ext>
            </a:extLst>
          </p:cNvPr>
          <p:cNvSpPr txBox="1"/>
          <p:nvPr/>
        </p:nvSpPr>
        <p:spPr>
          <a:xfrm>
            <a:off x="5353486" y="1086961"/>
            <a:ext cx="6141828" cy="523220"/>
          </a:xfrm>
          <a:prstGeom prst="rect">
            <a:avLst/>
          </a:prstGeom>
          <a:noFill/>
        </p:spPr>
        <p:txBody>
          <a:bodyPr wrap="square" rtlCol="0">
            <a:spAutoFit/>
          </a:bodyPr>
          <a:lstStyle/>
          <a:p>
            <a:r>
              <a:rPr lang="en-GB" sz="1400" b="1" dirty="0">
                <a:solidFill>
                  <a:srgbClr val="006965"/>
                </a:solidFill>
              </a:rPr>
              <a:t>There has been a large drop in the number of apprenticeship achievements for Buckinghamshire-based learners in ‘engineering &amp; manufacturing technologies’.</a:t>
            </a:r>
          </a:p>
        </p:txBody>
      </p:sp>
      <p:sp>
        <p:nvSpPr>
          <p:cNvPr id="4" name="Content Placeholder 2">
            <a:extLst>
              <a:ext uri="{FF2B5EF4-FFF2-40B4-BE49-F238E27FC236}">
                <a16:creationId xmlns:a16="http://schemas.microsoft.com/office/drawing/2014/main" id="{4145BD13-1EB2-98CC-D8D5-3EF5354BEDC4}"/>
              </a:ext>
            </a:extLst>
          </p:cNvPr>
          <p:cNvSpPr txBox="1">
            <a:spLocks/>
          </p:cNvSpPr>
          <p:nvPr/>
        </p:nvSpPr>
        <p:spPr>
          <a:xfrm>
            <a:off x="858103" y="1917730"/>
            <a:ext cx="3551337" cy="41242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Key sectors of</a:t>
            </a:r>
            <a:r>
              <a:rPr lang="en-GB" sz="1800" dirty="0">
                <a:solidFill>
                  <a:srgbClr val="FF0000"/>
                </a:solidFill>
              </a:rPr>
              <a:t> </a:t>
            </a:r>
            <a:r>
              <a:rPr lang="en-GB" sz="1800" dirty="0"/>
              <a:t>digital and construction recorded strong growth in the number of apprenticeships achieved by Buckinghamshire-based learners.</a:t>
            </a:r>
          </a:p>
          <a:p>
            <a:r>
              <a:rPr lang="en-GB" sz="1800" dirty="0"/>
              <a:t>However, there has been a relatively large drop in the number of apprenticeship achievements for ‘engineering &amp; manufacturing technologies’.</a:t>
            </a:r>
          </a:p>
          <a:p>
            <a:r>
              <a:rPr lang="en-GB" sz="1800" dirty="0"/>
              <a:t>A large drop was also recorded for apprenticeship achievements in ‘health, public services &amp; care’ and ‘retail &amp; commercial enterprise’.</a:t>
            </a:r>
          </a:p>
          <a:p>
            <a:endParaRPr lang="en-GB" sz="1800" dirty="0"/>
          </a:p>
          <a:p>
            <a:endParaRPr lang="en-GB" sz="1800" dirty="0"/>
          </a:p>
        </p:txBody>
      </p:sp>
      <p:sp>
        <p:nvSpPr>
          <p:cNvPr id="5" name="TextBox 4">
            <a:extLst>
              <a:ext uri="{FF2B5EF4-FFF2-40B4-BE49-F238E27FC236}">
                <a16:creationId xmlns:a16="http://schemas.microsoft.com/office/drawing/2014/main" id="{5A47F45E-A3E8-2902-9CD7-970D2B71B0A6}"/>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achievements</a:t>
            </a:r>
            <a:endParaRPr lang="en-GB" sz="1200" dirty="0"/>
          </a:p>
        </p:txBody>
      </p:sp>
    </p:spTree>
    <p:extLst>
      <p:ext uri="{BB962C8B-B14F-4D97-AF65-F5344CB8AC3E}">
        <p14:creationId xmlns:p14="http://schemas.microsoft.com/office/powerpoint/2010/main" val="3604577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658F-907E-2671-F322-94E0B42558D3}"/>
              </a:ext>
            </a:extLst>
          </p:cNvPr>
          <p:cNvSpPr>
            <a:spLocks noGrp="1"/>
          </p:cNvSpPr>
          <p:nvPr>
            <p:ph type="title"/>
          </p:nvPr>
        </p:nvSpPr>
        <p:spPr/>
        <p:txBody>
          <a:bodyPr/>
          <a:lstStyle/>
          <a:p>
            <a:r>
              <a:rPr lang="en-GB" dirty="0"/>
              <a:t>Science, Technology, Engineering and Maths (STEM)</a:t>
            </a:r>
          </a:p>
        </p:txBody>
      </p:sp>
      <p:graphicFrame>
        <p:nvGraphicFramePr>
          <p:cNvPr id="4" name="Chart 3">
            <a:extLst>
              <a:ext uri="{FF2B5EF4-FFF2-40B4-BE49-F238E27FC236}">
                <a16:creationId xmlns:a16="http://schemas.microsoft.com/office/drawing/2014/main" id="{958F91AC-89B3-2775-E32D-F5ADB5FA8C91}"/>
              </a:ext>
            </a:extLst>
          </p:cNvPr>
          <p:cNvGraphicFramePr>
            <a:graphicFrameLocks/>
          </p:cNvGraphicFramePr>
          <p:nvPr>
            <p:extLst>
              <p:ext uri="{D42A27DB-BD31-4B8C-83A1-F6EECF244321}">
                <p14:modId xmlns:p14="http://schemas.microsoft.com/office/powerpoint/2010/main" val="928213408"/>
              </p:ext>
            </p:extLst>
          </p:nvPr>
        </p:nvGraphicFramePr>
        <p:xfrm>
          <a:off x="6487887" y="2137964"/>
          <a:ext cx="4719600" cy="376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EB56555B-6338-79B9-0170-42E30059F8AB}"/>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p:txBody>
      </p:sp>
      <p:sp>
        <p:nvSpPr>
          <p:cNvPr id="6" name="Content Placeholder 2">
            <a:extLst>
              <a:ext uri="{FF2B5EF4-FFF2-40B4-BE49-F238E27FC236}">
                <a16:creationId xmlns:a16="http://schemas.microsoft.com/office/drawing/2014/main" id="{9C8C1E17-DA88-DE36-9325-D3499E5664EE}"/>
              </a:ext>
            </a:extLst>
          </p:cNvPr>
          <p:cNvSpPr txBox="1">
            <a:spLocks/>
          </p:cNvSpPr>
          <p:nvPr/>
        </p:nvSpPr>
        <p:spPr>
          <a:xfrm>
            <a:off x="838200" y="2079171"/>
            <a:ext cx="5257800" cy="40977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23% of achievements for apprenticeships delivered in Buckinghamshire were in STEM subjects in 2022/23.</a:t>
            </a:r>
          </a:p>
          <a:p>
            <a:r>
              <a:rPr lang="en-GB" sz="2000" dirty="0"/>
              <a:t>Achievements in STEM subjects are noticeably lower than their 2019/20 peak for learners who live in the Wycombe, Beaconsfield and Buckingham parliamentary constituency areas.</a:t>
            </a:r>
          </a:p>
          <a:p>
            <a:r>
              <a:rPr lang="en-GB" sz="2000" dirty="0"/>
              <a:t>Achievements in STEM subjects increased between 2021/22 and 2022/23 in all areas within Buckinghamshire.</a:t>
            </a:r>
          </a:p>
          <a:p>
            <a:r>
              <a:rPr lang="en-GB" sz="2000" dirty="0"/>
              <a:t>Achievements have only increased year-on-year since 2020/21 by learners living in Wycombe.</a:t>
            </a:r>
          </a:p>
        </p:txBody>
      </p:sp>
      <p:sp>
        <p:nvSpPr>
          <p:cNvPr id="7" name="TextBox 6">
            <a:extLst>
              <a:ext uri="{FF2B5EF4-FFF2-40B4-BE49-F238E27FC236}">
                <a16:creationId xmlns:a16="http://schemas.microsoft.com/office/drawing/2014/main" id="{DF88967C-F871-CB88-B03A-C5F2A336D443}"/>
              </a:ext>
            </a:extLst>
          </p:cNvPr>
          <p:cNvSpPr txBox="1"/>
          <p:nvPr/>
        </p:nvSpPr>
        <p:spPr>
          <a:xfrm>
            <a:off x="6441440" y="1267709"/>
            <a:ext cx="5208279" cy="738664"/>
          </a:xfrm>
          <a:prstGeom prst="rect">
            <a:avLst/>
          </a:prstGeom>
          <a:noFill/>
        </p:spPr>
        <p:txBody>
          <a:bodyPr wrap="square" rtlCol="0">
            <a:spAutoFit/>
          </a:bodyPr>
          <a:lstStyle/>
          <a:p>
            <a:r>
              <a:rPr lang="en-GB" sz="1400" b="1" dirty="0">
                <a:solidFill>
                  <a:srgbClr val="006965"/>
                </a:solidFill>
              </a:rPr>
              <a:t>Notable declines in the proportion of STEM apprenticeship achievements have occurred in the Wycombe, Beaconsfield and Buckingham parliamentary constituency areas since 2019/20.</a:t>
            </a:r>
          </a:p>
        </p:txBody>
      </p:sp>
    </p:spTree>
    <p:extLst>
      <p:ext uri="{BB962C8B-B14F-4D97-AF65-F5344CB8AC3E}">
        <p14:creationId xmlns:p14="http://schemas.microsoft.com/office/powerpoint/2010/main" val="1424623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F98FF-8D19-04CB-394F-6DECC95455F4}"/>
              </a:ext>
            </a:extLst>
          </p:cNvPr>
          <p:cNvSpPr>
            <a:spLocks noGrp="1"/>
          </p:cNvSpPr>
          <p:nvPr>
            <p:ph type="title"/>
          </p:nvPr>
        </p:nvSpPr>
        <p:spPr/>
        <p:txBody>
          <a:bodyPr/>
          <a:lstStyle/>
          <a:p>
            <a:r>
              <a:rPr lang="en-GB" dirty="0"/>
              <a:t>Training providers</a:t>
            </a:r>
          </a:p>
        </p:txBody>
      </p:sp>
      <p:graphicFrame>
        <p:nvGraphicFramePr>
          <p:cNvPr id="7" name="Content Placeholder 6">
            <a:extLst>
              <a:ext uri="{FF2B5EF4-FFF2-40B4-BE49-F238E27FC236}">
                <a16:creationId xmlns:a16="http://schemas.microsoft.com/office/drawing/2014/main" id="{A3C54F92-4AE9-0A0E-9872-EA854BB6489B}"/>
              </a:ext>
            </a:extLst>
          </p:cNvPr>
          <p:cNvGraphicFramePr>
            <a:graphicFrameLocks noGrp="1"/>
          </p:cNvGraphicFramePr>
          <p:nvPr>
            <p:ph idx="1"/>
            <p:extLst>
              <p:ext uri="{D42A27DB-BD31-4B8C-83A1-F6EECF244321}">
                <p14:modId xmlns:p14="http://schemas.microsoft.com/office/powerpoint/2010/main" val="361612749"/>
              </p:ext>
            </p:extLst>
          </p:nvPr>
        </p:nvGraphicFramePr>
        <p:xfrm>
          <a:off x="6596743" y="997920"/>
          <a:ext cx="5431972" cy="4618320"/>
        </p:xfrm>
        <a:graphic>
          <a:graphicData uri="http://schemas.openxmlformats.org/drawingml/2006/table">
            <a:tbl>
              <a:tblPr/>
              <a:tblGrid>
                <a:gridCol w="1251857">
                  <a:extLst>
                    <a:ext uri="{9D8B030D-6E8A-4147-A177-3AD203B41FA5}">
                      <a16:colId xmlns:a16="http://schemas.microsoft.com/office/drawing/2014/main" val="753899219"/>
                    </a:ext>
                  </a:extLst>
                </a:gridCol>
                <a:gridCol w="4180115">
                  <a:extLst>
                    <a:ext uri="{9D8B030D-6E8A-4147-A177-3AD203B41FA5}">
                      <a16:colId xmlns:a16="http://schemas.microsoft.com/office/drawing/2014/main" val="1195398066"/>
                    </a:ext>
                  </a:extLst>
                </a:gridCol>
              </a:tblGrid>
              <a:tr h="174054">
                <a:tc>
                  <a:txBody>
                    <a:bodyPr/>
                    <a:lstStyle/>
                    <a:p>
                      <a:pPr algn="ctr" fontAlgn="b"/>
                      <a:r>
                        <a:rPr lang="en-GB" sz="1600" b="0" i="0" u="none" strike="noStrike" dirty="0">
                          <a:solidFill>
                            <a:schemeClr val="bg1"/>
                          </a:solidFill>
                          <a:effectLst/>
                          <a:latin typeface="Calibri" panose="020F0502020204030204" pitchFamily="34" charset="0"/>
                        </a:rPr>
                        <a:t>Achievements</a:t>
                      </a:r>
                    </a:p>
                  </a:txBody>
                  <a:tcPr marL="2180" marR="2180" marT="2180" marB="0" anchor="b">
                    <a:lnL>
                      <a:noFill/>
                    </a:lnL>
                    <a:lnR>
                      <a:noFill/>
                    </a:lnR>
                    <a:lnT>
                      <a:noFill/>
                    </a:lnT>
                    <a:lnB>
                      <a:noFill/>
                    </a:lnB>
                    <a:solidFill>
                      <a:schemeClr val="tx1"/>
                    </a:solidFill>
                  </a:tcPr>
                </a:tc>
                <a:tc>
                  <a:txBody>
                    <a:bodyPr/>
                    <a:lstStyle/>
                    <a:p>
                      <a:pPr algn="l" fontAlgn="b"/>
                      <a:r>
                        <a:rPr lang="en-GB" sz="1600" b="0" i="0" u="none" strike="noStrike" dirty="0">
                          <a:solidFill>
                            <a:schemeClr val="bg1"/>
                          </a:solidFill>
                          <a:effectLst/>
                          <a:latin typeface="Calibri" panose="020F0502020204030204" pitchFamily="34" charset="0"/>
                        </a:rPr>
                        <a:t>Training provider</a:t>
                      </a:r>
                    </a:p>
                  </a:txBody>
                  <a:tcPr marL="2180" marR="2180" marT="2180" marB="0" anchor="b">
                    <a:lnL>
                      <a:noFill/>
                    </a:lnL>
                    <a:lnR>
                      <a:noFill/>
                    </a:lnR>
                    <a:lnT>
                      <a:noFill/>
                    </a:lnT>
                    <a:lnB>
                      <a:noFill/>
                    </a:lnB>
                    <a:solidFill>
                      <a:schemeClr val="tx1"/>
                    </a:solidFill>
                  </a:tcPr>
                </a:tc>
                <a:extLst>
                  <a:ext uri="{0D108BD9-81ED-4DB2-BD59-A6C34878D82A}">
                    <a16:rowId xmlns:a16="http://schemas.microsoft.com/office/drawing/2014/main" val="3221784476"/>
                  </a:ext>
                </a:extLst>
              </a:tr>
              <a:tr h="174054">
                <a:tc>
                  <a:txBody>
                    <a:bodyPr/>
                    <a:lstStyle/>
                    <a:p>
                      <a:pPr algn="ctr" fontAlgn="b"/>
                      <a:r>
                        <a:rPr lang="en-GB" sz="1100" b="0" i="0" u="none" strike="noStrike" dirty="0">
                          <a:solidFill>
                            <a:srgbClr val="FFFFFF"/>
                          </a:solidFill>
                          <a:effectLst/>
                          <a:latin typeface="Calibri" panose="020F0502020204030204" pitchFamily="34" charset="0"/>
                        </a:rPr>
                        <a:t>59</a:t>
                      </a:r>
                    </a:p>
                  </a:txBody>
                  <a:tcPr marL="7252" marR="7252" marT="7252" marB="0" anchor="b">
                    <a:lnL>
                      <a:noFill/>
                    </a:lnL>
                    <a:lnR>
                      <a:noFill/>
                    </a:lnR>
                    <a:lnT>
                      <a:noFill/>
                    </a:lnT>
                    <a:lnB>
                      <a:noFill/>
                    </a:lnB>
                    <a:solidFill>
                      <a:srgbClr val="B5D137"/>
                    </a:solidFill>
                  </a:tcPr>
                </a:tc>
                <a:tc>
                  <a:txBody>
                    <a:bodyPr/>
                    <a:lstStyle/>
                    <a:p>
                      <a:pPr algn="l" fontAlgn="b"/>
                      <a:r>
                        <a:rPr lang="en-GB" sz="1100" b="0" i="0" u="none" strike="noStrike" dirty="0">
                          <a:solidFill>
                            <a:srgbClr val="FFFFFF"/>
                          </a:solidFill>
                          <a:effectLst/>
                          <a:latin typeface="Calibri" panose="020F0502020204030204" pitchFamily="34" charset="0"/>
                        </a:rPr>
                        <a:t>ROYAL AIR FORCE </a:t>
                      </a:r>
                      <a:r>
                        <a:rPr lang="en-GB" sz="1100" b="0" i="0" u="none" strike="noStrike" dirty="0">
                          <a:solidFill>
                            <a:schemeClr val="tx1"/>
                          </a:solidFill>
                          <a:effectLst/>
                          <a:latin typeface="Calibri" panose="020F0502020204030204" pitchFamily="34" charset="0"/>
                        </a:rPr>
                        <a:t>(other public funded i.e. LA’s and HE)</a:t>
                      </a:r>
                    </a:p>
                  </a:txBody>
                  <a:tcPr marL="7252" marR="7252" marT="7252" marB="0" anchor="b">
                    <a:lnL>
                      <a:noFill/>
                    </a:lnL>
                    <a:lnR>
                      <a:noFill/>
                    </a:lnR>
                    <a:lnT>
                      <a:noFill/>
                    </a:lnT>
                    <a:lnB>
                      <a:noFill/>
                    </a:lnB>
                    <a:solidFill>
                      <a:srgbClr val="B5D137"/>
                    </a:solidFill>
                  </a:tcPr>
                </a:tc>
                <a:extLst>
                  <a:ext uri="{0D108BD9-81ED-4DB2-BD59-A6C34878D82A}">
                    <a16:rowId xmlns:a16="http://schemas.microsoft.com/office/drawing/2014/main" val="3446422880"/>
                  </a:ext>
                </a:extLst>
              </a:tr>
              <a:tr h="174054">
                <a:tc>
                  <a:txBody>
                    <a:bodyPr/>
                    <a:lstStyle/>
                    <a:p>
                      <a:pPr algn="ctr" fontAlgn="b"/>
                      <a:r>
                        <a:rPr lang="en-GB" sz="1100" b="0" i="0" u="none" strike="noStrike">
                          <a:solidFill>
                            <a:srgbClr val="FFFFFF"/>
                          </a:solidFill>
                          <a:effectLst/>
                          <a:latin typeface="Calibri" panose="020F0502020204030204" pitchFamily="34" charset="0"/>
                        </a:rPr>
                        <a:t>58</a:t>
                      </a:r>
                    </a:p>
                  </a:txBody>
                  <a:tcPr marL="7252" marR="7252" marT="7252" marB="0" anchor="b">
                    <a:lnL>
                      <a:noFill/>
                    </a:lnL>
                    <a:lnR>
                      <a:noFill/>
                    </a:lnR>
                    <a:lnT>
                      <a:noFill/>
                    </a:lnT>
                    <a:lnB>
                      <a:noFill/>
                    </a:lnB>
                    <a:solidFill>
                      <a:srgbClr val="878787"/>
                    </a:solidFill>
                  </a:tcPr>
                </a:tc>
                <a:tc>
                  <a:txBody>
                    <a:bodyPr/>
                    <a:lstStyle/>
                    <a:p>
                      <a:pPr algn="l" fontAlgn="b"/>
                      <a:r>
                        <a:rPr lang="en-GB" sz="1100" b="0" i="0" u="none" strike="noStrike" dirty="0">
                          <a:solidFill>
                            <a:srgbClr val="FFFFFF"/>
                          </a:solidFill>
                          <a:effectLst/>
                          <a:latin typeface="Calibri" panose="020F0502020204030204" pitchFamily="34" charset="0"/>
                        </a:rPr>
                        <a:t>BUCKINGHAMSHIRE COLLEGE GROUP </a:t>
                      </a:r>
                      <a:r>
                        <a:rPr lang="en-GB" sz="1100" b="0" i="0" u="none" strike="noStrike" dirty="0">
                          <a:solidFill>
                            <a:schemeClr val="tx1"/>
                          </a:solidFill>
                          <a:effectLst/>
                          <a:latin typeface="Calibri" panose="020F0502020204030204" pitchFamily="34" charset="0"/>
                        </a:rPr>
                        <a:t>(general FE College incl. tertiary)</a:t>
                      </a:r>
                    </a:p>
                  </a:txBody>
                  <a:tcPr marL="7252" marR="7252" marT="7252" marB="0" anchor="b">
                    <a:lnL>
                      <a:noFill/>
                    </a:lnL>
                    <a:lnR>
                      <a:noFill/>
                    </a:lnR>
                    <a:lnT>
                      <a:noFill/>
                    </a:lnT>
                    <a:lnB>
                      <a:noFill/>
                    </a:lnB>
                    <a:solidFill>
                      <a:srgbClr val="878787"/>
                    </a:solidFill>
                  </a:tcPr>
                </a:tc>
                <a:extLst>
                  <a:ext uri="{0D108BD9-81ED-4DB2-BD59-A6C34878D82A}">
                    <a16:rowId xmlns:a16="http://schemas.microsoft.com/office/drawing/2014/main" val="3421711369"/>
                  </a:ext>
                </a:extLst>
              </a:tr>
              <a:tr h="174054">
                <a:tc>
                  <a:txBody>
                    <a:bodyPr/>
                    <a:lstStyle/>
                    <a:p>
                      <a:pPr algn="ctr" fontAlgn="b"/>
                      <a:r>
                        <a:rPr lang="en-GB" sz="1100" b="0" i="0" u="none" strike="noStrike">
                          <a:solidFill>
                            <a:srgbClr val="FFFFFF"/>
                          </a:solidFill>
                          <a:effectLst/>
                          <a:latin typeface="Calibri" panose="020F0502020204030204" pitchFamily="34" charset="0"/>
                        </a:rPr>
                        <a:t>39</a:t>
                      </a:r>
                    </a:p>
                  </a:txBody>
                  <a:tcPr marL="7252" marR="7252" marT="7252" marB="0" anchor="b">
                    <a:lnL>
                      <a:noFill/>
                    </a:lnL>
                    <a:lnR>
                      <a:noFill/>
                    </a:lnR>
                    <a:lnT>
                      <a:noFill/>
                    </a:lnT>
                    <a:lnB>
                      <a:noFill/>
                    </a:lnB>
                    <a:solidFill>
                      <a:srgbClr val="B5D137"/>
                    </a:solidFill>
                  </a:tcPr>
                </a:tc>
                <a:tc>
                  <a:txBody>
                    <a:bodyPr/>
                    <a:lstStyle/>
                    <a:p>
                      <a:pPr algn="l" fontAlgn="b"/>
                      <a:r>
                        <a:rPr lang="en-GB" sz="1100" b="0" i="0" u="none" strike="noStrike" dirty="0">
                          <a:solidFill>
                            <a:srgbClr val="FFFFFF"/>
                          </a:solidFill>
                          <a:effectLst/>
                          <a:latin typeface="Calibri" panose="020F0502020204030204" pitchFamily="34" charset="0"/>
                        </a:rPr>
                        <a:t>BUCKINGHAMSHIRE NEW UNIVERSITY</a:t>
                      </a:r>
                    </a:p>
                  </a:txBody>
                  <a:tcPr marL="7252" marR="7252" marT="7252" marB="0" anchor="b">
                    <a:lnL>
                      <a:noFill/>
                    </a:lnL>
                    <a:lnR>
                      <a:noFill/>
                    </a:lnR>
                    <a:lnT>
                      <a:noFill/>
                    </a:lnT>
                    <a:lnB>
                      <a:noFill/>
                    </a:lnB>
                    <a:solidFill>
                      <a:srgbClr val="B5D137"/>
                    </a:solidFill>
                  </a:tcPr>
                </a:tc>
                <a:extLst>
                  <a:ext uri="{0D108BD9-81ED-4DB2-BD59-A6C34878D82A}">
                    <a16:rowId xmlns:a16="http://schemas.microsoft.com/office/drawing/2014/main" val="329342371"/>
                  </a:ext>
                </a:extLst>
              </a:tr>
              <a:tr h="174054">
                <a:tc>
                  <a:txBody>
                    <a:bodyPr/>
                    <a:lstStyle/>
                    <a:p>
                      <a:pPr algn="ctr" fontAlgn="b"/>
                      <a:r>
                        <a:rPr lang="en-GB" sz="1100" b="0" i="0" u="none" strike="noStrike">
                          <a:solidFill>
                            <a:srgbClr val="FFFFFF"/>
                          </a:solidFill>
                          <a:effectLst/>
                          <a:latin typeface="Calibri" panose="020F0502020204030204" pitchFamily="34" charset="0"/>
                        </a:rPr>
                        <a:t>39</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dirty="0">
                          <a:solidFill>
                            <a:srgbClr val="FFFFFF"/>
                          </a:solidFill>
                          <a:effectLst/>
                          <a:latin typeface="Calibri" panose="020F0502020204030204" pitchFamily="34" charset="0"/>
                        </a:rPr>
                        <a:t>LIFETIME TRAINING GROUP LIMITED </a:t>
                      </a:r>
                      <a:r>
                        <a:rPr lang="en-GB" sz="1100" b="0" i="0" u="none" strike="noStrike" dirty="0">
                          <a:solidFill>
                            <a:schemeClr val="tx1"/>
                          </a:solidFill>
                          <a:effectLst/>
                          <a:latin typeface="Calibri" panose="020F0502020204030204" pitchFamily="34" charset="0"/>
                        </a:rPr>
                        <a:t>(private sector public funded)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616959902"/>
                  </a:ext>
                </a:extLst>
              </a:tr>
              <a:tr h="174054">
                <a:tc>
                  <a:txBody>
                    <a:bodyPr/>
                    <a:lstStyle/>
                    <a:p>
                      <a:pPr algn="ctr" fontAlgn="b"/>
                      <a:r>
                        <a:rPr lang="en-GB" sz="1100" b="0" i="0" u="none" strike="noStrike">
                          <a:solidFill>
                            <a:srgbClr val="FFFFFF"/>
                          </a:solidFill>
                          <a:effectLst/>
                          <a:latin typeface="Calibri" panose="020F0502020204030204" pitchFamily="34" charset="0"/>
                        </a:rPr>
                        <a:t>34</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BPP PROFESSIONAL EDUCATION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3969698202"/>
                  </a:ext>
                </a:extLst>
              </a:tr>
              <a:tr h="174054">
                <a:tc>
                  <a:txBody>
                    <a:bodyPr/>
                    <a:lstStyle/>
                    <a:p>
                      <a:pPr algn="ctr" fontAlgn="b"/>
                      <a:r>
                        <a:rPr lang="en-GB" sz="1100" b="0" i="0" u="none" strike="noStrike">
                          <a:solidFill>
                            <a:srgbClr val="FFFFFF"/>
                          </a:solidFill>
                          <a:effectLst/>
                          <a:latin typeface="Calibri" panose="020F0502020204030204" pitchFamily="34" charset="0"/>
                        </a:rPr>
                        <a:t>34</a:t>
                      </a:r>
                    </a:p>
                  </a:txBody>
                  <a:tcPr marL="7252" marR="7252" marT="7252" marB="0" anchor="b">
                    <a:lnL>
                      <a:noFill/>
                    </a:lnL>
                    <a:lnR>
                      <a:noFill/>
                    </a:lnR>
                    <a:lnT>
                      <a:noFill/>
                    </a:lnT>
                    <a:lnB>
                      <a:noFill/>
                    </a:lnB>
                    <a:solidFill>
                      <a:srgbClr val="B5D137"/>
                    </a:solidFill>
                  </a:tcPr>
                </a:tc>
                <a:tc>
                  <a:txBody>
                    <a:bodyPr/>
                    <a:lstStyle/>
                    <a:p>
                      <a:pPr algn="l" fontAlgn="b"/>
                      <a:r>
                        <a:rPr lang="en-GB" sz="1100" b="0" i="0" u="none" strike="noStrike">
                          <a:solidFill>
                            <a:srgbClr val="FFFFFF"/>
                          </a:solidFill>
                          <a:effectLst/>
                          <a:latin typeface="Calibri" panose="020F0502020204030204" pitchFamily="34" charset="0"/>
                        </a:rPr>
                        <a:t>BUCKINGHAMSHIRE COUNCIL</a:t>
                      </a:r>
                    </a:p>
                  </a:txBody>
                  <a:tcPr marL="7252" marR="7252" marT="7252" marB="0" anchor="b">
                    <a:lnL>
                      <a:noFill/>
                    </a:lnL>
                    <a:lnR>
                      <a:noFill/>
                    </a:lnR>
                    <a:lnT>
                      <a:noFill/>
                    </a:lnT>
                    <a:lnB>
                      <a:noFill/>
                    </a:lnB>
                    <a:solidFill>
                      <a:srgbClr val="B5D137"/>
                    </a:solidFill>
                  </a:tcPr>
                </a:tc>
                <a:extLst>
                  <a:ext uri="{0D108BD9-81ED-4DB2-BD59-A6C34878D82A}">
                    <a16:rowId xmlns:a16="http://schemas.microsoft.com/office/drawing/2014/main" val="140125329"/>
                  </a:ext>
                </a:extLst>
              </a:tr>
              <a:tr h="174054">
                <a:tc>
                  <a:txBody>
                    <a:bodyPr/>
                    <a:lstStyle/>
                    <a:p>
                      <a:pPr algn="ctr" fontAlgn="b"/>
                      <a:r>
                        <a:rPr lang="en-GB" sz="1100" b="0" i="0" u="none" strike="noStrike">
                          <a:solidFill>
                            <a:srgbClr val="FFFFFF"/>
                          </a:solidFill>
                          <a:effectLst/>
                          <a:latin typeface="Calibri" panose="020F0502020204030204" pitchFamily="34" charset="0"/>
                        </a:rPr>
                        <a:t>33</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MULTIVERSE GROUP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2601164318"/>
                  </a:ext>
                </a:extLst>
              </a:tr>
              <a:tr h="174054">
                <a:tc>
                  <a:txBody>
                    <a:bodyPr/>
                    <a:lstStyle/>
                    <a:p>
                      <a:pPr algn="ctr" fontAlgn="b"/>
                      <a:r>
                        <a:rPr lang="en-GB" sz="1100" b="0" i="0" u="none" strike="noStrike">
                          <a:solidFill>
                            <a:srgbClr val="FFFFFF"/>
                          </a:solidFill>
                          <a:effectLst/>
                          <a:latin typeface="Calibri" panose="020F0502020204030204" pitchFamily="34" charset="0"/>
                        </a:rPr>
                        <a:t>26</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dirty="0">
                          <a:solidFill>
                            <a:srgbClr val="FFFFFF"/>
                          </a:solidFill>
                          <a:effectLst/>
                          <a:latin typeface="Calibri" panose="020F0502020204030204" pitchFamily="34" charset="0"/>
                        </a:rPr>
                        <a:t>KAPLAN FINANCIAL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3426632334"/>
                  </a:ext>
                </a:extLst>
              </a:tr>
              <a:tr h="174054">
                <a:tc>
                  <a:txBody>
                    <a:bodyPr/>
                    <a:lstStyle/>
                    <a:p>
                      <a:pPr algn="ctr" fontAlgn="b"/>
                      <a:r>
                        <a:rPr lang="en-GB" sz="1100" b="0" i="0" u="none" strike="noStrike">
                          <a:solidFill>
                            <a:srgbClr val="FFFFFF"/>
                          </a:solidFill>
                          <a:effectLst/>
                          <a:latin typeface="Calibri" panose="020F0502020204030204" pitchFamily="34" charset="0"/>
                        </a:rPr>
                        <a:t>25</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CORNDEL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1314344583"/>
                  </a:ext>
                </a:extLst>
              </a:tr>
              <a:tr h="174054">
                <a:tc>
                  <a:txBody>
                    <a:bodyPr/>
                    <a:lstStyle/>
                    <a:p>
                      <a:pPr algn="ctr" fontAlgn="b"/>
                      <a:r>
                        <a:rPr lang="en-GB" sz="1100" b="0" i="0" u="none" strike="noStrike">
                          <a:solidFill>
                            <a:srgbClr val="FFFFFF"/>
                          </a:solidFill>
                          <a:effectLst/>
                          <a:latin typeface="Calibri" panose="020F0502020204030204" pitchFamily="34" charset="0"/>
                        </a:rPr>
                        <a:t>21</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QA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654720284"/>
                  </a:ext>
                </a:extLst>
              </a:tr>
              <a:tr h="174054">
                <a:tc>
                  <a:txBody>
                    <a:bodyPr/>
                    <a:lstStyle/>
                    <a:p>
                      <a:pPr algn="ctr" fontAlgn="b"/>
                      <a:r>
                        <a:rPr lang="en-GB" sz="1100" b="0" i="0" u="none" strike="noStrike">
                          <a:solidFill>
                            <a:srgbClr val="FFFFFF"/>
                          </a:solidFill>
                          <a:effectLst/>
                          <a:latin typeface="Calibri" panose="020F0502020204030204" pitchFamily="34" charset="0"/>
                        </a:rPr>
                        <a:t>20</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HIT TRAINING LTD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3510734520"/>
                  </a:ext>
                </a:extLst>
              </a:tr>
              <a:tr h="174054">
                <a:tc>
                  <a:txBody>
                    <a:bodyPr/>
                    <a:lstStyle/>
                    <a:p>
                      <a:pPr algn="ctr" fontAlgn="b"/>
                      <a:r>
                        <a:rPr lang="en-GB" sz="1100" b="0" i="0" u="none" strike="noStrike">
                          <a:solidFill>
                            <a:srgbClr val="FFFFFF"/>
                          </a:solidFill>
                          <a:effectLst/>
                          <a:latin typeface="Calibri" panose="020F0502020204030204" pitchFamily="34" charset="0"/>
                        </a:rPr>
                        <a:t>18</a:t>
                      </a:r>
                    </a:p>
                  </a:txBody>
                  <a:tcPr marL="7252" marR="7252" marT="7252" marB="0" anchor="b">
                    <a:lnL>
                      <a:noFill/>
                    </a:lnL>
                    <a:lnR>
                      <a:noFill/>
                    </a:lnR>
                    <a:lnT>
                      <a:noFill/>
                    </a:lnT>
                    <a:lnB>
                      <a:noFill/>
                    </a:lnB>
                    <a:solidFill>
                      <a:srgbClr val="878787"/>
                    </a:solidFill>
                  </a:tcPr>
                </a:tc>
                <a:tc>
                  <a:txBody>
                    <a:bodyPr/>
                    <a:lstStyle/>
                    <a:p>
                      <a:pPr algn="l" fontAlgn="b"/>
                      <a:r>
                        <a:rPr lang="en-GB" sz="1100" b="0" i="0" u="none" strike="noStrike">
                          <a:solidFill>
                            <a:srgbClr val="FFFFFF"/>
                          </a:solidFill>
                          <a:effectLst/>
                          <a:latin typeface="Calibri" panose="020F0502020204030204" pitchFamily="34" charset="0"/>
                        </a:rPr>
                        <a:t>ACTIVATE LEARNING</a:t>
                      </a:r>
                    </a:p>
                  </a:txBody>
                  <a:tcPr marL="7252" marR="7252" marT="7252" marB="0" anchor="b">
                    <a:lnL>
                      <a:noFill/>
                    </a:lnL>
                    <a:lnR>
                      <a:noFill/>
                    </a:lnR>
                    <a:lnT>
                      <a:noFill/>
                    </a:lnT>
                    <a:lnB>
                      <a:noFill/>
                    </a:lnB>
                    <a:solidFill>
                      <a:srgbClr val="878787"/>
                    </a:solidFill>
                  </a:tcPr>
                </a:tc>
                <a:extLst>
                  <a:ext uri="{0D108BD9-81ED-4DB2-BD59-A6C34878D82A}">
                    <a16:rowId xmlns:a16="http://schemas.microsoft.com/office/drawing/2014/main" val="1750150810"/>
                  </a:ext>
                </a:extLst>
              </a:tr>
              <a:tr h="174054">
                <a:tc>
                  <a:txBody>
                    <a:bodyPr/>
                    <a:lstStyle/>
                    <a:p>
                      <a:pPr algn="ctr" fontAlgn="b"/>
                      <a:r>
                        <a:rPr lang="en-GB" sz="1100" b="0" i="0" u="none" strike="noStrike">
                          <a:solidFill>
                            <a:srgbClr val="FFFFFF"/>
                          </a:solidFill>
                          <a:effectLst/>
                          <a:latin typeface="Calibri" panose="020F0502020204030204" pitchFamily="34" charset="0"/>
                        </a:rPr>
                        <a:t>17</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BRITISH TELECOMMUNICATIONS PUBLIC LIMITED COMPANY</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1876842067"/>
                  </a:ext>
                </a:extLst>
              </a:tr>
              <a:tr h="174054">
                <a:tc>
                  <a:txBody>
                    <a:bodyPr/>
                    <a:lstStyle/>
                    <a:p>
                      <a:pPr algn="ctr" fontAlgn="b"/>
                      <a:r>
                        <a:rPr lang="en-GB" sz="1100" b="0" i="0" u="none" strike="noStrike">
                          <a:solidFill>
                            <a:srgbClr val="FFFFFF"/>
                          </a:solidFill>
                          <a:effectLst/>
                          <a:latin typeface="Calibri" panose="020F0502020204030204" pitchFamily="34" charset="0"/>
                        </a:rPr>
                        <a:t>17</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INSPIRO LEARNING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1730736817"/>
                  </a:ext>
                </a:extLst>
              </a:tr>
              <a:tr h="174054">
                <a:tc>
                  <a:txBody>
                    <a:bodyPr/>
                    <a:lstStyle/>
                    <a:p>
                      <a:pPr algn="ctr" fontAlgn="b"/>
                      <a:r>
                        <a:rPr lang="en-GB" sz="1100" b="0" i="0" u="none" strike="noStrike">
                          <a:solidFill>
                            <a:srgbClr val="FFFFFF"/>
                          </a:solidFill>
                          <a:effectLst/>
                          <a:latin typeface="Calibri" panose="020F0502020204030204" pitchFamily="34" charset="0"/>
                        </a:rPr>
                        <a:t>17</a:t>
                      </a:r>
                    </a:p>
                  </a:txBody>
                  <a:tcPr marL="7252" marR="7252" marT="7252" marB="0" anchor="b">
                    <a:lnL>
                      <a:noFill/>
                    </a:lnL>
                    <a:lnR>
                      <a:noFill/>
                    </a:lnR>
                    <a:lnT>
                      <a:noFill/>
                    </a:lnT>
                    <a:lnB>
                      <a:noFill/>
                    </a:lnB>
                    <a:solidFill>
                      <a:srgbClr val="B5D137"/>
                    </a:solidFill>
                  </a:tcPr>
                </a:tc>
                <a:tc>
                  <a:txBody>
                    <a:bodyPr/>
                    <a:lstStyle/>
                    <a:p>
                      <a:pPr algn="l" fontAlgn="b"/>
                      <a:r>
                        <a:rPr lang="en-GB" sz="1100" b="0" i="0" u="none" strike="noStrike">
                          <a:solidFill>
                            <a:srgbClr val="FFFFFF"/>
                          </a:solidFill>
                          <a:effectLst/>
                          <a:latin typeface="Calibri" panose="020F0502020204030204" pitchFamily="34" charset="0"/>
                        </a:rPr>
                        <a:t>OXFORD HEALTH NHS FOUNDATION TRUST</a:t>
                      </a:r>
                    </a:p>
                  </a:txBody>
                  <a:tcPr marL="7252" marR="7252" marT="7252" marB="0" anchor="b">
                    <a:lnL>
                      <a:noFill/>
                    </a:lnL>
                    <a:lnR>
                      <a:noFill/>
                    </a:lnR>
                    <a:lnT>
                      <a:noFill/>
                    </a:lnT>
                    <a:lnB>
                      <a:noFill/>
                    </a:lnB>
                    <a:solidFill>
                      <a:srgbClr val="B5D137"/>
                    </a:solidFill>
                  </a:tcPr>
                </a:tc>
                <a:extLst>
                  <a:ext uri="{0D108BD9-81ED-4DB2-BD59-A6C34878D82A}">
                    <a16:rowId xmlns:a16="http://schemas.microsoft.com/office/drawing/2014/main" val="2073632774"/>
                  </a:ext>
                </a:extLst>
              </a:tr>
              <a:tr h="174054">
                <a:tc>
                  <a:txBody>
                    <a:bodyPr/>
                    <a:lstStyle/>
                    <a:p>
                      <a:pPr algn="ctr" fontAlgn="b"/>
                      <a:r>
                        <a:rPr lang="en-GB" sz="1100" b="0" i="0" u="none" strike="noStrike">
                          <a:solidFill>
                            <a:srgbClr val="FFFFFF"/>
                          </a:solidFill>
                          <a:effectLst/>
                          <a:latin typeface="Calibri" panose="020F0502020204030204" pitchFamily="34" charset="0"/>
                        </a:rPr>
                        <a:t>17</a:t>
                      </a:r>
                    </a:p>
                  </a:txBody>
                  <a:tcPr marL="7252" marR="7252" marT="7252" marB="0" anchor="b">
                    <a:lnL>
                      <a:noFill/>
                    </a:lnL>
                    <a:lnR>
                      <a:noFill/>
                    </a:lnR>
                    <a:lnT>
                      <a:noFill/>
                    </a:lnT>
                    <a:lnB>
                      <a:noFill/>
                    </a:lnB>
                    <a:solidFill>
                      <a:srgbClr val="878787"/>
                    </a:solidFill>
                  </a:tcPr>
                </a:tc>
                <a:tc>
                  <a:txBody>
                    <a:bodyPr/>
                    <a:lstStyle/>
                    <a:p>
                      <a:pPr algn="l" fontAlgn="b"/>
                      <a:r>
                        <a:rPr lang="en-GB" sz="1100" b="0" i="0" u="none" strike="noStrike">
                          <a:solidFill>
                            <a:srgbClr val="FFFFFF"/>
                          </a:solidFill>
                          <a:effectLst/>
                          <a:latin typeface="Calibri" panose="020F0502020204030204" pitchFamily="34" charset="0"/>
                        </a:rPr>
                        <a:t>THE WINDSOR FOREST COLLEGES GROUP</a:t>
                      </a:r>
                    </a:p>
                  </a:txBody>
                  <a:tcPr marL="7252" marR="7252" marT="7252" marB="0" anchor="b">
                    <a:lnL>
                      <a:noFill/>
                    </a:lnL>
                    <a:lnR>
                      <a:noFill/>
                    </a:lnR>
                    <a:lnT>
                      <a:noFill/>
                    </a:lnT>
                    <a:lnB>
                      <a:noFill/>
                    </a:lnB>
                    <a:solidFill>
                      <a:srgbClr val="878787"/>
                    </a:solidFill>
                  </a:tcPr>
                </a:tc>
                <a:extLst>
                  <a:ext uri="{0D108BD9-81ED-4DB2-BD59-A6C34878D82A}">
                    <a16:rowId xmlns:a16="http://schemas.microsoft.com/office/drawing/2014/main" val="1839168196"/>
                  </a:ext>
                </a:extLst>
              </a:tr>
              <a:tr h="174054">
                <a:tc>
                  <a:txBody>
                    <a:bodyPr/>
                    <a:lstStyle/>
                    <a:p>
                      <a:pPr algn="ctr" fontAlgn="b"/>
                      <a:r>
                        <a:rPr lang="en-GB" sz="1100" b="0" i="0" u="none" strike="noStrike">
                          <a:solidFill>
                            <a:srgbClr val="FFFFFF"/>
                          </a:solidFill>
                          <a:effectLst/>
                          <a:latin typeface="Calibri" panose="020F0502020204030204" pitchFamily="34" charset="0"/>
                        </a:rPr>
                        <a:t>16</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PARAGON EDUCATION &amp; SKILLS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3192250059"/>
                  </a:ext>
                </a:extLst>
              </a:tr>
              <a:tr h="174054">
                <a:tc>
                  <a:txBody>
                    <a:bodyPr/>
                    <a:lstStyle/>
                    <a:p>
                      <a:pPr algn="ctr" fontAlgn="b"/>
                      <a:r>
                        <a:rPr lang="en-GB" sz="1100" b="0" i="0" u="none" strike="noStrike">
                          <a:solidFill>
                            <a:srgbClr val="FFFFFF"/>
                          </a:solidFill>
                          <a:effectLst/>
                          <a:latin typeface="Calibri" panose="020F0502020204030204" pitchFamily="34" charset="0"/>
                        </a:rPr>
                        <a:t>16</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SPAN TRAINING &amp; DEVELOPMENT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2696695084"/>
                  </a:ext>
                </a:extLst>
              </a:tr>
              <a:tr h="174054">
                <a:tc>
                  <a:txBody>
                    <a:bodyPr/>
                    <a:lstStyle/>
                    <a:p>
                      <a:pPr algn="ctr" fontAlgn="b"/>
                      <a:r>
                        <a:rPr lang="en-GB" sz="1100" b="0" i="0" u="none" strike="noStrike">
                          <a:solidFill>
                            <a:srgbClr val="FFFFFF"/>
                          </a:solidFill>
                          <a:effectLst/>
                          <a:latin typeface="Calibri" panose="020F0502020204030204" pitchFamily="34" charset="0"/>
                        </a:rPr>
                        <a:t>15</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REMIT GROUP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1887559120"/>
                  </a:ext>
                </a:extLst>
              </a:tr>
              <a:tr h="174054">
                <a:tc>
                  <a:txBody>
                    <a:bodyPr/>
                    <a:lstStyle/>
                    <a:p>
                      <a:pPr algn="ctr" fontAlgn="b"/>
                      <a:r>
                        <a:rPr lang="en-GB" sz="1100" b="0" i="0" u="none" strike="noStrike">
                          <a:solidFill>
                            <a:srgbClr val="FFFFFF"/>
                          </a:solidFill>
                          <a:effectLst/>
                          <a:latin typeface="Calibri" panose="020F0502020204030204" pitchFamily="34" charset="0"/>
                        </a:rPr>
                        <a:t>15</a:t>
                      </a:r>
                    </a:p>
                  </a:txBody>
                  <a:tcPr marL="7252" marR="7252" marT="7252" marB="0" anchor="b">
                    <a:lnL>
                      <a:noFill/>
                    </a:lnL>
                    <a:lnR>
                      <a:noFill/>
                    </a:lnR>
                    <a:lnT>
                      <a:noFill/>
                    </a:lnT>
                    <a:lnB>
                      <a:noFill/>
                    </a:lnB>
                    <a:solidFill>
                      <a:srgbClr val="B5D137"/>
                    </a:solidFill>
                  </a:tcPr>
                </a:tc>
                <a:tc>
                  <a:txBody>
                    <a:bodyPr/>
                    <a:lstStyle/>
                    <a:p>
                      <a:pPr algn="l" fontAlgn="b"/>
                      <a:r>
                        <a:rPr lang="en-GB" sz="1100" b="0" i="0" u="none" strike="noStrike">
                          <a:solidFill>
                            <a:srgbClr val="FFFFFF"/>
                          </a:solidFill>
                          <a:effectLst/>
                          <a:latin typeface="Calibri" panose="020F0502020204030204" pitchFamily="34" charset="0"/>
                        </a:rPr>
                        <a:t>THE OPEN UNIVERSITY</a:t>
                      </a:r>
                    </a:p>
                  </a:txBody>
                  <a:tcPr marL="7252" marR="7252" marT="7252" marB="0" anchor="b">
                    <a:lnL>
                      <a:noFill/>
                    </a:lnL>
                    <a:lnR>
                      <a:noFill/>
                    </a:lnR>
                    <a:lnT>
                      <a:noFill/>
                    </a:lnT>
                    <a:lnB>
                      <a:noFill/>
                    </a:lnB>
                    <a:solidFill>
                      <a:srgbClr val="B5D137"/>
                    </a:solidFill>
                  </a:tcPr>
                </a:tc>
                <a:extLst>
                  <a:ext uri="{0D108BD9-81ED-4DB2-BD59-A6C34878D82A}">
                    <a16:rowId xmlns:a16="http://schemas.microsoft.com/office/drawing/2014/main" val="1250191"/>
                  </a:ext>
                </a:extLst>
              </a:tr>
              <a:tr h="174054">
                <a:tc>
                  <a:txBody>
                    <a:bodyPr/>
                    <a:lstStyle/>
                    <a:p>
                      <a:pPr algn="ctr" fontAlgn="b"/>
                      <a:r>
                        <a:rPr lang="en-GB" sz="1100" b="0" i="0" u="none" strike="noStrike">
                          <a:solidFill>
                            <a:srgbClr val="FFFFFF"/>
                          </a:solidFill>
                          <a:effectLst/>
                          <a:latin typeface="Calibri" panose="020F0502020204030204" pitchFamily="34" charset="0"/>
                        </a:rPr>
                        <a:t>13</a:t>
                      </a:r>
                    </a:p>
                  </a:txBody>
                  <a:tcPr marL="7252" marR="7252" marT="7252" marB="0" anchor="b">
                    <a:lnL>
                      <a:noFill/>
                    </a:lnL>
                    <a:lnR>
                      <a:noFill/>
                    </a:lnR>
                    <a:lnT>
                      <a:noFill/>
                    </a:lnT>
                    <a:lnB>
                      <a:noFill/>
                    </a:lnB>
                    <a:solidFill>
                      <a:srgbClr val="878787"/>
                    </a:solidFill>
                  </a:tcPr>
                </a:tc>
                <a:tc>
                  <a:txBody>
                    <a:bodyPr/>
                    <a:lstStyle/>
                    <a:p>
                      <a:pPr algn="l" fontAlgn="b"/>
                      <a:r>
                        <a:rPr lang="en-GB" sz="1100" b="0" i="0" u="none" strike="noStrike">
                          <a:solidFill>
                            <a:srgbClr val="FFFFFF"/>
                          </a:solidFill>
                          <a:effectLst/>
                          <a:latin typeface="Calibri" panose="020F0502020204030204" pitchFamily="34" charset="0"/>
                        </a:rPr>
                        <a:t>MILTON KEYNES COLLEGE</a:t>
                      </a:r>
                    </a:p>
                  </a:txBody>
                  <a:tcPr marL="7252" marR="7252" marT="7252" marB="0" anchor="b">
                    <a:lnL>
                      <a:noFill/>
                    </a:lnL>
                    <a:lnR>
                      <a:noFill/>
                    </a:lnR>
                    <a:lnT>
                      <a:noFill/>
                    </a:lnT>
                    <a:lnB>
                      <a:noFill/>
                    </a:lnB>
                    <a:solidFill>
                      <a:srgbClr val="878787"/>
                    </a:solidFill>
                  </a:tcPr>
                </a:tc>
                <a:extLst>
                  <a:ext uri="{0D108BD9-81ED-4DB2-BD59-A6C34878D82A}">
                    <a16:rowId xmlns:a16="http://schemas.microsoft.com/office/drawing/2014/main" val="3706004330"/>
                  </a:ext>
                </a:extLst>
              </a:tr>
              <a:tr h="174054">
                <a:tc>
                  <a:txBody>
                    <a:bodyPr/>
                    <a:lstStyle/>
                    <a:p>
                      <a:pPr algn="ctr" fontAlgn="b"/>
                      <a:r>
                        <a:rPr lang="en-GB" sz="1100" b="0" i="0" u="none" strike="noStrike">
                          <a:solidFill>
                            <a:srgbClr val="FFFFFF"/>
                          </a:solidFill>
                          <a:effectLst/>
                          <a:latin typeface="Calibri" panose="020F0502020204030204" pitchFamily="34" charset="0"/>
                        </a:rPr>
                        <a:t>13</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THE CHILD CARE COMPANY (OLD WINDSOR)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1789707564"/>
                  </a:ext>
                </a:extLst>
              </a:tr>
              <a:tr h="174054">
                <a:tc>
                  <a:txBody>
                    <a:bodyPr/>
                    <a:lstStyle/>
                    <a:p>
                      <a:pPr algn="ctr" fontAlgn="b"/>
                      <a:r>
                        <a:rPr lang="en-GB" sz="1100" b="0" i="0" u="none" strike="noStrike">
                          <a:solidFill>
                            <a:srgbClr val="FFFFFF"/>
                          </a:solidFill>
                          <a:effectLst/>
                          <a:latin typeface="Calibri" panose="020F0502020204030204" pitchFamily="34" charset="0"/>
                        </a:rPr>
                        <a:t>11</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a:solidFill>
                            <a:srgbClr val="FFFFFF"/>
                          </a:solidFill>
                          <a:effectLst/>
                          <a:latin typeface="Calibri" panose="020F0502020204030204" pitchFamily="34" charset="0"/>
                        </a:rPr>
                        <a:t>CAPTIVA LEARNING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3842336684"/>
                  </a:ext>
                </a:extLst>
              </a:tr>
              <a:tr h="174054">
                <a:tc>
                  <a:txBody>
                    <a:bodyPr/>
                    <a:lstStyle/>
                    <a:p>
                      <a:pPr algn="ctr" fontAlgn="b"/>
                      <a:r>
                        <a:rPr lang="en-GB" sz="1100" b="0" i="0" u="none" strike="noStrike">
                          <a:solidFill>
                            <a:srgbClr val="FFFFFF"/>
                          </a:solidFill>
                          <a:effectLst/>
                          <a:latin typeface="Calibri" panose="020F0502020204030204" pitchFamily="34" charset="0"/>
                        </a:rPr>
                        <a:t>11</a:t>
                      </a:r>
                    </a:p>
                  </a:txBody>
                  <a:tcPr marL="7252" marR="7252" marT="7252" marB="0" anchor="b">
                    <a:lnL>
                      <a:noFill/>
                    </a:lnL>
                    <a:lnR>
                      <a:noFill/>
                    </a:lnR>
                    <a:lnT>
                      <a:noFill/>
                    </a:lnT>
                    <a:lnB>
                      <a:noFill/>
                    </a:lnB>
                    <a:solidFill>
                      <a:srgbClr val="B5D137"/>
                    </a:solidFill>
                  </a:tcPr>
                </a:tc>
                <a:tc>
                  <a:txBody>
                    <a:bodyPr/>
                    <a:lstStyle/>
                    <a:p>
                      <a:pPr algn="l" fontAlgn="b"/>
                      <a:r>
                        <a:rPr lang="en-GB" sz="1100" b="0" i="0" u="none" strike="noStrike">
                          <a:solidFill>
                            <a:srgbClr val="FFFFFF"/>
                          </a:solidFill>
                          <a:effectLst/>
                          <a:latin typeface="Calibri" panose="020F0502020204030204" pitchFamily="34" charset="0"/>
                        </a:rPr>
                        <a:t>THE CHIEF CONSTABLE OF THAMES VALLEY</a:t>
                      </a:r>
                    </a:p>
                  </a:txBody>
                  <a:tcPr marL="7252" marR="7252" marT="7252" marB="0" anchor="b">
                    <a:lnL>
                      <a:noFill/>
                    </a:lnL>
                    <a:lnR>
                      <a:noFill/>
                    </a:lnR>
                    <a:lnT>
                      <a:noFill/>
                    </a:lnT>
                    <a:lnB>
                      <a:noFill/>
                    </a:lnB>
                    <a:solidFill>
                      <a:srgbClr val="B5D137"/>
                    </a:solidFill>
                  </a:tcPr>
                </a:tc>
                <a:extLst>
                  <a:ext uri="{0D108BD9-81ED-4DB2-BD59-A6C34878D82A}">
                    <a16:rowId xmlns:a16="http://schemas.microsoft.com/office/drawing/2014/main" val="347249252"/>
                  </a:ext>
                </a:extLst>
              </a:tr>
              <a:tr h="174054">
                <a:tc>
                  <a:txBody>
                    <a:bodyPr/>
                    <a:lstStyle/>
                    <a:p>
                      <a:pPr algn="ctr" fontAlgn="b"/>
                      <a:r>
                        <a:rPr lang="en-GB" sz="1100" b="0" i="0" u="none" strike="noStrike">
                          <a:solidFill>
                            <a:srgbClr val="FFFFFF"/>
                          </a:solidFill>
                          <a:effectLst/>
                          <a:latin typeface="Calibri" panose="020F0502020204030204" pitchFamily="34" charset="0"/>
                        </a:rPr>
                        <a:t>10</a:t>
                      </a:r>
                    </a:p>
                  </a:txBody>
                  <a:tcPr marL="7252" marR="7252" marT="7252" marB="0" anchor="b">
                    <a:lnL>
                      <a:noFill/>
                    </a:lnL>
                    <a:lnR>
                      <a:noFill/>
                    </a:lnR>
                    <a:lnT>
                      <a:noFill/>
                    </a:lnT>
                    <a:lnB>
                      <a:noFill/>
                    </a:lnB>
                    <a:solidFill>
                      <a:srgbClr val="006965"/>
                    </a:solidFill>
                  </a:tcPr>
                </a:tc>
                <a:tc>
                  <a:txBody>
                    <a:bodyPr/>
                    <a:lstStyle/>
                    <a:p>
                      <a:pPr algn="l" fontAlgn="b"/>
                      <a:r>
                        <a:rPr lang="en-GB" sz="1100" b="0" i="0" u="none" strike="noStrike" dirty="0">
                          <a:solidFill>
                            <a:srgbClr val="FFFFFF"/>
                          </a:solidFill>
                          <a:effectLst/>
                          <a:latin typeface="Calibri" panose="020F0502020204030204" pitchFamily="34" charset="0"/>
                        </a:rPr>
                        <a:t>HAWK MANAGEMENT (UK) LIMITED</a:t>
                      </a:r>
                    </a:p>
                  </a:txBody>
                  <a:tcPr marL="7252" marR="7252" marT="7252" marB="0" anchor="b">
                    <a:lnL>
                      <a:noFill/>
                    </a:lnL>
                    <a:lnR>
                      <a:noFill/>
                    </a:lnR>
                    <a:lnT>
                      <a:noFill/>
                    </a:lnT>
                    <a:lnB>
                      <a:noFill/>
                    </a:lnB>
                    <a:solidFill>
                      <a:srgbClr val="006965"/>
                    </a:solidFill>
                  </a:tcPr>
                </a:tc>
                <a:extLst>
                  <a:ext uri="{0D108BD9-81ED-4DB2-BD59-A6C34878D82A}">
                    <a16:rowId xmlns:a16="http://schemas.microsoft.com/office/drawing/2014/main" val="721940027"/>
                  </a:ext>
                </a:extLst>
              </a:tr>
            </a:tbl>
          </a:graphicData>
        </a:graphic>
      </p:graphicFrame>
      <p:sp>
        <p:nvSpPr>
          <p:cNvPr id="8" name="TextBox 7">
            <a:extLst>
              <a:ext uri="{FF2B5EF4-FFF2-40B4-BE49-F238E27FC236}">
                <a16:creationId xmlns:a16="http://schemas.microsoft.com/office/drawing/2014/main" id="{ED324298-75CD-C944-0B07-D7BE397F2F0B}"/>
              </a:ext>
            </a:extLst>
          </p:cNvPr>
          <p:cNvSpPr txBox="1"/>
          <p:nvPr/>
        </p:nvSpPr>
        <p:spPr>
          <a:xfrm>
            <a:off x="7282543" y="6049254"/>
            <a:ext cx="4544023" cy="276999"/>
          </a:xfrm>
          <a:prstGeom prst="rect">
            <a:avLst/>
          </a:prstGeom>
          <a:noFill/>
        </p:spPr>
        <p:txBody>
          <a:bodyPr wrap="square" rtlCol="0">
            <a:spAutoFit/>
          </a:bodyPr>
          <a:lstStyle/>
          <a:p>
            <a:pPr algn="r"/>
            <a:r>
              <a:rPr lang="en-GB" sz="1200" dirty="0"/>
              <a:t>Source: </a:t>
            </a:r>
            <a:r>
              <a:rPr lang="en-GB" sz="1200" dirty="0">
                <a:hlinkClick r:id="rId2"/>
              </a:rPr>
              <a:t>DfE Apprenticeship achievements 2022/23 academic year</a:t>
            </a:r>
            <a:endParaRPr lang="en-GB" sz="1200" dirty="0"/>
          </a:p>
        </p:txBody>
      </p:sp>
      <p:sp>
        <p:nvSpPr>
          <p:cNvPr id="10" name="Content Placeholder 2">
            <a:extLst>
              <a:ext uri="{FF2B5EF4-FFF2-40B4-BE49-F238E27FC236}">
                <a16:creationId xmlns:a16="http://schemas.microsoft.com/office/drawing/2014/main" id="{FA6D7E30-4E12-162C-2460-1577B6DD01E2}"/>
              </a:ext>
            </a:extLst>
          </p:cNvPr>
          <p:cNvSpPr txBox="1">
            <a:spLocks/>
          </p:cNvSpPr>
          <p:nvPr/>
        </p:nvSpPr>
        <p:spPr>
          <a:xfrm>
            <a:off x="838200" y="1825625"/>
            <a:ext cx="5094514"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In 2022/23, just under two thirds (65%) of apprenticeships achieved by Buckinghamshire-based learners were undertaken with private sector public funded training providers.</a:t>
            </a:r>
          </a:p>
          <a:p>
            <a:r>
              <a:rPr lang="en-GB" sz="2000" dirty="0"/>
              <a:t>In contrast, 21% were with other public funded training providers such as local authorities and higher education institutions.</a:t>
            </a:r>
          </a:p>
          <a:p>
            <a:r>
              <a:rPr lang="en-GB" sz="2000" dirty="0"/>
              <a:t>56% of apprenticeships achieved by Buckinghamshire-based learners were delivered outside of Buckinghamshire.</a:t>
            </a:r>
          </a:p>
          <a:p>
            <a:r>
              <a:rPr lang="en-GB" sz="2000" dirty="0"/>
              <a:t>The highest number of achievements for apprenticeships delivered outside of Buckinghamshire were in the local authorities of Oxfordshire (7%), followed by Hertfordshire (5%), Hampshire (5%), Milton Keynes (3%), Hillingdon (3%) and Slough (2%).</a:t>
            </a:r>
          </a:p>
          <a:p>
            <a:endParaRPr lang="en-GB" sz="2000" dirty="0">
              <a:highlight>
                <a:srgbClr val="FFFF00"/>
              </a:highlight>
            </a:endParaRPr>
          </a:p>
        </p:txBody>
      </p:sp>
    </p:spTree>
    <p:extLst>
      <p:ext uri="{BB962C8B-B14F-4D97-AF65-F5344CB8AC3E}">
        <p14:creationId xmlns:p14="http://schemas.microsoft.com/office/powerpoint/2010/main" val="29374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a:extLst>
            <a:ext uri="{FF2B5EF4-FFF2-40B4-BE49-F238E27FC236}">
              <a16:creationId xmlns:a16="http://schemas.microsoft.com/office/drawing/2014/main" id="{EE387C1A-CCCA-9D18-A4E4-BC9B40ACCD2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2E632A3-23BC-DC6A-3897-3170A7E09574}"/>
              </a:ext>
            </a:extLst>
          </p:cNvPr>
          <p:cNvSpPr>
            <a:spLocks noGrp="1"/>
          </p:cNvSpPr>
          <p:nvPr>
            <p:ph type="title"/>
          </p:nvPr>
        </p:nvSpPr>
        <p:spPr/>
        <p:txBody>
          <a:bodyPr/>
          <a:lstStyle/>
          <a:p>
            <a:r>
              <a:rPr lang="en-GB" b="1" dirty="0">
                <a:solidFill>
                  <a:schemeClr val="bg1"/>
                </a:solidFill>
                <a:latin typeface="+mn-lt"/>
              </a:rPr>
              <a:t>Apprenticeship starts delivered in Buckinghamshire</a:t>
            </a:r>
          </a:p>
        </p:txBody>
      </p:sp>
    </p:spTree>
    <p:extLst>
      <p:ext uri="{BB962C8B-B14F-4D97-AF65-F5344CB8AC3E}">
        <p14:creationId xmlns:p14="http://schemas.microsoft.com/office/powerpoint/2010/main" val="30472195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DCC7-171F-4361-20D5-6B60ABE58827}"/>
              </a:ext>
            </a:extLst>
          </p:cNvPr>
          <p:cNvSpPr>
            <a:spLocks noGrp="1"/>
          </p:cNvSpPr>
          <p:nvPr>
            <p:ph type="title"/>
          </p:nvPr>
        </p:nvSpPr>
        <p:spPr/>
        <p:txBody>
          <a:bodyPr/>
          <a:lstStyle/>
          <a:p>
            <a:r>
              <a:rPr lang="en-GB" dirty="0"/>
              <a:t>A note on the data</a:t>
            </a:r>
          </a:p>
        </p:txBody>
      </p:sp>
      <p:sp>
        <p:nvSpPr>
          <p:cNvPr id="8" name="Content Placeholder 7">
            <a:extLst>
              <a:ext uri="{FF2B5EF4-FFF2-40B4-BE49-F238E27FC236}">
                <a16:creationId xmlns:a16="http://schemas.microsoft.com/office/drawing/2014/main" id="{3DEE6D1B-6845-D5D3-41FF-9DFBF6BDB635}"/>
              </a:ext>
            </a:extLst>
          </p:cNvPr>
          <p:cNvSpPr>
            <a:spLocks noGrp="1"/>
          </p:cNvSpPr>
          <p:nvPr>
            <p:ph idx="1"/>
          </p:nvPr>
        </p:nvSpPr>
        <p:spPr/>
        <p:txBody>
          <a:bodyPr/>
          <a:lstStyle/>
          <a:p>
            <a:r>
              <a:rPr lang="en-GB" dirty="0"/>
              <a:t>This section provides data on apprenticeships that were </a:t>
            </a:r>
            <a:r>
              <a:rPr lang="en-GB" b="1" dirty="0"/>
              <a:t>delivered in </a:t>
            </a:r>
            <a:r>
              <a:rPr lang="en-GB" dirty="0"/>
              <a:t>Buckinghamshire by training providers.</a:t>
            </a:r>
          </a:p>
          <a:p>
            <a:r>
              <a:rPr lang="en-GB" dirty="0"/>
              <a:t>Learners could be living in Buckinghamshire, or not living in Buckinghamshire. </a:t>
            </a:r>
          </a:p>
          <a:p>
            <a:r>
              <a:rPr lang="en-GB" dirty="0"/>
              <a:t>There are a range of different training provider types, including colleges, universities, private training providers, local authorities and employer-providers. </a:t>
            </a:r>
          </a:p>
        </p:txBody>
      </p:sp>
    </p:spTree>
    <p:extLst>
      <p:ext uri="{BB962C8B-B14F-4D97-AF65-F5344CB8AC3E}">
        <p14:creationId xmlns:p14="http://schemas.microsoft.com/office/powerpoint/2010/main" val="2828854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0EE267-51D1-55F9-AB75-0795D00ACE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8B3619-10A2-6347-7C71-21BC2377AA76}"/>
              </a:ext>
            </a:extLst>
          </p:cNvPr>
          <p:cNvSpPr>
            <a:spLocks noGrp="1"/>
          </p:cNvSpPr>
          <p:nvPr>
            <p:ph type="title"/>
          </p:nvPr>
        </p:nvSpPr>
        <p:spPr/>
        <p:txBody>
          <a:bodyPr/>
          <a:lstStyle/>
          <a:p>
            <a:r>
              <a:rPr lang="en-GB" dirty="0"/>
              <a:t>Trend – national comparison </a:t>
            </a:r>
          </a:p>
        </p:txBody>
      </p:sp>
      <p:sp>
        <p:nvSpPr>
          <p:cNvPr id="3" name="Content Placeholder 2">
            <a:extLst>
              <a:ext uri="{FF2B5EF4-FFF2-40B4-BE49-F238E27FC236}">
                <a16:creationId xmlns:a16="http://schemas.microsoft.com/office/drawing/2014/main" id="{FB703347-0F74-6810-B292-89824E530601}"/>
              </a:ext>
            </a:extLst>
          </p:cNvPr>
          <p:cNvSpPr>
            <a:spLocks noGrp="1"/>
          </p:cNvSpPr>
          <p:nvPr>
            <p:ph idx="1"/>
          </p:nvPr>
        </p:nvSpPr>
        <p:spPr>
          <a:xfrm>
            <a:off x="838200" y="1825625"/>
            <a:ext cx="5094249" cy="4351338"/>
          </a:xfrm>
        </p:spPr>
        <p:txBody>
          <a:bodyPr>
            <a:normAutofit/>
          </a:bodyPr>
          <a:lstStyle/>
          <a:p>
            <a:r>
              <a:rPr lang="en-GB" sz="2400" dirty="0"/>
              <a:t>The number of apprenticeship starts delivered in Buckinghamshire has increased year on year since 2019/20 (the year of greatest disruption from Covid-19).</a:t>
            </a:r>
          </a:p>
          <a:p>
            <a:r>
              <a:rPr lang="en-GB" sz="2400" dirty="0"/>
              <a:t>Growth in Buckinghamshire has been stronger than the national average.</a:t>
            </a:r>
          </a:p>
          <a:p>
            <a:r>
              <a:rPr lang="en-GB" sz="2400" dirty="0"/>
              <a:t>The 2022/23 academic year still saw strong growth in Buckinghamshire despite a fall nationally.</a:t>
            </a:r>
          </a:p>
        </p:txBody>
      </p:sp>
      <p:graphicFrame>
        <p:nvGraphicFramePr>
          <p:cNvPr id="6" name="Chart 5">
            <a:extLst>
              <a:ext uri="{FF2B5EF4-FFF2-40B4-BE49-F238E27FC236}">
                <a16:creationId xmlns:a16="http://schemas.microsoft.com/office/drawing/2014/main" id="{E81583F6-2D57-7D6B-E0B5-C6DFAAE829A4}"/>
              </a:ext>
            </a:extLst>
          </p:cNvPr>
          <p:cNvGraphicFramePr>
            <a:graphicFrameLocks/>
          </p:cNvGraphicFramePr>
          <p:nvPr>
            <p:extLst>
              <p:ext uri="{D42A27DB-BD31-4B8C-83A1-F6EECF244321}">
                <p14:modId xmlns:p14="http://schemas.microsoft.com/office/powerpoint/2010/main" val="1722607465"/>
              </p:ext>
            </p:extLst>
          </p:nvPr>
        </p:nvGraphicFramePr>
        <p:xfrm>
          <a:off x="6259553" y="2073819"/>
          <a:ext cx="5094247" cy="382614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F58EC54E-A6B0-1A7D-C5A9-43FD35BE2247}"/>
              </a:ext>
            </a:extLst>
          </p:cNvPr>
          <p:cNvSpPr txBox="1"/>
          <p:nvPr/>
        </p:nvSpPr>
        <p:spPr>
          <a:xfrm>
            <a:off x="6096000" y="1429078"/>
            <a:ext cx="5431971" cy="523220"/>
          </a:xfrm>
          <a:prstGeom prst="rect">
            <a:avLst/>
          </a:prstGeom>
          <a:noFill/>
        </p:spPr>
        <p:txBody>
          <a:bodyPr wrap="square" rtlCol="0">
            <a:spAutoFit/>
          </a:bodyPr>
          <a:lstStyle/>
          <a:p>
            <a:r>
              <a:rPr lang="en-GB" sz="1400" b="1" dirty="0">
                <a:solidFill>
                  <a:srgbClr val="006965"/>
                </a:solidFill>
              </a:rPr>
              <a:t>The number of apprenticeship starts delivered in Buckinghamshire has grown year-on-year, with growth stronger than the national average.</a:t>
            </a:r>
          </a:p>
        </p:txBody>
      </p:sp>
      <p:sp>
        <p:nvSpPr>
          <p:cNvPr id="7" name="TextBox 6">
            <a:extLst>
              <a:ext uri="{FF2B5EF4-FFF2-40B4-BE49-F238E27FC236}">
                <a16:creationId xmlns:a16="http://schemas.microsoft.com/office/drawing/2014/main" id="{8BE11939-972D-5875-C61B-F76ABB7CA51D}"/>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4"/>
              </a:rPr>
              <a:t>DfE Apprenticeship starts</a:t>
            </a:r>
            <a:endParaRPr lang="en-GB" sz="1200" dirty="0"/>
          </a:p>
        </p:txBody>
      </p:sp>
    </p:spTree>
    <p:extLst>
      <p:ext uri="{BB962C8B-B14F-4D97-AF65-F5344CB8AC3E}">
        <p14:creationId xmlns:p14="http://schemas.microsoft.com/office/powerpoint/2010/main" val="1619113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F657B5-F194-8064-8905-83A3D43266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DB8008-394D-DF06-325D-37AFA0384F1D}"/>
              </a:ext>
            </a:extLst>
          </p:cNvPr>
          <p:cNvSpPr>
            <a:spLocks noGrp="1"/>
          </p:cNvSpPr>
          <p:nvPr>
            <p:ph type="title"/>
          </p:nvPr>
        </p:nvSpPr>
        <p:spPr/>
        <p:txBody>
          <a:bodyPr/>
          <a:lstStyle/>
          <a:p>
            <a:r>
              <a:rPr lang="en-GB" dirty="0"/>
              <a:t>Trend – within Buckinghamshire</a:t>
            </a:r>
          </a:p>
        </p:txBody>
      </p:sp>
      <p:sp>
        <p:nvSpPr>
          <p:cNvPr id="3" name="Content Placeholder 2">
            <a:extLst>
              <a:ext uri="{FF2B5EF4-FFF2-40B4-BE49-F238E27FC236}">
                <a16:creationId xmlns:a16="http://schemas.microsoft.com/office/drawing/2014/main" id="{D149593C-9FA0-20EB-BA2E-978E4BF5F19B}"/>
              </a:ext>
            </a:extLst>
          </p:cNvPr>
          <p:cNvSpPr>
            <a:spLocks noGrp="1"/>
          </p:cNvSpPr>
          <p:nvPr>
            <p:ph idx="1"/>
          </p:nvPr>
        </p:nvSpPr>
        <p:spPr>
          <a:xfrm>
            <a:off x="838201" y="1825625"/>
            <a:ext cx="5007200" cy="4351338"/>
          </a:xfrm>
        </p:spPr>
        <p:txBody>
          <a:bodyPr>
            <a:normAutofit lnSpcReduction="10000"/>
          </a:bodyPr>
          <a:lstStyle/>
          <a:p>
            <a:r>
              <a:rPr lang="en-GB" sz="2000" dirty="0"/>
              <a:t>Apprenticeship starts delivered in Buckinghamshire have grown strongly in the Wycombe parliamentary constituency area, particularly in 2022/23. This has been driven by newly provided business management apprenticeships at the Henley Business School.</a:t>
            </a:r>
          </a:p>
          <a:p>
            <a:r>
              <a:rPr lang="en-GB" sz="2000" dirty="0"/>
              <a:t>Relatively strong growth was also recorded in the Aylesbury area in 2022/23.</a:t>
            </a:r>
          </a:p>
          <a:p>
            <a:r>
              <a:rPr lang="en-GB" sz="2000" dirty="0"/>
              <a:t>Apprenticeships delivered in Buckingham have increased year-on-year since 2019/20.</a:t>
            </a:r>
          </a:p>
          <a:p>
            <a:r>
              <a:rPr lang="en-GB" sz="2000" dirty="0"/>
              <a:t>In contrast, apprenticeships delivered in Chesham &amp; Amersham have fluctuated, while Beaconsfield recorded a drop in 2022/23.</a:t>
            </a:r>
          </a:p>
        </p:txBody>
      </p:sp>
      <p:graphicFrame>
        <p:nvGraphicFramePr>
          <p:cNvPr id="6" name="Chart 5">
            <a:extLst>
              <a:ext uri="{FF2B5EF4-FFF2-40B4-BE49-F238E27FC236}">
                <a16:creationId xmlns:a16="http://schemas.microsoft.com/office/drawing/2014/main" id="{2AD5DCFD-F561-D0B7-C085-8A7B63F8C07C}"/>
              </a:ext>
            </a:extLst>
          </p:cNvPr>
          <p:cNvGraphicFramePr>
            <a:graphicFrameLocks/>
          </p:cNvGraphicFramePr>
          <p:nvPr>
            <p:extLst>
              <p:ext uri="{D42A27DB-BD31-4B8C-83A1-F6EECF244321}">
                <p14:modId xmlns:p14="http://schemas.microsoft.com/office/powerpoint/2010/main" val="472541800"/>
              </p:ext>
            </p:extLst>
          </p:nvPr>
        </p:nvGraphicFramePr>
        <p:xfrm>
          <a:off x="6132908" y="2307283"/>
          <a:ext cx="5007200" cy="359268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CD3C4C4-10CA-8491-1376-96DAD0428BE8}"/>
              </a:ext>
            </a:extLst>
          </p:cNvPr>
          <p:cNvSpPr txBox="1"/>
          <p:nvPr/>
        </p:nvSpPr>
        <p:spPr>
          <a:xfrm>
            <a:off x="6132908" y="1690688"/>
            <a:ext cx="5007200" cy="523220"/>
          </a:xfrm>
          <a:prstGeom prst="rect">
            <a:avLst/>
          </a:prstGeom>
          <a:noFill/>
        </p:spPr>
        <p:txBody>
          <a:bodyPr wrap="square" rtlCol="0">
            <a:spAutoFit/>
          </a:bodyPr>
          <a:lstStyle/>
          <a:p>
            <a:r>
              <a:rPr lang="en-GB" sz="1400" b="1" dirty="0">
                <a:solidFill>
                  <a:srgbClr val="006965"/>
                </a:solidFill>
              </a:rPr>
              <a:t>Apprenticeship starts delivered in Buckinghamshire are growing more strongly in Wycombe since 2019/20.</a:t>
            </a:r>
          </a:p>
        </p:txBody>
      </p:sp>
      <p:sp>
        <p:nvSpPr>
          <p:cNvPr id="7" name="TextBox 6">
            <a:extLst>
              <a:ext uri="{FF2B5EF4-FFF2-40B4-BE49-F238E27FC236}">
                <a16:creationId xmlns:a16="http://schemas.microsoft.com/office/drawing/2014/main" id="{03F6BE77-4E70-D570-8251-F187EF9FE751}"/>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4"/>
              </a:rPr>
              <a:t>DfE Apprenticeship starts</a:t>
            </a:r>
            <a:endParaRPr lang="en-GB" sz="1200" dirty="0"/>
          </a:p>
        </p:txBody>
      </p:sp>
    </p:spTree>
    <p:extLst>
      <p:ext uri="{BB962C8B-B14F-4D97-AF65-F5344CB8AC3E}">
        <p14:creationId xmlns:p14="http://schemas.microsoft.com/office/powerpoint/2010/main" val="253755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68CE90-62D8-1EA1-A8F0-E7BC5EDC68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650B87-E2F2-0FD3-1610-1A01537C771E}"/>
              </a:ext>
            </a:extLst>
          </p:cNvPr>
          <p:cNvSpPr>
            <a:spLocks noGrp="1"/>
          </p:cNvSpPr>
          <p:nvPr>
            <p:ph type="title"/>
          </p:nvPr>
        </p:nvSpPr>
        <p:spPr/>
        <p:txBody>
          <a:bodyPr/>
          <a:lstStyle/>
          <a:p>
            <a:r>
              <a:rPr lang="en-GB" dirty="0"/>
              <a:t>Age trend</a:t>
            </a:r>
          </a:p>
        </p:txBody>
      </p:sp>
      <p:sp>
        <p:nvSpPr>
          <p:cNvPr id="3" name="Content Placeholder 2">
            <a:extLst>
              <a:ext uri="{FF2B5EF4-FFF2-40B4-BE49-F238E27FC236}">
                <a16:creationId xmlns:a16="http://schemas.microsoft.com/office/drawing/2014/main" id="{D8605087-18B7-915A-D776-E8A0F6FCCF3F}"/>
              </a:ext>
            </a:extLst>
          </p:cNvPr>
          <p:cNvSpPr>
            <a:spLocks noGrp="1"/>
          </p:cNvSpPr>
          <p:nvPr>
            <p:ph idx="1"/>
          </p:nvPr>
        </p:nvSpPr>
        <p:spPr>
          <a:xfrm>
            <a:off x="838201" y="1825625"/>
            <a:ext cx="4876800" cy="4351338"/>
          </a:xfrm>
        </p:spPr>
        <p:txBody>
          <a:bodyPr>
            <a:normAutofit/>
          </a:bodyPr>
          <a:lstStyle/>
          <a:p>
            <a:r>
              <a:rPr lang="en-GB" sz="2000" dirty="0"/>
              <a:t>More than half of apprenticeships delivered in Buckinghamshire were started by learners aged 25 or older. This has increased since 2019/20. </a:t>
            </a:r>
          </a:p>
          <a:p>
            <a:r>
              <a:rPr lang="en-GB" sz="2000" dirty="0"/>
              <a:t>In contrast, the proportion of starts for learners aged under 19 and those aged 19-24 have decreased.</a:t>
            </a:r>
          </a:p>
          <a:p>
            <a:r>
              <a:rPr lang="en-GB" sz="2000" dirty="0"/>
              <a:t>In 2022/23, the proportion of starts for learners aged under 19 and 19-24 are relatively similar.</a:t>
            </a:r>
          </a:p>
          <a:p>
            <a:r>
              <a:rPr lang="en-GB" sz="2000" dirty="0"/>
              <a:t>This therefore highlights an imbalance in the growth of starts by learners aged 25+ compared to other age groups.</a:t>
            </a:r>
          </a:p>
        </p:txBody>
      </p:sp>
      <p:graphicFrame>
        <p:nvGraphicFramePr>
          <p:cNvPr id="6" name="Chart 5">
            <a:extLst>
              <a:ext uri="{FF2B5EF4-FFF2-40B4-BE49-F238E27FC236}">
                <a16:creationId xmlns:a16="http://schemas.microsoft.com/office/drawing/2014/main" id="{1A476F7C-3AB0-C5E3-D8BF-767FC08F6A78}"/>
              </a:ext>
            </a:extLst>
          </p:cNvPr>
          <p:cNvGraphicFramePr>
            <a:graphicFrameLocks/>
          </p:cNvGraphicFramePr>
          <p:nvPr>
            <p:extLst>
              <p:ext uri="{D42A27DB-BD31-4B8C-83A1-F6EECF244321}">
                <p14:modId xmlns:p14="http://schemas.microsoft.com/office/powerpoint/2010/main" val="2807879017"/>
              </p:ext>
            </p:extLst>
          </p:nvPr>
        </p:nvGraphicFramePr>
        <p:xfrm>
          <a:off x="6494726" y="2102813"/>
          <a:ext cx="4742234" cy="379696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DAF70BDE-EE3A-046C-1A34-5CB31270FE97}"/>
              </a:ext>
            </a:extLst>
          </p:cNvPr>
          <p:cNvSpPr txBox="1"/>
          <p:nvPr/>
        </p:nvSpPr>
        <p:spPr>
          <a:xfrm>
            <a:off x="6477001" y="1325890"/>
            <a:ext cx="4759959" cy="523220"/>
          </a:xfrm>
          <a:prstGeom prst="rect">
            <a:avLst/>
          </a:prstGeom>
          <a:noFill/>
        </p:spPr>
        <p:txBody>
          <a:bodyPr wrap="square" rtlCol="0">
            <a:spAutoFit/>
          </a:bodyPr>
          <a:lstStyle/>
          <a:p>
            <a:r>
              <a:rPr lang="en-GB" sz="1400" b="1" dirty="0">
                <a:solidFill>
                  <a:srgbClr val="006965"/>
                </a:solidFill>
              </a:rPr>
              <a:t>The proportion of apprenticeships delivered in Buckinghamshire started by learners aged 25+ has increased.</a:t>
            </a:r>
          </a:p>
        </p:txBody>
      </p:sp>
      <p:sp>
        <p:nvSpPr>
          <p:cNvPr id="7" name="TextBox 6">
            <a:extLst>
              <a:ext uri="{FF2B5EF4-FFF2-40B4-BE49-F238E27FC236}">
                <a16:creationId xmlns:a16="http://schemas.microsoft.com/office/drawing/2014/main" id="{F2DEE583-34A5-EE13-C4BD-C8C66B38D141}"/>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a:t>
            </a:r>
            <a:endParaRPr lang="en-GB" sz="1200" dirty="0"/>
          </a:p>
        </p:txBody>
      </p:sp>
    </p:spTree>
    <p:extLst>
      <p:ext uri="{BB962C8B-B14F-4D97-AF65-F5344CB8AC3E}">
        <p14:creationId xmlns:p14="http://schemas.microsoft.com/office/powerpoint/2010/main" val="338877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98A5BB-1781-5547-9190-7060A6126618}"/>
              </a:ext>
            </a:extLst>
          </p:cNvPr>
          <p:cNvSpPr>
            <a:spLocks noGrp="1"/>
          </p:cNvSpPr>
          <p:nvPr>
            <p:ph type="title"/>
          </p:nvPr>
        </p:nvSpPr>
        <p:spPr/>
        <p:txBody>
          <a:bodyPr/>
          <a:lstStyle/>
          <a:p>
            <a:r>
              <a:rPr lang="en-GB" b="1" dirty="0">
                <a:solidFill>
                  <a:schemeClr val="bg1"/>
                </a:solidFill>
                <a:latin typeface="+mn-lt"/>
              </a:rPr>
              <a:t>Contents</a:t>
            </a:r>
          </a:p>
        </p:txBody>
      </p:sp>
    </p:spTree>
    <p:extLst>
      <p:ext uri="{BB962C8B-B14F-4D97-AF65-F5344CB8AC3E}">
        <p14:creationId xmlns:p14="http://schemas.microsoft.com/office/powerpoint/2010/main" val="1684286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EE923-C787-4B83-8AE6-C1CD241E9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B8C5A4-C5A9-0A5D-626B-255C49ED9449}"/>
              </a:ext>
            </a:extLst>
          </p:cNvPr>
          <p:cNvSpPr>
            <a:spLocks noGrp="1"/>
          </p:cNvSpPr>
          <p:nvPr>
            <p:ph type="title"/>
          </p:nvPr>
        </p:nvSpPr>
        <p:spPr/>
        <p:txBody>
          <a:bodyPr/>
          <a:lstStyle/>
          <a:p>
            <a:r>
              <a:rPr lang="en-GB" dirty="0"/>
              <a:t>Age – local area</a:t>
            </a:r>
          </a:p>
        </p:txBody>
      </p:sp>
      <p:sp>
        <p:nvSpPr>
          <p:cNvPr id="6" name="TextBox 5">
            <a:extLst>
              <a:ext uri="{FF2B5EF4-FFF2-40B4-BE49-F238E27FC236}">
                <a16:creationId xmlns:a16="http://schemas.microsoft.com/office/drawing/2014/main" id="{9DB98BA4-960B-EB94-44EF-5FF7392A0CD7}"/>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 2022/23 academic year</a:t>
            </a:r>
            <a:endParaRPr lang="en-GB" sz="1200" dirty="0"/>
          </a:p>
        </p:txBody>
      </p:sp>
      <p:graphicFrame>
        <p:nvGraphicFramePr>
          <p:cNvPr id="4" name="Chart 3">
            <a:extLst>
              <a:ext uri="{FF2B5EF4-FFF2-40B4-BE49-F238E27FC236}">
                <a16:creationId xmlns:a16="http://schemas.microsoft.com/office/drawing/2014/main" id="{670869BF-412A-44E0-7E14-5D2CCB59B8CF}"/>
              </a:ext>
            </a:extLst>
          </p:cNvPr>
          <p:cNvGraphicFramePr>
            <a:graphicFrameLocks/>
          </p:cNvGraphicFramePr>
          <p:nvPr>
            <p:extLst>
              <p:ext uri="{D42A27DB-BD31-4B8C-83A1-F6EECF244321}">
                <p14:modId xmlns:p14="http://schemas.microsoft.com/office/powerpoint/2010/main" val="408347799"/>
              </p:ext>
            </p:extLst>
          </p:nvPr>
        </p:nvGraphicFramePr>
        <p:xfrm>
          <a:off x="6132908" y="2029519"/>
          <a:ext cx="5053519" cy="3835873"/>
        </p:xfrm>
        <a:graphic>
          <a:graphicData uri="http://schemas.openxmlformats.org/drawingml/2006/chart">
            <c:chart xmlns:c="http://schemas.openxmlformats.org/drawingml/2006/chart" xmlns:r="http://schemas.openxmlformats.org/officeDocument/2006/relationships" r:id="rId4"/>
          </a:graphicData>
        </a:graphic>
      </p:graphicFrame>
      <p:sp>
        <p:nvSpPr>
          <p:cNvPr id="5" name="Content Placeholder 2">
            <a:extLst>
              <a:ext uri="{FF2B5EF4-FFF2-40B4-BE49-F238E27FC236}">
                <a16:creationId xmlns:a16="http://schemas.microsoft.com/office/drawing/2014/main" id="{5CE37659-E248-1747-B041-D1797195A8E1}"/>
              </a:ext>
            </a:extLst>
          </p:cNvPr>
          <p:cNvSpPr>
            <a:spLocks noGrp="1"/>
          </p:cNvSpPr>
          <p:nvPr>
            <p:ph idx="1"/>
          </p:nvPr>
        </p:nvSpPr>
        <p:spPr>
          <a:xfrm>
            <a:off x="838201" y="2155371"/>
            <a:ext cx="4789714" cy="4021592"/>
          </a:xfrm>
        </p:spPr>
        <p:txBody>
          <a:bodyPr>
            <a:normAutofit fontScale="77500" lnSpcReduction="20000"/>
          </a:bodyPr>
          <a:lstStyle/>
          <a:p>
            <a:r>
              <a:rPr lang="en-GB" sz="2400" dirty="0"/>
              <a:t>A particularly high proportion of apprenticeships delivered in the Wycombe and Aylesbury parliamentary constituency areas in 2022/23 were learners aged 25 or older (68% and 54% respectively). </a:t>
            </a:r>
          </a:p>
          <a:p>
            <a:r>
              <a:rPr lang="en-GB" sz="2400" dirty="0"/>
              <a:t>All areas within Buckinghamshire had a higher proportion of learners aged 25+ than other age groups.</a:t>
            </a:r>
          </a:p>
          <a:p>
            <a:r>
              <a:rPr lang="en-GB" sz="2400" dirty="0"/>
              <a:t>A relatively low proportion of apprenticeships delivered in Wycombe were started by learners aged under 19. This is due to provision being dominated by higher education providers such as Buckinghamshire New University and the Henley Business School, with the latter recording a high number of starts for business management apprenticeships.</a:t>
            </a:r>
          </a:p>
          <a:p>
            <a:endParaRPr lang="en-GB" dirty="0"/>
          </a:p>
        </p:txBody>
      </p:sp>
      <p:sp>
        <p:nvSpPr>
          <p:cNvPr id="8" name="TextBox 7">
            <a:extLst>
              <a:ext uri="{FF2B5EF4-FFF2-40B4-BE49-F238E27FC236}">
                <a16:creationId xmlns:a16="http://schemas.microsoft.com/office/drawing/2014/main" id="{29220ADA-5A98-FD30-D294-CA028296D639}"/>
              </a:ext>
            </a:extLst>
          </p:cNvPr>
          <p:cNvSpPr txBox="1"/>
          <p:nvPr/>
        </p:nvSpPr>
        <p:spPr>
          <a:xfrm>
            <a:off x="6132908" y="1121440"/>
            <a:ext cx="5220892" cy="738664"/>
          </a:xfrm>
          <a:prstGeom prst="rect">
            <a:avLst/>
          </a:prstGeom>
          <a:noFill/>
        </p:spPr>
        <p:txBody>
          <a:bodyPr wrap="square" rtlCol="0">
            <a:spAutoFit/>
          </a:bodyPr>
          <a:lstStyle/>
          <a:p>
            <a:r>
              <a:rPr lang="en-GB" sz="1400" b="1" dirty="0">
                <a:solidFill>
                  <a:srgbClr val="006965"/>
                </a:solidFill>
              </a:rPr>
              <a:t>Compared to other age groups, a large proportion of apprenticeships delivered in Wycombe were started by learners aged 25+.</a:t>
            </a:r>
          </a:p>
        </p:txBody>
      </p:sp>
    </p:spTree>
    <p:extLst>
      <p:ext uri="{BB962C8B-B14F-4D97-AF65-F5344CB8AC3E}">
        <p14:creationId xmlns:p14="http://schemas.microsoft.com/office/powerpoint/2010/main" val="23045555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45631-4C7B-7BFF-AAA5-7806628C0C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06F6C0-9283-A00E-93BC-EC400E705BD0}"/>
              </a:ext>
            </a:extLst>
          </p:cNvPr>
          <p:cNvSpPr>
            <a:spLocks noGrp="1"/>
          </p:cNvSpPr>
          <p:nvPr>
            <p:ph type="title"/>
          </p:nvPr>
        </p:nvSpPr>
        <p:spPr/>
        <p:txBody>
          <a:bodyPr/>
          <a:lstStyle/>
          <a:p>
            <a:r>
              <a:rPr lang="en-GB" dirty="0"/>
              <a:t>Level</a:t>
            </a:r>
          </a:p>
        </p:txBody>
      </p:sp>
      <p:sp>
        <p:nvSpPr>
          <p:cNvPr id="8" name="Content Placeholder 2">
            <a:extLst>
              <a:ext uri="{FF2B5EF4-FFF2-40B4-BE49-F238E27FC236}">
                <a16:creationId xmlns:a16="http://schemas.microsoft.com/office/drawing/2014/main" id="{3A4D01B1-81FB-FE17-51CA-3E11EE9019D5}"/>
              </a:ext>
            </a:extLst>
          </p:cNvPr>
          <p:cNvSpPr>
            <a:spLocks noGrp="1"/>
          </p:cNvSpPr>
          <p:nvPr>
            <p:ph idx="1"/>
          </p:nvPr>
        </p:nvSpPr>
        <p:spPr>
          <a:xfrm>
            <a:off x="838200" y="1825625"/>
            <a:ext cx="5104053" cy="4351338"/>
          </a:xfrm>
        </p:spPr>
        <p:txBody>
          <a:bodyPr>
            <a:normAutofit fontScale="85000" lnSpcReduction="10000"/>
          </a:bodyPr>
          <a:lstStyle/>
          <a:p>
            <a:r>
              <a:rPr lang="en-GB" sz="2000" dirty="0"/>
              <a:t>In 2019/20, the majority of apprenticeship starts delivered in Buckinghamshire were </a:t>
            </a:r>
            <a:r>
              <a:rPr lang="en-GB" sz="2000" dirty="0">
                <a:hlinkClick r:id="rId2"/>
              </a:rPr>
              <a:t>advanced level apprenticeships</a:t>
            </a:r>
            <a:r>
              <a:rPr lang="en-GB" sz="2000" dirty="0"/>
              <a:t>.</a:t>
            </a:r>
          </a:p>
          <a:p>
            <a:r>
              <a:rPr lang="en-GB" sz="2000" dirty="0"/>
              <a:t>However, over time the proportion of higher level starts has increased to a similar proportion for advanced level apprenticeships. Nationally, the proportion of higher level apprenticeships is still lower than advanced level.</a:t>
            </a:r>
          </a:p>
          <a:p>
            <a:r>
              <a:rPr lang="en-GB" sz="2000" dirty="0"/>
              <a:t>The proportion of starts at the advanced level has remained relatively stable, while the proportion for intermediate level has decreased.</a:t>
            </a:r>
          </a:p>
          <a:p>
            <a:r>
              <a:rPr lang="en-GB" sz="2000" dirty="0"/>
              <a:t>The number of degree apprenticeships delivered in Buckinghamshire has increased year-on-year.</a:t>
            </a:r>
          </a:p>
          <a:p>
            <a:r>
              <a:rPr lang="en-GB" sz="2000" dirty="0"/>
              <a:t>Between 2019/20 and 2022/23, the number of degree apprenticeships increased more than 7-fold.</a:t>
            </a:r>
          </a:p>
          <a:p>
            <a:r>
              <a:rPr lang="en-GB" sz="2000" dirty="0"/>
              <a:t>13% of all apprenticeships in 2022/23 were degree apprenticeships. This is up from 2% in 2019/20.</a:t>
            </a:r>
          </a:p>
          <a:p>
            <a:endParaRPr lang="en-GB" sz="2000" dirty="0"/>
          </a:p>
        </p:txBody>
      </p:sp>
      <p:sp>
        <p:nvSpPr>
          <p:cNvPr id="9" name="TextBox 8">
            <a:extLst>
              <a:ext uri="{FF2B5EF4-FFF2-40B4-BE49-F238E27FC236}">
                <a16:creationId xmlns:a16="http://schemas.microsoft.com/office/drawing/2014/main" id="{7354718D-3804-A38A-C074-24144B7ED184}"/>
              </a:ext>
            </a:extLst>
          </p:cNvPr>
          <p:cNvSpPr txBox="1"/>
          <p:nvPr/>
        </p:nvSpPr>
        <p:spPr>
          <a:xfrm>
            <a:off x="6112019" y="681037"/>
            <a:ext cx="5104052" cy="523220"/>
          </a:xfrm>
          <a:prstGeom prst="rect">
            <a:avLst/>
          </a:prstGeom>
          <a:noFill/>
        </p:spPr>
        <p:txBody>
          <a:bodyPr wrap="square" rtlCol="0">
            <a:spAutoFit/>
          </a:bodyPr>
          <a:lstStyle/>
          <a:p>
            <a:r>
              <a:rPr lang="en-GB" sz="1400" b="1" dirty="0">
                <a:solidFill>
                  <a:srgbClr val="006965"/>
                </a:solidFill>
              </a:rPr>
              <a:t>Since 2016/17, the proportion of higher level apprenticeships delivered in Buckinghamshire has increased.</a:t>
            </a:r>
          </a:p>
        </p:txBody>
      </p:sp>
      <p:sp>
        <p:nvSpPr>
          <p:cNvPr id="3" name="TextBox 2">
            <a:extLst>
              <a:ext uri="{FF2B5EF4-FFF2-40B4-BE49-F238E27FC236}">
                <a16:creationId xmlns:a16="http://schemas.microsoft.com/office/drawing/2014/main" id="{855B2C63-4038-23A0-02D6-7753DF66C970}"/>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starts</a:t>
            </a:r>
            <a:endParaRPr lang="en-GB" sz="1200" dirty="0"/>
          </a:p>
        </p:txBody>
      </p:sp>
      <p:graphicFrame>
        <p:nvGraphicFramePr>
          <p:cNvPr id="4" name="Table 3">
            <a:extLst>
              <a:ext uri="{FF2B5EF4-FFF2-40B4-BE49-F238E27FC236}">
                <a16:creationId xmlns:a16="http://schemas.microsoft.com/office/drawing/2014/main" id="{72C12FFF-17CC-17BA-9355-E3191CC2784D}"/>
              </a:ext>
            </a:extLst>
          </p:cNvPr>
          <p:cNvGraphicFramePr>
            <a:graphicFrameLocks noGrp="1"/>
          </p:cNvGraphicFramePr>
          <p:nvPr>
            <p:extLst>
              <p:ext uri="{D42A27DB-BD31-4B8C-83A1-F6EECF244321}">
                <p14:modId xmlns:p14="http://schemas.microsoft.com/office/powerpoint/2010/main" val="3870920051"/>
              </p:ext>
            </p:extLst>
          </p:nvPr>
        </p:nvGraphicFramePr>
        <p:xfrm>
          <a:off x="6249749" y="5048225"/>
          <a:ext cx="3021982" cy="1219200"/>
        </p:xfrm>
        <a:graphic>
          <a:graphicData uri="http://schemas.openxmlformats.org/drawingml/2006/table">
            <a:tbl>
              <a:tblPr firstRow="1" bandRow="1">
                <a:tableStyleId>{5C22544A-7EE6-4342-B048-85BDC9FD1C3A}</a:tableStyleId>
              </a:tblPr>
              <a:tblGrid>
                <a:gridCol w="1510991">
                  <a:extLst>
                    <a:ext uri="{9D8B030D-6E8A-4147-A177-3AD203B41FA5}">
                      <a16:colId xmlns:a16="http://schemas.microsoft.com/office/drawing/2014/main" val="385182599"/>
                    </a:ext>
                  </a:extLst>
                </a:gridCol>
                <a:gridCol w="1510991">
                  <a:extLst>
                    <a:ext uri="{9D8B030D-6E8A-4147-A177-3AD203B41FA5}">
                      <a16:colId xmlns:a16="http://schemas.microsoft.com/office/drawing/2014/main" val="3746692928"/>
                    </a:ext>
                  </a:extLst>
                </a:gridCol>
              </a:tblGrid>
              <a:tr h="288000">
                <a:tc>
                  <a:txBody>
                    <a:bodyPr/>
                    <a:lstStyle/>
                    <a:p>
                      <a:r>
                        <a:rPr lang="en-GB" sz="1400" b="1" dirty="0">
                          <a:solidFill>
                            <a:schemeClr val="bg1"/>
                          </a:solidFill>
                        </a:rPr>
                        <a:t>Intermediate</a:t>
                      </a:r>
                    </a:p>
                  </a:txBody>
                  <a:tcPr>
                    <a:solidFill>
                      <a:srgbClr val="006965"/>
                    </a:solidFill>
                  </a:tcPr>
                </a:tc>
                <a:tc>
                  <a:txBody>
                    <a:bodyPr/>
                    <a:lstStyle/>
                    <a:p>
                      <a:r>
                        <a:rPr lang="en-GB" sz="1400" b="1" dirty="0">
                          <a:solidFill>
                            <a:schemeClr val="bg1"/>
                          </a:solidFill>
                        </a:rPr>
                        <a:t>Levels 1 and 2</a:t>
                      </a:r>
                    </a:p>
                  </a:txBody>
                  <a:tcPr>
                    <a:solidFill>
                      <a:srgbClr val="006965"/>
                    </a:solidFill>
                  </a:tcPr>
                </a:tc>
                <a:extLst>
                  <a:ext uri="{0D108BD9-81ED-4DB2-BD59-A6C34878D82A}">
                    <a16:rowId xmlns:a16="http://schemas.microsoft.com/office/drawing/2014/main" val="2897538351"/>
                  </a:ext>
                </a:extLst>
              </a:tr>
              <a:tr h="288000">
                <a:tc>
                  <a:txBody>
                    <a:bodyPr/>
                    <a:lstStyle/>
                    <a:p>
                      <a:r>
                        <a:rPr lang="en-GB" sz="1400" b="1" dirty="0">
                          <a:solidFill>
                            <a:schemeClr val="bg1"/>
                          </a:solidFill>
                        </a:rPr>
                        <a:t>Advanced</a:t>
                      </a:r>
                    </a:p>
                  </a:txBody>
                  <a:tcPr>
                    <a:solidFill>
                      <a:srgbClr val="006965">
                        <a:alpha val="60000"/>
                      </a:srgbClr>
                    </a:solidFill>
                  </a:tcPr>
                </a:tc>
                <a:tc>
                  <a:txBody>
                    <a:bodyPr/>
                    <a:lstStyle/>
                    <a:p>
                      <a:r>
                        <a:rPr lang="en-GB" sz="1400" b="1" dirty="0">
                          <a:solidFill>
                            <a:schemeClr val="bg1"/>
                          </a:solidFill>
                        </a:rPr>
                        <a:t>Level 3</a:t>
                      </a:r>
                    </a:p>
                  </a:txBody>
                  <a:tcPr>
                    <a:solidFill>
                      <a:srgbClr val="006965">
                        <a:alpha val="60000"/>
                      </a:srgbClr>
                    </a:solidFill>
                  </a:tcPr>
                </a:tc>
                <a:extLst>
                  <a:ext uri="{0D108BD9-81ED-4DB2-BD59-A6C34878D82A}">
                    <a16:rowId xmlns:a16="http://schemas.microsoft.com/office/drawing/2014/main" val="3187089783"/>
                  </a:ext>
                </a:extLst>
              </a:tr>
              <a:tr h="288000">
                <a:tc>
                  <a:txBody>
                    <a:bodyPr/>
                    <a:lstStyle/>
                    <a:p>
                      <a:r>
                        <a:rPr lang="en-GB" sz="1400" b="1" dirty="0">
                          <a:solidFill>
                            <a:schemeClr val="bg1"/>
                          </a:solidFill>
                        </a:rPr>
                        <a:t>Higher</a:t>
                      </a:r>
                    </a:p>
                  </a:txBody>
                  <a:tcPr>
                    <a:solidFill>
                      <a:srgbClr val="006965"/>
                    </a:solidFill>
                  </a:tcPr>
                </a:tc>
                <a:tc>
                  <a:txBody>
                    <a:bodyPr/>
                    <a:lstStyle/>
                    <a:p>
                      <a:r>
                        <a:rPr lang="en-GB" sz="1400" b="1" dirty="0">
                          <a:solidFill>
                            <a:schemeClr val="bg1"/>
                          </a:solidFill>
                        </a:rPr>
                        <a:t>Levels 4 to 7</a:t>
                      </a:r>
                    </a:p>
                  </a:txBody>
                  <a:tcPr>
                    <a:solidFill>
                      <a:srgbClr val="006965"/>
                    </a:solidFill>
                  </a:tcPr>
                </a:tc>
                <a:extLst>
                  <a:ext uri="{0D108BD9-81ED-4DB2-BD59-A6C34878D82A}">
                    <a16:rowId xmlns:a16="http://schemas.microsoft.com/office/drawing/2014/main" val="827844900"/>
                  </a:ext>
                </a:extLst>
              </a:tr>
              <a:tr h="288000">
                <a:tc>
                  <a:txBody>
                    <a:bodyPr/>
                    <a:lstStyle/>
                    <a:p>
                      <a:r>
                        <a:rPr lang="en-GB" sz="1400" b="1" dirty="0">
                          <a:solidFill>
                            <a:schemeClr val="bg1"/>
                          </a:solidFill>
                        </a:rPr>
                        <a:t>Degree</a:t>
                      </a:r>
                    </a:p>
                  </a:txBody>
                  <a:tcPr>
                    <a:solidFill>
                      <a:srgbClr val="006965">
                        <a:alpha val="60000"/>
                      </a:srgbClr>
                    </a:solidFill>
                  </a:tcPr>
                </a:tc>
                <a:tc>
                  <a:txBody>
                    <a:bodyPr/>
                    <a:lstStyle/>
                    <a:p>
                      <a:r>
                        <a:rPr lang="en-GB" sz="1400" b="1" dirty="0">
                          <a:solidFill>
                            <a:schemeClr val="bg1"/>
                          </a:solidFill>
                        </a:rPr>
                        <a:t>Levels 6 &amp; 7</a:t>
                      </a:r>
                    </a:p>
                  </a:txBody>
                  <a:tcPr>
                    <a:solidFill>
                      <a:srgbClr val="006965">
                        <a:alpha val="60000"/>
                      </a:srgbClr>
                    </a:solidFill>
                  </a:tcPr>
                </a:tc>
                <a:extLst>
                  <a:ext uri="{0D108BD9-81ED-4DB2-BD59-A6C34878D82A}">
                    <a16:rowId xmlns:a16="http://schemas.microsoft.com/office/drawing/2014/main" val="3824874897"/>
                  </a:ext>
                </a:extLst>
              </a:tr>
            </a:tbl>
          </a:graphicData>
        </a:graphic>
      </p:graphicFrame>
      <p:graphicFrame>
        <p:nvGraphicFramePr>
          <p:cNvPr id="5" name="Chart 4">
            <a:extLst>
              <a:ext uri="{FF2B5EF4-FFF2-40B4-BE49-F238E27FC236}">
                <a16:creationId xmlns:a16="http://schemas.microsoft.com/office/drawing/2014/main" id="{9DA9941F-EBCE-64F1-3278-E747E4CBF033}"/>
              </a:ext>
            </a:extLst>
          </p:cNvPr>
          <p:cNvGraphicFramePr>
            <a:graphicFrameLocks/>
          </p:cNvGraphicFramePr>
          <p:nvPr>
            <p:extLst>
              <p:ext uri="{D42A27DB-BD31-4B8C-83A1-F6EECF244321}">
                <p14:modId xmlns:p14="http://schemas.microsoft.com/office/powerpoint/2010/main" val="2210072573"/>
              </p:ext>
            </p:extLst>
          </p:nvPr>
        </p:nvGraphicFramePr>
        <p:xfrm>
          <a:off x="6112018" y="1414203"/>
          <a:ext cx="5241781" cy="345617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94808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00F783-D4B7-6383-5F5E-33526F8CFA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8C099F-4242-A24D-6472-AC5DB44662FC}"/>
              </a:ext>
            </a:extLst>
          </p:cNvPr>
          <p:cNvSpPr>
            <a:spLocks noGrp="1"/>
          </p:cNvSpPr>
          <p:nvPr>
            <p:ph type="title"/>
          </p:nvPr>
        </p:nvSpPr>
        <p:spPr/>
        <p:txBody>
          <a:bodyPr/>
          <a:lstStyle/>
          <a:p>
            <a:r>
              <a:rPr lang="en-GB" dirty="0"/>
              <a:t>Subject</a:t>
            </a:r>
          </a:p>
        </p:txBody>
      </p:sp>
      <p:graphicFrame>
        <p:nvGraphicFramePr>
          <p:cNvPr id="7" name="Content Placeholder 6">
            <a:extLst>
              <a:ext uri="{FF2B5EF4-FFF2-40B4-BE49-F238E27FC236}">
                <a16:creationId xmlns:a16="http://schemas.microsoft.com/office/drawing/2014/main" id="{FBB51891-B1E7-17DE-F587-93FB0F4AA3D9}"/>
              </a:ext>
            </a:extLst>
          </p:cNvPr>
          <p:cNvGraphicFramePr>
            <a:graphicFrameLocks noGrp="1"/>
          </p:cNvGraphicFramePr>
          <p:nvPr>
            <p:ph idx="1"/>
            <p:extLst>
              <p:ext uri="{D42A27DB-BD31-4B8C-83A1-F6EECF244321}">
                <p14:modId xmlns:p14="http://schemas.microsoft.com/office/powerpoint/2010/main" val="1514953146"/>
              </p:ext>
            </p:extLst>
          </p:nvPr>
        </p:nvGraphicFramePr>
        <p:xfrm>
          <a:off x="4648197" y="1990989"/>
          <a:ext cx="6705603" cy="3896077"/>
        </p:xfrm>
        <a:graphic>
          <a:graphicData uri="http://schemas.openxmlformats.org/drawingml/2006/table">
            <a:tbl>
              <a:tblPr>
                <a:tableStyleId>{5C22544A-7EE6-4342-B048-85BDC9FD1C3A}</a:tableStyleId>
              </a:tblPr>
              <a:tblGrid>
                <a:gridCol w="2800815">
                  <a:extLst>
                    <a:ext uri="{9D8B030D-6E8A-4147-A177-3AD203B41FA5}">
                      <a16:colId xmlns:a16="http://schemas.microsoft.com/office/drawing/2014/main" val="4257905443"/>
                    </a:ext>
                  </a:extLst>
                </a:gridCol>
                <a:gridCol w="650798">
                  <a:extLst>
                    <a:ext uri="{9D8B030D-6E8A-4147-A177-3AD203B41FA5}">
                      <a16:colId xmlns:a16="http://schemas.microsoft.com/office/drawing/2014/main" val="3194041148"/>
                    </a:ext>
                  </a:extLst>
                </a:gridCol>
                <a:gridCol w="650798">
                  <a:extLst>
                    <a:ext uri="{9D8B030D-6E8A-4147-A177-3AD203B41FA5}">
                      <a16:colId xmlns:a16="http://schemas.microsoft.com/office/drawing/2014/main" val="1610891498"/>
                    </a:ext>
                  </a:extLst>
                </a:gridCol>
                <a:gridCol w="650798">
                  <a:extLst>
                    <a:ext uri="{9D8B030D-6E8A-4147-A177-3AD203B41FA5}">
                      <a16:colId xmlns:a16="http://schemas.microsoft.com/office/drawing/2014/main" val="3557024025"/>
                    </a:ext>
                  </a:extLst>
                </a:gridCol>
                <a:gridCol w="650798">
                  <a:extLst>
                    <a:ext uri="{9D8B030D-6E8A-4147-A177-3AD203B41FA5}">
                      <a16:colId xmlns:a16="http://schemas.microsoft.com/office/drawing/2014/main" val="1592589810"/>
                    </a:ext>
                  </a:extLst>
                </a:gridCol>
                <a:gridCol w="650798">
                  <a:extLst>
                    <a:ext uri="{9D8B030D-6E8A-4147-A177-3AD203B41FA5}">
                      <a16:colId xmlns:a16="http://schemas.microsoft.com/office/drawing/2014/main" val="3571890976"/>
                    </a:ext>
                  </a:extLst>
                </a:gridCol>
                <a:gridCol w="650798">
                  <a:extLst>
                    <a:ext uri="{9D8B030D-6E8A-4147-A177-3AD203B41FA5}">
                      <a16:colId xmlns:a16="http://schemas.microsoft.com/office/drawing/2014/main" val="2553706441"/>
                    </a:ext>
                  </a:extLst>
                </a:gridCol>
              </a:tblGrid>
              <a:tr h="667969">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100" u="none" strike="noStrike" dirty="0">
                          <a:solidFill>
                            <a:schemeClr val="bg1"/>
                          </a:solidFill>
                          <a:effectLst/>
                        </a:rPr>
                        <a:t>Bucks</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Herts</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Oxon</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b="0" i="0" u="none" strike="noStrike" dirty="0">
                          <a:solidFill>
                            <a:schemeClr val="bg1"/>
                          </a:solidFill>
                          <a:effectLst/>
                          <a:latin typeface="Calibri" panose="020F0502020204030204" pitchFamily="34" charset="0"/>
                        </a:rPr>
                        <a:t>Milton Keynes (LA)</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Slough (LA)</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tx1"/>
                          </a:solidFill>
                          <a:effectLst/>
                        </a:rPr>
                        <a:t>England</a:t>
                      </a:r>
                      <a:endParaRPr lang="en-GB" sz="1100" b="0" i="0" u="none" strike="noStrike" dirty="0">
                        <a:solidFill>
                          <a:schemeClr val="tx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276550149"/>
                  </a:ext>
                </a:extLst>
              </a:tr>
              <a:tr h="248316">
                <a:tc>
                  <a:txBody>
                    <a:bodyPr/>
                    <a:lstStyle/>
                    <a:p>
                      <a:pPr algn="r" fontAlgn="b"/>
                      <a:r>
                        <a:rPr lang="en-GB" sz="1100" u="none" strike="noStrike" dirty="0">
                          <a:effectLst/>
                        </a:rPr>
                        <a:t>Agriculture, Horticulture &amp; Animal Care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dirty="0">
                          <a:solidFill>
                            <a:schemeClr val="bg1"/>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1%</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3%</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2%</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658524696"/>
                  </a:ext>
                </a:extLst>
              </a:tr>
              <a:tr h="248316">
                <a:tc>
                  <a:txBody>
                    <a:bodyPr/>
                    <a:lstStyle/>
                    <a:p>
                      <a:pPr algn="r" fontAlgn="b"/>
                      <a:r>
                        <a:rPr lang="en-GB" sz="1100" u="none" strike="noStrike" dirty="0">
                          <a:effectLst/>
                        </a:rPr>
                        <a:t>Arts, Media &amp; Publishing</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1%</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tx1"/>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85664616"/>
                  </a:ext>
                </a:extLst>
              </a:tr>
              <a:tr h="248316">
                <a:tc>
                  <a:txBody>
                    <a:bodyPr/>
                    <a:lstStyle/>
                    <a:p>
                      <a:pPr algn="r" fontAlgn="b"/>
                      <a:r>
                        <a:rPr lang="en-GB" sz="1100" u="none" strike="noStrike" dirty="0">
                          <a:effectLst/>
                        </a:rPr>
                        <a:t>Business, Administration &amp; Law</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36%</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33%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24%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34%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tx1"/>
                          </a:solidFill>
                          <a:effectLst/>
                          <a:latin typeface="Calibri" panose="020F0502020204030204" pitchFamily="34" charset="0"/>
                        </a:rPr>
                        <a:t>27%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657275031"/>
                  </a:ext>
                </a:extLst>
              </a:tr>
              <a:tr h="248316">
                <a:tc>
                  <a:txBody>
                    <a:bodyPr/>
                    <a:lstStyle/>
                    <a:p>
                      <a:pPr algn="r" fontAlgn="b"/>
                      <a:r>
                        <a:rPr lang="en-GB" sz="1100" u="none" strike="noStrike" dirty="0">
                          <a:effectLst/>
                        </a:rPr>
                        <a:t>Construction, Planning &amp; the Built Environment</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500409961"/>
                  </a:ext>
                </a:extLst>
              </a:tr>
              <a:tr h="248316">
                <a:tc>
                  <a:txBody>
                    <a:bodyPr/>
                    <a:lstStyle/>
                    <a:p>
                      <a:pPr algn="r" fontAlgn="b"/>
                      <a:r>
                        <a:rPr lang="en-GB" sz="1100" u="none" strike="noStrike" dirty="0">
                          <a:effectLst/>
                        </a:rPr>
                        <a:t>Education &amp; Training</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775377573"/>
                  </a:ext>
                </a:extLst>
              </a:tr>
              <a:tr h="248316">
                <a:tc>
                  <a:txBody>
                    <a:bodyPr/>
                    <a:lstStyle/>
                    <a:p>
                      <a:pPr algn="r" fontAlgn="b"/>
                      <a:r>
                        <a:rPr lang="en-GB" sz="1100" u="none" strike="noStrike" dirty="0">
                          <a:effectLst/>
                        </a:rPr>
                        <a:t>Engineering &amp; Manufacturing Technologies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9%</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12%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17%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903145499"/>
                  </a:ext>
                </a:extLst>
              </a:tr>
              <a:tr h="248316">
                <a:tc>
                  <a:txBody>
                    <a:bodyPr/>
                    <a:lstStyle/>
                    <a:p>
                      <a:pPr algn="r" fontAlgn="b"/>
                      <a:r>
                        <a:rPr lang="en-GB" sz="1100" u="none" strike="noStrike" dirty="0">
                          <a:effectLst/>
                        </a:rPr>
                        <a:t>Health, Public Services &amp; Care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29%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17%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29%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739742895"/>
                  </a:ext>
                </a:extLst>
              </a:tr>
              <a:tr h="248316">
                <a:tc>
                  <a:txBody>
                    <a:bodyPr/>
                    <a:lstStyle/>
                    <a:p>
                      <a:pPr algn="r" fontAlgn="b"/>
                      <a:r>
                        <a:rPr lang="en-GB" sz="1100" u="none" strike="noStrike" dirty="0">
                          <a:effectLst/>
                        </a:rPr>
                        <a:t>History, Philosophy &amp; Theology</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60720564"/>
                  </a:ext>
                </a:extLst>
              </a:tr>
              <a:tr h="248316">
                <a:tc>
                  <a:txBody>
                    <a:bodyPr/>
                    <a:lstStyle/>
                    <a:p>
                      <a:pPr algn="r" fontAlgn="b"/>
                      <a:r>
                        <a:rPr lang="en-GB" sz="1100" u="none" strike="noStrike" dirty="0">
                          <a:effectLst/>
                        </a:rPr>
                        <a:t>Information &amp; Communication Technology</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10%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760448770"/>
                  </a:ext>
                </a:extLst>
              </a:tr>
              <a:tr h="248316">
                <a:tc>
                  <a:txBody>
                    <a:bodyPr/>
                    <a:lstStyle/>
                    <a:p>
                      <a:pPr algn="r" fontAlgn="b"/>
                      <a:r>
                        <a:rPr lang="en-GB" sz="1100" u="none" strike="noStrike" dirty="0">
                          <a:effectLst/>
                        </a:rPr>
                        <a:t>Leisure, Travel &amp; Tourism</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969021756"/>
                  </a:ext>
                </a:extLst>
              </a:tr>
              <a:tr h="248316">
                <a:tc>
                  <a:txBody>
                    <a:bodyPr/>
                    <a:lstStyle/>
                    <a:p>
                      <a:pPr algn="r" fontAlgn="b"/>
                      <a:r>
                        <a:rPr lang="en-GB" sz="1100" u="none" strike="noStrike" dirty="0">
                          <a:effectLst/>
                        </a:rPr>
                        <a:t>Retail &amp; Commercial Enterprise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9%</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10%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426023978"/>
                  </a:ext>
                </a:extLst>
              </a:tr>
              <a:tr h="248316">
                <a:tc>
                  <a:txBody>
                    <a:bodyPr/>
                    <a:lstStyle/>
                    <a:p>
                      <a:pPr algn="r" fontAlgn="b"/>
                      <a:r>
                        <a:rPr lang="en-GB" sz="1100" u="none" strike="noStrike" dirty="0">
                          <a:effectLst/>
                        </a:rPr>
                        <a:t>Science &amp; Mathematics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902254958"/>
                  </a:ext>
                </a:extLst>
              </a:tr>
              <a:tr h="248316">
                <a:tc>
                  <a:txBody>
                    <a:bodyPr/>
                    <a:lstStyle/>
                    <a:p>
                      <a:pPr algn="r" fontAlgn="b"/>
                      <a:r>
                        <a:rPr lang="en-GB" sz="1100" u="none" strike="noStrike" dirty="0">
                          <a:effectLst/>
                        </a:rPr>
                        <a:t>Social Sciences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tx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808775740"/>
                  </a:ext>
                </a:extLst>
              </a:tr>
            </a:tbl>
          </a:graphicData>
        </a:graphic>
      </p:graphicFrame>
      <p:sp>
        <p:nvSpPr>
          <p:cNvPr id="4" name="TextBox 3">
            <a:extLst>
              <a:ext uri="{FF2B5EF4-FFF2-40B4-BE49-F238E27FC236}">
                <a16:creationId xmlns:a16="http://schemas.microsoft.com/office/drawing/2014/main" id="{D9DFA4BC-26FC-7162-ADD5-17140CFB1D9F}"/>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starts 2022/23 academic year</a:t>
            </a:r>
            <a:endParaRPr lang="en-GB" sz="1200" dirty="0"/>
          </a:p>
        </p:txBody>
      </p:sp>
      <p:sp>
        <p:nvSpPr>
          <p:cNvPr id="3" name="TextBox 2">
            <a:extLst>
              <a:ext uri="{FF2B5EF4-FFF2-40B4-BE49-F238E27FC236}">
                <a16:creationId xmlns:a16="http://schemas.microsoft.com/office/drawing/2014/main" id="{60140324-8521-A218-CB25-472A51A73B7C}"/>
              </a:ext>
            </a:extLst>
          </p:cNvPr>
          <p:cNvSpPr txBox="1"/>
          <p:nvPr/>
        </p:nvSpPr>
        <p:spPr>
          <a:xfrm>
            <a:off x="5313680" y="1117388"/>
            <a:ext cx="6040120" cy="738664"/>
          </a:xfrm>
          <a:prstGeom prst="rect">
            <a:avLst/>
          </a:prstGeom>
          <a:noFill/>
        </p:spPr>
        <p:txBody>
          <a:bodyPr wrap="square" rtlCol="0">
            <a:spAutoFit/>
          </a:bodyPr>
          <a:lstStyle/>
          <a:p>
            <a:r>
              <a:rPr lang="en-GB" sz="1400" b="1" dirty="0">
                <a:solidFill>
                  <a:srgbClr val="006965"/>
                </a:solidFill>
              </a:rPr>
              <a:t>A lower proportion of apprenticeship starts delivered in Buckinghamshire were in ‘engineering &amp; manufacturing technologies’ and ‘construction, planning &amp; the built environment’ than the national average.</a:t>
            </a:r>
            <a:endParaRPr lang="en-GB" sz="1400" b="1" dirty="0">
              <a:solidFill>
                <a:srgbClr val="006965"/>
              </a:solidFill>
              <a:highlight>
                <a:srgbClr val="FFFF00"/>
              </a:highlight>
            </a:endParaRPr>
          </a:p>
        </p:txBody>
      </p:sp>
      <p:sp>
        <p:nvSpPr>
          <p:cNvPr id="5" name="Content Placeholder 2">
            <a:extLst>
              <a:ext uri="{FF2B5EF4-FFF2-40B4-BE49-F238E27FC236}">
                <a16:creationId xmlns:a16="http://schemas.microsoft.com/office/drawing/2014/main" id="{948FFDE0-B8C1-9F53-E45B-2DBD7D2203A5}"/>
              </a:ext>
            </a:extLst>
          </p:cNvPr>
          <p:cNvSpPr txBox="1">
            <a:spLocks/>
          </p:cNvSpPr>
          <p:nvPr/>
        </p:nvSpPr>
        <p:spPr>
          <a:xfrm>
            <a:off x="838200" y="1825625"/>
            <a:ext cx="380999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More than a third of apprenticeship starts delivered in Buckinghamshire were in ‘business, admin &amp; law’ and 31%  were in ‘health public services &amp; care’.</a:t>
            </a:r>
          </a:p>
          <a:p>
            <a:r>
              <a:rPr lang="en-GB" sz="1800" dirty="0"/>
              <a:t>A lower proportion of apprenticeship starts delivered in Buckinghamshire were in ‘engineering &amp; manufacturing technologies’ than the national average, while a higher proportion were in ‘business, admin &amp; law’.</a:t>
            </a:r>
          </a:p>
          <a:p>
            <a:r>
              <a:rPr lang="en-GB" sz="1800" dirty="0"/>
              <a:t>Apprenticeships in ‘construction, planning &amp; the built environment’ was also lower than the national average.</a:t>
            </a:r>
            <a:endParaRPr lang="en-GB" sz="1800" dirty="0">
              <a:highlight>
                <a:srgbClr val="FFFF00"/>
              </a:highlight>
            </a:endParaRPr>
          </a:p>
          <a:p>
            <a:endParaRPr lang="en-GB" sz="1800" dirty="0">
              <a:highlight>
                <a:srgbClr val="FFFF00"/>
              </a:highlight>
            </a:endParaRPr>
          </a:p>
        </p:txBody>
      </p:sp>
    </p:spTree>
    <p:extLst>
      <p:ext uri="{BB962C8B-B14F-4D97-AF65-F5344CB8AC3E}">
        <p14:creationId xmlns:p14="http://schemas.microsoft.com/office/powerpoint/2010/main" val="682929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CB88C-0E3C-FD16-9707-A1710B9E81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9FD903-95BD-28A9-6FF7-A082DB47B7D0}"/>
              </a:ext>
            </a:extLst>
          </p:cNvPr>
          <p:cNvSpPr>
            <a:spLocks noGrp="1"/>
          </p:cNvSpPr>
          <p:nvPr>
            <p:ph type="title"/>
          </p:nvPr>
        </p:nvSpPr>
        <p:spPr/>
        <p:txBody>
          <a:bodyPr/>
          <a:lstStyle/>
          <a:p>
            <a:r>
              <a:rPr lang="en-GB" dirty="0"/>
              <a:t>Subject trend</a:t>
            </a:r>
          </a:p>
        </p:txBody>
      </p:sp>
      <p:graphicFrame>
        <p:nvGraphicFramePr>
          <p:cNvPr id="6" name="Content Placeholder 5">
            <a:extLst>
              <a:ext uri="{FF2B5EF4-FFF2-40B4-BE49-F238E27FC236}">
                <a16:creationId xmlns:a16="http://schemas.microsoft.com/office/drawing/2014/main" id="{5147D7F8-6852-F3A9-D48C-78818A4A341C}"/>
              </a:ext>
            </a:extLst>
          </p:cNvPr>
          <p:cNvGraphicFramePr>
            <a:graphicFrameLocks noGrp="1"/>
          </p:cNvGraphicFramePr>
          <p:nvPr>
            <p:ph idx="1"/>
            <p:extLst>
              <p:ext uri="{D42A27DB-BD31-4B8C-83A1-F6EECF244321}">
                <p14:modId xmlns:p14="http://schemas.microsoft.com/office/powerpoint/2010/main" val="3631297986"/>
              </p:ext>
            </p:extLst>
          </p:nvPr>
        </p:nvGraphicFramePr>
        <p:xfrm>
          <a:off x="5402424" y="2149751"/>
          <a:ext cx="5951376" cy="3160361"/>
        </p:xfrm>
        <a:graphic>
          <a:graphicData uri="http://schemas.openxmlformats.org/drawingml/2006/table">
            <a:tbl>
              <a:tblPr/>
              <a:tblGrid>
                <a:gridCol w="2549956">
                  <a:extLst>
                    <a:ext uri="{9D8B030D-6E8A-4147-A177-3AD203B41FA5}">
                      <a16:colId xmlns:a16="http://schemas.microsoft.com/office/drawing/2014/main" val="3897877844"/>
                    </a:ext>
                  </a:extLst>
                </a:gridCol>
                <a:gridCol w="680284">
                  <a:extLst>
                    <a:ext uri="{9D8B030D-6E8A-4147-A177-3AD203B41FA5}">
                      <a16:colId xmlns:a16="http://schemas.microsoft.com/office/drawing/2014/main" val="1537378340"/>
                    </a:ext>
                  </a:extLst>
                </a:gridCol>
                <a:gridCol w="680284">
                  <a:extLst>
                    <a:ext uri="{9D8B030D-6E8A-4147-A177-3AD203B41FA5}">
                      <a16:colId xmlns:a16="http://schemas.microsoft.com/office/drawing/2014/main" val="212076700"/>
                    </a:ext>
                  </a:extLst>
                </a:gridCol>
                <a:gridCol w="680284">
                  <a:extLst>
                    <a:ext uri="{9D8B030D-6E8A-4147-A177-3AD203B41FA5}">
                      <a16:colId xmlns:a16="http://schemas.microsoft.com/office/drawing/2014/main" val="1116473514"/>
                    </a:ext>
                  </a:extLst>
                </a:gridCol>
                <a:gridCol w="680284">
                  <a:extLst>
                    <a:ext uri="{9D8B030D-6E8A-4147-A177-3AD203B41FA5}">
                      <a16:colId xmlns:a16="http://schemas.microsoft.com/office/drawing/2014/main" val="628905305"/>
                    </a:ext>
                  </a:extLst>
                </a:gridCol>
                <a:gridCol w="680284">
                  <a:extLst>
                    <a:ext uri="{9D8B030D-6E8A-4147-A177-3AD203B41FA5}">
                      <a16:colId xmlns:a16="http://schemas.microsoft.com/office/drawing/2014/main" val="1449084970"/>
                    </a:ext>
                  </a:extLst>
                </a:gridCol>
              </a:tblGrid>
              <a:tr h="241200">
                <a:tc>
                  <a:txBody>
                    <a:bodyPr/>
                    <a:lstStyle/>
                    <a:p>
                      <a:pPr algn="l" fontAlgn="b"/>
                      <a:endParaRPr lang="en-GB" sz="1100" b="0" i="0" u="none" strike="noStrike" dirty="0">
                        <a:solidFill>
                          <a:schemeClr val="bg1"/>
                        </a:solidFill>
                        <a:effectLst/>
                        <a:latin typeface="Calibri" panose="020F0502020204030204" pitchFamily="34" charset="0"/>
                      </a:endParaRPr>
                    </a:p>
                  </a:txBody>
                  <a:tcPr marL="4241" marR="4241" marT="4241"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2019/20</a:t>
                      </a:r>
                    </a:p>
                  </a:txBody>
                  <a:tcPr marL="4241" marR="4241" marT="4241" marB="0" anchor="b">
                    <a:lnL>
                      <a:noFill/>
                    </a:lnL>
                    <a:lnR>
                      <a:noFill/>
                    </a:lnR>
                    <a:lnT>
                      <a:noFill/>
                    </a:lnT>
                    <a:lnB>
                      <a:noFill/>
                    </a:lnB>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2020/21</a:t>
                      </a:r>
                    </a:p>
                  </a:txBody>
                  <a:tcPr marL="4241" marR="4241" marT="4241"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2021/22</a:t>
                      </a:r>
                    </a:p>
                  </a:txBody>
                  <a:tcPr marL="4241" marR="4241" marT="4241"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2022/23</a:t>
                      </a:r>
                    </a:p>
                  </a:txBody>
                  <a:tcPr marL="4241" marR="4241" marT="4241"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 change</a:t>
                      </a:r>
                    </a:p>
                    <a:p>
                      <a:pPr algn="r" fontAlgn="b"/>
                      <a:r>
                        <a:rPr lang="en-GB" sz="1100" b="0" i="0" u="none" strike="noStrike" dirty="0">
                          <a:solidFill>
                            <a:schemeClr val="bg1"/>
                          </a:solidFill>
                          <a:effectLst/>
                          <a:latin typeface="Calibri" panose="020F0502020204030204" pitchFamily="34" charset="0"/>
                        </a:rPr>
                        <a:t>2019/20 to 2022/23</a:t>
                      </a:r>
                    </a:p>
                  </a:txBody>
                  <a:tcPr marL="4241" marR="4241" marT="4241" marB="0" anchor="b">
                    <a:lnL>
                      <a:noFill/>
                    </a:lnL>
                    <a:lnR>
                      <a:noFill/>
                    </a:lnR>
                    <a:lnT>
                      <a:noFill/>
                    </a:lnT>
                    <a:lnB>
                      <a:noFill/>
                    </a:lnB>
                    <a:solidFill>
                      <a:srgbClr val="006965"/>
                    </a:solidFill>
                  </a:tcPr>
                </a:tc>
                <a:extLst>
                  <a:ext uri="{0D108BD9-81ED-4DB2-BD59-A6C34878D82A}">
                    <a16:rowId xmlns:a16="http://schemas.microsoft.com/office/drawing/2014/main" val="1011634952"/>
                  </a:ext>
                </a:extLst>
              </a:tr>
              <a:tr h="241200">
                <a:tc>
                  <a:txBody>
                    <a:bodyPr/>
                    <a:lstStyle/>
                    <a:p>
                      <a:pPr algn="r" fontAlgn="b"/>
                      <a:r>
                        <a:rPr lang="en-GB" sz="1100" b="0" i="0" u="none" strike="noStrike" dirty="0">
                          <a:solidFill>
                            <a:srgbClr val="000000"/>
                          </a:solidFill>
                          <a:effectLst/>
                          <a:latin typeface="Calibri" panose="020F0502020204030204" pitchFamily="34" charset="0"/>
                        </a:rPr>
                        <a:t>Agriculture, Horticulture &amp; Animal Care</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28</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27</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24</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11</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-61%</a:t>
                      </a:r>
                    </a:p>
                  </a:txBody>
                  <a:tcPr marL="4241" marR="4241" marT="4241" marB="0" anchor="b">
                    <a:lnL>
                      <a:noFill/>
                    </a:lnL>
                    <a:lnR>
                      <a:noFill/>
                    </a:lnR>
                    <a:lnT>
                      <a:noFill/>
                    </a:lnT>
                    <a:lnB>
                      <a:noFill/>
                    </a:lnB>
                    <a:solidFill>
                      <a:srgbClr val="F8696B"/>
                    </a:solidFill>
                  </a:tcPr>
                </a:tc>
                <a:extLst>
                  <a:ext uri="{0D108BD9-81ED-4DB2-BD59-A6C34878D82A}">
                    <a16:rowId xmlns:a16="http://schemas.microsoft.com/office/drawing/2014/main" val="2030268656"/>
                  </a:ext>
                </a:extLst>
              </a:tr>
              <a:tr h="241200">
                <a:tc>
                  <a:txBody>
                    <a:bodyPr/>
                    <a:lstStyle/>
                    <a:p>
                      <a:pPr algn="r" fontAlgn="b"/>
                      <a:r>
                        <a:rPr lang="en-GB" sz="1100" b="0" i="0" u="none" strike="noStrike" dirty="0">
                          <a:solidFill>
                            <a:srgbClr val="000000"/>
                          </a:solidFill>
                          <a:effectLst/>
                          <a:latin typeface="Calibri" panose="020F0502020204030204" pitchFamily="34" charset="0"/>
                        </a:rPr>
                        <a:t>Arts, Media &amp; Publishing</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36</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54</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153</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15</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-58%</a:t>
                      </a:r>
                    </a:p>
                  </a:txBody>
                  <a:tcPr marL="4241" marR="4241" marT="4241" marB="0" anchor="b">
                    <a:lnL>
                      <a:noFill/>
                    </a:lnL>
                    <a:lnR>
                      <a:noFill/>
                    </a:lnR>
                    <a:lnT>
                      <a:noFill/>
                    </a:lnT>
                    <a:lnB>
                      <a:noFill/>
                    </a:lnB>
                    <a:solidFill>
                      <a:srgbClr val="F86D6F"/>
                    </a:solidFill>
                  </a:tcPr>
                </a:tc>
                <a:extLst>
                  <a:ext uri="{0D108BD9-81ED-4DB2-BD59-A6C34878D82A}">
                    <a16:rowId xmlns:a16="http://schemas.microsoft.com/office/drawing/2014/main" val="2777322731"/>
                  </a:ext>
                </a:extLst>
              </a:tr>
              <a:tr h="241200">
                <a:tc>
                  <a:txBody>
                    <a:bodyPr/>
                    <a:lstStyle/>
                    <a:p>
                      <a:pPr algn="r" fontAlgn="b"/>
                      <a:r>
                        <a:rPr lang="en-GB" sz="1100" b="0" i="0" u="none" strike="noStrike" dirty="0">
                          <a:solidFill>
                            <a:srgbClr val="000000"/>
                          </a:solidFill>
                          <a:effectLst/>
                          <a:latin typeface="Calibri" panose="020F0502020204030204" pitchFamily="34" charset="0"/>
                        </a:rPr>
                        <a:t>Business, Administration &amp; Law</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386</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410</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519</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935</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142%</a:t>
                      </a:r>
                    </a:p>
                  </a:txBody>
                  <a:tcPr marL="4241" marR="4241" marT="4241" marB="0" anchor="b">
                    <a:lnL>
                      <a:noFill/>
                    </a:lnL>
                    <a:lnR>
                      <a:noFill/>
                    </a:lnR>
                    <a:lnT>
                      <a:noFill/>
                    </a:lnT>
                    <a:lnB>
                      <a:noFill/>
                    </a:lnB>
                    <a:solidFill>
                      <a:srgbClr val="63BE7B"/>
                    </a:solidFill>
                  </a:tcPr>
                </a:tc>
                <a:extLst>
                  <a:ext uri="{0D108BD9-81ED-4DB2-BD59-A6C34878D82A}">
                    <a16:rowId xmlns:a16="http://schemas.microsoft.com/office/drawing/2014/main" val="1173934945"/>
                  </a:ext>
                </a:extLst>
              </a:tr>
              <a:tr h="241200">
                <a:tc>
                  <a:txBody>
                    <a:bodyPr/>
                    <a:lstStyle/>
                    <a:p>
                      <a:pPr algn="r" fontAlgn="b"/>
                      <a:r>
                        <a:rPr lang="en-GB" sz="1100" b="0" i="0" u="none" strike="noStrike" dirty="0">
                          <a:solidFill>
                            <a:srgbClr val="000000"/>
                          </a:solidFill>
                          <a:effectLst/>
                          <a:latin typeface="Calibri" panose="020F0502020204030204" pitchFamily="34" charset="0"/>
                        </a:rPr>
                        <a:t>Construction, Planning &amp; Built Environment</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147</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66</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104</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108</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-27%</a:t>
                      </a:r>
                    </a:p>
                  </a:txBody>
                  <a:tcPr marL="4241" marR="4241" marT="4241" marB="0" anchor="b">
                    <a:lnL>
                      <a:noFill/>
                    </a:lnL>
                    <a:lnR>
                      <a:noFill/>
                    </a:lnR>
                    <a:lnT>
                      <a:noFill/>
                    </a:lnT>
                    <a:lnB>
                      <a:noFill/>
                    </a:lnB>
                    <a:solidFill>
                      <a:srgbClr val="F9A3A6"/>
                    </a:solidFill>
                  </a:tcPr>
                </a:tc>
                <a:extLst>
                  <a:ext uri="{0D108BD9-81ED-4DB2-BD59-A6C34878D82A}">
                    <a16:rowId xmlns:a16="http://schemas.microsoft.com/office/drawing/2014/main" val="3025542586"/>
                  </a:ext>
                </a:extLst>
              </a:tr>
              <a:tr h="241200">
                <a:tc>
                  <a:txBody>
                    <a:bodyPr/>
                    <a:lstStyle/>
                    <a:p>
                      <a:pPr algn="r" fontAlgn="b"/>
                      <a:r>
                        <a:rPr lang="en-GB" sz="1100" b="0" i="0" u="none" strike="noStrike" dirty="0">
                          <a:solidFill>
                            <a:srgbClr val="000000"/>
                          </a:solidFill>
                          <a:effectLst/>
                          <a:latin typeface="Calibri" panose="020F0502020204030204" pitchFamily="34" charset="0"/>
                        </a:rPr>
                        <a:t>Education &amp; Training</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41</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53</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46</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54</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32%</a:t>
                      </a:r>
                    </a:p>
                  </a:txBody>
                  <a:tcPr marL="4241" marR="4241" marT="4241" marB="0" anchor="b">
                    <a:lnL>
                      <a:noFill/>
                    </a:lnL>
                    <a:lnR>
                      <a:noFill/>
                    </a:lnR>
                    <a:lnT>
                      <a:noFill/>
                    </a:lnT>
                    <a:lnB>
                      <a:noFill/>
                    </a:lnB>
                    <a:solidFill>
                      <a:srgbClr val="F4F9F8"/>
                    </a:solidFill>
                  </a:tcPr>
                </a:tc>
                <a:extLst>
                  <a:ext uri="{0D108BD9-81ED-4DB2-BD59-A6C34878D82A}">
                    <a16:rowId xmlns:a16="http://schemas.microsoft.com/office/drawing/2014/main" val="2428859346"/>
                  </a:ext>
                </a:extLst>
              </a:tr>
              <a:tr h="241200">
                <a:tc>
                  <a:txBody>
                    <a:bodyPr/>
                    <a:lstStyle/>
                    <a:p>
                      <a:pPr algn="r" fontAlgn="b"/>
                      <a:r>
                        <a:rPr lang="en-GB" sz="1100" b="0" i="0" u="none" strike="noStrike" dirty="0">
                          <a:solidFill>
                            <a:srgbClr val="000000"/>
                          </a:solidFill>
                          <a:effectLst/>
                          <a:latin typeface="Calibri" panose="020F0502020204030204" pitchFamily="34" charset="0"/>
                        </a:rPr>
                        <a:t>Engineering &amp; Manufacturing Technologies</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180</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169</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201</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225</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25%</a:t>
                      </a:r>
                    </a:p>
                  </a:txBody>
                  <a:tcPr marL="4241" marR="4241" marT="4241" marB="0" anchor="b">
                    <a:lnL>
                      <a:noFill/>
                    </a:lnL>
                    <a:lnR>
                      <a:noFill/>
                    </a:lnR>
                    <a:lnT>
                      <a:noFill/>
                    </a:lnT>
                    <a:lnB>
                      <a:noFill/>
                    </a:lnB>
                    <a:solidFill>
                      <a:srgbClr val="FCFCFF"/>
                    </a:solidFill>
                  </a:tcPr>
                </a:tc>
                <a:extLst>
                  <a:ext uri="{0D108BD9-81ED-4DB2-BD59-A6C34878D82A}">
                    <a16:rowId xmlns:a16="http://schemas.microsoft.com/office/drawing/2014/main" val="2630319977"/>
                  </a:ext>
                </a:extLst>
              </a:tr>
              <a:tr h="241200">
                <a:tc>
                  <a:txBody>
                    <a:bodyPr/>
                    <a:lstStyle/>
                    <a:p>
                      <a:pPr algn="r" fontAlgn="b"/>
                      <a:r>
                        <a:rPr lang="en-GB" sz="1100" b="0" i="0" u="none" strike="noStrike" dirty="0">
                          <a:solidFill>
                            <a:srgbClr val="000000"/>
                          </a:solidFill>
                          <a:effectLst/>
                          <a:latin typeface="Calibri" panose="020F0502020204030204" pitchFamily="34" charset="0"/>
                        </a:rPr>
                        <a:t>Health, Public Services &amp; Care</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493</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734</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815</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806</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63%</a:t>
                      </a:r>
                    </a:p>
                  </a:txBody>
                  <a:tcPr marL="4241" marR="4241" marT="4241" marB="0" anchor="b">
                    <a:lnL>
                      <a:noFill/>
                    </a:lnL>
                    <a:lnR>
                      <a:noFill/>
                    </a:lnR>
                    <a:lnT>
                      <a:noFill/>
                    </a:lnT>
                    <a:lnB>
                      <a:noFill/>
                    </a:lnB>
                    <a:solidFill>
                      <a:srgbClr val="CAE8D4"/>
                    </a:solidFill>
                  </a:tcPr>
                </a:tc>
                <a:extLst>
                  <a:ext uri="{0D108BD9-81ED-4DB2-BD59-A6C34878D82A}">
                    <a16:rowId xmlns:a16="http://schemas.microsoft.com/office/drawing/2014/main" val="3376754151"/>
                  </a:ext>
                </a:extLst>
              </a:tr>
              <a:tr h="241200">
                <a:tc>
                  <a:txBody>
                    <a:bodyPr/>
                    <a:lstStyle/>
                    <a:p>
                      <a:pPr algn="r" fontAlgn="b"/>
                      <a:r>
                        <a:rPr lang="en-GB" sz="1100" b="0" i="0" u="none" strike="noStrike" dirty="0">
                          <a:solidFill>
                            <a:srgbClr val="000000"/>
                          </a:solidFill>
                          <a:effectLst/>
                          <a:latin typeface="Calibri" panose="020F0502020204030204" pitchFamily="34" charset="0"/>
                        </a:rPr>
                        <a:t>Information &amp; Communication Technology</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111</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125</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104</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144</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30%</a:t>
                      </a:r>
                    </a:p>
                  </a:txBody>
                  <a:tcPr marL="4241" marR="4241" marT="4241" marB="0" anchor="b">
                    <a:lnL>
                      <a:noFill/>
                    </a:lnL>
                    <a:lnR>
                      <a:noFill/>
                    </a:lnR>
                    <a:lnT>
                      <a:noFill/>
                    </a:lnT>
                    <a:lnB>
                      <a:noFill/>
                    </a:lnB>
                    <a:solidFill>
                      <a:srgbClr val="F6FAFA"/>
                    </a:solidFill>
                  </a:tcPr>
                </a:tc>
                <a:extLst>
                  <a:ext uri="{0D108BD9-81ED-4DB2-BD59-A6C34878D82A}">
                    <a16:rowId xmlns:a16="http://schemas.microsoft.com/office/drawing/2014/main" val="3203550633"/>
                  </a:ext>
                </a:extLst>
              </a:tr>
              <a:tr h="241200">
                <a:tc>
                  <a:txBody>
                    <a:bodyPr/>
                    <a:lstStyle/>
                    <a:p>
                      <a:pPr algn="r" fontAlgn="b"/>
                      <a:r>
                        <a:rPr lang="en-GB" sz="1100" b="0" i="0" u="none" strike="noStrike" dirty="0">
                          <a:solidFill>
                            <a:srgbClr val="000000"/>
                          </a:solidFill>
                          <a:effectLst/>
                          <a:latin typeface="Calibri" panose="020F0502020204030204" pitchFamily="34" charset="0"/>
                        </a:rPr>
                        <a:t>Leisure, Travel &amp; Tourism</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47</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24</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33</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54</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15%</a:t>
                      </a:r>
                    </a:p>
                  </a:txBody>
                  <a:tcPr marL="4241" marR="4241" marT="4241" marB="0" anchor="b">
                    <a:lnL>
                      <a:noFill/>
                    </a:lnL>
                    <a:lnR>
                      <a:noFill/>
                    </a:lnR>
                    <a:lnT>
                      <a:noFill/>
                    </a:lnT>
                    <a:lnB>
                      <a:noFill/>
                    </a:lnB>
                    <a:solidFill>
                      <a:srgbClr val="FBEAED"/>
                    </a:solidFill>
                  </a:tcPr>
                </a:tc>
                <a:extLst>
                  <a:ext uri="{0D108BD9-81ED-4DB2-BD59-A6C34878D82A}">
                    <a16:rowId xmlns:a16="http://schemas.microsoft.com/office/drawing/2014/main" val="3696830299"/>
                  </a:ext>
                </a:extLst>
              </a:tr>
              <a:tr h="241200">
                <a:tc>
                  <a:txBody>
                    <a:bodyPr/>
                    <a:lstStyle/>
                    <a:p>
                      <a:pPr algn="r" fontAlgn="b"/>
                      <a:r>
                        <a:rPr lang="en-GB" sz="1100" b="0" i="0" u="none" strike="noStrike" dirty="0">
                          <a:solidFill>
                            <a:srgbClr val="000000"/>
                          </a:solidFill>
                          <a:effectLst/>
                          <a:latin typeface="Calibri" panose="020F0502020204030204" pitchFamily="34" charset="0"/>
                        </a:rPr>
                        <a:t>Retail &amp; Commercial Enterprise</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254</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192</a:t>
                      </a:r>
                    </a:p>
                  </a:txBody>
                  <a:tcPr marL="4241" marR="4241" marT="4241"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234</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223</a:t>
                      </a:r>
                    </a:p>
                  </a:txBody>
                  <a:tcPr marL="4241" marR="4241" marT="4241"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-12%</a:t>
                      </a:r>
                    </a:p>
                  </a:txBody>
                  <a:tcPr marL="4241" marR="4241" marT="4241" marB="0" anchor="b">
                    <a:lnL>
                      <a:noFill/>
                    </a:lnL>
                    <a:lnR>
                      <a:noFill/>
                    </a:lnR>
                    <a:lnT>
                      <a:noFill/>
                    </a:lnT>
                    <a:lnB>
                      <a:noFill/>
                    </a:lnB>
                    <a:solidFill>
                      <a:srgbClr val="FABCBE"/>
                    </a:solidFill>
                  </a:tcPr>
                </a:tc>
                <a:extLst>
                  <a:ext uri="{0D108BD9-81ED-4DB2-BD59-A6C34878D82A}">
                    <a16:rowId xmlns:a16="http://schemas.microsoft.com/office/drawing/2014/main" val="4121483547"/>
                  </a:ext>
                </a:extLst>
              </a:tr>
              <a:tr h="241200">
                <a:tc>
                  <a:txBody>
                    <a:bodyPr/>
                    <a:lstStyle/>
                    <a:p>
                      <a:pPr algn="r" fontAlgn="b"/>
                      <a:r>
                        <a:rPr lang="en-GB" sz="1100" b="1" i="0" u="none" strike="noStrike" dirty="0">
                          <a:solidFill>
                            <a:srgbClr val="000000"/>
                          </a:solidFill>
                          <a:effectLst/>
                          <a:latin typeface="Calibri" panose="020F0502020204030204" pitchFamily="34" charset="0"/>
                        </a:rPr>
                        <a:t>Total</a:t>
                      </a:r>
                    </a:p>
                  </a:txBody>
                  <a:tcPr marL="4241" marR="4241" marT="4241"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        1,723 </a:t>
                      </a:r>
                    </a:p>
                  </a:txBody>
                  <a:tcPr marL="4241" marR="4241" marT="4241"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        1,854 </a:t>
                      </a:r>
                    </a:p>
                  </a:txBody>
                  <a:tcPr marL="4241" marR="4241" marT="4241"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        2,233 </a:t>
                      </a:r>
                    </a:p>
                  </a:txBody>
                  <a:tcPr marL="4241" marR="4241" marT="4241"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        2,575 </a:t>
                      </a:r>
                    </a:p>
                  </a:txBody>
                  <a:tcPr marL="4241" marR="4241" marT="4241"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49%</a:t>
                      </a:r>
                    </a:p>
                  </a:txBody>
                  <a:tcPr marL="4241" marR="4241" marT="4241" marB="0" anchor="b">
                    <a:lnL>
                      <a:noFill/>
                    </a:lnL>
                    <a:lnR>
                      <a:noFill/>
                    </a:lnR>
                    <a:lnT>
                      <a:noFill/>
                    </a:lnT>
                    <a:lnB>
                      <a:noFill/>
                    </a:lnB>
                    <a:solidFill>
                      <a:srgbClr val="DDF0E4"/>
                    </a:solidFill>
                  </a:tcPr>
                </a:tc>
                <a:extLst>
                  <a:ext uri="{0D108BD9-81ED-4DB2-BD59-A6C34878D82A}">
                    <a16:rowId xmlns:a16="http://schemas.microsoft.com/office/drawing/2014/main" val="11698983"/>
                  </a:ext>
                </a:extLst>
              </a:tr>
            </a:tbl>
          </a:graphicData>
        </a:graphic>
      </p:graphicFrame>
      <p:sp>
        <p:nvSpPr>
          <p:cNvPr id="3" name="TextBox 2">
            <a:extLst>
              <a:ext uri="{FF2B5EF4-FFF2-40B4-BE49-F238E27FC236}">
                <a16:creationId xmlns:a16="http://schemas.microsoft.com/office/drawing/2014/main" id="{188F5026-6487-D241-1341-3BD0D5C073D1}"/>
              </a:ext>
            </a:extLst>
          </p:cNvPr>
          <p:cNvSpPr txBox="1"/>
          <p:nvPr/>
        </p:nvSpPr>
        <p:spPr>
          <a:xfrm>
            <a:off x="5353486" y="1086961"/>
            <a:ext cx="6040120" cy="738664"/>
          </a:xfrm>
          <a:prstGeom prst="rect">
            <a:avLst/>
          </a:prstGeom>
          <a:noFill/>
        </p:spPr>
        <p:txBody>
          <a:bodyPr wrap="square" rtlCol="0">
            <a:spAutoFit/>
          </a:bodyPr>
          <a:lstStyle/>
          <a:p>
            <a:r>
              <a:rPr lang="en-GB" sz="1400" b="1" dirty="0">
                <a:solidFill>
                  <a:srgbClr val="006965"/>
                </a:solidFill>
              </a:rPr>
              <a:t>There has been a large increase in the number of apprenticeship starts delivered in Buckinghamshire for ‘business, admin &amp; law’ and ‘health, public services &amp; care’.</a:t>
            </a:r>
          </a:p>
        </p:txBody>
      </p:sp>
      <p:sp>
        <p:nvSpPr>
          <p:cNvPr id="4" name="Content Placeholder 2">
            <a:extLst>
              <a:ext uri="{FF2B5EF4-FFF2-40B4-BE49-F238E27FC236}">
                <a16:creationId xmlns:a16="http://schemas.microsoft.com/office/drawing/2014/main" id="{D058EDDD-DE75-A579-33C8-DAEEA8B0C97A}"/>
              </a:ext>
            </a:extLst>
          </p:cNvPr>
          <p:cNvSpPr txBox="1">
            <a:spLocks/>
          </p:cNvSpPr>
          <p:nvPr/>
        </p:nvSpPr>
        <p:spPr>
          <a:xfrm>
            <a:off x="858103" y="2231571"/>
            <a:ext cx="3766054" cy="3810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Key sectors of health, digital and engineering recorded strong growth in the number of apprenticeship starts delivered in Buckinghamshire.</a:t>
            </a:r>
          </a:p>
          <a:p>
            <a:r>
              <a:rPr lang="en-GB" sz="1800" dirty="0"/>
              <a:t>Apprenticeship starts in ‘business, admin &amp; law’ have more than doubled since 2019/20.</a:t>
            </a:r>
          </a:p>
          <a:p>
            <a:r>
              <a:rPr lang="en-GB" sz="1800" dirty="0"/>
              <a:t>However, there has been a drop in the number of apprenticeship starts for ‘construction, planning &amp; the built environment’.</a:t>
            </a:r>
            <a:endParaRPr lang="en-GB" sz="1800" dirty="0">
              <a:highlight>
                <a:srgbClr val="FFFF00"/>
              </a:highlight>
            </a:endParaRPr>
          </a:p>
          <a:p>
            <a:endParaRPr lang="en-GB" sz="1800" dirty="0">
              <a:highlight>
                <a:srgbClr val="FFFF00"/>
              </a:highlight>
            </a:endParaRPr>
          </a:p>
        </p:txBody>
      </p:sp>
      <p:sp>
        <p:nvSpPr>
          <p:cNvPr id="5" name="TextBox 4">
            <a:extLst>
              <a:ext uri="{FF2B5EF4-FFF2-40B4-BE49-F238E27FC236}">
                <a16:creationId xmlns:a16="http://schemas.microsoft.com/office/drawing/2014/main" id="{843DD6AD-9133-89F0-72DC-CCD30259E115}"/>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starts</a:t>
            </a:r>
            <a:endParaRPr lang="en-GB" sz="1200" dirty="0"/>
          </a:p>
        </p:txBody>
      </p:sp>
    </p:spTree>
    <p:extLst>
      <p:ext uri="{BB962C8B-B14F-4D97-AF65-F5344CB8AC3E}">
        <p14:creationId xmlns:p14="http://schemas.microsoft.com/office/powerpoint/2010/main" val="673218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2DD55-4658-12D4-41BF-0BEC4171C0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1D81AB-A10D-4663-FA82-5AF51296EEF0}"/>
              </a:ext>
            </a:extLst>
          </p:cNvPr>
          <p:cNvSpPr>
            <a:spLocks noGrp="1"/>
          </p:cNvSpPr>
          <p:nvPr>
            <p:ph type="title"/>
          </p:nvPr>
        </p:nvSpPr>
        <p:spPr/>
        <p:txBody>
          <a:bodyPr/>
          <a:lstStyle/>
          <a:p>
            <a:r>
              <a:rPr lang="en-GB" dirty="0"/>
              <a:t>Science, Technology, Engineering and Maths (STEM)</a:t>
            </a:r>
          </a:p>
        </p:txBody>
      </p:sp>
      <p:sp>
        <p:nvSpPr>
          <p:cNvPr id="5" name="TextBox 4">
            <a:extLst>
              <a:ext uri="{FF2B5EF4-FFF2-40B4-BE49-F238E27FC236}">
                <a16:creationId xmlns:a16="http://schemas.microsoft.com/office/drawing/2014/main" id="{31C49CEB-3290-F45A-C3A4-E26372AF6717}"/>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starts</a:t>
            </a:r>
            <a:endParaRPr lang="en-GB" sz="1200" dirty="0"/>
          </a:p>
        </p:txBody>
      </p:sp>
      <p:sp>
        <p:nvSpPr>
          <p:cNvPr id="4" name="Content Placeholder 2">
            <a:extLst>
              <a:ext uri="{FF2B5EF4-FFF2-40B4-BE49-F238E27FC236}">
                <a16:creationId xmlns:a16="http://schemas.microsoft.com/office/drawing/2014/main" id="{BDE4E9BE-B505-AF7E-6197-94F6C6489480}"/>
              </a:ext>
            </a:extLst>
          </p:cNvPr>
          <p:cNvSpPr>
            <a:spLocks noGrp="1"/>
          </p:cNvSpPr>
          <p:nvPr>
            <p:ph idx="1"/>
          </p:nvPr>
        </p:nvSpPr>
        <p:spPr>
          <a:xfrm>
            <a:off x="838200" y="2128273"/>
            <a:ext cx="5257800" cy="4048690"/>
          </a:xfrm>
        </p:spPr>
        <p:txBody>
          <a:bodyPr>
            <a:normAutofit lnSpcReduction="10000"/>
          </a:bodyPr>
          <a:lstStyle/>
          <a:p>
            <a:r>
              <a:rPr lang="en-GB" sz="1800" dirty="0"/>
              <a:t>Just under a fifth (19%) of apprenticeship starts delivered in Buckinghamshire were in STEM subjects in 2022/23. This is down from a quarter in 2019/20.</a:t>
            </a:r>
          </a:p>
          <a:p>
            <a:r>
              <a:rPr lang="en-GB" sz="1800" dirty="0"/>
              <a:t>A notable decline in the proportion of starts that were STEM subjects occurred in the Chesham &amp; Amersham area. This is due to the largest provider of STEM provision in the area (Skills4Stem) reducing their delivery.</a:t>
            </a:r>
          </a:p>
          <a:p>
            <a:r>
              <a:rPr lang="en-GB" sz="1800" dirty="0"/>
              <a:t>Declines have also occurred in Wycombe, Beaconsfield, and to a small extent in Aylesbury.</a:t>
            </a:r>
          </a:p>
          <a:p>
            <a:r>
              <a:rPr lang="en-GB" sz="1800" dirty="0"/>
              <a:t>In contrast, the number of learners stating STEM subjects with Buckingham providers has grown at a greater rate than in other Buckinghamshire parliamentary constituency areas.</a:t>
            </a:r>
          </a:p>
        </p:txBody>
      </p:sp>
      <p:graphicFrame>
        <p:nvGraphicFramePr>
          <p:cNvPr id="7" name="Chart 6">
            <a:extLst>
              <a:ext uri="{FF2B5EF4-FFF2-40B4-BE49-F238E27FC236}">
                <a16:creationId xmlns:a16="http://schemas.microsoft.com/office/drawing/2014/main" id="{0091429B-C219-DE5F-F5DB-DDB477EBAAA2}"/>
              </a:ext>
            </a:extLst>
          </p:cNvPr>
          <p:cNvGraphicFramePr>
            <a:graphicFrameLocks/>
          </p:cNvGraphicFramePr>
          <p:nvPr>
            <p:extLst>
              <p:ext uri="{D42A27DB-BD31-4B8C-83A1-F6EECF244321}">
                <p14:modId xmlns:p14="http://schemas.microsoft.com/office/powerpoint/2010/main" val="2412247953"/>
              </p:ext>
            </p:extLst>
          </p:nvPr>
        </p:nvGraphicFramePr>
        <p:xfrm>
          <a:off x="6608957" y="2128273"/>
          <a:ext cx="4744844" cy="376305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3AA5C59B-B887-54EB-4317-7A20188B5DE2}"/>
              </a:ext>
            </a:extLst>
          </p:cNvPr>
          <p:cNvSpPr txBox="1"/>
          <p:nvPr/>
        </p:nvSpPr>
        <p:spPr>
          <a:xfrm>
            <a:off x="6484982" y="1158535"/>
            <a:ext cx="5208279" cy="738664"/>
          </a:xfrm>
          <a:prstGeom prst="rect">
            <a:avLst/>
          </a:prstGeom>
          <a:noFill/>
        </p:spPr>
        <p:txBody>
          <a:bodyPr wrap="square" rtlCol="0">
            <a:spAutoFit/>
          </a:bodyPr>
          <a:lstStyle/>
          <a:p>
            <a:r>
              <a:rPr lang="en-GB" sz="1400" b="1" dirty="0">
                <a:solidFill>
                  <a:srgbClr val="006965"/>
                </a:solidFill>
              </a:rPr>
              <a:t>Notable declines in the proportion of starts for STEM apprenticeships delivered in Buckinghamshire occurred in Chesham &amp; Amersham, Wycombe and Beaconsfield.</a:t>
            </a:r>
          </a:p>
        </p:txBody>
      </p:sp>
    </p:spTree>
    <p:extLst>
      <p:ext uri="{BB962C8B-B14F-4D97-AF65-F5344CB8AC3E}">
        <p14:creationId xmlns:p14="http://schemas.microsoft.com/office/powerpoint/2010/main" val="42570337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1DEEE-ED2A-574F-7786-1006FC5407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CACD5C-4616-9099-8018-252ED8048396}"/>
              </a:ext>
            </a:extLst>
          </p:cNvPr>
          <p:cNvSpPr>
            <a:spLocks noGrp="1"/>
          </p:cNvSpPr>
          <p:nvPr>
            <p:ph type="title"/>
          </p:nvPr>
        </p:nvSpPr>
        <p:spPr/>
        <p:txBody>
          <a:bodyPr/>
          <a:lstStyle/>
          <a:p>
            <a:r>
              <a:rPr lang="en-GB" dirty="0"/>
              <a:t>Training providers</a:t>
            </a:r>
          </a:p>
        </p:txBody>
      </p:sp>
      <p:graphicFrame>
        <p:nvGraphicFramePr>
          <p:cNvPr id="4" name="Content Placeholder 3">
            <a:extLst>
              <a:ext uri="{FF2B5EF4-FFF2-40B4-BE49-F238E27FC236}">
                <a16:creationId xmlns:a16="http://schemas.microsoft.com/office/drawing/2014/main" id="{3D82D2BF-1B12-2998-BA0C-F8865C2A8888}"/>
              </a:ext>
            </a:extLst>
          </p:cNvPr>
          <p:cNvGraphicFramePr>
            <a:graphicFrameLocks noGrp="1"/>
          </p:cNvGraphicFramePr>
          <p:nvPr>
            <p:ph idx="1"/>
            <p:extLst>
              <p:ext uri="{D42A27DB-BD31-4B8C-83A1-F6EECF244321}">
                <p14:modId xmlns:p14="http://schemas.microsoft.com/office/powerpoint/2010/main" val="518303842"/>
              </p:ext>
            </p:extLst>
          </p:nvPr>
        </p:nvGraphicFramePr>
        <p:xfrm>
          <a:off x="6955972" y="693893"/>
          <a:ext cx="4598452" cy="5193720"/>
        </p:xfrm>
        <a:graphic>
          <a:graphicData uri="http://schemas.openxmlformats.org/drawingml/2006/table">
            <a:tbl>
              <a:tblPr>
                <a:tableStyleId>{5C22544A-7EE6-4342-B048-85BDC9FD1C3A}</a:tableStyleId>
              </a:tblPr>
              <a:tblGrid>
                <a:gridCol w="536752">
                  <a:extLst>
                    <a:ext uri="{9D8B030D-6E8A-4147-A177-3AD203B41FA5}">
                      <a16:colId xmlns:a16="http://schemas.microsoft.com/office/drawing/2014/main" val="3854924224"/>
                    </a:ext>
                  </a:extLst>
                </a:gridCol>
                <a:gridCol w="4061700">
                  <a:extLst>
                    <a:ext uri="{9D8B030D-6E8A-4147-A177-3AD203B41FA5}">
                      <a16:colId xmlns:a16="http://schemas.microsoft.com/office/drawing/2014/main" val="2380019173"/>
                    </a:ext>
                  </a:extLst>
                </a:gridCol>
              </a:tblGrid>
              <a:tr h="197908">
                <a:tc>
                  <a:txBody>
                    <a:bodyPr/>
                    <a:lstStyle/>
                    <a:p>
                      <a:pPr algn="ctr" fontAlgn="b"/>
                      <a:r>
                        <a:rPr lang="en-GB" sz="1600" b="0" i="0" u="none" strike="noStrike" dirty="0">
                          <a:solidFill>
                            <a:schemeClr val="bg1"/>
                          </a:solidFill>
                          <a:effectLst/>
                          <a:latin typeface="Calibri" panose="020F0502020204030204" pitchFamily="34" charset="0"/>
                        </a:rPr>
                        <a:t>Starts</a:t>
                      </a: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l" fontAlgn="b"/>
                      <a:r>
                        <a:rPr lang="en-GB" sz="1600" b="0" i="0" u="none" strike="noStrike" dirty="0">
                          <a:solidFill>
                            <a:schemeClr val="bg1"/>
                          </a:solidFill>
                          <a:effectLst/>
                          <a:latin typeface="Calibri" panose="020F0502020204030204" pitchFamily="34" charset="0"/>
                        </a:rPr>
                        <a:t>Training provider</a:t>
                      </a: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732669498"/>
                  </a:ext>
                </a:extLst>
              </a:tr>
              <a:tr h="197908">
                <a:tc>
                  <a:txBody>
                    <a:bodyPr/>
                    <a:lstStyle/>
                    <a:p>
                      <a:pPr algn="ctr" fontAlgn="b"/>
                      <a:r>
                        <a:rPr lang="en-GB" sz="1100" b="0" i="0" u="none" strike="noStrike" dirty="0">
                          <a:solidFill>
                            <a:schemeClr val="bg1"/>
                          </a:solidFill>
                          <a:effectLst/>
                          <a:latin typeface="Calibri" panose="020F0502020204030204" pitchFamily="34" charset="0"/>
                        </a:rPr>
                        <a:t>413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b="0" i="0" u="none" strike="noStrike" dirty="0">
                          <a:solidFill>
                            <a:schemeClr val="bg1"/>
                          </a:solidFill>
                          <a:effectLst/>
                          <a:latin typeface="Calibri" panose="020F0502020204030204" pitchFamily="34" charset="0"/>
                        </a:rPr>
                        <a:t>THE UNIVERSITY OF READING </a:t>
                      </a:r>
                      <a:r>
                        <a:rPr lang="en-GB" sz="1100" b="0" i="0" u="none" strike="noStrike" dirty="0">
                          <a:solidFill>
                            <a:schemeClr val="tx1"/>
                          </a:solidFill>
                          <a:effectLst/>
                          <a:latin typeface="Calibri" panose="020F0502020204030204" pitchFamily="34" charset="0"/>
                        </a:rPr>
                        <a:t>(other public funded i.e. LA’s and HE)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87614261"/>
                  </a:ext>
                </a:extLst>
              </a:tr>
              <a:tr h="197908">
                <a:tc>
                  <a:txBody>
                    <a:bodyPr/>
                    <a:lstStyle/>
                    <a:p>
                      <a:pPr algn="ctr" fontAlgn="b"/>
                      <a:r>
                        <a:rPr lang="en-GB" sz="1100" b="0" i="0" u="none" strike="noStrike" dirty="0">
                          <a:solidFill>
                            <a:schemeClr val="bg1"/>
                          </a:solidFill>
                          <a:effectLst/>
                          <a:latin typeface="Calibri" panose="020F0502020204030204" pitchFamily="34" charset="0"/>
                        </a:rPr>
                        <a:t>247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b="0" i="0" u="none" strike="noStrike" dirty="0">
                          <a:solidFill>
                            <a:schemeClr val="bg1"/>
                          </a:solidFill>
                          <a:effectLst/>
                          <a:latin typeface="Calibri" panose="020F0502020204030204" pitchFamily="34" charset="0"/>
                        </a:rPr>
                        <a:t>BUCKINGHAMSHIRE NEW UNIVERSITY </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446934278"/>
                  </a:ext>
                </a:extLst>
              </a:tr>
              <a:tr h="197908">
                <a:tc>
                  <a:txBody>
                    <a:bodyPr/>
                    <a:lstStyle/>
                    <a:p>
                      <a:pPr algn="ctr" fontAlgn="b"/>
                      <a:r>
                        <a:rPr lang="en-GB" sz="1100" b="0" i="0" u="none" strike="noStrike" dirty="0">
                          <a:solidFill>
                            <a:schemeClr val="bg1"/>
                          </a:solidFill>
                          <a:effectLst/>
                          <a:latin typeface="Calibri" panose="020F0502020204030204" pitchFamily="34" charset="0"/>
                        </a:rPr>
                        <a:t>145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LIFETIME TRAINING GROUP LIMITED </a:t>
                      </a:r>
                      <a:r>
                        <a:rPr lang="en-GB" sz="1100" b="0" i="0" u="none" strike="noStrike" dirty="0">
                          <a:solidFill>
                            <a:schemeClr val="tx1"/>
                          </a:solidFill>
                          <a:effectLst/>
                          <a:latin typeface="Calibri" panose="020F0502020204030204" pitchFamily="34" charset="0"/>
                        </a:rPr>
                        <a:t>(public sector public funded)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98946700"/>
                  </a:ext>
                </a:extLst>
              </a:tr>
              <a:tr h="197908">
                <a:tc>
                  <a:txBody>
                    <a:bodyPr/>
                    <a:lstStyle/>
                    <a:p>
                      <a:pPr algn="ctr" fontAlgn="b"/>
                      <a:r>
                        <a:rPr lang="en-GB" sz="1100" b="0" i="0" u="none" strike="noStrike" dirty="0">
                          <a:solidFill>
                            <a:schemeClr val="bg1"/>
                          </a:solidFill>
                          <a:effectLst/>
                          <a:latin typeface="Calibri" panose="020F0502020204030204" pitchFamily="34" charset="0"/>
                        </a:rPr>
                        <a:t>119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l" fontAlgn="b"/>
                      <a:r>
                        <a:rPr lang="en-GB" sz="1100" b="0" i="0" u="none" strike="noStrike" dirty="0">
                          <a:solidFill>
                            <a:schemeClr val="bg1"/>
                          </a:solidFill>
                          <a:effectLst/>
                          <a:latin typeface="Calibri" panose="020F0502020204030204" pitchFamily="34" charset="0"/>
                        </a:rPr>
                        <a:t>BUCKINGHAMSHIRE COLLEGE GROUP </a:t>
                      </a:r>
                      <a:r>
                        <a:rPr lang="en-GB" sz="1100" b="0" i="0" u="none" strike="noStrike" dirty="0">
                          <a:solidFill>
                            <a:schemeClr val="tx1"/>
                          </a:solidFill>
                          <a:effectLst/>
                          <a:latin typeface="Calibri" panose="020F0502020204030204" pitchFamily="34" charset="0"/>
                        </a:rPr>
                        <a:t>(general FE college incl. tertiary)</a:t>
                      </a:r>
                      <a:endParaRPr lang="en-GB" sz="1100" b="0" i="0" u="none" strike="noStrike" dirty="0">
                        <a:solidFill>
                          <a:schemeClr val="bg1"/>
                        </a:solidFill>
                        <a:effectLst/>
                        <a:latin typeface="Calibri" panose="020F0502020204030204" pitchFamily="34" charset="0"/>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extLst>
                  <a:ext uri="{0D108BD9-81ED-4DB2-BD59-A6C34878D82A}">
                    <a16:rowId xmlns:a16="http://schemas.microsoft.com/office/drawing/2014/main" val="1164156524"/>
                  </a:ext>
                </a:extLst>
              </a:tr>
              <a:tr h="197908">
                <a:tc>
                  <a:txBody>
                    <a:bodyPr/>
                    <a:lstStyle/>
                    <a:p>
                      <a:pPr algn="ctr" fontAlgn="b"/>
                      <a:r>
                        <a:rPr lang="en-GB" sz="1100" b="0" i="0" u="none" strike="noStrike" dirty="0">
                          <a:solidFill>
                            <a:schemeClr val="bg1"/>
                          </a:solidFill>
                          <a:effectLst/>
                          <a:latin typeface="Calibri" panose="020F0502020204030204" pitchFamily="34" charset="0"/>
                        </a:rPr>
                        <a:t>69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b="0" i="0" u="none" strike="noStrike" dirty="0">
                          <a:solidFill>
                            <a:schemeClr val="bg1"/>
                          </a:solidFill>
                          <a:effectLst/>
                          <a:latin typeface="Calibri" panose="020F0502020204030204" pitchFamily="34" charset="0"/>
                        </a:rPr>
                        <a:t>BUCKINGHAMSHIRE COUNCIL</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243651809"/>
                  </a:ext>
                </a:extLst>
              </a:tr>
              <a:tr h="197908">
                <a:tc>
                  <a:txBody>
                    <a:bodyPr/>
                    <a:lstStyle/>
                    <a:p>
                      <a:pPr algn="ctr" fontAlgn="b"/>
                      <a:r>
                        <a:rPr lang="en-GB" sz="1100" b="0" i="0" u="none" strike="noStrike" dirty="0">
                          <a:solidFill>
                            <a:schemeClr val="bg1"/>
                          </a:solidFill>
                          <a:effectLst/>
                          <a:latin typeface="Calibri" panose="020F0502020204030204" pitchFamily="34" charset="0"/>
                        </a:rPr>
                        <a:t>67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CORNDEL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57849291"/>
                  </a:ext>
                </a:extLst>
              </a:tr>
              <a:tr h="197908">
                <a:tc>
                  <a:txBody>
                    <a:bodyPr/>
                    <a:lstStyle/>
                    <a:p>
                      <a:pPr algn="ctr" fontAlgn="b"/>
                      <a:r>
                        <a:rPr lang="en-GB" sz="1100" b="0" i="0" u="none" strike="noStrike">
                          <a:solidFill>
                            <a:schemeClr val="bg1"/>
                          </a:solidFill>
                          <a:effectLst/>
                          <a:latin typeface="Calibri" panose="020F0502020204030204" pitchFamily="34" charset="0"/>
                        </a:rPr>
                        <a:t>64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INSPIRO LEARNING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694573561"/>
                  </a:ext>
                </a:extLst>
              </a:tr>
              <a:tr h="197908">
                <a:tc>
                  <a:txBody>
                    <a:bodyPr/>
                    <a:lstStyle/>
                    <a:p>
                      <a:pPr algn="ctr" fontAlgn="b"/>
                      <a:r>
                        <a:rPr lang="en-GB" sz="1100" b="0" i="0" u="none" strike="noStrike">
                          <a:solidFill>
                            <a:schemeClr val="bg1"/>
                          </a:solidFill>
                          <a:effectLst/>
                          <a:latin typeface="Calibri" panose="020F0502020204030204" pitchFamily="34" charset="0"/>
                        </a:rPr>
                        <a:t>52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a:solidFill>
                            <a:schemeClr val="bg1"/>
                          </a:solidFill>
                          <a:effectLst/>
                          <a:latin typeface="Calibri" panose="020F0502020204030204" pitchFamily="34" charset="0"/>
                        </a:rPr>
                        <a:t>HIT TRAINING LTD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863472250"/>
                  </a:ext>
                </a:extLst>
              </a:tr>
              <a:tr h="197908">
                <a:tc>
                  <a:txBody>
                    <a:bodyPr/>
                    <a:lstStyle/>
                    <a:p>
                      <a:pPr algn="ctr" fontAlgn="b"/>
                      <a:r>
                        <a:rPr lang="en-GB" sz="1100" b="0" i="0" u="none" strike="noStrike">
                          <a:solidFill>
                            <a:schemeClr val="bg1"/>
                          </a:solidFill>
                          <a:effectLst/>
                          <a:latin typeface="Calibri" panose="020F0502020204030204" pitchFamily="34" charset="0"/>
                        </a:rPr>
                        <a:t>50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a:solidFill>
                            <a:schemeClr val="bg1"/>
                          </a:solidFill>
                          <a:effectLst/>
                          <a:latin typeface="Calibri" panose="020F0502020204030204" pitchFamily="34" charset="0"/>
                        </a:rPr>
                        <a:t>THE CHILD CARE COMPANY (OLD WINDSOR)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03394969"/>
                  </a:ext>
                </a:extLst>
              </a:tr>
              <a:tr h="197908">
                <a:tc>
                  <a:txBody>
                    <a:bodyPr/>
                    <a:lstStyle/>
                    <a:p>
                      <a:pPr algn="ctr" fontAlgn="b"/>
                      <a:r>
                        <a:rPr lang="en-GB" sz="1100" b="0" i="0" u="none" strike="noStrike" dirty="0">
                          <a:solidFill>
                            <a:schemeClr val="bg1"/>
                          </a:solidFill>
                          <a:effectLst/>
                          <a:latin typeface="Calibri" panose="020F0502020204030204" pitchFamily="34" charset="0"/>
                        </a:rPr>
                        <a:t>48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MARR CORPORATION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139282941"/>
                  </a:ext>
                </a:extLst>
              </a:tr>
              <a:tr h="197908">
                <a:tc>
                  <a:txBody>
                    <a:bodyPr/>
                    <a:lstStyle/>
                    <a:p>
                      <a:pPr algn="ctr" fontAlgn="b"/>
                      <a:r>
                        <a:rPr lang="en-GB" sz="1100" b="0" i="0" u="none" strike="noStrike">
                          <a:solidFill>
                            <a:schemeClr val="bg1"/>
                          </a:solidFill>
                          <a:effectLst/>
                          <a:latin typeface="Calibri" panose="020F0502020204030204" pitchFamily="34" charset="0"/>
                        </a:rPr>
                        <a:t>48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a:solidFill>
                            <a:schemeClr val="bg1"/>
                          </a:solidFill>
                          <a:effectLst/>
                          <a:latin typeface="Calibri" panose="020F0502020204030204" pitchFamily="34" charset="0"/>
                        </a:rPr>
                        <a:t>QA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806885469"/>
                  </a:ext>
                </a:extLst>
              </a:tr>
              <a:tr h="197908">
                <a:tc>
                  <a:txBody>
                    <a:bodyPr/>
                    <a:lstStyle/>
                    <a:p>
                      <a:pPr algn="ctr" fontAlgn="b"/>
                      <a:r>
                        <a:rPr lang="en-GB" sz="1100" b="0" i="0" u="none" strike="noStrike">
                          <a:solidFill>
                            <a:schemeClr val="bg1"/>
                          </a:solidFill>
                          <a:effectLst/>
                          <a:latin typeface="Calibri" panose="020F0502020204030204" pitchFamily="34" charset="0"/>
                        </a:rPr>
                        <a:t>47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a:solidFill>
                            <a:schemeClr val="bg1"/>
                          </a:solidFill>
                          <a:effectLst/>
                          <a:latin typeface="Calibri" panose="020F0502020204030204" pitchFamily="34" charset="0"/>
                        </a:rPr>
                        <a:t>PARAGON EDUCATION &amp; SKILLS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23278684"/>
                  </a:ext>
                </a:extLst>
              </a:tr>
              <a:tr h="197908">
                <a:tc>
                  <a:txBody>
                    <a:bodyPr/>
                    <a:lstStyle/>
                    <a:p>
                      <a:pPr algn="ctr" fontAlgn="b"/>
                      <a:r>
                        <a:rPr lang="en-GB" sz="1100" b="0" i="0" u="none" strike="noStrike" dirty="0">
                          <a:solidFill>
                            <a:schemeClr val="bg1"/>
                          </a:solidFill>
                          <a:effectLst/>
                          <a:latin typeface="Calibri" panose="020F0502020204030204" pitchFamily="34" charset="0"/>
                        </a:rPr>
                        <a:t>41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CAPITA PLC</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440996022"/>
                  </a:ext>
                </a:extLst>
              </a:tr>
              <a:tr h="197908">
                <a:tc>
                  <a:txBody>
                    <a:bodyPr/>
                    <a:lstStyle/>
                    <a:p>
                      <a:pPr algn="ctr" fontAlgn="b"/>
                      <a:r>
                        <a:rPr lang="en-GB" sz="1100" b="0" i="0" u="none" strike="noStrike">
                          <a:solidFill>
                            <a:schemeClr val="bg1"/>
                          </a:solidFill>
                          <a:effectLst/>
                          <a:latin typeface="Calibri" panose="020F0502020204030204" pitchFamily="34" charset="0"/>
                        </a:rPr>
                        <a:t>38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l" fontAlgn="b"/>
                      <a:r>
                        <a:rPr lang="en-GB" sz="1100" b="0" i="0" u="none" strike="noStrike" dirty="0">
                          <a:solidFill>
                            <a:schemeClr val="bg1"/>
                          </a:solidFill>
                          <a:effectLst/>
                          <a:latin typeface="Calibri" panose="020F0502020204030204" pitchFamily="34" charset="0"/>
                        </a:rPr>
                        <a:t>MILTON KEYNES COLLEGE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extLst>
                  <a:ext uri="{0D108BD9-81ED-4DB2-BD59-A6C34878D82A}">
                    <a16:rowId xmlns:a16="http://schemas.microsoft.com/office/drawing/2014/main" val="2053509576"/>
                  </a:ext>
                </a:extLst>
              </a:tr>
              <a:tr h="197908">
                <a:tc>
                  <a:txBody>
                    <a:bodyPr/>
                    <a:lstStyle/>
                    <a:p>
                      <a:pPr algn="ctr" fontAlgn="b"/>
                      <a:r>
                        <a:rPr lang="en-GB" sz="1100" b="0" i="0" u="none" strike="noStrike">
                          <a:solidFill>
                            <a:schemeClr val="bg1"/>
                          </a:solidFill>
                          <a:effectLst/>
                          <a:latin typeface="Calibri" panose="020F0502020204030204" pitchFamily="34" charset="0"/>
                        </a:rPr>
                        <a:t>30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a:solidFill>
                            <a:schemeClr val="bg1"/>
                          </a:solidFill>
                          <a:effectLst/>
                          <a:latin typeface="Calibri" panose="020F0502020204030204" pitchFamily="34" charset="0"/>
                        </a:rPr>
                        <a:t>TRAIN'D UP RAILWAY RESOURCING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74853031"/>
                  </a:ext>
                </a:extLst>
              </a:tr>
              <a:tr h="197908">
                <a:tc>
                  <a:txBody>
                    <a:bodyPr/>
                    <a:lstStyle/>
                    <a:p>
                      <a:pPr algn="ctr" fontAlgn="b"/>
                      <a:r>
                        <a:rPr lang="en-GB" sz="1100" b="0" i="0" u="none" strike="noStrike">
                          <a:solidFill>
                            <a:schemeClr val="bg1"/>
                          </a:solidFill>
                          <a:effectLst/>
                          <a:latin typeface="Calibri" panose="020F0502020204030204" pitchFamily="34" charset="0"/>
                        </a:rPr>
                        <a:t>29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REALISE LEARNING AND EMPLOYMENT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983642889"/>
                  </a:ext>
                </a:extLst>
              </a:tr>
              <a:tr h="197908">
                <a:tc>
                  <a:txBody>
                    <a:bodyPr/>
                    <a:lstStyle/>
                    <a:p>
                      <a:pPr algn="ctr" fontAlgn="b"/>
                      <a:r>
                        <a:rPr lang="en-GB" sz="1100" b="0" i="0" u="none" strike="noStrike" dirty="0">
                          <a:solidFill>
                            <a:schemeClr val="bg1"/>
                          </a:solidFill>
                          <a:effectLst/>
                          <a:latin typeface="Calibri" panose="020F0502020204030204" pitchFamily="34" charset="0"/>
                        </a:rPr>
                        <a:t>28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a:solidFill>
                            <a:schemeClr val="bg1"/>
                          </a:solidFill>
                          <a:effectLst/>
                          <a:latin typeface="Calibri" panose="020F0502020204030204" pitchFamily="34" charset="0"/>
                        </a:rPr>
                        <a:t>SKILLS TRAINING UK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496660254"/>
                  </a:ext>
                </a:extLst>
              </a:tr>
              <a:tr h="197908">
                <a:tc>
                  <a:txBody>
                    <a:bodyPr/>
                    <a:lstStyle/>
                    <a:p>
                      <a:pPr algn="ctr" fontAlgn="b"/>
                      <a:r>
                        <a:rPr lang="en-GB" sz="1100" b="0" i="0" u="none" strike="noStrike">
                          <a:solidFill>
                            <a:schemeClr val="bg1"/>
                          </a:solidFill>
                          <a:effectLst/>
                          <a:latin typeface="Calibri" panose="020F0502020204030204" pitchFamily="34" charset="0"/>
                        </a:rPr>
                        <a:t>25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FIREBRAND TRAINING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698813574"/>
                  </a:ext>
                </a:extLst>
              </a:tr>
              <a:tr h="197908">
                <a:tc>
                  <a:txBody>
                    <a:bodyPr/>
                    <a:lstStyle/>
                    <a:p>
                      <a:pPr algn="ctr" fontAlgn="b"/>
                      <a:r>
                        <a:rPr lang="en-GB" sz="1100" b="0" i="0" u="none" strike="noStrike">
                          <a:solidFill>
                            <a:schemeClr val="bg1"/>
                          </a:solidFill>
                          <a:effectLst/>
                          <a:latin typeface="Calibri" panose="020F0502020204030204" pitchFamily="34" charset="0"/>
                        </a:rPr>
                        <a:t>25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a:solidFill>
                            <a:schemeClr val="bg1"/>
                          </a:solidFill>
                          <a:effectLst/>
                          <a:latin typeface="Calibri" panose="020F0502020204030204" pitchFamily="34" charset="0"/>
                        </a:rPr>
                        <a:t>PARETO LAW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259970060"/>
                  </a:ext>
                </a:extLst>
              </a:tr>
              <a:tr h="197908">
                <a:tc>
                  <a:txBody>
                    <a:bodyPr/>
                    <a:lstStyle/>
                    <a:p>
                      <a:pPr algn="ctr" fontAlgn="b"/>
                      <a:r>
                        <a:rPr lang="en-GB" sz="1100" b="0" i="0" u="none" strike="noStrike" dirty="0">
                          <a:solidFill>
                            <a:schemeClr val="bg1"/>
                          </a:solidFill>
                          <a:effectLst/>
                          <a:latin typeface="Calibri" panose="020F0502020204030204" pitchFamily="34" charset="0"/>
                        </a:rPr>
                        <a:t>24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SPAN TRAINING &amp; DEVELOPMENT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4051592947"/>
                  </a:ext>
                </a:extLst>
              </a:tr>
              <a:tr h="197908">
                <a:tc>
                  <a:txBody>
                    <a:bodyPr/>
                    <a:lstStyle/>
                    <a:p>
                      <a:pPr algn="ctr" fontAlgn="b"/>
                      <a:r>
                        <a:rPr lang="en-GB" sz="1100" b="0" i="0" u="none" strike="noStrike">
                          <a:solidFill>
                            <a:schemeClr val="bg1"/>
                          </a:solidFill>
                          <a:effectLst/>
                          <a:latin typeface="Calibri" panose="020F0502020204030204" pitchFamily="34" charset="0"/>
                        </a:rPr>
                        <a:t>23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TEMP DENT DENTAL AGENCY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510272349"/>
                  </a:ext>
                </a:extLst>
              </a:tr>
              <a:tr h="197908">
                <a:tc>
                  <a:txBody>
                    <a:bodyPr/>
                    <a:lstStyle/>
                    <a:p>
                      <a:pPr algn="ctr" fontAlgn="b"/>
                      <a:r>
                        <a:rPr lang="en-GB" sz="1100" b="0" i="0" u="none" strike="noStrike" dirty="0">
                          <a:solidFill>
                            <a:schemeClr val="bg1"/>
                          </a:solidFill>
                          <a:effectLst/>
                          <a:latin typeface="Calibri" panose="020F0502020204030204" pitchFamily="34" charset="0"/>
                        </a:rPr>
                        <a:t>22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BABINGTON BUSINESS COLLEGE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84756876"/>
                  </a:ext>
                </a:extLst>
              </a:tr>
              <a:tr h="197908">
                <a:tc>
                  <a:txBody>
                    <a:bodyPr/>
                    <a:lstStyle/>
                    <a:p>
                      <a:pPr algn="ctr" fontAlgn="b"/>
                      <a:r>
                        <a:rPr lang="en-GB" sz="1100" b="0" i="0" u="none" strike="noStrike" dirty="0">
                          <a:solidFill>
                            <a:schemeClr val="bg1"/>
                          </a:solidFill>
                          <a:effectLst/>
                          <a:latin typeface="Calibri" panose="020F0502020204030204" pitchFamily="34" charset="0"/>
                        </a:rPr>
                        <a:t>22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HAWK MANAGEMENT (UK)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61985265"/>
                  </a:ext>
                </a:extLst>
              </a:tr>
              <a:tr h="197908">
                <a:tc>
                  <a:txBody>
                    <a:bodyPr/>
                    <a:lstStyle/>
                    <a:p>
                      <a:pPr algn="ctr" fontAlgn="b"/>
                      <a:r>
                        <a:rPr lang="en-GB" sz="1100" b="0" i="0" u="none" strike="noStrike" dirty="0">
                          <a:solidFill>
                            <a:schemeClr val="bg1"/>
                          </a:solidFill>
                          <a:effectLst/>
                          <a:latin typeface="Calibri" panose="020F0502020204030204" pitchFamily="34" charset="0"/>
                        </a:rPr>
                        <a:t>22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SKILLWISE TRAINING UK LTD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394708433"/>
                  </a:ext>
                </a:extLst>
              </a:tr>
              <a:tr h="197908">
                <a:tc>
                  <a:txBody>
                    <a:bodyPr/>
                    <a:lstStyle/>
                    <a:p>
                      <a:pPr algn="ctr" fontAlgn="b"/>
                      <a:r>
                        <a:rPr lang="en-GB" sz="1100" b="0" i="0" u="none" strike="noStrike" dirty="0">
                          <a:solidFill>
                            <a:schemeClr val="bg1"/>
                          </a:solidFill>
                          <a:effectLst/>
                          <a:latin typeface="Calibri" panose="020F0502020204030204" pitchFamily="34" charset="0"/>
                        </a:rPr>
                        <a:t>19 (</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EDUCATION AND SKILLS TRAINING &amp; DEVELOPMENT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566013921"/>
                  </a:ext>
                </a:extLst>
              </a:tr>
            </a:tbl>
          </a:graphicData>
        </a:graphic>
      </p:graphicFrame>
      <p:sp>
        <p:nvSpPr>
          <p:cNvPr id="3" name="TextBox 2">
            <a:extLst>
              <a:ext uri="{FF2B5EF4-FFF2-40B4-BE49-F238E27FC236}">
                <a16:creationId xmlns:a16="http://schemas.microsoft.com/office/drawing/2014/main" id="{83A606E1-5764-E6A1-3CDB-D04BD53C84B6}"/>
              </a:ext>
            </a:extLst>
          </p:cNvPr>
          <p:cNvSpPr txBox="1"/>
          <p:nvPr/>
        </p:nvSpPr>
        <p:spPr>
          <a:xfrm>
            <a:off x="8060512" y="604925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starts 2022/23 academic year</a:t>
            </a:r>
            <a:endParaRPr lang="en-GB" sz="1200" dirty="0"/>
          </a:p>
        </p:txBody>
      </p:sp>
      <p:sp>
        <p:nvSpPr>
          <p:cNvPr id="5" name="Content Placeholder 2">
            <a:extLst>
              <a:ext uri="{FF2B5EF4-FFF2-40B4-BE49-F238E27FC236}">
                <a16:creationId xmlns:a16="http://schemas.microsoft.com/office/drawing/2014/main" id="{0BE3A68E-9A06-0554-7C1A-376142D71F38}"/>
              </a:ext>
            </a:extLst>
          </p:cNvPr>
          <p:cNvSpPr txBox="1">
            <a:spLocks/>
          </p:cNvSpPr>
          <p:nvPr/>
        </p:nvSpPr>
        <p:spPr>
          <a:xfrm>
            <a:off x="838200" y="1825625"/>
            <a:ext cx="5094514"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In 2022/23, just under two thirds (63%) of apprenticeships delivered in Buckinghamshire were from private sector public funded training providers.</a:t>
            </a:r>
          </a:p>
          <a:p>
            <a:r>
              <a:rPr lang="en-GB" sz="2000" dirty="0"/>
              <a:t>In contrast, 30% were from other public funded training providers such as local authorities and higher education institutions.</a:t>
            </a:r>
          </a:p>
          <a:p>
            <a:r>
              <a:rPr lang="en-GB" sz="2000" dirty="0"/>
              <a:t>49% of apprenticeships delivered in Buckinghamshire were started by Buckinghamshire-based learners. This is down from 65% in 2019/20.</a:t>
            </a:r>
          </a:p>
          <a:p>
            <a:r>
              <a:rPr lang="en-GB" sz="2000" dirty="0"/>
              <a:t>The number of Buckinghamshire-based learners starting apprenticeships delivered in Buckinghamshire has grown by 12% since 2019/20, however the number of learners based outside of the county starting apprenticeships delivered in Buckinghamshire has grown by 117%.</a:t>
            </a:r>
          </a:p>
          <a:p>
            <a:r>
              <a:rPr lang="en-GB" sz="2000" dirty="0"/>
              <a:t>The highest number of achievements delivered outside of Buckinghamshire were in the local authorities of Oxfordshire (5%), followed by Hertfordshire (3%), Slough (3%), Milton Keynes (3%), Central Bedfordshire (2%) and Wokingham (2%).</a:t>
            </a:r>
          </a:p>
          <a:p>
            <a:endParaRPr lang="en-GB" sz="2000" dirty="0">
              <a:highlight>
                <a:srgbClr val="FFFF00"/>
              </a:highlight>
            </a:endParaRPr>
          </a:p>
        </p:txBody>
      </p:sp>
    </p:spTree>
    <p:extLst>
      <p:ext uri="{BB962C8B-B14F-4D97-AF65-F5344CB8AC3E}">
        <p14:creationId xmlns:p14="http://schemas.microsoft.com/office/powerpoint/2010/main" val="35484934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a:extLst>
            <a:ext uri="{FF2B5EF4-FFF2-40B4-BE49-F238E27FC236}">
              <a16:creationId xmlns:a16="http://schemas.microsoft.com/office/drawing/2014/main" id="{74572659-E295-4FA7-F9C4-56233E7BE44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6ED4B45-BE23-B922-7FBE-275492A5DAEA}"/>
              </a:ext>
            </a:extLst>
          </p:cNvPr>
          <p:cNvSpPr>
            <a:spLocks noGrp="1"/>
          </p:cNvSpPr>
          <p:nvPr>
            <p:ph type="title"/>
          </p:nvPr>
        </p:nvSpPr>
        <p:spPr/>
        <p:txBody>
          <a:bodyPr/>
          <a:lstStyle/>
          <a:p>
            <a:r>
              <a:rPr lang="en-GB" b="1" dirty="0">
                <a:solidFill>
                  <a:schemeClr val="bg1"/>
                </a:solidFill>
                <a:latin typeface="+mn-lt"/>
              </a:rPr>
              <a:t>Apprenticeship achievements</a:t>
            </a:r>
            <a:br>
              <a:rPr lang="en-GB" b="1" dirty="0">
                <a:solidFill>
                  <a:schemeClr val="bg1"/>
                </a:solidFill>
                <a:latin typeface="+mn-lt"/>
              </a:rPr>
            </a:br>
            <a:r>
              <a:rPr lang="en-GB" b="1" dirty="0">
                <a:solidFill>
                  <a:schemeClr val="bg1"/>
                </a:solidFill>
                <a:latin typeface="+mn-lt"/>
              </a:rPr>
              <a:t>delivered in Buckinghamshire</a:t>
            </a:r>
          </a:p>
        </p:txBody>
      </p:sp>
      <p:sp>
        <p:nvSpPr>
          <p:cNvPr id="2" name="Title 3">
            <a:extLst>
              <a:ext uri="{FF2B5EF4-FFF2-40B4-BE49-F238E27FC236}">
                <a16:creationId xmlns:a16="http://schemas.microsoft.com/office/drawing/2014/main" id="{7DDA14D8-5477-837F-2046-1EB050AF5D3F}"/>
              </a:ext>
            </a:extLst>
          </p:cNvPr>
          <p:cNvSpPr txBox="1">
            <a:spLocks/>
          </p:cNvSpPr>
          <p:nvPr/>
        </p:nvSpPr>
        <p:spPr>
          <a:xfrm>
            <a:off x="831850" y="4562475"/>
            <a:ext cx="10515600" cy="98874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2000" b="1" dirty="0">
                <a:solidFill>
                  <a:prstClr val="white"/>
                </a:solidFill>
                <a:latin typeface="Calibri" panose="020F0502020204030204"/>
              </a:rPr>
              <a:t>Please note: D</a:t>
            </a:r>
            <a:r>
              <a:rPr kumimoji="0" lang="en-GB" sz="2000" b="1" i="0" u="none" strike="noStrike" kern="1200" cap="none" spc="0" normalizeH="0" baseline="0" noProof="0" dirty="0" err="1">
                <a:ln>
                  <a:noFill/>
                </a:ln>
                <a:solidFill>
                  <a:prstClr val="white"/>
                </a:solidFill>
                <a:effectLst/>
                <a:uLnTx/>
                <a:uFillTx/>
                <a:latin typeface="Calibri" panose="020F0502020204030204"/>
                <a:ea typeface="+mj-ea"/>
                <a:cs typeface="+mj-cs"/>
              </a:rPr>
              <a:t>irect</a:t>
            </a:r>
            <a:r>
              <a:rPr kumimoji="0" lang="en-GB" sz="2000" b="1" i="0" u="none" strike="noStrike" kern="1200" cap="none" spc="0" normalizeH="0" baseline="0" noProof="0" dirty="0">
                <a:ln>
                  <a:noFill/>
                </a:ln>
                <a:solidFill>
                  <a:prstClr val="white"/>
                </a:solidFill>
                <a:effectLst/>
                <a:uLnTx/>
                <a:uFillTx/>
                <a:latin typeface="Calibri" panose="020F0502020204030204"/>
                <a:ea typeface="+mj-ea"/>
                <a:cs typeface="+mj-cs"/>
              </a:rPr>
              <a:t> comparisons between starts and achievements should not be made</a:t>
            </a:r>
          </a:p>
        </p:txBody>
      </p:sp>
    </p:spTree>
    <p:extLst>
      <p:ext uri="{BB962C8B-B14F-4D97-AF65-F5344CB8AC3E}">
        <p14:creationId xmlns:p14="http://schemas.microsoft.com/office/powerpoint/2010/main" val="1354155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1C1FB-BD73-90D9-6D38-84B49EE227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4AB4E2-96EA-427C-E684-18CE68F7496B}"/>
              </a:ext>
            </a:extLst>
          </p:cNvPr>
          <p:cNvSpPr>
            <a:spLocks noGrp="1"/>
          </p:cNvSpPr>
          <p:nvPr>
            <p:ph type="title"/>
          </p:nvPr>
        </p:nvSpPr>
        <p:spPr/>
        <p:txBody>
          <a:bodyPr/>
          <a:lstStyle/>
          <a:p>
            <a:r>
              <a:rPr lang="en-GB" dirty="0"/>
              <a:t>Trend – national comparison</a:t>
            </a:r>
          </a:p>
        </p:txBody>
      </p:sp>
      <p:sp>
        <p:nvSpPr>
          <p:cNvPr id="3" name="Content Placeholder 2">
            <a:extLst>
              <a:ext uri="{FF2B5EF4-FFF2-40B4-BE49-F238E27FC236}">
                <a16:creationId xmlns:a16="http://schemas.microsoft.com/office/drawing/2014/main" id="{7EEA0745-2743-8FCF-AB77-2BBDFCA4FFDA}"/>
              </a:ext>
            </a:extLst>
          </p:cNvPr>
          <p:cNvSpPr>
            <a:spLocks noGrp="1"/>
          </p:cNvSpPr>
          <p:nvPr>
            <p:ph idx="1"/>
          </p:nvPr>
        </p:nvSpPr>
        <p:spPr>
          <a:xfrm>
            <a:off x="838199" y="1885808"/>
            <a:ext cx="5094249" cy="3792992"/>
          </a:xfrm>
        </p:spPr>
        <p:txBody>
          <a:bodyPr>
            <a:noAutofit/>
          </a:bodyPr>
          <a:lstStyle/>
          <a:p>
            <a:r>
              <a:rPr lang="en-GB" sz="1800" dirty="0"/>
              <a:t>The number of achievements (learners who successfully complete the programme) for apprenticeships delivered in Buckinghamshire has remained relatively flat since 2019/20 (the year of greatest disruption from Covid-19).</a:t>
            </a:r>
          </a:p>
          <a:p>
            <a:r>
              <a:rPr lang="en-GB" sz="1800" dirty="0"/>
              <a:t>A drop was recorded in 2021/22, however the number of achievements recovered in 2022/23.</a:t>
            </a:r>
          </a:p>
          <a:p>
            <a:r>
              <a:rPr lang="en-GB" sz="1800" dirty="0"/>
              <a:t>The overall trend has been similar to the national average.</a:t>
            </a:r>
          </a:p>
          <a:p>
            <a:r>
              <a:rPr lang="en-GB" sz="1800" b="1" dirty="0"/>
              <a:t>Please note: </a:t>
            </a:r>
            <a:r>
              <a:rPr lang="en-GB" sz="1800" dirty="0"/>
              <a:t>apprenticeships take 1 to 5 years to complete depending on their level. For example, degree apprenticeships typically take 3 to 6 years to complete, while an intermediate level apprenticeship typically takes 12 to 18 months full-time. Direct comparisons between starts and achievements should not be made.</a:t>
            </a:r>
          </a:p>
        </p:txBody>
      </p:sp>
      <p:graphicFrame>
        <p:nvGraphicFramePr>
          <p:cNvPr id="4" name="Chart 3">
            <a:extLst>
              <a:ext uri="{FF2B5EF4-FFF2-40B4-BE49-F238E27FC236}">
                <a16:creationId xmlns:a16="http://schemas.microsoft.com/office/drawing/2014/main" id="{0A919D56-314C-2513-659F-EE6D6D295469}"/>
              </a:ext>
            </a:extLst>
          </p:cNvPr>
          <p:cNvGraphicFramePr>
            <a:graphicFrameLocks/>
          </p:cNvGraphicFramePr>
          <p:nvPr>
            <p:extLst>
              <p:ext uri="{D42A27DB-BD31-4B8C-83A1-F6EECF244321}">
                <p14:modId xmlns:p14="http://schemas.microsoft.com/office/powerpoint/2010/main" val="1534088895"/>
              </p:ext>
            </p:extLst>
          </p:nvPr>
        </p:nvGraphicFramePr>
        <p:xfrm>
          <a:off x="6096000" y="2306320"/>
          <a:ext cx="5257800" cy="359364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2507AD13-5936-8744-5DAE-205493185E37}"/>
              </a:ext>
            </a:extLst>
          </p:cNvPr>
          <p:cNvSpPr txBox="1"/>
          <p:nvPr/>
        </p:nvSpPr>
        <p:spPr>
          <a:xfrm>
            <a:off x="6259553" y="1690688"/>
            <a:ext cx="5007200" cy="523220"/>
          </a:xfrm>
          <a:prstGeom prst="rect">
            <a:avLst/>
          </a:prstGeom>
          <a:noFill/>
        </p:spPr>
        <p:txBody>
          <a:bodyPr wrap="square" rtlCol="0">
            <a:spAutoFit/>
          </a:bodyPr>
          <a:lstStyle/>
          <a:p>
            <a:r>
              <a:rPr lang="en-GB" sz="1400" b="1" dirty="0">
                <a:solidFill>
                  <a:srgbClr val="006965"/>
                </a:solidFill>
              </a:rPr>
              <a:t>The number of apprenticeship achievements delivered in Buckinghamshire has remained relatively flat since 2019/20.</a:t>
            </a:r>
          </a:p>
        </p:txBody>
      </p:sp>
      <p:sp>
        <p:nvSpPr>
          <p:cNvPr id="7" name="TextBox 6">
            <a:extLst>
              <a:ext uri="{FF2B5EF4-FFF2-40B4-BE49-F238E27FC236}">
                <a16:creationId xmlns:a16="http://schemas.microsoft.com/office/drawing/2014/main" id="{0AFEE962-59B2-D9EC-C358-3C0CFAF2B43F}"/>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4"/>
              </a:rPr>
              <a:t>DfE Apprenticeship achievements</a:t>
            </a:r>
            <a:endParaRPr lang="en-GB" sz="1200" dirty="0"/>
          </a:p>
        </p:txBody>
      </p:sp>
    </p:spTree>
    <p:extLst>
      <p:ext uri="{BB962C8B-B14F-4D97-AF65-F5344CB8AC3E}">
        <p14:creationId xmlns:p14="http://schemas.microsoft.com/office/powerpoint/2010/main" val="25755846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66E18-EAE7-9650-E96B-064AA22A59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A7CDA-B07B-4C28-9A74-A7DE2901343C}"/>
              </a:ext>
            </a:extLst>
          </p:cNvPr>
          <p:cNvSpPr>
            <a:spLocks noGrp="1"/>
          </p:cNvSpPr>
          <p:nvPr>
            <p:ph type="title"/>
          </p:nvPr>
        </p:nvSpPr>
        <p:spPr/>
        <p:txBody>
          <a:bodyPr/>
          <a:lstStyle/>
          <a:p>
            <a:r>
              <a:rPr lang="en-GB" dirty="0"/>
              <a:t>Trend – within Buckinghamshire</a:t>
            </a:r>
          </a:p>
        </p:txBody>
      </p:sp>
      <p:graphicFrame>
        <p:nvGraphicFramePr>
          <p:cNvPr id="4" name="Chart 3">
            <a:extLst>
              <a:ext uri="{FF2B5EF4-FFF2-40B4-BE49-F238E27FC236}">
                <a16:creationId xmlns:a16="http://schemas.microsoft.com/office/drawing/2014/main" id="{331BFE91-F693-412E-5239-4D287849F0A8}"/>
              </a:ext>
            </a:extLst>
          </p:cNvPr>
          <p:cNvGraphicFramePr>
            <a:graphicFrameLocks/>
          </p:cNvGraphicFramePr>
          <p:nvPr>
            <p:extLst>
              <p:ext uri="{D42A27DB-BD31-4B8C-83A1-F6EECF244321}">
                <p14:modId xmlns:p14="http://schemas.microsoft.com/office/powerpoint/2010/main" val="4243097343"/>
              </p:ext>
            </p:extLst>
          </p:nvPr>
        </p:nvGraphicFramePr>
        <p:xfrm>
          <a:off x="6220968" y="2429352"/>
          <a:ext cx="5132831" cy="353186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7B67593-03AA-E59C-3B11-B63BE19FFC7C}"/>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p:txBody>
      </p:sp>
      <p:sp>
        <p:nvSpPr>
          <p:cNvPr id="5" name="Content Placeholder 2">
            <a:extLst>
              <a:ext uri="{FF2B5EF4-FFF2-40B4-BE49-F238E27FC236}">
                <a16:creationId xmlns:a16="http://schemas.microsoft.com/office/drawing/2014/main" id="{E0F40DDC-D1D4-0869-A673-5E108283D813}"/>
              </a:ext>
            </a:extLst>
          </p:cNvPr>
          <p:cNvSpPr>
            <a:spLocks noGrp="1"/>
          </p:cNvSpPr>
          <p:nvPr>
            <p:ph idx="1"/>
          </p:nvPr>
        </p:nvSpPr>
        <p:spPr>
          <a:xfrm>
            <a:off x="838201" y="2429351"/>
            <a:ext cx="5007200" cy="3747611"/>
          </a:xfrm>
        </p:spPr>
        <p:txBody>
          <a:bodyPr>
            <a:normAutofit/>
          </a:bodyPr>
          <a:lstStyle/>
          <a:p>
            <a:r>
              <a:rPr lang="en-GB" sz="2000" dirty="0"/>
              <a:t>Between 2021/22 and 2022/23, apprenticeship achievements have grown across all areas in Buckinghamshire except Chesham &amp; Amersham.</a:t>
            </a:r>
          </a:p>
          <a:p>
            <a:r>
              <a:rPr lang="en-GB" sz="2000" dirty="0"/>
              <a:t>Achievements are still below their historical peaks in Buckingham and Chesham &amp; Amersham.</a:t>
            </a:r>
          </a:p>
          <a:p>
            <a:r>
              <a:rPr lang="en-GB" sz="2000" dirty="0"/>
              <a:t>Between 2020/21 and 2021/22 there were large drops in the number of achievements delivered in Aylesbury and Chesham &amp; Amersham.</a:t>
            </a:r>
          </a:p>
        </p:txBody>
      </p:sp>
      <p:sp>
        <p:nvSpPr>
          <p:cNvPr id="7" name="TextBox 6">
            <a:extLst>
              <a:ext uri="{FF2B5EF4-FFF2-40B4-BE49-F238E27FC236}">
                <a16:creationId xmlns:a16="http://schemas.microsoft.com/office/drawing/2014/main" id="{B3819F5A-0F01-2C2C-01DF-69C5E210246C}"/>
              </a:ext>
            </a:extLst>
          </p:cNvPr>
          <p:cNvSpPr txBox="1"/>
          <p:nvPr/>
        </p:nvSpPr>
        <p:spPr>
          <a:xfrm>
            <a:off x="6132908" y="1690688"/>
            <a:ext cx="5007200" cy="738664"/>
          </a:xfrm>
          <a:prstGeom prst="rect">
            <a:avLst/>
          </a:prstGeom>
          <a:noFill/>
        </p:spPr>
        <p:txBody>
          <a:bodyPr wrap="square" rtlCol="0">
            <a:spAutoFit/>
          </a:bodyPr>
          <a:lstStyle/>
          <a:p>
            <a:r>
              <a:rPr lang="en-GB" sz="1400" b="1" dirty="0">
                <a:solidFill>
                  <a:srgbClr val="006965"/>
                </a:solidFill>
              </a:rPr>
              <a:t>Between 2020/21 and 2021/22 there were large drops in the number of achievements delivered in Aylesbury and Chesham &amp; Amersham.</a:t>
            </a:r>
          </a:p>
        </p:txBody>
      </p:sp>
    </p:spTree>
    <p:extLst>
      <p:ext uri="{BB962C8B-B14F-4D97-AF65-F5344CB8AC3E}">
        <p14:creationId xmlns:p14="http://schemas.microsoft.com/office/powerpoint/2010/main" val="7671664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8F730-497E-C568-4FAD-2612F00794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3BEC7-D9DA-B72E-6460-A40CA218AFE6}"/>
              </a:ext>
            </a:extLst>
          </p:cNvPr>
          <p:cNvSpPr>
            <a:spLocks noGrp="1"/>
          </p:cNvSpPr>
          <p:nvPr>
            <p:ph type="title"/>
          </p:nvPr>
        </p:nvSpPr>
        <p:spPr/>
        <p:txBody>
          <a:bodyPr/>
          <a:lstStyle/>
          <a:p>
            <a:r>
              <a:rPr lang="en-GB" dirty="0"/>
              <a:t>Age trend</a:t>
            </a:r>
          </a:p>
        </p:txBody>
      </p:sp>
      <p:sp>
        <p:nvSpPr>
          <p:cNvPr id="3" name="Content Placeholder 2">
            <a:extLst>
              <a:ext uri="{FF2B5EF4-FFF2-40B4-BE49-F238E27FC236}">
                <a16:creationId xmlns:a16="http://schemas.microsoft.com/office/drawing/2014/main" id="{214954A1-549B-0CFE-3181-A69B5B912507}"/>
              </a:ext>
            </a:extLst>
          </p:cNvPr>
          <p:cNvSpPr>
            <a:spLocks noGrp="1"/>
          </p:cNvSpPr>
          <p:nvPr>
            <p:ph idx="1"/>
          </p:nvPr>
        </p:nvSpPr>
        <p:spPr>
          <a:xfrm>
            <a:off x="838201" y="2175985"/>
            <a:ext cx="5029200" cy="4000977"/>
          </a:xfrm>
        </p:spPr>
        <p:txBody>
          <a:bodyPr>
            <a:normAutofit/>
          </a:bodyPr>
          <a:lstStyle/>
          <a:p>
            <a:r>
              <a:rPr lang="en-GB" sz="2000" dirty="0"/>
              <a:t>Almost half of achievements for apprenticeships delivered in Buckinghamshire were from apprentices aged 25 or older.</a:t>
            </a:r>
          </a:p>
          <a:p>
            <a:r>
              <a:rPr lang="en-GB" sz="2000" dirty="0"/>
              <a:t>The proportion of achievements by apprentices aged 25 or older has been on a slow upward trajectory since 2019/20.</a:t>
            </a:r>
          </a:p>
          <a:p>
            <a:r>
              <a:rPr lang="en-GB" sz="2000" dirty="0"/>
              <a:t>In contrast, the proportion of achievements by under 19s has declined. This equated to a 26% drop in the number of achievements by under 19s since 2019/20.</a:t>
            </a:r>
          </a:p>
        </p:txBody>
      </p:sp>
      <p:graphicFrame>
        <p:nvGraphicFramePr>
          <p:cNvPr id="4" name="Chart 3">
            <a:extLst>
              <a:ext uri="{FF2B5EF4-FFF2-40B4-BE49-F238E27FC236}">
                <a16:creationId xmlns:a16="http://schemas.microsoft.com/office/drawing/2014/main" id="{88EE1A6F-B0F9-C3CF-06C6-685A96CCE6F2}"/>
              </a:ext>
            </a:extLst>
          </p:cNvPr>
          <p:cNvGraphicFramePr>
            <a:graphicFrameLocks/>
          </p:cNvGraphicFramePr>
          <p:nvPr>
            <p:extLst>
              <p:ext uri="{D42A27DB-BD31-4B8C-83A1-F6EECF244321}">
                <p14:modId xmlns:p14="http://schemas.microsoft.com/office/powerpoint/2010/main" val="3057069465"/>
              </p:ext>
            </p:extLst>
          </p:nvPr>
        </p:nvGraphicFramePr>
        <p:xfrm>
          <a:off x="6675120" y="2175986"/>
          <a:ext cx="4572000" cy="365061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72BB6C6-8EF9-8879-27CA-303D5CBDA601}"/>
              </a:ext>
            </a:extLst>
          </p:cNvPr>
          <p:cNvSpPr txBox="1"/>
          <p:nvPr/>
        </p:nvSpPr>
        <p:spPr>
          <a:xfrm>
            <a:off x="6675120" y="1276993"/>
            <a:ext cx="4561840" cy="738664"/>
          </a:xfrm>
          <a:prstGeom prst="rect">
            <a:avLst/>
          </a:prstGeom>
          <a:noFill/>
        </p:spPr>
        <p:txBody>
          <a:bodyPr wrap="square" rtlCol="0">
            <a:spAutoFit/>
          </a:bodyPr>
          <a:lstStyle/>
          <a:p>
            <a:r>
              <a:rPr lang="en-GB" sz="1400" b="1" dirty="0">
                <a:solidFill>
                  <a:srgbClr val="006965"/>
                </a:solidFill>
              </a:rPr>
              <a:t>The proportion of apprenticeship achievements delivered in Buckinghamshire by apprentices aged 25+ has been on a slow upward trajectory.</a:t>
            </a:r>
          </a:p>
        </p:txBody>
      </p:sp>
      <p:sp>
        <p:nvSpPr>
          <p:cNvPr id="7" name="TextBox 6">
            <a:extLst>
              <a:ext uri="{FF2B5EF4-FFF2-40B4-BE49-F238E27FC236}">
                <a16:creationId xmlns:a16="http://schemas.microsoft.com/office/drawing/2014/main" id="{E5258F8B-B1CE-C9F4-ED27-CB383A747DAC}"/>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p:txBody>
      </p:sp>
    </p:spTree>
    <p:extLst>
      <p:ext uri="{BB962C8B-B14F-4D97-AF65-F5344CB8AC3E}">
        <p14:creationId xmlns:p14="http://schemas.microsoft.com/office/powerpoint/2010/main" val="1056947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385439" y="155328"/>
            <a:ext cx="10515600" cy="679142"/>
          </a:xfrm>
        </p:spPr>
        <p:txBody>
          <a:bodyPr>
            <a:normAutofit/>
          </a:bodyPr>
          <a:lstStyle/>
          <a:p>
            <a:r>
              <a:rPr lang="en-GB" sz="3200" b="1" dirty="0">
                <a:solidFill>
                  <a:srgbClr val="006965"/>
                </a:solidFill>
                <a:latin typeface="+mn-lt"/>
              </a:rPr>
              <a:t>Contents - 1</a:t>
            </a:r>
            <a:endParaRPr lang="en-GB" sz="3200" dirty="0">
              <a:solidFill>
                <a:srgbClr val="006965"/>
              </a:solidFill>
              <a:latin typeface="+mn-lt"/>
            </a:endParaRPr>
          </a:p>
        </p:txBody>
      </p:sp>
      <p:graphicFrame>
        <p:nvGraphicFramePr>
          <p:cNvPr id="6" name="Table 5">
            <a:extLst>
              <a:ext uri="{FF2B5EF4-FFF2-40B4-BE49-F238E27FC236}">
                <a16:creationId xmlns:a16="http://schemas.microsoft.com/office/drawing/2014/main" id="{77BBD491-0A40-97D3-5837-11A99741FF8C}"/>
              </a:ext>
            </a:extLst>
          </p:cNvPr>
          <p:cNvGraphicFramePr>
            <a:graphicFrameLocks noGrp="1"/>
          </p:cNvGraphicFramePr>
          <p:nvPr>
            <p:extLst>
              <p:ext uri="{D42A27DB-BD31-4B8C-83A1-F6EECF244321}">
                <p14:modId xmlns:p14="http://schemas.microsoft.com/office/powerpoint/2010/main" val="8115672"/>
              </p:ext>
            </p:extLst>
          </p:nvPr>
        </p:nvGraphicFramePr>
        <p:xfrm>
          <a:off x="433725" y="834470"/>
          <a:ext cx="11372836" cy="5461000"/>
        </p:xfrm>
        <a:graphic>
          <a:graphicData uri="http://schemas.openxmlformats.org/drawingml/2006/table">
            <a:tbl>
              <a:tblPr firstRow="1" bandRow="1">
                <a:tableStyleId>{5C22544A-7EE6-4342-B048-85BDC9FD1C3A}</a:tableStyleId>
              </a:tblPr>
              <a:tblGrid>
                <a:gridCol w="2843209">
                  <a:extLst>
                    <a:ext uri="{9D8B030D-6E8A-4147-A177-3AD203B41FA5}">
                      <a16:colId xmlns:a16="http://schemas.microsoft.com/office/drawing/2014/main" val="813660762"/>
                    </a:ext>
                  </a:extLst>
                </a:gridCol>
                <a:gridCol w="2843209">
                  <a:extLst>
                    <a:ext uri="{9D8B030D-6E8A-4147-A177-3AD203B41FA5}">
                      <a16:colId xmlns:a16="http://schemas.microsoft.com/office/drawing/2014/main" val="253702966"/>
                    </a:ext>
                  </a:extLst>
                </a:gridCol>
                <a:gridCol w="2843209">
                  <a:extLst>
                    <a:ext uri="{9D8B030D-6E8A-4147-A177-3AD203B41FA5}">
                      <a16:colId xmlns:a16="http://schemas.microsoft.com/office/drawing/2014/main" val="3837687117"/>
                    </a:ext>
                  </a:extLst>
                </a:gridCol>
                <a:gridCol w="2843209">
                  <a:extLst>
                    <a:ext uri="{9D8B030D-6E8A-4147-A177-3AD203B41FA5}">
                      <a16:colId xmlns:a16="http://schemas.microsoft.com/office/drawing/2014/main" val="805735547"/>
                    </a:ext>
                  </a:extLst>
                </a:gridCol>
              </a:tblGrid>
              <a:tr h="370840">
                <a:tc gridSpan="4">
                  <a:txBody>
                    <a:bodyPr/>
                    <a:lstStyle/>
                    <a:p>
                      <a:pPr algn="ctr"/>
                      <a:r>
                        <a:rPr lang="en-GB" dirty="0"/>
                        <a:t>Apprenticeships</a:t>
                      </a:r>
                    </a:p>
                  </a:txBody>
                  <a:tcPr>
                    <a:solidFill>
                      <a:srgbClr val="006965"/>
                    </a:solidFill>
                  </a:tcPr>
                </a:tc>
                <a:tc hMerge="1">
                  <a:txBody>
                    <a:bodyPr/>
                    <a:lstStyle/>
                    <a:p>
                      <a:endParaRP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129959833"/>
                  </a:ext>
                </a:extLst>
              </a:tr>
              <a:tr h="370840">
                <a:tc gridSpan="2">
                  <a:txBody>
                    <a:bodyPr/>
                    <a:lstStyle/>
                    <a:p>
                      <a:pPr algn="ctr"/>
                      <a:r>
                        <a:rPr lang="en-GB" b="1" dirty="0">
                          <a:solidFill>
                            <a:schemeClr val="bg1"/>
                          </a:solidFill>
                        </a:rPr>
                        <a:t>Buckinghamshire-based learners</a:t>
                      </a:r>
                    </a:p>
                  </a:txBody>
                  <a:tcPr>
                    <a:solidFill>
                      <a:srgbClr val="006965">
                        <a:alpha val="80000"/>
                      </a:srgbClr>
                    </a:solidFill>
                  </a:tcPr>
                </a:tc>
                <a:tc hMerge="1">
                  <a:txBody>
                    <a:bodyPr/>
                    <a:lstStyle/>
                    <a:p>
                      <a:endParaRPr lang="en-GB" dirty="0"/>
                    </a:p>
                  </a:txBody>
                  <a:tcPr/>
                </a:tc>
                <a:tc gridSpan="2">
                  <a:txBody>
                    <a:bodyPr/>
                    <a:lstStyle/>
                    <a:p>
                      <a:pPr algn="ctr"/>
                      <a:r>
                        <a:rPr lang="en-GB" b="1" dirty="0">
                          <a:solidFill>
                            <a:schemeClr val="bg1"/>
                          </a:solidFill>
                        </a:rPr>
                        <a:t>Delivered in Buckinghamshire</a:t>
                      </a:r>
                    </a:p>
                  </a:txBody>
                  <a:tcPr>
                    <a:solidFill>
                      <a:srgbClr val="006965">
                        <a:alpha val="80000"/>
                      </a:srgbClr>
                    </a:solidFill>
                  </a:tcPr>
                </a:tc>
                <a:tc hMerge="1">
                  <a:txBody>
                    <a:bodyPr/>
                    <a:lstStyle/>
                    <a:p>
                      <a:pPr algn="ctr"/>
                      <a:endParaRPr lang="en-GB" dirty="0"/>
                    </a:p>
                  </a:txBody>
                  <a:tcPr/>
                </a:tc>
                <a:extLst>
                  <a:ext uri="{0D108BD9-81ED-4DB2-BD59-A6C34878D82A}">
                    <a16:rowId xmlns:a16="http://schemas.microsoft.com/office/drawing/2014/main" val="418598275"/>
                  </a:ext>
                </a:extLst>
              </a:tr>
              <a:tr h="370840">
                <a:tc>
                  <a:txBody>
                    <a:bodyPr/>
                    <a:lstStyle/>
                    <a:p>
                      <a:pPr algn="ctr"/>
                      <a:r>
                        <a:rPr lang="en-GB" b="1" dirty="0">
                          <a:solidFill>
                            <a:schemeClr val="tx1"/>
                          </a:solidFill>
                          <a:hlinkClick r:id="rId3" action="ppaction://hlinksldjump">
                            <a:extLst>
                              <a:ext uri="{A12FA001-AC4F-418D-AE19-62706E023703}">
                                <ahyp:hlinkClr xmlns:ahyp="http://schemas.microsoft.com/office/drawing/2018/hyperlinkcolor" val="tx"/>
                              </a:ext>
                            </a:extLst>
                          </a:hlinkClick>
                        </a:rPr>
                        <a:t>Starts</a:t>
                      </a:r>
                      <a:endParaRPr lang="en-GB" b="1" dirty="0">
                        <a:solidFill>
                          <a:schemeClr val="tx1"/>
                        </a:solidFill>
                      </a:endParaRPr>
                    </a:p>
                  </a:txBody>
                  <a:tcPr>
                    <a:solidFill>
                      <a:srgbClr val="006965">
                        <a:alpha val="60000"/>
                      </a:srgbClr>
                    </a:solidFill>
                  </a:tcPr>
                </a:tc>
                <a:tc>
                  <a:txBody>
                    <a:bodyPr/>
                    <a:lstStyle/>
                    <a:p>
                      <a:pPr algn="ctr"/>
                      <a:r>
                        <a:rPr lang="en-GB" b="1" dirty="0">
                          <a:solidFill>
                            <a:schemeClr val="tx1"/>
                          </a:solidFill>
                          <a:hlinkClick r:id="rId4" action="ppaction://hlinksldjump">
                            <a:extLst>
                              <a:ext uri="{A12FA001-AC4F-418D-AE19-62706E023703}">
                                <ahyp:hlinkClr xmlns:ahyp="http://schemas.microsoft.com/office/drawing/2018/hyperlinkcolor" val="tx"/>
                              </a:ext>
                            </a:extLst>
                          </a:hlinkClick>
                        </a:rPr>
                        <a:t>Achievements</a:t>
                      </a:r>
                      <a:endParaRPr lang="en-GB" b="1" dirty="0">
                        <a:solidFill>
                          <a:schemeClr val="tx1"/>
                        </a:solidFill>
                      </a:endParaRPr>
                    </a:p>
                  </a:txBody>
                  <a:tcPr>
                    <a:solidFill>
                      <a:srgbClr val="006965">
                        <a:alpha val="60000"/>
                      </a:srgbClr>
                    </a:solidFill>
                  </a:tcPr>
                </a:tc>
                <a:tc>
                  <a:txBody>
                    <a:bodyPr/>
                    <a:lstStyle/>
                    <a:p>
                      <a:pPr algn="ctr"/>
                      <a:r>
                        <a:rPr lang="en-GB" b="1" dirty="0">
                          <a:solidFill>
                            <a:schemeClr val="tx1"/>
                          </a:solidFill>
                          <a:hlinkClick r:id="rId5" action="ppaction://hlinksldjump">
                            <a:extLst>
                              <a:ext uri="{A12FA001-AC4F-418D-AE19-62706E023703}">
                                <ahyp:hlinkClr xmlns:ahyp="http://schemas.microsoft.com/office/drawing/2018/hyperlinkcolor" val="tx"/>
                              </a:ext>
                            </a:extLst>
                          </a:hlinkClick>
                        </a:rPr>
                        <a:t>Starts</a:t>
                      </a:r>
                      <a:endParaRPr lang="en-GB" b="1" dirty="0">
                        <a:solidFill>
                          <a:schemeClr val="tx1"/>
                        </a:solidFill>
                      </a:endParaRPr>
                    </a:p>
                  </a:txBody>
                  <a:tcPr>
                    <a:solidFill>
                      <a:srgbClr val="006965">
                        <a:alpha val="60000"/>
                      </a:srgbClr>
                    </a:solidFill>
                  </a:tcPr>
                </a:tc>
                <a:tc>
                  <a:txBody>
                    <a:bodyPr/>
                    <a:lstStyle/>
                    <a:p>
                      <a:pPr algn="ctr"/>
                      <a:r>
                        <a:rPr lang="en-GB" b="1" dirty="0">
                          <a:solidFill>
                            <a:schemeClr val="tx1"/>
                          </a:solidFill>
                          <a:hlinkClick r:id="rId6" action="ppaction://hlinksldjump">
                            <a:extLst>
                              <a:ext uri="{A12FA001-AC4F-418D-AE19-62706E023703}">
                                <ahyp:hlinkClr xmlns:ahyp="http://schemas.microsoft.com/office/drawing/2018/hyperlinkcolor" val="tx"/>
                              </a:ext>
                            </a:extLst>
                          </a:hlinkClick>
                        </a:rPr>
                        <a:t>Achievements</a:t>
                      </a:r>
                      <a:endParaRPr lang="en-GB" b="1" dirty="0">
                        <a:solidFill>
                          <a:schemeClr val="tx1"/>
                        </a:solidFill>
                      </a:endParaRPr>
                    </a:p>
                  </a:txBody>
                  <a:tcPr>
                    <a:solidFill>
                      <a:srgbClr val="006965">
                        <a:alpha val="60000"/>
                      </a:srgbClr>
                    </a:solidFill>
                  </a:tcPr>
                </a:tc>
                <a:extLst>
                  <a:ext uri="{0D108BD9-81ED-4DB2-BD59-A6C34878D82A}">
                    <a16:rowId xmlns:a16="http://schemas.microsoft.com/office/drawing/2014/main" val="1955381762"/>
                  </a:ext>
                </a:extLst>
              </a:tr>
              <a:tr h="370840">
                <a:tc>
                  <a:txBody>
                    <a:bodyPr/>
                    <a:lstStyle/>
                    <a:p>
                      <a:r>
                        <a:rPr lang="en-GB" dirty="0">
                          <a:solidFill>
                            <a:schemeClr val="tx1"/>
                          </a:solidFill>
                          <a:hlinkClick r:id="rId7" action="ppaction://hlinksldjump">
                            <a:extLst>
                              <a:ext uri="{A12FA001-AC4F-418D-AE19-62706E023703}">
                                <ahyp:hlinkClr xmlns:ahyp="http://schemas.microsoft.com/office/drawing/2018/hyperlinkcolor" val="tx"/>
                              </a:ext>
                            </a:extLst>
                          </a:hlinkClick>
                        </a:rPr>
                        <a:t>Trend – national comparison</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8" action="ppaction://hlinksldjump">
                            <a:extLst>
                              <a:ext uri="{A12FA001-AC4F-418D-AE19-62706E023703}">
                                <ahyp:hlinkClr xmlns:ahyp="http://schemas.microsoft.com/office/drawing/2018/hyperlinkcolor" val="tx"/>
                              </a:ext>
                            </a:extLst>
                          </a:hlinkClick>
                        </a:rPr>
                        <a:t>Trend – national comparison</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9" action="ppaction://hlinksldjump">
                            <a:extLst>
                              <a:ext uri="{A12FA001-AC4F-418D-AE19-62706E023703}">
                                <ahyp:hlinkClr xmlns:ahyp="http://schemas.microsoft.com/office/drawing/2018/hyperlinkcolor" val="tx"/>
                              </a:ext>
                            </a:extLst>
                          </a:hlinkClick>
                        </a:rPr>
                        <a:t>Trend – national comparison</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10" action="ppaction://hlinksldjump">
                            <a:extLst>
                              <a:ext uri="{A12FA001-AC4F-418D-AE19-62706E023703}">
                                <ahyp:hlinkClr xmlns:ahyp="http://schemas.microsoft.com/office/drawing/2018/hyperlinkcolor" val="tx"/>
                              </a:ext>
                            </a:extLst>
                          </a:hlinkClick>
                        </a:rPr>
                        <a:t>Trend – national comparison</a:t>
                      </a:r>
                      <a:endParaRPr lang="en-GB" dirty="0">
                        <a:solidFill>
                          <a:schemeClr val="tx1"/>
                        </a:solidFill>
                      </a:endParaRPr>
                    </a:p>
                  </a:txBody>
                  <a:tcPr>
                    <a:solidFill>
                      <a:srgbClr val="006965">
                        <a:alpha val="40000"/>
                      </a:srgbClr>
                    </a:solidFill>
                  </a:tcPr>
                </a:tc>
                <a:extLst>
                  <a:ext uri="{0D108BD9-81ED-4DB2-BD59-A6C34878D82A}">
                    <a16:rowId xmlns:a16="http://schemas.microsoft.com/office/drawing/2014/main" val="31580616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11" action="ppaction://hlinksldjump">
                            <a:extLst>
                              <a:ext uri="{A12FA001-AC4F-418D-AE19-62706E023703}">
                                <ahyp:hlinkClr xmlns:ahyp="http://schemas.microsoft.com/office/drawing/2018/hyperlinkcolor" val="tx"/>
                              </a:ext>
                            </a:extLst>
                          </a:hlinkClick>
                        </a:rPr>
                        <a:t>Trend – within Buckinghamshire</a:t>
                      </a:r>
                      <a:endParaRPr lang="en-GB" dirty="0">
                        <a:solidFill>
                          <a:schemeClr val="tx1"/>
                        </a:solidFill>
                      </a:endParaRPr>
                    </a:p>
                  </a:txBody>
                  <a:tcPr>
                    <a:solidFill>
                      <a:srgbClr val="006965">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12" action="ppaction://hlinksldjump">
                            <a:extLst>
                              <a:ext uri="{A12FA001-AC4F-418D-AE19-62706E023703}">
                                <ahyp:hlinkClr xmlns:ahyp="http://schemas.microsoft.com/office/drawing/2018/hyperlinkcolor" val="tx"/>
                              </a:ext>
                            </a:extLst>
                          </a:hlinkClick>
                        </a:rPr>
                        <a:t>Trend – within Buckinghamshire</a:t>
                      </a:r>
                      <a:endParaRPr lang="en-GB" dirty="0">
                        <a:solidFill>
                          <a:schemeClr val="tx1"/>
                        </a:solidFill>
                      </a:endParaRPr>
                    </a:p>
                  </a:txBody>
                  <a:tcPr>
                    <a:solidFill>
                      <a:srgbClr val="006965">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13" action="ppaction://hlinksldjump">
                            <a:extLst>
                              <a:ext uri="{A12FA001-AC4F-418D-AE19-62706E023703}">
                                <ahyp:hlinkClr xmlns:ahyp="http://schemas.microsoft.com/office/drawing/2018/hyperlinkcolor" val="tx"/>
                              </a:ext>
                            </a:extLst>
                          </a:hlinkClick>
                        </a:rPr>
                        <a:t>Trend – within Buckinghamshire</a:t>
                      </a:r>
                      <a:endParaRPr lang="en-GB" dirty="0">
                        <a:solidFill>
                          <a:schemeClr val="tx1"/>
                        </a:solidFill>
                      </a:endParaRPr>
                    </a:p>
                  </a:txBody>
                  <a:tcPr>
                    <a:solidFill>
                      <a:srgbClr val="006965">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14" action="ppaction://hlinksldjump">
                            <a:extLst>
                              <a:ext uri="{A12FA001-AC4F-418D-AE19-62706E023703}">
                                <ahyp:hlinkClr xmlns:ahyp="http://schemas.microsoft.com/office/drawing/2018/hyperlinkcolor" val="tx"/>
                              </a:ext>
                            </a:extLst>
                          </a:hlinkClick>
                        </a:rPr>
                        <a:t>Trend – within Buckinghamshire</a:t>
                      </a:r>
                      <a:endParaRPr lang="en-GB" dirty="0">
                        <a:solidFill>
                          <a:schemeClr val="tx1"/>
                        </a:solidFill>
                      </a:endParaRPr>
                    </a:p>
                  </a:txBody>
                  <a:tcPr>
                    <a:solidFill>
                      <a:srgbClr val="006965">
                        <a:alpha val="20000"/>
                      </a:srgbClr>
                    </a:solidFill>
                  </a:tcPr>
                </a:tc>
                <a:extLst>
                  <a:ext uri="{0D108BD9-81ED-4DB2-BD59-A6C34878D82A}">
                    <a16:rowId xmlns:a16="http://schemas.microsoft.com/office/drawing/2014/main" val="1220851987"/>
                  </a:ext>
                </a:extLst>
              </a:tr>
              <a:tr h="370840">
                <a:tc>
                  <a:txBody>
                    <a:bodyPr/>
                    <a:lstStyle/>
                    <a:p>
                      <a:r>
                        <a:rPr lang="en-GB" dirty="0">
                          <a:solidFill>
                            <a:schemeClr val="tx1"/>
                          </a:solidFill>
                          <a:hlinkClick r:id="rId15" action="ppaction://hlinksldjump">
                            <a:extLst>
                              <a:ext uri="{A12FA001-AC4F-418D-AE19-62706E023703}">
                                <ahyp:hlinkClr xmlns:ahyp="http://schemas.microsoft.com/office/drawing/2018/hyperlinkcolor" val="tx"/>
                              </a:ext>
                            </a:extLst>
                          </a:hlinkClick>
                        </a:rPr>
                        <a:t>Rate – residents aged 16-64</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16" action="ppaction://hlinksldjump">
                            <a:extLst>
                              <a:ext uri="{A12FA001-AC4F-418D-AE19-62706E023703}">
                                <ahyp:hlinkClr xmlns:ahyp="http://schemas.microsoft.com/office/drawing/2018/hyperlinkcolor" val="tx"/>
                              </a:ext>
                            </a:extLst>
                          </a:hlinkClick>
                        </a:rPr>
                        <a:t>Rate – residents aged 16-64</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17" action="ppaction://hlinksldjump">
                            <a:extLst>
                              <a:ext uri="{A12FA001-AC4F-418D-AE19-62706E023703}">
                                <ahyp:hlinkClr xmlns:ahyp="http://schemas.microsoft.com/office/drawing/2018/hyperlinkcolor" val="tx"/>
                              </a:ext>
                            </a:extLst>
                          </a:hlinkClick>
                        </a:rPr>
                        <a:t>Age</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18" action="ppaction://hlinksldjump">
                            <a:extLst>
                              <a:ext uri="{A12FA001-AC4F-418D-AE19-62706E023703}">
                                <ahyp:hlinkClr xmlns:ahyp="http://schemas.microsoft.com/office/drawing/2018/hyperlinkcolor" val="tx"/>
                              </a:ext>
                            </a:extLst>
                          </a:hlinkClick>
                        </a:rPr>
                        <a:t>Age</a:t>
                      </a:r>
                      <a:endParaRPr lang="en-GB" dirty="0">
                        <a:solidFill>
                          <a:schemeClr val="tx1"/>
                        </a:solidFill>
                      </a:endParaRPr>
                    </a:p>
                  </a:txBody>
                  <a:tcPr>
                    <a:solidFill>
                      <a:srgbClr val="006965">
                        <a:alpha val="40000"/>
                      </a:srgbClr>
                    </a:solidFill>
                  </a:tcPr>
                </a:tc>
                <a:extLst>
                  <a:ext uri="{0D108BD9-81ED-4DB2-BD59-A6C34878D82A}">
                    <a16:rowId xmlns:a16="http://schemas.microsoft.com/office/drawing/2014/main" val="3268690950"/>
                  </a:ext>
                </a:extLst>
              </a:tr>
              <a:tr h="370840">
                <a:tc>
                  <a:txBody>
                    <a:bodyPr/>
                    <a:lstStyle/>
                    <a:p>
                      <a:r>
                        <a:rPr lang="en-GB" dirty="0">
                          <a:solidFill>
                            <a:schemeClr val="tx1"/>
                          </a:solidFill>
                          <a:hlinkClick r:id="rId19" action="ppaction://hlinksldjump">
                            <a:extLst>
                              <a:ext uri="{A12FA001-AC4F-418D-AE19-62706E023703}">
                                <ahyp:hlinkClr xmlns:ahyp="http://schemas.microsoft.com/office/drawing/2018/hyperlinkcolor" val="tx"/>
                              </a:ext>
                            </a:extLst>
                          </a:hlinkClick>
                        </a:rPr>
                        <a:t>Gender</a:t>
                      </a:r>
                      <a:endParaRPr lang="en-GB" dirty="0">
                        <a:solidFill>
                          <a:schemeClr val="tx1"/>
                        </a:solidFill>
                      </a:endParaRPr>
                    </a:p>
                  </a:txBody>
                  <a:tcPr>
                    <a:solidFill>
                      <a:srgbClr val="006965">
                        <a:alpha val="20000"/>
                      </a:srgbClr>
                    </a:solidFill>
                  </a:tcPr>
                </a:tc>
                <a:tc>
                  <a:txBody>
                    <a:bodyPr/>
                    <a:lstStyle/>
                    <a:p>
                      <a:r>
                        <a:rPr lang="en-GB" dirty="0">
                          <a:solidFill>
                            <a:schemeClr val="tx1"/>
                          </a:solidFill>
                          <a:hlinkClick r:id="rId20" action="ppaction://hlinksldjump">
                            <a:extLst>
                              <a:ext uri="{A12FA001-AC4F-418D-AE19-62706E023703}">
                                <ahyp:hlinkClr xmlns:ahyp="http://schemas.microsoft.com/office/drawing/2018/hyperlinkcolor" val="tx"/>
                              </a:ext>
                            </a:extLst>
                          </a:hlinkClick>
                        </a:rPr>
                        <a:t>Gender</a:t>
                      </a:r>
                      <a:endParaRPr lang="en-GB" dirty="0">
                        <a:solidFill>
                          <a:schemeClr val="tx1"/>
                        </a:solidFill>
                      </a:endParaRPr>
                    </a:p>
                  </a:txBody>
                  <a:tcPr>
                    <a:solidFill>
                      <a:srgbClr val="006965">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21" action="ppaction://hlinksldjump">
                            <a:extLst>
                              <a:ext uri="{A12FA001-AC4F-418D-AE19-62706E023703}">
                                <ahyp:hlinkClr xmlns:ahyp="http://schemas.microsoft.com/office/drawing/2018/hyperlinkcolor" val="tx"/>
                              </a:ext>
                            </a:extLst>
                          </a:hlinkClick>
                        </a:rPr>
                        <a:t>Age by local area</a:t>
                      </a:r>
                      <a:endParaRPr lang="en-GB" dirty="0">
                        <a:solidFill>
                          <a:schemeClr val="tx1"/>
                        </a:solidFill>
                      </a:endParaRPr>
                    </a:p>
                  </a:txBody>
                  <a:tcPr>
                    <a:solidFill>
                      <a:srgbClr val="006965">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22" action="ppaction://hlinksldjump">
                            <a:extLst>
                              <a:ext uri="{A12FA001-AC4F-418D-AE19-62706E023703}">
                                <ahyp:hlinkClr xmlns:ahyp="http://schemas.microsoft.com/office/drawing/2018/hyperlinkcolor" val="tx"/>
                              </a:ext>
                            </a:extLst>
                          </a:hlinkClick>
                        </a:rPr>
                        <a:t>Age by local area</a:t>
                      </a:r>
                      <a:endParaRPr lang="en-GB" dirty="0">
                        <a:solidFill>
                          <a:schemeClr val="tx1"/>
                        </a:solidFill>
                      </a:endParaRPr>
                    </a:p>
                  </a:txBody>
                  <a:tcPr>
                    <a:solidFill>
                      <a:srgbClr val="006965">
                        <a:alpha val="20000"/>
                      </a:srgbClr>
                    </a:solidFill>
                  </a:tcPr>
                </a:tc>
                <a:extLst>
                  <a:ext uri="{0D108BD9-81ED-4DB2-BD59-A6C34878D82A}">
                    <a16:rowId xmlns:a16="http://schemas.microsoft.com/office/drawing/2014/main" val="3633599929"/>
                  </a:ext>
                </a:extLst>
              </a:tr>
              <a:tr h="370840">
                <a:tc>
                  <a:txBody>
                    <a:bodyPr/>
                    <a:lstStyle/>
                    <a:p>
                      <a:r>
                        <a:rPr lang="en-GB" dirty="0">
                          <a:solidFill>
                            <a:schemeClr val="tx1"/>
                          </a:solidFill>
                          <a:hlinkClick r:id="rId23" action="ppaction://hlinksldjump">
                            <a:extLst>
                              <a:ext uri="{A12FA001-AC4F-418D-AE19-62706E023703}">
                                <ahyp:hlinkClr xmlns:ahyp="http://schemas.microsoft.com/office/drawing/2018/hyperlinkcolor" val="tx"/>
                              </a:ext>
                            </a:extLst>
                          </a:hlinkClick>
                        </a:rPr>
                        <a:t>Age</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24" action="ppaction://hlinksldjump">
                            <a:extLst>
                              <a:ext uri="{A12FA001-AC4F-418D-AE19-62706E023703}">
                                <ahyp:hlinkClr xmlns:ahyp="http://schemas.microsoft.com/office/drawing/2018/hyperlinkcolor" val="tx"/>
                              </a:ext>
                            </a:extLst>
                          </a:hlinkClick>
                        </a:rPr>
                        <a:t>Age</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25" action="ppaction://hlinksldjump">
                            <a:extLst>
                              <a:ext uri="{A12FA001-AC4F-418D-AE19-62706E023703}">
                                <ahyp:hlinkClr xmlns:ahyp="http://schemas.microsoft.com/office/drawing/2018/hyperlinkcolor" val="tx"/>
                              </a:ext>
                            </a:extLst>
                          </a:hlinkClick>
                        </a:rPr>
                        <a:t>Level</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26" action="ppaction://hlinksldjump">
                            <a:extLst>
                              <a:ext uri="{A12FA001-AC4F-418D-AE19-62706E023703}">
                                <ahyp:hlinkClr xmlns:ahyp="http://schemas.microsoft.com/office/drawing/2018/hyperlinkcolor" val="tx"/>
                              </a:ext>
                            </a:extLst>
                          </a:hlinkClick>
                        </a:rPr>
                        <a:t>Level</a:t>
                      </a:r>
                      <a:endParaRPr lang="en-GB" dirty="0">
                        <a:solidFill>
                          <a:schemeClr val="tx1"/>
                        </a:solidFill>
                      </a:endParaRPr>
                    </a:p>
                  </a:txBody>
                  <a:tcPr>
                    <a:solidFill>
                      <a:srgbClr val="006965">
                        <a:alpha val="40000"/>
                      </a:srgbClr>
                    </a:solidFill>
                  </a:tcPr>
                </a:tc>
                <a:extLst>
                  <a:ext uri="{0D108BD9-81ED-4DB2-BD59-A6C34878D82A}">
                    <a16:rowId xmlns:a16="http://schemas.microsoft.com/office/drawing/2014/main" val="1704290277"/>
                  </a:ext>
                </a:extLst>
              </a:tr>
              <a:tr h="370840">
                <a:tc>
                  <a:txBody>
                    <a:bodyPr/>
                    <a:lstStyle/>
                    <a:p>
                      <a:r>
                        <a:rPr lang="en-GB" dirty="0">
                          <a:solidFill>
                            <a:schemeClr val="tx1"/>
                          </a:solidFill>
                          <a:hlinkClick r:id="rId27" action="ppaction://hlinksldjump">
                            <a:extLst>
                              <a:ext uri="{A12FA001-AC4F-418D-AE19-62706E023703}">
                                <ahyp:hlinkClr xmlns:ahyp="http://schemas.microsoft.com/office/drawing/2018/hyperlinkcolor" val="tx"/>
                              </a:ext>
                            </a:extLst>
                          </a:hlinkClick>
                        </a:rPr>
                        <a:t>Age by local area</a:t>
                      </a:r>
                      <a:endParaRPr lang="en-GB" dirty="0">
                        <a:solidFill>
                          <a:schemeClr val="tx1"/>
                        </a:solidFill>
                      </a:endParaRPr>
                    </a:p>
                  </a:txBody>
                  <a:tcPr>
                    <a:solidFill>
                      <a:srgbClr val="006965">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28" action="ppaction://hlinksldjump">
                            <a:extLst>
                              <a:ext uri="{A12FA001-AC4F-418D-AE19-62706E023703}">
                                <ahyp:hlinkClr xmlns:ahyp="http://schemas.microsoft.com/office/drawing/2018/hyperlinkcolor" val="tx"/>
                              </a:ext>
                            </a:extLst>
                          </a:hlinkClick>
                        </a:rPr>
                        <a:t>Age by local area</a:t>
                      </a:r>
                      <a:endParaRPr lang="en-GB" dirty="0">
                        <a:solidFill>
                          <a:schemeClr val="tx1"/>
                        </a:solidFill>
                      </a:endParaRPr>
                    </a:p>
                  </a:txBody>
                  <a:tcPr>
                    <a:solidFill>
                      <a:srgbClr val="006965">
                        <a:alpha val="20000"/>
                      </a:srgbClr>
                    </a:solidFill>
                  </a:tcPr>
                </a:tc>
                <a:tc>
                  <a:txBody>
                    <a:bodyPr/>
                    <a:lstStyle/>
                    <a:p>
                      <a:r>
                        <a:rPr lang="en-GB" dirty="0">
                          <a:solidFill>
                            <a:schemeClr val="tx1"/>
                          </a:solidFill>
                          <a:hlinkClick r:id="rId29" action="ppaction://hlinksldjump">
                            <a:extLst>
                              <a:ext uri="{A12FA001-AC4F-418D-AE19-62706E023703}">
                                <ahyp:hlinkClr xmlns:ahyp="http://schemas.microsoft.com/office/drawing/2018/hyperlinkcolor" val="tx"/>
                              </a:ext>
                            </a:extLst>
                          </a:hlinkClick>
                        </a:rPr>
                        <a:t>Subject</a:t>
                      </a:r>
                      <a:endParaRPr lang="en-GB" dirty="0">
                        <a:solidFill>
                          <a:schemeClr val="tx1"/>
                        </a:solidFill>
                      </a:endParaRPr>
                    </a:p>
                  </a:txBody>
                  <a:tcPr>
                    <a:solidFill>
                      <a:srgbClr val="006965">
                        <a:alpha val="20000"/>
                      </a:srgbClr>
                    </a:solidFill>
                  </a:tcPr>
                </a:tc>
                <a:tc>
                  <a:txBody>
                    <a:bodyPr/>
                    <a:lstStyle/>
                    <a:p>
                      <a:r>
                        <a:rPr lang="en-GB" dirty="0">
                          <a:solidFill>
                            <a:schemeClr val="tx1"/>
                          </a:solidFill>
                          <a:hlinkClick r:id="rId30" action="ppaction://hlinksldjump">
                            <a:extLst>
                              <a:ext uri="{A12FA001-AC4F-418D-AE19-62706E023703}">
                                <ahyp:hlinkClr xmlns:ahyp="http://schemas.microsoft.com/office/drawing/2018/hyperlinkcolor" val="tx"/>
                              </a:ext>
                            </a:extLst>
                          </a:hlinkClick>
                        </a:rPr>
                        <a:t>Subject</a:t>
                      </a:r>
                      <a:endParaRPr lang="en-GB" dirty="0">
                        <a:solidFill>
                          <a:schemeClr val="tx1"/>
                        </a:solidFill>
                      </a:endParaRPr>
                    </a:p>
                  </a:txBody>
                  <a:tcPr>
                    <a:solidFill>
                      <a:srgbClr val="006965">
                        <a:alpha val="20000"/>
                      </a:srgbClr>
                    </a:solidFill>
                  </a:tcPr>
                </a:tc>
                <a:extLst>
                  <a:ext uri="{0D108BD9-81ED-4DB2-BD59-A6C34878D82A}">
                    <a16:rowId xmlns:a16="http://schemas.microsoft.com/office/drawing/2014/main" val="3696691092"/>
                  </a:ext>
                </a:extLst>
              </a:tr>
              <a:tr h="370840">
                <a:tc>
                  <a:txBody>
                    <a:bodyPr/>
                    <a:lstStyle/>
                    <a:p>
                      <a:r>
                        <a:rPr lang="en-GB" dirty="0">
                          <a:solidFill>
                            <a:schemeClr val="tx1"/>
                          </a:solidFill>
                          <a:hlinkClick r:id="rId31" action="ppaction://hlinksldjump">
                            <a:extLst>
                              <a:ext uri="{A12FA001-AC4F-418D-AE19-62706E023703}">
                                <ahyp:hlinkClr xmlns:ahyp="http://schemas.microsoft.com/office/drawing/2018/hyperlinkcolor" val="tx"/>
                              </a:ext>
                            </a:extLst>
                          </a:hlinkClick>
                        </a:rPr>
                        <a:t>Level</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32" action="ppaction://hlinksldjump">
                            <a:extLst>
                              <a:ext uri="{A12FA001-AC4F-418D-AE19-62706E023703}">
                                <ahyp:hlinkClr xmlns:ahyp="http://schemas.microsoft.com/office/drawing/2018/hyperlinkcolor" val="tx"/>
                              </a:ext>
                            </a:extLst>
                          </a:hlinkClick>
                        </a:rPr>
                        <a:t>Level</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33" action="ppaction://hlinksldjump">
                            <a:extLst>
                              <a:ext uri="{A12FA001-AC4F-418D-AE19-62706E023703}">
                                <ahyp:hlinkClr xmlns:ahyp="http://schemas.microsoft.com/office/drawing/2018/hyperlinkcolor" val="tx"/>
                              </a:ext>
                            </a:extLst>
                          </a:hlinkClick>
                        </a:rPr>
                        <a:t>Subject - trend</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34" action="ppaction://hlinksldjump">
                            <a:extLst>
                              <a:ext uri="{A12FA001-AC4F-418D-AE19-62706E023703}">
                                <ahyp:hlinkClr xmlns:ahyp="http://schemas.microsoft.com/office/drawing/2018/hyperlinkcolor" val="tx"/>
                              </a:ext>
                            </a:extLst>
                          </a:hlinkClick>
                        </a:rPr>
                        <a:t>Subject - trend</a:t>
                      </a:r>
                      <a:endParaRPr lang="en-GB" dirty="0">
                        <a:solidFill>
                          <a:schemeClr val="tx1"/>
                        </a:solidFill>
                      </a:endParaRPr>
                    </a:p>
                  </a:txBody>
                  <a:tcPr>
                    <a:solidFill>
                      <a:srgbClr val="006965">
                        <a:alpha val="40000"/>
                      </a:srgbClr>
                    </a:solidFill>
                  </a:tcPr>
                </a:tc>
                <a:extLst>
                  <a:ext uri="{0D108BD9-81ED-4DB2-BD59-A6C34878D82A}">
                    <a16:rowId xmlns:a16="http://schemas.microsoft.com/office/drawing/2014/main" val="3060989437"/>
                  </a:ext>
                </a:extLst>
              </a:tr>
              <a:tr h="370840">
                <a:tc>
                  <a:txBody>
                    <a:bodyPr/>
                    <a:lstStyle/>
                    <a:p>
                      <a:r>
                        <a:rPr lang="en-GB" dirty="0">
                          <a:solidFill>
                            <a:schemeClr val="tx1"/>
                          </a:solidFill>
                          <a:hlinkClick r:id="rId35" action="ppaction://hlinksldjump">
                            <a:extLst>
                              <a:ext uri="{A12FA001-AC4F-418D-AE19-62706E023703}">
                                <ahyp:hlinkClr xmlns:ahyp="http://schemas.microsoft.com/office/drawing/2018/hyperlinkcolor" val="tx"/>
                              </a:ext>
                            </a:extLst>
                          </a:hlinkClick>
                        </a:rPr>
                        <a:t>Subject</a:t>
                      </a:r>
                      <a:endParaRPr lang="en-GB" dirty="0">
                        <a:solidFill>
                          <a:schemeClr val="tx1"/>
                        </a:solidFill>
                      </a:endParaRPr>
                    </a:p>
                  </a:txBody>
                  <a:tcPr>
                    <a:solidFill>
                      <a:srgbClr val="006965">
                        <a:alpha val="20000"/>
                      </a:srgbClr>
                    </a:solidFill>
                  </a:tcPr>
                </a:tc>
                <a:tc>
                  <a:txBody>
                    <a:bodyPr/>
                    <a:lstStyle/>
                    <a:p>
                      <a:r>
                        <a:rPr lang="en-GB" dirty="0">
                          <a:solidFill>
                            <a:schemeClr val="tx1"/>
                          </a:solidFill>
                          <a:hlinkClick r:id="rId36" action="ppaction://hlinksldjump">
                            <a:extLst>
                              <a:ext uri="{A12FA001-AC4F-418D-AE19-62706E023703}">
                                <ahyp:hlinkClr xmlns:ahyp="http://schemas.microsoft.com/office/drawing/2018/hyperlinkcolor" val="tx"/>
                              </a:ext>
                            </a:extLst>
                          </a:hlinkClick>
                        </a:rPr>
                        <a:t>Subject</a:t>
                      </a:r>
                      <a:endParaRPr lang="en-GB" dirty="0">
                        <a:solidFill>
                          <a:schemeClr val="tx1"/>
                        </a:solidFill>
                      </a:endParaRPr>
                    </a:p>
                  </a:txBody>
                  <a:tcPr>
                    <a:solidFill>
                      <a:srgbClr val="006965">
                        <a:alpha val="20000"/>
                      </a:srgbClr>
                    </a:solidFill>
                  </a:tcPr>
                </a:tc>
                <a:tc>
                  <a:txBody>
                    <a:bodyPr/>
                    <a:lstStyle/>
                    <a:p>
                      <a:r>
                        <a:rPr lang="en-GB" dirty="0">
                          <a:solidFill>
                            <a:schemeClr val="tx1"/>
                          </a:solidFill>
                          <a:hlinkClick r:id="rId37" action="ppaction://hlinksldjump">
                            <a:extLst>
                              <a:ext uri="{A12FA001-AC4F-418D-AE19-62706E023703}">
                                <ahyp:hlinkClr xmlns:ahyp="http://schemas.microsoft.com/office/drawing/2018/hyperlinkcolor" val="tx"/>
                              </a:ext>
                            </a:extLst>
                          </a:hlinkClick>
                        </a:rPr>
                        <a:t>STEM</a:t>
                      </a:r>
                      <a:endParaRPr lang="en-GB" dirty="0">
                        <a:solidFill>
                          <a:schemeClr val="tx1"/>
                        </a:solidFill>
                      </a:endParaRPr>
                    </a:p>
                  </a:txBody>
                  <a:tcPr>
                    <a:solidFill>
                      <a:srgbClr val="006965">
                        <a:alpha val="20000"/>
                      </a:srgbClr>
                    </a:solidFill>
                  </a:tcPr>
                </a:tc>
                <a:tc>
                  <a:txBody>
                    <a:bodyPr/>
                    <a:lstStyle/>
                    <a:p>
                      <a:r>
                        <a:rPr lang="en-GB" dirty="0">
                          <a:solidFill>
                            <a:schemeClr val="tx1"/>
                          </a:solidFill>
                          <a:hlinkClick r:id="rId38" action="ppaction://hlinksldjump">
                            <a:extLst>
                              <a:ext uri="{A12FA001-AC4F-418D-AE19-62706E023703}">
                                <ahyp:hlinkClr xmlns:ahyp="http://schemas.microsoft.com/office/drawing/2018/hyperlinkcolor" val="tx"/>
                              </a:ext>
                            </a:extLst>
                          </a:hlinkClick>
                        </a:rPr>
                        <a:t>STEM</a:t>
                      </a:r>
                      <a:endParaRPr lang="en-GB" dirty="0">
                        <a:solidFill>
                          <a:schemeClr val="tx1"/>
                        </a:solidFill>
                      </a:endParaRPr>
                    </a:p>
                  </a:txBody>
                  <a:tcPr>
                    <a:solidFill>
                      <a:srgbClr val="006965">
                        <a:alpha val="20000"/>
                      </a:srgbClr>
                    </a:solidFill>
                  </a:tcPr>
                </a:tc>
                <a:extLst>
                  <a:ext uri="{0D108BD9-81ED-4DB2-BD59-A6C34878D82A}">
                    <a16:rowId xmlns:a16="http://schemas.microsoft.com/office/drawing/2014/main" val="1253027027"/>
                  </a:ext>
                </a:extLst>
              </a:tr>
              <a:tr h="370840">
                <a:tc>
                  <a:txBody>
                    <a:bodyPr/>
                    <a:lstStyle/>
                    <a:p>
                      <a:r>
                        <a:rPr lang="en-GB" dirty="0">
                          <a:solidFill>
                            <a:schemeClr val="tx1"/>
                          </a:solidFill>
                          <a:hlinkClick r:id="rId39" action="ppaction://hlinksldjump">
                            <a:extLst>
                              <a:ext uri="{A12FA001-AC4F-418D-AE19-62706E023703}">
                                <ahyp:hlinkClr xmlns:ahyp="http://schemas.microsoft.com/office/drawing/2018/hyperlinkcolor" val="tx"/>
                              </a:ext>
                            </a:extLst>
                          </a:hlinkClick>
                        </a:rPr>
                        <a:t>Subject - trend</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40" action="ppaction://hlinksldjump">
                            <a:extLst>
                              <a:ext uri="{A12FA001-AC4F-418D-AE19-62706E023703}">
                                <ahyp:hlinkClr xmlns:ahyp="http://schemas.microsoft.com/office/drawing/2018/hyperlinkcolor" val="tx"/>
                              </a:ext>
                            </a:extLst>
                          </a:hlinkClick>
                        </a:rPr>
                        <a:t>Subject - trend</a:t>
                      </a:r>
                      <a:endParaRPr lang="en-GB" dirty="0">
                        <a:solidFill>
                          <a:schemeClr val="tx1"/>
                        </a:solidFill>
                      </a:endParaRPr>
                    </a:p>
                  </a:txBody>
                  <a:tcPr>
                    <a:solidFill>
                      <a:srgbClr val="006965">
                        <a:alpha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41" action="ppaction://hlinksldjump">
                            <a:extLst>
                              <a:ext uri="{A12FA001-AC4F-418D-AE19-62706E023703}">
                                <ahyp:hlinkClr xmlns:ahyp="http://schemas.microsoft.com/office/drawing/2018/hyperlinkcolor" val="tx"/>
                              </a:ext>
                            </a:extLst>
                          </a:hlinkClick>
                        </a:rPr>
                        <a:t>Training providers</a:t>
                      </a:r>
                      <a:endParaRPr lang="en-GB" dirty="0">
                        <a:solidFill>
                          <a:schemeClr val="tx1"/>
                        </a:solidFill>
                      </a:endParaRPr>
                    </a:p>
                  </a:txBody>
                  <a:tcPr>
                    <a:solidFill>
                      <a:srgbClr val="006965">
                        <a:alpha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hlinkClick r:id="rId42" action="ppaction://hlinksldjump">
                            <a:extLst>
                              <a:ext uri="{A12FA001-AC4F-418D-AE19-62706E023703}">
                                <ahyp:hlinkClr xmlns:ahyp="http://schemas.microsoft.com/office/drawing/2018/hyperlinkcolor" val="tx"/>
                              </a:ext>
                            </a:extLst>
                          </a:hlinkClick>
                        </a:rPr>
                        <a:t>Training providers</a:t>
                      </a:r>
                      <a:endParaRPr lang="en-GB" dirty="0">
                        <a:solidFill>
                          <a:schemeClr val="tx1"/>
                        </a:solidFill>
                      </a:endParaRPr>
                    </a:p>
                  </a:txBody>
                  <a:tcPr>
                    <a:solidFill>
                      <a:srgbClr val="006965">
                        <a:alpha val="40000"/>
                      </a:srgbClr>
                    </a:solidFill>
                  </a:tcPr>
                </a:tc>
                <a:extLst>
                  <a:ext uri="{0D108BD9-81ED-4DB2-BD59-A6C34878D82A}">
                    <a16:rowId xmlns:a16="http://schemas.microsoft.com/office/drawing/2014/main" val="1855082523"/>
                  </a:ext>
                </a:extLst>
              </a:tr>
              <a:tr h="370840">
                <a:tc>
                  <a:txBody>
                    <a:bodyPr/>
                    <a:lstStyle/>
                    <a:p>
                      <a:r>
                        <a:rPr lang="en-GB" dirty="0">
                          <a:solidFill>
                            <a:schemeClr val="tx1"/>
                          </a:solidFill>
                          <a:hlinkClick r:id="rId43" action="ppaction://hlinksldjump">
                            <a:extLst>
                              <a:ext uri="{A12FA001-AC4F-418D-AE19-62706E023703}">
                                <ahyp:hlinkClr xmlns:ahyp="http://schemas.microsoft.com/office/drawing/2018/hyperlinkcolor" val="tx"/>
                              </a:ext>
                            </a:extLst>
                          </a:hlinkClick>
                        </a:rPr>
                        <a:t>STEM</a:t>
                      </a:r>
                      <a:endParaRPr lang="en-GB" dirty="0">
                        <a:solidFill>
                          <a:schemeClr val="tx1"/>
                        </a:solidFill>
                      </a:endParaRPr>
                    </a:p>
                  </a:txBody>
                  <a:tcPr>
                    <a:solidFill>
                      <a:srgbClr val="006965">
                        <a:alpha val="20000"/>
                      </a:srgbClr>
                    </a:solidFill>
                  </a:tcPr>
                </a:tc>
                <a:tc>
                  <a:txBody>
                    <a:bodyPr/>
                    <a:lstStyle/>
                    <a:p>
                      <a:r>
                        <a:rPr lang="en-GB" dirty="0">
                          <a:solidFill>
                            <a:schemeClr val="tx1"/>
                          </a:solidFill>
                          <a:hlinkClick r:id="rId44" action="ppaction://hlinksldjump">
                            <a:extLst>
                              <a:ext uri="{A12FA001-AC4F-418D-AE19-62706E023703}">
                                <ahyp:hlinkClr xmlns:ahyp="http://schemas.microsoft.com/office/drawing/2018/hyperlinkcolor" val="tx"/>
                              </a:ext>
                            </a:extLst>
                          </a:hlinkClick>
                        </a:rPr>
                        <a:t>STEM</a:t>
                      </a:r>
                      <a:endParaRPr lang="en-GB" dirty="0">
                        <a:solidFill>
                          <a:schemeClr val="tx1"/>
                        </a:solidFill>
                      </a:endParaRPr>
                    </a:p>
                  </a:txBody>
                  <a:tcPr>
                    <a:solidFill>
                      <a:srgbClr val="006965">
                        <a:alpha val="20000"/>
                      </a:srgbClr>
                    </a:solidFill>
                  </a:tcPr>
                </a:tc>
                <a:tc>
                  <a:txBody>
                    <a:bodyPr/>
                    <a:lstStyle/>
                    <a:p>
                      <a:endParaRPr lang="en-GB" dirty="0">
                        <a:solidFill>
                          <a:schemeClr val="tx1"/>
                        </a:solidFill>
                      </a:endParaRPr>
                    </a:p>
                  </a:txBody>
                  <a:tcPr>
                    <a:solidFill>
                      <a:srgbClr val="006965">
                        <a:alpha val="20000"/>
                      </a:srgbClr>
                    </a:solidFill>
                  </a:tcPr>
                </a:tc>
                <a:tc>
                  <a:txBody>
                    <a:bodyPr/>
                    <a:lstStyle/>
                    <a:p>
                      <a:endParaRPr lang="en-GB" dirty="0">
                        <a:solidFill>
                          <a:schemeClr val="tx1"/>
                        </a:solidFill>
                      </a:endParaRPr>
                    </a:p>
                  </a:txBody>
                  <a:tcPr>
                    <a:solidFill>
                      <a:srgbClr val="006965">
                        <a:alpha val="20000"/>
                      </a:srgbClr>
                    </a:solidFill>
                  </a:tcPr>
                </a:tc>
                <a:extLst>
                  <a:ext uri="{0D108BD9-81ED-4DB2-BD59-A6C34878D82A}">
                    <a16:rowId xmlns:a16="http://schemas.microsoft.com/office/drawing/2014/main" val="3522894406"/>
                  </a:ext>
                </a:extLst>
              </a:tr>
              <a:tr h="370840">
                <a:tc>
                  <a:txBody>
                    <a:bodyPr/>
                    <a:lstStyle/>
                    <a:p>
                      <a:r>
                        <a:rPr lang="en-GB" dirty="0">
                          <a:solidFill>
                            <a:schemeClr val="tx1"/>
                          </a:solidFill>
                          <a:hlinkClick r:id="rId45" action="ppaction://hlinksldjump">
                            <a:extLst>
                              <a:ext uri="{A12FA001-AC4F-418D-AE19-62706E023703}">
                                <ahyp:hlinkClr xmlns:ahyp="http://schemas.microsoft.com/office/drawing/2018/hyperlinkcolor" val="tx"/>
                              </a:ext>
                            </a:extLst>
                          </a:hlinkClick>
                        </a:rPr>
                        <a:t>Training providers</a:t>
                      </a:r>
                      <a:endParaRPr lang="en-GB" dirty="0">
                        <a:solidFill>
                          <a:schemeClr val="tx1"/>
                        </a:solidFill>
                      </a:endParaRPr>
                    </a:p>
                  </a:txBody>
                  <a:tcPr>
                    <a:solidFill>
                      <a:srgbClr val="006965">
                        <a:alpha val="40000"/>
                      </a:srgbClr>
                    </a:solidFill>
                  </a:tcPr>
                </a:tc>
                <a:tc>
                  <a:txBody>
                    <a:bodyPr/>
                    <a:lstStyle/>
                    <a:p>
                      <a:r>
                        <a:rPr lang="en-GB" dirty="0">
                          <a:solidFill>
                            <a:schemeClr val="tx1"/>
                          </a:solidFill>
                          <a:hlinkClick r:id="rId46" action="ppaction://hlinksldjump">
                            <a:extLst>
                              <a:ext uri="{A12FA001-AC4F-418D-AE19-62706E023703}">
                                <ahyp:hlinkClr xmlns:ahyp="http://schemas.microsoft.com/office/drawing/2018/hyperlinkcolor" val="tx"/>
                              </a:ext>
                            </a:extLst>
                          </a:hlinkClick>
                        </a:rPr>
                        <a:t>Training providers</a:t>
                      </a:r>
                      <a:endParaRPr lang="en-GB" dirty="0">
                        <a:solidFill>
                          <a:schemeClr val="tx1"/>
                        </a:solidFill>
                      </a:endParaRPr>
                    </a:p>
                  </a:txBody>
                  <a:tcPr>
                    <a:solidFill>
                      <a:srgbClr val="006965">
                        <a:alpha val="40000"/>
                      </a:srgbClr>
                    </a:solidFill>
                  </a:tcPr>
                </a:tc>
                <a:tc>
                  <a:txBody>
                    <a:bodyPr/>
                    <a:lstStyle/>
                    <a:p>
                      <a:endParaRPr lang="en-GB" dirty="0">
                        <a:solidFill>
                          <a:schemeClr val="tx1"/>
                        </a:solidFill>
                      </a:endParaRPr>
                    </a:p>
                  </a:txBody>
                  <a:tcPr>
                    <a:solidFill>
                      <a:srgbClr val="006965">
                        <a:alpha val="40000"/>
                      </a:srgbClr>
                    </a:solidFill>
                  </a:tcPr>
                </a:tc>
                <a:tc>
                  <a:txBody>
                    <a:bodyPr/>
                    <a:lstStyle/>
                    <a:p>
                      <a:endParaRPr lang="en-GB" dirty="0">
                        <a:solidFill>
                          <a:schemeClr val="tx1"/>
                        </a:solidFill>
                      </a:endParaRPr>
                    </a:p>
                  </a:txBody>
                  <a:tcPr>
                    <a:solidFill>
                      <a:srgbClr val="006965">
                        <a:alpha val="40000"/>
                      </a:srgbClr>
                    </a:solidFill>
                  </a:tcPr>
                </a:tc>
                <a:extLst>
                  <a:ext uri="{0D108BD9-81ED-4DB2-BD59-A6C34878D82A}">
                    <a16:rowId xmlns:a16="http://schemas.microsoft.com/office/drawing/2014/main" val="916756855"/>
                  </a:ext>
                </a:extLst>
              </a:tr>
            </a:tbl>
          </a:graphicData>
        </a:graphic>
      </p:graphicFrame>
    </p:spTree>
    <p:extLst>
      <p:ext uri="{BB962C8B-B14F-4D97-AF65-F5344CB8AC3E}">
        <p14:creationId xmlns:p14="http://schemas.microsoft.com/office/powerpoint/2010/main" val="14638027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28F51-63B4-6266-D6D5-5D2A8C3976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DDE7A4-802C-5D87-96B9-AA10C1AAD053}"/>
              </a:ext>
            </a:extLst>
          </p:cNvPr>
          <p:cNvSpPr>
            <a:spLocks noGrp="1"/>
          </p:cNvSpPr>
          <p:nvPr>
            <p:ph type="title"/>
          </p:nvPr>
        </p:nvSpPr>
        <p:spPr/>
        <p:txBody>
          <a:bodyPr/>
          <a:lstStyle/>
          <a:p>
            <a:r>
              <a:rPr lang="en-GB" dirty="0"/>
              <a:t>Age – local area</a:t>
            </a:r>
          </a:p>
        </p:txBody>
      </p:sp>
      <p:sp>
        <p:nvSpPr>
          <p:cNvPr id="3" name="Content Placeholder 2">
            <a:extLst>
              <a:ext uri="{FF2B5EF4-FFF2-40B4-BE49-F238E27FC236}">
                <a16:creationId xmlns:a16="http://schemas.microsoft.com/office/drawing/2014/main" id="{8356C6D5-098B-DD84-6E7F-60EF68CB1B9F}"/>
              </a:ext>
            </a:extLst>
          </p:cNvPr>
          <p:cNvSpPr>
            <a:spLocks noGrp="1"/>
          </p:cNvSpPr>
          <p:nvPr>
            <p:ph idx="1"/>
          </p:nvPr>
        </p:nvSpPr>
        <p:spPr>
          <a:xfrm>
            <a:off x="838200" y="1825625"/>
            <a:ext cx="4982737" cy="4351338"/>
          </a:xfrm>
        </p:spPr>
        <p:txBody>
          <a:bodyPr>
            <a:normAutofit fontScale="85000" lnSpcReduction="20000"/>
          </a:bodyPr>
          <a:lstStyle/>
          <a:p>
            <a:r>
              <a:rPr lang="en-GB" sz="2800" dirty="0"/>
              <a:t>A particularly high proportion of achievements from apprenticeships delivered in Wycombe in 2022/23 were from learners aged 25 or older (60%), reflecting the apprenticeship offer by providers in this area. </a:t>
            </a:r>
          </a:p>
          <a:p>
            <a:r>
              <a:rPr lang="en-GB" sz="2800" dirty="0"/>
              <a:t>The highest proportion of achievements delivered in Chesham &amp; Amersham were aged 19-24.</a:t>
            </a:r>
          </a:p>
          <a:p>
            <a:r>
              <a:rPr lang="en-GB" sz="2800" dirty="0"/>
              <a:t>A relatively low proportion of apprenticeship achievements delivered in Wycombe were by learners aged under 19. This is likely due to the presence of Buckinghamshire New University.</a:t>
            </a:r>
            <a:endParaRPr lang="en-GB" dirty="0">
              <a:highlight>
                <a:srgbClr val="FF0000"/>
              </a:highlight>
            </a:endParaRPr>
          </a:p>
          <a:p>
            <a:endParaRPr lang="en-GB" dirty="0"/>
          </a:p>
        </p:txBody>
      </p:sp>
      <p:sp>
        <p:nvSpPr>
          <p:cNvPr id="6" name="TextBox 5">
            <a:extLst>
              <a:ext uri="{FF2B5EF4-FFF2-40B4-BE49-F238E27FC236}">
                <a16:creationId xmlns:a16="http://schemas.microsoft.com/office/drawing/2014/main" id="{ADBD3578-59F4-A2DF-185C-DD81A3C9E735}"/>
              </a:ext>
            </a:extLst>
          </p:cNvPr>
          <p:cNvSpPr txBox="1"/>
          <p:nvPr/>
        </p:nvSpPr>
        <p:spPr>
          <a:xfrm>
            <a:off x="7467600" y="5899964"/>
            <a:ext cx="4349635" cy="276999"/>
          </a:xfrm>
          <a:prstGeom prst="rect">
            <a:avLst/>
          </a:prstGeom>
          <a:noFill/>
        </p:spPr>
        <p:txBody>
          <a:bodyPr wrap="square" rtlCol="0">
            <a:spAutoFit/>
          </a:bodyPr>
          <a:lstStyle/>
          <a:p>
            <a:pPr algn="r"/>
            <a:r>
              <a:rPr lang="en-GB" sz="1200" dirty="0"/>
              <a:t>Source: </a:t>
            </a:r>
            <a:r>
              <a:rPr lang="en-GB" sz="1200" dirty="0">
                <a:hlinkClick r:id="rId2"/>
              </a:rPr>
              <a:t>DfE Apprenticeship achievements 2022/23 academic year</a:t>
            </a:r>
            <a:endParaRPr lang="en-GB" sz="1200" dirty="0"/>
          </a:p>
        </p:txBody>
      </p:sp>
      <p:graphicFrame>
        <p:nvGraphicFramePr>
          <p:cNvPr id="4" name="Chart 3">
            <a:extLst>
              <a:ext uri="{FF2B5EF4-FFF2-40B4-BE49-F238E27FC236}">
                <a16:creationId xmlns:a16="http://schemas.microsoft.com/office/drawing/2014/main" id="{EC829A87-DBCF-9008-4436-70AA531883CB}"/>
              </a:ext>
            </a:extLst>
          </p:cNvPr>
          <p:cNvGraphicFramePr>
            <a:graphicFrameLocks/>
          </p:cNvGraphicFramePr>
          <p:nvPr>
            <p:extLst>
              <p:ext uri="{D42A27DB-BD31-4B8C-83A1-F6EECF244321}">
                <p14:modId xmlns:p14="http://schemas.microsoft.com/office/powerpoint/2010/main" val="185528977"/>
              </p:ext>
            </p:extLst>
          </p:nvPr>
        </p:nvGraphicFramePr>
        <p:xfrm>
          <a:off x="6371064" y="1825624"/>
          <a:ext cx="4982735" cy="38639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B215C7F-4124-AC28-B657-7D0A08B1A7B2}"/>
              </a:ext>
            </a:extLst>
          </p:cNvPr>
          <p:cNvSpPr txBox="1"/>
          <p:nvPr/>
        </p:nvSpPr>
        <p:spPr>
          <a:xfrm>
            <a:off x="6251985" y="1167468"/>
            <a:ext cx="5220892" cy="523220"/>
          </a:xfrm>
          <a:prstGeom prst="rect">
            <a:avLst/>
          </a:prstGeom>
          <a:noFill/>
        </p:spPr>
        <p:txBody>
          <a:bodyPr wrap="square" rtlCol="0">
            <a:spAutoFit/>
          </a:bodyPr>
          <a:lstStyle/>
          <a:p>
            <a:r>
              <a:rPr lang="en-GB" sz="1400" b="1" dirty="0">
                <a:solidFill>
                  <a:srgbClr val="006965"/>
                </a:solidFill>
              </a:rPr>
              <a:t>A high concentration of achievements delivered in Wycombe were from learners aged 25+.</a:t>
            </a:r>
          </a:p>
        </p:txBody>
      </p:sp>
    </p:spTree>
    <p:extLst>
      <p:ext uri="{BB962C8B-B14F-4D97-AF65-F5344CB8AC3E}">
        <p14:creationId xmlns:p14="http://schemas.microsoft.com/office/powerpoint/2010/main" val="12537992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EA9A9-391C-2C6F-62A4-A1C8E09B9E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DC5AE6-AA3F-7F2A-3779-6BA5E1C0267B}"/>
              </a:ext>
            </a:extLst>
          </p:cNvPr>
          <p:cNvSpPr>
            <a:spLocks noGrp="1"/>
          </p:cNvSpPr>
          <p:nvPr>
            <p:ph type="title"/>
          </p:nvPr>
        </p:nvSpPr>
        <p:spPr/>
        <p:txBody>
          <a:bodyPr/>
          <a:lstStyle/>
          <a:p>
            <a:r>
              <a:rPr lang="en-GB" dirty="0"/>
              <a:t>Level</a:t>
            </a:r>
          </a:p>
        </p:txBody>
      </p:sp>
      <p:sp>
        <p:nvSpPr>
          <p:cNvPr id="6" name="Content Placeholder 2">
            <a:extLst>
              <a:ext uri="{FF2B5EF4-FFF2-40B4-BE49-F238E27FC236}">
                <a16:creationId xmlns:a16="http://schemas.microsoft.com/office/drawing/2014/main" id="{F6C7FC61-E7B1-73AC-1829-878BE398116F}"/>
              </a:ext>
            </a:extLst>
          </p:cNvPr>
          <p:cNvSpPr>
            <a:spLocks noGrp="1"/>
          </p:cNvSpPr>
          <p:nvPr>
            <p:ph idx="1"/>
          </p:nvPr>
        </p:nvSpPr>
        <p:spPr>
          <a:xfrm>
            <a:off x="838200" y="1825625"/>
            <a:ext cx="5104053" cy="4351338"/>
          </a:xfrm>
        </p:spPr>
        <p:txBody>
          <a:bodyPr>
            <a:normAutofit fontScale="92500" lnSpcReduction="20000"/>
          </a:bodyPr>
          <a:lstStyle/>
          <a:p>
            <a:r>
              <a:rPr lang="en-GB" sz="2000" dirty="0"/>
              <a:t>Since 2019/20, the majority of achievements for apprenticeships delivered in Buckinghamshire were </a:t>
            </a:r>
            <a:r>
              <a:rPr lang="en-GB" sz="2000" dirty="0">
                <a:hlinkClick r:id="rId2"/>
              </a:rPr>
              <a:t>advanced level apprenticeships</a:t>
            </a:r>
            <a:r>
              <a:rPr lang="en-GB" sz="2000" dirty="0"/>
              <a:t>.</a:t>
            </a:r>
          </a:p>
          <a:p>
            <a:r>
              <a:rPr lang="en-GB" sz="2000" dirty="0"/>
              <a:t>Over the same period, the proportion of intermediate level achievements has decreased, while higher level achievements has increased. This is in-line with the national average.</a:t>
            </a:r>
          </a:p>
          <a:p>
            <a:r>
              <a:rPr lang="en-GB" sz="2000" dirty="0"/>
              <a:t>The proportion of achievements for intermediate and higher level apprenticeships are similar in 2022/23.</a:t>
            </a:r>
          </a:p>
          <a:p>
            <a:r>
              <a:rPr lang="en-GB" sz="2000" dirty="0"/>
              <a:t>The number of degree apprenticeships delivered in Buckinghamshire has increased year-on-year.</a:t>
            </a:r>
          </a:p>
          <a:p>
            <a:r>
              <a:rPr lang="en-GB" sz="2000" dirty="0"/>
              <a:t>4% of all achievements for apprenticeships delivered in Buckinghamshire in 2022/23 were degree apprenticeships.</a:t>
            </a:r>
          </a:p>
        </p:txBody>
      </p:sp>
      <p:sp>
        <p:nvSpPr>
          <p:cNvPr id="7" name="TextBox 6">
            <a:extLst>
              <a:ext uri="{FF2B5EF4-FFF2-40B4-BE49-F238E27FC236}">
                <a16:creationId xmlns:a16="http://schemas.microsoft.com/office/drawing/2014/main" id="{FA13838F-96FB-40AB-B2AF-9E652DD5C4B1}"/>
              </a:ext>
            </a:extLst>
          </p:cNvPr>
          <p:cNvSpPr txBox="1"/>
          <p:nvPr/>
        </p:nvSpPr>
        <p:spPr>
          <a:xfrm>
            <a:off x="6249747" y="511062"/>
            <a:ext cx="5104052" cy="738664"/>
          </a:xfrm>
          <a:prstGeom prst="rect">
            <a:avLst/>
          </a:prstGeom>
          <a:noFill/>
        </p:spPr>
        <p:txBody>
          <a:bodyPr wrap="square" rtlCol="0">
            <a:spAutoFit/>
          </a:bodyPr>
          <a:lstStyle/>
          <a:p>
            <a:r>
              <a:rPr lang="en-GB" sz="1400" b="1" dirty="0">
                <a:solidFill>
                  <a:srgbClr val="006965"/>
                </a:solidFill>
              </a:rPr>
              <a:t>Since 2019/20, the majority of achievements for apprenticeships delivered in Buckinghamshire were advanced level apprenticeships.</a:t>
            </a:r>
          </a:p>
        </p:txBody>
      </p:sp>
      <p:sp>
        <p:nvSpPr>
          <p:cNvPr id="3" name="TextBox 2">
            <a:extLst>
              <a:ext uri="{FF2B5EF4-FFF2-40B4-BE49-F238E27FC236}">
                <a16:creationId xmlns:a16="http://schemas.microsoft.com/office/drawing/2014/main" id="{423089AC-A663-5B3F-033E-26D459B89873}"/>
              </a:ext>
            </a:extLst>
          </p:cNvPr>
          <p:cNvSpPr txBox="1"/>
          <p:nvPr/>
        </p:nvSpPr>
        <p:spPr>
          <a:xfrm>
            <a:off x="8225352"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p:txBody>
      </p:sp>
      <p:graphicFrame>
        <p:nvGraphicFramePr>
          <p:cNvPr id="5" name="Table 4">
            <a:extLst>
              <a:ext uri="{FF2B5EF4-FFF2-40B4-BE49-F238E27FC236}">
                <a16:creationId xmlns:a16="http://schemas.microsoft.com/office/drawing/2014/main" id="{2CD7FFE5-CF89-1BED-AE1E-5F50C9DB5245}"/>
              </a:ext>
            </a:extLst>
          </p:cNvPr>
          <p:cNvGraphicFramePr>
            <a:graphicFrameLocks noGrp="1"/>
          </p:cNvGraphicFramePr>
          <p:nvPr>
            <p:extLst>
              <p:ext uri="{D42A27DB-BD31-4B8C-83A1-F6EECF244321}">
                <p14:modId xmlns:p14="http://schemas.microsoft.com/office/powerpoint/2010/main" val="2762955312"/>
              </p:ext>
            </p:extLst>
          </p:nvPr>
        </p:nvGraphicFramePr>
        <p:xfrm>
          <a:off x="6249747" y="5048225"/>
          <a:ext cx="3021982" cy="1219200"/>
        </p:xfrm>
        <a:graphic>
          <a:graphicData uri="http://schemas.openxmlformats.org/drawingml/2006/table">
            <a:tbl>
              <a:tblPr firstRow="1" bandRow="1">
                <a:tableStyleId>{5C22544A-7EE6-4342-B048-85BDC9FD1C3A}</a:tableStyleId>
              </a:tblPr>
              <a:tblGrid>
                <a:gridCol w="1510991">
                  <a:extLst>
                    <a:ext uri="{9D8B030D-6E8A-4147-A177-3AD203B41FA5}">
                      <a16:colId xmlns:a16="http://schemas.microsoft.com/office/drawing/2014/main" val="385182599"/>
                    </a:ext>
                  </a:extLst>
                </a:gridCol>
                <a:gridCol w="1510991">
                  <a:extLst>
                    <a:ext uri="{9D8B030D-6E8A-4147-A177-3AD203B41FA5}">
                      <a16:colId xmlns:a16="http://schemas.microsoft.com/office/drawing/2014/main" val="3746692928"/>
                    </a:ext>
                  </a:extLst>
                </a:gridCol>
              </a:tblGrid>
              <a:tr h="288000">
                <a:tc>
                  <a:txBody>
                    <a:bodyPr/>
                    <a:lstStyle/>
                    <a:p>
                      <a:r>
                        <a:rPr lang="en-GB" sz="1400" b="1" dirty="0">
                          <a:solidFill>
                            <a:schemeClr val="bg1"/>
                          </a:solidFill>
                        </a:rPr>
                        <a:t>Intermediate</a:t>
                      </a:r>
                    </a:p>
                  </a:txBody>
                  <a:tcPr>
                    <a:solidFill>
                      <a:srgbClr val="006965"/>
                    </a:solidFill>
                  </a:tcPr>
                </a:tc>
                <a:tc>
                  <a:txBody>
                    <a:bodyPr/>
                    <a:lstStyle/>
                    <a:p>
                      <a:r>
                        <a:rPr lang="en-GB" sz="1400" b="1" dirty="0">
                          <a:solidFill>
                            <a:schemeClr val="bg1"/>
                          </a:solidFill>
                        </a:rPr>
                        <a:t>Levels 1 and 2</a:t>
                      </a:r>
                    </a:p>
                  </a:txBody>
                  <a:tcPr>
                    <a:solidFill>
                      <a:srgbClr val="006965"/>
                    </a:solidFill>
                  </a:tcPr>
                </a:tc>
                <a:extLst>
                  <a:ext uri="{0D108BD9-81ED-4DB2-BD59-A6C34878D82A}">
                    <a16:rowId xmlns:a16="http://schemas.microsoft.com/office/drawing/2014/main" val="2897538351"/>
                  </a:ext>
                </a:extLst>
              </a:tr>
              <a:tr h="288000">
                <a:tc>
                  <a:txBody>
                    <a:bodyPr/>
                    <a:lstStyle/>
                    <a:p>
                      <a:r>
                        <a:rPr lang="en-GB" sz="1400" b="1" dirty="0">
                          <a:solidFill>
                            <a:schemeClr val="bg1"/>
                          </a:solidFill>
                        </a:rPr>
                        <a:t>Advanced</a:t>
                      </a:r>
                    </a:p>
                  </a:txBody>
                  <a:tcPr>
                    <a:solidFill>
                      <a:srgbClr val="006965">
                        <a:alpha val="60000"/>
                      </a:srgbClr>
                    </a:solidFill>
                  </a:tcPr>
                </a:tc>
                <a:tc>
                  <a:txBody>
                    <a:bodyPr/>
                    <a:lstStyle/>
                    <a:p>
                      <a:r>
                        <a:rPr lang="en-GB" sz="1400" b="1" dirty="0">
                          <a:solidFill>
                            <a:schemeClr val="bg1"/>
                          </a:solidFill>
                        </a:rPr>
                        <a:t>Level 3</a:t>
                      </a:r>
                    </a:p>
                  </a:txBody>
                  <a:tcPr>
                    <a:solidFill>
                      <a:srgbClr val="006965">
                        <a:alpha val="60000"/>
                      </a:srgbClr>
                    </a:solidFill>
                  </a:tcPr>
                </a:tc>
                <a:extLst>
                  <a:ext uri="{0D108BD9-81ED-4DB2-BD59-A6C34878D82A}">
                    <a16:rowId xmlns:a16="http://schemas.microsoft.com/office/drawing/2014/main" val="3187089783"/>
                  </a:ext>
                </a:extLst>
              </a:tr>
              <a:tr h="288000">
                <a:tc>
                  <a:txBody>
                    <a:bodyPr/>
                    <a:lstStyle/>
                    <a:p>
                      <a:r>
                        <a:rPr lang="en-GB" sz="1400" b="1" dirty="0">
                          <a:solidFill>
                            <a:schemeClr val="bg1"/>
                          </a:solidFill>
                        </a:rPr>
                        <a:t>Higher</a:t>
                      </a:r>
                    </a:p>
                  </a:txBody>
                  <a:tcPr>
                    <a:solidFill>
                      <a:srgbClr val="006965"/>
                    </a:solidFill>
                  </a:tcPr>
                </a:tc>
                <a:tc>
                  <a:txBody>
                    <a:bodyPr/>
                    <a:lstStyle/>
                    <a:p>
                      <a:r>
                        <a:rPr lang="en-GB" sz="1400" b="1" dirty="0">
                          <a:solidFill>
                            <a:schemeClr val="bg1"/>
                          </a:solidFill>
                        </a:rPr>
                        <a:t>Levels 4 to 7</a:t>
                      </a:r>
                    </a:p>
                  </a:txBody>
                  <a:tcPr>
                    <a:solidFill>
                      <a:srgbClr val="006965"/>
                    </a:solidFill>
                  </a:tcPr>
                </a:tc>
                <a:extLst>
                  <a:ext uri="{0D108BD9-81ED-4DB2-BD59-A6C34878D82A}">
                    <a16:rowId xmlns:a16="http://schemas.microsoft.com/office/drawing/2014/main" val="827844900"/>
                  </a:ext>
                </a:extLst>
              </a:tr>
              <a:tr h="288000">
                <a:tc>
                  <a:txBody>
                    <a:bodyPr/>
                    <a:lstStyle/>
                    <a:p>
                      <a:r>
                        <a:rPr lang="en-GB" sz="1400" b="1" dirty="0">
                          <a:solidFill>
                            <a:schemeClr val="bg1"/>
                          </a:solidFill>
                        </a:rPr>
                        <a:t>Degree</a:t>
                      </a:r>
                    </a:p>
                  </a:txBody>
                  <a:tcPr>
                    <a:solidFill>
                      <a:srgbClr val="006965">
                        <a:alpha val="60000"/>
                      </a:srgbClr>
                    </a:solidFill>
                  </a:tcPr>
                </a:tc>
                <a:tc>
                  <a:txBody>
                    <a:bodyPr/>
                    <a:lstStyle/>
                    <a:p>
                      <a:r>
                        <a:rPr lang="en-GB" sz="1400" b="1" dirty="0">
                          <a:solidFill>
                            <a:schemeClr val="bg1"/>
                          </a:solidFill>
                        </a:rPr>
                        <a:t>Levels 6 &amp; 7</a:t>
                      </a:r>
                    </a:p>
                  </a:txBody>
                  <a:tcPr>
                    <a:solidFill>
                      <a:srgbClr val="006965">
                        <a:alpha val="60000"/>
                      </a:srgbClr>
                    </a:solidFill>
                  </a:tcPr>
                </a:tc>
                <a:extLst>
                  <a:ext uri="{0D108BD9-81ED-4DB2-BD59-A6C34878D82A}">
                    <a16:rowId xmlns:a16="http://schemas.microsoft.com/office/drawing/2014/main" val="3824874897"/>
                  </a:ext>
                </a:extLst>
              </a:tr>
            </a:tbl>
          </a:graphicData>
        </a:graphic>
      </p:graphicFrame>
      <p:graphicFrame>
        <p:nvGraphicFramePr>
          <p:cNvPr id="8" name="Chart 7">
            <a:extLst>
              <a:ext uri="{FF2B5EF4-FFF2-40B4-BE49-F238E27FC236}">
                <a16:creationId xmlns:a16="http://schemas.microsoft.com/office/drawing/2014/main" id="{DD3D142E-CE9A-487E-283D-295770A8E9FF}"/>
              </a:ext>
            </a:extLst>
          </p:cNvPr>
          <p:cNvGraphicFramePr>
            <a:graphicFrameLocks/>
          </p:cNvGraphicFramePr>
          <p:nvPr>
            <p:extLst>
              <p:ext uri="{D42A27DB-BD31-4B8C-83A1-F6EECF244321}">
                <p14:modId xmlns:p14="http://schemas.microsoft.com/office/powerpoint/2010/main" val="1293517118"/>
              </p:ext>
            </p:extLst>
          </p:nvPr>
        </p:nvGraphicFramePr>
        <p:xfrm>
          <a:off x="6249747" y="1395663"/>
          <a:ext cx="5104052" cy="35620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34853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856C91-1531-4F6D-B2C4-B438D9C3D5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5C8E6C-B045-EB69-AC2C-53C1512093C7}"/>
              </a:ext>
            </a:extLst>
          </p:cNvPr>
          <p:cNvSpPr>
            <a:spLocks noGrp="1"/>
          </p:cNvSpPr>
          <p:nvPr>
            <p:ph type="title"/>
          </p:nvPr>
        </p:nvSpPr>
        <p:spPr/>
        <p:txBody>
          <a:bodyPr/>
          <a:lstStyle/>
          <a:p>
            <a:r>
              <a:rPr lang="en-GB" dirty="0"/>
              <a:t>Subject</a:t>
            </a:r>
          </a:p>
        </p:txBody>
      </p:sp>
      <p:graphicFrame>
        <p:nvGraphicFramePr>
          <p:cNvPr id="7" name="Content Placeholder 6">
            <a:extLst>
              <a:ext uri="{FF2B5EF4-FFF2-40B4-BE49-F238E27FC236}">
                <a16:creationId xmlns:a16="http://schemas.microsoft.com/office/drawing/2014/main" id="{D845153F-1C4E-6BA2-A626-44CDD095C11A}"/>
              </a:ext>
            </a:extLst>
          </p:cNvPr>
          <p:cNvGraphicFramePr>
            <a:graphicFrameLocks noGrp="1"/>
          </p:cNvGraphicFramePr>
          <p:nvPr>
            <p:ph idx="1"/>
            <p:extLst>
              <p:ext uri="{D42A27DB-BD31-4B8C-83A1-F6EECF244321}">
                <p14:modId xmlns:p14="http://schemas.microsoft.com/office/powerpoint/2010/main" val="800225347"/>
              </p:ext>
            </p:extLst>
          </p:nvPr>
        </p:nvGraphicFramePr>
        <p:xfrm>
          <a:off x="4648197" y="1936418"/>
          <a:ext cx="6705603" cy="3896077"/>
        </p:xfrm>
        <a:graphic>
          <a:graphicData uri="http://schemas.openxmlformats.org/drawingml/2006/table">
            <a:tbl>
              <a:tblPr>
                <a:tableStyleId>{5C22544A-7EE6-4342-B048-85BDC9FD1C3A}</a:tableStyleId>
              </a:tblPr>
              <a:tblGrid>
                <a:gridCol w="2800815">
                  <a:extLst>
                    <a:ext uri="{9D8B030D-6E8A-4147-A177-3AD203B41FA5}">
                      <a16:colId xmlns:a16="http://schemas.microsoft.com/office/drawing/2014/main" val="4257905443"/>
                    </a:ext>
                  </a:extLst>
                </a:gridCol>
                <a:gridCol w="650798">
                  <a:extLst>
                    <a:ext uri="{9D8B030D-6E8A-4147-A177-3AD203B41FA5}">
                      <a16:colId xmlns:a16="http://schemas.microsoft.com/office/drawing/2014/main" val="3194041148"/>
                    </a:ext>
                  </a:extLst>
                </a:gridCol>
                <a:gridCol w="650798">
                  <a:extLst>
                    <a:ext uri="{9D8B030D-6E8A-4147-A177-3AD203B41FA5}">
                      <a16:colId xmlns:a16="http://schemas.microsoft.com/office/drawing/2014/main" val="1610891498"/>
                    </a:ext>
                  </a:extLst>
                </a:gridCol>
                <a:gridCol w="650798">
                  <a:extLst>
                    <a:ext uri="{9D8B030D-6E8A-4147-A177-3AD203B41FA5}">
                      <a16:colId xmlns:a16="http://schemas.microsoft.com/office/drawing/2014/main" val="3557024025"/>
                    </a:ext>
                  </a:extLst>
                </a:gridCol>
                <a:gridCol w="650798">
                  <a:extLst>
                    <a:ext uri="{9D8B030D-6E8A-4147-A177-3AD203B41FA5}">
                      <a16:colId xmlns:a16="http://schemas.microsoft.com/office/drawing/2014/main" val="1592589810"/>
                    </a:ext>
                  </a:extLst>
                </a:gridCol>
                <a:gridCol w="650798">
                  <a:extLst>
                    <a:ext uri="{9D8B030D-6E8A-4147-A177-3AD203B41FA5}">
                      <a16:colId xmlns:a16="http://schemas.microsoft.com/office/drawing/2014/main" val="3571890976"/>
                    </a:ext>
                  </a:extLst>
                </a:gridCol>
                <a:gridCol w="650798">
                  <a:extLst>
                    <a:ext uri="{9D8B030D-6E8A-4147-A177-3AD203B41FA5}">
                      <a16:colId xmlns:a16="http://schemas.microsoft.com/office/drawing/2014/main" val="2553706441"/>
                    </a:ext>
                  </a:extLst>
                </a:gridCol>
              </a:tblGrid>
              <a:tr h="667969">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1100" u="none" strike="noStrike" dirty="0">
                          <a:solidFill>
                            <a:schemeClr val="bg1"/>
                          </a:solidFill>
                          <a:effectLst/>
                        </a:rPr>
                        <a:t>Bucks</a:t>
                      </a:r>
                      <a:endParaRPr lang="en-GB" sz="11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l" fontAlgn="b"/>
                      <a:r>
                        <a:rPr lang="en-GB" sz="1100" u="none" strike="noStrike" dirty="0">
                          <a:solidFill>
                            <a:schemeClr val="bg1"/>
                          </a:solidFill>
                          <a:effectLst/>
                        </a:rPr>
                        <a:t>Herts</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Oxon</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Milton Keynes (LA)</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solidFill>
                            <a:schemeClr val="bg1"/>
                          </a:solidFill>
                          <a:effectLst/>
                        </a:rPr>
                        <a:t>Slough (LA)</a:t>
                      </a:r>
                      <a:endParaRPr lang="en-GB" sz="1100" b="0" i="0" u="none" strike="noStrike" dirty="0">
                        <a:solidFill>
                          <a:schemeClr val="bg1"/>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78787"/>
                    </a:solidFill>
                  </a:tcPr>
                </a:tc>
                <a:tc>
                  <a:txBody>
                    <a:bodyPr/>
                    <a:lstStyle/>
                    <a:p>
                      <a:pPr algn="l" fontAlgn="b"/>
                      <a:r>
                        <a:rPr lang="en-GB" sz="1100" u="none" strike="noStrike" dirty="0">
                          <a:effectLst/>
                        </a:rPr>
                        <a:t>England</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276550149"/>
                  </a:ext>
                </a:extLst>
              </a:tr>
              <a:tr h="248316">
                <a:tc>
                  <a:txBody>
                    <a:bodyPr/>
                    <a:lstStyle/>
                    <a:p>
                      <a:pPr algn="r" fontAlgn="b"/>
                      <a:r>
                        <a:rPr lang="en-GB" sz="1100" u="none" strike="noStrike" dirty="0">
                          <a:effectLst/>
                        </a:rPr>
                        <a:t>Agriculture, Horticulture &amp; Animal Care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dirty="0">
                          <a:solidFill>
                            <a:schemeClr val="bg1"/>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2%</a:t>
                      </a:r>
                    </a:p>
                  </a:txBody>
                  <a:tcPr marL="7620" marR="7620" marT="762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658524696"/>
                  </a:ext>
                </a:extLst>
              </a:tr>
              <a:tr h="248316">
                <a:tc>
                  <a:txBody>
                    <a:bodyPr/>
                    <a:lstStyle/>
                    <a:p>
                      <a:pPr algn="r" fontAlgn="b"/>
                      <a:r>
                        <a:rPr lang="en-GB" sz="1100" u="none" strike="noStrike" dirty="0">
                          <a:effectLst/>
                        </a:rPr>
                        <a:t>Arts, Media &amp; Publishing</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85664616"/>
                  </a:ext>
                </a:extLst>
              </a:tr>
              <a:tr h="248316">
                <a:tc>
                  <a:txBody>
                    <a:bodyPr/>
                    <a:lstStyle/>
                    <a:p>
                      <a:pPr algn="r" fontAlgn="b"/>
                      <a:r>
                        <a:rPr lang="en-GB" sz="1100" u="none" strike="noStrike" dirty="0">
                          <a:effectLst/>
                        </a:rPr>
                        <a:t>Business, Administration &amp; Law</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26%</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35%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46%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36%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30%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3657275031"/>
                  </a:ext>
                </a:extLst>
              </a:tr>
              <a:tr h="248316">
                <a:tc>
                  <a:txBody>
                    <a:bodyPr/>
                    <a:lstStyle/>
                    <a:p>
                      <a:pPr algn="r" fontAlgn="b"/>
                      <a:r>
                        <a:rPr lang="en-GB" sz="1100" u="none" strike="noStrike" dirty="0">
                          <a:effectLst/>
                        </a:rPr>
                        <a:t>Construction, Planning &amp; the Built Environment</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500409961"/>
                  </a:ext>
                </a:extLst>
              </a:tr>
              <a:tr h="248316">
                <a:tc>
                  <a:txBody>
                    <a:bodyPr/>
                    <a:lstStyle/>
                    <a:p>
                      <a:pPr algn="r" fontAlgn="b"/>
                      <a:r>
                        <a:rPr lang="en-GB" sz="1100" u="none" strike="noStrike" dirty="0">
                          <a:effectLst/>
                        </a:rPr>
                        <a:t>Education &amp; Training</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4%</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775377573"/>
                  </a:ext>
                </a:extLst>
              </a:tr>
              <a:tr h="248316">
                <a:tc>
                  <a:txBody>
                    <a:bodyPr/>
                    <a:lstStyle/>
                    <a:p>
                      <a:pPr algn="r" fontAlgn="b"/>
                      <a:r>
                        <a:rPr lang="en-GB" sz="1100" u="none" strike="noStrike" dirty="0">
                          <a:effectLst/>
                        </a:rPr>
                        <a:t>Engineering &amp; Manufacturing Technologies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15%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903145499"/>
                  </a:ext>
                </a:extLst>
              </a:tr>
              <a:tr h="248316">
                <a:tc>
                  <a:txBody>
                    <a:bodyPr/>
                    <a:lstStyle/>
                    <a:p>
                      <a:pPr algn="r" fontAlgn="b"/>
                      <a:r>
                        <a:rPr lang="en-GB" sz="1100" u="none" strike="noStrike" dirty="0">
                          <a:effectLst/>
                        </a:rPr>
                        <a:t>Health, Public Services &amp; Care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24%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29%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26%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739742895"/>
                  </a:ext>
                </a:extLst>
              </a:tr>
              <a:tr h="248316">
                <a:tc>
                  <a:txBody>
                    <a:bodyPr/>
                    <a:lstStyle/>
                    <a:p>
                      <a:pPr algn="r" fontAlgn="b"/>
                      <a:r>
                        <a:rPr lang="en-GB" sz="1100" u="none" strike="noStrike" dirty="0">
                          <a:effectLst/>
                        </a:rPr>
                        <a:t>History, Philosophy &amp; Theology</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60720564"/>
                  </a:ext>
                </a:extLst>
              </a:tr>
              <a:tr h="248316">
                <a:tc>
                  <a:txBody>
                    <a:bodyPr/>
                    <a:lstStyle/>
                    <a:p>
                      <a:pPr algn="r" fontAlgn="b"/>
                      <a:r>
                        <a:rPr lang="en-GB" sz="1100" u="none" strike="noStrike" dirty="0">
                          <a:effectLst/>
                        </a:rPr>
                        <a:t>Information &amp; Communication Technology</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5%</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760448770"/>
                  </a:ext>
                </a:extLst>
              </a:tr>
              <a:tr h="248316">
                <a:tc>
                  <a:txBody>
                    <a:bodyPr/>
                    <a:lstStyle/>
                    <a:p>
                      <a:pPr algn="r" fontAlgn="b"/>
                      <a:r>
                        <a:rPr lang="en-GB" sz="1100" u="none" strike="noStrike" dirty="0">
                          <a:effectLst/>
                        </a:rPr>
                        <a:t>Leisure, Travel &amp; Tourism</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2%</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969021756"/>
                  </a:ext>
                </a:extLst>
              </a:tr>
              <a:tr h="248316">
                <a:tc>
                  <a:txBody>
                    <a:bodyPr/>
                    <a:lstStyle/>
                    <a:p>
                      <a:pPr algn="r" fontAlgn="b"/>
                      <a:r>
                        <a:rPr lang="en-GB" sz="1100" u="none" strike="noStrike" dirty="0">
                          <a:effectLst/>
                        </a:rPr>
                        <a:t>Retail &amp; Commercial Enterprise</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10%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426023978"/>
                  </a:ext>
                </a:extLst>
              </a:tr>
              <a:tr h="248316">
                <a:tc>
                  <a:txBody>
                    <a:bodyPr/>
                    <a:lstStyle/>
                    <a:p>
                      <a:pPr algn="r" fontAlgn="b"/>
                      <a:r>
                        <a:rPr lang="en-GB" sz="1100" u="none" strike="noStrike" dirty="0">
                          <a:effectLst/>
                        </a:rPr>
                        <a:t>Science &amp; Mathematics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rgbClr val="000000"/>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902254958"/>
                  </a:ext>
                </a:extLst>
              </a:tr>
              <a:tr h="248316">
                <a:tc>
                  <a:txBody>
                    <a:bodyPr/>
                    <a:lstStyle/>
                    <a:p>
                      <a:pPr algn="r" fontAlgn="b"/>
                      <a:r>
                        <a:rPr lang="en-GB" sz="1100" u="none" strike="noStrike" dirty="0">
                          <a:effectLst/>
                        </a:rPr>
                        <a:t>Social Sciences</a:t>
                      </a:r>
                      <a:endParaRPr lang="en-GB"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chemeClr val="bg1"/>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r" fontAlgn="b"/>
                      <a:r>
                        <a:rPr lang="en-GB" sz="1100" b="0" i="0" u="none" strike="noStrike" dirty="0">
                          <a:solidFill>
                            <a:srgbClr val="000000"/>
                          </a:solidFill>
                          <a:effectLst/>
                          <a:latin typeface="Calibri" panose="020F0502020204030204" pitchFamily="34" charset="0"/>
                        </a:rPr>
                        <a:t>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808775740"/>
                  </a:ext>
                </a:extLst>
              </a:tr>
            </a:tbl>
          </a:graphicData>
        </a:graphic>
      </p:graphicFrame>
      <p:sp>
        <p:nvSpPr>
          <p:cNvPr id="4" name="TextBox 3">
            <a:extLst>
              <a:ext uri="{FF2B5EF4-FFF2-40B4-BE49-F238E27FC236}">
                <a16:creationId xmlns:a16="http://schemas.microsoft.com/office/drawing/2014/main" id="{8287E605-3B04-EC95-B62A-37D8137BE68C}"/>
              </a:ext>
            </a:extLst>
          </p:cNvPr>
          <p:cNvSpPr txBox="1"/>
          <p:nvPr/>
        </p:nvSpPr>
        <p:spPr>
          <a:xfrm>
            <a:off x="7559040" y="5899964"/>
            <a:ext cx="4258195" cy="276999"/>
          </a:xfrm>
          <a:prstGeom prst="rect">
            <a:avLst/>
          </a:prstGeom>
          <a:noFill/>
        </p:spPr>
        <p:txBody>
          <a:bodyPr wrap="square" rtlCol="0">
            <a:spAutoFit/>
          </a:bodyPr>
          <a:lstStyle/>
          <a:p>
            <a:pPr algn="r"/>
            <a:r>
              <a:rPr lang="en-GB" sz="1200" dirty="0"/>
              <a:t>Source: </a:t>
            </a:r>
            <a:r>
              <a:rPr lang="en-GB" sz="1200" dirty="0">
                <a:hlinkClick r:id="rId2"/>
              </a:rPr>
              <a:t>DfE Apprenticeship achievements 2022/23 academic year</a:t>
            </a:r>
            <a:endParaRPr lang="en-GB" sz="1200" dirty="0"/>
          </a:p>
        </p:txBody>
      </p:sp>
      <p:sp>
        <p:nvSpPr>
          <p:cNvPr id="3" name="TextBox 2">
            <a:extLst>
              <a:ext uri="{FF2B5EF4-FFF2-40B4-BE49-F238E27FC236}">
                <a16:creationId xmlns:a16="http://schemas.microsoft.com/office/drawing/2014/main" id="{D0E8AE10-1762-BF38-35C2-DF7C2C27CF2E}"/>
              </a:ext>
            </a:extLst>
          </p:cNvPr>
          <p:cNvSpPr txBox="1"/>
          <p:nvPr/>
        </p:nvSpPr>
        <p:spPr>
          <a:xfrm>
            <a:off x="5562600" y="982311"/>
            <a:ext cx="5791200" cy="954107"/>
          </a:xfrm>
          <a:prstGeom prst="rect">
            <a:avLst/>
          </a:prstGeom>
          <a:noFill/>
        </p:spPr>
        <p:txBody>
          <a:bodyPr wrap="square" rtlCol="0">
            <a:spAutoFit/>
          </a:bodyPr>
          <a:lstStyle/>
          <a:p>
            <a:r>
              <a:rPr lang="en-GB" sz="1400" b="1" dirty="0">
                <a:solidFill>
                  <a:srgbClr val="006965"/>
                </a:solidFill>
              </a:rPr>
              <a:t>A lower proportion of achievements for apprenticeships delivered in Buckinghamshire were in ‘engineering &amp; manufacturing technologies’ than the national average, while a higher proportion were in ‘health, public services &amp; care’ </a:t>
            </a:r>
          </a:p>
        </p:txBody>
      </p:sp>
      <p:sp>
        <p:nvSpPr>
          <p:cNvPr id="5" name="Content Placeholder 2">
            <a:extLst>
              <a:ext uri="{FF2B5EF4-FFF2-40B4-BE49-F238E27FC236}">
                <a16:creationId xmlns:a16="http://schemas.microsoft.com/office/drawing/2014/main" id="{51247D88-4F14-B496-BDC0-A0C9DFD5B637}"/>
              </a:ext>
            </a:extLst>
          </p:cNvPr>
          <p:cNvSpPr txBox="1">
            <a:spLocks/>
          </p:cNvSpPr>
          <p:nvPr/>
        </p:nvSpPr>
        <p:spPr>
          <a:xfrm>
            <a:off x="838200" y="1825625"/>
            <a:ext cx="380999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Almost a third of achievements for apprenticeships delivered in Buckinghamshire were in ‘health public services &amp; care’, higher than the national average.</a:t>
            </a:r>
          </a:p>
          <a:p>
            <a:r>
              <a:rPr lang="en-GB" sz="2000" dirty="0"/>
              <a:t>Just over a quarter of achievements were in ‘business, admin &amp; law’, lower than national average.</a:t>
            </a:r>
          </a:p>
          <a:p>
            <a:r>
              <a:rPr lang="en-GB" sz="2000" dirty="0"/>
              <a:t>A lower proportion of achievements were in ‘engineering &amp; manufacturing technologies’ than the national average.</a:t>
            </a:r>
          </a:p>
          <a:p>
            <a:endParaRPr lang="en-GB" sz="2000" dirty="0">
              <a:highlight>
                <a:srgbClr val="FFFF00"/>
              </a:highlight>
            </a:endParaRPr>
          </a:p>
        </p:txBody>
      </p:sp>
    </p:spTree>
    <p:extLst>
      <p:ext uri="{BB962C8B-B14F-4D97-AF65-F5344CB8AC3E}">
        <p14:creationId xmlns:p14="http://schemas.microsoft.com/office/powerpoint/2010/main" val="27785158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38DCE-90BA-2101-B40B-AE38DBC0B6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2E59FF-4140-6CA7-ABA4-ECED625151F7}"/>
              </a:ext>
            </a:extLst>
          </p:cNvPr>
          <p:cNvSpPr>
            <a:spLocks noGrp="1"/>
          </p:cNvSpPr>
          <p:nvPr>
            <p:ph type="title"/>
          </p:nvPr>
        </p:nvSpPr>
        <p:spPr/>
        <p:txBody>
          <a:bodyPr/>
          <a:lstStyle/>
          <a:p>
            <a:r>
              <a:rPr lang="en-GB" dirty="0"/>
              <a:t>Subject trend</a:t>
            </a:r>
          </a:p>
        </p:txBody>
      </p:sp>
      <p:graphicFrame>
        <p:nvGraphicFramePr>
          <p:cNvPr id="4" name="Table 3">
            <a:extLst>
              <a:ext uri="{FF2B5EF4-FFF2-40B4-BE49-F238E27FC236}">
                <a16:creationId xmlns:a16="http://schemas.microsoft.com/office/drawing/2014/main" id="{FF0F6083-CEEF-C770-3AB3-B1F58F468FE4}"/>
              </a:ext>
            </a:extLst>
          </p:cNvPr>
          <p:cNvGraphicFramePr>
            <a:graphicFrameLocks noGrp="1"/>
          </p:cNvGraphicFramePr>
          <p:nvPr>
            <p:extLst>
              <p:ext uri="{D42A27DB-BD31-4B8C-83A1-F6EECF244321}">
                <p14:modId xmlns:p14="http://schemas.microsoft.com/office/powerpoint/2010/main" val="3472437750"/>
              </p:ext>
            </p:extLst>
          </p:nvPr>
        </p:nvGraphicFramePr>
        <p:xfrm>
          <a:off x="5403000" y="2192131"/>
          <a:ext cx="5950800" cy="3160983"/>
        </p:xfrm>
        <a:graphic>
          <a:graphicData uri="http://schemas.openxmlformats.org/drawingml/2006/table">
            <a:tbl>
              <a:tblPr/>
              <a:tblGrid>
                <a:gridCol w="2548800">
                  <a:extLst>
                    <a:ext uri="{9D8B030D-6E8A-4147-A177-3AD203B41FA5}">
                      <a16:colId xmlns:a16="http://schemas.microsoft.com/office/drawing/2014/main" val="1765836603"/>
                    </a:ext>
                  </a:extLst>
                </a:gridCol>
                <a:gridCol w="680400">
                  <a:extLst>
                    <a:ext uri="{9D8B030D-6E8A-4147-A177-3AD203B41FA5}">
                      <a16:colId xmlns:a16="http://schemas.microsoft.com/office/drawing/2014/main" val="1168075891"/>
                    </a:ext>
                  </a:extLst>
                </a:gridCol>
                <a:gridCol w="680400">
                  <a:extLst>
                    <a:ext uri="{9D8B030D-6E8A-4147-A177-3AD203B41FA5}">
                      <a16:colId xmlns:a16="http://schemas.microsoft.com/office/drawing/2014/main" val="253193790"/>
                    </a:ext>
                  </a:extLst>
                </a:gridCol>
                <a:gridCol w="680400">
                  <a:extLst>
                    <a:ext uri="{9D8B030D-6E8A-4147-A177-3AD203B41FA5}">
                      <a16:colId xmlns:a16="http://schemas.microsoft.com/office/drawing/2014/main" val="2400346824"/>
                    </a:ext>
                  </a:extLst>
                </a:gridCol>
                <a:gridCol w="680400">
                  <a:extLst>
                    <a:ext uri="{9D8B030D-6E8A-4147-A177-3AD203B41FA5}">
                      <a16:colId xmlns:a16="http://schemas.microsoft.com/office/drawing/2014/main" val="2167087135"/>
                    </a:ext>
                  </a:extLst>
                </a:gridCol>
                <a:gridCol w="680400">
                  <a:extLst>
                    <a:ext uri="{9D8B030D-6E8A-4147-A177-3AD203B41FA5}">
                      <a16:colId xmlns:a16="http://schemas.microsoft.com/office/drawing/2014/main" val="1704505002"/>
                    </a:ext>
                  </a:extLst>
                </a:gridCol>
              </a:tblGrid>
              <a:tr h="241200">
                <a:tc>
                  <a:txBody>
                    <a:bodyPr/>
                    <a:lstStyle/>
                    <a:p>
                      <a:pPr algn="r" fontAlgn="b"/>
                      <a:endParaRPr lang="en-GB" sz="1100" b="0" i="0" u="none" strike="noStrike" dirty="0">
                        <a:solidFill>
                          <a:schemeClr val="bg1"/>
                        </a:solidFill>
                        <a:effectLst/>
                        <a:latin typeface="Calibri" panose="020F0502020204030204" pitchFamily="34" charset="0"/>
                      </a:endParaRPr>
                    </a:p>
                  </a:txBody>
                  <a:tcPr marL="4863" marR="4863" marT="4863"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2019/20</a:t>
                      </a:r>
                    </a:p>
                  </a:txBody>
                  <a:tcPr marL="4863" marR="4863" marT="4863"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2020/21</a:t>
                      </a:r>
                    </a:p>
                  </a:txBody>
                  <a:tcPr marL="4863" marR="4863" marT="4863"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2021/22</a:t>
                      </a:r>
                    </a:p>
                  </a:txBody>
                  <a:tcPr marL="4863" marR="4863" marT="4863"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2022/23</a:t>
                      </a:r>
                    </a:p>
                  </a:txBody>
                  <a:tcPr marL="4863" marR="4863" marT="4863" marB="0" anchor="b">
                    <a:lnL>
                      <a:noFill/>
                    </a:lnL>
                    <a:lnR>
                      <a:noFill/>
                    </a:lnR>
                    <a:lnT>
                      <a:noFill/>
                    </a:lnT>
                    <a:lnB>
                      <a:noFill/>
                    </a:lnB>
                    <a:solidFill>
                      <a:srgbClr val="006965"/>
                    </a:solidFill>
                  </a:tcPr>
                </a:tc>
                <a:tc>
                  <a:txBody>
                    <a:bodyPr/>
                    <a:lstStyle/>
                    <a:p>
                      <a:pPr algn="r" fontAlgn="b"/>
                      <a:r>
                        <a:rPr lang="en-GB" sz="1100" b="0" i="0" u="none" strike="noStrike" dirty="0">
                          <a:solidFill>
                            <a:schemeClr val="bg1"/>
                          </a:solidFill>
                          <a:effectLst/>
                          <a:latin typeface="Calibri" panose="020F0502020204030204" pitchFamily="34" charset="0"/>
                        </a:rPr>
                        <a:t>% change</a:t>
                      </a:r>
                    </a:p>
                    <a:p>
                      <a:pPr algn="r" fontAlgn="b"/>
                      <a:r>
                        <a:rPr lang="en-GB" sz="1100" b="0" i="0" u="none" strike="noStrike" dirty="0">
                          <a:solidFill>
                            <a:schemeClr val="bg1"/>
                          </a:solidFill>
                          <a:effectLst/>
                          <a:latin typeface="Calibri" panose="020F0502020204030204" pitchFamily="34" charset="0"/>
                        </a:rPr>
                        <a:t>2019/20 to 2022/23</a:t>
                      </a:r>
                    </a:p>
                  </a:txBody>
                  <a:tcPr marL="4863" marR="4863" marT="4863" marB="0" anchor="b">
                    <a:lnL>
                      <a:noFill/>
                    </a:lnL>
                    <a:lnR>
                      <a:noFill/>
                    </a:lnR>
                    <a:lnT>
                      <a:noFill/>
                    </a:lnT>
                    <a:lnB>
                      <a:noFill/>
                    </a:lnB>
                    <a:solidFill>
                      <a:srgbClr val="006965"/>
                    </a:solidFill>
                  </a:tcPr>
                </a:tc>
                <a:extLst>
                  <a:ext uri="{0D108BD9-81ED-4DB2-BD59-A6C34878D82A}">
                    <a16:rowId xmlns:a16="http://schemas.microsoft.com/office/drawing/2014/main" val="1750724983"/>
                  </a:ext>
                </a:extLst>
              </a:tr>
              <a:tr h="241200">
                <a:tc>
                  <a:txBody>
                    <a:bodyPr/>
                    <a:lstStyle/>
                    <a:p>
                      <a:pPr algn="r" fontAlgn="b"/>
                      <a:r>
                        <a:rPr lang="en-GB" sz="1100" b="0" i="0" u="none" strike="noStrike" dirty="0">
                          <a:solidFill>
                            <a:srgbClr val="000000"/>
                          </a:solidFill>
                          <a:effectLst/>
                          <a:latin typeface="Calibri" panose="020F0502020204030204" pitchFamily="34" charset="0"/>
                        </a:rPr>
                        <a:t>Agriculture, Horticulture &amp; Animal Care</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15</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16</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14</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15</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0%</a:t>
                      </a:r>
                    </a:p>
                  </a:txBody>
                  <a:tcPr marL="4863" marR="4863" marT="4863" marB="0" anchor="b">
                    <a:lnL>
                      <a:noFill/>
                    </a:lnL>
                    <a:lnR>
                      <a:noFill/>
                    </a:lnR>
                    <a:lnT>
                      <a:noFill/>
                    </a:lnT>
                    <a:lnB>
                      <a:noFill/>
                    </a:lnB>
                    <a:solidFill>
                      <a:srgbClr val="F2F8F7"/>
                    </a:solidFill>
                  </a:tcPr>
                </a:tc>
                <a:extLst>
                  <a:ext uri="{0D108BD9-81ED-4DB2-BD59-A6C34878D82A}">
                    <a16:rowId xmlns:a16="http://schemas.microsoft.com/office/drawing/2014/main" val="2160043970"/>
                  </a:ext>
                </a:extLst>
              </a:tr>
              <a:tr h="241200">
                <a:tc>
                  <a:txBody>
                    <a:bodyPr/>
                    <a:lstStyle/>
                    <a:p>
                      <a:pPr algn="r" fontAlgn="b"/>
                      <a:r>
                        <a:rPr lang="en-GB" sz="1100" b="0" i="0" u="none" strike="noStrike" dirty="0">
                          <a:solidFill>
                            <a:srgbClr val="000000"/>
                          </a:solidFill>
                          <a:effectLst/>
                          <a:latin typeface="Calibri" panose="020F0502020204030204" pitchFamily="34" charset="0"/>
                        </a:rPr>
                        <a:t>Arts, Media &amp; Publishing</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36</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30</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23</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35</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a:t>
                      </a:r>
                    </a:p>
                  </a:txBody>
                  <a:tcPr marL="4863" marR="4863" marT="4863" marB="0" anchor="b">
                    <a:lnL>
                      <a:noFill/>
                    </a:lnL>
                    <a:lnR>
                      <a:noFill/>
                    </a:lnR>
                    <a:lnT>
                      <a:noFill/>
                    </a:lnT>
                    <a:lnB>
                      <a:noFill/>
                    </a:lnB>
                    <a:solidFill>
                      <a:srgbClr val="FCFCFF"/>
                    </a:solidFill>
                  </a:tcPr>
                </a:tc>
                <a:extLst>
                  <a:ext uri="{0D108BD9-81ED-4DB2-BD59-A6C34878D82A}">
                    <a16:rowId xmlns:a16="http://schemas.microsoft.com/office/drawing/2014/main" val="3378846706"/>
                  </a:ext>
                </a:extLst>
              </a:tr>
              <a:tr h="241200">
                <a:tc>
                  <a:txBody>
                    <a:bodyPr/>
                    <a:lstStyle/>
                    <a:p>
                      <a:pPr algn="r" fontAlgn="b"/>
                      <a:r>
                        <a:rPr lang="en-GB" sz="1100" b="0" i="0" u="none" strike="noStrike" dirty="0">
                          <a:solidFill>
                            <a:srgbClr val="000000"/>
                          </a:solidFill>
                          <a:effectLst/>
                          <a:latin typeface="Calibri" panose="020F0502020204030204" pitchFamily="34" charset="0"/>
                        </a:rPr>
                        <a:t>Business, Administration &amp; Law</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174</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210</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174</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241</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39%</a:t>
                      </a:r>
                    </a:p>
                  </a:txBody>
                  <a:tcPr marL="4863" marR="4863" marT="4863" marB="0" anchor="b">
                    <a:lnL>
                      <a:noFill/>
                    </a:lnL>
                    <a:lnR>
                      <a:noFill/>
                    </a:lnR>
                    <a:lnT>
                      <a:noFill/>
                    </a:lnT>
                    <a:lnB>
                      <a:noFill/>
                    </a:lnB>
                    <a:solidFill>
                      <a:srgbClr val="63BE7B"/>
                    </a:solidFill>
                  </a:tcPr>
                </a:tc>
                <a:extLst>
                  <a:ext uri="{0D108BD9-81ED-4DB2-BD59-A6C34878D82A}">
                    <a16:rowId xmlns:a16="http://schemas.microsoft.com/office/drawing/2014/main" val="314591467"/>
                  </a:ext>
                </a:extLst>
              </a:tr>
              <a:tr h="241200">
                <a:tc>
                  <a:txBody>
                    <a:bodyPr/>
                    <a:lstStyle/>
                    <a:p>
                      <a:pPr algn="r" fontAlgn="b"/>
                      <a:r>
                        <a:rPr lang="en-GB" sz="1100" b="0" i="0" u="none" strike="noStrike" dirty="0">
                          <a:solidFill>
                            <a:srgbClr val="000000"/>
                          </a:solidFill>
                          <a:effectLst/>
                          <a:latin typeface="Calibri" panose="020F0502020204030204" pitchFamily="34" charset="0"/>
                        </a:rPr>
                        <a:t>Construction, Planning &amp; Built Environment</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59</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77</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16</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43</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-27%</a:t>
                      </a:r>
                    </a:p>
                  </a:txBody>
                  <a:tcPr marL="4863" marR="4863" marT="4863" marB="0" anchor="b">
                    <a:lnL>
                      <a:noFill/>
                    </a:lnL>
                    <a:lnR>
                      <a:noFill/>
                    </a:lnR>
                    <a:lnT>
                      <a:noFill/>
                    </a:lnT>
                    <a:lnB>
                      <a:noFill/>
                    </a:lnB>
                    <a:solidFill>
                      <a:srgbClr val="F9A2A5"/>
                    </a:solidFill>
                  </a:tcPr>
                </a:tc>
                <a:extLst>
                  <a:ext uri="{0D108BD9-81ED-4DB2-BD59-A6C34878D82A}">
                    <a16:rowId xmlns:a16="http://schemas.microsoft.com/office/drawing/2014/main" val="4051199636"/>
                  </a:ext>
                </a:extLst>
              </a:tr>
              <a:tr h="241200">
                <a:tc>
                  <a:txBody>
                    <a:bodyPr/>
                    <a:lstStyle/>
                    <a:p>
                      <a:pPr algn="r" fontAlgn="b"/>
                      <a:r>
                        <a:rPr lang="en-GB" sz="1100" b="0" i="0" u="none" strike="noStrike" dirty="0">
                          <a:solidFill>
                            <a:srgbClr val="000000"/>
                          </a:solidFill>
                          <a:effectLst/>
                          <a:latin typeface="Calibri" panose="020F0502020204030204" pitchFamily="34" charset="0"/>
                        </a:rPr>
                        <a:t>Education &amp; Training</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39</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27</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32</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40</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a:t>
                      </a:r>
                    </a:p>
                  </a:txBody>
                  <a:tcPr marL="4863" marR="4863" marT="4863" marB="0" anchor="b">
                    <a:lnL>
                      <a:noFill/>
                    </a:lnL>
                    <a:lnR>
                      <a:noFill/>
                    </a:lnR>
                    <a:lnT>
                      <a:noFill/>
                    </a:lnT>
                    <a:lnB>
                      <a:noFill/>
                    </a:lnB>
                    <a:solidFill>
                      <a:srgbClr val="E9F4EE"/>
                    </a:solidFill>
                  </a:tcPr>
                </a:tc>
                <a:extLst>
                  <a:ext uri="{0D108BD9-81ED-4DB2-BD59-A6C34878D82A}">
                    <a16:rowId xmlns:a16="http://schemas.microsoft.com/office/drawing/2014/main" val="328754001"/>
                  </a:ext>
                </a:extLst>
              </a:tr>
              <a:tr h="241200">
                <a:tc>
                  <a:txBody>
                    <a:bodyPr/>
                    <a:lstStyle/>
                    <a:p>
                      <a:pPr algn="r" fontAlgn="b"/>
                      <a:r>
                        <a:rPr lang="en-GB" sz="1100" b="0" i="0" u="none" strike="noStrike" dirty="0">
                          <a:solidFill>
                            <a:srgbClr val="000000"/>
                          </a:solidFill>
                          <a:effectLst/>
                          <a:latin typeface="Calibri" panose="020F0502020204030204" pitchFamily="34" charset="0"/>
                        </a:rPr>
                        <a:t>Engineering &amp; Manufacturing Technologies</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118</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78</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79</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103</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-13%</a:t>
                      </a:r>
                    </a:p>
                  </a:txBody>
                  <a:tcPr marL="4863" marR="4863" marT="4863" marB="0" anchor="b">
                    <a:lnL>
                      <a:noFill/>
                    </a:lnL>
                    <a:lnR>
                      <a:noFill/>
                    </a:lnR>
                    <a:lnT>
                      <a:noFill/>
                    </a:lnT>
                    <a:lnB>
                      <a:noFill/>
                    </a:lnB>
                    <a:solidFill>
                      <a:srgbClr val="FBD7DA"/>
                    </a:solidFill>
                  </a:tcPr>
                </a:tc>
                <a:extLst>
                  <a:ext uri="{0D108BD9-81ED-4DB2-BD59-A6C34878D82A}">
                    <a16:rowId xmlns:a16="http://schemas.microsoft.com/office/drawing/2014/main" val="671669481"/>
                  </a:ext>
                </a:extLst>
              </a:tr>
              <a:tr h="241200">
                <a:tc>
                  <a:txBody>
                    <a:bodyPr/>
                    <a:lstStyle/>
                    <a:p>
                      <a:pPr algn="r" fontAlgn="b"/>
                      <a:r>
                        <a:rPr lang="en-GB" sz="1100" b="0" i="0" u="none" strike="noStrike" dirty="0">
                          <a:solidFill>
                            <a:srgbClr val="000000"/>
                          </a:solidFill>
                          <a:effectLst/>
                          <a:latin typeface="Calibri" panose="020F0502020204030204" pitchFamily="34" charset="0"/>
                        </a:rPr>
                        <a:t>Health, Public Services &amp; Care</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236</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211</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228</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281</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19%</a:t>
                      </a:r>
                    </a:p>
                  </a:txBody>
                  <a:tcPr marL="4863" marR="4863" marT="4863" marB="0" anchor="b">
                    <a:lnL>
                      <a:noFill/>
                    </a:lnL>
                    <a:lnR>
                      <a:noFill/>
                    </a:lnR>
                    <a:lnT>
                      <a:noFill/>
                    </a:lnT>
                    <a:lnB>
                      <a:noFill/>
                    </a:lnB>
                    <a:solidFill>
                      <a:srgbClr val="ACDCBA"/>
                    </a:solidFill>
                  </a:tcPr>
                </a:tc>
                <a:extLst>
                  <a:ext uri="{0D108BD9-81ED-4DB2-BD59-A6C34878D82A}">
                    <a16:rowId xmlns:a16="http://schemas.microsoft.com/office/drawing/2014/main" val="2550394027"/>
                  </a:ext>
                </a:extLst>
              </a:tr>
              <a:tr h="241200">
                <a:tc>
                  <a:txBody>
                    <a:bodyPr/>
                    <a:lstStyle/>
                    <a:p>
                      <a:pPr algn="r" fontAlgn="b"/>
                      <a:r>
                        <a:rPr lang="en-GB" sz="1100" b="0" i="0" u="none" strike="noStrike" dirty="0">
                          <a:solidFill>
                            <a:srgbClr val="000000"/>
                          </a:solidFill>
                          <a:effectLst/>
                          <a:latin typeface="Calibri" panose="020F0502020204030204" pitchFamily="34" charset="0"/>
                        </a:rPr>
                        <a:t>Information &amp; Communication Technology</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78</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88</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61</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53</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-32%</a:t>
                      </a:r>
                    </a:p>
                  </a:txBody>
                  <a:tcPr marL="4863" marR="4863" marT="4863" marB="0" anchor="b">
                    <a:lnL>
                      <a:noFill/>
                    </a:lnL>
                    <a:lnR>
                      <a:noFill/>
                    </a:lnR>
                    <a:lnT>
                      <a:noFill/>
                    </a:lnT>
                    <a:lnB>
                      <a:noFill/>
                    </a:lnB>
                    <a:solidFill>
                      <a:srgbClr val="F99092"/>
                    </a:solidFill>
                  </a:tcPr>
                </a:tc>
                <a:extLst>
                  <a:ext uri="{0D108BD9-81ED-4DB2-BD59-A6C34878D82A}">
                    <a16:rowId xmlns:a16="http://schemas.microsoft.com/office/drawing/2014/main" val="183243567"/>
                  </a:ext>
                </a:extLst>
              </a:tr>
              <a:tr h="241200">
                <a:tc>
                  <a:txBody>
                    <a:bodyPr/>
                    <a:lstStyle/>
                    <a:p>
                      <a:pPr algn="r" fontAlgn="b"/>
                      <a:r>
                        <a:rPr lang="en-GB" sz="1100" b="0" i="0" u="none" strike="noStrike" dirty="0">
                          <a:solidFill>
                            <a:srgbClr val="000000"/>
                          </a:solidFill>
                          <a:effectLst/>
                          <a:latin typeface="Calibri" panose="020F0502020204030204" pitchFamily="34" charset="0"/>
                        </a:rPr>
                        <a:t>Leisure, Travel &amp; Tourism</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28</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22</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18</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16</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-43%</a:t>
                      </a:r>
                    </a:p>
                  </a:txBody>
                  <a:tcPr marL="4863" marR="4863" marT="4863" marB="0" anchor="b">
                    <a:lnL>
                      <a:noFill/>
                    </a:lnL>
                    <a:lnR>
                      <a:noFill/>
                    </a:lnR>
                    <a:lnT>
                      <a:noFill/>
                    </a:lnT>
                    <a:lnB>
                      <a:noFill/>
                    </a:lnB>
                    <a:solidFill>
                      <a:srgbClr val="F8696B"/>
                    </a:solidFill>
                  </a:tcPr>
                </a:tc>
                <a:extLst>
                  <a:ext uri="{0D108BD9-81ED-4DB2-BD59-A6C34878D82A}">
                    <a16:rowId xmlns:a16="http://schemas.microsoft.com/office/drawing/2014/main" val="1071061781"/>
                  </a:ext>
                </a:extLst>
              </a:tr>
              <a:tr h="241200">
                <a:tc>
                  <a:txBody>
                    <a:bodyPr/>
                    <a:lstStyle/>
                    <a:p>
                      <a:pPr algn="r" fontAlgn="b"/>
                      <a:r>
                        <a:rPr lang="en-GB" sz="1100" b="0" i="0" u="none" strike="noStrike" dirty="0">
                          <a:solidFill>
                            <a:srgbClr val="000000"/>
                          </a:solidFill>
                          <a:effectLst/>
                          <a:latin typeface="Calibri" panose="020F0502020204030204" pitchFamily="34" charset="0"/>
                        </a:rPr>
                        <a:t>Retail &amp; Commercial Enterprise</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127</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156</a:t>
                      </a:r>
                    </a:p>
                  </a:txBody>
                  <a:tcPr marL="4863" marR="4863" marT="4863" marB="0" anchor="b">
                    <a:lnL>
                      <a:noFill/>
                    </a:lnL>
                    <a:lnR>
                      <a:noFill/>
                    </a:lnR>
                    <a:lnT>
                      <a:noFill/>
                    </a:lnT>
                    <a:lnB>
                      <a:noFill/>
                    </a:lnB>
                    <a:noFill/>
                  </a:tcPr>
                </a:tc>
                <a:tc>
                  <a:txBody>
                    <a:bodyPr/>
                    <a:lstStyle/>
                    <a:p>
                      <a:pPr algn="r" fontAlgn="b"/>
                      <a:r>
                        <a:rPr lang="en-GB" sz="1100" b="0" i="0" u="none" strike="noStrike">
                          <a:solidFill>
                            <a:srgbClr val="000000"/>
                          </a:solidFill>
                          <a:effectLst/>
                          <a:latin typeface="Calibri" panose="020F0502020204030204" pitchFamily="34" charset="0"/>
                        </a:rPr>
                        <a:t>110</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92</a:t>
                      </a:r>
                    </a:p>
                  </a:txBody>
                  <a:tcPr marL="4863" marR="4863" marT="4863" marB="0" anchor="b">
                    <a:lnL>
                      <a:noFill/>
                    </a:lnL>
                    <a:lnR>
                      <a:noFill/>
                    </a:lnR>
                    <a:lnT>
                      <a:noFill/>
                    </a:lnT>
                    <a:lnB>
                      <a:noFill/>
                    </a:lnB>
                    <a:noFill/>
                  </a:tcPr>
                </a:tc>
                <a:tc>
                  <a:txBody>
                    <a:bodyPr/>
                    <a:lstStyle/>
                    <a:p>
                      <a:pPr algn="r" fontAlgn="b"/>
                      <a:r>
                        <a:rPr lang="en-GB" sz="1100" b="0" i="0" u="none" strike="noStrike" dirty="0">
                          <a:solidFill>
                            <a:srgbClr val="000000"/>
                          </a:solidFill>
                          <a:effectLst/>
                          <a:latin typeface="Calibri" panose="020F0502020204030204" pitchFamily="34" charset="0"/>
                        </a:rPr>
                        <a:t>-28%</a:t>
                      </a:r>
                    </a:p>
                  </a:txBody>
                  <a:tcPr marL="4863" marR="4863" marT="4863" marB="0" anchor="b">
                    <a:lnL>
                      <a:noFill/>
                    </a:lnL>
                    <a:lnR>
                      <a:noFill/>
                    </a:lnR>
                    <a:lnT>
                      <a:noFill/>
                    </a:lnT>
                    <a:lnB>
                      <a:noFill/>
                    </a:lnB>
                    <a:solidFill>
                      <a:srgbClr val="F9A1A3"/>
                    </a:solidFill>
                  </a:tcPr>
                </a:tc>
                <a:extLst>
                  <a:ext uri="{0D108BD9-81ED-4DB2-BD59-A6C34878D82A}">
                    <a16:rowId xmlns:a16="http://schemas.microsoft.com/office/drawing/2014/main" val="4080348983"/>
                  </a:ext>
                </a:extLst>
              </a:tr>
              <a:tr h="241200">
                <a:tc>
                  <a:txBody>
                    <a:bodyPr/>
                    <a:lstStyle/>
                    <a:p>
                      <a:pPr algn="l" fontAlgn="b"/>
                      <a:endParaRPr lang="en-GB" sz="1100" b="0" i="0" u="none" strike="noStrike" dirty="0">
                        <a:solidFill>
                          <a:srgbClr val="000000"/>
                        </a:solidFill>
                        <a:effectLst/>
                        <a:latin typeface="Calibri" panose="020F0502020204030204" pitchFamily="34" charset="0"/>
                      </a:endParaRPr>
                    </a:p>
                  </a:txBody>
                  <a:tcPr marL="4863" marR="4863" marT="4863"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910</a:t>
                      </a:r>
                    </a:p>
                  </a:txBody>
                  <a:tcPr marL="4863" marR="4863" marT="4863"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915</a:t>
                      </a:r>
                    </a:p>
                  </a:txBody>
                  <a:tcPr marL="4863" marR="4863" marT="4863"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755</a:t>
                      </a:r>
                    </a:p>
                  </a:txBody>
                  <a:tcPr marL="4863" marR="4863" marT="4863"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919</a:t>
                      </a:r>
                    </a:p>
                  </a:txBody>
                  <a:tcPr marL="4863" marR="4863" marT="4863" marB="0" anchor="b">
                    <a:lnL>
                      <a:noFill/>
                    </a:lnL>
                    <a:lnR>
                      <a:noFill/>
                    </a:lnR>
                    <a:lnT>
                      <a:noFill/>
                    </a:lnT>
                    <a:lnB>
                      <a:noFill/>
                    </a:lnB>
                    <a:noFill/>
                  </a:tcPr>
                </a:tc>
                <a:tc>
                  <a:txBody>
                    <a:bodyPr/>
                    <a:lstStyle/>
                    <a:p>
                      <a:pPr algn="r" fontAlgn="b"/>
                      <a:r>
                        <a:rPr lang="en-GB" sz="1100" b="1" i="0" u="none" strike="noStrike" dirty="0">
                          <a:solidFill>
                            <a:srgbClr val="000000"/>
                          </a:solidFill>
                          <a:effectLst/>
                          <a:latin typeface="Calibri" panose="020F0502020204030204" pitchFamily="34" charset="0"/>
                        </a:rPr>
                        <a:t>1%</a:t>
                      </a:r>
                    </a:p>
                  </a:txBody>
                  <a:tcPr marL="4863" marR="4863" marT="4863" marB="0" anchor="b">
                    <a:lnL>
                      <a:noFill/>
                    </a:lnL>
                    <a:lnR>
                      <a:noFill/>
                    </a:lnR>
                    <a:lnT>
                      <a:noFill/>
                    </a:lnT>
                    <a:lnB>
                      <a:noFill/>
                    </a:lnB>
                    <a:solidFill>
                      <a:srgbClr val="EFF7F3"/>
                    </a:solidFill>
                  </a:tcPr>
                </a:tc>
                <a:extLst>
                  <a:ext uri="{0D108BD9-81ED-4DB2-BD59-A6C34878D82A}">
                    <a16:rowId xmlns:a16="http://schemas.microsoft.com/office/drawing/2014/main" val="4112825112"/>
                  </a:ext>
                </a:extLst>
              </a:tr>
            </a:tbl>
          </a:graphicData>
        </a:graphic>
      </p:graphicFrame>
      <p:sp>
        <p:nvSpPr>
          <p:cNvPr id="6" name="TextBox 5">
            <a:extLst>
              <a:ext uri="{FF2B5EF4-FFF2-40B4-BE49-F238E27FC236}">
                <a16:creationId xmlns:a16="http://schemas.microsoft.com/office/drawing/2014/main" id="{8D4EB85C-609D-133C-7AD6-CADFD67440B0}"/>
              </a:ext>
            </a:extLst>
          </p:cNvPr>
          <p:cNvSpPr txBox="1"/>
          <p:nvPr/>
        </p:nvSpPr>
        <p:spPr>
          <a:xfrm>
            <a:off x="5403000" y="1312574"/>
            <a:ext cx="6141828" cy="738664"/>
          </a:xfrm>
          <a:prstGeom prst="rect">
            <a:avLst/>
          </a:prstGeom>
          <a:noFill/>
        </p:spPr>
        <p:txBody>
          <a:bodyPr wrap="square" rtlCol="0">
            <a:spAutoFit/>
          </a:bodyPr>
          <a:lstStyle/>
          <a:p>
            <a:r>
              <a:rPr lang="en-GB" sz="1400" b="1" dirty="0">
                <a:solidFill>
                  <a:srgbClr val="006965"/>
                </a:solidFill>
              </a:rPr>
              <a:t>There has been a large increase in the number of achievements for apprenticeships delivered in Buckinghamshire for ‘health, public services &amp; care’ and ‘business, admin &amp; law’.</a:t>
            </a:r>
          </a:p>
        </p:txBody>
      </p:sp>
      <p:sp>
        <p:nvSpPr>
          <p:cNvPr id="9" name="Content Placeholder 2">
            <a:extLst>
              <a:ext uri="{FF2B5EF4-FFF2-40B4-BE49-F238E27FC236}">
                <a16:creationId xmlns:a16="http://schemas.microsoft.com/office/drawing/2014/main" id="{FE3F21F3-5285-5440-1841-C77BF3886B3E}"/>
              </a:ext>
            </a:extLst>
          </p:cNvPr>
          <p:cNvSpPr txBox="1">
            <a:spLocks/>
          </p:cNvSpPr>
          <p:nvPr/>
        </p:nvSpPr>
        <p:spPr>
          <a:xfrm>
            <a:off x="858103" y="2612571"/>
            <a:ext cx="3844526" cy="3429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Achievements for apprenticeships delivered in Buckinghamshire for ‘business, admin &amp; law’ and ‘health, public services &amp; care’ recorded strong growth since 2019/20.</a:t>
            </a:r>
          </a:p>
          <a:p>
            <a:r>
              <a:rPr lang="en-GB" sz="1800" dirty="0"/>
              <a:t>However, there have been relatively large drops in the number of apprenticeship achievements for subjects in key sectors of engineering, construction and digital.</a:t>
            </a:r>
          </a:p>
          <a:p>
            <a:endParaRPr lang="en-GB" sz="1800" dirty="0"/>
          </a:p>
        </p:txBody>
      </p:sp>
      <p:sp>
        <p:nvSpPr>
          <p:cNvPr id="3" name="TextBox 2">
            <a:extLst>
              <a:ext uri="{FF2B5EF4-FFF2-40B4-BE49-F238E27FC236}">
                <a16:creationId xmlns:a16="http://schemas.microsoft.com/office/drawing/2014/main" id="{3F45D188-7E09-98DD-E6B4-2D8C2149240D}"/>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2"/>
              </a:rPr>
              <a:t>DfE Apprenticeship achievements</a:t>
            </a:r>
            <a:endParaRPr lang="en-GB" sz="1200" dirty="0"/>
          </a:p>
        </p:txBody>
      </p:sp>
    </p:spTree>
    <p:extLst>
      <p:ext uri="{BB962C8B-B14F-4D97-AF65-F5344CB8AC3E}">
        <p14:creationId xmlns:p14="http://schemas.microsoft.com/office/powerpoint/2010/main" val="40011832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2EA277-9C20-A5AC-CED1-A60C3D382E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8FD4E0-2C38-7CDA-2B7D-5665F51A4AE9}"/>
              </a:ext>
            </a:extLst>
          </p:cNvPr>
          <p:cNvSpPr>
            <a:spLocks noGrp="1"/>
          </p:cNvSpPr>
          <p:nvPr>
            <p:ph type="title"/>
          </p:nvPr>
        </p:nvSpPr>
        <p:spPr/>
        <p:txBody>
          <a:bodyPr/>
          <a:lstStyle/>
          <a:p>
            <a:r>
              <a:rPr lang="en-GB" dirty="0"/>
              <a:t>Science, Technology, Engineering and Maths (STEM)</a:t>
            </a:r>
          </a:p>
        </p:txBody>
      </p:sp>
      <p:graphicFrame>
        <p:nvGraphicFramePr>
          <p:cNvPr id="4" name="Chart 3">
            <a:extLst>
              <a:ext uri="{FF2B5EF4-FFF2-40B4-BE49-F238E27FC236}">
                <a16:creationId xmlns:a16="http://schemas.microsoft.com/office/drawing/2014/main" id="{979DE322-EDA4-DC33-1BED-023584187E11}"/>
              </a:ext>
            </a:extLst>
          </p:cNvPr>
          <p:cNvGraphicFramePr>
            <a:graphicFrameLocks/>
          </p:cNvGraphicFramePr>
          <p:nvPr>
            <p:extLst>
              <p:ext uri="{D42A27DB-BD31-4B8C-83A1-F6EECF244321}">
                <p14:modId xmlns:p14="http://schemas.microsoft.com/office/powerpoint/2010/main" val="1995364577"/>
              </p:ext>
            </p:extLst>
          </p:nvPr>
        </p:nvGraphicFramePr>
        <p:xfrm>
          <a:off x="6441440" y="2079171"/>
          <a:ext cx="4912360" cy="3866832"/>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a:extLst>
              <a:ext uri="{FF2B5EF4-FFF2-40B4-BE49-F238E27FC236}">
                <a16:creationId xmlns:a16="http://schemas.microsoft.com/office/drawing/2014/main" id="{9A15E7A1-F24F-05F6-8938-21A499EC3643}"/>
              </a:ext>
            </a:extLst>
          </p:cNvPr>
          <p:cNvSpPr>
            <a:spLocks noGrp="1"/>
          </p:cNvSpPr>
          <p:nvPr>
            <p:ph idx="1"/>
          </p:nvPr>
        </p:nvSpPr>
        <p:spPr>
          <a:xfrm>
            <a:off x="838200" y="2079171"/>
            <a:ext cx="5257800" cy="4097792"/>
          </a:xfrm>
        </p:spPr>
        <p:txBody>
          <a:bodyPr>
            <a:normAutofit fontScale="92500" lnSpcReduction="10000"/>
          </a:bodyPr>
          <a:lstStyle/>
          <a:p>
            <a:r>
              <a:rPr lang="en-GB" sz="2000" dirty="0"/>
              <a:t>22% of achievements for apprenticeships delivered in Buckinghamshire were STEM subjects in 2022/23.</a:t>
            </a:r>
          </a:p>
          <a:p>
            <a:r>
              <a:rPr lang="en-GB" sz="2000" dirty="0"/>
              <a:t>A relatively high proportion (43%) of achievements delivered in Chesham &amp; Amersham were STEM subjects in 2020/21. The proportion has since dropped down to 11%.</a:t>
            </a:r>
          </a:p>
          <a:p>
            <a:r>
              <a:rPr lang="en-GB" sz="2000" dirty="0"/>
              <a:t>A noticeable decline in the proportion for STEM subjects since 2019/20 also occurred in Beaconsfield and Wycombe.</a:t>
            </a:r>
          </a:p>
          <a:p>
            <a:r>
              <a:rPr lang="en-GB" sz="2000" dirty="0"/>
              <a:t>In contrast, the proportion for STEM subjects in Aylesbury has been relatively stable, while in Buckingham, the proportion has recovered from its drop in 2020/21.</a:t>
            </a:r>
          </a:p>
        </p:txBody>
      </p:sp>
      <p:sp>
        <p:nvSpPr>
          <p:cNvPr id="7" name="TextBox 6">
            <a:extLst>
              <a:ext uri="{FF2B5EF4-FFF2-40B4-BE49-F238E27FC236}">
                <a16:creationId xmlns:a16="http://schemas.microsoft.com/office/drawing/2014/main" id="{D13B284E-12FE-C516-7CB7-F6147EE83666}"/>
              </a:ext>
            </a:extLst>
          </p:cNvPr>
          <p:cNvSpPr txBox="1"/>
          <p:nvPr/>
        </p:nvSpPr>
        <p:spPr>
          <a:xfrm>
            <a:off x="6441440" y="1267709"/>
            <a:ext cx="5208279" cy="738664"/>
          </a:xfrm>
          <a:prstGeom prst="rect">
            <a:avLst/>
          </a:prstGeom>
          <a:noFill/>
        </p:spPr>
        <p:txBody>
          <a:bodyPr wrap="square" rtlCol="0">
            <a:spAutoFit/>
          </a:bodyPr>
          <a:lstStyle/>
          <a:p>
            <a:r>
              <a:rPr lang="en-GB" sz="1400" b="1" dirty="0">
                <a:solidFill>
                  <a:srgbClr val="006965"/>
                </a:solidFill>
              </a:rPr>
              <a:t>Notable declines in the proportion of achievements for STEM apprenticeships delivered in Buckinghamshire occurred in Chesham &amp; Amersham, Wycombe and Beaconsfield.</a:t>
            </a:r>
          </a:p>
        </p:txBody>
      </p:sp>
      <p:sp>
        <p:nvSpPr>
          <p:cNvPr id="3" name="TextBox 2">
            <a:extLst>
              <a:ext uri="{FF2B5EF4-FFF2-40B4-BE49-F238E27FC236}">
                <a16:creationId xmlns:a16="http://schemas.microsoft.com/office/drawing/2014/main" id="{A34FC7D4-F4C3-09B0-9E28-2A4E63DEBBEF}"/>
              </a:ext>
            </a:extLst>
          </p:cNvPr>
          <p:cNvSpPr txBox="1"/>
          <p:nvPr/>
        </p:nvSpPr>
        <p:spPr>
          <a:xfrm>
            <a:off x="8051181" y="5899964"/>
            <a:ext cx="3766054" cy="276999"/>
          </a:xfrm>
          <a:prstGeom prst="rect">
            <a:avLst/>
          </a:prstGeom>
          <a:noFill/>
        </p:spPr>
        <p:txBody>
          <a:bodyPr wrap="square" rtlCol="0">
            <a:spAutoFit/>
          </a:bodyPr>
          <a:lstStyle/>
          <a:p>
            <a:pPr algn="r"/>
            <a:r>
              <a:rPr lang="en-GB" sz="1200" dirty="0"/>
              <a:t>Source: </a:t>
            </a:r>
            <a:r>
              <a:rPr lang="en-GB" sz="1200" dirty="0">
                <a:hlinkClick r:id="rId3"/>
              </a:rPr>
              <a:t>DfE Apprenticeship achievements</a:t>
            </a:r>
            <a:endParaRPr lang="en-GB" sz="1200" dirty="0"/>
          </a:p>
        </p:txBody>
      </p:sp>
    </p:spTree>
    <p:extLst>
      <p:ext uri="{BB962C8B-B14F-4D97-AF65-F5344CB8AC3E}">
        <p14:creationId xmlns:p14="http://schemas.microsoft.com/office/powerpoint/2010/main" val="40915637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527BA-7EB3-C9EC-29EC-F181C09BFA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929F8F-9257-BBB7-4F89-346A13B971B8}"/>
              </a:ext>
            </a:extLst>
          </p:cNvPr>
          <p:cNvSpPr>
            <a:spLocks noGrp="1"/>
          </p:cNvSpPr>
          <p:nvPr>
            <p:ph type="title"/>
          </p:nvPr>
        </p:nvSpPr>
        <p:spPr/>
        <p:txBody>
          <a:bodyPr/>
          <a:lstStyle/>
          <a:p>
            <a:r>
              <a:rPr lang="en-GB" dirty="0"/>
              <a:t>Training providers</a:t>
            </a:r>
          </a:p>
        </p:txBody>
      </p:sp>
      <p:graphicFrame>
        <p:nvGraphicFramePr>
          <p:cNvPr id="4" name="Content Placeholder 3">
            <a:extLst>
              <a:ext uri="{FF2B5EF4-FFF2-40B4-BE49-F238E27FC236}">
                <a16:creationId xmlns:a16="http://schemas.microsoft.com/office/drawing/2014/main" id="{1EEB56DB-E56A-F76C-9B92-0E05D7803ED0}"/>
              </a:ext>
            </a:extLst>
          </p:cNvPr>
          <p:cNvGraphicFramePr>
            <a:graphicFrameLocks noGrp="1"/>
          </p:cNvGraphicFramePr>
          <p:nvPr>
            <p:ph idx="1"/>
            <p:extLst>
              <p:ext uri="{D42A27DB-BD31-4B8C-83A1-F6EECF244321}">
                <p14:modId xmlns:p14="http://schemas.microsoft.com/office/powerpoint/2010/main" val="4053524801"/>
              </p:ext>
            </p:extLst>
          </p:nvPr>
        </p:nvGraphicFramePr>
        <p:xfrm>
          <a:off x="6096001" y="726550"/>
          <a:ext cx="5730566" cy="5193720"/>
        </p:xfrm>
        <a:graphic>
          <a:graphicData uri="http://schemas.openxmlformats.org/drawingml/2006/table">
            <a:tbl>
              <a:tblPr>
                <a:tableStyleId>{5C22544A-7EE6-4342-B048-85BDC9FD1C3A}</a:tableStyleId>
              </a:tblPr>
              <a:tblGrid>
                <a:gridCol w="1240970">
                  <a:extLst>
                    <a:ext uri="{9D8B030D-6E8A-4147-A177-3AD203B41FA5}">
                      <a16:colId xmlns:a16="http://schemas.microsoft.com/office/drawing/2014/main" val="3854924224"/>
                    </a:ext>
                  </a:extLst>
                </a:gridCol>
                <a:gridCol w="4489596">
                  <a:extLst>
                    <a:ext uri="{9D8B030D-6E8A-4147-A177-3AD203B41FA5}">
                      <a16:colId xmlns:a16="http://schemas.microsoft.com/office/drawing/2014/main" val="2380019173"/>
                    </a:ext>
                  </a:extLst>
                </a:gridCol>
              </a:tblGrid>
              <a:tr h="197908">
                <a:tc>
                  <a:txBody>
                    <a:bodyPr/>
                    <a:lstStyle/>
                    <a:p>
                      <a:pPr algn="ctr" fontAlgn="b"/>
                      <a:r>
                        <a:rPr lang="en-GB" sz="1600" b="0" i="0" u="none" strike="noStrike" dirty="0">
                          <a:solidFill>
                            <a:schemeClr val="bg1"/>
                          </a:solidFill>
                          <a:effectLst/>
                          <a:latin typeface="Calibri" panose="020F0502020204030204" pitchFamily="34" charset="0"/>
                        </a:rPr>
                        <a:t>Achievements</a:t>
                      </a: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algn="l" fontAlgn="b"/>
                      <a:r>
                        <a:rPr lang="en-GB" sz="1600" b="0" i="0" u="none" strike="noStrike" dirty="0">
                          <a:solidFill>
                            <a:schemeClr val="bg1"/>
                          </a:solidFill>
                          <a:effectLst/>
                          <a:latin typeface="Calibri" panose="020F0502020204030204" pitchFamily="34" charset="0"/>
                        </a:rPr>
                        <a:t>Training provider</a:t>
                      </a:r>
                    </a:p>
                  </a:txBody>
                  <a:tcPr marL="2180" marR="2180" marT="218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500175341"/>
                  </a:ext>
                </a:extLst>
              </a:tr>
              <a:tr h="197908">
                <a:tc>
                  <a:txBody>
                    <a:bodyPr/>
                    <a:lstStyle/>
                    <a:p>
                      <a:pPr algn="ctr" fontAlgn="b"/>
                      <a:r>
                        <a:rPr lang="en-GB" sz="1100" b="0" i="0" u="none" strike="noStrike" dirty="0">
                          <a:solidFill>
                            <a:schemeClr val="bg1"/>
                          </a:solidFill>
                          <a:effectLst/>
                          <a:latin typeface="Calibri" panose="020F0502020204030204" pitchFamily="34" charset="0"/>
                        </a:rPr>
                        <a:t>80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b="0" i="0" u="none" strike="noStrike" dirty="0">
                          <a:solidFill>
                            <a:schemeClr val="bg1"/>
                          </a:solidFill>
                          <a:effectLst/>
                          <a:latin typeface="Calibri" panose="020F0502020204030204" pitchFamily="34" charset="0"/>
                        </a:rPr>
                        <a:t>BUCKINGHAMSHIRE NEW UNIVERSITY </a:t>
                      </a:r>
                      <a:r>
                        <a:rPr lang="en-GB" sz="1100" b="0" i="0" u="none" strike="noStrike" dirty="0">
                          <a:solidFill>
                            <a:schemeClr val="tx1"/>
                          </a:solidFill>
                          <a:effectLst/>
                          <a:latin typeface="Calibri" panose="020F0502020204030204" pitchFamily="34" charset="0"/>
                        </a:rPr>
                        <a:t>(other public funded i.e. LA’s and HE)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87614261"/>
                  </a:ext>
                </a:extLst>
              </a:tr>
              <a:tr h="197908">
                <a:tc>
                  <a:txBody>
                    <a:bodyPr/>
                    <a:lstStyle/>
                    <a:p>
                      <a:pPr algn="ctr" fontAlgn="b"/>
                      <a:r>
                        <a:rPr lang="en-GB" sz="1100" b="0" i="0" u="none" strike="noStrike">
                          <a:solidFill>
                            <a:schemeClr val="bg1"/>
                          </a:solidFill>
                          <a:effectLst/>
                          <a:latin typeface="Calibri" panose="020F0502020204030204" pitchFamily="34" charset="0"/>
                        </a:rPr>
                        <a:t>71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l" fontAlgn="b"/>
                      <a:r>
                        <a:rPr lang="en-GB" sz="1100" b="0" i="0" u="none" strike="noStrike" dirty="0">
                          <a:solidFill>
                            <a:schemeClr val="bg1"/>
                          </a:solidFill>
                          <a:effectLst/>
                          <a:latin typeface="Calibri" panose="020F0502020204030204" pitchFamily="34" charset="0"/>
                        </a:rPr>
                        <a:t>BUCKINGHAMSHIRE COLLEGE GROUP </a:t>
                      </a:r>
                      <a:r>
                        <a:rPr lang="en-GB" sz="1100" b="0" i="0" u="none" strike="noStrike" dirty="0">
                          <a:solidFill>
                            <a:schemeClr val="tx1"/>
                          </a:solidFill>
                          <a:effectLst/>
                          <a:latin typeface="Calibri" panose="020F0502020204030204" pitchFamily="34" charset="0"/>
                        </a:rPr>
                        <a:t>(general FE college incl. tertiary)</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extLst>
                  <a:ext uri="{0D108BD9-81ED-4DB2-BD59-A6C34878D82A}">
                    <a16:rowId xmlns:a16="http://schemas.microsoft.com/office/drawing/2014/main" val="446934278"/>
                  </a:ext>
                </a:extLst>
              </a:tr>
              <a:tr h="197908">
                <a:tc>
                  <a:txBody>
                    <a:bodyPr/>
                    <a:lstStyle/>
                    <a:p>
                      <a:pPr algn="ctr" fontAlgn="b"/>
                      <a:r>
                        <a:rPr lang="en-GB" sz="1100" b="0" i="0" u="none" strike="noStrike" dirty="0">
                          <a:solidFill>
                            <a:schemeClr val="bg1"/>
                          </a:solidFill>
                          <a:effectLst/>
                          <a:latin typeface="Calibri" panose="020F0502020204030204" pitchFamily="34" charset="0"/>
                        </a:rPr>
                        <a:t>46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LIFETIME TRAINING GROUP LIMITED </a:t>
                      </a:r>
                      <a:r>
                        <a:rPr lang="en-GB" sz="1100" b="0" i="0" u="none" strike="noStrike" dirty="0">
                          <a:solidFill>
                            <a:schemeClr val="tx1"/>
                          </a:solidFill>
                          <a:effectLst/>
                          <a:latin typeface="Calibri" panose="020F0502020204030204" pitchFamily="34" charset="0"/>
                        </a:rPr>
                        <a:t>(public sector public funded)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98946700"/>
                  </a:ext>
                </a:extLst>
              </a:tr>
              <a:tr h="197908">
                <a:tc>
                  <a:txBody>
                    <a:bodyPr/>
                    <a:lstStyle/>
                    <a:p>
                      <a:pPr algn="ctr" fontAlgn="b"/>
                      <a:r>
                        <a:rPr lang="en-GB" sz="1100" b="0" i="0" u="none" strike="noStrike" dirty="0">
                          <a:solidFill>
                            <a:schemeClr val="bg1"/>
                          </a:solidFill>
                          <a:effectLst/>
                          <a:latin typeface="Calibri" panose="020F0502020204030204" pitchFamily="34" charset="0"/>
                        </a:rPr>
                        <a:t>39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b="0" i="0" u="none" strike="noStrike" dirty="0">
                          <a:solidFill>
                            <a:schemeClr val="bg1"/>
                          </a:solidFill>
                          <a:effectLst/>
                          <a:latin typeface="Calibri" panose="020F0502020204030204" pitchFamily="34" charset="0"/>
                        </a:rPr>
                        <a:t>BUCKINGHAMSHIRE COUNCIL</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1164156524"/>
                  </a:ext>
                </a:extLst>
              </a:tr>
              <a:tr h="197908">
                <a:tc>
                  <a:txBody>
                    <a:bodyPr/>
                    <a:lstStyle/>
                    <a:p>
                      <a:pPr algn="ctr" fontAlgn="b"/>
                      <a:r>
                        <a:rPr lang="en-GB" sz="1100" b="0" i="0" u="none" strike="noStrike" dirty="0">
                          <a:solidFill>
                            <a:schemeClr val="bg1"/>
                          </a:solidFill>
                          <a:effectLst/>
                          <a:latin typeface="Calibri" panose="020F0502020204030204" pitchFamily="34" charset="0"/>
                        </a:rPr>
                        <a:t>30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ALL SPRING MEDIA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243651809"/>
                  </a:ext>
                </a:extLst>
              </a:tr>
              <a:tr h="197908">
                <a:tc>
                  <a:txBody>
                    <a:bodyPr/>
                    <a:lstStyle/>
                    <a:p>
                      <a:pPr algn="ctr" fontAlgn="b"/>
                      <a:r>
                        <a:rPr lang="en-GB" sz="1100" b="0" i="0" u="none" strike="noStrike">
                          <a:solidFill>
                            <a:schemeClr val="bg1"/>
                          </a:solidFill>
                          <a:effectLst/>
                          <a:latin typeface="Calibri" panose="020F0502020204030204" pitchFamily="34" charset="0"/>
                        </a:rPr>
                        <a:t>26</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a:solidFill>
                            <a:schemeClr val="bg1"/>
                          </a:solidFill>
                          <a:effectLst/>
                          <a:latin typeface="Calibri" panose="020F0502020204030204" pitchFamily="34" charset="0"/>
                        </a:rPr>
                        <a:t>MULTIVERSE GROUP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57849291"/>
                  </a:ext>
                </a:extLst>
              </a:tr>
              <a:tr h="197908">
                <a:tc>
                  <a:txBody>
                    <a:bodyPr/>
                    <a:lstStyle/>
                    <a:p>
                      <a:pPr algn="ctr" fontAlgn="b"/>
                      <a:r>
                        <a:rPr lang="en-GB" sz="1100" b="0" i="0" u="none" strike="noStrike">
                          <a:solidFill>
                            <a:schemeClr val="bg1"/>
                          </a:solidFill>
                          <a:effectLst/>
                          <a:latin typeface="Calibri" panose="020F0502020204030204" pitchFamily="34" charset="0"/>
                        </a:rPr>
                        <a:t>23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HAWK MANAGEMENT (UK)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694573561"/>
                  </a:ext>
                </a:extLst>
              </a:tr>
              <a:tr h="197908">
                <a:tc>
                  <a:txBody>
                    <a:bodyPr/>
                    <a:lstStyle/>
                    <a:p>
                      <a:pPr algn="ctr" fontAlgn="b"/>
                      <a:r>
                        <a:rPr lang="en-GB" sz="1100" b="0" i="0" u="none" strike="noStrike">
                          <a:solidFill>
                            <a:schemeClr val="bg1"/>
                          </a:solidFill>
                          <a:effectLst/>
                          <a:latin typeface="Calibri" panose="020F0502020204030204" pitchFamily="34" charset="0"/>
                        </a:rPr>
                        <a:t>22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BRITISH TELECOMMUNICATIONS PUBLIC LIMITED COMPANY</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863472250"/>
                  </a:ext>
                </a:extLst>
              </a:tr>
              <a:tr h="197908">
                <a:tc>
                  <a:txBody>
                    <a:bodyPr/>
                    <a:lstStyle/>
                    <a:p>
                      <a:pPr algn="ctr" fontAlgn="b"/>
                      <a:r>
                        <a:rPr lang="en-GB" sz="1100" b="0" i="0" u="none" strike="noStrike">
                          <a:solidFill>
                            <a:schemeClr val="bg1"/>
                          </a:solidFill>
                          <a:effectLst/>
                          <a:latin typeface="Calibri" panose="020F0502020204030204" pitchFamily="34" charset="0"/>
                        </a:rPr>
                        <a:t>20</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INSTEP UK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03394969"/>
                  </a:ext>
                </a:extLst>
              </a:tr>
              <a:tr h="197908">
                <a:tc>
                  <a:txBody>
                    <a:bodyPr/>
                    <a:lstStyle/>
                    <a:p>
                      <a:pPr algn="ctr" fontAlgn="b"/>
                      <a:r>
                        <a:rPr lang="en-GB" sz="1100" b="0" i="0" u="none" strike="noStrike" dirty="0">
                          <a:solidFill>
                            <a:schemeClr val="bg1"/>
                          </a:solidFill>
                          <a:effectLst/>
                          <a:latin typeface="Calibri" panose="020F0502020204030204" pitchFamily="34" charset="0"/>
                        </a:rPr>
                        <a:t>19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THE CHILD CARE COMPANY (OLD WINDSOR)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139282941"/>
                  </a:ext>
                </a:extLst>
              </a:tr>
              <a:tr h="197908">
                <a:tc>
                  <a:txBody>
                    <a:bodyPr/>
                    <a:lstStyle/>
                    <a:p>
                      <a:pPr algn="ctr" fontAlgn="b"/>
                      <a:r>
                        <a:rPr lang="en-GB" sz="1100" b="0" i="0" u="none" strike="noStrike">
                          <a:solidFill>
                            <a:schemeClr val="bg1"/>
                          </a:solidFill>
                          <a:effectLst/>
                          <a:latin typeface="Calibri" panose="020F0502020204030204" pitchFamily="34" charset="0"/>
                        </a:rPr>
                        <a:t>18</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HIT TRAINING LTD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806885469"/>
                  </a:ext>
                </a:extLst>
              </a:tr>
              <a:tr h="197908">
                <a:tc>
                  <a:txBody>
                    <a:bodyPr/>
                    <a:lstStyle/>
                    <a:p>
                      <a:pPr algn="ctr" fontAlgn="b"/>
                      <a:r>
                        <a:rPr lang="en-GB" sz="1100" b="0" i="0" u="none" strike="noStrike">
                          <a:solidFill>
                            <a:schemeClr val="bg1"/>
                          </a:solidFill>
                          <a:effectLst/>
                          <a:latin typeface="Calibri" panose="020F0502020204030204" pitchFamily="34" charset="0"/>
                        </a:rPr>
                        <a:t>17</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REMIT GROUP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23278684"/>
                  </a:ext>
                </a:extLst>
              </a:tr>
              <a:tr h="197908">
                <a:tc>
                  <a:txBody>
                    <a:bodyPr/>
                    <a:lstStyle/>
                    <a:p>
                      <a:pPr algn="ctr" fontAlgn="b"/>
                      <a:r>
                        <a:rPr lang="en-GB" sz="1100" b="0" i="0" u="none" strike="noStrike">
                          <a:solidFill>
                            <a:schemeClr val="bg1"/>
                          </a:solidFill>
                          <a:effectLst/>
                          <a:latin typeface="Calibri" panose="020F0502020204030204" pitchFamily="34" charset="0"/>
                        </a:rPr>
                        <a:t>15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INSPIRO LEARNING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440996022"/>
                  </a:ext>
                </a:extLst>
              </a:tr>
              <a:tr h="197908">
                <a:tc>
                  <a:txBody>
                    <a:bodyPr/>
                    <a:lstStyle/>
                    <a:p>
                      <a:pPr algn="ctr" fontAlgn="b"/>
                      <a:r>
                        <a:rPr lang="en-GB" sz="1100" b="0" i="0" u="none" strike="noStrike">
                          <a:solidFill>
                            <a:schemeClr val="bg1"/>
                          </a:solidFill>
                          <a:effectLst/>
                          <a:latin typeface="Calibri" panose="020F0502020204030204" pitchFamily="34" charset="0"/>
                        </a:rPr>
                        <a:t>15</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SPAN TRAINING &amp; DEVELOPMENT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053509576"/>
                  </a:ext>
                </a:extLst>
              </a:tr>
              <a:tr h="197908">
                <a:tc>
                  <a:txBody>
                    <a:bodyPr/>
                    <a:lstStyle/>
                    <a:p>
                      <a:pPr algn="ctr" fontAlgn="b"/>
                      <a:r>
                        <a:rPr lang="en-GB" sz="1100" b="0" i="0" u="none" strike="noStrike">
                          <a:solidFill>
                            <a:schemeClr val="bg1"/>
                          </a:solidFill>
                          <a:effectLst/>
                          <a:latin typeface="Calibri" panose="020F0502020204030204" pitchFamily="34" charset="0"/>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CORNDEL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74853031"/>
                  </a:ext>
                </a:extLst>
              </a:tr>
              <a:tr h="197908">
                <a:tc>
                  <a:txBody>
                    <a:bodyPr/>
                    <a:lstStyle/>
                    <a:p>
                      <a:pPr algn="ctr" fontAlgn="b"/>
                      <a:r>
                        <a:rPr lang="en-GB" sz="1100" b="0" i="0" u="none" strike="noStrike">
                          <a:solidFill>
                            <a:schemeClr val="bg1"/>
                          </a:solidFill>
                          <a:effectLst/>
                          <a:latin typeface="Calibri" panose="020F0502020204030204" pitchFamily="34" charset="0"/>
                        </a:rPr>
                        <a:t>14</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PARAGON EDUCATION &amp; SKILLS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983642889"/>
                  </a:ext>
                </a:extLst>
              </a:tr>
              <a:tr h="197908">
                <a:tc>
                  <a:txBody>
                    <a:bodyPr/>
                    <a:lstStyle/>
                    <a:p>
                      <a:pPr algn="ctr" fontAlgn="b"/>
                      <a:r>
                        <a:rPr lang="en-GB" sz="1100" b="0" i="0" u="none" strike="noStrike">
                          <a:solidFill>
                            <a:schemeClr val="bg1"/>
                          </a:solidFill>
                          <a:effectLst/>
                          <a:latin typeface="Calibri" panose="020F0502020204030204" pitchFamily="34" charset="0"/>
                        </a:rPr>
                        <a:t>13</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FIREBRAND TRAINING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496660254"/>
                  </a:ext>
                </a:extLst>
              </a:tr>
              <a:tr h="197908">
                <a:tc>
                  <a:txBody>
                    <a:bodyPr/>
                    <a:lstStyle/>
                    <a:p>
                      <a:pPr algn="ctr" fontAlgn="b"/>
                      <a:r>
                        <a:rPr lang="en-GB" sz="1100" b="0" i="0" u="none" strike="noStrike" dirty="0">
                          <a:solidFill>
                            <a:schemeClr val="bg1"/>
                          </a:solidFill>
                          <a:effectLst/>
                          <a:latin typeface="Calibri" panose="020F0502020204030204" pitchFamily="34" charset="0"/>
                        </a:rPr>
                        <a:t>12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tc>
                  <a:txBody>
                    <a:bodyPr/>
                    <a:lstStyle/>
                    <a:p>
                      <a:pPr algn="l" fontAlgn="b"/>
                      <a:r>
                        <a:rPr lang="en-GB" sz="1100" b="0" i="0" u="none" strike="noStrike" dirty="0">
                          <a:solidFill>
                            <a:schemeClr val="bg1"/>
                          </a:solidFill>
                          <a:effectLst/>
                          <a:latin typeface="Calibri" panose="020F0502020204030204" pitchFamily="34" charset="0"/>
                        </a:rPr>
                        <a:t>MILTON KEYNES COLLEGE</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878787"/>
                    </a:solidFill>
                  </a:tcPr>
                </a:tc>
                <a:extLst>
                  <a:ext uri="{0D108BD9-81ED-4DB2-BD59-A6C34878D82A}">
                    <a16:rowId xmlns:a16="http://schemas.microsoft.com/office/drawing/2014/main" val="3698813574"/>
                  </a:ext>
                </a:extLst>
              </a:tr>
              <a:tr h="197908">
                <a:tc>
                  <a:txBody>
                    <a:bodyPr/>
                    <a:lstStyle/>
                    <a:p>
                      <a:pPr algn="ctr" fontAlgn="b"/>
                      <a:r>
                        <a:rPr lang="en-GB" sz="1100" b="0" i="0" u="none" strike="noStrike">
                          <a:solidFill>
                            <a:schemeClr val="bg1"/>
                          </a:solidFill>
                          <a:effectLst/>
                          <a:latin typeface="Calibri" panose="020F0502020204030204" pitchFamily="34" charset="0"/>
                        </a:rPr>
                        <a:t>12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QA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3259970060"/>
                  </a:ext>
                </a:extLst>
              </a:tr>
              <a:tr h="197908">
                <a:tc>
                  <a:txBody>
                    <a:bodyPr/>
                    <a:lstStyle/>
                    <a:p>
                      <a:pPr algn="ctr" fontAlgn="b"/>
                      <a:r>
                        <a:rPr lang="en-GB" sz="1100" b="0" i="0" u="none" strike="noStrike">
                          <a:solidFill>
                            <a:schemeClr val="bg1"/>
                          </a:solidFill>
                          <a:effectLst/>
                          <a:latin typeface="Calibri" panose="020F0502020204030204" pitchFamily="34" charset="0"/>
                        </a:rPr>
                        <a:t>12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RHG CONSULT LTD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4051592947"/>
                  </a:ext>
                </a:extLst>
              </a:tr>
              <a:tr h="197908">
                <a:tc>
                  <a:txBody>
                    <a:bodyPr/>
                    <a:lstStyle/>
                    <a:p>
                      <a:pPr algn="ctr" fontAlgn="b"/>
                      <a:r>
                        <a:rPr lang="en-GB" sz="1100" b="0" i="0" u="none" strike="noStrike">
                          <a:solidFill>
                            <a:schemeClr val="bg1"/>
                          </a:solidFill>
                          <a:effectLst/>
                          <a:latin typeface="Calibri" panose="020F0502020204030204" pitchFamily="34" charset="0"/>
                        </a:rPr>
                        <a:t>12</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SKILLS TRAINING UK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510272349"/>
                  </a:ext>
                </a:extLst>
              </a:tr>
              <a:tr h="197908">
                <a:tc>
                  <a:txBody>
                    <a:bodyPr/>
                    <a:lstStyle/>
                    <a:p>
                      <a:pPr algn="ctr" fontAlgn="b"/>
                      <a:r>
                        <a:rPr lang="en-GB" sz="1100" b="0" i="0" u="none" strike="noStrike" dirty="0">
                          <a:solidFill>
                            <a:schemeClr val="bg1"/>
                          </a:solidFill>
                          <a:effectLst/>
                          <a:latin typeface="Calibri" panose="020F0502020204030204" pitchFamily="34" charset="0"/>
                        </a:rPr>
                        <a:t>11</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INSPIRING FUTURES THROUGH LEARNING</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84756876"/>
                  </a:ext>
                </a:extLst>
              </a:tr>
              <a:tr h="197908">
                <a:tc>
                  <a:txBody>
                    <a:bodyPr/>
                    <a:lstStyle/>
                    <a:p>
                      <a:pPr algn="ctr" fontAlgn="b"/>
                      <a:r>
                        <a:rPr lang="en-GB" sz="1100" b="0" i="0" u="none" strike="noStrike" dirty="0">
                          <a:solidFill>
                            <a:schemeClr val="bg1"/>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PARENTA TRAINING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1661985265"/>
                  </a:ext>
                </a:extLst>
              </a:tr>
              <a:tr h="197908">
                <a:tc>
                  <a:txBody>
                    <a:bodyPr/>
                    <a:lstStyle/>
                    <a:p>
                      <a:pPr algn="ctr" fontAlgn="b"/>
                      <a:r>
                        <a:rPr lang="en-GB" sz="1100" b="0" i="0" u="none" strike="noStrike" dirty="0">
                          <a:solidFill>
                            <a:schemeClr val="bg1"/>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tc>
                  <a:txBody>
                    <a:bodyPr/>
                    <a:lstStyle/>
                    <a:p>
                      <a:pPr algn="l" fontAlgn="b"/>
                      <a:r>
                        <a:rPr lang="en-GB" sz="1100" b="0" i="0" u="none" strike="noStrike" dirty="0">
                          <a:solidFill>
                            <a:schemeClr val="bg1"/>
                          </a:solidFill>
                          <a:effectLst/>
                          <a:latin typeface="Calibri" panose="020F0502020204030204" pitchFamily="34" charset="0"/>
                        </a:rPr>
                        <a:t>THE OPEN UNIVERSITY</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B5D137"/>
                    </a:solidFill>
                  </a:tcPr>
                </a:tc>
                <a:extLst>
                  <a:ext uri="{0D108BD9-81ED-4DB2-BD59-A6C34878D82A}">
                    <a16:rowId xmlns:a16="http://schemas.microsoft.com/office/drawing/2014/main" val="2394708433"/>
                  </a:ext>
                </a:extLst>
              </a:tr>
              <a:tr h="197908">
                <a:tc>
                  <a:txBody>
                    <a:bodyPr/>
                    <a:lstStyle/>
                    <a:p>
                      <a:pPr algn="ctr" fontAlgn="b"/>
                      <a:r>
                        <a:rPr lang="en-GB" sz="1100" b="0" i="0" u="none" strike="noStrike" dirty="0">
                          <a:solidFill>
                            <a:schemeClr val="bg1"/>
                          </a:solidFill>
                          <a:effectLst/>
                          <a:latin typeface="Calibri" panose="020F0502020204030204" pitchFamily="34" charset="0"/>
                        </a:rPr>
                        <a:t>9</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tc>
                  <a:txBody>
                    <a:bodyPr/>
                    <a:lstStyle/>
                    <a:p>
                      <a:pPr algn="l" fontAlgn="b"/>
                      <a:r>
                        <a:rPr lang="en-GB" sz="1100" b="0" i="0" u="none" strike="noStrike" dirty="0">
                          <a:solidFill>
                            <a:schemeClr val="bg1"/>
                          </a:solidFill>
                          <a:effectLst/>
                          <a:latin typeface="Calibri" panose="020F0502020204030204" pitchFamily="34" charset="0"/>
                        </a:rPr>
                        <a:t>TRAIN'D UP RAILWAY RESOURCING LIMITED</a:t>
                      </a: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6965"/>
                    </a:solidFill>
                  </a:tcPr>
                </a:tc>
                <a:extLst>
                  <a:ext uri="{0D108BD9-81ED-4DB2-BD59-A6C34878D82A}">
                    <a16:rowId xmlns:a16="http://schemas.microsoft.com/office/drawing/2014/main" val="2566013921"/>
                  </a:ext>
                </a:extLst>
              </a:tr>
            </a:tbl>
          </a:graphicData>
        </a:graphic>
      </p:graphicFrame>
      <p:sp>
        <p:nvSpPr>
          <p:cNvPr id="3" name="TextBox 2">
            <a:extLst>
              <a:ext uri="{FF2B5EF4-FFF2-40B4-BE49-F238E27FC236}">
                <a16:creationId xmlns:a16="http://schemas.microsoft.com/office/drawing/2014/main" id="{2A3D8A7F-2F54-0D62-05DE-A6CC0C488010}"/>
              </a:ext>
            </a:extLst>
          </p:cNvPr>
          <p:cNvSpPr txBox="1"/>
          <p:nvPr/>
        </p:nvSpPr>
        <p:spPr>
          <a:xfrm>
            <a:off x="7500257" y="6049254"/>
            <a:ext cx="4326309" cy="276999"/>
          </a:xfrm>
          <a:prstGeom prst="rect">
            <a:avLst/>
          </a:prstGeom>
          <a:noFill/>
        </p:spPr>
        <p:txBody>
          <a:bodyPr wrap="square" rtlCol="0">
            <a:spAutoFit/>
          </a:bodyPr>
          <a:lstStyle/>
          <a:p>
            <a:pPr algn="r"/>
            <a:r>
              <a:rPr lang="en-GB" sz="1200" dirty="0"/>
              <a:t>Source: </a:t>
            </a:r>
            <a:r>
              <a:rPr lang="en-GB" sz="1200" dirty="0">
                <a:hlinkClick r:id="rId2"/>
              </a:rPr>
              <a:t>DfE Apprenticeship achievements 2022/23 academic year</a:t>
            </a:r>
            <a:endParaRPr lang="en-GB" sz="1200" dirty="0"/>
          </a:p>
        </p:txBody>
      </p:sp>
      <p:sp>
        <p:nvSpPr>
          <p:cNvPr id="5" name="Content Placeholder 2">
            <a:extLst>
              <a:ext uri="{FF2B5EF4-FFF2-40B4-BE49-F238E27FC236}">
                <a16:creationId xmlns:a16="http://schemas.microsoft.com/office/drawing/2014/main" id="{82F6060A-7042-96CC-3D2E-5AC60013C06B}"/>
              </a:ext>
            </a:extLst>
          </p:cNvPr>
          <p:cNvSpPr txBox="1">
            <a:spLocks/>
          </p:cNvSpPr>
          <p:nvPr/>
        </p:nvSpPr>
        <p:spPr>
          <a:xfrm>
            <a:off x="838200" y="1825625"/>
            <a:ext cx="5094514"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In 2022/23, just under three quarters (73%) of achievements for apprenticeships delivered in Buckinghamshire were from private sector public funded training providers.</a:t>
            </a:r>
          </a:p>
          <a:p>
            <a:r>
              <a:rPr lang="en-GB" sz="2000" dirty="0"/>
              <a:t>In contrast, 15% were from other public funded training providers such as local authorities and higher education institutions.</a:t>
            </a:r>
          </a:p>
          <a:p>
            <a:r>
              <a:rPr lang="en-GB" sz="2000" dirty="0"/>
              <a:t>61% of achievements for apprenticeships delivered in Buckinghamshire were achieved by Buckinghamshire-based learners.</a:t>
            </a:r>
          </a:p>
          <a:p>
            <a:r>
              <a:rPr lang="en-GB" sz="2000" dirty="0"/>
              <a:t>The highest number of achievements delivered outside of Buckinghamshire for Buckinghamshire-based learners were in the local authorities of Hertfordshire (5%), followed by Oxfordshire (4%), Milton Keynes (3%), Slough (3%), Central Bedfordshire (2%) and Windsor &amp; Maidenhead (2%).</a:t>
            </a:r>
          </a:p>
          <a:p>
            <a:endParaRPr lang="en-GB" sz="2000" dirty="0">
              <a:highlight>
                <a:srgbClr val="FFFF00"/>
              </a:highlight>
            </a:endParaRPr>
          </a:p>
        </p:txBody>
      </p:sp>
    </p:spTree>
    <p:extLst>
      <p:ext uri="{BB962C8B-B14F-4D97-AF65-F5344CB8AC3E}">
        <p14:creationId xmlns:p14="http://schemas.microsoft.com/office/powerpoint/2010/main" val="5427923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98A5BB-1781-5547-9190-7060A6126618}"/>
              </a:ext>
            </a:extLst>
          </p:cNvPr>
          <p:cNvSpPr>
            <a:spLocks noGrp="1"/>
          </p:cNvSpPr>
          <p:nvPr>
            <p:ph type="title"/>
          </p:nvPr>
        </p:nvSpPr>
        <p:spPr/>
        <p:txBody>
          <a:bodyPr/>
          <a:lstStyle/>
          <a:p>
            <a:r>
              <a:rPr lang="en-GB" b="1" dirty="0">
                <a:solidFill>
                  <a:schemeClr val="bg1"/>
                </a:solidFill>
                <a:latin typeface="+mn-lt"/>
              </a:rPr>
              <a:t>Employers</a:t>
            </a:r>
          </a:p>
        </p:txBody>
      </p:sp>
      <p:sp>
        <p:nvSpPr>
          <p:cNvPr id="2" name="Title 3">
            <a:extLst>
              <a:ext uri="{FF2B5EF4-FFF2-40B4-BE49-F238E27FC236}">
                <a16:creationId xmlns:a16="http://schemas.microsoft.com/office/drawing/2014/main" id="{57A5D20E-1621-DA38-05AF-8BDA1234775B}"/>
              </a:ext>
            </a:extLst>
          </p:cNvPr>
          <p:cNvSpPr txBox="1">
            <a:spLocks/>
          </p:cNvSpPr>
          <p:nvPr/>
        </p:nvSpPr>
        <p:spPr>
          <a:xfrm>
            <a:off x="831850" y="4562475"/>
            <a:ext cx="10515600" cy="98874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2000" b="1" dirty="0">
                <a:solidFill>
                  <a:prstClr val="white"/>
                </a:solidFill>
                <a:latin typeface="Calibri" panose="020F0502020204030204"/>
              </a:rPr>
              <a:t>Findings from the Employer Skills Survey 2022</a:t>
            </a:r>
            <a:endParaRPr kumimoji="0" lang="en-GB" sz="2000" b="1" i="0" u="none" strike="noStrike" kern="1200" cap="none" spc="0" normalizeH="0" baseline="0" noProof="0" dirty="0">
              <a:ln>
                <a:noFill/>
              </a:ln>
              <a:solidFill>
                <a:prstClr val="white"/>
              </a:solidFill>
              <a:effectLst/>
              <a:uLnTx/>
              <a:uFillTx/>
              <a:latin typeface="Calibri" panose="020F0502020204030204"/>
              <a:ea typeface="+mj-ea"/>
              <a:cs typeface="+mj-cs"/>
            </a:endParaRPr>
          </a:p>
        </p:txBody>
      </p:sp>
    </p:spTree>
    <p:extLst>
      <p:ext uri="{BB962C8B-B14F-4D97-AF65-F5344CB8AC3E}">
        <p14:creationId xmlns:p14="http://schemas.microsoft.com/office/powerpoint/2010/main" val="22691569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822D-4CF5-2CD5-AB7F-4558FD72BF0B}"/>
              </a:ext>
            </a:extLst>
          </p:cNvPr>
          <p:cNvSpPr>
            <a:spLocks noGrp="1"/>
          </p:cNvSpPr>
          <p:nvPr>
            <p:ph type="title"/>
          </p:nvPr>
        </p:nvSpPr>
        <p:spPr/>
        <p:txBody>
          <a:bodyPr/>
          <a:lstStyle/>
          <a:p>
            <a:r>
              <a:rPr lang="en-GB" dirty="0"/>
              <a:t>Employer Skills Survey 2022</a:t>
            </a:r>
          </a:p>
        </p:txBody>
      </p:sp>
      <p:sp>
        <p:nvSpPr>
          <p:cNvPr id="3" name="Content Placeholder 2">
            <a:extLst>
              <a:ext uri="{FF2B5EF4-FFF2-40B4-BE49-F238E27FC236}">
                <a16:creationId xmlns:a16="http://schemas.microsoft.com/office/drawing/2014/main" id="{FDD86E4E-6C65-6B41-F644-90E3B91DCDE0}"/>
              </a:ext>
            </a:extLst>
          </p:cNvPr>
          <p:cNvSpPr>
            <a:spLocks noGrp="1"/>
          </p:cNvSpPr>
          <p:nvPr>
            <p:ph idx="1"/>
          </p:nvPr>
        </p:nvSpPr>
        <p:spPr/>
        <p:txBody>
          <a:bodyPr/>
          <a:lstStyle/>
          <a:p>
            <a:r>
              <a:rPr lang="en-GB" dirty="0"/>
              <a:t>The Employer Skills Survey, commissioned by the Department for Education, gathers labour market intelligence on employer skills needs and training activity among employers across the UK.</a:t>
            </a:r>
          </a:p>
          <a:p>
            <a:r>
              <a:rPr lang="en-GB" dirty="0"/>
              <a:t>The survey has been undertaken approximately every two years since 1999. </a:t>
            </a:r>
          </a:p>
          <a:p>
            <a:r>
              <a:rPr lang="en-GB" dirty="0"/>
              <a:t>The </a:t>
            </a:r>
            <a:r>
              <a:rPr lang="en-GB" dirty="0">
                <a:hlinkClick r:id="rId2"/>
              </a:rPr>
              <a:t>2022 Employer Skills Survey </a:t>
            </a:r>
            <a:r>
              <a:rPr lang="en-GB" dirty="0"/>
              <a:t>was conducted between June 2022 and March 2023, with results being representative of employers across the UK. </a:t>
            </a:r>
          </a:p>
          <a:p>
            <a:r>
              <a:rPr lang="en-GB" dirty="0"/>
              <a:t>534 Buckinghamshire employers were surveyed during this period.</a:t>
            </a:r>
          </a:p>
        </p:txBody>
      </p:sp>
    </p:spTree>
    <p:extLst>
      <p:ext uri="{BB962C8B-B14F-4D97-AF65-F5344CB8AC3E}">
        <p14:creationId xmlns:p14="http://schemas.microsoft.com/office/powerpoint/2010/main" val="34428693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571F4-A2B2-AB55-CD44-668CD957D8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16721E-5F9A-BFA2-376F-CD7217AFC813}"/>
              </a:ext>
            </a:extLst>
          </p:cNvPr>
          <p:cNvSpPr>
            <a:spLocks noGrp="1"/>
          </p:cNvSpPr>
          <p:nvPr>
            <p:ph type="title"/>
          </p:nvPr>
        </p:nvSpPr>
        <p:spPr/>
        <p:txBody>
          <a:bodyPr/>
          <a:lstStyle/>
          <a:p>
            <a:r>
              <a:rPr lang="en-GB" dirty="0"/>
              <a:t>Employers that have or offer apprenticeships</a:t>
            </a:r>
          </a:p>
        </p:txBody>
      </p:sp>
      <p:sp>
        <p:nvSpPr>
          <p:cNvPr id="3" name="Content Placeholder 2">
            <a:extLst>
              <a:ext uri="{FF2B5EF4-FFF2-40B4-BE49-F238E27FC236}">
                <a16:creationId xmlns:a16="http://schemas.microsoft.com/office/drawing/2014/main" id="{33E6EDFE-1324-4C44-8CF0-063850A876BB}"/>
              </a:ext>
            </a:extLst>
          </p:cNvPr>
          <p:cNvSpPr>
            <a:spLocks noGrp="1"/>
          </p:cNvSpPr>
          <p:nvPr>
            <p:ph idx="1"/>
          </p:nvPr>
        </p:nvSpPr>
        <p:spPr>
          <a:xfrm>
            <a:off x="838200" y="2325493"/>
            <a:ext cx="4612105" cy="3851469"/>
          </a:xfrm>
        </p:spPr>
        <p:txBody>
          <a:bodyPr>
            <a:normAutofit/>
          </a:bodyPr>
          <a:lstStyle/>
          <a:p>
            <a:r>
              <a:rPr lang="en-GB" sz="2000" dirty="0"/>
              <a:t>Between June 2022 and March 2023, just 13% of Buckinghamshire employers had or offered apprenticeships. </a:t>
            </a:r>
          </a:p>
          <a:p>
            <a:r>
              <a:rPr lang="en-GB" sz="2000" dirty="0"/>
              <a:t>This was significantly lower than the 20% average for England, and neighbouring LEP areas.</a:t>
            </a:r>
          </a:p>
          <a:p>
            <a:r>
              <a:rPr lang="en-GB" sz="2000" dirty="0"/>
              <a:t>It was also slightly lower than the 14% of employers that had or offered apprenticeships in 2019.</a:t>
            </a:r>
          </a:p>
        </p:txBody>
      </p:sp>
      <p:sp>
        <p:nvSpPr>
          <p:cNvPr id="5" name="TextBox 4">
            <a:extLst>
              <a:ext uri="{FF2B5EF4-FFF2-40B4-BE49-F238E27FC236}">
                <a16:creationId xmlns:a16="http://schemas.microsoft.com/office/drawing/2014/main" id="{2A5E7944-937E-C2C4-F3FE-2ABBD497C8B4}"/>
              </a:ext>
            </a:extLst>
          </p:cNvPr>
          <p:cNvSpPr txBox="1"/>
          <p:nvPr/>
        </p:nvSpPr>
        <p:spPr>
          <a:xfrm>
            <a:off x="8286790" y="5965303"/>
            <a:ext cx="3539613" cy="276999"/>
          </a:xfrm>
          <a:prstGeom prst="rect">
            <a:avLst/>
          </a:prstGeom>
          <a:noFill/>
        </p:spPr>
        <p:txBody>
          <a:bodyPr wrap="square" rtlCol="0">
            <a:spAutoFit/>
          </a:bodyPr>
          <a:lstStyle/>
          <a:p>
            <a:pPr algn="r"/>
            <a:r>
              <a:rPr lang="en-GB" sz="1200" dirty="0"/>
              <a:t>Source: </a:t>
            </a:r>
            <a:r>
              <a:rPr lang="en-GB" sz="1200" dirty="0">
                <a:hlinkClick r:id="rId2"/>
              </a:rPr>
              <a:t>Employer Skills Survey 2022, DfE</a:t>
            </a:r>
            <a:endParaRPr lang="en-GB" sz="1200" dirty="0"/>
          </a:p>
        </p:txBody>
      </p:sp>
      <p:graphicFrame>
        <p:nvGraphicFramePr>
          <p:cNvPr id="4" name="Chart 3">
            <a:extLst>
              <a:ext uri="{FF2B5EF4-FFF2-40B4-BE49-F238E27FC236}">
                <a16:creationId xmlns:a16="http://schemas.microsoft.com/office/drawing/2014/main" id="{0A67BA8E-2877-1369-C9AC-2B252B431609}"/>
              </a:ext>
            </a:extLst>
          </p:cNvPr>
          <p:cNvGraphicFramePr>
            <a:graphicFrameLocks/>
          </p:cNvGraphicFramePr>
          <p:nvPr>
            <p:extLst>
              <p:ext uri="{D42A27DB-BD31-4B8C-83A1-F6EECF244321}">
                <p14:modId xmlns:p14="http://schemas.microsoft.com/office/powerpoint/2010/main" val="288592232"/>
              </p:ext>
            </p:extLst>
          </p:nvPr>
        </p:nvGraphicFramePr>
        <p:xfrm>
          <a:off x="6096000" y="2325494"/>
          <a:ext cx="5257800" cy="363980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9EB96B04-3A42-0458-CDF3-EA51B3761917}"/>
              </a:ext>
            </a:extLst>
          </p:cNvPr>
          <p:cNvSpPr txBox="1"/>
          <p:nvPr/>
        </p:nvSpPr>
        <p:spPr>
          <a:xfrm>
            <a:off x="6096000" y="1690688"/>
            <a:ext cx="5170714" cy="523220"/>
          </a:xfrm>
          <a:prstGeom prst="rect">
            <a:avLst/>
          </a:prstGeom>
          <a:noFill/>
        </p:spPr>
        <p:txBody>
          <a:bodyPr wrap="square" rtlCol="0">
            <a:spAutoFit/>
          </a:bodyPr>
          <a:lstStyle/>
          <a:p>
            <a:r>
              <a:rPr lang="en-GB" sz="1400" b="1" dirty="0">
                <a:solidFill>
                  <a:srgbClr val="006965"/>
                </a:solidFill>
              </a:rPr>
              <a:t>The proportion of Buckinghamshire employers that have or offer apprenticeships is significantly lower than the national average.</a:t>
            </a:r>
          </a:p>
        </p:txBody>
      </p:sp>
    </p:spTree>
    <p:extLst>
      <p:ext uri="{BB962C8B-B14F-4D97-AF65-F5344CB8AC3E}">
        <p14:creationId xmlns:p14="http://schemas.microsoft.com/office/powerpoint/2010/main" val="7551899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9F554-160C-D84B-B8CC-4700D80885CD}"/>
              </a:ext>
            </a:extLst>
          </p:cNvPr>
          <p:cNvSpPr>
            <a:spLocks noGrp="1"/>
          </p:cNvSpPr>
          <p:nvPr>
            <p:ph type="title"/>
          </p:nvPr>
        </p:nvSpPr>
        <p:spPr/>
        <p:txBody>
          <a:bodyPr/>
          <a:lstStyle/>
          <a:p>
            <a:r>
              <a:rPr lang="en-GB" dirty="0"/>
              <a:t>Awareness of apprenticeships</a:t>
            </a:r>
          </a:p>
        </p:txBody>
      </p:sp>
      <p:sp>
        <p:nvSpPr>
          <p:cNvPr id="3" name="Content Placeholder 2">
            <a:extLst>
              <a:ext uri="{FF2B5EF4-FFF2-40B4-BE49-F238E27FC236}">
                <a16:creationId xmlns:a16="http://schemas.microsoft.com/office/drawing/2014/main" id="{A13222E0-8313-9376-B610-033EE13C9847}"/>
              </a:ext>
            </a:extLst>
          </p:cNvPr>
          <p:cNvSpPr>
            <a:spLocks noGrp="1"/>
          </p:cNvSpPr>
          <p:nvPr>
            <p:ph idx="1"/>
          </p:nvPr>
        </p:nvSpPr>
        <p:spPr>
          <a:xfrm>
            <a:off x="838200" y="2349713"/>
            <a:ext cx="5257800" cy="3827250"/>
          </a:xfrm>
        </p:spPr>
        <p:txBody>
          <a:bodyPr>
            <a:normAutofit/>
          </a:bodyPr>
          <a:lstStyle/>
          <a:p>
            <a:r>
              <a:rPr lang="en-GB" sz="2000" dirty="0"/>
              <a:t>A higher proportion of Buckinghamshire employers ‘do not know what is involved with apprenticeships’ than the national average (11% and 7% respectively).</a:t>
            </a:r>
            <a:endParaRPr lang="en-GB" sz="2000" dirty="0">
              <a:highlight>
                <a:srgbClr val="FFFF00"/>
              </a:highlight>
            </a:endParaRPr>
          </a:p>
          <a:p>
            <a:r>
              <a:rPr lang="en-GB" sz="2000" dirty="0"/>
              <a:t>However, a slightly higher proportion of Buckinghamshire employers also have ‘good, or some knowledge of what is involved’ than the national average.</a:t>
            </a:r>
          </a:p>
        </p:txBody>
      </p:sp>
      <p:sp>
        <p:nvSpPr>
          <p:cNvPr id="5" name="TextBox 4">
            <a:extLst>
              <a:ext uri="{FF2B5EF4-FFF2-40B4-BE49-F238E27FC236}">
                <a16:creationId xmlns:a16="http://schemas.microsoft.com/office/drawing/2014/main" id="{66DB97B2-A146-22E8-549B-14EACA52F937}"/>
              </a:ext>
            </a:extLst>
          </p:cNvPr>
          <p:cNvSpPr txBox="1"/>
          <p:nvPr/>
        </p:nvSpPr>
        <p:spPr>
          <a:xfrm>
            <a:off x="8246150" y="6034901"/>
            <a:ext cx="3539613" cy="276999"/>
          </a:xfrm>
          <a:prstGeom prst="rect">
            <a:avLst/>
          </a:prstGeom>
          <a:noFill/>
        </p:spPr>
        <p:txBody>
          <a:bodyPr wrap="square" rtlCol="0">
            <a:spAutoFit/>
          </a:bodyPr>
          <a:lstStyle/>
          <a:p>
            <a:pPr algn="r"/>
            <a:r>
              <a:rPr lang="en-GB" sz="1200" dirty="0"/>
              <a:t>Source: </a:t>
            </a:r>
            <a:r>
              <a:rPr lang="en-GB" sz="1200" dirty="0">
                <a:hlinkClick r:id="rId2"/>
              </a:rPr>
              <a:t>Employer Skills Survey 2022, DfE</a:t>
            </a:r>
            <a:endParaRPr lang="en-GB" sz="1200" dirty="0"/>
          </a:p>
        </p:txBody>
      </p:sp>
      <p:graphicFrame>
        <p:nvGraphicFramePr>
          <p:cNvPr id="6" name="Chart 5">
            <a:extLst>
              <a:ext uri="{FF2B5EF4-FFF2-40B4-BE49-F238E27FC236}">
                <a16:creationId xmlns:a16="http://schemas.microsoft.com/office/drawing/2014/main" id="{25827D67-11B9-8160-D877-9283CAA8AA54}"/>
              </a:ext>
            </a:extLst>
          </p:cNvPr>
          <p:cNvGraphicFramePr>
            <a:graphicFrameLocks/>
          </p:cNvGraphicFramePr>
          <p:nvPr>
            <p:extLst>
              <p:ext uri="{D42A27DB-BD31-4B8C-83A1-F6EECF244321}">
                <p14:modId xmlns:p14="http://schemas.microsoft.com/office/powerpoint/2010/main" val="3190256946"/>
              </p:ext>
            </p:extLst>
          </p:nvPr>
        </p:nvGraphicFramePr>
        <p:xfrm>
          <a:off x="6432055" y="2207651"/>
          <a:ext cx="5219700" cy="38272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CFF2707-9A39-BD0F-1A0F-88A780B4C7E8}"/>
              </a:ext>
            </a:extLst>
          </p:cNvPr>
          <p:cNvSpPr txBox="1"/>
          <p:nvPr/>
        </p:nvSpPr>
        <p:spPr>
          <a:xfrm>
            <a:off x="6432054" y="1690688"/>
            <a:ext cx="4834659" cy="523220"/>
          </a:xfrm>
          <a:prstGeom prst="rect">
            <a:avLst/>
          </a:prstGeom>
          <a:noFill/>
        </p:spPr>
        <p:txBody>
          <a:bodyPr wrap="square" rtlCol="0">
            <a:spAutoFit/>
          </a:bodyPr>
          <a:lstStyle/>
          <a:p>
            <a:r>
              <a:rPr lang="en-GB" sz="1400" b="1" dirty="0">
                <a:solidFill>
                  <a:srgbClr val="006965"/>
                </a:solidFill>
              </a:rPr>
              <a:t>A lower proportion of Buckinghamshire employers have or offer apprenticeships than the national average.</a:t>
            </a:r>
          </a:p>
        </p:txBody>
      </p:sp>
    </p:spTree>
    <p:extLst>
      <p:ext uri="{BB962C8B-B14F-4D97-AF65-F5344CB8AC3E}">
        <p14:creationId xmlns:p14="http://schemas.microsoft.com/office/powerpoint/2010/main" val="117230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E2042F-4BBA-462D-9C81-134B647649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5B66F0-75A4-2AC4-B324-74C277138333}"/>
              </a:ext>
            </a:extLst>
          </p:cNvPr>
          <p:cNvSpPr>
            <a:spLocks noGrp="1"/>
          </p:cNvSpPr>
          <p:nvPr>
            <p:ph type="title"/>
          </p:nvPr>
        </p:nvSpPr>
        <p:spPr>
          <a:xfrm>
            <a:off x="385439" y="155328"/>
            <a:ext cx="10515600" cy="679142"/>
          </a:xfrm>
        </p:spPr>
        <p:txBody>
          <a:bodyPr>
            <a:normAutofit/>
          </a:bodyPr>
          <a:lstStyle/>
          <a:p>
            <a:r>
              <a:rPr lang="en-GB" sz="3200" b="1" dirty="0">
                <a:solidFill>
                  <a:srgbClr val="006965"/>
                </a:solidFill>
                <a:latin typeface="+mn-lt"/>
              </a:rPr>
              <a:t>Contents - 2</a:t>
            </a:r>
            <a:endParaRPr lang="en-GB" sz="3200" dirty="0">
              <a:solidFill>
                <a:srgbClr val="006965"/>
              </a:solidFill>
              <a:latin typeface="+mn-lt"/>
            </a:endParaRPr>
          </a:p>
        </p:txBody>
      </p:sp>
      <p:graphicFrame>
        <p:nvGraphicFramePr>
          <p:cNvPr id="6" name="Table 5">
            <a:extLst>
              <a:ext uri="{FF2B5EF4-FFF2-40B4-BE49-F238E27FC236}">
                <a16:creationId xmlns:a16="http://schemas.microsoft.com/office/drawing/2014/main" id="{F74F4AA3-B999-B337-DA2D-2F669115100C}"/>
              </a:ext>
            </a:extLst>
          </p:cNvPr>
          <p:cNvGraphicFramePr>
            <a:graphicFrameLocks noGrp="1"/>
          </p:cNvGraphicFramePr>
          <p:nvPr>
            <p:extLst>
              <p:ext uri="{D42A27DB-BD31-4B8C-83A1-F6EECF244321}">
                <p14:modId xmlns:p14="http://schemas.microsoft.com/office/powerpoint/2010/main" val="3287221768"/>
              </p:ext>
            </p:extLst>
          </p:nvPr>
        </p:nvGraphicFramePr>
        <p:xfrm>
          <a:off x="862342" y="1563675"/>
          <a:ext cx="10467315" cy="2931160"/>
        </p:xfrm>
        <a:graphic>
          <a:graphicData uri="http://schemas.openxmlformats.org/drawingml/2006/table">
            <a:tbl>
              <a:tblPr firstRow="1" bandRow="1">
                <a:tableStyleId>{5C22544A-7EE6-4342-B048-85BDC9FD1C3A}</a:tableStyleId>
              </a:tblPr>
              <a:tblGrid>
                <a:gridCol w="3489105">
                  <a:extLst>
                    <a:ext uri="{9D8B030D-6E8A-4147-A177-3AD203B41FA5}">
                      <a16:colId xmlns:a16="http://schemas.microsoft.com/office/drawing/2014/main" val="813660762"/>
                    </a:ext>
                  </a:extLst>
                </a:gridCol>
                <a:gridCol w="3489105">
                  <a:extLst>
                    <a:ext uri="{9D8B030D-6E8A-4147-A177-3AD203B41FA5}">
                      <a16:colId xmlns:a16="http://schemas.microsoft.com/office/drawing/2014/main" val="253702966"/>
                    </a:ext>
                  </a:extLst>
                </a:gridCol>
                <a:gridCol w="3489105">
                  <a:extLst>
                    <a:ext uri="{9D8B030D-6E8A-4147-A177-3AD203B41FA5}">
                      <a16:colId xmlns:a16="http://schemas.microsoft.com/office/drawing/2014/main" val="3837687117"/>
                    </a:ext>
                  </a:extLst>
                </a:gridCol>
              </a:tblGrid>
              <a:tr h="370840">
                <a:tc>
                  <a:txBody>
                    <a:bodyPr/>
                    <a:lstStyle/>
                    <a:p>
                      <a:pPr algn="ctr"/>
                      <a:r>
                        <a:rPr lang="en-GB" dirty="0"/>
                        <a:t>Employers</a:t>
                      </a:r>
                    </a:p>
                  </a:txBody>
                  <a:tcPr>
                    <a:solidFill>
                      <a:srgbClr val="006965"/>
                    </a:solidFill>
                  </a:tcPr>
                </a:tc>
                <a:tc>
                  <a:txBody>
                    <a:bodyPr/>
                    <a:lstStyle/>
                    <a:p>
                      <a:pPr algn="ctr"/>
                      <a:r>
                        <a:rPr lang="en-GB" dirty="0"/>
                        <a:t>Vacancies &amp; applicants</a:t>
                      </a:r>
                    </a:p>
                  </a:txBody>
                  <a:tcPr>
                    <a:solidFill>
                      <a:srgbClr val="006965"/>
                    </a:solidFill>
                  </a:tcPr>
                </a:tc>
                <a:tc>
                  <a:txBody>
                    <a:bodyPr/>
                    <a:lstStyle/>
                    <a:p>
                      <a:pPr algn="ctr"/>
                      <a:r>
                        <a:rPr lang="en-GB" dirty="0"/>
                        <a:t>School leavers</a:t>
                      </a:r>
                    </a:p>
                  </a:txBody>
                  <a:tcPr>
                    <a:solidFill>
                      <a:srgbClr val="006965"/>
                    </a:solidFill>
                  </a:tcPr>
                </a:tc>
                <a:extLst>
                  <a:ext uri="{0D108BD9-81ED-4DB2-BD59-A6C34878D82A}">
                    <a16:rowId xmlns:a16="http://schemas.microsoft.com/office/drawing/2014/main" val="2129959833"/>
                  </a:ext>
                </a:extLst>
              </a:tr>
              <a:tr h="370840">
                <a:tc>
                  <a:txBody>
                    <a:bodyPr/>
                    <a:lstStyle/>
                    <a:p>
                      <a:pPr algn="l"/>
                      <a:r>
                        <a:rPr lang="en-GB" b="0" dirty="0">
                          <a:solidFill>
                            <a:schemeClr val="bg1"/>
                          </a:solidFill>
                          <a:hlinkClick r:id="rId2" action="ppaction://hlinksldjump">
                            <a:extLst>
                              <a:ext uri="{A12FA001-AC4F-418D-AE19-62706E023703}">
                                <ahyp:hlinkClr xmlns:ahyp="http://schemas.microsoft.com/office/drawing/2018/hyperlinkcolor" val="tx"/>
                              </a:ext>
                            </a:extLst>
                          </a:hlinkClick>
                        </a:rPr>
                        <a:t>Have or offer apprenticeships</a:t>
                      </a:r>
                      <a:endParaRPr lang="en-GB" b="0" dirty="0">
                        <a:solidFill>
                          <a:schemeClr val="bg1"/>
                        </a:solidFill>
                      </a:endParaRPr>
                    </a:p>
                  </a:txBody>
                  <a:tcPr>
                    <a:solidFill>
                      <a:srgbClr val="006965">
                        <a:alpha val="80000"/>
                      </a:srgbClr>
                    </a:solidFill>
                  </a:tcPr>
                </a:tc>
                <a:tc>
                  <a:txBody>
                    <a:bodyPr/>
                    <a:lstStyle/>
                    <a:p>
                      <a:pPr algn="l"/>
                      <a:r>
                        <a:rPr lang="en-GB" b="0" dirty="0">
                          <a:solidFill>
                            <a:schemeClr val="bg1"/>
                          </a:solidFill>
                          <a:hlinkClick r:id="rId3" action="ppaction://hlinksldjump">
                            <a:extLst>
                              <a:ext uri="{A12FA001-AC4F-418D-AE19-62706E023703}">
                                <ahyp:hlinkClr xmlns:ahyp="http://schemas.microsoft.com/office/drawing/2018/hyperlinkcolor" val="tx"/>
                              </a:ext>
                            </a:extLst>
                          </a:hlinkClick>
                        </a:rPr>
                        <a:t>Vacancy applicant comparison</a:t>
                      </a:r>
                      <a:endParaRPr lang="en-GB" b="0" dirty="0">
                        <a:solidFill>
                          <a:schemeClr val="bg1"/>
                        </a:solidFill>
                      </a:endParaRPr>
                    </a:p>
                  </a:txBody>
                  <a:tcPr>
                    <a:solidFill>
                      <a:srgbClr val="006965">
                        <a:alpha val="80000"/>
                      </a:srgbClr>
                    </a:solidFill>
                  </a:tcPr>
                </a:tc>
                <a:tc>
                  <a:txBody>
                    <a:bodyPr/>
                    <a:lstStyle/>
                    <a:p>
                      <a:pPr algn="l"/>
                      <a:r>
                        <a:rPr lang="en-GB" b="0" dirty="0">
                          <a:solidFill>
                            <a:schemeClr val="bg1"/>
                          </a:solidFill>
                          <a:hlinkClick r:id="rId4" action="ppaction://hlinksldjump">
                            <a:extLst>
                              <a:ext uri="{A12FA001-AC4F-418D-AE19-62706E023703}">
                                <ahyp:hlinkClr xmlns:ahyp="http://schemas.microsoft.com/office/drawing/2018/hyperlinkcolor" val="tx"/>
                              </a:ext>
                            </a:extLst>
                          </a:hlinkClick>
                        </a:rPr>
                        <a:t>Sustained apprenticeship destinations</a:t>
                      </a:r>
                      <a:endParaRPr lang="en-GB" b="0" dirty="0">
                        <a:solidFill>
                          <a:schemeClr val="bg1"/>
                        </a:solidFill>
                      </a:endParaRPr>
                    </a:p>
                  </a:txBody>
                  <a:tcPr>
                    <a:solidFill>
                      <a:srgbClr val="006965">
                        <a:alpha val="80000"/>
                      </a:srgbClr>
                    </a:solidFill>
                  </a:tcPr>
                </a:tc>
                <a:extLst>
                  <a:ext uri="{0D108BD9-81ED-4DB2-BD59-A6C34878D82A}">
                    <a16:rowId xmlns:a16="http://schemas.microsoft.com/office/drawing/2014/main" val="418598275"/>
                  </a:ext>
                </a:extLst>
              </a:tr>
              <a:tr h="370840">
                <a:tc>
                  <a:txBody>
                    <a:bodyPr/>
                    <a:lstStyle/>
                    <a:p>
                      <a:pPr algn="l"/>
                      <a:r>
                        <a:rPr lang="en-GB" b="0" dirty="0">
                          <a:solidFill>
                            <a:schemeClr val="bg1"/>
                          </a:solidFill>
                          <a:hlinkClick r:id="rId5" action="ppaction://hlinksldjump">
                            <a:extLst>
                              <a:ext uri="{A12FA001-AC4F-418D-AE19-62706E023703}">
                                <ahyp:hlinkClr xmlns:ahyp="http://schemas.microsoft.com/office/drawing/2018/hyperlinkcolor" val="tx"/>
                              </a:ext>
                            </a:extLst>
                          </a:hlinkClick>
                        </a:rPr>
                        <a:t>Awareness of apprenticeships</a:t>
                      </a:r>
                      <a:endParaRPr lang="en-GB" b="0" dirty="0">
                        <a:solidFill>
                          <a:schemeClr val="bg1"/>
                        </a:solidFill>
                      </a:endParaRPr>
                    </a:p>
                  </a:txBody>
                  <a:tcPr>
                    <a:solidFill>
                      <a:srgbClr val="006965">
                        <a:alpha val="60000"/>
                      </a:srgbClr>
                    </a:solidFill>
                  </a:tcPr>
                </a:tc>
                <a:tc>
                  <a:txBody>
                    <a:bodyPr/>
                    <a:lstStyle/>
                    <a:p>
                      <a:pPr algn="l"/>
                      <a:r>
                        <a:rPr lang="en-GB" b="0" dirty="0">
                          <a:solidFill>
                            <a:schemeClr val="bg1"/>
                          </a:solidFill>
                          <a:hlinkClick r:id="rId6" action="ppaction://hlinksldjump">
                            <a:extLst>
                              <a:ext uri="{A12FA001-AC4F-418D-AE19-62706E023703}">
                                <ahyp:hlinkClr xmlns:ahyp="http://schemas.microsoft.com/office/drawing/2018/hyperlinkcolor" val="tx"/>
                              </a:ext>
                            </a:extLst>
                          </a:hlinkClick>
                        </a:rPr>
                        <a:t>Comparison of vacancies and starts by level</a:t>
                      </a:r>
                      <a:endParaRPr lang="en-GB" b="0" dirty="0">
                        <a:solidFill>
                          <a:schemeClr val="bg1"/>
                        </a:solidFill>
                      </a:endParaRPr>
                    </a:p>
                  </a:txBody>
                  <a:tcPr>
                    <a:solidFill>
                      <a:srgbClr val="006965">
                        <a:alpha val="60000"/>
                      </a:srgbClr>
                    </a:solidFill>
                  </a:tcPr>
                </a:tc>
                <a:tc>
                  <a:txBody>
                    <a:bodyPr/>
                    <a:lstStyle/>
                    <a:p>
                      <a:pPr algn="l"/>
                      <a:endParaRPr lang="en-GB" b="0" dirty="0">
                        <a:solidFill>
                          <a:schemeClr val="bg1"/>
                        </a:solidFill>
                      </a:endParaRPr>
                    </a:p>
                  </a:txBody>
                  <a:tcPr>
                    <a:solidFill>
                      <a:srgbClr val="006965">
                        <a:alpha val="60000"/>
                      </a:srgbClr>
                    </a:solidFill>
                  </a:tcPr>
                </a:tc>
                <a:extLst>
                  <a:ext uri="{0D108BD9-81ED-4DB2-BD59-A6C34878D82A}">
                    <a16:rowId xmlns:a16="http://schemas.microsoft.com/office/drawing/2014/main" val="1955381762"/>
                  </a:ext>
                </a:extLst>
              </a:tr>
              <a:tr h="370840">
                <a:tc>
                  <a:txBody>
                    <a:bodyPr/>
                    <a:lstStyle/>
                    <a:p>
                      <a:pPr algn="l"/>
                      <a:r>
                        <a:rPr lang="en-GB" b="0" dirty="0">
                          <a:solidFill>
                            <a:schemeClr val="bg1"/>
                          </a:solidFill>
                          <a:hlinkClick r:id="rId7" action="ppaction://hlinksldjump">
                            <a:extLst>
                              <a:ext uri="{A12FA001-AC4F-418D-AE19-62706E023703}">
                                <ahyp:hlinkClr xmlns:ahyp="http://schemas.microsoft.com/office/drawing/2018/hyperlinkcolor" val="tx"/>
                              </a:ext>
                            </a:extLst>
                          </a:hlinkClick>
                        </a:rPr>
                        <a:t>Reasons for not offering apprenticeships</a:t>
                      </a:r>
                      <a:endParaRPr lang="en-GB" b="0" dirty="0">
                        <a:solidFill>
                          <a:schemeClr val="bg1"/>
                        </a:solidFill>
                      </a:endParaRPr>
                    </a:p>
                  </a:txBody>
                  <a:tcPr>
                    <a:solidFill>
                      <a:srgbClr val="006965">
                        <a:alpha val="80000"/>
                      </a:srgbClr>
                    </a:solidFill>
                  </a:tcPr>
                </a:tc>
                <a:tc>
                  <a:txBody>
                    <a:bodyPr/>
                    <a:lstStyle/>
                    <a:p>
                      <a:pPr algn="l"/>
                      <a:r>
                        <a:rPr lang="en-GB" b="0" dirty="0">
                          <a:solidFill>
                            <a:schemeClr val="bg1"/>
                          </a:solidFill>
                          <a:hlinkClick r:id="rId8" action="ppaction://hlinksldjump">
                            <a:extLst>
                              <a:ext uri="{A12FA001-AC4F-418D-AE19-62706E023703}">
                                <ahyp:hlinkClr xmlns:ahyp="http://schemas.microsoft.com/office/drawing/2018/hyperlinkcolor" val="tx"/>
                              </a:ext>
                            </a:extLst>
                          </a:hlinkClick>
                        </a:rPr>
                        <a:t>Vacancies by apprenticeship level</a:t>
                      </a:r>
                      <a:endParaRPr lang="en-GB" b="0" dirty="0">
                        <a:solidFill>
                          <a:schemeClr val="bg1"/>
                        </a:solidFill>
                      </a:endParaRPr>
                    </a:p>
                  </a:txBody>
                  <a:tcPr>
                    <a:solidFill>
                      <a:srgbClr val="006965">
                        <a:alpha val="80000"/>
                      </a:srgbClr>
                    </a:solidFill>
                  </a:tcPr>
                </a:tc>
                <a:tc>
                  <a:txBody>
                    <a:bodyPr/>
                    <a:lstStyle/>
                    <a:p>
                      <a:pPr algn="l"/>
                      <a:endParaRPr lang="en-GB" b="0" dirty="0">
                        <a:solidFill>
                          <a:schemeClr val="bg1"/>
                        </a:solidFill>
                      </a:endParaRPr>
                    </a:p>
                  </a:txBody>
                  <a:tcPr>
                    <a:solidFill>
                      <a:srgbClr val="006965">
                        <a:alpha val="80000"/>
                      </a:srgbClr>
                    </a:solidFill>
                  </a:tcPr>
                </a:tc>
                <a:extLst>
                  <a:ext uri="{0D108BD9-81ED-4DB2-BD59-A6C34878D82A}">
                    <a16:rowId xmlns:a16="http://schemas.microsoft.com/office/drawing/2014/main" val="31580616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bg1"/>
                          </a:solidFill>
                          <a:hlinkClick r:id="rId9" action="ppaction://hlinksldjump">
                            <a:extLst>
                              <a:ext uri="{A12FA001-AC4F-418D-AE19-62706E023703}">
                                <ahyp:hlinkClr xmlns:ahyp="http://schemas.microsoft.com/office/drawing/2018/hyperlinkcolor" val="tx"/>
                              </a:ext>
                            </a:extLst>
                          </a:hlinkClick>
                        </a:rPr>
                        <a:t>Plans to offer apprenticeships</a:t>
                      </a:r>
                      <a:endParaRPr lang="en-GB" b="0" dirty="0">
                        <a:solidFill>
                          <a:schemeClr val="bg1"/>
                        </a:solidFill>
                      </a:endParaRPr>
                    </a:p>
                  </a:txBody>
                  <a:tcPr>
                    <a:solidFill>
                      <a:srgbClr val="006965">
                        <a:alpha val="6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bg1"/>
                          </a:solidFill>
                          <a:hlinkClick r:id="rId10" action="ppaction://hlinksldjump">
                            <a:extLst>
                              <a:ext uri="{A12FA001-AC4F-418D-AE19-62706E023703}">
                                <ahyp:hlinkClr xmlns:ahyp="http://schemas.microsoft.com/office/drawing/2018/hyperlinkcolor" val="tx"/>
                              </a:ext>
                            </a:extLst>
                          </a:hlinkClick>
                        </a:rPr>
                        <a:t>Apprenticeship vacancies by subject</a:t>
                      </a:r>
                      <a:endParaRPr lang="en-GB" b="0" dirty="0">
                        <a:solidFill>
                          <a:schemeClr val="bg1"/>
                        </a:solidFill>
                      </a:endParaRPr>
                    </a:p>
                  </a:txBody>
                  <a:tcPr>
                    <a:solidFill>
                      <a:srgbClr val="006965">
                        <a:alpha val="6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solidFill>
                          <a:schemeClr val="bg1"/>
                        </a:solidFill>
                      </a:endParaRPr>
                    </a:p>
                  </a:txBody>
                  <a:tcPr>
                    <a:solidFill>
                      <a:srgbClr val="006965">
                        <a:alpha val="60000"/>
                      </a:srgbClr>
                    </a:solidFill>
                  </a:tcPr>
                </a:tc>
                <a:extLst>
                  <a:ext uri="{0D108BD9-81ED-4DB2-BD59-A6C34878D82A}">
                    <a16:rowId xmlns:a16="http://schemas.microsoft.com/office/drawing/2014/main" val="1220851987"/>
                  </a:ext>
                </a:extLst>
              </a:tr>
            </a:tbl>
          </a:graphicData>
        </a:graphic>
      </p:graphicFrame>
    </p:spTree>
    <p:extLst>
      <p:ext uri="{BB962C8B-B14F-4D97-AF65-F5344CB8AC3E}">
        <p14:creationId xmlns:p14="http://schemas.microsoft.com/office/powerpoint/2010/main" val="16631327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656F-AF78-D31D-1FEE-C38A1D4B23CC}"/>
              </a:ext>
            </a:extLst>
          </p:cNvPr>
          <p:cNvSpPr>
            <a:spLocks noGrp="1"/>
          </p:cNvSpPr>
          <p:nvPr>
            <p:ph type="title"/>
          </p:nvPr>
        </p:nvSpPr>
        <p:spPr/>
        <p:txBody>
          <a:bodyPr/>
          <a:lstStyle/>
          <a:p>
            <a:r>
              <a:rPr lang="en-GB" dirty="0"/>
              <a:t>Reasons for not offering apprenticeships</a:t>
            </a:r>
          </a:p>
        </p:txBody>
      </p:sp>
      <p:sp>
        <p:nvSpPr>
          <p:cNvPr id="3" name="Content Placeholder 2">
            <a:extLst>
              <a:ext uri="{FF2B5EF4-FFF2-40B4-BE49-F238E27FC236}">
                <a16:creationId xmlns:a16="http://schemas.microsoft.com/office/drawing/2014/main" id="{EB16DB82-618F-5446-A9C1-D3B7A103741D}"/>
              </a:ext>
            </a:extLst>
          </p:cNvPr>
          <p:cNvSpPr>
            <a:spLocks noGrp="1"/>
          </p:cNvSpPr>
          <p:nvPr>
            <p:ph idx="1"/>
          </p:nvPr>
        </p:nvSpPr>
        <p:spPr>
          <a:xfrm>
            <a:off x="838199" y="2147477"/>
            <a:ext cx="4103915" cy="4029486"/>
          </a:xfrm>
        </p:spPr>
        <p:txBody>
          <a:bodyPr>
            <a:normAutofit/>
          </a:bodyPr>
          <a:lstStyle/>
          <a:p>
            <a:r>
              <a:rPr lang="en-GB" sz="1800" dirty="0"/>
              <a:t>Buckinghamshire employers were more likely not to offer apprenticeships due to the size of their business than the national average.</a:t>
            </a:r>
          </a:p>
          <a:p>
            <a:r>
              <a:rPr lang="en-GB" sz="1800" dirty="0"/>
              <a:t>This also extends to other reasons such as ‘not looking to recruit new staff’, ‘not having work to offer’ and ‘not suiting the business model’.</a:t>
            </a:r>
          </a:p>
          <a:p>
            <a:r>
              <a:rPr lang="en-GB" sz="1800" dirty="0"/>
              <a:t>In contrast a lower proportion did not offer apprenticeships due to ‘not having the time to train them’ and ‘not offered for our industry’ than the national average.</a:t>
            </a:r>
          </a:p>
        </p:txBody>
      </p:sp>
      <p:graphicFrame>
        <p:nvGraphicFramePr>
          <p:cNvPr id="4" name="Chart 3">
            <a:extLst>
              <a:ext uri="{FF2B5EF4-FFF2-40B4-BE49-F238E27FC236}">
                <a16:creationId xmlns:a16="http://schemas.microsoft.com/office/drawing/2014/main" id="{54765128-A57F-8AD5-DCD7-853B881AA979}"/>
              </a:ext>
            </a:extLst>
          </p:cNvPr>
          <p:cNvGraphicFramePr>
            <a:graphicFrameLocks/>
          </p:cNvGraphicFramePr>
          <p:nvPr>
            <p:extLst>
              <p:ext uri="{D42A27DB-BD31-4B8C-83A1-F6EECF244321}">
                <p14:modId xmlns:p14="http://schemas.microsoft.com/office/powerpoint/2010/main" val="3496202666"/>
              </p:ext>
            </p:extLst>
          </p:nvPr>
        </p:nvGraphicFramePr>
        <p:xfrm>
          <a:off x="5279571" y="2147477"/>
          <a:ext cx="6357257" cy="391369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583BF47-4C05-58A8-6CB5-D054DAE6631A}"/>
              </a:ext>
            </a:extLst>
          </p:cNvPr>
          <p:cNvSpPr txBox="1"/>
          <p:nvPr/>
        </p:nvSpPr>
        <p:spPr>
          <a:xfrm>
            <a:off x="8267450" y="5948493"/>
            <a:ext cx="3539613" cy="276999"/>
          </a:xfrm>
          <a:prstGeom prst="rect">
            <a:avLst/>
          </a:prstGeom>
          <a:noFill/>
        </p:spPr>
        <p:txBody>
          <a:bodyPr wrap="square" rtlCol="0">
            <a:spAutoFit/>
          </a:bodyPr>
          <a:lstStyle/>
          <a:p>
            <a:pPr algn="r"/>
            <a:r>
              <a:rPr lang="en-GB" sz="1200" dirty="0"/>
              <a:t>Source: </a:t>
            </a:r>
            <a:r>
              <a:rPr lang="en-GB" sz="1200" dirty="0">
                <a:hlinkClick r:id="rId3"/>
              </a:rPr>
              <a:t>Employer Skills Survey 2022, DfE</a:t>
            </a:r>
            <a:endParaRPr lang="en-GB" sz="1200" dirty="0"/>
          </a:p>
        </p:txBody>
      </p:sp>
      <p:sp>
        <p:nvSpPr>
          <p:cNvPr id="6" name="TextBox 5">
            <a:extLst>
              <a:ext uri="{FF2B5EF4-FFF2-40B4-BE49-F238E27FC236}">
                <a16:creationId xmlns:a16="http://schemas.microsoft.com/office/drawing/2014/main" id="{15C8EE72-06EB-7F88-D536-D44723C2AAF9}"/>
              </a:ext>
            </a:extLst>
          </p:cNvPr>
          <p:cNvSpPr txBox="1"/>
          <p:nvPr/>
        </p:nvSpPr>
        <p:spPr>
          <a:xfrm>
            <a:off x="5279571" y="1657473"/>
            <a:ext cx="5823629" cy="523220"/>
          </a:xfrm>
          <a:prstGeom prst="rect">
            <a:avLst/>
          </a:prstGeom>
          <a:noFill/>
        </p:spPr>
        <p:txBody>
          <a:bodyPr wrap="square" rtlCol="0">
            <a:spAutoFit/>
          </a:bodyPr>
          <a:lstStyle/>
          <a:p>
            <a:r>
              <a:rPr lang="en-GB" sz="1400" b="1" dirty="0">
                <a:solidFill>
                  <a:srgbClr val="006965"/>
                </a:solidFill>
              </a:rPr>
              <a:t>Buckinghamshire employers were more likely not to offer apprenticeships due to the size of their business than the national average.</a:t>
            </a:r>
          </a:p>
        </p:txBody>
      </p:sp>
    </p:spTree>
    <p:extLst>
      <p:ext uri="{BB962C8B-B14F-4D97-AF65-F5344CB8AC3E}">
        <p14:creationId xmlns:p14="http://schemas.microsoft.com/office/powerpoint/2010/main" val="26037355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8AA586-9D0C-F405-0557-D0603EF85B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8C8B36-AA6A-B6B5-7B50-33D597065D7A}"/>
              </a:ext>
            </a:extLst>
          </p:cNvPr>
          <p:cNvSpPr>
            <a:spLocks noGrp="1"/>
          </p:cNvSpPr>
          <p:nvPr>
            <p:ph type="title"/>
          </p:nvPr>
        </p:nvSpPr>
        <p:spPr/>
        <p:txBody>
          <a:bodyPr>
            <a:normAutofit/>
          </a:bodyPr>
          <a:lstStyle/>
          <a:p>
            <a:r>
              <a:rPr lang="en-GB" dirty="0"/>
              <a:t>Plans to offer apprenticeships</a:t>
            </a:r>
          </a:p>
        </p:txBody>
      </p:sp>
      <p:sp>
        <p:nvSpPr>
          <p:cNvPr id="3" name="Content Placeholder 2">
            <a:extLst>
              <a:ext uri="{FF2B5EF4-FFF2-40B4-BE49-F238E27FC236}">
                <a16:creationId xmlns:a16="http://schemas.microsoft.com/office/drawing/2014/main" id="{79DA6322-C538-BCBE-71C8-DDA4B05A9D08}"/>
              </a:ext>
            </a:extLst>
          </p:cNvPr>
          <p:cNvSpPr>
            <a:spLocks noGrp="1"/>
          </p:cNvSpPr>
          <p:nvPr>
            <p:ph idx="1"/>
          </p:nvPr>
        </p:nvSpPr>
        <p:spPr>
          <a:xfrm>
            <a:off x="838200" y="2144485"/>
            <a:ext cx="5213677" cy="4032477"/>
          </a:xfrm>
        </p:spPr>
        <p:txBody>
          <a:bodyPr>
            <a:normAutofit/>
          </a:bodyPr>
          <a:lstStyle/>
          <a:p>
            <a:r>
              <a:rPr lang="en-GB" sz="2400" dirty="0"/>
              <a:t>Just over a third (35%) of Buckinghamshire employers plan to offer apprenticeships in the future.</a:t>
            </a:r>
          </a:p>
          <a:p>
            <a:r>
              <a:rPr lang="en-GB" sz="2400" dirty="0"/>
              <a:t>This was up from 29% in the 2019 Employer Skills Survey. However, it remains lower than the 39% national average.</a:t>
            </a:r>
          </a:p>
          <a:p>
            <a:r>
              <a:rPr lang="en-GB" sz="2400" dirty="0"/>
              <a:t>A slightly higher proportion than the national average do not have plans to offer apprenticeships.</a:t>
            </a:r>
          </a:p>
        </p:txBody>
      </p:sp>
      <p:sp>
        <p:nvSpPr>
          <p:cNvPr id="5" name="TextBox 4">
            <a:extLst>
              <a:ext uri="{FF2B5EF4-FFF2-40B4-BE49-F238E27FC236}">
                <a16:creationId xmlns:a16="http://schemas.microsoft.com/office/drawing/2014/main" id="{9721B5B9-43BA-9F73-59E7-143FD7B3E45A}"/>
              </a:ext>
            </a:extLst>
          </p:cNvPr>
          <p:cNvSpPr txBox="1"/>
          <p:nvPr/>
        </p:nvSpPr>
        <p:spPr>
          <a:xfrm>
            <a:off x="8143049" y="5899963"/>
            <a:ext cx="3539613" cy="276999"/>
          </a:xfrm>
          <a:prstGeom prst="rect">
            <a:avLst/>
          </a:prstGeom>
          <a:noFill/>
        </p:spPr>
        <p:txBody>
          <a:bodyPr wrap="square" rtlCol="0">
            <a:spAutoFit/>
          </a:bodyPr>
          <a:lstStyle/>
          <a:p>
            <a:pPr algn="r"/>
            <a:r>
              <a:rPr lang="en-GB" sz="1200" dirty="0"/>
              <a:t>Source: </a:t>
            </a:r>
            <a:r>
              <a:rPr lang="en-GB" sz="1200" dirty="0">
                <a:hlinkClick r:id="rId2"/>
              </a:rPr>
              <a:t>Employer Skills Survey 2022, DfE</a:t>
            </a:r>
            <a:endParaRPr lang="en-GB" sz="1200" dirty="0"/>
          </a:p>
        </p:txBody>
      </p:sp>
      <p:graphicFrame>
        <p:nvGraphicFramePr>
          <p:cNvPr id="4" name="Chart 3">
            <a:extLst>
              <a:ext uri="{FF2B5EF4-FFF2-40B4-BE49-F238E27FC236}">
                <a16:creationId xmlns:a16="http://schemas.microsoft.com/office/drawing/2014/main" id="{818D1041-E564-34E9-3FE8-E6AA1A409F25}"/>
              </a:ext>
            </a:extLst>
          </p:cNvPr>
          <p:cNvGraphicFramePr>
            <a:graphicFrameLocks/>
          </p:cNvGraphicFramePr>
          <p:nvPr>
            <p:extLst>
              <p:ext uri="{D42A27DB-BD31-4B8C-83A1-F6EECF244321}">
                <p14:modId xmlns:p14="http://schemas.microsoft.com/office/powerpoint/2010/main" val="3949317545"/>
              </p:ext>
            </p:extLst>
          </p:nvPr>
        </p:nvGraphicFramePr>
        <p:xfrm>
          <a:off x="6302477" y="2285999"/>
          <a:ext cx="5380185" cy="349043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F32538A6-D61E-4870-F97F-7051B32710B1}"/>
              </a:ext>
            </a:extLst>
          </p:cNvPr>
          <p:cNvSpPr txBox="1"/>
          <p:nvPr/>
        </p:nvSpPr>
        <p:spPr>
          <a:xfrm>
            <a:off x="6302477" y="1632892"/>
            <a:ext cx="4800723" cy="523220"/>
          </a:xfrm>
          <a:prstGeom prst="rect">
            <a:avLst/>
          </a:prstGeom>
          <a:noFill/>
        </p:spPr>
        <p:txBody>
          <a:bodyPr wrap="square" rtlCol="0">
            <a:spAutoFit/>
          </a:bodyPr>
          <a:lstStyle/>
          <a:p>
            <a:r>
              <a:rPr lang="en-GB" sz="1400" b="1" dirty="0">
                <a:solidFill>
                  <a:srgbClr val="006965"/>
                </a:solidFill>
              </a:rPr>
              <a:t>A lower proportion of Buckinghamshire employers plan to offer apprenticeships than the national average.</a:t>
            </a:r>
          </a:p>
        </p:txBody>
      </p:sp>
    </p:spTree>
    <p:extLst>
      <p:ext uri="{BB962C8B-B14F-4D97-AF65-F5344CB8AC3E}">
        <p14:creationId xmlns:p14="http://schemas.microsoft.com/office/powerpoint/2010/main" val="8472705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98A5BB-1781-5547-9190-7060A6126618}"/>
              </a:ext>
            </a:extLst>
          </p:cNvPr>
          <p:cNvSpPr>
            <a:spLocks noGrp="1"/>
          </p:cNvSpPr>
          <p:nvPr>
            <p:ph type="title"/>
          </p:nvPr>
        </p:nvSpPr>
        <p:spPr/>
        <p:txBody>
          <a:bodyPr/>
          <a:lstStyle/>
          <a:p>
            <a:r>
              <a:rPr lang="en-GB" b="1" dirty="0">
                <a:solidFill>
                  <a:schemeClr val="bg1"/>
                </a:solidFill>
                <a:latin typeface="+mn-lt"/>
              </a:rPr>
              <a:t>Vacancies &amp; applicants</a:t>
            </a:r>
          </a:p>
        </p:txBody>
      </p:sp>
      <p:sp>
        <p:nvSpPr>
          <p:cNvPr id="2" name="Title 3">
            <a:extLst>
              <a:ext uri="{FF2B5EF4-FFF2-40B4-BE49-F238E27FC236}">
                <a16:creationId xmlns:a16="http://schemas.microsoft.com/office/drawing/2014/main" id="{30C95029-B057-4EA3-43D9-EDE3111AAE4D}"/>
              </a:ext>
            </a:extLst>
          </p:cNvPr>
          <p:cNvSpPr txBox="1">
            <a:spLocks/>
          </p:cNvSpPr>
          <p:nvPr/>
        </p:nvSpPr>
        <p:spPr>
          <a:xfrm>
            <a:off x="831850" y="4562475"/>
            <a:ext cx="10515600" cy="98874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2000" b="1" dirty="0">
                <a:solidFill>
                  <a:prstClr val="white"/>
                </a:solidFill>
                <a:latin typeface="Calibri" panose="020F0502020204030204"/>
              </a:rPr>
              <a:t>Findings from ESFA advertised vacancies</a:t>
            </a:r>
            <a:endParaRPr kumimoji="0" lang="en-GB" sz="2000" b="1" i="0" u="none" strike="noStrike" kern="1200" cap="none" spc="0" normalizeH="0" baseline="0" noProof="0" dirty="0">
              <a:ln>
                <a:noFill/>
              </a:ln>
              <a:solidFill>
                <a:prstClr val="white"/>
              </a:solidFill>
              <a:effectLst/>
              <a:uLnTx/>
              <a:uFillTx/>
              <a:latin typeface="Calibri" panose="020F0502020204030204"/>
              <a:ea typeface="+mj-ea"/>
              <a:cs typeface="+mj-cs"/>
            </a:endParaRPr>
          </a:p>
        </p:txBody>
      </p:sp>
    </p:spTree>
    <p:extLst>
      <p:ext uri="{BB962C8B-B14F-4D97-AF65-F5344CB8AC3E}">
        <p14:creationId xmlns:p14="http://schemas.microsoft.com/office/powerpoint/2010/main" val="37958812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010D-F988-1D65-478B-DF785882B61F}"/>
              </a:ext>
            </a:extLst>
          </p:cNvPr>
          <p:cNvSpPr>
            <a:spLocks noGrp="1"/>
          </p:cNvSpPr>
          <p:nvPr>
            <p:ph type="title"/>
          </p:nvPr>
        </p:nvSpPr>
        <p:spPr/>
        <p:txBody>
          <a:bodyPr/>
          <a:lstStyle/>
          <a:p>
            <a:r>
              <a:rPr lang="en-GB" dirty="0"/>
              <a:t>A note on the data</a:t>
            </a:r>
          </a:p>
        </p:txBody>
      </p:sp>
      <p:sp>
        <p:nvSpPr>
          <p:cNvPr id="3" name="Content Placeholder 2">
            <a:extLst>
              <a:ext uri="{FF2B5EF4-FFF2-40B4-BE49-F238E27FC236}">
                <a16:creationId xmlns:a16="http://schemas.microsoft.com/office/drawing/2014/main" id="{77CA2FB7-239F-A8C2-1C49-D204BAA6E173}"/>
              </a:ext>
            </a:extLst>
          </p:cNvPr>
          <p:cNvSpPr>
            <a:spLocks noGrp="1"/>
          </p:cNvSpPr>
          <p:nvPr>
            <p:ph idx="1"/>
          </p:nvPr>
        </p:nvSpPr>
        <p:spPr>
          <a:xfrm>
            <a:off x="838200" y="1825625"/>
            <a:ext cx="10232571" cy="3297271"/>
          </a:xfrm>
        </p:spPr>
        <p:txBody>
          <a:bodyPr>
            <a:normAutofit/>
          </a:bodyPr>
          <a:lstStyle/>
          <a:p>
            <a:r>
              <a:rPr lang="en-GB" sz="2000" dirty="0"/>
              <a:t>Apprenticeship vacancies and applicant data are sourced via weekly Education and Skills Funding Agency (ESFA) live vacancy reports.</a:t>
            </a:r>
          </a:p>
          <a:p>
            <a:r>
              <a:rPr lang="en-GB" sz="2000" dirty="0"/>
              <a:t>Apprenticeship vacancy and applicant data are only for apprenticeships advertised on the Government’s </a:t>
            </a:r>
            <a:r>
              <a:rPr lang="en-GB" sz="2000" dirty="0">
                <a:hlinkClick r:id="rId3"/>
              </a:rPr>
              <a:t>Find an apprenticeship </a:t>
            </a:r>
            <a:r>
              <a:rPr lang="en-GB" sz="2000" dirty="0"/>
              <a:t>website.</a:t>
            </a:r>
          </a:p>
          <a:p>
            <a:r>
              <a:rPr lang="en-GB" sz="2000" dirty="0"/>
              <a:t>Not all apprenticeships provide applicant data as some applications are made directly on the employer website and therefore can’t be counted.</a:t>
            </a:r>
          </a:p>
          <a:p>
            <a:r>
              <a:rPr lang="en-GB" sz="2000" dirty="0"/>
              <a:t>Some vacancies listed may be closed early by the training provider or employer.</a:t>
            </a:r>
          </a:p>
          <a:p>
            <a:r>
              <a:rPr lang="en-GB" sz="2000" dirty="0"/>
              <a:t>Employers providing apprenticeships to upskill existing staff don’t need to advertise on the Find an apprenticeship website.</a:t>
            </a:r>
          </a:p>
          <a:p>
            <a:endParaRPr lang="en-GB" sz="2000" dirty="0"/>
          </a:p>
          <a:p>
            <a:endParaRPr lang="en-GB" sz="2000" dirty="0"/>
          </a:p>
          <a:p>
            <a:endParaRPr lang="en-GB" sz="2000" dirty="0"/>
          </a:p>
        </p:txBody>
      </p:sp>
    </p:spTree>
    <p:extLst>
      <p:ext uri="{BB962C8B-B14F-4D97-AF65-F5344CB8AC3E}">
        <p14:creationId xmlns:p14="http://schemas.microsoft.com/office/powerpoint/2010/main" val="18477978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010D-F988-1D65-478B-DF785882B61F}"/>
              </a:ext>
            </a:extLst>
          </p:cNvPr>
          <p:cNvSpPr>
            <a:spLocks noGrp="1"/>
          </p:cNvSpPr>
          <p:nvPr>
            <p:ph type="title"/>
          </p:nvPr>
        </p:nvSpPr>
        <p:spPr/>
        <p:txBody>
          <a:bodyPr/>
          <a:lstStyle/>
          <a:p>
            <a:r>
              <a:rPr lang="en-GB" dirty="0"/>
              <a:t>Vacancies &amp; applicants</a:t>
            </a:r>
          </a:p>
        </p:txBody>
      </p:sp>
      <p:sp>
        <p:nvSpPr>
          <p:cNvPr id="3" name="Content Placeholder 2">
            <a:extLst>
              <a:ext uri="{FF2B5EF4-FFF2-40B4-BE49-F238E27FC236}">
                <a16:creationId xmlns:a16="http://schemas.microsoft.com/office/drawing/2014/main" id="{77CA2FB7-239F-A8C2-1C49-D204BAA6E173}"/>
              </a:ext>
            </a:extLst>
          </p:cNvPr>
          <p:cNvSpPr>
            <a:spLocks noGrp="1"/>
          </p:cNvSpPr>
          <p:nvPr>
            <p:ph idx="1"/>
          </p:nvPr>
        </p:nvSpPr>
        <p:spPr>
          <a:xfrm>
            <a:off x="838200" y="1825625"/>
            <a:ext cx="5385619" cy="3297271"/>
          </a:xfrm>
        </p:spPr>
        <p:txBody>
          <a:bodyPr>
            <a:normAutofit fontScale="92500" lnSpcReduction="20000"/>
          </a:bodyPr>
          <a:lstStyle/>
          <a:p>
            <a:r>
              <a:rPr lang="en-GB" sz="2000" dirty="0"/>
              <a:t>Approximately 60% of Buckinghamshire apprenticeship starts are not accounted for in ESFA weekly vacancies</a:t>
            </a:r>
          </a:p>
          <a:p>
            <a:r>
              <a:rPr lang="en-GB" sz="2000" dirty="0"/>
              <a:t>Apprenticeship vacancy and applicant data are only for apprenticeships advertised on the Government’s Find an apprenticeship website.</a:t>
            </a:r>
          </a:p>
          <a:p>
            <a:r>
              <a:rPr lang="en-GB" sz="2000" dirty="0"/>
              <a:t>Between 2022 and 2023, the number of applicants for apprenticeship vacancies in Buckinghamshire more than doubled (+132%).</a:t>
            </a:r>
          </a:p>
          <a:p>
            <a:r>
              <a:rPr lang="en-GB" sz="2000" dirty="0"/>
              <a:t>There were 1.5 applicants per apprenticeship vacancy in Buckinghamshire in 2022.</a:t>
            </a:r>
          </a:p>
          <a:p>
            <a:r>
              <a:rPr lang="en-GB" sz="2000" dirty="0"/>
              <a:t>This grew significantly in 2023 to 3.1 applicants per vacancy.</a:t>
            </a:r>
          </a:p>
        </p:txBody>
      </p:sp>
      <p:graphicFrame>
        <p:nvGraphicFramePr>
          <p:cNvPr id="4" name="Chart 3">
            <a:extLst>
              <a:ext uri="{FF2B5EF4-FFF2-40B4-BE49-F238E27FC236}">
                <a16:creationId xmlns:a16="http://schemas.microsoft.com/office/drawing/2014/main" id="{8B744349-F811-4D37-D067-C753135A31B4}"/>
              </a:ext>
            </a:extLst>
          </p:cNvPr>
          <p:cNvGraphicFramePr>
            <a:graphicFrameLocks/>
          </p:cNvGraphicFramePr>
          <p:nvPr>
            <p:extLst>
              <p:ext uri="{D42A27DB-BD31-4B8C-83A1-F6EECF244321}">
                <p14:modId xmlns:p14="http://schemas.microsoft.com/office/powerpoint/2010/main" val="2355655382"/>
              </p:ext>
            </p:extLst>
          </p:nvPr>
        </p:nvGraphicFramePr>
        <p:xfrm>
          <a:off x="6469380" y="2334486"/>
          <a:ext cx="4884420" cy="297561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96C23B8A-4323-181B-5C3E-AE9AC3354392}"/>
              </a:ext>
            </a:extLst>
          </p:cNvPr>
          <p:cNvSpPr txBox="1"/>
          <p:nvPr/>
        </p:nvSpPr>
        <p:spPr>
          <a:xfrm>
            <a:off x="7226709" y="5815394"/>
            <a:ext cx="4446643" cy="280606"/>
          </a:xfrm>
          <a:prstGeom prst="rect">
            <a:avLst/>
          </a:prstGeom>
          <a:noFill/>
        </p:spPr>
        <p:txBody>
          <a:bodyPr wrap="square" rtlCol="0">
            <a:spAutoFit/>
          </a:bodyPr>
          <a:lstStyle/>
          <a:p>
            <a:pPr algn="r"/>
            <a:r>
              <a:rPr lang="en-GB" sz="1200" dirty="0"/>
              <a:t>Source: ESFA weekly live vacancies in Buckinghamshire 2022 &amp; 2023</a:t>
            </a:r>
          </a:p>
        </p:txBody>
      </p:sp>
      <p:sp>
        <p:nvSpPr>
          <p:cNvPr id="6" name="TextBox 5">
            <a:extLst>
              <a:ext uri="{FF2B5EF4-FFF2-40B4-BE49-F238E27FC236}">
                <a16:creationId xmlns:a16="http://schemas.microsoft.com/office/drawing/2014/main" id="{A45BD3BF-09CB-ABA9-B437-1993DF11571A}"/>
              </a:ext>
            </a:extLst>
          </p:cNvPr>
          <p:cNvSpPr txBox="1"/>
          <p:nvPr/>
        </p:nvSpPr>
        <p:spPr>
          <a:xfrm>
            <a:off x="6469381" y="1672766"/>
            <a:ext cx="5007200" cy="523220"/>
          </a:xfrm>
          <a:prstGeom prst="rect">
            <a:avLst/>
          </a:prstGeom>
          <a:noFill/>
        </p:spPr>
        <p:txBody>
          <a:bodyPr wrap="square" rtlCol="0">
            <a:spAutoFit/>
          </a:bodyPr>
          <a:lstStyle/>
          <a:p>
            <a:r>
              <a:rPr lang="en-GB" sz="1400" b="1" dirty="0">
                <a:solidFill>
                  <a:srgbClr val="006965"/>
                </a:solidFill>
              </a:rPr>
              <a:t>Number of applications to Buckinghamshire apprenticeship vacancies</a:t>
            </a:r>
          </a:p>
        </p:txBody>
      </p:sp>
    </p:spTree>
    <p:extLst>
      <p:ext uri="{BB962C8B-B14F-4D97-AF65-F5344CB8AC3E}">
        <p14:creationId xmlns:p14="http://schemas.microsoft.com/office/powerpoint/2010/main" val="41150258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DACCC-49E3-4C72-323D-37507528CB9E}"/>
              </a:ext>
            </a:extLst>
          </p:cNvPr>
          <p:cNvSpPr>
            <a:spLocks noGrp="1"/>
          </p:cNvSpPr>
          <p:nvPr>
            <p:ph type="title"/>
          </p:nvPr>
        </p:nvSpPr>
        <p:spPr/>
        <p:txBody>
          <a:bodyPr/>
          <a:lstStyle/>
          <a:p>
            <a:r>
              <a:rPr lang="en-GB" dirty="0"/>
              <a:t>Comparison of vacancies and starts by level</a:t>
            </a:r>
          </a:p>
        </p:txBody>
      </p:sp>
      <p:sp>
        <p:nvSpPr>
          <p:cNvPr id="3" name="Content Placeholder 2">
            <a:extLst>
              <a:ext uri="{FF2B5EF4-FFF2-40B4-BE49-F238E27FC236}">
                <a16:creationId xmlns:a16="http://schemas.microsoft.com/office/drawing/2014/main" id="{C808F0A0-937F-48B7-9253-2111EB434C92}"/>
              </a:ext>
            </a:extLst>
          </p:cNvPr>
          <p:cNvSpPr>
            <a:spLocks noGrp="1"/>
          </p:cNvSpPr>
          <p:nvPr>
            <p:ph idx="1"/>
          </p:nvPr>
        </p:nvSpPr>
        <p:spPr>
          <a:xfrm>
            <a:off x="838200" y="2087235"/>
            <a:ext cx="5165558" cy="4089728"/>
          </a:xfrm>
        </p:spPr>
        <p:txBody>
          <a:bodyPr>
            <a:normAutofit/>
          </a:bodyPr>
          <a:lstStyle/>
          <a:p>
            <a:r>
              <a:rPr lang="en-GB" sz="2000" dirty="0"/>
              <a:t>Vacancies are more heavily skewed to intermediate level apprenticeships</a:t>
            </a:r>
          </a:p>
          <a:p>
            <a:r>
              <a:rPr lang="en-GB" sz="2000" dirty="0"/>
              <a:t>Starts are more heavily skewed to higher level apprenticeships</a:t>
            </a:r>
          </a:p>
          <a:p>
            <a:r>
              <a:rPr lang="en-GB" sz="2000" dirty="0"/>
              <a:t>Vacancy data excludes apprenticeships for upskilling an employer's existing workforce which tend to be at the higher level.</a:t>
            </a:r>
          </a:p>
          <a:p>
            <a:r>
              <a:rPr lang="en-GB" sz="2000" dirty="0"/>
              <a:t>Vacancy data is therefore useful for thinking about new entrants as opposed to the existing workforce. </a:t>
            </a:r>
          </a:p>
        </p:txBody>
      </p:sp>
      <p:graphicFrame>
        <p:nvGraphicFramePr>
          <p:cNvPr id="4" name="Chart 3">
            <a:extLst>
              <a:ext uri="{FF2B5EF4-FFF2-40B4-BE49-F238E27FC236}">
                <a16:creationId xmlns:a16="http://schemas.microsoft.com/office/drawing/2014/main" id="{8A0C9273-8B9A-FD25-8108-129F8B92DCF8}"/>
              </a:ext>
            </a:extLst>
          </p:cNvPr>
          <p:cNvGraphicFramePr>
            <a:graphicFrameLocks/>
          </p:cNvGraphicFramePr>
          <p:nvPr>
            <p:extLst>
              <p:ext uri="{D42A27DB-BD31-4B8C-83A1-F6EECF244321}">
                <p14:modId xmlns:p14="http://schemas.microsoft.com/office/powerpoint/2010/main" val="3437284105"/>
              </p:ext>
            </p:extLst>
          </p:nvPr>
        </p:nvGraphicFramePr>
        <p:xfrm>
          <a:off x="6364705" y="2195986"/>
          <a:ext cx="4989095" cy="366963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9140D3B-D450-6A0B-85BF-C7AE8779F171}"/>
              </a:ext>
            </a:extLst>
          </p:cNvPr>
          <p:cNvSpPr txBox="1"/>
          <p:nvPr/>
        </p:nvSpPr>
        <p:spPr>
          <a:xfrm>
            <a:off x="6364705" y="1564015"/>
            <a:ext cx="5007200" cy="523220"/>
          </a:xfrm>
          <a:prstGeom prst="rect">
            <a:avLst/>
          </a:prstGeom>
          <a:noFill/>
        </p:spPr>
        <p:txBody>
          <a:bodyPr wrap="square" rtlCol="0">
            <a:spAutoFit/>
          </a:bodyPr>
          <a:lstStyle/>
          <a:p>
            <a:r>
              <a:rPr lang="en-GB" sz="1400" b="1" dirty="0">
                <a:solidFill>
                  <a:srgbClr val="006965"/>
                </a:solidFill>
              </a:rPr>
              <a:t>Proportion of Buckinghamshire apprenticeship starts and vacancies by level, 2022/23</a:t>
            </a:r>
          </a:p>
        </p:txBody>
      </p:sp>
      <p:sp>
        <p:nvSpPr>
          <p:cNvPr id="6" name="TextBox 5">
            <a:extLst>
              <a:ext uri="{FF2B5EF4-FFF2-40B4-BE49-F238E27FC236}">
                <a16:creationId xmlns:a16="http://schemas.microsoft.com/office/drawing/2014/main" id="{E9C59D07-E20A-C0C1-C5FD-92B6D4E75AEF}"/>
              </a:ext>
            </a:extLst>
          </p:cNvPr>
          <p:cNvSpPr txBox="1"/>
          <p:nvPr/>
        </p:nvSpPr>
        <p:spPr>
          <a:xfrm>
            <a:off x="7226709" y="5815394"/>
            <a:ext cx="4446643" cy="461665"/>
          </a:xfrm>
          <a:prstGeom prst="rect">
            <a:avLst/>
          </a:prstGeom>
          <a:noFill/>
        </p:spPr>
        <p:txBody>
          <a:bodyPr wrap="square" rtlCol="0">
            <a:spAutoFit/>
          </a:bodyPr>
          <a:lstStyle/>
          <a:p>
            <a:pPr algn="r"/>
            <a:r>
              <a:rPr lang="en-GB" sz="1200" dirty="0"/>
              <a:t>Source: ESFA weekly live vacancies in Buckinghamshire 2022 &amp; 2023, and </a:t>
            </a:r>
            <a:r>
              <a:rPr lang="en-GB" sz="1200" dirty="0">
                <a:hlinkClick r:id="rId3"/>
              </a:rPr>
              <a:t>DfE Apprenticeship starts 2022/23 academic year</a:t>
            </a:r>
            <a:r>
              <a:rPr lang="en-GB" sz="1200" dirty="0">
                <a:solidFill>
                  <a:srgbClr val="FF0000"/>
                </a:solidFill>
                <a:hlinkClick r:id="rId3"/>
              </a:rPr>
              <a:t> </a:t>
            </a:r>
            <a:endParaRPr lang="en-GB" sz="1200" dirty="0">
              <a:solidFill>
                <a:srgbClr val="FF0000"/>
              </a:solidFill>
            </a:endParaRPr>
          </a:p>
        </p:txBody>
      </p:sp>
      <p:sp>
        <p:nvSpPr>
          <p:cNvPr id="7" name="TextBox 6">
            <a:extLst>
              <a:ext uri="{FF2B5EF4-FFF2-40B4-BE49-F238E27FC236}">
                <a16:creationId xmlns:a16="http://schemas.microsoft.com/office/drawing/2014/main" id="{9967F111-D60F-9029-490C-0F95CA0BABB5}"/>
              </a:ext>
            </a:extLst>
          </p:cNvPr>
          <p:cNvSpPr txBox="1"/>
          <p:nvPr/>
        </p:nvSpPr>
        <p:spPr>
          <a:xfrm>
            <a:off x="838200" y="5630728"/>
            <a:ext cx="5165558" cy="830997"/>
          </a:xfrm>
          <a:prstGeom prst="rect">
            <a:avLst/>
          </a:prstGeom>
          <a:noFill/>
        </p:spPr>
        <p:txBody>
          <a:bodyPr wrap="square" rtlCol="0">
            <a:spAutoFit/>
          </a:bodyPr>
          <a:lstStyle/>
          <a:p>
            <a:r>
              <a:rPr lang="en-GB" sz="1200" dirty="0"/>
              <a:t>Note on the data:</a:t>
            </a:r>
          </a:p>
          <a:p>
            <a:pPr marL="171450" indent="-171450">
              <a:buFont typeface="Arial" panose="020B0604020202020204" pitchFamily="34" charset="0"/>
              <a:buChar char="•"/>
            </a:pPr>
            <a:r>
              <a:rPr lang="en-GB" sz="1200" dirty="0"/>
              <a:t>Starts are for 2022/23 academic year while vacancies are for the 2023 calendar year</a:t>
            </a:r>
          </a:p>
          <a:p>
            <a:endParaRPr lang="en-GB" sz="1200" dirty="0"/>
          </a:p>
        </p:txBody>
      </p:sp>
    </p:spTree>
    <p:extLst>
      <p:ext uri="{BB962C8B-B14F-4D97-AF65-F5344CB8AC3E}">
        <p14:creationId xmlns:p14="http://schemas.microsoft.com/office/powerpoint/2010/main" val="36952172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4580A-EC7F-3230-D62A-1A5CC50B56F3}"/>
              </a:ext>
            </a:extLst>
          </p:cNvPr>
          <p:cNvSpPr>
            <a:spLocks noGrp="1"/>
          </p:cNvSpPr>
          <p:nvPr>
            <p:ph type="title"/>
          </p:nvPr>
        </p:nvSpPr>
        <p:spPr/>
        <p:txBody>
          <a:bodyPr/>
          <a:lstStyle/>
          <a:p>
            <a:r>
              <a:rPr lang="en-GB" dirty="0"/>
              <a:t>Vacancy level</a:t>
            </a:r>
          </a:p>
        </p:txBody>
      </p:sp>
      <p:sp>
        <p:nvSpPr>
          <p:cNvPr id="3" name="Content Placeholder 2">
            <a:extLst>
              <a:ext uri="{FF2B5EF4-FFF2-40B4-BE49-F238E27FC236}">
                <a16:creationId xmlns:a16="http://schemas.microsoft.com/office/drawing/2014/main" id="{AA51A034-0005-796F-F4F5-8AF2222B8593}"/>
              </a:ext>
            </a:extLst>
          </p:cNvPr>
          <p:cNvSpPr>
            <a:spLocks noGrp="1"/>
          </p:cNvSpPr>
          <p:nvPr>
            <p:ph idx="1"/>
          </p:nvPr>
        </p:nvSpPr>
        <p:spPr>
          <a:xfrm>
            <a:off x="838200" y="1825625"/>
            <a:ext cx="5179142" cy="4351338"/>
          </a:xfrm>
        </p:spPr>
        <p:txBody>
          <a:bodyPr>
            <a:normAutofit/>
          </a:bodyPr>
          <a:lstStyle/>
          <a:p>
            <a:r>
              <a:rPr lang="en-GB" sz="2000" dirty="0"/>
              <a:t>There has been significant growth in applications to degree level apprenticeship vacancies</a:t>
            </a:r>
          </a:p>
          <a:p>
            <a:r>
              <a:rPr lang="en-GB" sz="2000" dirty="0"/>
              <a:t>Some factors can help to explain this. For example, applicants are likely to be from across England; degree level apprenticeships are attractive due to the higher salaries on offer; and they are typically open to applications for longer.</a:t>
            </a:r>
          </a:p>
          <a:p>
            <a:r>
              <a:rPr lang="en-GB" sz="2000" dirty="0"/>
              <a:t>Significant growth also seen in number of applicants for advanced level apprenticeships</a:t>
            </a:r>
          </a:p>
          <a:p>
            <a:r>
              <a:rPr lang="en-GB" sz="2000" dirty="0"/>
              <a:t>Intermediate level apprenticeships are not too oversubscribed, but the gap has grown when there previously wasn’t one</a:t>
            </a:r>
          </a:p>
        </p:txBody>
      </p:sp>
      <p:graphicFrame>
        <p:nvGraphicFramePr>
          <p:cNvPr id="5" name="Chart 4">
            <a:extLst>
              <a:ext uri="{FF2B5EF4-FFF2-40B4-BE49-F238E27FC236}">
                <a16:creationId xmlns:a16="http://schemas.microsoft.com/office/drawing/2014/main" id="{B89C5D4F-A97C-9BCA-DF0B-D76036D3DBCE}"/>
              </a:ext>
            </a:extLst>
          </p:cNvPr>
          <p:cNvGraphicFramePr>
            <a:graphicFrameLocks/>
          </p:cNvGraphicFramePr>
          <p:nvPr>
            <p:extLst>
              <p:ext uri="{D42A27DB-BD31-4B8C-83A1-F6EECF244321}">
                <p14:modId xmlns:p14="http://schemas.microsoft.com/office/powerpoint/2010/main" val="129306819"/>
              </p:ext>
            </p:extLst>
          </p:nvPr>
        </p:nvGraphicFramePr>
        <p:xfrm>
          <a:off x="6569669" y="2096053"/>
          <a:ext cx="5227320" cy="343281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57C25239-6D26-2C06-5808-4C1DA89C65A3}"/>
              </a:ext>
            </a:extLst>
          </p:cNvPr>
          <p:cNvSpPr txBox="1"/>
          <p:nvPr/>
        </p:nvSpPr>
        <p:spPr>
          <a:xfrm>
            <a:off x="6498878" y="1429078"/>
            <a:ext cx="5007200" cy="523220"/>
          </a:xfrm>
          <a:prstGeom prst="rect">
            <a:avLst/>
          </a:prstGeom>
          <a:noFill/>
        </p:spPr>
        <p:txBody>
          <a:bodyPr wrap="square" rtlCol="0">
            <a:spAutoFit/>
          </a:bodyPr>
          <a:lstStyle/>
          <a:p>
            <a:r>
              <a:rPr lang="en-GB" sz="1400" b="1" dirty="0">
                <a:solidFill>
                  <a:srgbClr val="006965"/>
                </a:solidFill>
              </a:rPr>
              <a:t>Number of applicants to Buckinghamshire apprenticeship vacancies by apprenticeship level</a:t>
            </a:r>
          </a:p>
        </p:txBody>
      </p:sp>
      <p:sp>
        <p:nvSpPr>
          <p:cNvPr id="7" name="TextBox 6">
            <a:extLst>
              <a:ext uri="{FF2B5EF4-FFF2-40B4-BE49-F238E27FC236}">
                <a16:creationId xmlns:a16="http://schemas.microsoft.com/office/drawing/2014/main" id="{16ACBA5E-B7B3-A9B6-A016-FFC3DE49796F}"/>
              </a:ext>
            </a:extLst>
          </p:cNvPr>
          <p:cNvSpPr txBox="1"/>
          <p:nvPr/>
        </p:nvSpPr>
        <p:spPr>
          <a:xfrm>
            <a:off x="7226709" y="5815394"/>
            <a:ext cx="4446643" cy="280606"/>
          </a:xfrm>
          <a:prstGeom prst="rect">
            <a:avLst/>
          </a:prstGeom>
          <a:noFill/>
        </p:spPr>
        <p:txBody>
          <a:bodyPr wrap="square" rtlCol="0">
            <a:spAutoFit/>
          </a:bodyPr>
          <a:lstStyle/>
          <a:p>
            <a:pPr algn="r"/>
            <a:r>
              <a:rPr lang="en-GB" sz="1200" dirty="0"/>
              <a:t>Source: ESFA weekly live vacancies in Buckinghamshire 2022 &amp; 2023</a:t>
            </a:r>
          </a:p>
        </p:txBody>
      </p:sp>
    </p:spTree>
    <p:extLst>
      <p:ext uri="{BB962C8B-B14F-4D97-AF65-F5344CB8AC3E}">
        <p14:creationId xmlns:p14="http://schemas.microsoft.com/office/powerpoint/2010/main" val="40340151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094A-4977-044D-4BE2-44712F725117}"/>
              </a:ext>
            </a:extLst>
          </p:cNvPr>
          <p:cNvSpPr>
            <a:spLocks noGrp="1"/>
          </p:cNvSpPr>
          <p:nvPr>
            <p:ph type="title"/>
          </p:nvPr>
        </p:nvSpPr>
        <p:spPr>
          <a:xfrm>
            <a:off x="838200" y="365126"/>
            <a:ext cx="5326626" cy="753812"/>
          </a:xfrm>
        </p:spPr>
        <p:txBody>
          <a:bodyPr/>
          <a:lstStyle/>
          <a:p>
            <a:r>
              <a:rPr lang="en-GB" dirty="0"/>
              <a:t>Vacancy subject</a:t>
            </a:r>
          </a:p>
        </p:txBody>
      </p:sp>
      <p:sp>
        <p:nvSpPr>
          <p:cNvPr id="3" name="Content Placeholder 2">
            <a:extLst>
              <a:ext uri="{FF2B5EF4-FFF2-40B4-BE49-F238E27FC236}">
                <a16:creationId xmlns:a16="http://schemas.microsoft.com/office/drawing/2014/main" id="{043679AA-11BD-8270-CD2B-282F988FA2E7}"/>
              </a:ext>
            </a:extLst>
          </p:cNvPr>
          <p:cNvSpPr>
            <a:spLocks noGrp="1"/>
          </p:cNvSpPr>
          <p:nvPr>
            <p:ph idx="1"/>
          </p:nvPr>
        </p:nvSpPr>
        <p:spPr>
          <a:xfrm>
            <a:off x="838200" y="1251284"/>
            <a:ext cx="5326626" cy="5064178"/>
          </a:xfrm>
        </p:spPr>
        <p:txBody>
          <a:bodyPr>
            <a:normAutofit fontScale="92500" lnSpcReduction="20000"/>
          </a:bodyPr>
          <a:lstStyle/>
          <a:p>
            <a:r>
              <a:rPr lang="en-GB" sz="1400" dirty="0"/>
              <a:t>Demand for apprenticeships in some subjects is much higher than for others.</a:t>
            </a:r>
          </a:p>
          <a:p>
            <a:r>
              <a:rPr lang="en-GB" sz="1400" dirty="0"/>
              <a:t>While some subjects may appear only slightly oversubscribed, an individual apprenticeship vacancy may be significantly oversubscribed.</a:t>
            </a:r>
          </a:p>
          <a:p>
            <a:r>
              <a:rPr lang="en-GB" sz="1400" dirty="0"/>
              <a:t>The three main subject areas for degree apprenticeship vacancies and applicants are:</a:t>
            </a:r>
          </a:p>
          <a:p>
            <a:pPr lvl="1"/>
            <a:r>
              <a:rPr lang="en-GB" sz="1200" dirty="0"/>
              <a:t>Accountancy</a:t>
            </a:r>
          </a:p>
          <a:p>
            <a:pPr lvl="1"/>
            <a:r>
              <a:rPr lang="en-GB" sz="1200" dirty="0"/>
              <a:t>Leadership &amp; management</a:t>
            </a:r>
          </a:p>
          <a:p>
            <a:pPr lvl="1"/>
            <a:r>
              <a:rPr lang="en-GB" sz="1200" dirty="0"/>
              <a:t>Digital industries</a:t>
            </a:r>
          </a:p>
          <a:p>
            <a:r>
              <a:rPr lang="en-GB" sz="1400" dirty="0"/>
              <a:t>Higher level apprenticeships are significantly oversubscribed for:</a:t>
            </a:r>
          </a:p>
          <a:p>
            <a:pPr lvl="1"/>
            <a:r>
              <a:rPr lang="en-GB" sz="1200" dirty="0"/>
              <a:t>Media</a:t>
            </a:r>
          </a:p>
          <a:p>
            <a:pPr lvl="1"/>
            <a:r>
              <a:rPr lang="en-GB" sz="1200" dirty="0"/>
              <a:t>Sales, marketing &amp; procurement</a:t>
            </a:r>
          </a:p>
          <a:p>
            <a:pPr lvl="1"/>
            <a:r>
              <a:rPr lang="en-GB" sz="1200" dirty="0"/>
              <a:t>Construction</a:t>
            </a:r>
          </a:p>
          <a:p>
            <a:pPr lvl="1"/>
            <a:r>
              <a:rPr lang="en-GB" sz="1200" dirty="0"/>
              <a:t>Accountancy</a:t>
            </a:r>
          </a:p>
          <a:p>
            <a:r>
              <a:rPr lang="en-GB" sz="1400" dirty="0"/>
              <a:t>Advanced level apprenticeships are significantly oversubscribed for:</a:t>
            </a:r>
          </a:p>
          <a:p>
            <a:pPr lvl="1"/>
            <a:r>
              <a:rPr lang="en-GB" sz="1200" dirty="0"/>
              <a:t>Accountancy</a:t>
            </a:r>
          </a:p>
          <a:p>
            <a:pPr lvl="1"/>
            <a:r>
              <a:rPr lang="en-GB" sz="1200" dirty="0"/>
              <a:t>Business</a:t>
            </a:r>
          </a:p>
          <a:p>
            <a:pPr lvl="1"/>
            <a:r>
              <a:rPr lang="en-GB" sz="1200" dirty="0"/>
              <a:t>Health &amp; science</a:t>
            </a:r>
          </a:p>
          <a:p>
            <a:pPr lvl="1"/>
            <a:r>
              <a:rPr lang="en-GB" sz="1200" dirty="0"/>
              <a:t>Financial services</a:t>
            </a:r>
          </a:p>
          <a:p>
            <a:pPr lvl="1"/>
            <a:r>
              <a:rPr lang="en-GB" sz="1200" dirty="0"/>
              <a:t>Dental health</a:t>
            </a:r>
          </a:p>
          <a:p>
            <a:r>
              <a:rPr lang="en-GB" sz="1400" dirty="0"/>
              <a:t>Intermediate level apprenticeships are significantly oversubscribed for:</a:t>
            </a:r>
          </a:p>
          <a:p>
            <a:pPr lvl="1"/>
            <a:r>
              <a:rPr lang="en-GB" sz="1200" dirty="0"/>
              <a:t>Agriculture, environmental and animal care</a:t>
            </a:r>
          </a:p>
          <a:p>
            <a:pPr lvl="1"/>
            <a:r>
              <a:rPr lang="en-GB" sz="1200" dirty="0"/>
              <a:t>Construction</a:t>
            </a:r>
          </a:p>
          <a:p>
            <a:pPr lvl="1"/>
            <a:r>
              <a:rPr lang="en-GB" sz="1200" dirty="0"/>
              <a:t>Horticulture</a:t>
            </a:r>
          </a:p>
          <a:p>
            <a:pPr lvl="1"/>
            <a:r>
              <a:rPr lang="en-GB" sz="1200" dirty="0"/>
              <a:t>Hair &amp; beauty</a:t>
            </a:r>
          </a:p>
          <a:p>
            <a:pPr lvl="1"/>
            <a:r>
              <a:rPr lang="en-GB" sz="1200" dirty="0"/>
              <a:t>Health &amp; science</a:t>
            </a:r>
          </a:p>
          <a:p>
            <a:pPr lvl="1"/>
            <a:endParaRPr lang="en-GB" sz="1000" dirty="0"/>
          </a:p>
          <a:p>
            <a:pPr lvl="1"/>
            <a:endParaRPr lang="en-GB" sz="1000" dirty="0"/>
          </a:p>
          <a:p>
            <a:pPr lvl="1"/>
            <a:endParaRPr lang="en-GB" sz="1000" dirty="0"/>
          </a:p>
        </p:txBody>
      </p:sp>
      <p:sp>
        <p:nvSpPr>
          <p:cNvPr id="5" name="TextBox 4">
            <a:extLst>
              <a:ext uri="{FF2B5EF4-FFF2-40B4-BE49-F238E27FC236}">
                <a16:creationId xmlns:a16="http://schemas.microsoft.com/office/drawing/2014/main" id="{834C255C-9A77-7875-E6CB-F2D0480DF698}"/>
              </a:ext>
            </a:extLst>
          </p:cNvPr>
          <p:cNvSpPr txBox="1"/>
          <p:nvPr/>
        </p:nvSpPr>
        <p:spPr>
          <a:xfrm>
            <a:off x="1775496" y="6038463"/>
            <a:ext cx="5449534" cy="276999"/>
          </a:xfrm>
          <a:prstGeom prst="rect">
            <a:avLst/>
          </a:prstGeom>
          <a:noFill/>
        </p:spPr>
        <p:txBody>
          <a:bodyPr wrap="square" rtlCol="0">
            <a:spAutoFit/>
          </a:bodyPr>
          <a:lstStyle/>
          <a:p>
            <a:pPr algn="r"/>
            <a:r>
              <a:rPr lang="en-GB" sz="1200" dirty="0"/>
              <a:t>Source: ESFA weekly live vacancies in Buckinghamshire 2022 &amp; 2023</a:t>
            </a:r>
          </a:p>
        </p:txBody>
      </p:sp>
      <p:graphicFrame>
        <p:nvGraphicFramePr>
          <p:cNvPr id="7" name="Chart 6">
            <a:extLst>
              <a:ext uri="{FF2B5EF4-FFF2-40B4-BE49-F238E27FC236}">
                <a16:creationId xmlns:a16="http://schemas.microsoft.com/office/drawing/2014/main" id="{A7BA011C-4C4D-F6B1-8872-F499B3CAA097}"/>
              </a:ext>
            </a:extLst>
          </p:cNvPr>
          <p:cNvGraphicFramePr>
            <a:graphicFrameLocks/>
          </p:cNvGraphicFramePr>
          <p:nvPr>
            <p:extLst>
              <p:ext uri="{D42A27DB-BD31-4B8C-83A1-F6EECF244321}">
                <p14:modId xmlns:p14="http://schemas.microsoft.com/office/powerpoint/2010/main" val="1547117388"/>
              </p:ext>
            </p:extLst>
          </p:nvPr>
        </p:nvGraphicFramePr>
        <p:xfrm>
          <a:off x="6563035" y="84373"/>
          <a:ext cx="5379720" cy="62369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442730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6965"/>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98A5BB-1781-5547-9190-7060A6126618}"/>
              </a:ext>
            </a:extLst>
          </p:cNvPr>
          <p:cNvSpPr>
            <a:spLocks noGrp="1"/>
          </p:cNvSpPr>
          <p:nvPr>
            <p:ph type="title"/>
          </p:nvPr>
        </p:nvSpPr>
        <p:spPr/>
        <p:txBody>
          <a:bodyPr/>
          <a:lstStyle/>
          <a:p>
            <a:r>
              <a:rPr lang="en-GB" b="1" dirty="0">
                <a:solidFill>
                  <a:schemeClr val="bg1"/>
                </a:solidFill>
                <a:latin typeface="+mn-lt"/>
              </a:rPr>
              <a:t>Destinations of school leavers</a:t>
            </a:r>
          </a:p>
        </p:txBody>
      </p:sp>
    </p:spTree>
    <p:extLst>
      <p:ext uri="{BB962C8B-B14F-4D97-AF65-F5344CB8AC3E}">
        <p14:creationId xmlns:p14="http://schemas.microsoft.com/office/powerpoint/2010/main" val="6300514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A0318-5F3D-C238-C580-823A2EF2A7BE}"/>
              </a:ext>
            </a:extLst>
          </p:cNvPr>
          <p:cNvSpPr>
            <a:spLocks noGrp="1"/>
          </p:cNvSpPr>
          <p:nvPr>
            <p:ph type="title"/>
          </p:nvPr>
        </p:nvSpPr>
        <p:spPr/>
        <p:txBody>
          <a:bodyPr/>
          <a:lstStyle/>
          <a:p>
            <a:r>
              <a:rPr lang="en-GB" dirty="0"/>
              <a:t>Sustained apprenticeship destinations</a:t>
            </a:r>
          </a:p>
        </p:txBody>
      </p:sp>
      <p:sp>
        <p:nvSpPr>
          <p:cNvPr id="3" name="Content Placeholder 2">
            <a:extLst>
              <a:ext uri="{FF2B5EF4-FFF2-40B4-BE49-F238E27FC236}">
                <a16:creationId xmlns:a16="http://schemas.microsoft.com/office/drawing/2014/main" id="{21BEEC86-5721-27F2-C908-1F257AF57179}"/>
              </a:ext>
            </a:extLst>
          </p:cNvPr>
          <p:cNvSpPr>
            <a:spLocks noGrp="1"/>
          </p:cNvSpPr>
          <p:nvPr>
            <p:ph idx="1"/>
          </p:nvPr>
        </p:nvSpPr>
        <p:spPr>
          <a:xfrm>
            <a:off x="838200" y="1858777"/>
            <a:ext cx="5428785" cy="3652026"/>
          </a:xfrm>
        </p:spPr>
        <p:txBody>
          <a:bodyPr>
            <a:normAutofit/>
          </a:bodyPr>
          <a:lstStyle/>
          <a:p>
            <a:r>
              <a:rPr lang="en-GB" sz="2000" dirty="0"/>
              <a:t>The proportion of Buckinghamshire school leavers going onto sustained apprenticeship destinations has been on a downward trend since 2016/17.</a:t>
            </a:r>
          </a:p>
          <a:p>
            <a:r>
              <a:rPr lang="en-GB" sz="2000" dirty="0"/>
              <a:t>The onset of Covid-19 led to a significant drop in 2020/21.</a:t>
            </a:r>
          </a:p>
          <a:p>
            <a:r>
              <a:rPr lang="en-GB" sz="2000" dirty="0"/>
              <a:t>However, 2021/22 saw a slight rebound, except for 16-18 school leavers in Buckinghamshire.</a:t>
            </a:r>
          </a:p>
        </p:txBody>
      </p:sp>
      <p:graphicFrame>
        <p:nvGraphicFramePr>
          <p:cNvPr id="4" name="Chart 3">
            <a:extLst>
              <a:ext uri="{FF2B5EF4-FFF2-40B4-BE49-F238E27FC236}">
                <a16:creationId xmlns:a16="http://schemas.microsoft.com/office/drawing/2014/main" id="{E0261B84-75E7-A7AF-205B-EF7A93066F4E}"/>
              </a:ext>
            </a:extLst>
          </p:cNvPr>
          <p:cNvGraphicFramePr>
            <a:graphicFrameLocks/>
          </p:cNvGraphicFramePr>
          <p:nvPr>
            <p:extLst>
              <p:ext uri="{D42A27DB-BD31-4B8C-83A1-F6EECF244321}">
                <p14:modId xmlns:p14="http://schemas.microsoft.com/office/powerpoint/2010/main" val="820658079"/>
              </p:ext>
            </p:extLst>
          </p:nvPr>
        </p:nvGraphicFramePr>
        <p:xfrm>
          <a:off x="6648028" y="2175281"/>
          <a:ext cx="5018289" cy="36520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8232647-236C-C669-FBEC-037C733E6D76}"/>
              </a:ext>
            </a:extLst>
          </p:cNvPr>
          <p:cNvSpPr txBox="1"/>
          <p:nvPr/>
        </p:nvSpPr>
        <p:spPr>
          <a:xfrm>
            <a:off x="6741006" y="5899964"/>
            <a:ext cx="4925311" cy="461665"/>
          </a:xfrm>
          <a:prstGeom prst="rect">
            <a:avLst/>
          </a:prstGeom>
          <a:noFill/>
        </p:spPr>
        <p:txBody>
          <a:bodyPr wrap="square" rtlCol="0">
            <a:spAutoFit/>
          </a:bodyPr>
          <a:lstStyle/>
          <a:p>
            <a:pPr algn="r"/>
            <a:r>
              <a:rPr lang="en-GB" sz="1200" dirty="0"/>
              <a:t>Source: </a:t>
            </a:r>
            <a:r>
              <a:rPr lang="en-GB" sz="1200" dirty="0">
                <a:hlinkClick r:id="rId3"/>
              </a:rPr>
              <a:t>DfE KS4 destination measures </a:t>
            </a:r>
            <a:r>
              <a:rPr lang="en-GB" sz="1200" dirty="0"/>
              <a:t>and </a:t>
            </a:r>
            <a:r>
              <a:rPr lang="en-GB" sz="1200" dirty="0">
                <a:solidFill>
                  <a:srgbClr val="0563C1"/>
                </a:solidFill>
                <a:hlinkClick r:id="rId4">
                  <a:extLst>
                    <a:ext uri="{A12FA001-AC4F-418D-AE19-62706E023703}">
                      <ahyp:hlinkClr xmlns:ahyp="http://schemas.microsoft.com/office/drawing/2018/hyperlinkcolor" val="tx"/>
                    </a:ext>
                  </a:extLst>
                </a:hlinkClick>
              </a:rPr>
              <a:t>DfE 16-18 destination measures</a:t>
            </a:r>
          </a:p>
          <a:p>
            <a:pPr algn="r"/>
            <a:r>
              <a:rPr lang="en-GB" sz="1200" dirty="0"/>
              <a:t>Data is for state-funded mainstream schools &amp; colleges.</a:t>
            </a:r>
            <a:r>
              <a:rPr lang="en-GB" sz="1200" dirty="0">
                <a:solidFill>
                  <a:srgbClr val="0563C1"/>
                </a:solidFill>
              </a:rPr>
              <a:t> </a:t>
            </a:r>
            <a:endParaRPr lang="en-GB" sz="1200" dirty="0"/>
          </a:p>
        </p:txBody>
      </p:sp>
      <p:sp>
        <p:nvSpPr>
          <p:cNvPr id="6" name="TextBox 5">
            <a:extLst>
              <a:ext uri="{FF2B5EF4-FFF2-40B4-BE49-F238E27FC236}">
                <a16:creationId xmlns:a16="http://schemas.microsoft.com/office/drawing/2014/main" id="{00E800B6-73DE-FD7D-B64F-5899BAE3D699}"/>
              </a:ext>
            </a:extLst>
          </p:cNvPr>
          <p:cNvSpPr txBox="1"/>
          <p:nvPr/>
        </p:nvSpPr>
        <p:spPr>
          <a:xfrm>
            <a:off x="6537122" y="1615732"/>
            <a:ext cx="5007200" cy="523220"/>
          </a:xfrm>
          <a:prstGeom prst="rect">
            <a:avLst/>
          </a:prstGeom>
          <a:noFill/>
        </p:spPr>
        <p:txBody>
          <a:bodyPr wrap="square" rtlCol="0">
            <a:spAutoFit/>
          </a:bodyPr>
          <a:lstStyle/>
          <a:p>
            <a:r>
              <a:rPr lang="en-GB" sz="1400" b="1" dirty="0">
                <a:solidFill>
                  <a:srgbClr val="006965"/>
                </a:solidFill>
              </a:rPr>
              <a:t>The proportion of school leavers going onto sustained apprenticeships destinations rebounded slightly in 2021/22.</a:t>
            </a:r>
          </a:p>
        </p:txBody>
      </p:sp>
      <p:sp>
        <p:nvSpPr>
          <p:cNvPr id="7" name="TextBox 6">
            <a:extLst>
              <a:ext uri="{FF2B5EF4-FFF2-40B4-BE49-F238E27FC236}">
                <a16:creationId xmlns:a16="http://schemas.microsoft.com/office/drawing/2014/main" id="{181E632A-B534-BDF0-0B2B-E5BDB4CA6FCB}"/>
              </a:ext>
            </a:extLst>
          </p:cNvPr>
          <p:cNvSpPr txBox="1"/>
          <p:nvPr/>
        </p:nvSpPr>
        <p:spPr>
          <a:xfrm>
            <a:off x="838200" y="4880401"/>
            <a:ext cx="5698922" cy="954107"/>
          </a:xfrm>
          <a:prstGeom prst="rect">
            <a:avLst/>
          </a:prstGeom>
          <a:noFill/>
        </p:spPr>
        <p:txBody>
          <a:bodyPr wrap="square" rtlCol="0">
            <a:spAutoFit/>
          </a:bodyPr>
          <a:lstStyle/>
          <a:p>
            <a:r>
              <a:rPr lang="en-GB" sz="1400" dirty="0"/>
              <a:t>Key Stage 4: After Year 11 from state-funded mainstream schools</a:t>
            </a:r>
          </a:p>
          <a:p>
            <a:r>
              <a:rPr lang="en-GB" sz="1400" dirty="0"/>
              <a:t>16-18 (Key Stage 5): Those completing 16 to 18 study in schools and colleges</a:t>
            </a:r>
          </a:p>
          <a:p>
            <a:r>
              <a:rPr lang="en-GB" sz="1400" dirty="0"/>
              <a:t>Sustained apprenticeship: 6 consecutive months participation on an ESFA funded apprenticeship at any time during the destination year. </a:t>
            </a:r>
          </a:p>
        </p:txBody>
      </p:sp>
    </p:spTree>
    <p:extLst>
      <p:ext uri="{BB962C8B-B14F-4D97-AF65-F5344CB8AC3E}">
        <p14:creationId xmlns:p14="http://schemas.microsoft.com/office/powerpoint/2010/main" val="1738150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4117D-12EE-E578-C1B8-CBD844274AC6}"/>
              </a:ext>
            </a:extLst>
          </p:cNvPr>
          <p:cNvSpPr>
            <a:spLocks noGrp="1"/>
          </p:cNvSpPr>
          <p:nvPr>
            <p:ph type="title"/>
          </p:nvPr>
        </p:nvSpPr>
        <p:spPr/>
        <p:txBody>
          <a:bodyPr/>
          <a:lstStyle/>
          <a:p>
            <a:r>
              <a:rPr lang="en-GB" dirty="0"/>
              <a:t>Key facts </a:t>
            </a:r>
          </a:p>
        </p:txBody>
      </p:sp>
      <p:sp>
        <p:nvSpPr>
          <p:cNvPr id="3" name="Content Placeholder 2">
            <a:extLst>
              <a:ext uri="{FF2B5EF4-FFF2-40B4-BE49-F238E27FC236}">
                <a16:creationId xmlns:a16="http://schemas.microsoft.com/office/drawing/2014/main" id="{A6C2B597-6D4A-DF99-7B60-7F81B4331365}"/>
              </a:ext>
            </a:extLst>
          </p:cNvPr>
          <p:cNvSpPr>
            <a:spLocks noGrp="1"/>
          </p:cNvSpPr>
          <p:nvPr>
            <p:ph idx="1"/>
          </p:nvPr>
        </p:nvSpPr>
        <p:spPr/>
        <p:txBody>
          <a:bodyPr>
            <a:normAutofit fontScale="92500" lnSpcReduction="20000"/>
          </a:bodyPr>
          <a:lstStyle/>
          <a:p>
            <a:r>
              <a:rPr lang="en-GB" sz="2800" dirty="0"/>
              <a:t>In 2022/23, 2,750 learners from Buckinghamshire starte</a:t>
            </a:r>
            <a:r>
              <a:rPr lang="en-GB" dirty="0"/>
              <a:t>d Apprenticeships. This is up slightly from 2,710 in 2021/22. </a:t>
            </a:r>
          </a:p>
          <a:p>
            <a:r>
              <a:rPr lang="en-GB" dirty="0"/>
              <a:t>Since 2017/18, take-up of Apprenticeships by learners residing in Buckinghamshire has grown by 5% compared to a 10% drop nationally. </a:t>
            </a:r>
          </a:p>
          <a:p>
            <a:r>
              <a:rPr lang="en-GB" dirty="0"/>
              <a:t>Only 46% of Apprenticeships started by learners who reside in Buckinghamshire are being undertaken with Buckinghamshire-based training providers. </a:t>
            </a:r>
          </a:p>
          <a:p>
            <a:r>
              <a:rPr lang="en-GB" sz="2800" dirty="0"/>
              <a:t>In 2022/23, 2,575 learn</a:t>
            </a:r>
            <a:r>
              <a:rPr lang="en-GB" dirty="0"/>
              <a:t>ers started Apprenticeships with Buckinghamshire-based learning providers. This is up 15% since 2021/22. 49% of these learners reside in Buckinghamshire. </a:t>
            </a:r>
          </a:p>
          <a:p>
            <a:endParaRPr lang="en-GB" sz="2800" dirty="0"/>
          </a:p>
          <a:p>
            <a:pPr marL="0" indent="0">
              <a:buNone/>
            </a:pPr>
            <a:r>
              <a:rPr lang="en-GB" sz="2800" dirty="0"/>
              <a:t> </a:t>
            </a:r>
            <a:endParaRPr lang="en-GB" dirty="0"/>
          </a:p>
        </p:txBody>
      </p:sp>
    </p:spTree>
    <p:extLst>
      <p:ext uri="{BB962C8B-B14F-4D97-AF65-F5344CB8AC3E}">
        <p14:creationId xmlns:p14="http://schemas.microsoft.com/office/powerpoint/2010/main" val="138439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C884-14A7-1AA5-642D-6DF664B5FAE4}"/>
              </a:ext>
            </a:extLst>
          </p:cNvPr>
          <p:cNvSpPr>
            <a:spLocks noGrp="1"/>
          </p:cNvSpPr>
          <p:nvPr>
            <p:ph type="title"/>
          </p:nvPr>
        </p:nvSpPr>
        <p:spPr/>
        <p:txBody>
          <a:bodyPr/>
          <a:lstStyle/>
          <a:p>
            <a:r>
              <a:rPr lang="en-GB" dirty="0"/>
              <a:t>Key facts </a:t>
            </a:r>
          </a:p>
        </p:txBody>
      </p:sp>
      <p:sp>
        <p:nvSpPr>
          <p:cNvPr id="3" name="Content Placeholder 2">
            <a:extLst>
              <a:ext uri="{FF2B5EF4-FFF2-40B4-BE49-F238E27FC236}">
                <a16:creationId xmlns:a16="http://schemas.microsoft.com/office/drawing/2014/main" id="{F1641621-5CC4-6E00-4178-2810428E7D1E}"/>
              </a:ext>
            </a:extLst>
          </p:cNvPr>
          <p:cNvSpPr>
            <a:spLocks noGrp="1"/>
          </p:cNvSpPr>
          <p:nvPr>
            <p:ph idx="1"/>
          </p:nvPr>
        </p:nvSpPr>
        <p:spPr/>
        <p:txBody>
          <a:bodyPr vert="horz" lIns="91440" tIns="45720" rIns="91440" bIns="45720" rtlCol="0" anchor="t">
            <a:normAutofit fontScale="92500"/>
          </a:bodyPr>
          <a:lstStyle/>
          <a:p>
            <a:r>
              <a:rPr lang="en-GB" sz="2400" dirty="0"/>
              <a:t>Take-up of Apprenticeships by Buckinghamshire learners is lower than the regional and national average (on a per head of the working age population basis).</a:t>
            </a:r>
          </a:p>
          <a:p>
            <a:r>
              <a:rPr lang="en-GB" sz="2400" dirty="0"/>
              <a:t>Apprentices are increasingly older (25+) and are increasingly undertaking Apprenticeships at higher levels than has been the case in the past.  </a:t>
            </a:r>
          </a:p>
          <a:p>
            <a:r>
              <a:rPr lang="en-GB" sz="2400" dirty="0"/>
              <a:t>The is broadly driven by Apprenticeship policy and funding (including the Apprenticeship levy). </a:t>
            </a:r>
          </a:p>
          <a:p>
            <a:r>
              <a:rPr lang="en-GB" sz="2400" dirty="0"/>
              <a:t>The increase in higher level Apprenticeship provision in the Wycombe parliamentary constituency areas is due to new provision being offered by Buckinghamshire New University and the Henley Business School, with the latter offering business management apprenticeships.</a:t>
            </a:r>
          </a:p>
          <a:p>
            <a:r>
              <a:rPr lang="en-GB" sz="2400" dirty="0"/>
              <a:t>The number of degree Apprenticeships being delivered in Buckinghamshire is increasing rapidly, rising more than 7-fold since 2019/20.</a:t>
            </a:r>
          </a:p>
        </p:txBody>
      </p:sp>
    </p:spTree>
    <p:extLst>
      <p:ext uri="{BB962C8B-B14F-4D97-AF65-F5344CB8AC3E}">
        <p14:creationId xmlns:p14="http://schemas.microsoft.com/office/powerpoint/2010/main" val="12153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815AD-7E8F-2AE9-81B4-155391941CC4}"/>
              </a:ext>
            </a:extLst>
          </p:cNvPr>
          <p:cNvSpPr>
            <a:spLocks noGrp="1"/>
          </p:cNvSpPr>
          <p:nvPr>
            <p:ph type="title"/>
          </p:nvPr>
        </p:nvSpPr>
        <p:spPr/>
        <p:txBody>
          <a:bodyPr/>
          <a:lstStyle/>
          <a:p>
            <a:r>
              <a:rPr lang="en-GB" dirty="0"/>
              <a:t>Key facts</a:t>
            </a:r>
          </a:p>
        </p:txBody>
      </p:sp>
      <p:sp>
        <p:nvSpPr>
          <p:cNvPr id="3" name="Content Placeholder 2">
            <a:extLst>
              <a:ext uri="{FF2B5EF4-FFF2-40B4-BE49-F238E27FC236}">
                <a16:creationId xmlns:a16="http://schemas.microsoft.com/office/drawing/2014/main" id="{B820AC27-2665-C929-1414-E2F9826EF10F}"/>
              </a:ext>
            </a:extLst>
          </p:cNvPr>
          <p:cNvSpPr>
            <a:spLocks noGrp="1"/>
          </p:cNvSpPr>
          <p:nvPr>
            <p:ph idx="1"/>
          </p:nvPr>
        </p:nvSpPr>
        <p:spPr/>
        <p:txBody>
          <a:bodyPr>
            <a:normAutofit lnSpcReduction="10000"/>
          </a:bodyPr>
          <a:lstStyle/>
          <a:p>
            <a:r>
              <a:rPr lang="en-GB" sz="2800" dirty="0"/>
              <a:t>Since 2017/18, there has been a relatively large drop in the number of Apprenticeships started by Buckinghamshire learners in the key sector of engineering, while those in health, construction and digital recorded strong growth.</a:t>
            </a:r>
          </a:p>
          <a:p>
            <a:r>
              <a:rPr lang="en-GB" dirty="0"/>
              <a:t>A lower proportion of Buckinghamshire employers have or offer Apprenticeships than the national average (13% and 20% respectively). </a:t>
            </a:r>
          </a:p>
          <a:p>
            <a:r>
              <a:rPr lang="en-GB" dirty="0"/>
              <a:t>This is largely due to the greater predominance of micro and small businesses in the county than the national average.  Smaller employers finding it more difficult to provide Apprenticeships than large employers.  </a:t>
            </a:r>
          </a:p>
        </p:txBody>
      </p:sp>
    </p:spTree>
    <p:extLst>
      <p:ext uri="{BB962C8B-B14F-4D97-AF65-F5344CB8AC3E}">
        <p14:creationId xmlns:p14="http://schemas.microsoft.com/office/powerpoint/2010/main" val="904798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FAC177DBF326499E0E3EECE97206FC" ma:contentTypeVersion="4" ma:contentTypeDescription="Create a new document." ma:contentTypeScope="" ma:versionID="b06d767c7fb7759a1b6855f6e06e4a46">
  <xsd:schema xmlns:xsd="http://www.w3.org/2001/XMLSchema" xmlns:xs="http://www.w3.org/2001/XMLSchema" xmlns:p="http://schemas.microsoft.com/office/2006/metadata/properties" xmlns:ns2="bdacb442-bfc7-44df-9acc-2a4df8c8cb38" xmlns:ns3="e57c56eb-a1f0-4979-a931-b899a3a709e4" xmlns:ns4="0dcc3276-8250-492c-a1bf-c321fa024108" xmlns:ns5="a66e8137-400e-4502-a976-f3f14a55dab0" targetNamespace="http://schemas.microsoft.com/office/2006/metadata/properties" ma:root="true" ma:fieldsID="4fd8064061c77aa720e5ed65a6b767c2" ns2:_="" ns3:_="" ns4:_="" ns5:_="">
    <xsd:import namespace="bdacb442-bfc7-44df-9acc-2a4df8c8cb38"/>
    <xsd:import namespace="e57c56eb-a1f0-4979-a931-b899a3a709e4"/>
    <xsd:import namespace="0dcc3276-8250-492c-a1bf-c321fa024108"/>
    <xsd:import namespace="a66e8137-400e-4502-a976-f3f14a55dab0"/>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ServiceObjectDetectorVersions" minOccurs="0"/>
                <xsd:element ref="ns3:MediaLengthInSeconds" minOccurs="0"/>
                <xsd:element ref="ns3:MediaServiceSearchProperties" minOccurs="0"/>
                <xsd:element ref="ns4:lcf76f155ced4ddcb4097134ff3c332f"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7c56eb-a1f0-4979-a931-b899a3a709e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cc3276-8250-492c-a1bf-c321fa024108" elementFormDefault="qualified">
    <xsd:import namespace="http://schemas.microsoft.com/office/2006/documentManagement/types"/>
    <xsd:import namespace="http://schemas.microsoft.com/office/infopath/2007/PartnerControls"/>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66e8137-400e-4502-a976-f3f14a55dab0"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f4fb81b-3cac-4f6e-bc65-881a3bcb3018}" ma:internalName="TaxCatchAll" ma:showField="CatchAllData" ma:web="a66e8137-400e-4502-a976-f3f14a55da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bdacb442-bfc7-44df-9acc-2a4df8c8cb38">T6W7HYUETC4M-1407514363-110201</_dlc_DocId>
    <_dlc_DocIdUrl xmlns="bdacb442-bfc7-44df-9acc-2a4df8c8cb38">
      <Url>https://buckscc.sharepoint.com/sites/btvlep/_layouts/15/DocIdRedir.aspx?ID=T6W7HYUETC4M-1407514363-110201</Url>
      <Description>T6W7HYUETC4M-1407514363-110201</Description>
    </_dlc_DocIdUrl>
    <lcf76f155ced4ddcb4097134ff3c332f xmlns="0dcc3276-8250-492c-a1bf-c321fa024108">
      <Terms xmlns="http://schemas.microsoft.com/office/infopath/2007/PartnerControls"/>
    </lcf76f155ced4ddcb4097134ff3c332f>
    <TaxCatchAll xmlns="a66e8137-400e-4502-a976-f3f14a55dab0" xsi:nil="true"/>
  </documentManagement>
</p:properties>
</file>

<file path=customXml/itemProps1.xml><?xml version="1.0" encoding="utf-8"?>
<ds:datastoreItem xmlns:ds="http://schemas.openxmlformats.org/officeDocument/2006/customXml" ds:itemID="{DD7ECAC7-A0B0-4FA3-B0EE-8F9A253F88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acb442-bfc7-44df-9acc-2a4df8c8cb38"/>
    <ds:schemaRef ds:uri="e57c56eb-a1f0-4979-a931-b899a3a709e4"/>
    <ds:schemaRef ds:uri="0dcc3276-8250-492c-a1bf-c321fa024108"/>
    <ds:schemaRef ds:uri="a66e8137-400e-4502-a976-f3f14a55da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CAA750-14C0-4C76-A1C9-FFF46745B11F}">
  <ds:schemaRefs>
    <ds:schemaRef ds:uri="http://schemas.microsoft.com/sharepoint/v3/contenttype/forms"/>
  </ds:schemaRefs>
</ds:datastoreItem>
</file>

<file path=customXml/itemProps3.xml><?xml version="1.0" encoding="utf-8"?>
<ds:datastoreItem xmlns:ds="http://schemas.openxmlformats.org/officeDocument/2006/customXml" ds:itemID="{222ABA15-DC33-46CD-B1C8-248D6DBD3347}">
  <ds:schemaRefs>
    <ds:schemaRef ds:uri="http://schemas.microsoft.com/sharepoint/events"/>
  </ds:schemaRefs>
</ds:datastoreItem>
</file>

<file path=customXml/itemProps4.xml><?xml version="1.0" encoding="utf-8"?>
<ds:datastoreItem xmlns:ds="http://schemas.openxmlformats.org/officeDocument/2006/customXml" ds:itemID="{8F924ED9-1F64-4728-87D2-3F1DADADCD44}">
  <ds:schemaRefs>
    <ds:schemaRef ds:uri="http://purl.org/dc/dcmitype/"/>
    <ds:schemaRef ds:uri="http://purl.org/dc/terms/"/>
    <ds:schemaRef ds:uri="http://purl.org/dc/elements/1.1/"/>
    <ds:schemaRef ds:uri="http://schemas.openxmlformats.org/package/2006/metadata/core-properties"/>
    <ds:schemaRef ds:uri="http://schemas.microsoft.com/office/2006/documentManagement/types"/>
    <ds:schemaRef ds:uri="e57c56eb-a1f0-4979-a931-b899a3a709e4"/>
    <ds:schemaRef ds:uri="http://www.w3.org/XML/1998/namespace"/>
    <ds:schemaRef ds:uri="http://schemas.microsoft.com/office/2006/metadata/properties"/>
    <ds:schemaRef ds:uri="bdacb442-bfc7-44df-9acc-2a4df8c8cb38"/>
    <ds:schemaRef ds:uri="http://schemas.microsoft.com/office/infopath/2007/PartnerControls"/>
    <ds:schemaRef ds:uri="a66e8137-400e-4502-a976-f3f14a55dab0"/>
    <ds:schemaRef ds:uri="0dcc3276-8250-492c-a1bf-c321fa024108"/>
  </ds:schemaRefs>
</ds:datastoreItem>
</file>

<file path=docProps/app.xml><?xml version="1.0" encoding="utf-8"?>
<Properties xmlns="http://schemas.openxmlformats.org/officeDocument/2006/extended-properties" xmlns:vt="http://schemas.openxmlformats.org/officeDocument/2006/docPropsVTypes">
  <TotalTime>5259</TotalTime>
  <Words>8431</Words>
  <Application>Microsoft Office PowerPoint</Application>
  <PresentationFormat>Widescreen</PresentationFormat>
  <Paragraphs>1502</Paragraphs>
  <Slides>69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69</vt:i4>
      </vt:variant>
    </vt:vector>
  </HeadingPairs>
  <TitlesOfParts>
    <vt:vector size="73" baseType="lpstr">
      <vt:lpstr>Arial</vt:lpstr>
      <vt:lpstr>Calibri</vt:lpstr>
      <vt:lpstr>Calibri Light</vt:lpstr>
      <vt:lpstr>Office Theme</vt:lpstr>
      <vt:lpstr>Apprenticeships in Buckinghamshire</vt:lpstr>
      <vt:lpstr>Background</vt:lpstr>
      <vt:lpstr>Background</vt:lpstr>
      <vt:lpstr>Contents</vt:lpstr>
      <vt:lpstr>Contents - 1</vt:lpstr>
      <vt:lpstr>Contents - 2</vt:lpstr>
      <vt:lpstr>Key facts </vt:lpstr>
      <vt:lpstr>Key facts </vt:lpstr>
      <vt:lpstr>Key facts</vt:lpstr>
      <vt:lpstr>Apprenticeships started by Buckinghamshire-based learners</vt:lpstr>
      <vt:lpstr>A note on the data</vt:lpstr>
      <vt:lpstr>Trend – national comparison</vt:lpstr>
      <vt:lpstr>Trend – within Buckinghamshire </vt:lpstr>
      <vt:lpstr>Starts per 1,000 people of working-age</vt:lpstr>
      <vt:lpstr>Gender</vt:lpstr>
      <vt:lpstr>Age trend</vt:lpstr>
      <vt:lpstr>Age – local area</vt:lpstr>
      <vt:lpstr>Level</vt:lpstr>
      <vt:lpstr>Subject</vt:lpstr>
      <vt:lpstr>Subject trend</vt:lpstr>
      <vt:lpstr>Science, Technology, Engineering and Maths (STEM)</vt:lpstr>
      <vt:lpstr>Training providers</vt:lpstr>
      <vt:lpstr>Apprenticeship achievements for Buckinghamshire-based learners</vt:lpstr>
      <vt:lpstr>Trend – national comparison </vt:lpstr>
      <vt:lpstr>Trend – within Buckinghamshire</vt:lpstr>
      <vt:lpstr>Achievements per 1,000 working-age pop.</vt:lpstr>
      <vt:lpstr>Gender</vt:lpstr>
      <vt:lpstr>Age trend</vt:lpstr>
      <vt:lpstr>Age – local area</vt:lpstr>
      <vt:lpstr>Level</vt:lpstr>
      <vt:lpstr>Subject</vt:lpstr>
      <vt:lpstr>Subject trend</vt:lpstr>
      <vt:lpstr>Science, Technology, Engineering and Maths (STEM)</vt:lpstr>
      <vt:lpstr>Training providers</vt:lpstr>
      <vt:lpstr>Apprenticeship starts delivered in Buckinghamshire</vt:lpstr>
      <vt:lpstr>A note on the data</vt:lpstr>
      <vt:lpstr>Trend – national comparison </vt:lpstr>
      <vt:lpstr>Trend – within Buckinghamshire</vt:lpstr>
      <vt:lpstr>Age trend</vt:lpstr>
      <vt:lpstr>Age – local area</vt:lpstr>
      <vt:lpstr>Level</vt:lpstr>
      <vt:lpstr>Subject</vt:lpstr>
      <vt:lpstr>Subject trend</vt:lpstr>
      <vt:lpstr>Science, Technology, Engineering and Maths (STEM)</vt:lpstr>
      <vt:lpstr>Training providers</vt:lpstr>
      <vt:lpstr>Apprenticeship achievements delivered in Buckinghamshire</vt:lpstr>
      <vt:lpstr>Trend – national comparison</vt:lpstr>
      <vt:lpstr>Trend – within Buckinghamshire</vt:lpstr>
      <vt:lpstr>Age trend</vt:lpstr>
      <vt:lpstr>Age – local area</vt:lpstr>
      <vt:lpstr>Level</vt:lpstr>
      <vt:lpstr>Subject</vt:lpstr>
      <vt:lpstr>Subject trend</vt:lpstr>
      <vt:lpstr>Science, Technology, Engineering and Maths (STEM)</vt:lpstr>
      <vt:lpstr>Training providers</vt:lpstr>
      <vt:lpstr>Employers</vt:lpstr>
      <vt:lpstr>Employer Skills Survey 2022</vt:lpstr>
      <vt:lpstr>Employers that have or offer apprenticeships</vt:lpstr>
      <vt:lpstr>Awareness of apprenticeships</vt:lpstr>
      <vt:lpstr>Reasons for not offering apprenticeships</vt:lpstr>
      <vt:lpstr>Plans to offer apprenticeships</vt:lpstr>
      <vt:lpstr>Vacancies &amp; applicants</vt:lpstr>
      <vt:lpstr>A note on the data</vt:lpstr>
      <vt:lpstr>Vacancies &amp; applicants</vt:lpstr>
      <vt:lpstr>Comparison of vacancies and starts by level</vt:lpstr>
      <vt:lpstr>Vacancy level</vt:lpstr>
      <vt:lpstr>Vacancy subject</vt:lpstr>
      <vt:lpstr>Destinations of school leavers</vt:lpstr>
      <vt:lpstr>Sustained apprenticeship destinations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Buckinghamshire Economy: 2021</dc:title>
  <dc:creator>Caroline Perkins</dc:creator>
  <cp:lastModifiedBy>Caroline Hargrave</cp:lastModifiedBy>
  <cp:revision>9</cp:revision>
  <dcterms:created xsi:type="dcterms:W3CDTF">2021-05-21T15:56:46Z</dcterms:created>
  <dcterms:modified xsi:type="dcterms:W3CDTF">2024-05-09T13:36:03Z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0x010100D4FAC177DBF326499E0E3EECE97206FC</vt:lpwstr>
  </property>
  <property fmtid="{D5CDD505-2E9C-101B-9397-08002B2CF9AE}" pid="3" name="MediaServiceImageTags">
    <vt:lpwstr/>
  </property>
  <property fmtid="{D5CDD505-2E9C-101B-9397-08002B2CF9AE}" pid="4" name="_dlc_DocIdItemGuid">
    <vt:lpwstr>78d558bc-664a-4cae-8f0f-da3dc265bd2e</vt:lpwstr>
  </property>
</Properties>
</file>