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6.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notesSlides/notesSlide9.xml" ContentType="application/vnd.openxmlformats-officedocument.presentationml.notesSlid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notesSlides/notesSlide10.xml" ContentType="application/vnd.openxmlformats-officedocument.presentationml.notesSlid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notesSlides/notesSlide11.xml" ContentType="application/vnd.openxmlformats-officedocument.presentationml.notesSlid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charts/chart24.xml" ContentType="application/vnd.openxmlformats-officedocument.drawingml.chart+xml"/>
  <Override PartName="/ppt/charts/style24.xml" ContentType="application/vnd.ms-office.chartstyle+xml"/>
  <Override PartName="/ppt/charts/colors24.xml" ContentType="application/vnd.ms-office.chartcolorstyle+xml"/>
  <Override PartName="/ppt/charts/chart25.xml" ContentType="application/vnd.openxmlformats-officedocument.drawingml.chart+xml"/>
  <Override PartName="/ppt/charts/style25.xml" ContentType="application/vnd.ms-office.chartstyle+xml"/>
  <Override PartName="/ppt/charts/colors25.xml" ContentType="application/vnd.ms-office.chartcolorstyle+xml"/>
  <Override PartName="/ppt/charts/chart26.xml" ContentType="application/vnd.openxmlformats-officedocument.drawingml.chart+xml"/>
  <Override PartName="/ppt/charts/style26.xml" ContentType="application/vnd.ms-office.chartstyle+xml"/>
  <Override PartName="/ppt/charts/colors26.xml" ContentType="application/vnd.ms-office.chartcolorstyle+xml"/>
  <Override PartName="/ppt/charts/chart27.xml" ContentType="application/vnd.openxmlformats-officedocument.drawingml.chart+xml"/>
  <Override PartName="/ppt/charts/style27.xml" ContentType="application/vnd.ms-office.chartstyle+xml"/>
  <Override PartName="/ppt/charts/colors27.xml" ContentType="application/vnd.ms-office.chartcolorstyle+xml"/>
  <Override PartName="/ppt/charts/chart28.xml" ContentType="application/vnd.openxmlformats-officedocument.drawingml.chart+xml"/>
  <Override PartName="/ppt/charts/style28.xml" ContentType="application/vnd.ms-office.chartstyle+xml"/>
  <Override PartName="/ppt/charts/colors28.xml" ContentType="application/vnd.ms-office.chartcolorstyle+xml"/>
  <Override PartName="/ppt/notesSlides/notesSlide12.xml" ContentType="application/vnd.openxmlformats-officedocument.presentationml.notesSlide+xml"/>
  <Override PartName="/ppt/charts/chart29.xml" ContentType="application/vnd.openxmlformats-officedocument.drawingml.chart+xml"/>
  <Override PartName="/ppt/charts/style29.xml" ContentType="application/vnd.ms-office.chartstyle+xml"/>
  <Override PartName="/ppt/charts/colors29.xml" ContentType="application/vnd.ms-office.chartcolorstyle+xml"/>
  <Override PartName="/ppt/charts/chart30.xml" ContentType="application/vnd.openxmlformats-officedocument.drawingml.chart+xml"/>
  <Override PartName="/ppt/charts/style30.xml" ContentType="application/vnd.ms-office.chartstyle+xml"/>
  <Override PartName="/ppt/charts/colors30.xml" ContentType="application/vnd.ms-office.chartcolorstyle+xml"/>
  <Override PartName="/ppt/charts/chart31.xml" ContentType="application/vnd.openxmlformats-officedocument.drawingml.chart+xml"/>
  <Override PartName="/ppt/charts/style31.xml" ContentType="application/vnd.ms-office.chartstyle+xml"/>
  <Override PartName="/ppt/charts/colors31.xml" ContentType="application/vnd.ms-office.chartcolorstyle+xml"/>
  <Override PartName="/ppt/charts/chart32.xml" ContentType="application/vnd.openxmlformats-officedocument.drawingml.chart+xml"/>
  <Override PartName="/ppt/charts/style32.xml" ContentType="application/vnd.ms-office.chartstyle+xml"/>
  <Override PartName="/ppt/charts/colors32.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33.xml" ContentType="application/vnd.openxmlformats-officedocument.drawingml.chart+xml"/>
  <Override PartName="/ppt/charts/style33.xml" ContentType="application/vnd.ms-office.chartstyle+xml"/>
  <Override PartName="/ppt/charts/colors33.xml" ContentType="application/vnd.ms-office.chartcolorstyle+xml"/>
  <Override PartName="/ppt/charts/chart34.xml" ContentType="application/vnd.openxmlformats-officedocument.drawingml.chart+xml"/>
  <Override PartName="/ppt/charts/style34.xml" ContentType="application/vnd.ms-office.chartstyle+xml"/>
  <Override PartName="/ppt/charts/colors34.xml" ContentType="application/vnd.ms-office.chartcolorstyle+xml"/>
  <Override PartName="/ppt/notesSlides/notesSlide15.xml" ContentType="application/vnd.openxmlformats-officedocument.presentationml.notesSlide+xml"/>
  <Override PartName="/ppt/charts/chart35.xml" ContentType="application/vnd.openxmlformats-officedocument.drawingml.chart+xml"/>
  <Override PartName="/ppt/charts/style35.xml" ContentType="application/vnd.ms-office.chartstyle+xml"/>
  <Override PartName="/ppt/charts/colors35.xml" ContentType="application/vnd.ms-office.chartcolorstyle+xml"/>
  <Override PartName="/ppt/notesSlides/notesSlide16.xml" ContentType="application/vnd.openxmlformats-officedocument.presentationml.notesSlide+xml"/>
  <Override PartName="/ppt/charts/chart36.xml" ContentType="application/vnd.openxmlformats-officedocument.drawingml.chart+xml"/>
  <Override PartName="/ppt/charts/style36.xml" ContentType="application/vnd.ms-office.chartstyle+xml"/>
  <Override PartName="/ppt/charts/colors36.xml" ContentType="application/vnd.ms-office.chartcolorstyle+xml"/>
  <Override PartName="/ppt/charts/chart37.xml" ContentType="application/vnd.openxmlformats-officedocument.drawingml.chart+xml"/>
  <Override PartName="/ppt/charts/style37.xml" ContentType="application/vnd.ms-office.chartstyle+xml"/>
  <Override PartName="/ppt/charts/colors37.xml" ContentType="application/vnd.ms-office.chartcolorstyl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75"/>
  </p:notesMasterIdLst>
  <p:handoutMasterIdLst>
    <p:handoutMasterId r:id="rId76"/>
  </p:handoutMasterIdLst>
  <p:sldIdLst>
    <p:sldId id="256" r:id="rId6"/>
    <p:sldId id="393" r:id="rId7"/>
    <p:sldId id="257" r:id="rId8"/>
    <p:sldId id="433" r:id="rId9"/>
    <p:sldId id="479" r:id="rId10"/>
    <p:sldId id="460" r:id="rId11"/>
    <p:sldId id="480" r:id="rId12"/>
    <p:sldId id="481" r:id="rId13"/>
    <p:sldId id="482" r:id="rId14"/>
    <p:sldId id="402" r:id="rId15"/>
    <p:sldId id="477" r:id="rId16"/>
    <p:sldId id="410" r:id="rId17"/>
    <p:sldId id="429" r:id="rId18"/>
    <p:sldId id="394" r:id="rId19"/>
    <p:sldId id="431" r:id="rId20"/>
    <p:sldId id="413" r:id="rId21"/>
    <p:sldId id="430" r:id="rId22"/>
    <p:sldId id="414" r:id="rId23"/>
    <p:sldId id="421" r:id="rId24"/>
    <p:sldId id="422" r:id="rId25"/>
    <p:sldId id="432" r:id="rId26"/>
    <p:sldId id="426" r:id="rId27"/>
    <p:sldId id="406" r:id="rId28"/>
    <p:sldId id="416" r:id="rId29"/>
    <p:sldId id="455" r:id="rId30"/>
    <p:sldId id="415" r:id="rId31"/>
    <p:sldId id="457" r:id="rId32"/>
    <p:sldId id="418" r:id="rId33"/>
    <p:sldId id="456" r:id="rId34"/>
    <p:sldId id="420" r:id="rId35"/>
    <p:sldId id="423" r:id="rId36"/>
    <p:sldId id="424" r:id="rId37"/>
    <p:sldId id="474" r:id="rId38"/>
    <p:sldId id="428" r:id="rId39"/>
    <p:sldId id="441" r:id="rId40"/>
    <p:sldId id="478" r:id="rId41"/>
    <p:sldId id="443" r:id="rId42"/>
    <p:sldId id="444" r:id="rId43"/>
    <p:sldId id="447" r:id="rId44"/>
    <p:sldId id="448" r:id="rId45"/>
    <p:sldId id="449" r:id="rId46"/>
    <p:sldId id="451" r:id="rId47"/>
    <p:sldId id="452" r:id="rId48"/>
    <p:sldId id="453" r:id="rId49"/>
    <p:sldId id="454" r:id="rId50"/>
    <p:sldId id="461" r:id="rId51"/>
    <p:sldId id="463" r:id="rId52"/>
    <p:sldId id="464" r:id="rId53"/>
    <p:sldId id="465" r:id="rId54"/>
    <p:sldId id="466" r:id="rId55"/>
    <p:sldId id="467" r:id="rId56"/>
    <p:sldId id="469" r:id="rId57"/>
    <p:sldId id="470" r:id="rId58"/>
    <p:sldId id="471" r:id="rId59"/>
    <p:sldId id="472" r:id="rId60"/>
    <p:sldId id="403" r:id="rId61"/>
    <p:sldId id="475" r:id="rId62"/>
    <p:sldId id="438" r:id="rId63"/>
    <p:sldId id="396" r:id="rId64"/>
    <p:sldId id="439" r:id="rId65"/>
    <p:sldId id="440" r:id="rId66"/>
    <p:sldId id="404" r:id="rId67"/>
    <p:sldId id="476" r:id="rId68"/>
    <p:sldId id="401" r:id="rId69"/>
    <p:sldId id="408" r:id="rId70"/>
    <p:sldId id="407" r:id="rId71"/>
    <p:sldId id="399" r:id="rId72"/>
    <p:sldId id="405" r:id="rId73"/>
    <p:sldId id="400" r:id="rId7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88C9952-4CA4-9FCC-2275-DE6C50D884FD}" name="Caroline Hargrave" initials="CH" userId="S::Caroline.Hargrave@buckscc.gov.uk::50b4ff11-047b-41ed-a730-cdb72edf0574" providerId="AD"/>
  <p188:author id="{F5687A53-827D-6B15-F565-C9B1DFE6E68E}" name="James Moorhouse" initials="JM" userId="S::James.Moorhouse@btvlep.co.uk::52c77cd9-d034-4c34-a84a-9452b75c1451" providerId="AD"/>
  <p188:author id="{407FE562-A949-BEB0-8B23-7B1010FD0147}" name="Caroline Hargrave" initials="CH" userId="S::Caroline.Hargrave@buckslep.co.uk::b8f2e569-4c81-4f9d-96cf-9b35a10b6345" providerId="AD"/>
  <p188:author id="{8DC5648C-7FED-047F-69A1-9512F8155D74}" name="Caroline Hargrave" initials="CH" userId="S::caroline.hargrave@buckslep.co.uk::b8f2e569-4c81-4f9d-96cf-9b35a10b6345" providerId="AD"/>
  <p188:author id="{B761B9A0-D091-989D-5ADD-0C111406975E}" name="James Moorhouse" initials="JM" userId="S::james.moorhouse@btvlep.co.uk::52c77cd9-d034-4c34-a84a-9452b75c1451" providerId="AD"/>
  <p188:author id="{5C4894CC-0C35-0B6C-EBBF-4BEEBED18C1B}" name="Saad Ehsan" initials="SE" userId="S::Saad.Ehsan@buckslep.co.uk::2a3e375b-0d84-42d1-99eb-b9c1a4dee99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965"/>
    <a:srgbClr val="B5D137"/>
    <a:srgbClr val="878787"/>
    <a:srgbClr val="00B8AF"/>
    <a:srgbClr val="C7A1E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CF1AFC9-CF9F-41C0-A814-256F13D7B6DA}" v="79" dt="2024-05-09T08:20:57.79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56" autoAdjust="0"/>
    <p:restoredTop sz="85490" autoAdjust="0"/>
  </p:normalViewPr>
  <p:slideViewPr>
    <p:cSldViewPr snapToGrid="0">
      <p:cViewPr varScale="1">
        <p:scale>
          <a:sx n="55" d="100"/>
          <a:sy n="55" d="100"/>
        </p:scale>
        <p:origin x="1080" y="36"/>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slide" Target="slides/slide58.xml"/><Relationship Id="rId68" Type="http://schemas.openxmlformats.org/officeDocument/2006/relationships/slide" Target="slides/slide63.xml"/><Relationship Id="rId16" Type="http://schemas.openxmlformats.org/officeDocument/2006/relationships/slide" Target="slides/slide11.xml"/><Relationship Id="rId11" Type="http://schemas.openxmlformats.org/officeDocument/2006/relationships/slide" Target="slides/slide6.xml"/><Relationship Id="rId32" Type="http://schemas.openxmlformats.org/officeDocument/2006/relationships/slide" Target="slides/slide27.xml"/><Relationship Id="rId37" Type="http://schemas.openxmlformats.org/officeDocument/2006/relationships/slide" Target="slides/slide32.xml"/><Relationship Id="rId53" Type="http://schemas.openxmlformats.org/officeDocument/2006/relationships/slide" Target="slides/slide48.xml"/><Relationship Id="rId58" Type="http://schemas.openxmlformats.org/officeDocument/2006/relationships/slide" Target="slides/slide53.xml"/><Relationship Id="rId74" Type="http://schemas.openxmlformats.org/officeDocument/2006/relationships/slide" Target="slides/slide69.xml"/><Relationship Id="rId79" Type="http://schemas.openxmlformats.org/officeDocument/2006/relationships/theme" Target="theme/theme1.xml"/><Relationship Id="rId5" Type="http://schemas.openxmlformats.org/officeDocument/2006/relationships/slideMaster" Target="slideMasters/slideMaster1.xml"/><Relationship Id="rId61" Type="http://schemas.openxmlformats.org/officeDocument/2006/relationships/slide" Target="slides/slide56.xml"/><Relationship Id="rId82" Type="http://schemas.microsoft.com/office/2018/10/relationships/authors" Target="authors.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slide" Target="slides/slide64.xml"/><Relationship Id="rId77" Type="http://schemas.openxmlformats.org/officeDocument/2006/relationships/presProps" Target="presProps.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slide" Target="slides/slide67.xml"/><Relationship Id="rId80"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slide" Target="slides/slide62.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slide" Target="slides/slide65.xml"/><Relationship Id="rId75"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openxmlformats.org/officeDocument/2006/relationships/slide" Target="slides/slide68.xml"/><Relationship Id="rId78" Type="http://schemas.openxmlformats.org/officeDocument/2006/relationships/viewProps" Target="viewProps.xml"/><Relationship Id="rId81" Type="http://schemas.microsoft.com/office/2015/10/relationships/revisionInfo" Target="revisionInfo.xml"/><Relationship Id="rId4" Type="http://schemas.openxmlformats.org/officeDocument/2006/relationships/customXml" Target="../customXml/item4.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 Id="rId76" Type="http://schemas.openxmlformats.org/officeDocument/2006/relationships/handoutMaster" Target="handoutMasters/handoutMaster1.xml"/><Relationship Id="rId7" Type="http://schemas.openxmlformats.org/officeDocument/2006/relationships/slide" Target="slides/slide2.xml"/><Relationship Id="rId71" Type="http://schemas.openxmlformats.org/officeDocument/2006/relationships/slide" Target="slides/slide66.xml"/><Relationship Id="rId2" Type="http://schemas.openxmlformats.org/officeDocument/2006/relationships/customXml" Target="../customXml/item2.xml"/><Relationship Id="rId29" Type="http://schemas.openxmlformats.org/officeDocument/2006/relationships/slide" Target="slides/slide24.xml"/><Relationship Id="rId24" Type="http://schemas.openxmlformats.org/officeDocument/2006/relationships/slide" Target="slides/slide19.xml"/><Relationship Id="rId40" Type="http://schemas.openxmlformats.org/officeDocument/2006/relationships/slide" Target="slides/slide35.xml"/><Relationship Id="rId45" Type="http://schemas.openxmlformats.org/officeDocument/2006/relationships/slide" Target="slides/slide40.xml"/><Relationship Id="rId66" Type="http://schemas.openxmlformats.org/officeDocument/2006/relationships/slide" Target="slides/slide61.xml"/></Relationships>
</file>

<file path=ppt/charts/_rels/chart1.xml.rels><?xml version="1.0" encoding="UTF-8" standalone="yes"?>
<Relationships xmlns="http://schemas.openxmlformats.org/package/2006/relationships"><Relationship Id="rId3" Type="http://schemas.openxmlformats.org/officeDocument/2006/relationships/oleObject" Target="https://bucksbusinessfirst-my.sharepoint.com/personal/james_moorhouse_btvlep_co_uk/Documents/Apprenticeships%20full%202022-23%20data.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https://bucksbusinessfirst-my.sharepoint.com/personal/james_moorhouse_btvlep_co_uk/Documents/Apprenticeship%20Achievements.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https://bucksbusinessfirst-my.sharepoint.com/personal/james_moorhouse_btvlep_co_uk/Documents/Apprenticeship%20Achievements.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https://bucksbusinessfirst-my.sharepoint.com/personal/james_moorhouse_btvlep_co_uk/Documents/Apprenticeship%20Achievements.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Book2"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https://bucksbusinessfirst-my.sharepoint.com/personal/james_moorhouse_btvlep_co_uk/Documents/Apprenticeship%20Achievements.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https://buckscc-my.sharepoint.com/personal/james_moorhouse_buckscc_gov_uk/Documents/Apprenticeship%20Levels%20Amended.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https://bucksbusinessfirst-my.sharepoint.com/personal/james_moorhouse_btvlep_co_uk/Documents/Apprenticeship%20Achievements.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https://bucksbusinessfirst-my.sharepoint.com/personal/james_moorhouse_btvlep_co_uk/Documents/Apprenticeships%20full%202022-23%20data.xlsx"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https://bucksbusinessfirst-my.sharepoint.com/personal/james_moorhouse_btvlep_co_uk/Documents/Apprenticeships%20full%202022-23%20data.xlsx"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oleObject" Target="https://bucksbusinessfirst-my.sharepoint.com/personal/james_moorhouse_btvlep_co_uk/Documents/Apprenticeships%20full%202022-23%20data.xlsx" TargetMode="External"/><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oleObject" Target="https://bucksbusinessfirst-my.sharepoint.com/personal/james_moorhouse_btvlep_co_uk/Documents/Apprenticeships%20full%202022-23%20data.xlsx"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oleObject" Target="https://bucksbusinessfirst-my.sharepoint.com/personal/james_moorhouse_btvlep_co_uk/Documents/Apprenticeships%20full%202022-23%20data.xlsx" TargetMode="External"/><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1.xml"/><Relationship Id="rId1" Type="http://schemas.microsoft.com/office/2011/relationships/chartStyle" Target="style21.xml"/></Relationships>
</file>

<file path=ppt/charts/_rels/chart22.xml.rels><?xml version="1.0" encoding="UTF-8" standalone="yes"?>
<Relationships xmlns="http://schemas.openxmlformats.org/package/2006/relationships"><Relationship Id="rId3" Type="http://schemas.openxmlformats.org/officeDocument/2006/relationships/oleObject" Target="https://bucksbusinessfirst-my.sharepoint.com/personal/james_moorhouse_btvlep_co_uk/Documents/Apprenticeship%20Starts%20-%20Delivery%20Bucks.xlsx" TargetMode="External"/><Relationship Id="rId2" Type="http://schemas.microsoft.com/office/2011/relationships/chartColorStyle" Target="colors22.xml"/><Relationship Id="rId1" Type="http://schemas.microsoft.com/office/2011/relationships/chartStyle" Target="style22.xml"/></Relationships>
</file>

<file path=ppt/charts/_rels/chart23.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3.xml"/><Relationship Id="rId1" Type="http://schemas.microsoft.com/office/2011/relationships/chartStyle" Target="style23.xml"/></Relationships>
</file>

<file path=ppt/charts/_rels/chart24.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4.xml"/><Relationship Id="rId1" Type="http://schemas.microsoft.com/office/2011/relationships/chartStyle" Target="style24.xml"/></Relationships>
</file>

<file path=ppt/charts/_rels/chart25.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5.xml"/><Relationship Id="rId1" Type="http://schemas.microsoft.com/office/2011/relationships/chartStyle" Target="style25.xml"/></Relationships>
</file>

<file path=ppt/charts/_rels/chart26.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6.xml"/><Relationship Id="rId1" Type="http://schemas.microsoft.com/office/2011/relationships/chartStyle" Target="style26.xml"/></Relationships>
</file>

<file path=ppt/charts/_rels/chart27.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7.xml"/><Relationship Id="rId1" Type="http://schemas.microsoft.com/office/2011/relationships/chartStyle" Target="style27.xml"/></Relationships>
</file>

<file path=ppt/charts/_rels/chart28.xml.rels><?xml version="1.0" encoding="UTF-8" standalone="yes"?>
<Relationships xmlns="http://schemas.openxmlformats.org/package/2006/relationships"><Relationship Id="rId3" Type="http://schemas.openxmlformats.org/officeDocument/2006/relationships/oleObject" Target="https://bucksbusinessfirst-my.sharepoint.com/personal/james_moorhouse_btvlep_co_uk/Documents/Apprenticeship%20Achievements-%20Delivery%20Bucks.xlsx" TargetMode="External"/><Relationship Id="rId2" Type="http://schemas.microsoft.com/office/2011/relationships/chartColorStyle" Target="colors28.xml"/><Relationship Id="rId1" Type="http://schemas.microsoft.com/office/2011/relationships/chartStyle" Target="style28.xml"/></Relationships>
</file>

<file path=ppt/charts/_rels/chart29.xml.rels><?xml version="1.0" encoding="UTF-8" standalone="yes"?>
<Relationships xmlns="http://schemas.openxmlformats.org/package/2006/relationships"><Relationship Id="rId3" Type="http://schemas.openxmlformats.org/officeDocument/2006/relationships/oleObject" Target="https://bucksbusinessfirst-my.sharepoint.com/personal/james_moorhouse_btvlep_co_uk/Documents/Apprenticeships%20full%202022-23%20data.xlsx" TargetMode="External"/><Relationship Id="rId2" Type="http://schemas.microsoft.com/office/2011/relationships/chartColorStyle" Target="colors29.xml"/><Relationship Id="rId1" Type="http://schemas.microsoft.com/office/2011/relationships/chartStyle" Target="style29.xml"/></Relationships>
</file>

<file path=ppt/charts/_rels/chart3.xml.rels><?xml version="1.0" encoding="UTF-8" standalone="yes"?>
<Relationships xmlns="http://schemas.openxmlformats.org/package/2006/relationships"><Relationship Id="rId3" Type="http://schemas.openxmlformats.org/officeDocument/2006/relationships/oleObject" Target="https://bucksbusinessfirst-my.sharepoint.com/personal/james_moorhouse_btvlep_co_uk/Documents/Apprenticeship%20Working%20Group%20data.xlsx" TargetMode="External"/><Relationship Id="rId2" Type="http://schemas.microsoft.com/office/2011/relationships/chartColorStyle" Target="colors3.xml"/><Relationship Id="rId1" Type="http://schemas.microsoft.com/office/2011/relationships/chartStyle" Target="style3.xml"/></Relationships>
</file>

<file path=ppt/charts/_rels/chart30.xml.rels><?xml version="1.0" encoding="UTF-8" standalone="yes"?>
<Relationships xmlns="http://schemas.openxmlformats.org/package/2006/relationships"><Relationship Id="rId3" Type="http://schemas.openxmlformats.org/officeDocument/2006/relationships/oleObject" Target="https://bucksbusinessfirst-my.sharepoint.com/personal/james_moorhouse_btvlep_co_uk/Documents/Apprenticeships%20full%202022-23%20data.xlsx" TargetMode="External"/><Relationship Id="rId2" Type="http://schemas.microsoft.com/office/2011/relationships/chartColorStyle" Target="colors30.xml"/><Relationship Id="rId1" Type="http://schemas.microsoft.com/office/2011/relationships/chartStyle" Target="style30.xml"/></Relationships>
</file>

<file path=ppt/charts/_rels/chart31.xml.rels><?xml version="1.0" encoding="UTF-8" standalone="yes"?>
<Relationships xmlns="http://schemas.openxmlformats.org/package/2006/relationships"><Relationship Id="rId3" Type="http://schemas.openxmlformats.org/officeDocument/2006/relationships/oleObject" Target="https://bucksbusinessfirst-my.sharepoint.com/personal/james_moorhouse_btvlep_co_uk/Documents/Apprenticeships%20full%202022-23%20data.xlsx" TargetMode="External"/><Relationship Id="rId2" Type="http://schemas.microsoft.com/office/2011/relationships/chartColorStyle" Target="colors31.xml"/><Relationship Id="rId1" Type="http://schemas.microsoft.com/office/2011/relationships/chartStyle" Target="style31.xml"/></Relationships>
</file>

<file path=ppt/charts/_rels/chart32.xml.rels><?xml version="1.0" encoding="UTF-8" standalone="yes"?>
<Relationships xmlns="http://schemas.openxmlformats.org/package/2006/relationships"><Relationship Id="rId3" Type="http://schemas.openxmlformats.org/officeDocument/2006/relationships/oleObject" Target="https://bucksbusinessfirst-my.sharepoint.com/personal/james_moorhouse_btvlep_co_uk/Documents/Apprenticeships%20full%202022-23%20data.xlsx" TargetMode="External"/><Relationship Id="rId2" Type="http://schemas.microsoft.com/office/2011/relationships/chartColorStyle" Target="colors32.xml"/><Relationship Id="rId1" Type="http://schemas.microsoft.com/office/2011/relationships/chartStyle" Target="style32.xml"/></Relationships>
</file>

<file path=ppt/charts/_rels/chart33.xml.rels><?xml version="1.0" encoding="UTF-8" standalone="yes"?>
<Relationships xmlns="http://schemas.openxmlformats.org/package/2006/relationships"><Relationship Id="rId3" Type="http://schemas.openxmlformats.org/officeDocument/2006/relationships/oleObject" Target="https://bucksbusinessfirst-my.sharepoint.com/personal/james_moorhouse_btvlep_co_uk/Documents/App%20vacancies%20applicants%202023.xlsx" TargetMode="External"/><Relationship Id="rId2" Type="http://schemas.microsoft.com/office/2011/relationships/chartColorStyle" Target="colors33.xml"/><Relationship Id="rId1" Type="http://schemas.microsoft.com/office/2011/relationships/chartStyle" Target="style33.xml"/></Relationships>
</file>

<file path=ppt/charts/_rels/chart34.xml.rels><?xml version="1.0" encoding="UTF-8" standalone="yes"?>
<Relationships xmlns="http://schemas.openxmlformats.org/package/2006/relationships"><Relationship Id="rId3" Type="http://schemas.openxmlformats.org/officeDocument/2006/relationships/oleObject" Target="https://bucksbusinessfirst-my.sharepoint.com/personal/james_moorhouse_btvlep_co_uk/Documents/App%20vacancies%20applicants%202023.xlsx" TargetMode="External"/><Relationship Id="rId2" Type="http://schemas.microsoft.com/office/2011/relationships/chartColorStyle" Target="colors34.xml"/><Relationship Id="rId1" Type="http://schemas.microsoft.com/office/2011/relationships/chartStyle" Target="style34.xml"/></Relationships>
</file>

<file path=ppt/charts/_rels/chart35.xml.rels><?xml version="1.0" encoding="UTF-8" standalone="yes"?>
<Relationships xmlns="http://schemas.openxmlformats.org/package/2006/relationships"><Relationship Id="rId3" Type="http://schemas.openxmlformats.org/officeDocument/2006/relationships/oleObject" Target="https://bucksbusinessfirst-my.sharepoint.com/personal/james_moorhouse_btvlep_co_uk/Documents/App%20vacancies%20applicants%202023.xlsx" TargetMode="External"/><Relationship Id="rId2" Type="http://schemas.microsoft.com/office/2011/relationships/chartColorStyle" Target="colors35.xml"/><Relationship Id="rId1" Type="http://schemas.microsoft.com/office/2011/relationships/chartStyle" Target="style35.xml"/></Relationships>
</file>

<file path=ppt/charts/_rels/chart36.xml.rels><?xml version="1.0" encoding="UTF-8" standalone="yes"?>
<Relationships xmlns="http://schemas.openxmlformats.org/package/2006/relationships"><Relationship Id="rId3" Type="http://schemas.openxmlformats.org/officeDocument/2006/relationships/oleObject" Target="https://bucksbusinessfirst-my.sharepoint.com/personal/james_moorhouse_btvlep_co_uk/Documents/App%20vacancies%20applicants%202023.xlsx" TargetMode="External"/><Relationship Id="rId2" Type="http://schemas.microsoft.com/office/2011/relationships/chartColorStyle" Target="colors36.xml"/><Relationship Id="rId1" Type="http://schemas.microsoft.com/office/2011/relationships/chartStyle" Target="style36.xml"/></Relationships>
</file>

<file path=ppt/charts/_rels/chart37.xml.rels><?xml version="1.0" encoding="UTF-8" standalone="yes"?>
<Relationships xmlns="http://schemas.openxmlformats.org/package/2006/relationships"><Relationship Id="rId3" Type="http://schemas.openxmlformats.org/officeDocument/2006/relationships/oleObject" Target="https://bucksbusinessfirst-my.sharepoint.com/personal/james_moorhouse_btvlep_co_uk/Documents/Apprenticeship%20Working%20Group%20data.xlsx" TargetMode="External"/><Relationship Id="rId2" Type="http://schemas.microsoft.com/office/2011/relationships/chartColorStyle" Target="colors37.xml"/><Relationship Id="rId1" Type="http://schemas.microsoft.com/office/2011/relationships/chartStyle" Target="style37.xml"/></Relationships>
</file>

<file path=ppt/charts/_rels/chart4.xml.rels><?xml version="1.0" encoding="UTF-8" standalone="yes"?>
<Relationships xmlns="http://schemas.openxmlformats.org/package/2006/relationships"><Relationship Id="rId3" Type="http://schemas.openxmlformats.org/officeDocument/2006/relationships/oleObject" Target="https://bucksbusinessfirst-my.sharepoint.com/personal/james_moorhouse_btvlep_co_uk/Documents/Apprenticeships%20full%202022-23%20data.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bucksbusinessfirst-my.sharepoint.com/personal/james_moorhouse_btvlep_co_uk/Documents/Apprenticeships%20full%202022-23%20data.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bucksbusinessfirst-my.sharepoint.com/personal/james_moorhouse_btvlep_co_uk/Documents/Apprenticeships%20full%202022-23%20data.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buckscc-my.sharepoint.com/personal/james_moorhouse_buckscc_gov_uk/Documents/Apprenticeship%20Levels%20Amended.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https://bucksbusinessfirst-my.sharepoint.com/personal/james_moorhouse_btvlep_co_uk/Documents/Apprenticeships%20full%202022-23%20data.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Book2"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'[Apprenticeships full 2022-23 data.xlsx]Sheet1'!$E$5</c:f>
              <c:strCache>
                <c:ptCount val="1"/>
                <c:pt idx="0">
                  <c:v>Buckinghamshire </c:v>
                </c:pt>
              </c:strCache>
            </c:strRef>
          </c:tx>
          <c:spPr>
            <a:solidFill>
              <a:srgbClr val="006965"/>
            </a:solidFill>
            <a:ln>
              <a:noFill/>
            </a:ln>
            <a:effectLst/>
          </c:spPr>
          <c:invertIfNegative val="0"/>
          <c:cat>
            <c:strRef>
              <c:f>'[Apprenticeships full 2022-23 data.xlsx]Sheet1'!$F$4:$L$4</c:f>
              <c:strCache>
                <c:ptCount val="7"/>
                <c:pt idx="0">
                  <c:v>2016/17</c:v>
                </c:pt>
                <c:pt idx="1">
                  <c:v>2017/18</c:v>
                </c:pt>
                <c:pt idx="2">
                  <c:v>2018/19</c:v>
                </c:pt>
                <c:pt idx="3">
                  <c:v>2019/20</c:v>
                </c:pt>
                <c:pt idx="4">
                  <c:v>2020/21</c:v>
                </c:pt>
                <c:pt idx="5">
                  <c:v>2021/22</c:v>
                </c:pt>
                <c:pt idx="6">
                  <c:v>2022/23</c:v>
                </c:pt>
              </c:strCache>
            </c:strRef>
          </c:cat>
          <c:val>
            <c:numRef>
              <c:f>'[Apprenticeships full 2022-23 data.xlsx]Sheet1'!$F$5:$L$5</c:f>
              <c:numCache>
                <c:formatCode>#,##0</c:formatCode>
                <c:ptCount val="7"/>
                <c:pt idx="0" formatCode="_-* #,##0_-;\-* #,##0_-;_-* &quot;-&quot;??_-;_-@_-">
                  <c:v>2960</c:v>
                </c:pt>
                <c:pt idx="1">
                  <c:v>2610</c:v>
                </c:pt>
                <c:pt idx="2">
                  <c:v>2850</c:v>
                </c:pt>
                <c:pt idx="3">
                  <c:v>2270</c:v>
                </c:pt>
                <c:pt idx="4">
                  <c:v>2470</c:v>
                </c:pt>
                <c:pt idx="5">
                  <c:v>2710</c:v>
                </c:pt>
                <c:pt idx="6">
                  <c:v>2750</c:v>
                </c:pt>
              </c:numCache>
            </c:numRef>
          </c:val>
          <c:extLst>
            <c:ext xmlns:c16="http://schemas.microsoft.com/office/drawing/2014/chart" uri="{C3380CC4-5D6E-409C-BE32-E72D297353CC}">
              <c16:uniqueId val="{00000007-E95A-4B58-9C01-94AE3F61B2C0}"/>
            </c:ext>
          </c:extLst>
        </c:ser>
        <c:dLbls>
          <c:showLegendKey val="0"/>
          <c:showVal val="0"/>
          <c:showCatName val="0"/>
          <c:showSerName val="0"/>
          <c:showPercent val="0"/>
          <c:showBubbleSize val="0"/>
        </c:dLbls>
        <c:gapWidth val="93"/>
        <c:overlap val="-27"/>
        <c:axId val="1057561839"/>
        <c:axId val="1112097743"/>
      </c:barChart>
      <c:lineChart>
        <c:grouping val="standard"/>
        <c:varyColors val="0"/>
        <c:ser>
          <c:idx val="1"/>
          <c:order val="1"/>
          <c:tx>
            <c:strRef>
              <c:f>'[Apprenticeships full 2022-23 data.xlsx]Sheet1'!$E$11</c:f>
              <c:strCache>
                <c:ptCount val="1"/>
                <c:pt idx="0">
                  <c:v>England</c:v>
                </c:pt>
              </c:strCache>
            </c:strRef>
          </c:tx>
          <c:spPr>
            <a:ln w="28575" cap="rnd">
              <a:solidFill>
                <a:srgbClr val="B5D137"/>
              </a:solidFill>
              <a:round/>
            </a:ln>
            <a:effectLst/>
          </c:spPr>
          <c:marker>
            <c:symbol val="none"/>
          </c:marker>
          <c:cat>
            <c:strRef>
              <c:f>'[Apprenticeships full 2022-23 data.xlsx]Sheet1'!$F$4:$L$4</c:f>
              <c:strCache>
                <c:ptCount val="7"/>
                <c:pt idx="0">
                  <c:v>2016/17</c:v>
                </c:pt>
                <c:pt idx="1">
                  <c:v>2017/18</c:v>
                </c:pt>
                <c:pt idx="2">
                  <c:v>2018/19</c:v>
                </c:pt>
                <c:pt idx="3">
                  <c:v>2019/20</c:v>
                </c:pt>
                <c:pt idx="4">
                  <c:v>2020/21</c:v>
                </c:pt>
                <c:pt idx="5">
                  <c:v>2021/22</c:v>
                </c:pt>
                <c:pt idx="6">
                  <c:v>2022/23</c:v>
                </c:pt>
              </c:strCache>
            </c:strRef>
          </c:cat>
          <c:val>
            <c:numRef>
              <c:f>'[Apprenticeships full 2022-23 data.xlsx]Sheet1'!$F$11:$L$11</c:f>
              <c:numCache>
                <c:formatCode>#,##0</c:formatCode>
                <c:ptCount val="7"/>
                <c:pt idx="0" formatCode="_-* #,##0_-;\-* #,##0_-;_-* &quot;-&quot;??_-;_-@_-">
                  <c:v>494880</c:v>
                </c:pt>
                <c:pt idx="1">
                  <c:v>375760</c:v>
                </c:pt>
                <c:pt idx="2">
                  <c:v>393380</c:v>
                </c:pt>
                <c:pt idx="3">
                  <c:v>322530</c:v>
                </c:pt>
                <c:pt idx="4">
                  <c:v>321440</c:v>
                </c:pt>
                <c:pt idx="5">
                  <c:v>349190</c:v>
                </c:pt>
                <c:pt idx="6">
                  <c:v>337140</c:v>
                </c:pt>
              </c:numCache>
            </c:numRef>
          </c:val>
          <c:smooth val="0"/>
          <c:extLst>
            <c:ext xmlns:c16="http://schemas.microsoft.com/office/drawing/2014/chart" uri="{C3380CC4-5D6E-409C-BE32-E72D297353CC}">
              <c16:uniqueId val="{0000000F-E95A-4B58-9C01-94AE3F61B2C0}"/>
            </c:ext>
          </c:extLst>
        </c:ser>
        <c:dLbls>
          <c:showLegendKey val="0"/>
          <c:showVal val="0"/>
          <c:showCatName val="0"/>
          <c:showSerName val="0"/>
          <c:showPercent val="0"/>
          <c:showBubbleSize val="0"/>
        </c:dLbls>
        <c:marker val="1"/>
        <c:smooth val="0"/>
        <c:axId val="1057561359"/>
        <c:axId val="1112098735"/>
      </c:lineChart>
      <c:catAx>
        <c:axId val="105756183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112097743"/>
        <c:crosses val="autoZero"/>
        <c:auto val="1"/>
        <c:lblAlgn val="ctr"/>
        <c:lblOffset val="100"/>
        <c:noMultiLvlLbl val="0"/>
      </c:catAx>
      <c:valAx>
        <c:axId val="111209774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dirty="0"/>
                  <a:t>Buckinghamshire starts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057561839"/>
        <c:crosses val="autoZero"/>
        <c:crossBetween val="between"/>
      </c:valAx>
      <c:valAx>
        <c:axId val="1112098735"/>
        <c:scaling>
          <c:orientation val="minMax"/>
        </c:scaling>
        <c:delete val="0"/>
        <c:axPos val="r"/>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dirty="0"/>
                  <a:t>England starts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out"/>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057561359"/>
        <c:crosses val="max"/>
        <c:crossBetween val="between"/>
      </c:valAx>
      <c:catAx>
        <c:axId val="1057561359"/>
        <c:scaling>
          <c:orientation val="minMax"/>
        </c:scaling>
        <c:delete val="1"/>
        <c:axPos val="b"/>
        <c:numFmt formatCode="General" sourceLinked="1"/>
        <c:majorTickMark val="out"/>
        <c:minorTickMark val="none"/>
        <c:tickLblPos val="nextTo"/>
        <c:crossAx val="1112098735"/>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'[Apprenticeship Achievements.xlsx]Trend'!$E$23</c:f>
              <c:strCache>
                <c:ptCount val="1"/>
                <c:pt idx="0">
                  <c:v>2017/18</c:v>
                </c:pt>
              </c:strCache>
            </c:strRef>
          </c:tx>
          <c:spPr>
            <a:solidFill>
              <a:srgbClr val="006965">
                <a:alpha val="20000"/>
              </a:srgbClr>
            </a:solidFill>
            <a:ln>
              <a:noFill/>
            </a:ln>
            <a:effectLst/>
          </c:spPr>
          <c:invertIfNegative val="0"/>
          <c:cat>
            <c:strRef>
              <c:f>'[Apprenticeship Achievements.xlsx]Trend'!$D$24:$D$28</c:f>
              <c:strCache>
                <c:ptCount val="5"/>
                <c:pt idx="0">
                  <c:v>Aylesbury</c:v>
                </c:pt>
                <c:pt idx="1">
                  <c:v>Beaconsfield</c:v>
                </c:pt>
                <c:pt idx="2">
                  <c:v>Buckingham</c:v>
                </c:pt>
                <c:pt idx="3">
                  <c:v>Chesham and Amersham</c:v>
                </c:pt>
                <c:pt idx="4">
                  <c:v>Wycombe</c:v>
                </c:pt>
              </c:strCache>
            </c:strRef>
          </c:cat>
          <c:val>
            <c:numRef>
              <c:f>'[Apprenticeship Achievements.xlsx]Trend'!$E$24:$E$28</c:f>
              <c:numCache>
                <c:formatCode>General</c:formatCode>
                <c:ptCount val="5"/>
                <c:pt idx="0">
                  <c:v>470</c:v>
                </c:pt>
                <c:pt idx="1">
                  <c:v>240</c:v>
                </c:pt>
                <c:pt idx="2">
                  <c:v>320</c:v>
                </c:pt>
                <c:pt idx="3">
                  <c:v>210</c:v>
                </c:pt>
                <c:pt idx="4">
                  <c:v>340</c:v>
                </c:pt>
              </c:numCache>
            </c:numRef>
          </c:val>
          <c:extLst>
            <c:ext xmlns:c16="http://schemas.microsoft.com/office/drawing/2014/chart" uri="{C3380CC4-5D6E-409C-BE32-E72D297353CC}">
              <c16:uniqueId val="{00000000-FAC2-416B-A9F9-71ED7BD01589}"/>
            </c:ext>
          </c:extLst>
        </c:ser>
        <c:ser>
          <c:idx val="1"/>
          <c:order val="1"/>
          <c:tx>
            <c:strRef>
              <c:f>'[Apprenticeship Achievements.xlsx]Trend'!$F$23</c:f>
              <c:strCache>
                <c:ptCount val="1"/>
                <c:pt idx="0">
                  <c:v>2018/19</c:v>
                </c:pt>
              </c:strCache>
            </c:strRef>
          </c:tx>
          <c:spPr>
            <a:solidFill>
              <a:srgbClr val="006965">
                <a:alpha val="30196"/>
              </a:srgbClr>
            </a:solidFill>
            <a:ln>
              <a:noFill/>
            </a:ln>
            <a:effectLst/>
          </c:spPr>
          <c:invertIfNegative val="0"/>
          <c:cat>
            <c:strRef>
              <c:f>'[Apprenticeship Achievements.xlsx]Trend'!$D$24:$D$28</c:f>
              <c:strCache>
                <c:ptCount val="5"/>
                <c:pt idx="0">
                  <c:v>Aylesbury</c:v>
                </c:pt>
                <c:pt idx="1">
                  <c:v>Beaconsfield</c:v>
                </c:pt>
                <c:pt idx="2">
                  <c:v>Buckingham</c:v>
                </c:pt>
                <c:pt idx="3">
                  <c:v>Chesham and Amersham</c:v>
                </c:pt>
                <c:pt idx="4">
                  <c:v>Wycombe</c:v>
                </c:pt>
              </c:strCache>
            </c:strRef>
          </c:cat>
          <c:val>
            <c:numRef>
              <c:f>'[Apprenticeship Achievements.xlsx]Trend'!$F$24:$F$28</c:f>
              <c:numCache>
                <c:formatCode>General</c:formatCode>
                <c:ptCount val="5"/>
                <c:pt idx="0">
                  <c:v>360</c:v>
                </c:pt>
                <c:pt idx="1">
                  <c:v>180</c:v>
                </c:pt>
                <c:pt idx="2">
                  <c:v>190</c:v>
                </c:pt>
                <c:pt idx="3">
                  <c:v>150</c:v>
                </c:pt>
                <c:pt idx="4">
                  <c:v>250</c:v>
                </c:pt>
              </c:numCache>
            </c:numRef>
          </c:val>
          <c:extLst>
            <c:ext xmlns:c16="http://schemas.microsoft.com/office/drawing/2014/chart" uri="{C3380CC4-5D6E-409C-BE32-E72D297353CC}">
              <c16:uniqueId val="{00000001-FAC2-416B-A9F9-71ED7BD01589}"/>
            </c:ext>
          </c:extLst>
        </c:ser>
        <c:ser>
          <c:idx val="2"/>
          <c:order val="2"/>
          <c:tx>
            <c:strRef>
              <c:f>'[Apprenticeship Achievements.xlsx]Trend'!$G$23</c:f>
              <c:strCache>
                <c:ptCount val="1"/>
                <c:pt idx="0">
                  <c:v>2019/20</c:v>
                </c:pt>
              </c:strCache>
            </c:strRef>
          </c:tx>
          <c:spPr>
            <a:solidFill>
              <a:srgbClr val="006965">
                <a:alpha val="40000"/>
              </a:srgbClr>
            </a:solidFill>
            <a:ln>
              <a:noFill/>
            </a:ln>
            <a:effectLst/>
          </c:spPr>
          <c:invertIfNegative val="0"/>
          <c:cat>
            <c:strRef>
              <c:f>'[Apprenticeship Achievements.xlsx]Trend'!$D$24:$D$28</c:f>
              <c:strCache>
                <c:ptCount val="5"/>
                <c:pt idx="0">
                  <c:v>Aylesbury</c:v>
                </c:pt>
                <c:pt idx="1">
                  <c:v>Beaconsfield</c:v>
                </c:pt>
                <c:pt idx="2">
                  <c:v>Buckingham</c:v>
                </c:pt>
                <c:pt idx="3">
                  <c:v>Chesham and Amersham</c:v>
                </c:pt>
                <c:pt idx="4">
                  <c:v>Wycombe</c:v>
                </c:pt>
              </c:strCache>
            </c:strRef>
          </c:cat>
          <c:val>
            <c:numRef>
              <c:f>'[Apprenticeship Achievements.xlsx]Trend'!$G$24:$G$28</c:f>
              <c:numCache>
                <c:formatCode>General</c:formatCode>
                <c:ptCount val="5"/>
                <c:pt idx="0">
                  <c:v>320</c:v>
                </c:pt>
                <c:pt idx="1">
                  <c:v>130</c:v>
                </c:pt>
                <c:pt idx="2">
                  <c:v>200</c:v>
                </c:pt>
                <c:pt idx="3">
                  <c:v>150</c:v>
                </c:pt>
                <c:pt idx="4">
                  <c:v>190</c:v>
                </c:pt>
              </c:numCache>
            </c:numRef>
          </c:val>
          <c:extLst>
            <c:ext xmlns:c16="http://schemas.microsoft.com/office/drawing/2014/chart" uri="{C3380CC4-5D6E-409C-BE32-E72D297353CC}">
              <c16:uniqueId val="{00000002-FAC2-416B-A9F9-71ED7BD01589}"/>
            </c:ext>
          </c:extLst>
        </c:ser>
        <c:ser>
          <c:idx val="3"/>
          <c:order val="3"/>
          <c:tx>
            <c:strRef>
              <c:f>'[Apprenticeship Achievements.xlsx]Trend'!$H$23</c:f>
              <c:strCache>
                <c:ptCount val="1"/>
                <c:pt idx="0">
                  <c:v>2020/21</c:v>
                </c:pt>
              </c:strCache>
            </c:strRef>
          </c:tx>
          <c:spPr>
            <a:solidFill>
              <a:srgbClr val="006965">
                <a:alpha val="60000"/>
              </a:srgbClr>
            </a:solidFill>
            <a:ln>
              <a:noFill/>
            </a:ln>
            <a:effectLst/>
          </c:spPr>
          <c:invertIfNegative val="0"/>
          <c:cat>
            <c:strRef>
              <c:f>'[Apprenticeship Achievements.xlsx]Trend'!$D$24:$D$28</c:f>
              <c:strCache>
                <c:ptCount val="5"/>
                <c:pt idx="0">
                  <c:v>Aylesbury</c:v>
                </c:pt>
                <c:pt idx="1">
                  <c:v>Beaconsfield</c:v>
                </c:pt>
                <c:pt idx="2">
                  <c:v>Buckingham</c:v>
                </c:pt>
                <c:pt idx="3">
                  <c:v>Chesham and Amersham</c:v>
                </c:pt>
                <c:pt idx="4">
                  <c:v>Wycombe</c:v>
                </c:pt>
              </c:strCache>
            </c:strRef>
          </c:cat>
          <c:val>
            <c:numRef>
              <c:f>'[Apprenticeship Achievements.xlsx]Trend'!$H$24:$H$28</c:f>
              <c:numCache>
                <c:formatCode>General</c:formatCode>
                <c:ptCount val="5"/>
                <c:pt idx="0">
                  <c:v>340</c:v>
                </c:pt>
                <c:pt idx="1">
                  <c:v>200</c:v>
                </c:pt>
                <c:pt idx="2">
                  <c:v>200</c:v>
                </c:pt>
                <c:pt idx="3">
                  <c:v>160</c:v>
                </c:pt>
                <c:pt idx="4">
                  <c:v>240</c:v>
                </c:pt>
              </c:numCache>
            </c:numRef>
          </c:val>
          <c:extLst>
            <c:ext xmlns:c16="http://schemas.microsoft.com/office/drawing/2014/chart" uri="{C3380CC4-5D6E-409C-BE32-E72D297353CC}">
              <c16:uniqueId val="{00000003-FAC2-416B-A9F9-71ED7BD01589}"/>
            </c:ext>
          </c:extLst>
        </c:ser>
        <c:ser>
          <c:idx val="4"/>
          <c:order val="4"/>
          <c:tx>
            <c:strRef>
              <c:f>'[Apprenticeship Achievements.xlsx]Trend'!$I$23</c:f>
              <c:strCache>
                <c:ptCount val="1"/>
                <c:pt idx="0">
                  <c:v>2021/22</c:v>
                </c:pt>
              </c:strCache>
            </c:strRef>
          </c:tx>
          <c:spPr>
            <a:solidFill>
              <a:srgbClr val="006965">
                <a:alpha val="80000"/>
              </a:srgbClr>
            </a:solidFill>
            <a:ln>
              <a:noFill/>
            </a:ln>
            <a:effectLst/>
          </c:spPr>
          <c:invertIfNegative val="0"/>
          <c:cat>
            <c:strRef>
              <c:f>'[Apprenticeship Achievements.xlsx]Trend'!$D$24:$D$28</c:f>
              <c:strCache>
                <c:ptCount val="5"/>
                <c:pt idx="0">
                  <c:v>Aylesbury</c:v>
                </c:pt>
                <c:pt idx="1">
                  <c:v>Beaconsfield</c:v>
                </c:pt>
                <c:pt idx="2">
                  <c:v>Buckingham</c:v>
                </c:pt>
                <c:pt idx="3">
                  <c:v>Chesham and Amersham</c:v>
                </c:pt>
                <c:pt idx="4">
                  <c:v>Wycombe</c:v>
                </c:pt>
              </c:strCache>
            </c:strRef>
          </c:cat>
          <c:val>
            <c:numRef>
              <c:f>'[Apprenticeship Achievements.xlsx]Trend'!$I$24:$I$28</c:f>
              <c:numCache>
                <c:formatCode>General</c:formatCode>
                <c:ptCount val="5"/>
                <c:pt idx="0">
                  <c:v>400</c:v>
                </c:pt>
                <c:pt idx="1">
                  <c:v>180</c:v>
                </c:pt>
                <c:pt idx="2">
                  <c:v>230</c:v>
                </c:pt>
                <c:pt idx="3">
                  <c:v>170</c:v>
                </c:pt>
                <c:pt idx="4">
                  <c:v>230</c:v>
                </c:pt>
              </c:numCache>
            </c:numRef>
          </c:val>
          <c:extLst>
            <c:ext xmlns:c16="http://schemas.microsoft.com/office/drawing/2014/chart" uri="{C3380CC4-5D6E-409C-BE32-E72D297353CC}">
              <c16:uniqueId val="{00000004-FAC2-416B-A9F9-71ED7BD01589}"/>
            </c:ext>
          </c:extLst>
        </c:ser>
        <c:ser>
          <c:idx val="5"/>
          <c:order val="5"/>
          <c:tx>
            <c:strRef>
              <c:f>'[Apprenticeship Achievements.xlsx]Trend'!$J$23</c:f>
              <c:strCache>
                <c:ptCount val="1"/>
                <c:pt idx="0">
                  <c:v>2022/23</c:v>
                </c:pt>
              </c:strCache>
            </c:strRef>
          </c:tx>
          <c:spPr>
            <a:solidFill>
              <a:srgbClr val="006965"/>
            </a:solidFill>
            <a:ln>
              <a:noFill/>
            </a:ln>
            <a:effectLst/>
          </c:spPr>
          <c:invertIfNegative val="0"/>
          <c:cat>
            <c:strRef>
              <c:f>'[Apprenticeship Achievements.xlsx]Trend'!$D$24:$D$28</c:f>
              <c:strCache>
                <c:ptCount val="5"/>
                <c:pt idx="0">
                  <c:v>Aylesbury</c:v>
                </c:pt>
                <c:pt idx="1">
                  <c:v>Beaconsfield</c:v>
                </c:pt>
                <c:pt idx="2">
                  <c:v>Buckingham</c:v>
                </c:pt>
                <c:pt idx="3">
                  <c:v>Chesham and Amersham</c:v>
                </c:pt>
                <c:pt idx="4">
                  <c:v>Wycombe</c:v>
                </c:pt>
              </c:strCache>
            </c:strRef>
          </c:cat>
          <c:val>
            <c:numRef>
              <c:f>'[Apprenticeship Achievements.xlsx]Trend'!$J$24:$J$28</c:f>
              <c:numCache>
                <c:formatCode>General</c:formatCode>
                <c:ptCount val="5"/>
                <c:pt idx="0">
                  <c:v>380</c:v>
                </c:pt>
                <c:pt idx="1">
                  <c:v>220</c:v>
                </c:pt>
                <c:pt idx="2">
                  <c:v>240</c:v>
                </c:pt>
                <c:pt idx="3">
                  <c:v>170</c:v>
                </c:pt>
                <c:pt idx="4">
                  <c:v>270</c:v>
                </c:pt>
              </c:numCache>
            </c:numRef>
          </c:val>
          <c:extLst>
            <c:ext xmlns:c16="http://schemas.microsoft.com/office/drawing/2014/chart" uri="{C3380CC4-5D6E-409C-BE32-E72D297353CC}">
              <c16:uniqueId val="{00000005-FAC2-416B-A9F9-71ED7BD01589}"/>
            </c:ext>
          </c:extLst>
        </c:ser>
        <c:dLbls>
          <c:showLegendKey val="0"/>
          <c:showVal val="0"/>
          <c:showCatName val="0"/>
          <c:showSerName val="0"/>
          <c:showPercent val="0"/>
          <c:showBubbleSize val="0"/>
        </c:dLbls>
        <c:gapWidth val="219"/>
        <c:overlap val="-27"/>
        <c:axId val="340581103"/>
        <c:axId val="340582063"/>
      </c:barChart>
      <c:catAx>
        <c:axId val="3405811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340582063"/>
        <c:crosses val="autoZero"/>
        <c:auto val="1"/>
        <c:lblAlgn val="ctr"/>
        <c:lblOffset val="100"/>
        <c:noMultiLvlLbl val="0"/>
      </c:catAx>
      <c:valAx>
        <c:axId val="34058206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34058110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rgbClr val="B5D137"/>
              </a:solidFill>
              <a:ln>
                <a:noFill/>
              </a:ln>
              <a:effectLst/>
            </c:spPr>
            <c:extLst>
              <c:ext xmlns:c16="http://schemas.microsoft.com/office/drawing/2014/chart" uri="{C3380CC4-5D6E-409C-BE32-E72D297353CC}">
                <c16:uniqueId val="{00000001-F16A-45AB-A6A2-6E1D7B49B229}"/>
              </c:ext>
            </c:extLst>
          </c:dPt>
          <c:dPt>
            <c:idx val="1"/>
            <c:invertIfNegative val="0"/>
            <c:bubble3D val="0"/>
            <c:spPr>
              <a:solidFill>
                <a:srgbClr val="B5D137"/>
              </a:solidFill>
              <a:ln>
                <a:noFill/>
              </a:ln>
              <a:effectLst/>
            </c:spPr>
            <c:extLst>
              <c:ext xmlns:c16="http://schemas.microsoft.com/office/drawing/2014/chart" uri="{C3380CC4-5D6E-409C-BE32-E72D297353CC}">
                <c16:uniqueId val="{00000003-F16A-45AB-A6A2-6E1D7B49B229}"/>
              </c:ext>
            </c:extLst>
          </c:dPt>
          <c:dPt>
            <c:idx val="2"/>
            <c:invertIfNegative val="0"/>
            <c:bubble3D val="0"/>
            <c:spPr>
              <a:solidFill>
                <a:srgbClr val="878787"/>
              </a:solidFill>
              <a:ln>
                <a:noFill/>
              </a:ln>
              <a:effectLst/>
            </c:spPr>
            <c:extLst>
              <c:ext xmlns:c16="http://schemas.microsoft.com/office/drawing/2014/chart" uri="{C3380CC4-5D6E-409C-BE32-E72D297353CC}">
                <c16:uniqueId val="{00000005-F16A-45AB-A6A2-6E1D7B49B229}"/>
              </c:ext>
            </c:extLst>
          </c:dPt>
          <c:dPt>
            <c:idx val="3"/>
            <c:invertIfNegative val="0"/>
            <c:bubble3D val="0"/>
            <c:spPr>
              <a:solidFill>
                <a:srgbClr val="878787"/>
              </a:solidFill>
              <a:ln>
                <a:noFill/>
              </a:ln>
              <a:effectLst/>
            </c:spPr>
            <c:extLst>
              <c:ext xmlns:c16="http://schemas.microsoft.com/office/drawing/2014/chart" uri="{C3380CC4-5D6E-409C-BE32-E72D297353CC}">
                <c16:uniqueId val="{00000007-F16A-45AB-A6A2-6E1D7B49B229}"/>
              </c:ext>
            </c:extLst>
          </c:dPt>
          <c:dPt>
            <c:idx val="4"/>
            <c:invertIfNegative val="0"/>
            <c:bubble3D val="0"/>
            <c:spPr>
              <a:solidFill>
                <a:srgbClr val="878787"/>
              </a:solidFill>
              <a:ln>
                <a:noFill/>
              </a:ln>
              <a:effectLst/>
            </c:spPr>
            <c:extLst>
              <c:ext xmlns:c16="http://schemas.microsoft.com/office/drawing/2014/chart" uri="{C3380CC4-5D6E-409C-BE32-E72D297353CC}">
                <c16:uniqueId val="{00000009-F16A-45AB-A6A2-6E1D7B49B229}"/>
              </c:ext>
            </c:extLst>
          </c:dPt>
          <c:dPt>
            <c:idx val="5"/>
            <c:invertIfNegative val="0"/>
            <c:bubble3D val="0"/>
            <c:spPr>
              <a:solidFill>
                <a:srgbClr val="878787"/>
              </a:solidFill>
              <a:ln>
                <a:noFill/>
              </a:ln>
              <a:effectLst/>
            </c:spPr>
            <c:extLst>
              <c:ext xmlns:c16="http://schemas.microsoft.com/office/drawing/2014/chart" uri="{C3380CC4-5D6E-409C-BE32-E72D297353CC}">
                <c16:uniqueId val="{0000000B-F16A-45AB-A6A2-6E1D7B49B229}"/>
              </c:ext>
            </c:extLst>
          </c:dPt>
          <c:dPt>
            <c:idx val="6"/>
            <c:invertIfNegative val="0"/>
            <c:bubble3D val="0"/>
            <c:spPr>
              <a:solidFill>
                <a:srgbClr val="006965"/>
              </a:solidFill>
              <a:ln>
                <a:noFill/>
              </a:ln>
              <a:effectLst/>
            </c:spPr>
            <c:extLst>
              <c:ext xmlns:c16="http://schemas.microsoft.com/office/drawing/2014/chart" uri="{C3380CC4-5D6E-409C-BE32-E72D297353CC}">
                <c16:uniqueId val="{0000000D-F16A-45AB-A6A2-6E1D7B49B229}"/>
              </c:ext>
            </c:extLst>
          </c:dPt>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'[Apprenticeship Achievements.xlsx]Per 1,000'!$E$15:$E$21</c:f>
              <c:strCache>
                <c:ptCount val="7"/>
                <c:pt idx="0">
                  <c:v>England</c:v>
                </c:pt>
                <c:pt idx="1">
                  <c:v>South East (region)</c:v>
                </c:pt>
                <c:pt idx="2">
                  <c:v>South East Midlands</c:v>
                </c:pt>
                <c:pt idx="3">
                  <c:v>Oxfordshire</c:v>
                </c:pt>
                <c:pt idx="4">
                  <c:v>Hertfordshire</c:v>
                </c:pt>
                <c:pt idx="5">
                  <c:v>Thames Valley Berkshire</c:v>
                </c:pt>
                <c:pt idx="6">
                  <c:v>Buckinghamshire</c:v>
                </c:pt>
              </c:strCache>
            </c:strRef>
          </c:cat>
          <c:val>
            <c:numRef>
              <c:f>'[Apprenticeship Achievements.xlsx]Per 1,000'!$F$15:$F$21</c:f>
              <c:numCache>
                <c:formatCode>0.0</c:formatCode>
                <c:ptCount val="7"/>
                <c:pt idx="0">
                  <c:v>4.5572463361221853</c:v>
                </c:pt>
                <c:pt idx="1">
                  <c:v>4.1854083812368668</c:v>
                </c:pt>
                <c:pt idx="2">
                  <c:v>4.1862111691300115</c:v>
                </c:pt>
                <c:pt idx="3">
                  <c:v>3.9270386266094421</c:v>
                </c:pt>
                <c:pt idx="4">
                  <c:v>3.6507936507936511</c:v>
                </c:pt>
                <c:pt idx="5">
                  <c:v>3.7497953168495171</c:v>
                </c:pt>
                <c:pt idx="6">
                  <c:v>3.7243401759530794</c:v>
                </c:pt>
              </c:numCache>
            </c:numRef>
          </c:val>
          <c:extLst>
            <c:ext xmlns:c16="http://schemas.microsoft.com/office/drawing/2014/chart" uri="{C3380CC4-5D6E-409C-BE32-E72D297353CC}">
              <c16:uniqueId val="{0000000E-F16A-45AB-A6A2-6E1D7B49B229}"/>
            </c:ext>
          </c:extLst>
        </c:ser>
        <c:dLbls>
          <c:dLblPos val="outEnd"/>
          <c:showLegendKey val="0"/>
          <c:showVal val="1"/>
          <c:showCatName val="0"/>
          <c:showSerName val="0"/>
          <c:showPercent val="0"/>
          <c:showBubbleSize val="0"/>
        </c:dLbls>
        <c:gapWidth val="182"/>
        <c:axId val="911662336"/>
        <c:axId val="1299148448"/>
      </c:barChart>
      <c:catAx>
        <c:axId val="91166233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299148448"/>
        <c:crosses val="autoZero"/>
        <c:auto val="1"/>
        <c:lblAlgn val="ctr"/>
        <c:lblOffset val="100"/>
        <c:noMultiLvlLbl val="0"/>
      </c:catAx>
      <c:valAx>
        <c:axId val="129914844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9116623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'[Apprenticeship Achievements.xlsx]Gender'!$L$7</c:f>
              <c:strCache>
                <c:ptCount val="1"/>
                <c:pt idx="0">
                  <c:v>Female</c:v>
                </c:pt>
              </c:strCache>
            </c:strRef>
          </c:tx>
          <c:spPr>
            <a:solidFill>
              <a:srgbClr val="006965"/>
            </a:solidFill>
            <a:ln>
              <a:noFill/>
            </a:ln>
            <a:effectLst/>
          </c:spPr>
          <c:invertIfNegative val="0"/>
          <c:dLbls>
            <c:delete val="1"/>
          </c:dLbls>
          <c:cat>
            <c:strRef>
              <c:f>'[Apprenticeship Achievements.xlsx]Gender'!$M$6:$R$6</c:f>
              <c:strCache>
                <c:ptCount val="6"/>
                <c:pt idx="0">
                  <c:v>2017/18</c:v>
                </c:pt>
                <c:pt idx="1">
                  <c:v>2018/19</c:v>
                </c:pt>
                <c:pt idx="2">
                  <c:v>2019/20</c:v>
                </c:pt>
                <c:pt idx="3">
                  <c:v>2020/21</c:v>
                </c:pt>
                <c:pt idx="4">
                  <c:v>2021/22</c:v>
                </c:pt>
                <c:pt idx="5">
                  <c:v>2022/23</c:v>
                </c:pt>
              </c:strCache>
            </c:strRef>
          </c:cat>
          <c:val>
            <c:numRef>
              <c:f>'[Apprenticeship Achievements.xlsx]Gender'!$M$7:$R$7</c:f>
              <c:numCache>
                <c:formatCode>General</c:formatCode>
                <c:ptCount val="6"/>
                <c:pt idx="0">
                  <c:v>830</c:v>
                </c:pt>
                <c:pt idx="1">
                  <c:v>540</c:v>
                </c:pt>
                <c:pt idx="2">
                  <c:v>510</c:v>
                </c:pt>
                <c:pt idx="3">
                  <c:v>570</c:v>
                </c:pt>
                <c:pt idx="4">
                  <c:v>600</c:v>
                </c:pt>
                <c:pt idx="5">
                  <c:v>680</c:v>
                </c:pt>
              </c:numCache>
            </c:numRef>
          </c:val>
          <c:extLst>
            <c:ext xmlns:c16="http://schemas.microsoft.com/office/drawing/2014/chart" uri="{C3380CC4-5D6E-409C-BE32-E72D297353CC}">
              <c16:uniqueId val="{00000006-7E51-44D3-A617-E3CFC556B239}"/>
            </c:ext>
          </c:extLst>
        </c:ser>
        <c:ser>
          <c:idx val="1"/>
          <c:order val="1"/>
          <c:tx>
            <c:strRef>
              <c:f>'[Apprenticeship Achievements.xlsx]Gender'!$L$8</c:f>
              <c:strCache>
                <c:ptCount val="1"/>
                <c:pt idx="0">
                  <c:v>Male</c:v>
                </c:pt>
              </c:strCache>
            </c:strRef>
          </c:tx>
          <c:spPr>
            <a:solidFill>
              <a:srgbClr val="B5D137"/>
            </a:solidFill>
            <a:ln>
              <a:noFill/>
            </a:ln>
            <a:effectLst/>
          </c:spPr>
          <c:invertIfNegative val="0"/>
          <c:dLbls>
            <c:delete val="1"/>
          </c:dLbls>
          <c:cat>
            <c:strRef>
              <c:f>'[Apprenticeship Achievements.xlsx]Gender'!$M$6:$R$6</c:f>
              <c:strCache>
                <c:ptCount val="6"/>
                <c:pt idx="0">
                  <c:v>2017/18</c:v>
                </c:pt>
                <c:pt idx="1">
                  <c:v>2018/19</c:v>
                </c:pt>
                <c:pt idx="2">
                  <c:v>2019/20</c:v>
                </c:pt>
                <c:pt idx="3">
                  <c:v>2020/21</c:v>
                </c:pt>
                <c:pt idx="4">
                  <c:v>2021/22</c:v>
                </c:pt>
                <c:pt idx="5">
                  <c:v>2022/23</c:v>
                </c:pt>
              </c:strCache>
            </c:strRef>
          </c:cat>
          <c:val>
            <c:numRef>
              <c:f>'[Apprenticeship Achievements.xlsx]Gender'!$M$8:$R$8</c:f>
              <c:numCache>
                <c:formatCode>General</c:formatCode>
                <c:ptCount val="6"/>
                <c:pt idx="0">
                  <c:v>750</c:v>
                </c:pt>
                <c:pt idx="1">
                  <c:v>580</c:v>
                </c:pt>
                <c:pt idx="2">
                  <c:v>490</c:v>
                </c:pt>
                <c:pt idx="3">
                  <c:v>570</c:v>
                </c:pt>
                <c:pt idx="4">
                  <c:v>600</c:v>
                </c:pt>
                <c:pt idx="5">
                  <c:v>590</c:v>
                </c:pt>
              </c:numCache>
            </c:numRef>
          </c:val>
          <c:extLst>
            <c:ext xmlns:c16="http://schemas.microsoft.com/office/drawing/2014/chart" uri="{C3380CC4-5D6E-409C-BE32-E72D297353CC}">
              <c16:uniqueId val="{0000000D-7E51-44D3-A617-E3CFC556B239}"/>
            </c:ext>
          </c:extLst>
        </c:ser>
        <c:dLbls>
          <c:dLblPos val="outEnd"/>
          <c:showLegendKey val="0"/>
          <c:showVal val="1"/>
          <c:showCatName val="0"/>
          <c:showSerName val="0"/>
          <c:showPercent val="0"/>
          <c:showBubbleSize val="0"/>
        </c:dLbls>
        <c:gapWidth val="219"/>
        <c:overlap val="-27"/>
        <c:axId val="389231503"/>
        <c:axId val="1968959327"/>
      </c:barChart>
      <c:catAx>
        <c:axId val="3892315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968959327"/>
        <c:crosses val="autoZero"/>
        <c:auto val="1"/>
        <c:lblAlgn val="ctr"/>
        <c:lblOffset val="100"/>
        <c:noMultiLvlLbl val="0"/>
      </c:catAx>
      <c:valAx>
        <c:axId val="196895932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38923150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Age!$H$14</c:f>
              <c:strCache>
                <c:ptCount val="1"/>
                <c:pt idx="0">
                  <c:v>Under 19</c:v>
                </c:pt>
              </c:strCache>
            </c:strRef>
          </c:tx>
          <c:spPr>
            <a:solidFill>
              <a:srgbClr val="006965"/>
            </a:solidFill>
            <a:ln>
              <a:noFill/>
            </a:ln>
            <a:effectLst/>
          </c:spPr>
          <c:invertIfNegative val="0"/>
          <c:cat>
            <c:strRef>
              <c:f>Age!$I$13:$N$13</c:f>
              <c:strCache>
                <c:ptCount val="6"/>
                <c:pt idx="0">
                  <c:v>2017/18</c:v>
                </c:pt>
                <c:pt idx="1">
                  <c:v>2018/19</c:v>
                </c:pt>
                <c:pt idx="2">
                  <c:v>2019/20</c:v>
                </c:pt>
                <c:pt idx="3">
                  <c:v>2020/21</c:v>
                </c:pt>
                <c:pt idx="4">
                  <c:v>2021/22</c:v>
                </c:pt>
                <c:pt idx="5">
                  <c:v>2022/23</c:v>
                </c:pt>
              </c:strCache>
            </c:strRef>
          </c:cat>
          <c:val>
            <c:numRef>
              <c:f>Age!$I$14:$N$14</c:f>
              <c:numCache>
                <c:formatCode>0%</c:formatCode>
                <c:ptCount val="6"/>
                <c:pt idx="0">
                  <c:v>0.31446540880503143</c:v>
                </c:pt>
                <c:pt idx="1">
                  <c:v>0.3482142857142857</c:v>
                </c:pt>
                <c:pt idx="2">
                  <c:v>0.26</c:v>
                </c:pt>
                <c:pt idx="3">
                  <c:v>0.22807017543859648</c:v>
                </c:pt>
                <c:pt idx="4">
                  <c:v>0.20833333333333334</c:v>
                </c:pt>
                <c:pt idx="5">
                  <c:v>0.18110236220472442</c:v>
                </c:pt>
              </c:numCache>
            </c:numRef>
          </c:val>
          <c:extLst>
            <c:ext xmlns:c16="http://schemas.microsoft.com/office/drawing/2014/chart" uri="{C3380CC4-5D6E-409C-BE32-E72D297353CC}">
              <c16:uniqueId val="{00000000-DED0-4BF2-A166-D68B4F51AECA}"/>
            </c:ext>
          </c:extLst>
        </c:ser>
        <c:ser>
          <c:idx val="1"/>
          <c:order val="1"/>
          <c:tx>
            <c:strRef>
              <c:f>Age!$H$15</c:f>
              <c:strCache>
                <c:ptCount val="1"/>
                <c:pt idx="0">
                  <c:v>19-24</c:v>
                </c:pt>
              </c:strCache>
            </c:strRef>
          </c:tx>
          <c:spPr>
            <a:solidFill>
              <a:srgbClr val="B5D137"/>
            </a:solidFill>
            <a:ln>
              <a:noFill/>
            </a:ln>
            <a:effectLst/>
          </c:spPr>
          <c:invertIfNegative val="0"/>
          <c:cat>
            <c:strRef>
              <c:f>Age!$I$13:$N$13</c:f>
              <c:strCache>
                <c:ptCount val="6"/>
                <c:pt idx="0">
                  <c:v>2017/18</c:v>
                </c:pt>
                <c:pt idx="1">
                  <c:v>2018/19</c:v>
                </c:pt>
                <c:pt idx="2">
                  <c:v>2019/20</c:v>
                </c:pt>
                <c:pt idx="3">
                  <c:v>2020/21</c:v>
                </c:pt>
                <c:pt idx="4">
                  <c:v>2021/22</c:v>
                </c:pt>
                <c:pt idx="5">
                  <c:v>2022/23</c:v>
                </c:pt>
              </c:strCache>
            </c:strRef>
          </c:cat>
          <c:val>
            <c:numRef>
              <c:f>Age!$I$15:$N$15</c:f>
              <c:numCache>
                <c:formatCode>0%</c:formatCode>
                <c:ptCount val="6"/>
                <c:pt idx="0">
                  <c:v>0.32075471698113206</c:v>
                </c:pt>
                <c:pt idx="1">
                  <c:v>0.33035714285714285</c:v>
                </c:pt>
                <c:pt idx="2">
                  <c:v>0.33</c:v>
                </c:pt>
                <c:pt idx="3">
                  <c:v>0.35964912280701755</c:v>
                </c:pt>
                <c:pt idx="4">
                  <c:v>0.36666666666666664</c:v>
                </c:pt>
                <c:pt idx="5">
                  <c:v>0.37007874015748032</c:v>
                </c:pt>
              </c:numCache>
            </c:numRef>
          </c:val>
          <c:extLst>
            <c:ext xmlns:c16="http://schemas.microsoft.com/office/drawing/2014/chart" uri="{C3380CC4-5D6E-409C-BE32-E72D297353CC}">
              <c16:uniqueId val="{00000001-DED0-4BF2-A166-D68B4F51AECA}"/>
            </c:ext>
          </c:extLst>
        </c:ser>
        <c:ser>
          <c:idx val="2"/>
          <c:order val="2"/>
          <c:tx>
            <c:strRef>
              <c:f>Age!$H$16</c:f>
              <c:strCache>
                <c:ptCount val="1"/>
                <c:pt idx="0">
                  <c:v>25+</c:v>
                </c:pt>
              </c:strCache>
            </c:strRef>
          </c:tx>
          <c:spPr>
            <a:solidFill>
              <a:srgbClr val="878787"/>
            </a:solidFill>
            <a:ln>
              <a:noFill/>
            </a:ln>
            <a:effectLst/>
          </c:spPr>
          <c:invertIfNegative val="0"/>
          <c:cat>
            <c:strRef>
              <c:f>Age!$I$13:$N$13</c:f>
              <c:strCache>
                <c:ptCount val="6"/>
                <c:pt idx="0">
                  <c:v>2017/18</c:v>
                </c:pt>
                <c:pt idx="1">
                  <c:v>2018/19</c:v>
                </c:pt>
                <c:pt idx="2">
                  <c:v>2019/20</c:v>
                </c:pt>
                <c:pt idx="3">
                  <c:v>2020/21</c:v>
                </c:pt>
                <c:pt idx="4">
                  <c:v>2021/22</c:v>
                </c:pt>
                <c:pt idx="5">
                  <c:v>2022/23</c:v>
                </c:pt>
              </c:strCache>
            </c:strRef>
          </c:cat>
          <c:val>
            <c:numRef>
              <c:f>Age!$I$16:$N$16</c:f>
              <c:numCache>
                <c:formatCode>0%</c:formatCode>
                <c:ptCount val="6"/>
                <c:pt idx="0">
                  <c:v>0.36477987421383645</c:v>
                </c:pt>
                <c:pt idx="1">
                  <c:v>0.33035714285714285</c:v>
                </c:pt>
                <c:pt idx="2">
                  <c:v>0.4</c:v>
                </c:pt>
                <c:pt idx="3">
                  <c:v>0.41228070175438597</c:v>
                </c:pt>
                <c:pt idx="4">
                  <c:v>0.42499999999999999</c:v>
                </c:pt>
                <c:pt idx="5">
                  <c:v>0.44881889763779526</c:v>
                </c:pt>
              </c:numCache>
            </c:numRef>
          </c:val>
          <c:extLst>
            <c:ext xmlns:c16="http://schemas.microsoft.com/office/drawing/2014/chart" uri="{C3380CC4-5D6E-409C-BE32-E72D297353CC}">
              <c16:uniqueId val="{00000002-DED0-4BF2-A166-D68B4F51AECA}"/>
            </c:ext>
          </c:extLst>
        </c:ser>
        <c:dLbls>
          <c:showLegendKey val="0"/>
          <c:showVal val="0"/>
          <c:showCatName val="0"/>
          <c:showSerName val="0"/>
          <c:showPercent val="0"/>
          <c:showBubbleSize val="0"/>
        </c:dLbls>
        <c:gapWidth val="219"/>
        <c:overlap val="-27"/>
        <c:axId val="1239384512"/>
        <c:axId val="1234273392"/>
      </c:barChart>
      <c:catAx>
        <c:axId val="12393845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234273392"/>
        <c:crosses val="autoZero"/>
        <c:auto val="1"/>
        <c:lblAlgn val="ctr"/>
        <c:lblOffset val="100"/>
        <c:noMultiLvlLbl val="0"/>
      </c:catAx>
      <c:valAx>
        <c:axId val="123427339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239384512"/>
        <c:crosses val="autoZero"/>
        <c:crossBetween val="between"/>
        <c:majorUnit val="0.1"/>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'[Apprenticeship Achievements.xlsx]Age'!$O$58</c:f>
              <c:strCache>
                <c:ptCount val="1"/>
                <c:pt idx="0">
                  <c:v>Under 19</c:v>
                </c:pt>
              </c:strCache>
            </c:strRef>
          </c:tx>
          <c:spPr>
            <a:solidFill>
              <a:srgbClr val="006965"/>
            </a:solidFill>
            <a:ln>
              <a:noFill/>
            </a:ln>
            <a:effectLst/>
          </c:spPr>
          <c:invertIfNegative val="0"/>
          <c:cat>
            <c:strRef>
              <c:f>'[Apprenticeship Achievements.xlsx]Age'!$N$59:$N$63</c:f>
              <c:strCache>
                <c:ptCount val="5"/>
                <c:pt idx="0">
                  <c:v>Aylesbury</c:v>
                </c:pt>
                <c:pt idx="1">
                  <c:v>Beaconsfield</c:v>
                </c:pt>
                <c:pt idx="2">
                  <c:v>Buckingham</c:v>
                </c:pt>
                <c:pt idx="3">
                  <c:v>Chesham and Amersham</c:v>
                </c:pt>
                <c:pt idx="4">
                  <c:v>Wycombe</c:v>
                </c:pt>
              </c:strCache>
            </c:strRef>
          </c:cat>
          <c:val>
            <c:numRef>
              <c:f>'[Apprenticeship Achievements.xlsx]Age'!$O$59:$O$63</c:f>
              <c:numCache>
                <c:formatCode>0%</c:formatCode>
                <c:ptCount val="5"/>
                <c:pt idx="0">
                  <c:v>0.18421052631578946</c:v>
                </c:pt>
                <c:pt idx="1">
                  <c:v>0.13636363636363635</c:v>
                </c:pt>
                <c:pt idx="2">
                  <c:v>0.20833333333333334</c:v>
                </c:pt>
                <c:pt idx="3">
                  <c:v>0.17647058823529413</c:v>
                </c:pt>
                <c:pt idx="4">
                  <c:v>0.18518518518518517</c:v>
                </c:pt>
              </c:numCache>
            </c:numRef>
          </c:val>
          <c:extLst>
            <c:ext xmlns:c16="http://schemas.microsoft.com/office/drawing/2014/chart" uri="{C3380CC4-5D6E-409C-BE32-E72D297353CC}">
              <c16:uniqueId val="{00000000-4C89-45DE-8FAB-E5FDF7089554}"/>
            </c:ext>
          </c:extLst>
        </c:ser>
        <c:ser>
          <c:idx val="1"/>
          <c:order val="1"/>
          <c:tx>
            <c:strRef>
              <c:f>'[Apprenticeship Achievements.xlsx]Age'!$P$58</c:f>
              <c:strCache>
                <c:ptCount val="1"/>
                <c:pt idx="0">
                  <c:v>19-24</c:v>
                </c:pt>
              </c:strCache>
            </c:strRef>
          </c:tx>
          <c:spPr>
            <a:solidFill>
              <a:srgbClr val="B5D137"/>
            </a:solidFill>
            <a:ln>
              <a:noFill/>
            </a:ln>
            <a:effectLst/>
          </c:spPr>
          <c:invertIfNegative val="0"/>
          <c:cat>
            <c:strRef>
              <c:f>'[Apprenticeship Achievements.xlsx]Age'!$N$59:$N$63</c:f>
              <c:strCache>
                <c:ptCount val="5"/>
                <c:pt idx="0">
                  <c:v>Aylesbury</c:v>
                </c:pt>
                <c:pt idx="1">
                  <c:v>Beaconsfield</c:v>
                </c:pt>
                <c:pt idx="2">
                  <c:v>Buckingham</c:v>
                </c:pt>
                <c:pt idx="3">
                  <c:v>Chesham and Amersham</c:v>
                </c:pt>
                <c:pt idx="4">
                  <c:v>Wycombe</c:v>
                </c:pt>
              </c:strCache>
            </c:strRef>
          </c:cat>
          <c:val>
            <c:numRef>
              <c:f>'[Apprenticeship Achievements.xlsx]Age'!$P$59:$P$63</c:f>
              <c:numCache>
                <c:formatCode>0%</c:formatCode>
                <c:ptCount val="5"/>
                <c:pt idx="0">
                  <c:v>0.34210526315789475</c:v>
                </c:pt>
                <c:pt idx="1">
                  <c:v>0.45454545454545453</c:v>
                </c:pt>
                <c:pt idx="2">
                  <c:v>0.33333333333333331</c:v>
                </c:pt>
                <c:pt idx="3">
                  <c:v>0.41176470588235292</c:v>
                </c:pt>
                <c:pt idx="4">
                  <c:v>0.37037037037037035</c:v>
                </c:pt>
              </c:numCache>
            </c:numRef>
          </c:val>
          <c:extLst>
            <c:ext xmlns:c16="http://schemas.microsoft.com/office/drawing/2014/chart" uri="{C3380CC4-5D6E-409C-BE32-E72D297353CC}">
              <c16:uniqueId val="{00000001-4C89-45DE-8FAB-E5FDF7089554}"/>
            </c:ext>
          </c:extLst>
        </c:ser>
        <c:ser>
          <c:idx val="2"/>
          <c:order val="2"/>
          <c:tx>
            <c:strRef>
              <c:f>'[Apprenticeship Achievements.xlsx]Age'!$Q$58</c:f>
              <c:strCache>
                <c:ptCount val="1"/>
                <c:pt idx="0">
                  <c:v>25+</c:v>
                </c:pt>
              </c:strCache>
            </c:strRef>
          </c:tx>
          <c:spPr>
            <a:solidFill>
              <a:srgbClr val="878787"/>
            </a:solidFill>
            <a:ln>
              <a:noFill/>
            </a:ln>
            <a:effectLst/>
          </c:spPr>
          <c:invertIfNegative val="0"/>
          <c:cat>
            <c:strRef>
              <c:f>'[Apprenticeship Achievements.xlsx]Age'!$N$59:$N$63</c:f>
              <c:strCache>
                <c:ptCount val="5"/>
                <c:pt idx="0">
                  <c:v>Aylesbury</c:v>
                </c:pt>
                <c:pt idx="1">
                  <c:v>Beaconsfield</c:v>
                </c:pt>
                <c:pt idx="2">
                  <c:v>Buckingham</c:v>
                </c:pt>
                <c:pt idx="3">
                  <c:v>Chesham and Amersham</c:v>
                </c:pt>
                <c:pt idx="4">
                  <c:v>Wycombe</c:v>
                </c:pt>
              </c:strCache>
            </c:strRef>
          </c:cat>
          <c:val>
            <c:numRef>
              <c:f>'[Apprenticeship Achievements.xlsx]Age'!$Q$59:$Q$63</c:f>
              <c:numCache>
                <c:formatCode>0%</c:formatCode>
                <c:ptCount val="5"/>
                <c:pt idx="0">
                  <c:v>0.5</c:v>
                </c:pt>
                <c:pt idx="1">
                  <c:v>0.40909090909090912</c:v>
                </c:pt>
                <c:pt idx="2">
                  <c:v>0.45833333333333331</c:v>
                </c:pt>
                <c:pt idx="3">
                  <c:v>0.41176470588235292</c:v>
                </c:pt>
                <c:pt idx="4">
                  <c:v>0.44444444444444442</c:v>
                </c:pt>
              </c:numCache>
            </c:numRef>
          </c:val>
          <c:extLst>
            <c:ext xmlns:c16="http://schemas.microsoft.com/office/drawing/2014/chart" uri="{C3380CC4-5D6E-409C-BE32-E72D297353CC}">
              <c16:uniqueId val="{00000002-4C89-45DE-8FAB-E5FDF7089554}"/>
            </c:ext>
          </c:extLst>
        </c:ser>
        <c:dLbls>
          <c:showLegendKey val="0"/>
          <c:showVal val="0"/>
          <c:showCatName val="0"/>
          <c:showSerName val="0"/>
          <c:showPercent val="0"/>
          <c:showBubbleSize val="0"/>
        </c:dLbls>
        <c:gapWidth val="219"/>
        <c:overlap val="-27"/>
        <c:axId val="125667055"/>
        <c:axId val="124952079"/>
      </c:barChart>
      <c:catAx>
        <c:axId val="1256670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24952079"/>
        <c:crosses val="autoZero"/>
        <c:auto val="1"/>
        <c:lblAlgn val="ctr"/>
        <c:lblOffset val="100"/>
        <c:noMultiLvlLbl val="0"/>
      </c:catAx>
      <c:valAx>
        <c:axId val="124952079"/>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2566705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'[Apprenticeship Levels Amended.xlsx]Sheet1'!$T$88</c:f>
              <c:strCache>
                <c:ptCount val="1"/>
                <c:pt idx="0">
                  <c:v>Intermediate</c:v>
                </c:pt>
              </c:strCache>
            </c:strRef>
          </c:tx>
          <c:spPr>
            <a:solidFill>
              <a:srgbClr val="006965"/>
            </a:solidFill>
            <a:ln>
              <a:noFill/>
            </a:ln>
            <a:effectLst/>
          </c:spPr>
          <c:invertIfNegative val="0"/>
          <c:cat>
            <c:strRef>
              <c:f>'[Apprenticeship Levels Amended.xlsx]Sheet1'!$U$87:$Z$87</c:f>
              <c:strCache>
                <c:ptCount val="6"/>
                <c:pt idx="0">
                  <c:v>2017/18</c:v>
                </c:pt>
                <c:pt idx="1">
                  <c:v>2018/19</c:v>
                </c:pt>
                <c:pt idx="2">
                  <c:v>2019/20</c:v>
                </c:pt>
                <c:pt idx="3">
                  <c:v>2020/21</c:v>
                </c:pt>
                <c:pt idx="4">
                  <c:v>2021/22</c:v>
                </c:pt>
                <c:pt idx="5">
                  <c:v>2022/23</c:v>
                </c:pt>
              </c:strCache>
            </c:strRef>
          </c:cat>
          <c:val>
            <c:numRef>
              <c:f>'[Apprenticeship Levels Amended.xlsx]Sheet1'!$U$88:$Z$88</c:f>
              <c:numCache>
                <c:formatCode>0%</c:formatCode>
                <c:ptCount val="6"/>
                <c:pt idx="0">
                  <c:v>0.49685534591194969</c:v>
                </c:pt>
                <c:pt idx="1">
                  <c:v>0.4375</c:v>
                </c:pt>
                <c:pt idx="2">
                  <c:v>0.32</c:v>
                </c:pt>
                <c:pt idx="3">
                  <c:v>0.27192982456140352</c:v>
                </c:pt>
                <c:pt idx="4">
                  <c:v>0.27500000000000002</c:v>
                </c:pt>
                <c:pt idx="5">
                  <c:v>0.23622047244094488</c:v>
                </c:pt>
              </c:numCache>
            </c:numRef>
          </c:val>
          <c:extLst>
            <c:ext xmlns:c16="http://schemas.microsoft.com/office/drawing/2014/chart" uri="{C3380CC4-5D6E-409C-BE32-E72D297353CC}">
              <c16:uniqueId val="{00000000-2C48-40D9-A5B6-582F1CB37DE3}"/>
            </c:ext>
          </c:extLst>
        </c:ser>
        <c:ser>
          <c:idx val="1"/>
          <c:order val="1"/>
          <c:tx>
            <c:strRef>
              <c:f>'[Apprenticeship Levels Amended.xlsx]Sheet1'!$T$89</c:f>
              <c:strCache>
                <c:ptCount val="1"/>
                <c:pt idx="0">
                  <c:v>Advanced</c:v>
                </c:pt>
              </c:strCache>
            </c:strRef>
          </c:tx>
          <c:spPr>
            <a:solidFill>
              <a:srgbClr val="B5D137"/>
            </a:solidFill>
            <a:ln>
              <a:noFill/>
            </a:ln>
            <a:effectLst/>
          </c:spPr>
          <c:invertIfNegative val="0"/>
          <c:cat>
            <c:strRef>
              <c:f>'[Apprenticeship Levels Amended.xlsx]Sheet1'!$U$87:$Z$87</c:f>
              <c:strCache>
                <c:ptCount val="6"/>
                <c:pt idx="0">
                  <c:v>2017/18</c:v>
                </c:pt>
                <c:pt idx="1">
                  <c:v>2018/19</c:v>
                </c:pt>
                <c:pt idx="2">
                  <c:v>2019/20</c:v>
                </c:pt>
                <c:pt idx="3">
                  <c:v>2020/21</c:v>
                </c:pt>
                <c:pt idx="4">
                  <c:v>2021/22</c:v>
                </c:pt>
                <c:pt idx="5">
                  <c:v>2022/23</c:v>
                </c:pt>
              </c:strCache>
            </c:strRef>
          </c:cat>
          <c:val>
            <c:numRef>
              <c:f>'[Apprenticeship Levels Amended.xlsx]Sheet1'!$U$89:$Z$89</c:f>
              <c:numCache>
                <c:formatCode>0%</c:formatCode>
                <c:ptCount val="6"/>
                <c:pt idx="0">
                  <c:v>0.44025157232704404</c:v>
                </c:pt>
                <c:pt idx="1">
                  <c:v>0.49107142857142855</c:v>
                </c:pt>
                <c:pt idx="2">
                  <c:v>0.53</c:v>
                </c:pt>
                <c:pt idx="3">
                  <c:v>0.48245614035087719</c:v>
                </c:pt>
                <c:pt idx="4">
                  <c:v>0.45833333333333331</c:v>
                </c:pt>
                <c:pt idx="5">
                  <c:v>0.41732283464566927</c:v>
                </c:pt>
              </c:numCache>
            </c:numRef>
          </c:val>
          <c:extLst>
            <c:ext xmlns:c16="http://schemas.microsoft.com/office/drawing/2014/chart" uri="{C3380CC4-5D6E-409C-BE32-E72D297353CC}">
              <c16:uniqueId val="{00000001-2C48-40D9-A5B6-582F1CB37DE3}"/>
            </c:ext>
          </c:extLst>
        </c:ser>
        <c:ser>
          <c:idx val="2"/>
          <c:order val="2"/>
          <c:tx>
            <c:strRef>
              <c:f>'[Apprenticeship Levels Amended.xlsx]Sheet1'!$T$90</c:f>
              <c:strCache>
                <c:ptCount val="1"/>
                <c:pt idx="0">
                  <c:v>Higher</c:v>
                </c:pt>
              </c:strCache>
            </c:strRef>
          </c:tx>
          <c:spPr>
            <a:solidFill>
              <a:srgbClr val="878787"/>
            </a:solidFill>
            <a:ln>
              <a:noFill/>
            </a:ln>
            <a:effectLst/>
          </c:spPr>
          <c:invertIfNegative val="0"/>
          <c:cat>
            <c:strRef>
              <c:f>'[Apprenticeship Levels Amended.xlsx]Sheet1'!$U$87:$Z$87</c:f>
              <c:strCache>
                <c:ptCount val="6"/>
                <c:pt idx="0">
                  <c:v>2017/18</c:v>
                </c:pt>
                <c:pt idx="1">
                  <c:v>2018/19</c:v>
                </c:pt>
                <c:pt idx="2">
                  <c:v>2019/20</c:v>
                </c:pt>
                <c:pt idx="3">
                  <c:v>2020/21</c:v>
                </c:pt>
                <c:pt idx="4">
                  <c:v>2021/22</c:v>
                </c:pt>
                <c:pt idx="5">
                  <c:v>2022/23</c:v>
                </c:pt>
              </c:strCache>
            </c:strRef>
          </c:cat>
          <c:val>
            <c:numRef>
              <c:f>'[Apprenticeship Levels Amended.xlsx]Sheet1'!$U$90:$Z$90</c:f>
              <c:numCache>
                <c:formatCode>0%</c:formatCode>
                <c:ptCount val="6"/>
                <c:pt idx="0">
                  <c:v>5.6603773584905662E-2</c:v>
                </c:pt>
                <c:pt idx="1">
                  <c:v>7.1428571428571425E-2</c:v>
                </c:pt>
              </c:numCache>
            </c:numRef>
          </c:val>
          <c:extLst>
            <c:ext xmlns:c16="http://schemas.microsoft.com/office/drawing/2014/chart" uri="{C3380CC4-5D6E-409C-BE32-E72D297353CC}">
              <c16:uniqueId val="{00000002-2C48-40D9-A5B6-582F1CB37DE3}"/>
            </c:ext>
          </c:extLst>
        </c:ser>
        <c:ser>
          <c:idx val="3"/>
          <c:order val="3"/>
          <c:tx>
            <c:strRef>
              <c:f>'[Apprenticeship Levels Amended.xlsx]Sheet1'!$T$91</c:f>
              <c:strCache>
                <c:ptCount val="1"/>
                <c:pt idx="0">
                  <c:v>Higher (Levels 4 &amp; 5)</c:v>
                </c:pt>
              </c:strCache>
            </c:strRef>
          </c:tx>
          <c:spPr>
            <a:solidFill>
              <a:srgbClr val="00B0F0"/>
            </a:solidFill>
            <a:ln>
              <a:noFill/>
            </a:ln>
            <a:effectLst/>
          </c:spPr>
          <c:invertIfNegative val="0"/>
          <c:cat>
            <c:strRef>
              <c:f>'[Apprenticeship Levels Amended.xlsx]Sheet1'!$U$87:$Z$87</c:f>
              <c:strCache>
                <c:ptCount val="6"/>
                <c:pt idx="0">
                  <c:v>2017/18</c:v>
                </c:pt>
                <c:pt idx="1">
                  <c:v>2018/19</c:v>
                </c:pt>
                <c:pt idx="2">
                  <c:v>2019/20</c:v>
                </c:pt>
                <c:pt idx="3">
                  <c:v>2020/21</c:v>
                </c:pt>
                <c:pt idx="4">
                  <c:v>2021/22</c:v>
                </c:pt>
                <c:pt idx="5">
                  <c:v>2022/23</c:v>
                </c:pt>
              </c:strCache>
            </c:strRef>
          </c:cat>
          <c:val>
            <c:numRef>
              <c:f>'[Apprenticeship Levels Amended.xlsx]Sheet1'!$U$91:$Z$91</c:f>
              <c:numCache>
                <c:formatCode>General</c:formatCode>
                <c:ptCount val="6"/>
                <c:pt idx="2" formatCode="0%">
                  <c:v>0.13200000000000001</c:v>
                </c:pt>
                <c:pt idx="3" formatCode="0%">
                  <c:v>0.22894736842105262</c:v>
                </c:pt>
                <c:pt idx="4" formatCode="0%">
                  <c:v>0.23499999999999999</c:v>
                </c:pt>
                <c:pt idx="5" formatCode="0%">
                  <c:v>0.28661417322834648</c:v>
                </c:pt>
              </c:numCache>
            </c:numRef>
          </c:val>
          <c:extLst>
            <c:ext xmlns:c16="http://schemas.microsoft.com/office/drawing/2014/chart" uri="{C3380CC4-5D6E-409C-BE32-E72D297353CC}">
              <c16:uniqueId val="{00000003-2C48-40D9-A5B6-582F1CB37DE3}"/>
            </c:ext>
          </c:extLst>
        </c:ser>
        <c:ser>
          <c:idx val="4"/>
          <c:order val="4"/>
          <c:tx>
            <c:strRef>
              <c:f>'[Apprenticeship Levels Amended.xlsx]Sheet1'!$T$92</c:f>
              <c:strCache>
                <c:ptCount val="1"/>
                <c:pt idx="0">
                  <c:v>Higher (Levels 6 &amp; 7)</c:v>
                </c:pt>
              </c:strCache>
            </c:strRef>
          </c:tx>
          <c:spPr>
            <a:solidFill>
              <a:srgbClr val="7030A0"/>
            </a:solidFill>
            <a:ln>
              <a:noFill/>
            </a:ln>
            <a:effectLst/>
          </c:spPr>
          <c:invertIfNegative val="0"/>
          <c:cat>
            <c:strRef>
              <c:f>'[Apprenticeship Levels Amended.xlsx]Sheet1'!$U$87:$Z$87</c:f>
              <c:strCache>
                <c:ptCount val="6"/>
                <c:pt idx="0">
                  <c:v>2017/18</c:v>
                </c:pt>
                <c:pt idx="1">
                  <c:v>2018/19</c:v>
                </c:pt>
                <c:pt idx="2">
                  <c:v>2019/20</c:v>
                </c:pt>
                <c:pt idx="3">
                  <c:v>2020/21</c:v>
                </c:pt>
                <c:pt idx="4">
                  <c:v>2021/22</c:v>
                </c:pt>
                <c:pt idx="5">
                  <c:v>2022/23</c:v>
                </c:pt>
              </c:strCache>
            </c:strRef>
          </c:cat>
          <c:val>
            <c:numRef>
              <c:f>'[Apprenticeship Levels Amended.xlsx]Sheet1'!$U$92:$Z$92</c:f>
              <c:numCache>
                <c:formatCode>General</c:formatCode>
                <c:ptCount val="6"/>
                <c:pt idx="2" formatCode="0%">
                  <c:v>8.0000000000000002E-3</c:v>
                </c:pt>
                <c:pt idx="3" formatCode="0%">
                  <c:v>1.5789473684210527E-2</c:v>
                </c:pt>
                <c:pt idx="4" formatCode="0%">
                  <c:v>3.1666666666666669E-2</c:v>
                </c:pt>
                <c:pt idx="5" formatCode="0%">
                  <c:v>6.4566929133858267E-2</c:v>
                </c:pt>
              </c:numCache>
            </c:numRef>
          </c:val>
          <c:extLst>
            <c:ext xmlns:c16="http://schemas.microsoft.com/office/drawing/2014/chart" uri="{C3380CC4-5D6E-409C-BE32-E72D297353CC}">
              <c16:uniqueId val="{00000004-2C48-40D9-A5B6-582F1CB37DE3}"/>
            </c:ext>
          </c:extLst>
        </c:ser>
        <c:dLbls>
          <c:showLegendKey val="0"/>
          <c:showVal val="0"/>
          <c:showCatName val="0"/>
          <c:showSerName val="0"/>
          <c:showPercent val="0"/>
          <c:showBubbleSize val="0"/>
        </c:dLbls>
        <c:gapWidth val="150"/>
        <c:overlap val="100"/>
        <c:axId val="939191696"/>
        <c:axId val="939192176"/>
      </c:barChart>
      <c:catAx>
        <c:axId val="9391916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939192176"/>
        <c:crosses val="autoZero"/>
        <c:auto val="1"/>
        <c:lblAlgn val="ctr"/>
        <c:lblOffset val="100"/>
        <c:noMultiLvlLbl val="0"/>
      </c:catAx>
      <c:valAx>
        <c:axId val="939192176"/>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9391916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'[Apprenticeship Achievements.xlsx]STEM'!$D$30</c:f>
              <c:strCache>
                <c:ptCount val="1"/>
                <c:pt idx="0">
                  <c:v>2019/20</c:v>
                </c:pt>
              </c:strCache>
            </c:strRef>
          </c:tx>
          <c:spPr>
            <a:solidFill>
              <a:srgbClr val="006965">
                <a:alpha val="40000"/>
              </a:srgbClr>
            </a:solidFill>
            <a:ln>
              <a:noFill/>
            </a:ln>
            <a:effectLst/>
          </c:spPr>
          <c:invertIfNegative val="0"/>
          <c:cat>
            <c:strRef>
              <c:f>'[Apprenticeship Achievements.xlsx]STEM'!$C$31:$C$35</c:f>
              <c:strCache>
                <c:ptCount val="5"/>
                <c:pt idx="0">
                  <c:v>Aylesbury</c:v>
                </c:pt>
                <c:pt idx="1">
                  <c:v>Beaconsfield</c:v>
                </c:pt>
                <c:pt idx="2">
                  <c:v>Buckingham</c:v>
                </c:pt>
                <c:pt idx="3">
                  <c:v>Chesham and Amersham</c:v>
                </c:pt>
                <c:pt idx="4">
                  <c:v>Wycombe</c:v>
                </c:pt>
              </c:strCache>
            </c:strRef>
          </c:cat>
          <c:val>
            <c:numRef>
              <c:f>'[Apprenticeship Achievements.xlsx]STEM'!$D$31:$D$35</c:f>
              <c:numCache>
                <c:formatCode>0%</c:formatCode>
                <c:ptCount val="5"/>
                <c:pt idx="0">
                  <c:v>0.18012422360248448</c:v>
                </c:pt>
                <c:pt idx="1">
                  <c:v>0.33333333333333331</c:v>
                </c:pt>
                <c:pt idx="2">
                  <c:v>0.30150753768844218</c:v>
                </c:pt>
                <c:pt idx="3">
                  <c:v>0.22077922077922077</c:v>
                </c:pt>
                <c:pt idx="4">
                  <c:v>0.3</c:v>
                </c:pt>
              </c:numCache>
            </c:numRef>
          </c:val>
          <c:extLst>
            <c:ext xmlns:c16="http://schemas.microsoft.com/office/drawing/2014/chart" uri="{C3380CC4-5D6E-409C-BE32-E72D297353CC}">
              <c16:uniqueId val="{00000000-2B51-4A3D-A8DE-C689FD1A906C}"/>
            </c:ext>
          </c:extLst>
        </c:ser>
        <c:ser>
          <c:idx val="1"/>
          <c:order val="1"/>
          <c:tx>
            <c:strRef>
              <c:f>'[Apprenticeship Achievements.xlsx]STEM'!$E$30</c:f>
              <c:strCache>
                <c:ptCount val="1"/>
                <c:pt idx="0">
                  <c:v>2020/21</c:v>
                </c:pt>
              </c:strCache>
            </c:strRef>
          </c:tx>
          <c:spPr>
            <a:solidFill>
              <a:srgbClr val="006965">
                <a:alpha val="60000"/>
              </a:srgbClr>
            </a:solidFill>
            <a:ln>
              <a:noFill/>
            </a:ln>
            <a:effectLst/>
          </c:spPr>
          <c:invertIfNegative val="0"/>
          <c:cat>
            <c:strRef>
              <c:f>'[Apprenticeship Achievements.xlsx]STEM'!$C$31:$C$35</c:f>
              <c:strCache>
                <c:ptCount val="5"/>
                <c:pt idx="0">
                  <c:v>Aylesbury</c:v>
                </c:pt>
                <c:pt idx="1">
                  <c:v>Beaconsfield</c:v>
                </c:pt>
                <c:pt idx="2">
                  <c:v>Buckingham</c:v>
                </c:pt>
                <c:pt idx="3">
                  <c:v>Chesham and Amersham</c:v>
                </c:pt>
                <c:pt idx="4">
                  <c:v>Wycombe</c:v>
                </c:pt>
              </c:strCache>
            </c:strRef>
          </c:cat>
          <c:val>
            <c:numRef>
              <c:f>'[Apprenticeship Achievements.xlsx]STEM'!$E$31:$E$35</c:f>
              <c:numCache>
                <c:formatCode>0%</c:formatCode>
                <c:ptCount val="5"/>
                <c:pt idx="0">
                  <c:v>0.21068249258160238</c:v>
                </c:pt>
                <c:pt idx="1">
                  <c:v>0.29353233830845771</c:v>
                </c:pt>
                <c:pt idx="2">
                  <c:v>0.25615763546798032</c:v>
                </c:pt>
                <c:pt idx="3">
                  <c:v>0.26451612903225807</c:v>
                </c:pt>
                <c:pt idx="4">
                  <c:v>0.20661157024793389</c:v>
                </c:pt>
              </c:numCache>
            </c:numRef>
          </c:val>
          <c:extLst>
            <c:ext xmlns:c16="http://schemas.microsoft.com/office/drawing/2014/chart" uri="{C3380CC4-5D6E-409C-BE32-E72D297353CC}">
              <c16:uniqueId val="{00000001-2B51-4A3D-A8DE-C689FD1A906C}"/>
            </c:ext>
          </c:extLst>
        </c:ser>
        <c:ser>
          <c:idx val="2"/>
          <c:order val="2"/>
          <c:tx>
            <c:strRef>
              <c:f>'[Apprenticeship Achievements.xlsx]STEM'!$F$30</c:f>
              <c:strCache>
                <c:ptCount val="1"/>
                <c:pt idx="0">
                  <c:v>2021/22</c:v>
                </c:pt>
              </c:strCache>
            </c:strRef>
          </c:tx>
          <c:spPr>
            <a:solidFill>
              <a:srgbClr val="006965">
                <a:alpha val="80000"/>
              </a:srgbClr>
            </a:solidFill>
            <a:ln>
              <a:noFill/>
            </a:ln>
            <a:effectLst/>
          </c:spPr>
          <c:invertIfNegative val="0"/>
          <c:cat>
            <c:strRef>
              <c:f>'[Apprenticeship Achievements.xlsx]STEM'!$C$31:$C$35</c:f>
              <c:strCache>
                <c:ptCount val="5"/>
                <c:pt idx="0">
                  <c:v>Aylesbury</c:v>
                </c:pt>
                <c:pt idx="1">
                  <c:v>Beaconsfield</c:v>
                </c:pt>
                <c:pt idx="2">
                  <c:v>Buckingham</c:v>
                </c:pt>
                <c:pt idx="3">
                  <c:v>Chesham and Amersham</c:v>
                </c:pt>
                <c:pt idx="4">
                  <c:v>Wycombe</c:v>
                </c:pt>
              </c:strCache>
            </c:strRef>
          </c:cat>
          <c:val>
            <c:numRef>
              <c:f>'[Apprenticeship Achievements.xlsx]STEM'!$F$31:$F$35</c:f>
              <c:numCache>
                <c:formatCode>0%</c:formatCode>
                <c:ptCount val="5"/>
                <c:pt idx="0">
                  <c:v>0.1712846347607053</c:v>
                </c:pt>
                <c:pt idx="1">
                  <c:v>0.25142857142857145</c:v>
                </c:pt>
                <c:pt idx="2">
                  <c:v>0.23076923076923078</c:v>
                </c:pt>
                <c:pt idx="3">
                  <c:v>0.20238095238095238</c:v>
                </c:pt>
                <c:pt idx="4">
                  <c:v>0.21238938053097345</c:v>
                </c:pt>
              </c:numCache>
            </c:numRef>
          </c:val>
          <c:extLst>
            <c:ext xmlns:c16="http://schemas.microsoft.com/office/drawing/2014/chart" uri="{C3380CC4-5D6E-409C-BE32-E72D297353CC}">
              <c16:uniqueId val="{00000002-2B51-4A3D-A8DE-C689FD1A906C}"/>
            </c:ext>
          </c:extLst>
        </c:ser>
        <c:ser>
          <c:idx val="3"/>
          <c:order val="3"/>
          <c:tx>
            <c:strRef>
              <c:f>'[Apprenticeship Achievements.xlsx]STEM'!$G$30</c:f>
              <c:strCache>
                <c:ptCount val="1"/>
                <c:pt idx="0">
                  <c:v>2022/23</c:v>
                </c:pt>
              </c:strCache>
            </c:strRef>
          </c:tx>
          <c:spPr>
            <a:solidFill>
              <a:srgbClr val="006965"/>
            </a:solidFill>
            <a:ln>
              <a:noFill/>
            </a:ln>
            <a:effectLst/>
          </c:spPr>
          <c:invertIfNegative val="0"/>
          <c:cat>
            <c:strRef>
              <c:f>'[Apprenticeship Achievements.xlsx]STEM'!$C$31:$C$35</c:f>
              <c:strCache>
                <c:ptCount val="5"/>
                <c:pt idx="0">
                  <c:v>Aylesbury</c:v>
                </c:pt>
                <c:pt idx="1">
                  <c:v>Beaconsfield</c:v>
                </c:pt>
                <c:pt idx="2">
                  <c:v>Buckingham</c:v>
                </c:pt>
                <c:pt idx="3">
                  <c:v>Chesham and Amersham</c:v>
                </c:pt>
                <c:pt idx="4">
                  <c:v>Wycombe</c:v>
                </c:pt>
              </c:strCache>
            </c:strRef>
          </c:cat>
          <c:val>
            <c:numRef>
              <c:f>'[Apprenticeship Achievements.xlsx]STEM'!$G$31:$G$35</c:f>
              <c:numCache>
                <c:formatCode>0%</c:formatCode>
                <c:ptCount val="5"/>
                <c:pt idx="0">
                  <c:v>0.1942257217847769</c:v>
                </c:pt>
                <c:pt idx="1">
                  <c:v>0.26363636363636361</c:v>
                </c:pt>
                <c:pt idx="2">
                  <c:v>0.24255319148936169</c:v>
                </c:pt>
                <c:pt idx="3">
                  <c:v>0.23809523809523808</c:v>
                </c:pt>
                <c:pt idx="4">
                  <c:v>0.22641509433962265</c:v>
                </c:pt>
              </c:numCache>
            </c:numRef>
          </c:val>
          <c:extLst>
            <c:ext xmlns:c16="http://schemas.microsoft.com/office/drawing/2014/chart" uri="{C3380CC4-5D6E-409C-BE32-E72D297353CC}">
              <c16:uniqueId val="{00000003-2B51-4A3D-A8DE-C689FD1A906C}"/>
            </c:ext>
          </c:extLst>
        </c:ser>
        <c:dLbls>
          <c:showLegendKey val="0"/>
          <c:showVal val="0"/>
          <c:showCatName val="0"/>
          <c:showSerName val="0"/>
          <c:showPercent val="0"/>
          <c:showBubbleSize val="0"/>
        </c:dLbls>
        <c:gapWidth val="219"/>
        <c:overlap val="-27"/>
        <c:axId val="489602607"/>
        <c:axId val="483587311"/>
      </c:barChart>
      <c:catAx>
        <c:axId val="48960260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483587311"/>
        <c:crosses val="autoZero"/>
        <c:auto val="1"/>
        <c:lblAlgn val="ctr"/>
        <c:lblOffset val="100"/>
        <c:noMultiLvlLbl val="0"/>
      </c:catAx>
      <c:valAx>
        <c:axId val="483587311"/>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48960260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'[Apprenticeships full 2022-23 data.xlsx]Ach'!$E$3</c:f>
              <c:strCache>
                <c:ptCount val="1"/>
                <c:pt idx="0">
                  <c:v>Buckinghamshire</c:v>
                </c:pt>
              </c:strCache>
            </c:strRef>
          </c:tx>
          <c:spPr>
            <a:solidFill>
              <a:srgbClr val="006965"/>
            </a:solidFill>
            <a:ln>
              <a:noFill/>
            </a:ln>
            <a:effectLst/>
          </c:spPr>
          <c:invertIfNegative val="0"/>
          <c:cat>
            <c:strRef>
              <c:f>'[Apprenticeships full 2022-23 data.xlsx]Ach'!$D$4:$D$7</c:f>
              <c:strCache>
                <c:ptCount val="4"/>
                <c:pt idx="0">
                  <c:v>2019/20</c:v>
                </c:pt>
                <c:pt idx="1">
                  <c:v>2020/21</c:v>
                </c:pt>
                <c:pt idx="2">
                  <c:v>2021/22</c:v>
                </c:pt>
                <c:pt idx="3">
                  <c:v>2022/23</c:v>
                </c:pt>
              </c:strCache>
            </c:strRef>
          </c:cat>
          <c:val>
            <c:numRef>
              <c:f>'[Apprenticeships full 2022-23 data.xlsx]Ach'!$E$4:$E$7</c:f>
              <c:numCache>
                <c:formatCode>_-* #,##0_-;\-* #,##0_-;_-* "-"??_-;_-@_-</c:formatCode>
                <c:ptCount val="4"/>
                <c:pt idx="0">
                  <c:v>1720</c:v>
                </c:pt>
                <c:pt idx="1">
                  <c:v>1850</c:v>
                </c:pt>
                <c:pt idx="2">
                  <c:v>2230</c:v>
                </c:pt>
                <c:pt idx="3">
                  <c:v>2580</c:v>
                </c:pt>
              </c:numCache>
            </c:numRef>
          </c:val>
          <c:extLst>
            <c:ext xmlns:c16="http://schemas.microsoft.com/office/drawing/2014/chart" uri="{C3380CC4-5D6E-409C-BE32-E72D297353CC}">
              <c16:uniqueId val="{00000004-4BD7-4FDD-8245-7B13F2B990E1}"/>
            </c:ext>
          </c:extLst>
        </c:ser>
        <c:dLbls>
          <c:showLegendKey val="0"/>
          <c:showVal val="0"/>
          <c:showCatName val="0"/>
          <c:showSerName val="0"/>
          <c:showPercent val="0"/>
          <c:showBubbleSize val="0"/>
        </c:dLbls>
        <c:gapWidth val="219"/>
        <c:overlap val="-27"/>
        <c:axId val="1968858111"/>
        <c:axId val="1953608975"/>
      </c:barChart>
      <c:lineChart>
        <c:grouping val="standard"/>
        <c:varyColors val="0"/>
        <c:ser>
          <c:idx val="1"/>
          <c:order val="1"/>
          <c:tx>
            <c:strRef>
              <c:f>'[Apprenticeships full 2022-23 data.xlsx]Ach'!$F$3</c:f>
              <c:strCache>
                <c:ptCount val="1"/>
                <c:pt idx="0">
                  <c:v>England</c:v>
                </c:pt>
              </c:strCache>
            </c:strRef>
          </c:tx>
          <c:spPr>
            <a:ln w="28575" cap="rnd">
              <a:solidFill>
                <a:srgbClr val="B5D137"/>
              </a:solidFill>
              <a:round/>
            </a:ln>
            <a:effectLst/>
          </c:spPr>
          <c:marker>
            <c:symbol val="none"/>
          </c:marker>
          <c:cat>
            <c:strRef>
              <c:f>'[Apprenticeships full 2022-23 data.xlsx]Ach'!$D$4:$D$7</c:f>
              <c:strCache>
                <c:ptCount val="4"/>
                <c:pt idx="0">
                  <c:v>2019/20</c:v>
                </c:pt>
                <c:pt idx="1">
                  <c:v>2020/21</c:v>
                </c:pt>
                <c:pt idx="2">
                  <c:v>2021/22</c:v>
                </c:pt>
                <c:pt idx="3">
                  <c:v>2022/23</c:v>
                </c:pt>
              </c:strCache>
            </c:strRef>
          </c:cat>
          <c:val>
            <c:numRef>
              <c:f>'[Apprenticeships full 2022-23 data.xlsx]Ach'!$F$4:$F$7</c:f>
              <c:numCache>
                <c:formatCode>_-* #,##0_-;\-* #,##0_-;_-* "-"??_-;_-@_-</c:formatCode>
                <c:ptCount val="4"/>
                <c:pt idx="0">
                  <c:v>319730</c:v>
                </c:pt>
                <c:pt idx="1">
                  <c:v>318320</c:v>
                </c:pt>
                <c:pt idx="2">
                  <c:v>345140</c:v>
                </c:pt>
                <c:pt idx="3">
                  <c:v>332720</c:v>
                </c:pt>
              </c:numCache>
            </c:numRef>
          </c:val>
          <c:smooth val="0"/>
          <c:extLst>
            <c:ext xmlns:c16="http://schemas.microsoft.com/office/drawing/2014/chart" uri="{C3380CC4-5D6E-409C-BE32-E72D297353CC}">
              <c16:uniqueId val="{00000009-4BD7-4FDD-8245-7B13F2B990E1}"/>
            </c:ext>
          </c:extLst>
        </c:ser>
        <c:dLbls>
          <c:showLegendKey val="0"/>
          <c:showVal val="0"/>
          <c:showCatName val="0"/>
          <c:showSerName val="0"/>
          <c:showPercent val="0"/>
          <c:showBubbleSize val="0"/>
        </c:dLbls>
        <c:marker val="1"/>
        <c:smooth val="0"/>
        <c:axId val="1968857631"/>
        <c:axId val="1953609471"/>
      </c:lineChart>
      <c:catAx>
        <c:axId val="19688581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953608975"/>
        <c:crosses val="autoZero"/>
        <c:auto val="1"/>
        <c:lblAlgn val="ctr"/>
        <c:lblOffset val="100"/>
        <c:noMultiLvlLbl val="0"/>
      </c:catAx>
      <c:valAx>
        <c:axId val="195360897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dirty="0"/>
                  <a:t>Buckinghamshire starts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968858111"/>
        <c:crosses val="autoZero"/>
        <c:crossBetween val="between"/>
      </c:valAx>
      <c:valAx>
        <c:axId val="1953609471"/>
        <c:scaling>
          <c:orientation val="minMax"/>
          <c:min val="0"/>
        </c:scaling>
        <c:delete val="0"/>
        <c:axPos val="r"/>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dirty="0"/>
                  <a:t>National</a:t>
                </a:r>
                <a:r>
                  <a:rPr lang="en-GB" baseline="0" dirty="0"/>
                  <a:t> starts</a:t>
                </a:r>
                <a:endParaRPr lang="en-GB" dirty="0"/>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out"/>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968857631"/>
        <c:crosses val="max"/>
        <c:crossBetween val="between"/>
        <c:majorUnit val="50000"/>
      </c:valAx>
      <c:catAx>
        <c:axId val="1968857631"/>
        <c:scaling>
          <c:orientation val="minMax"/>
        </c:scaling>
        <c:delete val="1"/>
        <c:axPos val="b"/>
        <c:numFmt formatCode="General" sourceLinked="1"/>
        <c:majorTickMark val="out"/>
        <c:minorTickMark val="none"/>
        <c:tickLblPos val="nextTo"/>
        <c:crossAx val="1953609471"/>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'[Apprenticeships full 2022-23 data.xlsx]Ach'!$C$11</c:f>
              <c:strCache>
                <c:ptCount val="1"/>
                <c:pt idx="0">
                  <c:v>2019/20</c:v>
                </c:pt>
              </c:strCache>
            </c:strRef>
          </c:tx>
          <c:spPr>
            <a:solidFill>
              <a:srgbClr val="006965">
                <a:alpha val="40000"/>
              </a:srgbClr>
            </a:solidFill>
            <a:ln>
              <a:noFill/>
            </a:ln>
            <a:effectLst/>
          </c:spPr>
          <c:invertIfNegative val="0"/>
          <c:cat>
            <c:strRef>
              <c:f>'[Apprenticeships full 2022-23 data.xlsx]Ach'!$B$12:$B$16</c:f>
              <c:strCache>
                <c:ptCount val="5"/>
                <c:pt idx="0">
                  <c:v>Aylesbury</c:v>
                </c:pt>
                <c:pt idx="1">
                  <c:v>Beaconsfield</c:v>
                </c:pt>
                <c:pt idx="2">
                  <c:v>Buckingham</c:v>
                </c:pt>
                <c:pt idx="3">
                  <c:v>Chesham and Amersham</c:v>
                </c:pt>
                <c:pt idx="4">
                  <c:v>Wycombe</c:v>
                </c:pt>
              </c:strCache>
            </c:strRef>
          </c:cat>
          <c:val>
            <c:numRef>
              <c:f>'[Apprenticeships full 2022-23 data.xlsx]Ach'!$C$12:$C$16</c:f>
              <c:numCache>
                <c:formatCode>_-* #,##0_-;\-* #,##0_-;_-* "-"??_-;_-@_-</c:formatCode>
                <c:ptCount val="5"/>
                <c:pt idx="0">
                  <c:v>530</c:v>
                </c:pt>
                <c:pt idx="1">
                  <c:v>310</c:v>
                </c:pt>
                <c:pt idx="2">
                  <c:v>220</c:v>
                </c:pt>
                <c:pt idx="3">
                  <c:v>290</c:v>
                </c:pt>
                <c:pt idx="4">
                  <c:v>360</c:v>
                </c:pt>
              </c:numCache>
            </c:numRef>
          </c:val>
          <c:extLst>
            <c:ext xmlns:c16="http://schemas.microsoft.com/office/drawing/2014/chart" uri="{C3380CC4-5D6E-409C-BE32-E72D297353CC}">
              <c16:uniqueId val="{00000000-868B-41F0-BEA6-D50B408038C8}"/>
            </c:ext>
          </c:extLst>
        </c:ser>
        <c:ser>
          <c:idx val="1"/>
          <c:order val="1"/>
          <c:tx>
            <c:strRef>
              <c:f>'[Apprenticeships full 2022-23 data.xlsx]Ach'!$D$11</c:f>
              <c:strCache>
                <c:ptCount val="1"/>
                <c:pt idx="0">
                  <c:v>2020/21</c:v>
                </c:pt>
              </c:strCache>
            </c:strRef>
          </c:tx>
          <c:spPr>
            <a:solidFill>
              <a:srgbClr val="006965">
                <a:alpha val="60000"/>
              </a:srgbClr>
            </a:solidFill>
            <a:ln>
              <a:noFill/>
            </a:ln>
            <a:effectLst/>
          </c:spPr>
          <c:invertIfNegative val="0"/>
          <c:cat>
            <c:strRef>
              <c:f>'[Apprenticeships full 2022-23 data.xlsx]Ach'!$B$12:$B$16</c:f>
              <c:strCache>
                <c:ptCount val="5"/>
                <c:pt idx="0">
                  <c:v>Aylesbury</c:v>
                </c:pt>
                <c:pt idx="1">
                  <c:v>Beaconsfield</c:v>
                </c:pt>
                <c:pt idx="2">
                  <c:v>Buckingham</c:v>
                </c:pt>
                <c:pt idx="3">
                  <c:v>Chesham and Amersham</c:v>
                </c:pt>
                <c:pt idx="4">
                  <c:v>Wycombe</c:v>
                </c:pt>
              </c:strCache>
            </c:strRef>
          </c:cat>
          <c:val>
            <c:numRef>
              <c:f>'[Apprenticeships full 2022-23 data.xlsx]Ach'!$D$12:$D$16</c:f>
              <c:numCache>
                <c:formatCode>_-* #,##0_-;\-* #,##0_-;_-* "-"??_-;_-@_-</c:formatCode>
                <c:ptCount val="5"/>
                <c:pt idx="0">
                  <c:v>520</c:v>
                </c:pt>
                <c:pt idx="1">
                  <c:v>420</c:v>
                </c:pt>
                <c:pt idx="2">
                  <c:v>240</c:v>
                </c:pt>
                <c:pt idx="3">
                  <c:v>240</c:v>
                </c:pt>
                <c:pt idx="4">
                  <c:v>430</c:v>
                </c:pt>
              </c:numCache>
            </c:numRef>
          </c:val>
          <c:extLst>
            <c:ext xmlns:c16="http://schemas.microsoft.com/office/drawing/2014/chart" uri="{C3380CC4-5D6E-409C-BE32-E72D297353CC}">
              <c16:uniqueId val="{00000001-868B-41F0-BEA6-D50B408038C8}"/>
            </c:ext>
          </c:extLst>
        </c:ser>
        <c:ser>
          <c:idx val="2"/>
          <c:order val="2"/>
          <c:tx>
            <c:strRef>
              <c:f>'[Apprenticeships full 2022-23 data.xlsx]Ach'!$E$11</c:f>
              <c:strCache>
                <c:ptCount val="1"/>
                <c:pt idx="0">
                  <c:v>2021/22</c:v>
                </c:pt>
              </c:strCache>
            </c:strRef>
          </c:tx>
          <c:spPr>
            <a:solidFill>
              <a:srgbClr val="006965">
                <a:alpha val="80000"/>
              </a:srgbClr>
            </a:solidFill>
            <a:ln>
              <a:noFill/>
            </a:ln>
            <a:effectLst/>
          </c:spPr>
          <c:invertIfNegative val="0"/>
          <c:cat>
            <c:strRef>
              <c:f>'[Apprenticeships full 2022-23 data.xlsx]Ach'!$B$12:$B$16</c:f>
              <c:strCache>
                <c:ptCount val="5"/>
                <c:pt idx="0">
                  <c:v>Aylesbury</c:v>
                </c:pt>
                <c:pt idx="1">
                  <c:v>Beaconsfield</c:v>
                </c:pt>
                <c:pt idx="2">
                  <c:v>Buckingham</c:v>
                </c:pt>
                <c:pt idx="3">
                  <c:v>Chesham and Amersham</c:v>
                </c:pt>
                <c:pt idx="4">
                  <c:v>Wycombe</c:v>
                </c:pt>
              </c:strCache>
            </c:strRef>
          </c:cat>
          <c:val>
            <c:numRef>
              <c:f>'[Apprenticeships full 2022-23 data.xlsx]Ach'!$E$12:$E$16</c:f>
              <c:numCache>
                <c:formatCode>_-* #,##0_-;\-* #,##0_-;_-* "-"??_-;_-@_-</c:formatCode>
                <c:ptCount val="5"/>
                <c:pt idx="0">
                  <c:v>500</c:v>
                </c:pt>
                <c:pt idx="1">
                  <c:v>470</c:v>
                </c:pt>
                <c:pt idx="2">
                  <c:v>280</c:v>
                </c:pt>
                <c:pt idx="3">
                  <c:v>370</c:v>
                </c:pt>
                <c:pt idx="4">
                  <c:v>620</c:v>
                </c:pt>
              </c:numCache>
            </c:numRef>
          </c:val>
          <c:extLst>
            <c:ext xmlns:c16="http://schemas.microsoft.com/office/drawing/2014/chart" uri="{C3380CC4-5D6E-409C-BE32-E72D297353CC}">
              <c16:uniqueId val="{00000002-868B-41F0-BEA6-D50B408038C8}"/>
            </c:ext>
          </c:extLst>
        </c:ser>
        <c:ser>
          <c:idx val="3"/>
          <c:order val="3"/>
          <c:tx>
            <c:strRef>
              <c:f>'[Apprenticeships full 2022-23 data.xlsx]Ach'!$F$11</c:f>
              <c:strCache>
                <c:ptCount val="1"/>
                <c:pt idx="0">
                  <c:v>2022/23</c:v>
                </c:pt>
              </c:strCache>
            </c:strRef>
          </c:tx>
          <c:spPr>
            <a:solidFill>
              <a:srgbClr val="006965"/>
            </a:solidFill>
            <a:ln>
              <a:noFill/>
            </a:ln>
            <a:effectLst/>
          </c:spPr>
          <c:invertIfNegative val="0"/>
          <c:cat>
            <c:strRef>
              <c:f>'[Apprenticeships full 2022-23 data.xlsx]Ach'!$B$12:$B$16</c:f>
              <c:strCache>
                <c:ptCount val="5"/>
                <c:pt idx="0">
                  <c:v>Aylesbury</c:v>
                </c:pt>
                <c:pt idx="1">
                  <c:v>Beaconsfield</c:v>
                </c:pt>
                <c:pt idx="2">
                  <c:v>Buckingham</c:v>
                </c:pt>
                <c:pt idx="3">
                  <c:v>Chesham and Amersham</c:v>
                </c:pt>
                <c:pt idx="4">
                  <c:v>Wycombe</c:v>
                </c:pt>
              </c:strCache>
            </c:strRef>
          </c:cat>
          <c:val>
            <c:numRef>
              <c:f>'[Apprenticeships full 2022-23 data.xlsx]Ach'!$F$12:$F$16</c:f>
              <c:numCache>
                <c:formatCode>_-* #,##0_-;\-* #,##0_-;_-* "-"??_-;_-@_-</c:formatCode>
                <c:ptCount val="5"/>
                <c:pt idx="0">
                  <c:v>650</c:v>
                </c:pt>
                <c:pt idx="1">
                  <c:v>410</c:v>
                </c:pt>
                <c:pt idx="2">
                  <c:v>300</c:v>
                </c:pt>
                <c:pt idx="3">
                  <c:v>230</c:v>
                </c:pt>
                <c:pt idx="4">
                  <c:v>980</c:v>
                </c:pt>
              </c:numCache>
            </c:numRef>
          </c:val>
          <c:extLst>
            <c:ext xmlns:c16="http://schemas.microsoft.com/office/drawing/2014/chart" uri="{C3380CC4-5D6E-409C-BE32-E72D297353CC}">
              <c16:uniqueId val="{00000003-868B-41F0-BEA6-D50B408038C8}"/>
            </c:ext>
          </c:extLst>
        </c:ser>
        <c:dLbls>
          <c:showLegendKey val="0"/>
          <c:showVal val="0"/>
          <c:showCatName val="0"/>
          <c:showSerName val="0"/>
          <c:showPercent val="0"/>
          <c:showBubbleSize val="0"/>
        </c:dLbls>
        <c:gapWidth val="219"/>
        <c:overlap val="-27"/>
        <c:axId val="125649295"/>
        <c:axId val="118235919"/>
      </c:barChart>
      <c:catAx>
        <c:axId val="1256492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18235919"/>
        <c:crosses val="autoZero"/>
        <c:auto val="1"/>
        <c:lblAlgn val="ctr"/>
        <c:lblOffset val="100"/>
        <c:noMultiLvlLbl val="0"/>
      </c:catAx>
      <c:valAx>
        <c:axId val="118235919"/>
        <c:scaling>
          <c:orientation val="minMax"/>
        </c:scaling>
        <c:delete val="0"/>
        <c:axPos val="l"/>
        <c:majorGridlines>
          <c:spPr>
            <a:ln w="9525" cap="flat" cmpd="sng" algn="ctr">
              <a:solidFill>
                <a:schemeClr val="tx1">
                  <a:lumMod val="15000"/>
                  <a:lumOff val="85000"/>
                </a:schemeClr>
              </a:solidFill>
              <a:round/>
            </a:ln>
            <a:effectLst/>
          </c:spPr>
        </c:majorGridlines>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2564929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'[Apprenticeships full 2022-23 data.xlsx]Ach Age'!$E$22</c:f>
              <c:strCache>
                <c:ptCount val="1"/>
                <c:pt idx="0">
                  <c:v>Under 19</c:v>
                </c:pt>
              </c:strCache>
            </c:strRef>
          </c:tx>
          <c:spPr>
            <a:solidFill>
              <a:srgbClr val="006965"/>
            </a:solidFill>
            <a:ln>
              <a:noFill/>
            </a:ln>
            <a:effectLst/>
          </c:spPr>
          <c:invertIfNegative val="0"/>
          <c:cat>
            <c:strRef>
              <c:f>'[Apprenticeships full 2022-23 data.xlsx]Ach Age'!$F$21:$I$21</c:f>
              <c:strCache>
                <c:ptCount val="4"/>
                <c:pt idx="0">
                  <c:v>2019/20</c:v>
                </c:pt>
                <c:pt idx="1">
                  <c:v>2020/21</c:v>
                </c:pt>
                <c:pt idx="2">
                  <c:v>2021/22</c:v>
                </c:pt>
                <c:pt idx="3">
                  <c:v>2022/23</c:v>
                </c:pt>
              </c:strCache>
            </c:strRef>
          </c:cat>
          <c:val>
            <c:numRef>
              <c:f>'[Apprenticeships full 2022-23 data.xlsx]Ach Age'!$F$22:$I$22</c:f>
              <c:numCache>
                <c:formatCode>0%</c:formatCode>
                <c:ptCount val="4"/>
                <c:pt idx="0">
                  <c:v>0.23255813953488372</c:v>
                </c:pt>
                <c:pt idx="1">
                  <c:v>0.18378378378378379</c:v>
                </c:pt>
                <c:pt idx="2">
                  <c:v>0.18385650224215247</c:v>
                </c:pt>
                <c:pt idx="3">
                  <c:v>0.18992248062015504</c:v>
                </c:pt>
              </c:numCache>
            </c:numRef>
          </c:val>
          <c:extLst>
            <c:ext xmlns:c16="http://schemas.microsoft.com/office/drawing/2014/chart" uri="{C3380CC4-5D6E-409C-BE32-E72D297353CC}">
              <c16:uniqueId val="{00000000-310A-44FA-AB83-6A08F148967B}"/>
            </c:ext>
          </c:extLst>
        </c:ser>
        <c:ser>
          <c:idx val="1"/>
          <c:order val="1"/>
          <c:tx>
            <c:strRef>
              <c:f>'[Apprenticeships full 2022-23 data.xlsx]Ach Age'!$E$23</c:f>
              <c:strCache>
                <c:ptCount val="1"/>
                <c:pt idx="0">
                  <c:v>19-24</c:v>
                </c:pt>
              </c:strCache>
            </c:strRef>
          </c:tx>
          <c:spPr>
            <a:solidFill>
              <a:srgbClr val="B5D137"/>
            </a:solidFill>
            <a:ln>
              <a:noFill/>
            </a:ln>
            <a:effectLst/>
          </c:spPr>
          <c:invertIfNegative val="0"/>
          <c:cat>
            <c:strRef>
              <c:f>'[Apprenticeships full 2022-23 data.xlsx]Ach Age'!$F$21:$I$21</c:f>
              <c:strCache>
                <c:ptCount val="4"/>
                <c:pt idx="0">
                  <c:v>2019/20</c:v>
                </c:pt>
                <c:pt idx="1">
                  <c:v>2020/21</c:v>
                </c:pt>
                <c:pt idx="2">
                  <c:v>2021/22</c:v>
                </c:pt>
                <c:pt idx="3">
                  <c:v>2022/23</c:v>
                </c:pt>
              </c:strCache>
            </c:strRef>
          </c:cat>
          <c:val>
            <c:numRef>
              <c:f>'[Apprenticeships full 2022-23 data.xlsx]Ach Age'!$F$23:$I$23</c:f>
              <c:numCache>
                <c:formatCode>0%</c:formatCode>
                <c:ptCount val="4"/>
                <c:pt idx="0">
                  <c:v>0.29069767441860467</c:v>
                </c:pt>
                <c:pt idx="1">
                  <c:v>0.31891891891891894</c:v>
                </c:pt>
                <c:pt idx="2">
                  <c:v>0.35874439461883406</c:v>
                </c:pt>
                <c:pt idx="3">
                  <c:v>0.25193798449612403</c:v>
                </c:pt>
              </c:numCache>
            </c:numRef>
          </c:val>
          <c:extLst>
            <c:ext xmlns:c16="http://schemas.microsoft.com/office/drawing/2014/chart" uri="{C3380CC4-5D6E-409C-BE32-E72D297353CC}">
              <c16:uniqueId val="{00000001-310A-44FA-AB83-6A08F148967B}"/>
            </c:ext>
          </c:extLst>
        </c:ser>
        <c:ser>
          <c:idx val="2"/>
          <c:order val="2"/>
          <c:tx>
            <c:strRef>
              <c:f>'[Apprenticeships full 2022-23 data.xlsx]Ach Age'!$E$24</c:f>
              <c:strCache>
                <c:ptCount val="1"/>
                <c:pt idx="0">
                  <c:v>25+</c:v>
                </c:pt>
              </c:strCache>
            </c:strRef>
          </c:tx>
          <c:spPr>
            <a:solidFill>
              <a:srgbClr val="878787"/>
            </a:solidFill>
            <a:ln>
              <a:noFill/>
            </a:ln>
            <a:effectLst/>
          </c:spPr>
          <c:invertIfNegative val="0"/>
          <c:cat>
            <c:strRef>
              <c:f>'[Apprenticeships full 2022-23 data.xlsx]Ach Age'!$F$21:$I$21</c:f>
              <c:strCache>
                <c:ptCount val="4"/>
                <c:pt idx="0">
                  <c:v>2019/20</c:v>
                </c:pt>
                <c:pt idx="1">
                  <c:v>2020/21</c:v>
                </c:pt>
                <c:pt idx="2">
                  <c:v>2021/22</c:v>
                </c:pt>
                <c:pt idx="3">
                  <c:v>2022/23</c:v>
                </c:pt>
              </c:strCache>
            </c:strRef>
          </c:cat>
          <c:val>
            <c:numRef>
              <c:f>'[Apprenticeships full 2022-23 data.xlsx]Ach Age'!$F$24:$I$24</c:f>
              <c:numCache>
                <c:formatCode>0%</c:formatCode>
                <c:ptCount val="4"/>
                <c:pt idx="0">
                  <c:v>0.47674418604651164</c:v>
                </c:pt>
                <c:pt idx="1">
                  <c:v>0.50270270270270268</c:v>
                </c:pt>
                <c:pt idx="2">
                  <c:v>0.45739910313901344</c:v>
                </c:pt>
                <c:pt idx="3">
                  <c:v>0.55813953488372092</c:v>
                </c:pt>
              </c:numCache>
            </c:numRef>
          </c:val>
          <c:extLst>
            <c:ext xmlns:c16="http://schemas.microsoft.com/office/drawing/2014/chart" uri="{C3380CC4-5D6E-409C-BE32-E72D297353CC}">
              <c16:uniqueId val="{00000002-310A-44FA-AB83-6A08F148967B}"/>
            </c:ext>
          </c:extLst>
        </c:ser>
        <c:dLbls>
          <c:showLegendKey val="0"/>
          <c:showVal val="0"/>
          <c:showCatName val="0"/>
          <c:showSerName val="0"/>
          <c:showPercent val="0"/>
          <c:showBubbleSize val="0"/>
        </c:dLbls>
        <c:gapWidth val="219"/>
        <c:overlap val="-27"/>
        <c:axId val="125663695"/>
        <c:axId val="1863878655"/>
      </c:barChart>
      <c:catAx>
        <c:axId val="1256636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863878655"/>
        <c:crosses val="autoZero"/>
        <c:auto val="1"/>
        <c:lblAlgn val="ctr"/>
        <c:lblOffset val="100"/>
        <c:noMultiLvlLbl val="0"/>
      </c:catAx>
      <c:valAx>
        <c:axId val="1863878655"/>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2566369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'[Apprenticeships full 2022-23 data.xlsx]Local area trend'!$F$5</c:f>
              <c:strCache>
                <c:ptCount val="1"/>
                <c:pt idx="0">
                  <c:v>2017/18</c:v>
                </c:pt>
              </c:strCache>
            </c:strRef>
          </c:tx>
          <c:spPr>
            <a:solidFill>
              <a:srgbClr val="006965">
                <a:alpha val="20000"/>
              </a:srgbClr>
            </a:solidFill>
            <a:ln>
              <a:noFill/>
            </a:ln>
            <a:effectLst/>
          </c:spPr>
          <c:invertIfNegative val="0"/>
          <c:cat>
            <c:strRef>
              <c:f>'[Apprenticeships full 2022-23 data.xlsx]Local area trend'!$E$6:$E$10</c:f>
              <c:strCache>
                <c:ptCount val="5"/>
                <c:pt idx="0">
                  <c:v>Aylesbury</c:v>
                </c:pt>
                <c:pt idx="1">
                  <c:v>Beaconsfield</c:v>
                </c:pt>
                <c:pt idx="2">
                  <c:v>Buckingham</c:v>
                </c:pt>
                <c:pt idx="3">
                  <c:v>Chesham and Amersham</c:v>
                </c:pt>
                <c:pt idx="4">
                  <c:v>Wycombe</c:v>
                </c:pt>
              </c:strCache>
            </c:strRef>
          </c:cat>
          <c:val>
            <c:numRef>
              <c:f>'[Apprenticeships full 2022-23 data.xlsx]Local area trend'!$F$6:$F$10</c:f>
              <c:numCache>
                <c:formatCode>_-* #,##0_-;\-* #,##0_-;_-* "-"??_-;_-@_-</c:formatCode>
                <c:ptCount val="5"/>
                <c:pt idx="0">
                  <c:v>790</c:v>
                </c:pt>
                <c:pt idx="1">
                  <c:v>380</c:v>
                </c:pt>
                <c:pt idx="2">
                  <c:v>480</c:v>
                </c:pt>
                <c:pt idx="3">
                  <c:v>380</c:v>
                </c:pt>
                <c:pt idx="4">
                  <c:v>570</c:v>
                </c:pt>
              </c:numCache>
            </c:numRef>
          </c:val>
          <c:extLst>
            <c:ext xmlns:c16="http://schemas.microsoft.com/office/drawing/2014/chart" uri="{C3380CC4-5D6E-409C-BE32-E72D297353CC}">
              <c16:uniqueId val="{00000000-5DA4-4093-9970-77F539E21336}"/>
            </c:ext>
          </c:extLst>
        </c:ser>
        <c:ser>
          <c:idx val="1"/>
          <c:order val="1"/>
          <c:tx>
            <c:strRef>
              <c:f>'[Apprenticeships full 2022-23 data.xlsx]Local area trend'!$G$5</c:f>
              <c:strCache>
                <c:ptCount val="1"/>
                <c:pt idx="0">
                  <c:v>2018/19</c:v>
                </c:pt>
              </c:strCache>
            </c:strRef>
          </c:tx>
          <c:spPr>
            <a:solidFill>
              <a:srgbClr val="006965">
                <a:alpha val="36078"/>
              </a:srgbClr>
            </a:solidFill>
            <a:ln>
              <a:noFill/>
            </a:ln>
            <a:effectLst/>
          </c:spPr>
          <c:invertIfNegative val="0"/>
          <c:cat>
            <c:strRef>
              <c:f>'[Apprenticeships full 2022-23 data.xlsx]Local area trend'!$E$6:$E$10</c:f>
              <c:strCache>
                <c:ptCount val="5"/>
                <c:pt idx="0">
                  <c:v>Aylesbury</c:v>
                </c:pt>
                <c:pt idx="1">
                  <c:v>Beaconsfield</c:v>
                </c:pt>
                <c:pt idx="2">
                  <c:v>Buckingham</c:v>
                </c:pt>
                <c:pt idx="3">
                  <c:v>Chesham and Amersham</c:v>
                </c:pt>
                <c:pt idx="4">
                  <c:v>Wycombe</c:v>
                </c:pt>
              </c:strCache>
            </c:strRef>
          </c:cat>
          <c:val>
            <c:numRef>
              <c:f>'[Apprenticeships full 2022-23 data.xlsx]Local area trend'!$G$6:$G$10</c:f>
              <c:numCache>
                <c:formatCode>_-* #,##0_-;\-* #,##0_-;_-* "-"??_-;_-@_-</c:formatCode>
                <c:ptCount val="5"/>
                <c:pt idx="0">
                  <c:v>870</c:v>
                </c:pt>
                <c:pt idx="1">
                  <c:v>440</c:v>
                </c:pt>
                <c:pt idx="2">
                  <c:v>520</c:v>
                </c:pt>
                <c:pt idx="3">
                  <c:v>410</c:v>
                </c:pt>
                <c:pt idx="4">
                  <c:v>620</c:v>
                </c:pt>
              </c:numCache>
            </c:numRef>
          </c:val>
          <c:extLst>
            <c:ext xmlns:c16="http://schemas.microsoft.com/office/drawing/2014/chart" uri="{C3380CC4-5D6E-409C-BE32-E72D297353CC}">
              <c16:uniqueId val="{00000001-5DA4-4093-9970-77F539E21336}"/>
            </c:ext>
          </c:extLst>
        </c:ser>
        <c:ser>
          <c:idx val="2"/>
          <c:order val="2"/>
          <c:tx>
            <c:strRef>
              <c:f>'[Apprenticeships full 2022-23 data.xlsx]Local area trend'!$H$5</c:f>
              <c:strCache>
                <c:ptCount val="1"/>
                <c:pt idx="0">
                  <c:v>2019/20</c:v>
                </c:pt>
              </c:strCache>
            </c:strRef>
          </c:tx>
          <c:spPr>
            <a:solidFill>
              <a:srgbClr val="006965">
                <a:alpha val="52157"/>
              </a:srgbClr>
            </a:solidFill>
            <a:ln>
              <a:noFill/>
            </a:ln>
            <a:effectLst/>
          </c:spPr>
          <c:invertIfNegative val="0"/>
          <c:cat>
            <c:strRef>
              <c:f>'[Apprenticeships full 2022-23 data.xlsx]Local area trend'!$E$6:$E$10</c:f>
              <c:strCache>
                <c:ptCount val="5"/>
                <c:pt idx="0">
                  <c:v>Aylesbury</c:v>
                </c:pt>
                <c:pt idx="1">
                  <c:v>Beaconsfield</c:v>
                </c:pt>
                <c:pt idx="2">
                  <c:v>Buckingham</c:v>
                </c:pt>
                <c:pt idx="3">
                  <c:v>Chesham and Amersham</c:v>
                </c:pt>
                <c:pt idx="4">
                  <c:v>Wycombe</c:v>
                </c:pt>
              </c:strCache>
            </c:strRef>
          </c:cat>
          <c:val>
            <c:numRef>
              <c:f>'[Apprenticeships full 2022-23 data.xlsx]Local area trend'!$H$6:$H$10</c:f>
              <c:numCache>
                <c:formatCode>_-* #,##0_-;\-* #,##0_-;_-* "-"??_-;_-@_-</c:formatCode>
                <c:ptCount val="5"/>
                <c:pt idx="0">
                  <c:v>640</c:v>
                </c:pt>
                <c:pt idx="1">
                  <c:v>380</c:v>
                </c:pt>
                <c:pt idx="2">
                  <c:v>450</c:v>
                </c:pt>
                <c:pt idx="3">
                  <c:v>290</c:v>
                </c:pt>
                <c:pt idx="4">
                  <c:v>510</c:v>
                </c:pt>
              </c:numCache>
            </c:numRef>
          </c:val>
          <c:extLst>
            <c:ext xmlns:c16="http://schemas.microsoft.com/office/drawing/2014/chart" uri="{C3380CC4-5D6E-409C-BE32-E72D297353CC}">
              <c16:uniqueId val="{00000002-5DA4-4093-9970-77F539E21336}"/>
            </c:ext>
          </c:extLst>
        </c:ser>
        <c:ser>
          <c:idx val="3"/>
          <c:order val="3"/>
          <c:tx>
            <c:strRef>
              <c:f>'[Apprenticeships full 2022-23 data.xlsx]Local area trend'!$I$5</c:f>
              <c:strCache>
                <c:ptCount val="1"/>
                <c:pt idx="0">
                  <c:v>2020/21</c:v>
                </c:pt>
              </c:strCache>
            </c:strRef>
          </c:tx>
          <c:spPr>
            <a:solidFill>
              <a:srgbClr val="006965">
                <a:alpha val="67843"/>
              </a:srgbClr>
            </a:solidFill>
            <a:ln>
              <a:noFill/>
            </a:ln>
            <a:effectLst/>
          </c:spPr>
          <c:invertIfNegative val="0"/>
          <c:cat>
            <c:strRef>
              <c:f>'[Apprenticeships full 2022-23 data.xlsx]Local area trend'!$E$6:$E$10</c:f>
              <c:strCache>
                <c:ptCount val="5"/>
                <c:pt idx="0">
                  <c:v>Aylesbury</c:v>
                </c:pt>
                <c:pt idx="1">
                  <c:v>Beaconsfield</c:v>
                </c:pt>
                <c:pt idx="2">
                  <c:v>Buckingham</c:v>
                </c:pt>
                <c:pt idx="3">
                  <c:v>Chesham and Amersham</c:v>
                </c:pt>
                <c:pt idx="4">
                  <c:v>Wycombe</c:v>
                </c:pt>
              </c:strCache>
            </c:strRef>
          </c:cat>
          <c:val>
            <c:numRef>
              <c:f>'[Apprenticeships full 2022-23 data.xlsx]Local area trend'!$I$6:$I$10</c:f>
              <c:numCache>
                <c:formatCode>_-* #,##0_-;\-* #,##0_-;_-* "-"??_-;_-@_-</c:formatCode>
                <c:ptCount val="5"/>
                <c:pt idx="0">
                  <c:v>730</c:v>
                </c:pt>
                <c:pt idx="1">
                  <c:v>410</c:v>
                </c:pt>
                <c:pt idx="2">
                  <c:v>430</c:v>
                </c:pt>
                <c:pt idx="3">
                  <c:v>380</c:v>
                </c:pt>
                <c:pt idx="4">
                  <c:v>530</c:v>
                </c:pt>
              </c:numCache>
            </c:numRef>
          </c:val>
          <c:extLst>
            <c:ext xmlns:c16="http://schemas.microsoft.com/office/drawing/2014/chart" uri="{C3380CC4-5D6E-409C-BE32-E72D297353CC}">
              <c16:uniqueId val="{00000003-5DA4-4093-9970-77F539E21336}"/>
            </c:ext>
          </c:extLst>
        </c:ser>
        <c:ser>
          <c:idx val="4"/>
          <c:order val="4"/>
          <c:tx>
            <c:strRef>
              <c:f>'[Apprenticeships full 2022-23 data.xlsx]Local area trend'!$J$5</c:f>
              <c:strCache>
                <c:ptCount val="1"/>
                <c:pt idx="0">
                  <c:v>2021/22</c:v>
                </c:pt>
              </c:strCache>
            </c:strRef>
          </c:tx>
          <c:spPr>
            <a:solidFill>
              <a:srgbClr val="006965">
                <a:alpha val="83922"/>
              </a:srgbClr>
            </a:solidFill>
            <a:ln>
              <a:noFill/>
            </a:ln>
            <a:effectLst/>
          </c:spPr>
          <c:invertIfNegative val="0"/>
          <c:cat>
            <c:strRef>
              <c:f>'[Apprenticeships full 2022-23 data.xlsx]Local area trend'!$E$6:$E$10</c:f>
              <c:strCache>
                <c:ptCount val="5"/>
                <c:pt idx="0">
                  <c:v>Aylesbury</c:v>
                </c:pt>
                <c:pt idx="1">
                  <c:v>Beaconsfield</c:v>
                </c:pt>
                <c:pt idx="2">
                  <c:v>Buckingham</c:v>
                </c:pt>
                <c:pt idx="3">
                  <c:v>Chesham and Amersham</c:v>
                </c:pt>
                <c:pt idx="4">
                  <c:v>Wycombe</c:v>
                </c:pt>
              </c:strCache>
            </c:strRef>
          </c:cat>
          <c:val>
            <c:numRef>
              <c:f>'[Apprenticeships full 2022-23 data.xlsx]Local area trend'!$J$6:$J$10</c:f>
              <c:numCache>
                <c:formatCode>_-* #,##0_-;\-* #,##0_-;_-* "-"??_-;_-@_-</c:formatCode>
                <c:ptCount val="5"/>
                <c:pt idx="0">
                  <c:v>780</c:v>
                </c:pt>
                <c:pt idx="1">
                  <c:v>440</c:v>
                </c:pt>
                <c:pt idx="2">
                  <c:v>510</c:v>
                </c:pt>
                <c:pt idx="3">
                  <c:v>380</c:v>
                </c:pt>
                <c:pt idx="4">
                  <c:v>600</c:v>
                </c:pt>
              </c:numCache>
            </c:numRef>
          </c:val>
          <c:extLst>
            <c:ext xmlns:c16="http://schemas.microsoft.com/office/drawing/2014/chart" uri="{C3380CC4-5D6E-409C-BE32-E72D297353CC}">
              <c16:uniqueId val="{00000004-5DA4-4093-9970-77F539E21336}"/>
            </c:ext>
          </c:extLst>
        </c:ser>
        <c:ser>
          <c:idx val="5"/>
          <c:order val="5"/>
          <c:tx>
            <c:strRef>
              <c:f>'[Apprenticeships full 2022-23 data.xlsx]Local area trend'!$K$5</c:f>
              <c:strCache>
                <c:ptCount val="1"/>
                <c:pt idx="0">
                  <c:v>2022/23</c:v>
                </c:pt>
              </c:strCache>
            </c:strRef>
          </c:tx>
          <c:spPr>
            <a:solidFill>
              <a:srgbClr val="006965"/>
            </a:solidFill>
            <a:ln>
              <a:noFill/>
            </a:ln>
            <a:effectLst/>
          </c:spPr>
          <c:invertIfNegative val="0"/>
          <c:cat>
            <c:strRef>
              <c:f>'[Apprenticeships full 2022-23 data.xlsx]Local area trend'!$E$6:$E$10</c:f>
              <c:strCache>
                <c:ptCount val="5"/>
                <c:pt idx="0">
                  <c:v>Aylesbury</c:v>
                </c:pt>
                <c:pt idx="1">
                  <c:v>Beaconsfield</c:v>
                </c:pt>
                <c:pt idx="2">
                  <c:v>Buckingham</c:v>
                </c:pt>
                <c:pt idx="3">
                  <c:v>Chesham and Amersham</c:v>
                </c:pt>
                <c:pt idx="4">
                  <c:v>Wycombe</c:v>
                </c:pt>
              </c:strCache>
            </c:strRef>
          </c:cat>
          <c:val>
            <c:numRef>
              <c:f>'[Apprenticeships full 2022-23 data.xlsx]Local area trend'!$K$6:$K$10</c:f>
              <c:numCache>
                <c:formatCode>_-* #,##0_-;\-* #,##0_-;_-* "-"??_-;_-@_-</c:formatCode>
                <c:ptCount val="5"/>
                <c:pt idx="0">
                  <c:v>850</c:v>
                </c:pt>
                <c:pt idx="1">
                  <c:v>410</c:v>
                </c:pt>
                <c:pt idx="2">
                  <c:v>550</c:v>
                </c:pt>
                <c:pt idx="3">
                  <c:v>400</c:v>
                </c:pt>
                <c:pt idx="4">
                  <c:v>550</c:v>
                </c:pt>
              </c:numCache>
            </c:numRef>
          </c:val>
          <c:extLst>
            <c:ext xmlns:c16="http://schemas.microsoft.com/office/drawing/2014/chart" uri="{C3380CC4-5D6E-409C-BE32-E72D297353CC}">
              <c16:uniqueId val="{00000005-5DA4-4093-9970-77F539E21336}"/>
            </c:ext>
          </c:extLst>
        </c:ser>
        <c:dLbls>
          <c:showLegendKey val="0"/>
          <c:showVal val="0"/>
          <c:showCatName val="0"/>
          <c:showSerName val="0"/>
          <c:showPercent val="0"/>
          <c:showBubbleSize val="0"/>
        </c:dLbls>
        <c:gapWidth val="219"/>
        <c:overlap val="-27"/>
        <c:axId val="1190101520"/>
        <c:axId val="1087129216"/>
      </c:barChart>
      <c:catAx>
        <c:axId val="11901015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087129216"/>
        <c:crosses val="autoZero"/>
        <c:auto val="1"/>
        <c:lblAlgn val="ctr"/>
        <c:lblOffset val="100"/>
        <c:noMultiLvlLbl val="0"/>
      </c:catAx>
      <c:valAx>
        <c:axId val="1087129216"/>
        <c:scaling>
          <c:orientation val="minMax"/>
        </c:scaling>
        <c:delete val="0"/>
        <c:axPos val="l"/>
        <c:majorGridlines>
          <c:spPr>
            <a:ln w="9525" cap="flat" cmpd="sng" algn="ctr">
              <a:solidFill>
                <a:schemeClr val="tx1">
                  <a:lumMod val="15000"/>
                  <a:lumOff val="85000"/>
                </a:schemeClr>
              </a:solidFill>
              <a:round/>
            </a:ln>
            <a:effectLst/>
          </c:spPr>
        </c:majorGridlines>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1901015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'[Apprenticeships full 2022-23 data.xlsx]Ach Age'!$K$36</c:f>
              <c:strCache>
                <c:ptCount val="1"/>
                <c:pt idx="0">
                  <c:v>Under 19</c:v>
                </c:pt>
              </c:strCache>
            </c:strRef>
          </c:tx>
          <c:spPr>
            <a:solidFill>
              <a:srgbClr val="006965"/>
            </a:solidFill>
            <a:ln>
              <a:noFill/>
            </a:ln>
            <a:effectLst/>
          </c:spPr>
          <c:invertIfNegative val="0"/>
          <c:cat>
            <c:strRef>
              <c:f>'[Apprenticeships full 2022-23 data.xlsx]Ach Age'!$J$37:$J$41</c:f>
              <c:strCache>
                <c:ptCount val="5"/>
                <c:pt idx="0">
                  <c:v>Aylesbury</c:v>
                </c:pt>
                <c:pt idx="1">
                  <c:v>Beaconsfield</c:v>
                </c:pt>
                <c:pt idx="2">
                  <c:v>Buckingham</c:v>
                </c:pt>
                <c:pt idx="3">
                  <c:v>Chesham and Amersham</c:v>
                </c:pt>
                <c:pt idx="4">
                  <c:v>Wycombe</c:v>
                </c:pt>
              </c:strCache>
            </c:strRef>
          </c:cat>
          <c:val>
            <c:numRef>
              <c:f>'[Apprenticeships full 2022-23 data.xlsx]Ach Age'!$K$37:$K$41</c:f>
              <c:numCache>
                <c:formatCode>0%</c:formatCode>
                <c:ptCount val="5"/>
                <c:pt idx="0">
                  <c:v>0.2153846153846154</c:v>
                </c:pt>
                <c:pt idx="1">
                  <c:v>0.24390243902439024</c:v>
                </c:pt>
                <c:pt idx="2">
                  <c:v>0.3</c:v>
                </c:pt>
                <c:pt idx="3">
                  <c:v>0.2608695652173913</c:v>
                </c:pt>
                <c:pt idx="4">
                  <c:v>0.11224489795918367</c:v>
                </c:pt>
              </c:numCache>
            </c:numRef>
          </c:val>
          <c:extLst>
            <c:ext xmlns:c16="http://schemas.microsoft.com/office/drawing/2014/chart" uri="{C3380CC4-5D6E-409C-BE32-E72D297353CC}">
              <c16:uniqueId val="{00000000-0BFC-4A00-9A0B-CE05DF35F678}"/>
            </c:ext>
          </c:extLst>
        </c:ser>
        <c:ser>
          <c:idx val="1"/>
          <c:order val="1"/>
          <c:tx>
            <c:strRef>
              <c:f>'[Apprenticeships full 2022-23 data.xlsx]Ach Age'!$L$36</c:f>
              <c:strCache>
                <c:ptCount val="1"/>
                <c:pt idx="0">
                  <c:v>19-24</c:v>
                </c:pt>
              </c:strCache>
            </c:strRef>
          </c:tx>
          <c:spPr>
            <a:solidFill>
              <a:srgbClr val="B5D137"/>
            </a:solidFill>
            <a:ln>
              <a:noFill/>
            </a:ln>
            <a:effectLst/>
          </c:spPr>
          <c:invertIfNegative val="0"/>
          <c:cat>
            <c:strRef>
              <c:f>'[Apprenticeships full 2022-23 data.xlsx]Ach Age'!$J$37:$J$41</c:f>
              <c:strCache>
                <c:ptCount val="5"/>
                <c:pt idx="0">
                  <c:v>Aylesbury</c:v>
                </c:pt>
                <c:pt idx="1">
                  <c:v>Beaconsfield</c:v>
                </c:pt>
                <c:pt idx="2">
                  <c:v>Buckingham</c:v>
                </c:pt>
                <c:pt idx="3">
                  <c:v>Chesham and Amersham</c:v>
                </c:pt>
                <c:pt idx="4">
                  <c:v>Wycombe</c:v>
                </c:pt>
              </c:strCache>
            </c:strRef>
          </c:cat>
          <c:val>
            <c:numRef>
              <c:f>'[Apprenticeships full 2022-23 data.xlsx]Ach Age'!$L$37:$L$41</c:f>
              <c:numCache>
                <c:formatCode>0%</c:formatCode>
                <c:ptCount val="5"/>
                <c:pt idx="0">
                  <c:v>0.24615384615384617</c:v>
                </c:pt>
                <c:pt idx="1">
                  <c:v>0.31707317073170732</c:v>
                </c:pt>
                <c:pt idx="2">
                  <c:v>0.3</c:v>
                </c:pt>
                <c:pt idx="3">
                  <c:v>0.2608695652173913</c:v>
                </c:pt>
                <c:pt idx="4">
                  <c:v>0.21428571428571427</c:v>
                </c:pt>
              </c:numCache>
            </c:numRef>
          </c:val>
          <c:extLst>
            <c:ext xmlns:c16="http://schemas.microsoft.com/office/drawing/2014/chart" uri="{C3380CC4-5D6E-409C-BE32-E72D297353CC}">
              <c16:uniqueId val="{00000001-0BFC-4A00-9A0B-CE05DF35F678}"/>
            </c:ext>
          </c:extLst>
        </c:ser>
        <c:ser>
          <c:idx val="2"/>
          <c:order val="2"/>
          <c:tx>
            <c:strRef>
              <c:f>'[Apprenticeships full 2022-23 data.xlsx]Ach Age'!$M$36</c:f>
              <c:strCache>
                <c:ptCount val="1"/>
                <c:pt idx="0">
                  <c:v>25+</c:v>
                </c:pt>
              </c:strCache>
            </c:strRef>
          </c:tx>
          <c:spPr>
            <a:solidFill>
              <a:srgbClr val="878787"/>
            </a:solidFill>
            <a:ln>
              <a:noFill/>
            </a:ln>
            <a:effectLst/>
          </c:spPr>
          <c:invertIfNegative val="0"/>
          <c:cat>
            <c:strRef>
              <c:f>'[Apprenticeships full 2022-23 data.xlsx]Ach Age'!$J$37:$J$41</c:f>
              <c:strCache>
                <c:ptCount val="5"/>
                <c:pt idx="0">
                  <c:v>Aylesbury</c:v>
                </c:pt>
                <c:pt idx="1">
                  <c:v>Beaconsfield</c:v>
                </c:pt>
                <c:pt idx="2">
                  <c:v>Buckingham</c:v>
                </c:pt>
                <c:pt idx="3">
                  <c:v>Chesham and Amersham</c:v>
                </c:pt>
                <c:pt idx="4">
                  <c:v>Wycombe</c:v>
                </c:pt>
              </c:strCache>
            </c:strRef>
          </c:cat>
          <c:val>
            <c:numRef>
              <c:f>'[Apprenticeships full 2022-23 data.xlsx]Ach Age'!$M$37:$M$41</c:f>
              <c:numCache>
                <c:formatCode>0%</c:formatCode>
                <c:ptCount val="5"/>
                <c:pt idx="0">
                  <c:v>0.53846153846153844</c:v>
                </c:pt>
                <c:pt idx="1">
                  <c:v>0.46341463414634149</c:v>
                </c:pt>
                <c:pt idx="2">
                  <c:v>0.4</c:v>
                </c:pt>
                <c:pt idx="3">
                  <c:v>0.47826086956521741</c:v>
                </c:pt>
                <c:pt idx="4">
                  <c:v>0.68367346938775508</c:v>
                </c:pt>
              </c:numCache>
            </c:numRef>
          </c:val>
          <c:extLst>
            <c:ext xmlns:c16="http://schemas.microsoft.com/office/drawing/2014/chart" uri="{C3380CC4-5D6E-409C-BE32-E72D297353CC}">
              <c16:uniqueId val="{00000002-0BFC-4A00-9A0B-CE05DF35F678}"/>
            </c:ext>
          </c:extLst>
        </c:ser>
        <c:dLbls>
          <c:showLegendKey val="0"/>
          <c:showVal val="0"/>
          <c:showCatName val="0"/>
          <c:showSerName val="0"/>
          <c:showPercent val="0"/>
          <c:showBubbleSize val="0"/>
        </c:dLbls>
        <c:gapWidth val="219"/>
        <c:overlap val="-27"/>
        <c:axId val="125664175"/>
        <c:axId val="1980407695"/>
      </c:barChart>
      <c:catAx>
        <c:axId val="1256641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980407695"/>
        <c:crosses val="autoZero"/>
        <c:auto val="1"/>
        <c:lblAlgn val="ctr"/>
        <c:lblOffset val="100"/>
        <c:noMultiLvlLbl val="0"/>
      </c:catAx>
      <c:valAx>
        <c:axId val="1980407695"/>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2566417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Sheet1!$J$22</c:f>
              <c:strCache>
                <c:ptCount val="1"/>
                <c:pt idx="0">
                  <c:v>Intermediate</c:v>
                </c:pt>
              </c:strCache>
            </c:strRef>
          </c:tx>
          <c:spPr>
            <a:solidFill>
              <a:srgbClr val="006965"/>
            </a:solidFill>
            <a:ln>
              <a:noFill/>
            </a:ln>
            <a:effectLst/>
          </c:spPr>
          <c:invertIfNegative val="0"/>
          <c:cat>
            <c:strRef>
              <c:f>Sheet1!$K$21:$N$21</c:f>
              <c:strCache>
                <c:ptCount val="4"/>
                <c:pt idx="0">
                  <c:v>2019/20</c:v>
                </c:pt>
                <c:pt idx="1">
                  <c:v>2020/21</c:v>
                </c:pt>
                <c:pt idx="2">
                  <c:v>2021/22</c:v>
                </c:pt>
                <c:pt idx="3">
                  <c:v>2022/23</c:v>
                </c:pt>
              </c:strCache>
            </c:strRef>
          </c:cat>
          <c:val>
            <c:numRef>
              <c:f>Sheet1!$K$22:$N$22</c:f>
              <c:numCache>
                <c:formatCode>0%</c:formatCode>
                <c:ptCount val="4"/>
                <c:pt idx="0">
                  <c:v>0.26465467208357518</c:v>
                </c:pt>
                <c:pt idx="1">
                  <c:v>0.18608414239482202</c:v>
                </c:pt>
                <c:pt idx="2">
                  <c:v>0.19346171070309001</c:v>
                </c:pt>
                <c:pt idx="3">
                  <c:v>0.13048543689320388</c:v>
                </c:pt>
              </c:numCache>
            </c:numRef>
          </c:val>
          <c:extLst>
            <c:ext xmlns:c16="http://schemas.microsoft.com/office/drawing/2014/chart" uri="{C3380CC4-5D6E-409C-BE32-E72D297353CC}">
              <c16:uniqueId val="{00000000-545F-4322-8FE5-DED6E9B0CC47}"/>
            </c:ext>
          </c:extLst>
        </c:ser>
        <c:ser>
          <c:idx val="1"/>
          <c:order val="1"/>
          <c:tx>
            <c:strRef>
              <c:f>Sheet1!$J$23</c:f>
              <c:strCache>
                <c:ptCount val="1"/>
                <c:pt idx="0">
                  <c:v>Advanced</c:v>
                </c:pt>
              </c:strCache>
            </c:strRef>
          </c:tx>
          <c:spPr>
            <a:solidFill>
              <a:srgbClr val="B5D137"/>
            </a:solidFill>
            <a:ln>
              <a:noFill/>
            </a:ln>
            <a:effectLst/>
          </c:spPr>
          <c:invertIfNegative val="0"/>
          <c:cat>
            <c:strRef>
              <c:f>Sheet1!$K$21:$N$21</c:f>
              <c:strCache>
                <c:ptCount val="4"/>
                <c:pt idx="0">
                  <c:v>2019/20</c:v>
                </c:pt>
                <c:pt idx="1">
                  <c:v>2020/21</c:v>
                </c:pt>
                <c:pt idx="2">
                  <c:v>2021/22</c:v>
                </c:pt>
                <c:pt idx="3">
                  <c:v>2022/23</c:v>
                </c:pt>
              </c:strCache>
            </c:strRef>
          </c:cat>
          <c:val>
            <c:numRef>
              <c:f>Sheet1!$K$23:$N$23</c:f>
              <c:numCache>
                <c:formatCode>0%</c:formatCode>
                <c:ptCount val="4"/>
                <c:pt idx="0">
                  <c:v>0.49912942542077771</c:v>
                </c:pt>
                <c:pt idx="1">
                  <c:v>0.52373247033441206</c:v>
                </c:pt>
                <c:pt idx="2">
                  <c:v>0.49261083743842365</c:v>
                </c:pt>
                <c:pt idx="3">
                  <c:v>0.43805825242718449</c:v>
                </c:pt>
              </c:numCache>
            </c:numRef>
          </c:val>
          <c:extLst>
            <c:ext xmlns:c16="http://schemas.microsoft.com/office/drawing/2014/chart" uri="{C3380CC4-5D6E-409C-BE32-E72D297353CC}">
              <c16:uniqueId val="{00000001-545F-4322-8FE5-DED6E9B0CC47}"/>
            </c:ext>
          </c:extLst>
        </c:ser>
        <c:ser>
          <c:idx val="2"/>
          <c:order val="2"/>
          <c:tx>
            <c:strRef>
              <c:f>Sheet1!$J$24</c:f>
              <c:strCache>
                <c:ptCount val="1"/>
                <c:pt idx="0">
                  <c:v>Higher (Levels 4 &amp; 5)</c:v>
                </c:pt>
              </c:strCache>
            </c:strRef>
          </c:tx>
          <c:spPr>
            <a:solidFill>
              <a:srgbClr val="878787"/>
            </a:solidFill>
            <a:ln>
              <a:noFill/>
            </a:ln>
            <a:effectLst/>
          </c:spPr>
          <c:invertIfNegative val="0"/>
          <c:cat>
            <c:strRef>
              <c:f>Sheet1!$K$21:$N$21</c:f>
              <c:strCache>
                <c:ptCount val="4"/>
                <c:pt idx="0">
                  <c:v>2019/20</c:v>
                </c:pt>
                <c:pt idx="1">
                  <c:v>2020/21</c:v>
                </c:pt>
                <c:pt idx="2">
                  <c:v>2021/22</c:v>
                </c:pt>
                <c:pt idx="3">
                  <c:v>2022/23</c:v>
                </c:pt>
              </c:strCache>
            </c:strRef>
          </c:cat>
          <c:val>
            <c:numRef>
              <c:f>Sheet1!$K$24:$N$24</c:f>
              <c:numCache>
                <c:formatCode>0%</c:formatCode>
                <c:ptCount val="4"/>
                <c:pt idx="0">
                  <c:v>0.21358096343586766</c:v>
                </c:pt>
                <c:pt idx="1">
                  <c:v>0.23408845738942827</c:v>
                </c:pt>
                <c:pt idx="2">
                  <c:v>0.21227048813255711</c:v>
                </c:pt>
                <c:pt idx="3">
                  <c:v>0.30097087378640774</c:v>
                </c:pt>
              </c:numCache>
            </c:numRef>
          </c:val>
          <c:extLst>
            <c:ext xmlns:c16="http://schemas.microsoft.com/office/drawing/2014/chart" uri="{C3380CC4-5D6E-409C-BE32-E72D297353CC}">
              <c16:uniqueId val="{00000002-545F-4322-8FE5-DED6E9B0CC47}"/>
            </c:ext>
          </c:extLst>
        </c:ser>
        <c:ser>
          <c:idx val="3"/>
          <c:order val="3"/>
          <c:tx>
            <c:strRef>
              <c:f>Sheet1!$J$25</c:f>
              <c:strCache>
                <c:ptCount val="1"/>
                <c:pt idx="0">
                  <c:v>Higher (Levels 6 &amp; 7)</c:v>
                </c:pt>
              </c:strCache>
            </c:strRef>
          </c:tx>
          <c:spPr>
            <a:solidFill>
              <a:srgbClr val="7030A0"/>
            </a:solidFill>
            <a:ln>
              <a:noFill/>
            </a:ln>
            <a:effectLst/>
          </c:spPr>
          <c:invertIfNegative val="0"/>
          <c:cat>
            <c:strRef>
              <c:f>Sheet1!$K$21:$N$21</c:f>
              <c:strCache>
                <c:ptCount val="4"/>
                <c:pt idx="0">
                  <c:v>2019/20</c:v>
                </c:pt>
                <c:pt idx="1">
                  <c:v>2020/21</c:v>
                </c:pt>
                <c:pt idx="2">
                  <c:v>2021/22</c:v>
                </c:pt>
                <c:pt idx="3">
                  <c:v>2022/23</c:v>
                </c:pt>
              </c:strCache>
            </c:strRef>
          </c:cat>
          <c:val>
            <c:numRef>
              <c:f>Sheet1!$K$25:$N$25</c:f>
              <c:numCache>
                <c:formatCode>0%</c:formatCode>
                <c:ptCount val="4"/>
                <c:pt idx="0">
                  <c:v>2.2634939059779455E-2</c:v>
                </c:pt>
                <c:pt idx="1">
                  <c:v>5.609492988133765E-2</c:v>
                </c:pt>
                <c:pt idx="2">
                  <c:v>0.10165696372592924</c:v>
                </c:pt>
                <c:pt idx="3">
                  <c:v>0.13048543689320388</c:v>
                </c:pt>
              </c:numCache>
            </c:numRef>
          </c:val>
          <c:extLst>
            <c:ext xmlns:c16="http://schemas.microsoft.com/office/drawing/2014/chart" uri="{C3380CC4-5D6E-409C-BE32-E72D297353CC}">
              <c16:uniqueId val="{00000003-545F-4322-8FE5-DED6E9B0CC47}"/>
            </c:ext>
          </c:extLst>
        </c:ser>
        <c:dLbls>
          <c:showLegendKey val="0"/>
          <c:showVal val="0"/>
          <c:showCatName val="0"/>
          <c:showSerName val="0"/>
          <c:showPercent val="0"/>
          <c:showBubbleSize val="0"/>
        </c:dLbls>
        <c:gapWidth val="219"/>
        <c:overlap val="-27"/>
        <c:axId val="1278343103"/>
        <c:axId val="1278345983"/>
      </c:barChart>
      <c:catAx>
        <c:axId val="12783431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278345983"/>
        <c:crosses val="autoZero"/>
        <c:auto val="1"/>
        <c:lblAlgn val="ctr"/>
        <c:lblOffset val="100"/>
        <c:noMultiLvlLbl val="0"/>
      </c:catAx>
      <c:valAx>
        <c:axId val="1278345983"/>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27834310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'[Apprenticeship Starts - Delivery Bucks.xlsx]STEM'!$L$22</c:f>
              <c:strCache>
                <c:ptCount val="1"/>
                <c:pt idx="0">
                  <c:v>2019/20</c:v>
                </c:pt>
              </c:strCache>
            </c:strRef>
          </c:tx>
          <c:spPr>
            <a:solidFill>
              <a:srgbClr val="006965">
                <a:alpha val="40000"/>
              </a:srgbClr>
            </a:solidFill>
            <a:ln>
              <a:noFill/>
            </a:ln>
            <a:effectLst/>
          </c:spPr>
          <c:invertIfNegative val="0"/>
          <c:cat>
            <c:strRef>
              <c:f>'[Apprenticeship Starts - Delivery Bucks.xlsx]STEM'!$K$23:$K$27</c:f>
              <c:strCache>
                <c:ptCount val="5"/>
                <c:pt idx="0">
                  <c:v>Aylesbury</c:v>
                </c:pt>
                <c:pt idx="1">
                  <c:v>Beaconsfield</c:v>
                </c:pt>
                <c:pt idx="2">
                  <c:v>Buckingham</c:v>
                </c:pt>
                <c:pt idx="3">
                  <c:v>Chesham and Amersham</c:v>
                </c:pt>
                <c:pt idx="4">
                  <c:v>Wycombe</c:v>
                </c:pt>
              </c:strCache>
            </c:strRef>
          </c:cat>
          <c:val>
            <c:numRef>
              <c:f>'[Apprenticeship Starts - Delivery Bucks.xlsx]STEM'!$L$23:$L$27</c:f>
              <c:numCache>
                <c:formatCode>0%</c:formatCode>
                <c:ptCount val="5"/>
                <c:pt idx="0">
                  <c:v>0.25655430711610488</c:v>
                </c:pt>
                <c:pt idx="1">
                  <c:v>0.25559105431309903</c:v>
                </c:pt>
                <c:pt idx="2">
                  <c:v>0.22767857142857142</c:v>
                </c:pt>
                <c:pt idx="3">
                  <c:v>0.38013698630136988</c:v>
                </c:pt>
                <c:pt idx="4">
                  <c:v>0.16388888888888889</c:v>
                </c:pt>
              </c:numCache>
            </c:numRef>
          </c:val>
          <c:extLst>
            <c:ext xmlns:c16="http://schemas.microsoft.com/office/drawing/2014/chart" uri="{C3380CC4-5D6E-409C-BE32-E72D297353CC}">
              <c16:uniqueId val="{00000000-53F6-4BF4-A67F-EFE7F55190A7}"/>
            </c:ext>
          </c:extLst>
        </c:ser>
        <c:ser>
          <c:idx val="1"/>
          <c:order val="1"/>
          <c:tx>
            <c:strRef>
              <c:f>'[Apprenticeship Starts - Delivery Bucks.xlsx]STEM'!$M$22</c:f>
              <c:strCache>
                <c:ptCount val="1"/>
                <c:pt idx="0">
                  <c:v>2020/21</c:v>
                </c:pt>
              </c:strCache>
            </c:strRef>
          </c:tx>
          <c:spPr>
            <a:solidFill>
              <a:srgbClr val="006965">
                <a:alpha val="60000"/>
              </a:srgbClr>
            </a:solidFill>
            <a:ln>
              <a:noFill/>
            </a:ln>
            <a:effectLst/>
          </c:spPr>
          <c:invertIfNegative val="0"/>
          <c:cat>
            <c:strRef>
              <c:f>'[Apprenticeship Starts - Delivery Bucks.xlsx]STEM'!$K$23:$K$27</c:f>
              <c:strCache>
                <c:ptCount val="5"/>
                <c:pt idx="0">
                  <c:v>Aylesbury</c:v>
                </c:pt>
                <c:pt idx="1">
                  <c:v>Beaconsfield</c:v>
                </c:pt>
                <c:pt idx="2">
                  <c:v>Buckingham</c:v>
                </c:pt>
                <c:pt idx="3">
                  <c:v>Chesham and Amersham</c:v>
                </c:pt>
                <c:pt idx="4">
                  <c:v>Wycombe</c:v>
                </c:pt>
              </c:strCache>
            </c:strRef>
          </c:cat>
          <c:val>
            <c:numRef>
              <c:f>'[Apprenticeship Starts - Delivery Bucks.xlsx]STEM'!$M$23:$M$27</c:f>
              <c:numCache>
                <c:formatCode>0%</c:formatCode>
                <c:ptCount val="5"/>
                <c:pt idx="0">
                  <c:v>0.22779922779922779</c:v>
                </c:pt>
                <c:pt idx="1">
                  <c:v>0.29761904761904762</c:v>
                </c:pt>
                <c:pt idx="2">
                  <c:v>0.18852459016393441</c:v>
                </c:pt>
                <c:pt idx="3">
                  <c:v>0.12757201646090535</c:v>
                </c:pt>
                <c:pt idx="4">
                  <c:v>9.3240093240093247E-2</c:v>
                </c:pt>
              </c:numCache>
            </c:numRef>
          </c:val>
          <c:extLst>
            <c:ext xmlns:c16="http://schemas.microsoft.com/office/drawing/2014/chart" uri="{C3380CC4-5D6E-409C-BE32-E72D297353CC}">
              <c16:uniqueId val="{00000001-53F6-4BF4-A67F-EFE7F55190A7}"/>
            </c:ext>
          </c:extLst>
        </c:ser>
        <c:ser>
          <c:idx val="2"/>
          <c:order val="2"/>
          <c:tx>
            <c:strRef>
              <c:f>'[Apprenticeship Starts - Delivery Bucks.xlsx]STEM'!$N$22</c:f>
              <c:strCache>
                <c:ptCount val="1"/>
                <c:pt idx="0">
                  <c:v>2021/22</c:v>
                </c:pt>
              </c:strCache>
            </c:strRef>
          </c:tx>
          <c:spPr>
            <a:solidFill>
              <a:srgbClr val="006965">
                <a:alpha val="80000"/>
              </a:srgbClr>
            </a:solidFill>
            <a:ln>
              <a:noFill/>
            </a:ln>
            <a:effectLst/>
          </c:spPr>
          <c:invertIfNegative val="0"/>
          <c:cat>
            <c:strRef>
              <c:f>'[Apprenticeship Starts - Delivery Bucks.xlsx]STEM'!$K$23:$K$27</c:f>
              <c:strCache>
                <c:ptCount val="5"/>
                <c:pt idx="0">
                  <c:v>Aylesbury</c:v>
                </c:pt>
                <c:pt idx="1">
                  <c:v>Beaconsfield</c:v>
                </c:pt>
                <c:pt idx="2">
                  <c:v>Buckingham</c:v>
                </c:pt>
                <c:pt idx="3">
                  <c:v>Chesham and Amersham</c:v>
                </c:pt>
                <c:pt idx="4">
                  <c:v>Wycombe</c:v>
                </c:pt>
              </c:strCache>
            </c:strRef>
          </c:cat>
          <c:val>
            <c:numRef>
              <c:f>'[Apprenticeship Starts - Delivery Bucks.xlsx]STEM'!$N$23:$N$27</c:f>
              <c:numCache>
                <c:formatCode>0%</c:formatCode>
                <c:ptCount val="5"/>
                <c:pt idx="0">
                  <c:v>0.25651302605210419</c:v>
                </c:pt>
                <c:pt idx="1">
                  <c:v>0.19957081545064378</c:v>
                </c:pt>
                <c:pt idx="2">
                  <c:v>0.28214285714285714</c:v>
                </c:pt>
                <c:pt idx="3">
                  <c:v>0.1226158038147139</c:v>
                </c:pt>
                <c:pt idx="4">
                  <c:v>0.10305958132045089</c:v>
                </c:pt>
              </c:numCache>
            </c:numRef>
          </c:val>
          <c:extLst>
            <c:ext xmlns:c16="http://schemas.microsoft.com/office/drawing/2014/chart" uri="{C3380CC4-5D6E-409C-BE32-E72D297353CC}">
              <c16:uniqueId val="{00000002-53F6-4BF4-A67F-EFE7F55190A7}"/>
            </c:ext>
          </c:extLst>
        </c:ser>
        <c:ser>
          <c:idx val="3"/>
          <c:order val="3"/>
          <c:tx>
            <c:strRef>
              <c:f>'[Apprenticeship Starts - Delivery Bucks.xlsx]STEM'!$O$22</c:f>
              <c:strCache>
                <c:ptCount val="1"/>
                <c:pt idx="0">
                  <c:v>2022/23</c:v>
                </c:pt>
              </c:strCache>
            </c:strRef>
          </c:tx>
          <c:spPr>
            <a:solidFill>
              <a:srgbClr val="006965"/>
            </a:solidFill>
            <a:ln>
              <a:noFill/>
            </a:ln>
            <a:effectLst/>
          </c:spPr>
          <c:invertIfNegative val="0"/>
          <c:cat>
            <c:strRef>
              <c:f>'[Apprenticeship Starts - Delivery Bucks.xlsx]STEM'!$K$23:$K$27</c:f>
              <c:strCache>
                <c:ptCount val="5"/>
                <c:pt idx="0">
                  <c:v>Aylesbury</c:v>
                </c:pt>
                <c:pt idx="1">
                  <c:v>Beaconsfield</c:v>
                </c:pt>
                <c:pt idx="2">
                  <c:v>Buckingham</c:v>
                </c:pt>
                <c:pt idx="3">
                  <c:v>Chesham and Amersham</c:v>
                </c:pt>
                <c:pt idx="4">
                  <c:v>Wycombe</c:v>
                </c:pt>
              </c:strCache>
            </c:strRef>
          </c:cat>
          <c:val>
            <c:numRef>
              <c:f>'[Apprenticeship Starts - Delivery Bucks.xlsx]STEM'!$O$23:$O$27</c:f>
              <c:numCache>
                <c:formatCode>0%</c:formatCode>
                <c:ptCount val="5"/>
                <c:pt idx="0">
                  <c:v>0.22565687789799072</c:v>
                </c:pt>
                <c:pt idx="1">
                  <c:v>0.22033898305084745</c:v>
                </c:pt>
                <c:pt idx="2">
                  <c:v>0.27722772277227725</c:v>
                </c:pt>
                <c:pt idx="3">
                  <c:v>0.21929824561403508</c:v>
                </c:pt>
                <c:pt idx="4">
                  <c:v>0.10772357723577236</c:v>
                </c:pt>
              </c:numCache>
            </c:numRef>
          </c:val>
          <c:extLst>
            <c:ext xmlns:c16="http://schemas.microsoft.com/office/drawing/2014/chart" uri="{C3380CC4-5D6E-409C-BE32-E72D297353CC}">
              <c16:uniqueId val="{00000003-53F6-4BF4-A67F-EFE7F55190A7}"/>
            </c:ext>
          </c:extLst>
        </c:ser>
        <c:dLbls>
          <c:showLegendKey val="0"/>
          <c:showVal val="0"/>
          <c:showCatName val="0"/>
          <c:showSerName val="0"/>
          <c:showPercent val="0"/>
          <c:showBubbleSize val="0"/>
        </c:dLbls>
        <c:gapWidth val="219"/>
        <c:overlap val="-27"/>
        <c:axId val="341595279"/>
        <c:axId val="76713407"/>
      </c:barChart>
      <c:catAx>
        <c:axId val="3415952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76713407"/>
        <c:crosses val="autoZero"/>
        <c:auto val="1"/>
        <c:lblAlgn val="ctr"/>
        <c:lblOffset val="100"/>
        <c:noMultiLvlLbl val="0"/>
      </c:catAx>
      <c:valAx>
        <c:axId val="76713407"/>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34159527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Trend!$F$5</c:f>
              <c:strCache>
                <c:ptCount val="1"/>
                <c:pt idx="0">
                  <c:v>Buckinghamshire</c:v>
                </c:pt>
              </c:strCache>
            </c:strRef>
          </c:tx>
          <c:spPr>
            <a:solidFill>
              <a:srgbClr val="006965"/>
            </a:solidFill>
            <a:ln>
              <a:noFill/>
            </a:ln>
            <a:effectLst/>
          </c:spPr>
          <c:invertIfNegative val="0"/>
          <c:cat>
            <c:strRef>
              <c:f>Trend!$E$6:$E$9</c:f>
              <c:strCache>
                <c:ptCount val="4"/>
                <c:pt idx="0">
                  <c:v>2019/20</c:v>
                </c:pt>
                <c:pt idx="1">
                  <c:v>2020/21</c:v>
                </c:pt>
                <c:pt idx="2">
                  <c:v>2021/22</c:v>
                </c:pt>
                <c:pt idx="3">
                  <c:v>2022/23</c:v>
                </c:pt>
              </c:strCache>
            </c:strRef>
          </c:cat>
          <c:val>
            <c:numRef>
              <c:f>Trend!$F$6:$F$9</c:f>
              <c:numCache>
                <c:formatCode>_-* #,##0_-;\-* #,##0_-;_-* "-"??_-;_-@_-</c:formatCode>
                <c:ptCount val="4"/>
                <c:pt idx="0">
                  <c:v>910</c:v>
                </c:pt>
                <c:pt idx="1">
                  <c:v>920</c:v>
                </c:pt>
                <c:pt idx="2">
                  <c:v>760</c:v>
                </c:pt>
                <c:pt idx="3">
                  <c:v>920</c:v>
                </c:pt>
              </c:numCache>
            </c:numRef>
          </c:val>
          <c:extLst>
            <c:ext xmlns:c16="http://schemas.microsoft.com/office/drawing/2014/chart" uri="{C3380CC4-5D6E-409C-BE32-E72D297353CC}">
              <c16:uniqueId val="{00000004-0CA1-4A2E-9ADE-6BE2A1EA60B1}"/>
            </c:ext>
          </c:extLst>
        </c:ser>
        <c:dLbls>
          <c:showLegendKey val="0"/>
          <c:showVal val="0"/>
          <c:showCatName val="0"/>
          <c:showSerName val="0"/>
          <c:showPercent val="0"/>
          <c:showBubbleSize val="0"/>
        </c:dLbls>
        <c:gapWidth val="219"/>
        <c:overlap val="-27"/>
        <c:axId val="654836719"/>
        <c:axId val="723369359"/>
      </c:barChart>
      <c:lineChart>
        <c:grouping val="standard"/>
        <c:varyColors val="0"/>
        <c:ser>
          <c:idx val="1"/>
          <c:order val="1"/>
          <c:tx>
            <c:strRef>
              <c:f>Trend!$G$5</c:f>
              <c:strCache>
                <c:ptCount val="1"/>
                <c:pt idx="0">
                  <c:v>England</c:v>
                </c:pt>
              </c:strCache>
            </c:strRef>
          </c:tx>
          <c:spPr>
            <a:ln w="28575" cap="rnd">
              <a:solidFill>
                <a:srgbClr val="B5D137"/>
              </a:solidFill>
              <a:round/>
            </a:ln>
            <a:effectLst/>
          </c:spPr>
          <c:marker>
            <c:symbol val="none"/>
          </c:marker>
          <c:cat>
            <c:strRef>
              <c:f>Trend!$E$6:$E$9</c:f>
              <c:strCache>
                <c:ptCount val="4"/>
                <c:pt idx="0">
                  <c:v>2019/20</c:v>
                </c:pt>
                <c:pt idx="1">
                  <c:v>2020/21</c:v>
                </c:pt>
                <c:pt idx="2">
                  <c:v>2021/22</c:v>
                </c:pt>
                <c:pt idx="3">
                  <c:v>2022/23</c:v>
                </c:pt>
              </c:strCache>
            </c:strRef>
          </c:cat>
          <c:val>
            <c:numRef>
              <c:f>Trend!$G$6:$G$9</c:f>
              <c:numCache>
                <c:formatCode>_-* #,##0_-;\-* #,##0_-;_-* "-"??_-;_-@_-</c:formatCode>
                <c:ptCount val="4"/>
                <c:pt idx="0">
                  <c:v>146070</c:v>
                </c:pt>
                <c:pt idx="1">
                  <c:v>155590</c:v>
                </c:pt>
                <c:pt idx="2">
                  <c:v>136180</c:v>
                </c:pt>
                <c:pt idx="3">
                  <c:v>160990</c:v>
                </c:pt>
              </c:numCache>
            </c:numRef>
          </c:val>
          <c:smooth val="0"/>
          <c:extLst>
            <c:ext xmlns:c16="http://schemas.microsoft.com/office/drawing/2014/chart" uri="{C3380CC4-5D6E-409C-BE32-E72D297353CC}">
              <c16:uniqueId val="{00000009-0CA1-4A2E-9ADE-6BE2A1EA60B1}"/>
            </c:ext>
          </c:extLst>
        </c:ser>
        <c:dLbls>
          <c:showLegendKey val="0"/>
          <c:showVal val="0"/>
          <c:showCatName val="0"/>
          <c:showSerName val="0"/>
          <c:showPercent val="0"/>
          <c:showBubbleSize val="0"/>
        </c:dLbls>
        <c:marker val="1"/>
        <c:smooth val="0"/>
        <c:axId val="654842479"/>
        <c:axId val="723372831"/>
      </c:lineChart>
      <c:catAx>
        <c:axId val="65483671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723369359"/>
        <c:crosses val="autoZero"/>
        <c:auto val="1"/>
        <c:lblAlgn val="ctr"/>
        <c:lblOffset val="100"/>
        <c:noMultiLvlLbl val="0"/>
      </c:catAx>
      <c:valAx>
        <c:axId val="723369359"/>
        <c:scaling>
          <c:orientation val="minMax"/>
          <c:max val="12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dirty="0"/>
                  <a:t>Buckinghamshire</a:t>
                </a:r>
                <a:r>
                  <a:rPr lang="en-GB" baseline="0" dirty="0"/>
                  <a:t> achievements</a:t>
                </a:r>
                <a:endParaRPr lang="en-GB" dirty="0"/>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654836719"/>
        <c:crosses val="autoZero"/>
        <c:crossBetween val="between"/>
      </c:valAx>
      <c:valAx>
        <c:axId val="723372831"/>
        <c:scaling>
          <c:orientation val="minMax"/>
          <c:max val="220000"/>
          <c:min val="0"/>
        </c:scaling>
        <c:delete val="0"/>
        <c:axPos val="r"/>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dirty="0"/>
                  <a:t>National achievements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out"/>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654842479"/>
        <c:crosses val="max"/>
        <c:crossBetween val="between"/>
        <c:majorUnit val="20000"/>
      </c:valAx>
      <c:catAx>
        <c:axId val="654842479"/>
        <c:scaling>
          <c:orientation val="minMax"/>
        </c:scaling>
        <c:delete val="1"/>
        <c:axPos val="b"/>
        <c:numFmt formatCode="General" sourceLinked="1"/>
        <c:majorTickMark val="out"/>
        <c:minorTickMark val="none"/>
        <c:tickLblPos val="nextTo"/>
        <c:crossAx val="723372831"/>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Trend!$Q$29</c:f>
              <c:strCache>
                <c:ptCount val="1"/>
                <c:pt idx="0">
                  <c:v>2019/20</c:v>
                </c:pt>
              </c:strCache>
            </c:strRef>
          </c:tx>
          <c:spPr>
            <a:solidFill>
              <a:srgbClr val="006965">
                <a:alpha val="40000"/>
              </a:srgbClr>
            </a:solidFill>
            <a:ln>
              <a:noFill/>
            </a:ln>
            <a:effectLst/>
          </c:spPr>
          <c:invertIfNegative val="0"/>
          <c:cat>
            <c:strRef>
              <c:f>Trend!$P$30:$P$34</c:f>
              <c:strCache>
                <c:ptCount val="5"/>
                <c:pt idx="0">
                  <c:v>Aylesbury</c:v>
                </c:pt>
                <c:pt idx="1">
                  <c:v>Beaconsfield</c:v>
                </c:pt>
                <c:pt idx="2">
                  <c:v>Buckingham</c:v>
                </c:pt>
                <c:pt idx="3">
                  <c:v>Chesham and Amersham</c:v>
                </c:pt>
                <c:pt idx="4">
                  <c:v>Wycombe</c:v>
                </c:pt>
              </c:strCache>
            </c:strRef>
          </c:cat>
          <c:val>
            <c:numRef>
              <c:f>Trend!$Q$30:$Q$34</c:f>
              <c:numCache>
                <c:formatCode>General</c:formatCode>
                <c:ptCount val="5"/>
                <c:pt idx="0">
                  <c:v>290</c:v>
                </c:pt>
                <c:pt idx="1">
                  <c:v>170</c:v>
                </c:pt>
                <c:pt idx="2">
                  <c:v>150</c:v>
                </c:pt>
                <c:pt idx="3">
                  <c:v>150</c:v>
                </c:pt>
                <c:pt idx="4">
                  <c:v>150</c:v>
                </c:pt>
              </c:numCache>
            </c:numRef>
          </c:val>
          <c:extLst>
            <c:ext xmlns:c16="http://schemas.microsoft.com/office/drawing/2014/chart" uri="{C3380CC4-5D6E-409C-BE32-E72D297353CC}">
              <c16:uniqueId val="{00000000-6035-4AA9-81F3-BC6AC5AB49D8}"/>
            </c:ext>
          </c:extLst>
        </c:ser>
        <c:ser>
          <c:idx val="1"/>
          <c:order val="1"/>
          <c:tx>
            <c:strRef>
              <c:f>Trend!$R$29</c:f>
              <c:strCache>
                <c:ptCount val="1"/>
                <c:pt idx="0">
                  <c:v>2020/21</c:v>
                </c:pt>
              </c:strCache>
            </c:strRef>
          </c:tx>
          <c:spPr>
            <a:solidFill>
              <a:srgbClr val="006965">
                <a:alpha val="60000"/>
              </a:srgbClr>
            </a:solidFill>
            <a:ln>
              <a:noFill/>
            </a:ln>
            <a:effectLst/>
          </c:spPr>
          <c:invertIfNegative val="0"/>
          <c:cat>
            <c:strRef>
              <c:f>Trend!$P$30:$P$34</c:f>
              <c:strCache>
                <c:ptCount val="5"/>
                <c:pt idx="0">
                  <c:v>Aylesbury</c:v>
                </c:pt>
                <c:pt idx="1">
                  <c:v>Beaconsfield</c:v>
                </c:pt>
                <c:pt idx="2">
                  <c:v>Buckingham</c:v>
                </c:pt>
                <c:pt idx="3">
                  <c:v>Chesham and Amersham</c:v>
                </c:pt>
                <c:pt idx="4">
                  <c:v>Wycombe</c:v>
                </c:pt>
              </c:strCache>
            </c:strRef>
          </c:cat>
          <c:val>
            <c:numRef>
              <c:f>Trend!$R$30:$R$34</c:f>
              <c:numCache>
                <c:formatCode>General</c:formatCode>
                <c:ptCount val="5"/>
                <c:pt idx="0">
                  <c:v>310</c:v>
                </c:pt>
                <c:pt idx="1">
                  <c:v>160</c:v>
                </c:pt>
                <c:pt idx="2">
                  <c:v>90</c:v>
                </c:pt>
                <c:pt idx="3">
                  <c:v>190</c:v>
                </c:pt>
                <c:pt idx="4">
                  <c:v>160</c:v>
                </c:pt>
              </c:numCache>
            </c:numRef>
          </c:val>
          <c:extLst>
            <c:ext xmlns:c16="http://schemas.microsoft.com/office/drawing/2014/chart" uri="{C3380CC4-5D6E-409C-BE32-E72D297353CC}">
              <c16:uniqueId val="{00000001-6035-4AA9-81F3-BC6AC5AB49D8}"/>
            </c:ext>
          </c:extLst>
        </c:ser>
        <c:ser>
          <c:idx val="2"/>
          <c:order val="2"/>
          <c:tx>
            <c:strRef>
              <c:f>Trend!$S$29</c:f>
              <c:strCache>
                <c:ptCount val="1"/>
                <c:pt idx="0">
                  <c:v>2021/22</c:v>
                </c:pt>
              </c:strCache>
            </c:strRef>
          </c:tx>
          <c:spPr>
            <a:solidFill>
              <a:srgbClr val="006965">
                <a:alpha val="80000"/>
              </a:srgbClr>
            </a:solidFill>
            <a:ln>
              <a:noFill/>
            </a:ln>
            <a:effectLst/>
          </c:spPr>
          <c:invertIfNegative val="0"/>
          <c:cat>
            <c:strRef>
              <c:f>Trend!$P$30:$P$34</c:f>
              <c:strCache>
                <c:ptCount val="5"/>
                <c:pt idx="0">
                  <c:v>Aylesbury</c:v>
                </c:pt>
                <c:pt idx="1">
                  <c:v>Beaconsfield</c:v>
                </c:pt>
                <c:pt idx="2">
                  <c:v>Buckingham</c:v>
                </c:pt>
                <c:pt idx="3">
                  <c:v>Chesham and Amersham</c:v>
                </c:pt>
                <c:pt idx="4">
                  <c:v>Wycombe</c:v>
                </c:pt>
              </c:strCache>
            </c:strRef>
          </c:cat>
          <c:val>
            <c:numRef>
              <c:f>Trend!$S$30:$S$34</c:f>
              <c:numCache>
                <c:formatCode>General</c:formatCode>
                <c:ptCount val="5"/>
                <c:pt idx="0">
                  <c:v>220</c:v>
                </c:pt>
                <c:pt idx="1">
                  <c:v>170</c:v>
                </c:pt>
                <c:pt idx="2">
                  <c:v>110</c:v>
                </c:pt>
                <c:pt idx="3">
                  <c:v>110</c:v>
                </c:pt>
                <c:pt idx="4">
                  <c:v>150</c:v>
                </c:pt>
              </c:numCache>
            </c:numRef>
          </c:val>
          <c:extLst>
            <c:ext xmlns:c16="http://schemas.microsoft.com/office/drawing/2014/chart" uri="{C3380CC4-5D6E-409C-BE32-E72D297353CC}">
              <c16:uniqueId val="{00000002-6035-4AA9-81F3-BC6AC5AB49D8}"/>
            </c:ext>
          </c:extLst>
        </c:ser>
        <c:ser>
          <c:idx val="3"/>
          <c:order val="3"/>
          <c:tx>
            <c:strRef>
              <c:f>Trend!$T$29</c:f>
              <c:strCache>
                <c:ptCount val="1"/>
                <c:pt idx="0">
                  <c:v>2022/23</c:v>
                </c:pt>
              </c:strCache>
            </c:strRef>
          </c:tx>
          <c:spPr>
            <a:solidFill>
              <a:srgbClr val="006965"/>
            </a:solidFill>
            <a:ln>
              <a:noFill/>
            </a:ln>
            <a:effectLst/>
          </c:spPr>
          <c:invertIfNegative val="0"/>
          <c:cat>
            <c:strRef>
              <c:f>Trend!$P$30:$P$34</c:f>
              <c:strCache>
                <c:ptCount val="5"/>
                <c:pt idx="0">
                  <c:v>Aylesbury</c:v>
                </c:pt>
                <c:pt idx="1">
                  <c:v>Beaconsfield</c:v>
                </c:pt>
                <c:pt idx="2">
                  <c:v>Buckingham</c:v>
                </c:pt>
                <c:pt idx="3">
                  <c:v>Chesham and Amersham</c:v>
                </c:pt>
                <c:pt idx="4">
                  <c:v>Wycombe</c:v>
                </c:pt>
              </c:strCache>
            </c:strRef>
          </c:cat>
          <c:val>
            <c:numRef>
              <c:f>Trend!$T$30:$T$34</c:f>
              <c:numCache>
                <c:formatCode>General</c:formatCode>
                <c:ptCount val="5"/>
                <c:pt idx="0">
                  <c:v>310</c:v>
                </c:pt>
                <c:pt idx="1">
                  <c:v>200</c:v>
                </c:pt>
                <c:pt idx="2">
                  <c:v>120</c:v>
                </c:pt>
                <c:pt idx="3">
                  <c:v>110</c:v>
                </c:pt>
                <c:pt idx="4">
                  <c:v>180</c:v>
                </c:pt>
              </c:numCache>
            </c:numRef>
          </c:val>
          <c:extLst>
            <c:ext xmlns:c16="http://schemas.microsoft.com/office/drawing/2014/chart" uri="{C3380CC4-5D6E-409C-BE32-E72D297353CC}">
              <c16:uniqueId val="{00000003-6035-4AA9-81F3-BC6AC5AB49D8}"/>
            </c:ext>
          </c:extLst>
        </c:ser>
        <c:dLbls>
          <c:showLegendKey val="0"/>
          <c:showVal val="0"/>
          <c:showCatName val="0"/>
          <c:showSerName val="0"/>
          <c:showPercent val="0"/>
          <c:showBubbleSize val="0"/>
        </c:dLbls>
        <c:gapWidth val="219"/>
        <c:overlap val="-27"/>
        <c:axId val="984692991"/>
        <c:axId val="817253695"/>
      </c:barChart>
      <c:catAx>
        <c:axId val="9846929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817253695"/>
        <c:crosses val="autoZero"/>
        <c:auto val="1"/>
        <c:lblAlgn val="ctr"/>
        <c:lblOffset val="100"/>
        <c:noMultiLvlLbl val="0"/>
      </c:catAx>
      <c:valAx>
        <c:axId val="81725369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98469299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Age!$D$18</c:f>
              <c:strCache>
                <c:ptCount val="1"/>
                <c:pt idx="0">
                  <c:v>Under 19</c:v>
                </c:pt>
              </c:strCache>
            </c:strRef>
          </c:tx>
          <c:spPr>
            <a:solidFill>
              <a:srgbClr val="006965"/>
            </a:solidFill>
            <a:ln>
              <a:noFill/>
            </a:ln>
            <a:effectLst/>
          </c:spPr>
          <c:invertIfNegative val="0"/>
          <c:cat>
            <c:strRef>
              <c:f>Age!$E$17:$H$17</c:f>
              <c:strCache>
                <c:ptCount val="4"/>
                <c:pt idx="0">
                  <c:v>2019/20</c:v>
                </c:pt>
                <c:pt idx="1">
                  <c:v>2020/21</c:v>
                </c:pt>
                <c:pt idx="2">
                  <c:v>2021/22</c:v>
                </c:pt>
                <c:pt idx="3">
                  <c:v>2022/23</c:v>
                </c:pt>
              </c:strCache>
            </c:strRef>
          </c:cat>
          <c:val>
            <c:numRef>
              <c:f>Age!$E$18:$H$18</c:f>
              <c:numCache>
                <c:formatCode>0%</c:formatCode>
                <c:ptCount val="4"/>
                <c:pt idx="0">
                  <c:v>0.28791208791208789</c:v>
                </c:pt>
                <c:pt idx="1">
                  <c:v>0.22295081967213115</c:v>
                </c:pt>
                <c:pt idx="2">
                  <c:v>0.19337748344370861</c:v>
                </c:pt>
                <c:pt idx="3">
                  <c:v>0.21001088139281829</c:v>
                </c:pt>
              </c:numCache>
            </c:numRef>
          </c:val>
          <c:extLst>
            <c:ext xmlns:c16="http://schemas.microsoft.com/office/drawing/2014/chart" uri="{C3380CC4-5D6E-409C-BE32-E72D297353CC}">
              <c16:uniqueId val="{00000000-7B4B-4048-8875-34C073605D61}"/>
            </c:ext>
          </c:extLst>
        </c:ser>
        <c:ser>
          <c:idx val="1"/>
          <c:order val="1"/>
          <c:tx>
            <c:strRef>
              <c:f>Age!$D$19</c:f>
              <c:strCache>
                <c:ptCount val="1"/>
                <c:pt idx="0">
                  <c:v>19-24</c:v>
                </c:pt>
              </c:strCache>
            </c:strRef>
          </c:tx>
          <c:spPr>
            <a:solidFill>
              <a:srgbClr val="B5D137"/>
            </a:solidFill>
            <a:ln>
              <a:noFill/>
            </a:ln>
            <a:effectLst/>
          </c:spPr>
          <c:invertIfNegative val="0"/>
          <c:cat>
            <c:strRef>
              <c:f>Age!$E$17:$H$17</c:f>
              <c:strCache>
                <c:ptCount val="4"/>
                <c:pt idx="0">
                  <c:v>2019/20</c:v>
                </c:pt>
                <c:pt idx="1">
                  <c:v>2020/21</c:v>
                </c:pt>
                <c:pt idx="2">
                  <c:v>2021/22</c:v>
                </c:pt>
                <c:pt idx="3">
                  <c:v>2022/23</c:v>
                </c:pt>
              </c:strCache>
            </c:strRef>
          </c:cat>
          <c:val>
            <c:numRef>
              <c:f>Age!$E$19:$H$19</c:f>
              <c:numCache>
                <c:formatCode>0%</c:formatCode>
                <c:ptCount val="4"/>
                <c:pt idx="0">
                  <c:v>0.31318681318681318</c:v>
                </c:pt>
                <c:pt idx="1">
                  <c:v>0.34535519125683062</c:v>
                </c:pt>
                <c:pt idx="2">
                  <c:v>0.35629139072847682</c:v>
                </c:pt>
                <c:pt idx="3">
                  <c:v>0.3177366702937976</c:v>
                </c:pt>
              </c:numCache>
            </c:numRef>
          </c:val>
          <c:extLst>
            <c:ext xmlns:c16="http://schemas.microsoft.com/office/drawing/2014/chart" uri="{C3380CC4-5D6E-409C-BE32-E72D297353CC}">
              <c16:uniqueId val="{00000001-7B4B-4048-8875-34C073605D61}"/>
            </c:ext>
          </c:extLst>
        </c:ser>
        <c:ser>
          <c:idx val="2"/>
          <c:order val="2"/>
          <c:tx>
            <c:strRef>
              <c:f>Age!$D$20</c:f>
              <c:strCache>
                <c:ptCount val="1"/>
                <c:pt idx="0">
                  <c:v>25+</c:v>
                </c:pt>
              </c:strCache>
            </c:strRef>
          </c:tx>
          <c:spPr>
            <a:solidFill>
              <a:srgbClr val="878787"/>
            </a:solidFill>
            <a:ln>
              <a:noFill/>
            </a:ln>
            <a:effectLst/>
          </c:spPr>
          <c:invertIfNegative val="0"/>
          <c:cat>
            <c:strRef>
              <c:f>Age!$E$17:$H$17</c:f>
              <c:strCache>
                <c:ptCount val="4"/>
                <c:pt idx="0">
                  <c:v>2019/20</c:v>
                </c:pt>
                <c:pt idx="1">
                  <c:v>2020/21</c:v>
                </c:pt>
                <c:pt idx="2">
                  <c:v>2021/22</c:v>
                </c:pt>
                <c:pt idx="3">
                  <c:v>2022/23</c:v>
                </c:pt>
              </c:strCache>
            </c:strRef>
          </c:cat>
          <c:val>
            <c:numRef>
              <c:f>Age!$E$20:$H$20</c:f>
              <c:numCache>
                <c:formatCode>0%</c:formatCode>
                <c:ptCount val="4"/>
                <c:pt idx="0">
                  <c:v>0.39890109890109893</c:v>
                </c:pt>
                <c:pt idx="1">
                  <c:v>0.43169398907103823</c:v>
                </c:pt>
                <c:pt idx="2">
                  <c:v>0.45033112582781459</c:v>
                </c:pt>
                <c:pt idx="3">
                  <c:v>0.47225244831338409</c:v>
                </c:pt>
              </c:numCache>
            </c:numRef>
          </c:val>
          <c:extLst>
            <c:ext xmlns:c16="http://schemas.microsoft.com/office/drawing/2014/chart" uri="{C3380CC4-5D6E-409C-BE32-E72D297353CC}">
              <c16:uniqueId val="{00000002-7B4B-4048-8875-34C073605D61}"/>
            </c:ext>
          </c:extLst>
        </c:ser>
        <c:dLbls>
          <c:showLegendKey val="0"/>
          <c:showVal val="0"/>
          <c:showCatName val="0"/>
          <c:showSerName val="0"/>
          <c:showPercent val="0"/>
          <c:showBubbleSize val="0"/>
        </c:dLbls>
        <c:gapWidth val="219"/>
        <c:overlap val="-27"/>
        <c:axId val="738765423"/>
        <c:axId val="1036019807"/>
      </c:barChart>
      <c:catAx>
        <c:axId val="7387654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036019807"/>
        <c:crosses val="autoZero"/>
        <c:auto val="1"/>
        <c:lblAlgn val="ctr"/>
        <c:lblOffset val="100"/>
        <c:noMultiLvlLbl val="0"/>
      </c:catAx>
      <c:valAx>
        <c:axId val="1036019807"/>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738765423"/>
        <c:crosses val="autoZero"/>
        <c:crossBetween val="between"/>
        <c:majorUnit val="0.1"/>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Age!$F$33</c:f>
              <c:strCache>
                <c:ptCount val="1"/>
                <c:pt idx="0">
                  <c:v>Under 19</c:v>
                </c:pt>
              </c:strCache>
            </c:strRef>
          </c:tx>
          <c:spPr>
            <a:solidFill>
              <a:srgbClr val="006965"/>
            </a:solidFill>
            <a:ln>
              <a:noFill/>
            </a:ln>
            <a:effectLst/>
          </c:spPr>
          <c:invertIfNegative val="0"/>
          <c:cat>
            <c:strRef>
              <c:f>Age!$E$34:$E$38</c:f>
              <c:strCache>
                <c:ptCount val="5"/>
                <c:pt idx="0">
                  <c:v>Aylesbury</c:v>
                </c:pt>
                <c:pt idx="1">
                  <c:v>Beaconsfield</c:v>
                </c:pt>
                <c:pt idx="2">
                  <c:v>Buckingham</c:v>
                </c:pt>
                <c:pt idx="3">
                  <c:v>Chesham and Amersham</c:v>
                </c:pt>
                <c:pt idx="4">
                  <c:v>Wycombe</c:v>
                </c:pt>
              </c:strCache>
            </c:strRef>
          </c:cat>
          <c:val>
            <c:numRef>
              <c:f>Age!$F$34:$F$38</c:f>
              <c:numCache>
                <c:formatCode>0%</c:formatCode>
                <c:ptCount val="5"/>
                <c:pt idx="0">
                  <c:v>0.26143790849673204</c:v>
                </c:pt>
                <c:pt idx="1">
                  <c:v>0.17647058823529413</c:v>
                </c:pt>
                <c:pt idx="2">
                  <c:v>0.22222222222222221</c:v>
                </c:pt>
                <c:pt idx="3">
                  <c:v>0.26363636363636361</c:v>
                </c:pt>
                <c:pt idx="4">
                  <c:v>0.12087912087912088</c:v>
                </c:pt>
              </c:numCache>
            </c:numRef>
          </c:val>
          <c:extLst>
            <c:ext xmlns:c16="http://schemas.microsoft.com/office/drawing/2014/chart" uri="{C3380CC4-5D6E-409C-BE32-E72D297353CC}">
              <c16:uniqueId val="{00000000-A8BC-4B08-B13A-00A06C4175D4}"/>
            </c:ext>
          </c:extLst>
        </c:ser>
        <c:ser>
          <c:idx val="1"/>
          <c:order val="1"/>
          <c:tx>
            <c:strRef>
              <c:f>Age!$G$33</c:f>
              <c:strCache>
                <c:ptCount val="1"/>
                <c:pt idx="0">
                  <c:v>19-24</c:v>
                </c:pt>
              </c:strCache>
            </c:strRef>
          </c:tx>
          <c:spPr>
            <a:solidFill>
              <a:srgbClr val="B5D137"/>
            </a:solidFill>
            <a:ln>
              <a:noFill/>
            </a:ln>
            <a:effectLst/>
          </c:spPr>
          <c:invertIfNegative val="0"/>
          <c:cat>
            <c:strRef>
              <c:f>Age!$E$34:$E$38</c:f>
              <c:strCache>
                <c:ptCount val="5"/>
                <c:pt idx="0">
                  <c:v>Aylesbury</c:v>
                </c:pt>
                <c:pt idx="1">
                  <c:v>Beaconsfield</c:v>
                </c:pt>
                <c:pt idx="2">
                  <c:v>Buckingham</c:v>
                </c:pt>
                <c:pt idx="3">
                  <c:v>Chesham and Amersham</c:v>
                </c:pt>
                <c:pt idx="4">
                  <c:v>Wycombe</c:v>
                </c:pt>
              </c:strCache>
            </c:strRef>
          </c:cat>
          <c:val>
            <c:numRef>
              <c:f>Age!$G$34:$G$38</c:f>
              <c:numCache>
                <c:formatCode>0%</c:formatCode>
                <c:ptCount val="5"/>
                <c:pt idx="0">
                  <c:v>0.27124183006535946</c:v>
                </c:pt>
                <c:pt idx="1">
                  <c:v>0.34803921568627449</c:v>
                </c:pt>
                <c:pt idx="2">
                  <c:v>0.3504273504273504</c:v>
                </c:pt>
                <c:pt idx="3">
                  <c:v>0.42727272727272725</c:v>
                </c:pt>
                <c:pt idx="4">
                  <c:v>0.27472527472527475</c:v>
                </c:pt>
              </c:numCache>
            </c:numRef>
          </c:val>
          <c:extLst>
            <c:ext xmlns:c16="http://schemas.microsoft.com/office/drawing/2014/chart" uri="{C3380CC4-5D6E-409C-BE32-E72D297353CC}">
              <c16:uniqueId val="{00000001-A8BC-4B08-B13A-00A06C4175D4}"/>
            </c:ext>
          </c:extLst>
        </c:ser>
        <c:ser>
          <c:idx val="2"/>
          <c:order val="2"/>
          <c:tx>
            <c:strRef>
              <c:f>Age!$H$33</c:f>
              <c:strCache>
                <c:ptCount val="1"/>
                <c:pt idx="0">
                  <c:v>25+</c:v>
                </c:pt>
              </c:strCache>
            </c:strRef>
          </c:tx>
          <c:spPr>
            <a:solidFill>
              <a:srgbClr val="878787"/>
            </a:solidFill>
            <a:ln>
              <a:noFill/>
            </a:ln>
            <a:effectLst/>
          </c:spPr>
          <c:invertIfNegative val="0"/>
          <c:cat>
            <c:strRef>
              <c:f>Age!$E$34:$E$38</c:f>
              <c:strCache>
                <c:ptCount val="5"/>
                <c:pt idx="0">
                  <c:v>Aylesbury</c:v>
                </c:pt>
                <c:pt idx="1">
                  <c:v>Beaconsfield</c:v>
                </c:pt>
                <c:pt idx="2">
                  <c:v>Buckingham</c:v>
                </c:pt>
                <c:pt idx="3">
                  <c:v>Chesham and Amersham</c:v>
                </c:pt>
                <c:pt idx="4">
                  <c:v>Wycombe</c:v>
                </c:pt>
              </c:strCache>
            </c:strRef>
          </c:cat>
          <c:val>
            <c:numRef>
              <c:f>Age!$H$34:$H$38</c:f>
              <c:numCache>
                <c:formatCode>0%</c:formatCode>
                <c:ptCount val="5"/>
                <c:pt idx="0">
                  <c:v>0.4673202614379085</c:v>
                </c:pt>
                <c:pt idx="1">
                  <c:v>0.47549019607843135</c:v>
                </c:pt>
                <c:pt idx="2">
                  <c:v>0.42735042735042733</c:v>
                </c:pt>
                <c:pt idx="3">
                  <c:v>0.30909090909090908</c:v>
                </c:pt>
                <c:pt idx="4">
                  <c:v>0.60439560439560436</c:v>
                </c:pt>
              </c:numCache>
            </c:numRef>
          </c:val>
          <c:extLst>
            <c:ext xmlns:c16="http://schemas.microsoft.com/office/drawing/2014/chart" uri="{C3380CC4-5D6E-409C-BE32-E72D297353CC}">
              <c16:uniqueId val="{00000002-A8BC-4B08-B13A-00A06C4175D4}"/>
            </c:ext>
          </c:extLst>
        </c:ser>
        <c:dLbls>
          <c:showLegendKey val="0"/>
          <c:showVal val="0"/>
          <c:showCatName val="0"/>
          <c:showSerName val="0"/>
          <c:showPercent val="0"/>
          <c:showBubbleSize val="0"/>
        </c:dLbls>
        <c:gapWidth val="219"/>
        <c:overlap val="-27"/>
        <c:axId val="668073215"/>
        <c:axId val="1031436255"/>
      </c:barChart>
      <c:catAx>
        <c:axId val="6680732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031436255"/>
        <c:crosses val="autoZero"/>
        <c:auto val="1"/>
        <c:lblAlgn val="ctr"/>
        <c:lblOffset val="100"/>
        <c:noMultiLvlLbl val="0"/>
      </c:catAx>
      <c:valAx>
        <c:axId val="1031436255"/>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6680732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Sheet1!$I$53</c:f>
              <c:strCache>
                <c:ptCount val="1"/>
                <c:pt idx="0">
                  <c:v>Intermediate</c:v>
                </c:pt>
              </c:strCache>
            </c:strRef>
          </c:tx>
          <c:spPr>
            <a:solidFill>
              <a:srgbClr val="006965"/>
            </a:solidFill>
            <a:ln>
              <a:noFill/>
            </a:ln>
            <a:effectLst/>
          </c:spPr>
          <c:invertIfNegative val="0"/>
          <c:cat>
            <c:strRef>
              <c:f>Sheet1!$J$52:$M$52</c:f>
              <c:strCache>
                <c:ptCount val="4"/>
                <c:pt idx="0">
                  <c:v>2019/20</c:v>
                </c:pt>
                <c:pt idx="1">
                  <c:v>2020/21</c:v>
                </c:pt>
                <c:pt idx="2">
                  <c:v>2021/22</c:v>
                </c:pt>
                <c:pt idx="3">
                  <c:v>2022/23</c:v>
                </c:pt>
              </c:strCache>
            </c:strRef>
          </c:cat>
          <c:val>
            <c:numRef>
              <c:f>Sheet1!$J$53:$M$53</c:f>
              <c:numCache>
                <c:formatCode>0%</c:formatCode>
                <c:ptCount val="4"/>
                <c:pt idx="0">
                  <c:v>0.34725274725274724</c:v>
                </c:pt>
                <c:pt idx="1">
                  <c:v>0.29617486338797816</c:v>
                </c:pt>
                <c:pt idx="2">
                  <c:v>0.23178807947019867</c:v>
                </c:pt>
                <c:pt idx="3">
                  <c:v>0.23394994559303592</c:v>
                </c:pt>
              </c:numCache>
            </c:numRef>
          </c:val>
          <c:extLst>
            <c:ext xmlns:c16="http://schemas.microsoft.com/office/drawing/2014/chart" uri="{C3380CC4-5D6E-409C-BE32-E72D297353CC}">
              <c16:uniqueId val="{00000000-6622-45B8-A5C7-9F4C89F6466A}"/>
            </c:ext>
          </c:extLst>
        </c:ser>
        <c:ser>
          <c:idx val="1"/>
          <c:order val="1"/>
          <c:tx>
            <c:strRef>
              <c:f>Sheet1!$I$54</c:f>
              <c:strCache>
                <c:ptCount val="1"/>
                <c:pt idx="0">
                  <c:v>Advanced</c:v>
                </c:pt>
              </c:strCache>
            </c:strRef>
          </c:tx>
          <c:spPr>
            <a:solidFill>
              <a:srgbClr val="B5D137"/>
            </a:solidFill>
            <a:ln>
              <a:noFill/>
            </a:ln>
            <a:effectLst/>
          </c:spPr>
          <c:invertIfNegative val="0"/>
          <c:cat>
            <c:strRef>
              <c:f>Sheet1!$J$52:$M$52</c:f>
              <c:strCache>
                <c:ptCount val="4"/>
                <c:pt idx="0">
                  <c:v>2019/20</c:v>
                </c:pt>
                <c:pt idx="1">
                  <c:v>2020/21</c:v>
                </c:pt>
                <c:pt idx="2">
                  <c:v>2021/22</c:v>
                </c:pt>
                <c:pt idx="3">
                  <c:v>2022/23</c:v>
                </c:pt>
              </c:strCache>
            </c:strRef>
          </c:cat>
          <c:val>
            <c:numRef>
              <c:f>Sheet1!$J$54:$M$54</c:f>
              <c:numCache>
                <c:formatCode>0%</c:formatCode>
                <c:ptCount val="4"/>
                <c:pt idx="0">
                  <c:v>0.53956043956043953</c:v>
                </c:pt>
                <c:pt idx="1">
                  <c:v>0.51256830601092895</c:v>
                </c:pt>
                <c:pt idx="2">
                  <c:v>0.58543046357615891</c:v>
                </c:pt>
                <c:pt idx="3">
                  <c:v>0.52992383025027201</c:v>
                </c:pt>
              </c:numCache>
            </c:numRef>
          </c:val>
          <c:extLst>
            <c:ext xmlns:c16="http://schemas.microsoft.com/office/drawing/2014/chart" uri="{C3380CC4-5D6E-409C-BE32-E72D297353CC}">
              <c16:uniqueId val="{00000001-6622-45B8-A5C7-9F4C89F6466A}"/>
            </c:ext>
          </c:extLst>
        </c:ser>
        <c:ser>
          <c:idx val="2"/>
          <c:order val="2"/>
          <c:tx>
            <c:strRef>
              <c:f>Sheet1!$I$55</c:f>
              <c:strCache>
                <c:ptCount val="1"/>
                <c:pt idx="0">
                  <c:v>Higher (Levels 4 &amp; 5)</c:v>
                </c:pt>
              </c:strCache>
            </c:strRef>
          </c:tx>
          <c:spPr>
            <a:solidFill>
              <a:srgbClr val="878787"/>
            </a:solidFill>
            <a:ln>
              <a:noFill/>
            </a:ln>
            <a:effectLst/>
          </c:spPr>
          <c:invertIfNegative val="0"/>
          <c:cat>
            <c:strRef>
              <c:f>Sheet1!$J$52:$M$52</c:f>
              <c:strCache>
                <c:ptCount val="4"/>
                <c:pt idx="0">
                  <c:v>2019/20</c:v>
                </c:pt>
                <c:pt idx="1">
                  <c:v>2020/21</c:v>
                </c:pt>
                <c:pt idx="2">
                  <c:v>2021/22</c:v>
                </c:pt>
                <c:pt idx="3">
                  <c:v>2022/23</c:v>
                </c:pt>
              </c:strCache>
            </c:strRef>
          </c:cat>
          <c:val>
            <c:numRef>
              <c:f>Sheet1!$J$55:$M$55</c:f>
              <c:numCache>
                <c:formatCode>0%</c:formatCode>
                <c:ptCount val="4"/>
                <c:pt idx="0">
                  <c:v>0.11098901098901098</c:v>
                </c:pt>
                <c:pt idx="1">
                  <c:v>0.18907103825136612</c:v>
                </c:pt>
                <c:pt idx="2">
                  <c:v>0.16423841059602648</c:v>
                </c:pt>
                <c:pt idx="3">
                  <c:v>0.19586507072905332</c:v>
                </c:pt>
              </c:numCache>
            </c:numRef>
          </c:val>
          <c:extLst>
            <c:ext xmlns:c16="http://schemas.microsoft.com/office/drawing/2014/chart" uri="{C3380CC4-5D6E-409C-BE32-E72D297353CC}">
              <c16:uniqueId val="{00000002-6622-45B8-A5C7-9F4C89F6466A}"/>
            </c:ext>
          </c:extLst>
        </c:ser>
        <c:ser>
          <c:idx val="3"/>
          <c:order val="3"/>
          <c:tx>
            <c:strRef>
              <c:f>Sheet1!$I$56</c:f>
              <c:strCache>
                <c:ptCount val="1"/>
                <c:pt idx="0">
                  <c:v>Higher (Levels 6 &amp; 7)</c:v>
                </c:pt>
              </c:strCache>
            </c:strRef>
          </c:tx>
          <c:spPr>
            <a:solidFill>
              <a:srgbClr val="7030A0"/>
            </a:solidFill>
            <a:ln>
              <a:noFill/>
            </a:ln>
            <a:effectLst/>
          </c:spPr>
          <c:invertIfNegative val="0"/>
          <c:cat>
            <c:strRef>
              <c:f>Sheet1!$J$52:$M$52</c:f>
              <c:strCache>
                <c:ptCount val="4"/>
                <c:pt idx="0">
                  <c:v>2019/20</c:v>
                </c:pt>
                <c:pt idx="1">
                  <c:v>2020/21</c:v>
                </c:pt>
                <c:pt idx="2">
                  <c:v>2021/22</c:v>
                </c:pt>
                <c:pt idx="3">
                  <c:v>2022/23</c:v>
                </c:pt>
              </c:strCache>
            </c:strRef>
          </c:cat>
          <c:val>
            <c:numRef>
              <c:f>Sheet1!$J$56:$M$56</c:f>
              <c:numCache>
                <c:formatCode>0%</c:formatCode>
                <c:ptCount val="4"/>
                <c:pt idx="0">
                  <c:v>2.1978021978021978E-3</c:v>
                </c:pt>
                <c:pt idx="1">
                  <c:v>2.185792349726776E-3</c:v>
                </c:pt>
                <c:pt idx="2">
                  <c:v>1.8543046357615896E-2</c:v>
                </c:pt>
                <c:pt idx="3">
                  <c:v>4.0261153427638738E-2</c:v>
                </c:pt>
              </c:numCache>
            </c:numRef>
          </c:val>
          <c:extLst>
            <c:ext xmlns:c16="http://schemas.microsoft.com/office/drawing/2014/chart" uri="{C3380CC4-5D6E-409C-BE32-E72D297353CC}">
              <c16:uniqueId val="{00000003-6622-45B8-A5C7-9F4C89F6466A}"/>
            </c:ext>
          </c:extLst>
        </c:ser>
        <c:dLbls>
          <c:showLegendKey val="0"/>
          <c:showVal val="0"/>
          <c:showCatName val="0"/>
          <c:showSerName val="0"/>
          <c:showPercent val="0"/>
          <c:showBubbleSize val="0"/>
        </c:dLbls>
        <c:gapWidth val="219"/>
        <c:overlap val="-27"/>
        <c:axId val="1744697375"/>
        <c:axId val="1744699775"/>
      </c:barChart>
      <c:catAx>
        <c:axId val="17446973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744699775"/>
        <c:crosses val="autoZero"/>
        <c:auto val="1"/>
        <c:lblAlgn val="ctr"/>
        <c:lblOffset val="100"/>
        <c:noMultiLvlLbl val="0"/>
      </c:catAx>
      <c:valAx>
        <c:axId val="1744699775"/>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74469737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Subject!$N$75</c:f>
              <c:strCache>
                <c:ptCount val="1"/>
                <c:pt idx="0">
                  <c:v>2019/20</c:v>
                </c:pt>
              </c:strCache>
            </c:strRef>
          </c:tx>
          <c:spPr>
            <a:solidFill>
              <a:srgbClr val="006965">
                <a:alpha val="40000"/>
              </a:srgbClr>
            </a:solidFill>
            <a:ln>
              <a:noFill/>
            </a:ln>
            <a:effectLst/>
          </c:spPr>
          <c:invertIfNegative val="0"/>
          <c:cat>
            <c:strRef>
              <c:f>Subject!$M$76:$M$80</c:f>
              <c:strCache>
                <c:ptCount val="5"/>
                <c:pt idx="0">
                  <c:v>Aylesbury</c:v>
                </c:pt>
                <c:pt idx="1">
                  <c:v>Beaconsfield</c:v>
                </c:pt>
                <c:pt idx="2">
                  <c:v>Buckingham</c:v>
                </c:pt>
                <c:pt idx="3">
                  <c:v>Chesham and Amersham</c:v>
                </c:pt>
                <c:pt idx="4">
                  <c:v>Wycombe</c:v>
                </c:pt>
              </c:strCache>
            </c:strRef>
          </c:cat>
          <c:val>
            <c:numRef>
              <c:f>Subject!$N$76:$N$80</c:f>
              <c:numCache>
                <c:formatCode>0%</c:formatCode>
                <c:ptCount val="5"/>
                <c:pt idx="0">
                  <c:v>0.26297577854671278</c:v>
                </c:pt>
                <c:pt idx="1">
                  <c:v>0.3583815028901734</c:v>
                </c:pt>
                <c:pt idx="2">
                  <c:v>0.28082191780821919</c:v>
                </c:pt>
                <c:pt idx="3">
                  <c:v>0.24025974025974026</c:v>
                </c:pt>
                <c:pt idx="4">
                  <c:v>0.26351351351351349</c:v>
                </c:pt>
              </c:numCache>
            </c:numRef>
          </c:val>
          <c:extLst>
            <c:ext xmlns:c16="http://schemas.microsoft.com/office/drawing/2014/chart" uri="{C3380CC4-5D6E-409C-BE32-E72D297353CC}">
              <c16:uniqueId val="{00000000-4F13-4B1B-A265-A23B8BEB512A}"/>
            </c:ext>
          </c:extLst>
        </c:ser>
        <c:ser>
          <c:idx val="1"/>
          <c:order val="1"/>
          <c:tx>
            <c:strRef>
              <c:f>Subject!$O$75</c:f>
              <c:strCache>
                <c:ptCount val="1"/>
                <c:pt idx="0">
                  <c:v>2020/21</c:v>
                </c:pt>
              </c:strCache>
            </c:strRef>
          </c:tx>
          <c:spPr>
            <a:solidFill>
              <a:srgbClr val="006965">
                <a:alpha val="60000"/>
              </a:srgbClr>
            </a:solidFill>
            <a:ln>
              <a:noFill/>
            </a:ln>
            <a:effectLst/>
          </c:spPr>
          <c:invertIfNegative val="0"/>
          <c:cat>
            <c:strRef>
              <c:f>Subject!$M$76:$M$80</c:f>
              <c:strCache>
                <c:ptCount val="5"/>
                <c:pt idx="0">
                  <c:v>Aylesbury</c:v>
                </c:pt>
                <c:pt idx="1">
                  <c:v>Beaconsfield</c:v>
                </c:pt>
                <c:pt idx="2">
                  <c:v>Buckingham</c:v>
                </c:pt>
                <c:pt idx="3">
                  <c:v>Chesham and Amersham</c:v>
                </c:pt>
                <c:pt idx="4">
                  <c:v>Wycombe</c:v>
                </c:pt>
              </c:strCache>
            </c:strRef>
          </c:cat>
          <c:val>
            <c:numRef>
              <c:f>Subject!$O$76:$O$80</c:f>
              <c:numCache>
                <c:formatCode>0%</c:formatCode>
                <c:ptCount val="5"/>
                <c:pt idx="0">
                  <c:v>0.23701298701298701</c:v>
                </c:pt>
                <c:pt idx="1">
                  <c:v>0.3105590062111801</c:v>
                </c:pt>
                <c:pt idx="2">
                  <c:v>0.15053763440860216</c:v>
                </c:pt>
                <c:pt idx="3">
                  <c:v>0.43386243386243384</c:v>
                </c:pt>
                <c:pt idx="4">
                  <c:v>0.14634146341463414</c:v>
                </c:pt>
              </c:numCache>
            </c:numRef>
          </c:val>
          <c:extLst>
            <c:ext xmlns:c16="http://schemas.microsoft.com/office/drawing/2014/chart" uri="{C3380CC4-5D6E-409C-BE32-E72D297353CC}">
              <c16:uniqueId val="{00000001-4F13-4B1B-A265-A23B8BEB512A}"/>
            </c:ext>
          </c:extLst>
        </c:ser>
        <c:ser>
          <c:idx val="2"/>
          <c:order val="2"/>
          <c:tx>
            <c:strRef>
              <c:f>Subject!$P$75</c:f>
              <c:strCache>
                <c:ptCount val="1"/>
                <c:pt idx="0">
                  <c:v>2021/22</c:v>
                </c:pt>
              </c:strCache>
            </c:strRef>
          </c:tx>
          <c:spPr>
            <a:solidFill>
              <a:srgbClr val="006965">
                <a:alpha val="80000"/>
              </a:srgbClr>
            </a:solidFill>
            <a:ln>
              <a:noFill/>
            </a:ln>
            <a:effectLst/>
          </c:spPr>
          <c:invertIfNegative val="0"/>
          <c:cat>
            <c:strRef>
              <c:f>Subject!$M$76:$M$80</c:f>
              <c:strCache>
                <c:ptCount val="5"/>
                <c:pt idx="0">
                  <c:v>Aylesbury</c:v>
                </c:pt>
                <c:pt idx="1">
                  <c:v>Beaconsfield</c:v>
                </c:pt>
                <c:pt idx="2">
                  <c:v>Buckingham</c:v>
                </c:pt>
                <c:pt idx="3">
                  <c:v>Chesham and Amersham</c:v>
                </c:pt>
                <c:pt idx="4">
                  <c:v>Wycombe</c:v>
                </c:pt>
              </c:strCache>
            </c:strRef>
          </c:cat>
          <c:val>
            <c:numRef>
              <c:f>Subject!$P$76:$P$80</c:f>
              <c:numCache>
                <c:formatCode>0%</c:formatCode>
                <c:ptCount val="5"/>
                <c:pt idx="0">
                  <c:v>0.23394495412844038</c:v>
                </c:pt>
                <c:pt idx="1">
                  <c:v>0.2807017543859649</c:v>
                </c:pt>
                <c:pt idx="2">
                  <c:v>0.20754716981132076</c:v>
                </c:pt>
                <c:pt idx="3">
                  <c:v>0.10377358490566038</c:v>
                </c:pt>
                <c:pt idx="4">
                  <c:v>0.15584415584415584</c:v>
                </c:pt>
              </c:numCache>
            </c:numRef>
          </c:val>
          <c:extLst>
            <c:ext xmlns:c16="http://schemas.microsoft.com/office/drawing/2014/chart" uri="{C3380CC4-5D6E-409C-BE32-E72D297353CC}">
              <c16:uniqueId val="{00000002-4F13-4B1B-A265-A23B8BEB512A}"/>
            </c:ext>
          </c:extLst>
        </c:ser>
        <c:ser>
          <c:idx val="3"/>
          <c:order val="3"/>
          <c:tx>
            <c:strRef>
              <c:f>Subject!$Q$75</c:f>
              <c:strCache>
                <c:ptCount val="1"/>
                <c:pt idx="0">
                  <c:v>2022/23</c:v>
                </c:pt>
              </c:strCache>
            </c:strRef>
          </c:tx>
          <c:spPr>
            <a:solidFill>
              <a:srgbClr val="006965"/>
            </a:solidFill>
            <a:ln>
              <a:noFill/>
            </a:ln>
            <a:effectLst/>
          </c:spPr>
          <c:invertIfNegative val="0"/>
          <c:cat>
            <c:strRef>
              <c:f>Subject!$M$76:$M$80</c:f>
              <c:strCache>
                <c:ptCount val="5"/>
                <c:pt idx="0">
                  <c:v>Aylesbury</c:v>
                </c:pt>
                <c:pt idx="1">
                  <c:v>Beaconsfield</c:v>
                </c:pt>
                <c:pt idx="2">
                  <c:v>Buckingham</c:v>
                </c:pt>
                <c:pt idx="3">
                  <c:v>Chesham and Amersham</c:v>
                </c:pt>
                <c:pt idx="4">
                  <c:v>Wycombe</c:v>
                </c:pt>
              </c:strCache>
            </c:strRef>
          </c:cat>
          <c:val>
            <c:numRef>
              <c:f>Subject!$Q$76:$Q$80</c:f>
              <c:numCache>
                <c:formatCode>0%</c:formatCode>
                <c:ptCount val="5"/>
                <c:pt idx="0">
                  <c:v>0.28104575163398693</c:v>
                </c:pt>
                <c:pt idx="1">
                  <c:v>0.23529411764705882</c:v>
                </c:pt>
                <c:pt idx="2">
                  <c:v>0.3247863247863248</c:v>
                </c:pt>
                <c:pt idx="3">
                  <c:v>0.10909090909090909</c:v>
                </c:pt>
                <c:pt idx="4">
                  <c:v>8.2417582417582416E-2</c:v>
                </c:pt>
              </c:numCache>
            </c:numRef>
          </c:val>
          <c:extLst>
            <c:ext xmlns:c16="http://schemas.microsoft.com/office/drawing/2014/chart" uri="{C3380CC4-5D6E-409C-BE32-E72D297353CC}">
              <c16:uniqueId val="{00000003-4F13-4B1B-A265-A23B8BEB512A}"/>
            </c:ext>
          </c:extLst>
        </c:ser>
        <c:dLbls>
          <c:showLegendKey val="0"/>
          <c:showVal val="0"/>
          <c:showCatName val="0"/>
          <c:showSerName val="0"/>
          <c:showPercent val="0"/>
          <c:showBubbleSize val="0"/>
        </c:dLbls>
        <c:gapWidth val="219"/>
        <c:overlap val="-27"/>
        <c:axId val="668079455"/>
        <c:axId val="1469823551"/>
      </c:barChart>
      <c:catAx>
        <c:axId val="6680794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469823551"/>
        <c:crosses val="autoZero"/>
        <c:auto val="1"/>
        <c:lblAlgn val="ctr"/>
        <c:lblOffset val="100"/>
        <c:noMultiLvlLbl val="0"/>
      </c:catAx>
      <c:valAx>
        <c:axId val="1469823551"/>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668079455"/>
        <c:crosses val="autoZero"/>
        <c:crossBetween val="between"/>
        <c:majorUnit val="0.1"/>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'[Apprenticeships full 2022-23 data.xlsx]ESS'!$D$61</c:f>
              <c:strCache>
                <c:ptCount val="1"/>
                <c:pt idx="0">
                  <c:v>2019</c:v>
                </c:pt>
              </c:strCache>
            </c:strRef>
          </c:tx>
          <c:spPr>
            <a:solidFill>
              <a:srgbClr val="B5D13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'[Apprenticeships full 2022-23 data.xlsx]ESS'!$E$60:$J$60</c:f>
              <c:strCache>
                <c:ptCount val="6"/>
                <c:pt idx="0">
                  <c:v>Buckinghamshire</c:v>
                </c:pt>
                <c:pt idx="1">
                  <c:v>Thames Valley Berkshire</c:v>
                </c:pt>
                <c:pt idx="2">
                  <c:v>Oxfordshire</c:v>
                </c:pt>
                <c:pt idx="3">
                  <c:v>Hertfordshire</c:v>
                </c:pt>
                <c:pt idx="4">
                  <c:v>South East Midlands</c:v>
                </c:pt>
                <c:pt idx="5">
                  <c:v>England</c:v>
                </c:pt>
              </c:strCache>
            </c:strRef>
          </c:cat>
          <c:val>
            <c:numRef>
              <c:f>'[Apprenticeships full 2022-23 data.xlsx]ESS'!$E$61:$J$61</c:f>
              <c:numCache>
                <c:formatCode>0%</c:formatCode>
                <c:ptCount val="6"/>
                <c:pt idx="0">
                  <c:v>0.14000000000000001</c:v>
                </c:pt>
                <c:pt idx="1">
                  <c:v>0.1</c:v>
                </c:pt>
                <c:pt idx="2">
                  <c:v>0.22</c:v>
                </c:pt>
                <c:pt idx="3">
                  <c:v>0.16</c:v>
                </c:pt>
                <c:pt idx="4">
                  <c:v>0.18</c:v>
                </c:pt>
                <c:pt idx="5">
                  <c:v>0.19</c:v>
                </c:pt>
              </c:numCache>
            </c:numRef>
          </c:val>
          <c:extLst>
            <c:ext xmlns:c16="http://schemas.microsoft.com/office/drawing/2014/chart" uri="{C3380CC4-5D6E-409C-BE32-E72D297353CC}">
              <c16:uniqueId val="{00000000-AED0-4139-943C-EA1E7A12503C}"/>
            </c:ext>
          </c:extLst>
        </c:ser>
        <c:ser>
          <c:idx val="1"/>
          <c:order val="1"/>
          <c:tx>
            <c:strRef>
              <c:f>'[Apprenticeships full 2022-23 data.xlsx]ESS'!$D$62</c:f>
              <c:strCache>
                <c:ptCount val="1"/>
                <c:pt idx="0">
                  <c:v>2022</c:v>
                </c:pt>
              </c:strCache>
            </c:strRef>
          </c:tx>
          <c:spPr>
            <a:solidFill>
              <a:srgbClr val="00696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'[Apprenticeships full 2022-23 data.xlsx]ESS'!$E$60:$J$60</c:f>
              <c:strCache>
                <c:ptCount val="6"/>
                <c:pt idx="0">
                  <c:v>Buckinghamshire</c:v>
                </c:pt>
                <c:pt idx="1">
                  <c:v>Thames Valley Berkshire</c:v>
                </c:pt>
                <c:pt idx="2">
                  <c:v>Oxfordshire</c:v>
                </c:pt>
                <c:pt idx="3">
                  <c:v>Hertfordshire</c:v>
                </c:pt>
                <c:pt idx="4">
                  <c:v>South East Midlands</c:v>
                </c:pt>
                <c:pt idx="5">
                  <c:v>England</c:v>
                </c:pt>
              </c:strCache>
            </c:strRef>
          </c:cat>
          <c:val>
            <c:numRef>
              <c:f>'[Apprenticeships full 2022-23 data.xlsx]ESS'!$E$62:$J$62</c:f>
              <c:numCache>
                <c:formatCode>0%</c:formatCode>
                <c:ptCount val="6"/>
                <c:pt idx="0">
                  <c:v>0.13</c:v>
                </c:pt>
                <c:pt idx="1">
                  <c:v>0.14000000000000001</c:v>
                </c:pt>
                <c:pt idx="2">
                  <c:v>0.17</c:v>
                </c:pt>
                <c:pt idx="3">
                  <c:v>0.24</c:v>
                </c:pt>
                <c:pt idx="4">
                  <c:v>0.18</c:v>
                </c:pt>
                <c:pt idx="5">
                  <c:v>0.2</c:v>
                </c:pt>
              </c:numCache>
            </c:numRef>
          </c:val>
          <c:extLst>
            <c:ext xmlns:c16="http://schemas.microsoft.com/office/drawing/2014/chart" uri="{C3380CC4-5D6E-409C-BE32-E72D297353CC}">
              <c16:uniqueId val="{00000001-AED0-4139-943C-EA1E7A12503C}"/>
            </c:ext>
          </c:extLst>
        </c:ser>
        <c:dLbls>
          <c:dLblPos val="outEnd"/>
          <c:showLegendKey val="0"/>
          <c:showVal val="1"/>
          <c:showCatName val="0"/>
          <c:showSerName val="0"/>
          <c:showPercent val="0"/>
          <c:showBubbleSize val="0"/>
        </c:dLbls>
        <c:gapWidth val="158"/>
        <c:overlap val="-27"/>
        <c:axId val="1142488431"/>
        <c:axId val="245270975"/>
      </c:barChart>
      <c:catAx>
        <c:axId val="114248843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245270975"/>
        <c:crosses val="autoZero"/>
        <c:auto val="1"/>
        <c:lblAlgn val="ctr"/>
        <c:lblOffset val="100"/>
        <c:noMultiLvlLbl val="0"/>
      </c:catAx>
      <c:valAx>
        <c:axId val="245270975"/>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14248843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878787"/>
            </a:solidFill>
            <a:ln>
              <a:noFill/>
            </a:ln>
            <a:effectLst/>
          </c:spPr>
          <c:invertIfNegative val="0"/>
          <c:dPt>
            <c:idx val="0"/>
            <c:invertIfNegative val="0"/>
            <c:bubble3D val="0"/>
            <c:spPr>
              <a:solidFill>
                <a:srgbClr val="B5D137"/>
              </a:solidFill>
              <a:ln>
                <a:noFill/>
              </a:ln>
              <a:effectLst/>
            </c:spPr>
            <c:extLst>
              <c:ext xmlns:c16="http://schemas.microsoft.com/office/drawing/2014/chart" uri="{C3380CC4-5D6E-409C-BE32-E72D297353CC}">
                <c16:uniqueId val="{00000002-57DD-4AB4-816F-19F0FE6F8D8C}"/>
              </c:ext>
            </c:extLst>
          </c:dPt>
          <c:dPt>
            <c:idx val="1"/>
            <c:invertIfNegative val="0"/>
            <c:bubble3D val="0"/>
            <c:spPr>
              <a:solidFill>
                <a:srgbClr val="B5D137"/>
              </a:solidFill>
              <a:ln>
                <a:noFill/>
              </a:ln>
              <a:effectLst/>
            </c:spPr>
            <c:extLst>
              <c:ext xmlns:c16="http://schemas.microsoft.com/office/drawing/2014/chart" uri="{C3380CC4-5D6E-409C-BE32-E72D297353CC}">
                <c16:uniqueId val="{00000003-57DD-4AB4-816F-19F0FE6F8D8C}"/>
              </c:ext>
            </c:extLst>
          </c:dPt>
          <c:dPt>
            <c:idx val="6"/>
            <c:invertIfNegative val="0"/>
            <c:bubble3D val="0"/>
            <c:spPr>
              <a:solidFill>
                <a:srgbClr val="006965"/>
              </a:solidFill>
              <a:ln>
                <a:noFill/>
              </a:ln>
              <a:effectLst/>
            </c:spPr>
            <c:extLst>
              <c:ext xmlns:c16="http://schemas.microsoft.com/office/drawing/2014/chart" uri="{C3380CC4-5D6E-409C-BE32-E72D297353CC}">
                <c16:uniqueId val="{00000001-57DD-4AB4-816F-19F0FE6F8D8C}"/>
              </c:ext>
            </c:extLst>
          </c:dPt>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'[Apprenticeship Working Group data.xlsx]Sheet2'!$N$4:$N$10</c:f>
              <c:strCache>
                <c:ptCount val="7"/>
                <c:pt idx="0">
                  <c:v>England</c:v>
                </c:pt>
                <c:pt idx="1">
                  <c:v>South East (region)</c:v>
                </c:pt>
                <c:pt idx="2">
                  <c:v>Hertfordshire</c:v>
                </c:pt>
                <c:pt idx="3">
                  <c:v>Oxfordshire</c:v>
                </c:pt>
                <c:pt idx="4">
                  <c:v>Thames Valley Berkshire</c:v>
                </c:pt>
                <c:pt idx="5">
                  <c:v>South East Midlands</c:v>
                </c:pt>
                <c:pt idx="6">
                  <c:v>Buckinghamshire </c:v>
                </c:pt>
              </c:strCache>
            </c:strRef>
          </c:cat>
          <c:val>
            <c:numRef>
              <c:f>'[Apprenticeship Working Group data.xlsx]Sheet2'!$O$4:$O$10</c:f>
              <c:numCache>
                <c:formatCode>0.0</c:formatCode>
                <c:ptCount val="7"/>
                <c:pt idx="0">
                  <c:v>9.4654388230669895</c:v>
                </c:pt>
                <c:pt idx="1">
                  <c:v>8.9664993661103498</c:v>
                </c:pt>
                <c:pt idx="2">
                  <c:v>7.4338624338624344</c:v>
                </c:pt>
                <c:pt idx="3">
                  <c:v>7.8111587982832615</c:v>
                </c:pt>
                <c:pt idx="4">
                  <c:v>8.0072048468970021</c:v>
                </c:pt>
                <c:pt idx="5">
                  <c:v>9.4344632268342323</c:v>
                </c:pt>
                <c:pt idx="6">
                  <c:v>8.064516129032258</c:v>
                </c:pt>
              </c:numCache>
            </c:numRef>
          </c:val>
          <c:extLst>
            <c:ext xmlns:c16="http://schemas.microsoft.com/office/drawing/2014/chart" uri="{C3380CC4-5D6E-409C-BE32-E72D297353CC}">
              <c16:uniqueId val="{00000000-57DD-4AB4-816F-19F0FE6F8D8C}"/>
            </c:ext>
          </c:extLst>
        </c:ser>
        <c:dLbls>
          <c:showLegendKey val="0"/>
          <c:showVal val="0"/>
          <c:showCatName val="0"/>
          <c:showSerName val="0"/>
          <c:showPercent val="0"/>
          <c:showBubbleSize val="0"/>
        </c:dLbls>
        <c:gapWidth val="182"/>
        <c:axId val="1327287327"/>
        <c:axId val="1021024335"/>
      </c:barChart>
      <c:catAx>
        <c:axId val="1327287327"/>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021024335"/>
        <c:crosses val="autoZero"/>
        <c:auto val="1"/>
        <c:lblAlgn val="ctr"/>
        <c:lblOffset val="100"/>
        <c:noMultiLvlLbl val="0"/>
      </c:catAx>
      <c:valAx>
        <c:axId val="1021024335"/>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327287327"/>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'[Apprenticeships full 2022-23 data.xlsx]ESS'!$F$101</c:f>
              <c:strCache>
                <c:ptCount val="1"/>
                <c:pt idx="0">
                  <c:v>England</c:v>
                </c:pt>
              </c:strCache>
            </c:strRef>
          </c:tx>
          <c:spPr>
            <a:solidFill>
              <a:srgbClr val="B5D13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[1]ESS!$E$102:$E$107</c:f>
              <c:strCache>
                <c:ptCount val="6"/>
                <c:pt idx="0">
                  <c:v>Don't know</c:v>
                </c:pt>
                <c:pt idx="1">
                  <c:v>Have not heard of Apprenticeships</c:v>
                </c:pt>
                <c:pt idx="2">
                  <c:v>Do not know what is involved</c:v>
                </c:pt>
                <c:pt idx="3">
                  <c:v>Some knowledge of what is involved</c:v>
                </c:pt>
                <c:pt idx="4">
                  <c:v>Good knowledge of what is involved</c:v>
                </c:pt>
                <c:pt idx="5">
                  <c:v>Currently have/offer apprenticeships</c:v>
                </c:pt>
              </c:strCache>
            </c:strRef>
          </c:cat>
          <c:val>
            <c:numRef>
              <c:f>[1]ESS!$F$102:$F$107</c:f>
              <c:numCache>
                <c:formatCode>0%</c:formatCode>
                <c:ptCount val="6"/>
                <c:pt idx="0">
                  <c:v>0</c:v>
                </c:pt>
                <c:pt idx="1">
                  <c:v>0.01</c:v>
                </c:pt>
                <c:pt idx="2">
                  <c:v>7.0000000000000007E-2</c:v>
                </c:pt>
                <c:pt idx="3">
                  <c:v>0.38</c:v>
                </c:pt>
                <c:pt idx="4">
                  <c:v>0.33</c:v>
                </c:pt>
                <c:pt idx="5">
                  <c:v>0.2</c:v>
                </c:pt>
              </c:numCache>
            </c:numRef>
          </c:val>
          <c:extLst>
            <c:ext xmlns:c16="http://schemas.microsoft.com/office/drawing/2014/chart" uri="{C3380CC4-5D6E-409C-BE32-E72D297353CC}">
              <c16:uniqueId val="{00000000-9B90-4C5F-8EF0-AECB95A9A278}"/>
            </c:ext>
          </c:extLst>
        </c:ser>
        <c:ser>
          <c:idx val="1"/>
          <c:order val="1"/>
          <c:tx>
            <c:strRef>
              <c:f>'[Apprenticeships full 2022-23 data.xlsx]ESS'!$G$101</c:f>
              <c:strCache>
                <c:ptCount val="1"/>
                <c:pt idx="0">
                  <c:v>Buckinghamshire</c:v>
                </c:pt>
              </c:strCache>
            </c:strRef>
          </c:tx>
          <c:spPr>
            <a:solidFill>
              <a:srgbClr val="00696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[1]ESS!$E$102:$E$107</c:f>
              <c:strCache>
                <c:ptCount val="6"/>
                <c:pt idx="0">
                  <c:v>Don't know</c:v>
                </c:pt>
                <c:pt idx="1">
                  <c:v>Have not heard of Apprenticeships</c:v>
                </c:pt>
                <c:pt idx="2">
                  <c:v>Do not know what is involved</c:v>
                </c:pt>
                <c:pt idx="3">
                  <c:v>Some knowledge of what is involved</c:v>
                </c:pt>
                <c:pt idx="4">
                  <c:v>Good knowledge of what is involved</c:v>
                </c:pt>
                <c:pt idx="5">
                  <c:v>Currently have/offer apprenticeships</c:v>
                </c:pt>
              </c:strCache>
            </c:strRef>
          </c:cat>
          <c:val>
            <c:numRef>
              <c:f>[1]ESS!$G$102:$G$107</c:f>
              <c:numCache>
                <c:formatCode>0%</c:formatCode>
                <c:ptCount val="6"/>
                <c:pt idx="0">
                  <c:v>0</c:v>
                </c:pt>
                <c:pt idx="1">
                  <c:v>0</c:v>
                </c:pt>
                <c:pt idx="2">
                  <c:v>0.11</c:v>
                </c:pt>
                <c:pt idx="3">
                  <c:v>0.4</c:v>
                </c:pt>
                <c:pt idx="4">
                  <c:v>0.35</c:v>
                </c:pt>
                <c:pt idx="5">
                  <c:v>0.13</c:v>
                </c:pt>
              </c:numCache>
            </c:numRef>
          </c:val>
          <c:extLst>
            <c:ext xmlns:c16="http://schemas.microsoft.com/office/drawing/2014/chart" uri="{C3380CC4-5D6E-409C-BE32-E72D297353CC}">
              <c16:uniqueId val="{00000001-9B90-4C5F-8EF0-AECB95A9A278}"/>
            </c:ext>
          </c:extLst>
        </c:ser>
        <c:dLbls>
          <c:dLblPos val="outEnd"/>
          <c:showLegendKey val="0"/>
          <c:showVal val="1"/>
          <c:showCatName val="0"/>
          <c:showSerName val="0"/>
          <c:showPercent val="0"/>
          <c:showBubbleSize val="0"/>
        </c:dLbls>
        <c:gapWidth val="182"/>
        <c:axId val="1201269471"/>
        <c:axId val="760448159"/>
      </c:barChart>
      <c:catAx>
        <c:axId val="1201269471"/>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760448159"/>
        <c:crosses val="autoZero"/>
        <c:auto val="1"/>
        <c:lblAlgn val="ctr"/>
        <c:lblOffset val="100"/>
        <c:noMultiLvlLbl val="0"/>
      </c:catAx>
      <c:valAx>
        <c:axId val="760448159"/>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201269471"/>
        <c:crosses val="autoZero"/>
        <c:crossBetween val="between"/>
        <c:majorUnit val="0.1"/>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3432627407047451"/>
          <c:y val="3.5695176986243686E-2"/>
          <c:w val="0.43424416735088933"/>
          <c:h val="0.7948855991296202"/>
        </c:manualLayout>
      </c:layout>
      <c:barChart>
        <c:barDir val="bar"/>
        <c:grouping val="clustered"/>
        <c:varyColors val="0"/>
        <c:ser>
          <c:idx val="0"/>
          <c:order val="0"/>
          <c:tx>
            <c:strRef>
              <c:f>'[Apprenticeships full 2022-23 data.xlsx]ESS'!$I$162</c:f>
              <c:strCache>
                <c:ptCount val="1"/>
                <c:pt idx="0">
                  <c:v>England</c:v>
                </c:pt>
              </c:strCache>
            </c:strRef>
          </c:tx>
          <c:spPr>
            <a:solidFill>
              <a:srgbClr val="B5D137"/>
            </a:solidFill>
            <a:ln>
              <a:noFill/>
            </a:ln>
            <a:effectLst/>
          </c:spPr>
          <c:invertIfNegative val="0"/>
          <c:cat>
            <c:strRef>
              <c:f>'[Apprenticeships full 2022-23 data.xlsx]ESS'!$H$163:$H$176</c:f>
              <c:strCache>
                <c:ptCount val="14"/>
                <c:pt idx="0">
                  <c:v>Regulatory / bureaucratic restrictions / requirements</c:v>
                </c:pt>
                <c:pt idx="1">
                  <c:v>Not offered for our industry</c:v>
                </c:pt>
                <c:pt idx="2">
                  <c:v>Don't have time to train them</c:v>
                </c:pt>
                <c:pt idx="3">
                  <c:v>Don't have the resources (various)</c:v>
                </c:pt>
                <c:pt idx="4">
                  <c:v>Past apprentices have not been of a good standard</c:v>
                </c:pt>
                <c:pt idx="5">
                  <c:v>Never have before so haven't considered it</c:v>
                </c:pt>
                <c:pt idx="6">
                  <c:v>No need (unspec.)</c:v>
                </c:pt>
                <c:pt idx="7">
                  <c:v>Prefer to recruit experienced staff</c:v>
                </c:pt>
                <c:pt idx="8">
                  <c:v>Cannot currently afford to</c:v>
                </c:pt>
                <c:pt idx="9">
                  <c:v>Don't suit our business model</c:v>
                </c:pt>
                <c:pt idx="10">
                  <c:v>All staff fully skilled, no need</c:v>
                </c:pt>
                <c:pt idx="11">
                  <c:v>Don't have the work to offer them</c:v>
                </c:pt>
                <c:pt idx="12">
                  <c:v>Not looking to recruit new staff</c:v>
                </c:pt>
                <c:pt idx="13">
                  <c:v>Not suitable due to the size of est.</c:v>
                </c:pt>
              </c:strCache>
            </c:strRef>
          </c:cat>
          <c:val>
            <c:numRef>
              <c:f>'[Apprenticeships full 2022-23 data.xlsx]ESS'!$I$163:$I$176</c:f>
              <c:numCache>
                <c:formatCode>0%</c:formatCode>
                <c:ptCount val="14"/>
                <c:pt idx="0">
                  <c:v>0.03</c:v>
                </c:pt>
                <c:pt idx="1">
                  <c:v>0.08</c:v>
                </c:pt>
                <c:pt idx="2">
                  <c:v>0.06</c:v>
                </c:pt>
                <c:pt idx="3">
                  <c:v>0.04</c:v>
                </c:pt>
                <c:pt idx="4">
                  <c:v>0.03</c:v>
                </c:pt>
                <c:pt idx="5">
                  <c:v>0.06</c:v>
                </c:pt>
                <c:pt idx="6">
                  <c:v>0.04</c:v>
                </c:pt>
                <c:pt idx="7">
                  <c:v>0.06</c:v>
                </c:pt>
                <c:pt idx="8">
                  <c:v>0.08</c:v>
                </c:pt>
                <c:pt idx="9">
                  <c:v>0.05</c:v>
                </c:pt>
                <c:pt idx="10">
                  <c:v>0.11</c:v>
                </c:pt>
                <c:pt idx="11">
                  <c:v>0.05</c:v>
                </c:pt>
                <c:pt idx="12">
                  <c:v>0.14000000000000001</c:v>
                </c:pt>
                <c:pt idx="13">
                  <c:v>0.15</c:v>
                </c:pt>
              </c:numCache>
            </c:numRef>
          </c:val>
          <c:extLst>
            <c:ext xmlns:c16="http://schemas.microsoft.com/office/drawing/2014/chart" uri="{C3380CC4-5D6E-409C-BE32-E72D297353CC}">
              <c16:uniqueId val="{00000000-5E7D-4B76-BACD-88BAE519C1C3}"/>
            </c:ext>
          </c:extLst>
        </c:ser>
        <c:ser>
          <c:idx val="1"/>
          <c:order val="1"/>
          <c:tx>
            <c:strRef>
              <c:f>'[Apprenticeships full 2022-23 data.xlsx]ESS'!$J$162</c:f>
              <c:strCache>
                <c:ptCount val="1"/>
                <c:pt idx="0">
                  <c:v>Buckinghamshire</c:v>
                </c:pt>
              </c:strCache>
            </c:strRef>
          </c:tx>
          <c:spPr>
            <a:solidFill>
              <a:srgbClr val="006965"/>
            </a:solidFill>
            <a:ln>
              <a:noFill/>
            </a:ln>
            <a:effectLst/>
          </c:spPr>
          <c:invertIfNegative val="0"/>
          <c:cat>
            <c:strRef>
              <c:f>'[Apprenticeships full 2022-23 data.xlsx]ESS'!$H$163:$H$176</c:f>
              <c:strCache>
                <c:ptCount val="14"/>
                <c:pt idx="0">
                  <c:v>Regulatory / bureaucratic restrictions / requirements</c:v>
                </c:pt>
                <c:pt idx="1">
                  <c:v>Not offered for our industry</c:v>
                </c:pt>
                <c:pt idx="2">
                  <c:v>Don't have time to train them</c:v>
                </c:pt>
                <c:pt idx="3">
                  <c:v>Don't have the resources (various)</c:v>
                </c:pt>
                <c:pt idx="4">
                  <c:v>Past apprentices have not been of a good standard</c:v>
                </c:pt>
                <c:pt idx="5">
                  <c:v>Never have before so haven't considered it</c:v>
                </c:pt>
                <c:pt idx="6">
                  <c:v>No need (unspec.)</c:v>
                </c:pt>
                <c:pt idx="7">
                  <c:v>Prefer to recruit experienced staff</c:v>
                </c:pt>
                <c:pt idx="8">
                  <c:v>Cannot currently afford to</c:v>
                </c:pt>
                <c:pt idx="9">
                  <c:v>Don't suit our business model</c:v>
                </c:pt>
                <c:pt idx="10">
                  <c:v>All staff fully skilled, no need</c:v>
                </c:pt>
                <c:pt idx="11">
                  <c:v>Don't have the work to offer them</c:v>
                </c:pt>
                <c:pt idx="12">
                  <c:v>Not looking to recruit new staff</c:v>
                </c:pt>
                <c:pt idx="13">
                  <c:v>Not suitable due to the size of est.</c:v>
                </c:pt>
              </c:strCache>
            </c:strRef>
          </c:cat>
          <c:val>
            <c:numRef>
              <c:f>'[Apprenticeships full 2022-23 data.xlsx]ESS'!$J$163:$J$176</c:f>
              <c:numCache>
                <c:formatCode>0%</c:formatCode>
                <c:ptCount val="14"/>
                <c:pt idx="0">
                  <c:v>0.01</c:v>
                </c:pt>
                <c:pt idx="1">
                  <c:v>0.04</c:v>
                </c:pt>
                <c:pt idx="2">
                  <c:v>0.04</c:v>
                </c:pt>
                <c:pt idx="3">
                  <c:v>0.04</c:v>
                </c:pt>
                <c:pt idx="4">
                  <c:v>0.04</c:v>
                </c:pt>
                <c:pt idx="5">
                  <c:v>0.05</c:v>
                </c:pt>
                <c:pt idx="6">
                  <c:v>0.05</c:v>
                </c:pt>
                <c:pt idx="7">
                  <c:v>0.06</c:v>
                </c:pt>
                <c:pt idx="8">
                  <c:v>0.08</c:v>
                </c:pt>
                <c:pt idx="9">
                  <c:v>0.09</c:v>
                </c:pt>
                <c:pt idx="10">
                  <c:v>0.1</c:v>
                </c:pt>
                <c:pt idx="11">
                  <c:v>0.1</c:v>
                </c:pt>
                <c:pt idx="12">
                  <c:v>0.17</c:v>
                </c:pt>
                <c:pt idx="13">
                  <c:v>0.2</c:v>
                </c:pt>
              </c:numCache>
            </c:numRef>
          </c:val>
          <c:extLst>
            <c:ext xmlns:c16="http://schemas.microsoft.com/office/drawing/2014/chart" uri="{C3380CC4-5D6E-409C-BE32-E72D297353CC}">
              <c16:uniqueId val="{00000001-5E7D-4B76-BACD-88BAE519C1C3}"/>
            </c:ext>
          </c:extLst>
        </c:ser>
        <c:dLbls>
          <c:showLegendKey val="0"/>
          <c:showVal val="0"/>
          <c:showCatName val="0"/>
          <c:showSerName val="0"/>
          <c:showPercent val="0"/>
          <c:showBubbleSize val="0"/>
        </c:dLbls>
        <c:gapWidth val="182"/>
        <c:axId val="865674959"/>
        <c:axId val="960272863"/>
      </c:barChart>
      <c:catAx>
        <c:axId val="86567495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960272863"/>
        <c:crosses val="autoZero"/>
        <c:auto val="1"/>
        <c:lblAlgn val="ctr"/>
        <c:lblOffset val="100"/>
        <c:noMultiLvlLbl val="0"/>
      </c:catAx>
      <c:valAx>
        <c:axId val="960272863"/>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86567495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'[Apprenticeships full 2022-23 data.xlsx]ESS'!$R$150</c:f>
              <c:strCache>
                <c:ptCount val="1"/>
                <c:pt idx="0">
                  <c:v>Yes</c:v>
                </c:pt>
              </c:strCache>
            </c:strRef>
          </c:tx>
          <c:spPr>
            <a:solidFill>
              <a:srgbClr val="00696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'[Apprenticeships full 2022-23 data.xlsx]ESS'!$P$151:$Q$154</c:f>
              <c:multiLvlStrCache>
                <c:ptCount val="4"/>
                <c:lvl>
                  <c:pt idx="0">
                    <c:v>2019</c:v>
                  </c:pt>
                  <c:pt idx="1">
                    <c:v>2022</c:v>
                  </c:pt>
                  <c:pt idx="2">
                    <c:v>2019</c:v>
                  </c:pt>
                  <c:pt idx="3">
                    <c:v>2022</c:v>
                  </c:pt>
                </c:lvl>
                <c:lvl>
                  <c:pt idx="0">
                    <c:v>Buckinghamshire</c:v>
                  </c:pt>
                  <c:pt idx="2">
                    <c:v>England</c:v>
                  </c:pt>
                </c:lvl>
              </c:multiLvlStrCache>
            </c:multiLvlStrRef>
          </c:cat>
          <c:val>
            <c:numRef>
              <c:f>'[Apprenticeships full 2022-23 data.xlsx]ESS'!$R$151:$R$154</c:f>
              <c:numCache>
                <c:formatCode>0%</c:formatCode>
                <c:ptCount val="4"/>
                <c:pt idx="0">
                  <c:v>0.28999999999999998</c:v>
                </c:pt>
                <c:pt idx="1">
                  <c:v>0.35</c:v>
                </c:pt>
                <c:pt idx="2">
                  <c:v>0.31</c:v>
                </c:pt>
                <c:pt idx="3">
                  <c:v>0.39</c:v>
                </c:pt>
              </c:numCache>
            </c:numRef>
          </c:val>
          <c:extLst>
            <c:ext xmlns:c16="http://schemas.microsoft.com/office/drawing/2014/chart" uri="{C3380CC4-5D6E-409C-BE32-E72D297353CC}">
              <c16:uniqueId val="{00000000-2B28-4DED-B68F-9475BEDCE303}"/>
            </c:ext>
          </c:extLst>
        </c:ser>
        <c:ser>
          <c:idx val="1"/>
          <c:order val="1"/>
          <c:tx>
            <c:strRef>
              <c:f>'[Apprenticeships full 2022-23 data.xlsx]ESS'!$S$150</c:f>
              <c:strCache>
                <c:ptCount val="1"/>
                <c:pt idx="0">
                  <c:v>No</c:v>
                </c:pt>
              </c:strCache>
            </c:strRef>
          </c:tx>
          <c:spPr>
            <a:solidFill>
              <a:srgbClr val="B5D13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'[Apprenticeships full 2022-23 data.xlsx]ESS'!$P$151:$Q$154</c:f>
              <c:multiLvlStrCache>
                <c:ptCount val="4"/>
                <c:lvl>
                  <c:pt idx="0">
                    <c:v>2019</c:v>
                  </c:pt>
                  <c:pt idx="1">
                    <c:v>2022</c:v>
                  </c:pt>
                  <c:pt idx="2">
                    <c:v>2019</c:v>
                  </c:pt>
                  <c:pt idx="3">
                    <c:v>2022</c:v>
                  </c:pt>
                </c:lvl>
                <c:lvl>
                  <c:pt idx="0">
                    <c:v>Buckinghamshire</c:v>
                  </c:pt>
                  <c:pt idx="2">
                    <c:v>England</c:v>
                  </c:pt>
                </c:lvl>
              </c:multiLvlStrCache>
            </c:multiLvlStrRef>
          </c:cat>
          <c:val>
            <c:numRef>
              <c:f>'[Apprenticeships full 2022-23 data.xlsx]ESS'!$S$151:$S$154</c:f>
              <c:numCache>
                <c:formatCode>0%</c:formatCode>
                <c:ptCount val="4"/>
                <c:pt idx="0">
                  <c:v>0.52</c:v>
                </c:pt>
                <c:pt idx="1">
                  <c:v>0.48</c:v>
                </c:pt>
                <c:pt idx="2">
                  <c:v>0.53</c:v>
                </c:pt>
                <c:pt idx="3">
                  <c:v>0.47</c:v>
                </c:pt>
              </c:numCache>
            </c:numRef>
          </c:val>
          <c:extLst>
            <c:ext xmlns:c16="http://schemas.microsoft.com/office/drawing/2014/chart" uri="{C3380CC4-5D6E-409C-BE32-E72D297353CC}">
              <c16:uniqueId val="{00000001-2B28-4DED-B68F-9475BEDCE303}"/>
            </c:ext>
          </c:extLst>
        </c:ser>
        <c:ser>
          <c:idx val="2"/>
          <c:order val="2"/>
          <c:tx>
            <c:strRef>
              <c:f>'[Apprenticeships full 2022-23 data.xlsx]ESS'!$T$150</c:f>
              <c:strCache>
                <c:ptCount val="1"/>
                <c:pt idx="0">
                  <c:v>Don't know</c:v>
                </c:pt>
              </c:strCache>
            </c:strRef>
          </c:tx>
          <c:spPr>
            <a:solidFill>
              <a:srgbClr val="87878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'[Apprenticeships full 2022-23 data.xlsx]ESS'!$P$151:$Q$154</c:f>
              <c:multiLvlStrCache>
                <c:ptCount val="4"/>
                <c:lvl>
                  <c:pt idx="0">
                    <c:v>2019</c:v>
                  </c:pt>
                  <c:pt idx="1">
                    <c:v>2022</c:v>
                  </c:pt>
                  <c:pt idx="2">
                    <c:v>2019</c:v>
                  </c:pt>
                  <c:pt idx="3">
                    <c:v>2022</c:v>
                  </c:pt>
                </c:lvl>
                <c:lvl>
                  <c:pt idx="0">
                    <c:v>Buckinghamshire</c:v>
                  </c:pt>
                  <c:pt idx="2">
                    <c:v>England</c:v>
                  </c:pt>
                </c:lvl>
              </c:multiLvlStrCache>
            </c:multiLvlStrRef>
          </c:cat>
          <c:val>
            <c:numRef>
              <c:f>'[Apprenticeships full 2022-23 data.xlsx]ESS'!$T$151:$T$154</c:f>
              <c:numCache>
                <c:formatCode>0%</c:formatCode>
                <c:ptCount val="4"/>
                <c:pt idx="0">
                  <c:v>0.19</c:v>
                </c:pt>
                <c:pt idx="1">
                  <c:v>0.17</c:v>
                </c:pt>
                <c:pt idx="2">
                  <c:v>0.16</c:v>
                </c:pt>
                <c:pt idx="3">
                  <c:v>0.15</c:v>
                </c:pt>
              </c:numCache>
            </c:numRef>
          </c:val>
          <c:extLst>
            <c:ext xmlns:c16="http://schemas.microsoft.com/office/drawing/2014/chart" uri="{C3380CC4-5D6E-409C-BE32-E72D297353CC}">
              <c16:uniqueId val="{00000002-2B28-4DED-B68F-9475BEDCE303}"/>
            </c:ext>
          </c:extLst>
        </c:ser>
        <c:dLbls>
          <c:dLblPos val="ctr"/>
          <c:showLegendKey val="0"/>
          <c:showVal val="1"/>
          <c:showCatName val="0"/>
          <c:showSerName val="0"/>
          <c:showPercent val="0"/>
          <c:showBubbleSize val="0"/>
        </c:dLbls>
        <c:gapWidth val="150"/>
        <c:overlap val="100"/>
        <c:axId val="1003678351"/>
        <c:axId val="890945391"/>
      </c:barChart>
      <c:catAx>
        <c:axId val="10036783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890945391"/>
        <c:crosses val="autoZero"/>
        <c:auto val="1"/>
        <c:lblAlgn val="ctr"/>
        <c:lblOffset val="100"/>
        <c:noMultiLvlLbl val="0"/>
      </c:catAx>
      <c:valAx>
        <c:axId val="89094539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003678351"/>
        <c:crosses val="autoZero"/>
        <c:crossBetween val="between"/>
        <c:majorUnit val="0.2"/>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'[App vacancies applicants 2023.xlsx]Sheet18'!$F$46</c:f>
              <c:strCache>
                <c:ptCount val="1"/>
                <c:pt idx="0">
                  <c:v>Vacancies</c:v>
                </c:pt>
              </c:strCache>
            </c:strRef>
          </c:tx>
          <c:spPr>
            <a:solidFill>
              <a:srgbClr val="00696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'[App vacancies applicants 2023.xlsx]Sheet18'!$E$47:$E$48</c:f>
              <c:numCache>
                <c:formatCode>General</c:formatCode>
                <c:ptCount val="2"/>
                <c:pt idx="0">
                  <c:v>2022</c:v>
                </c:pt>
                <c:pt idx="1">
                  <c:v>2023</c:v>
                </c:pt>
              </c:numCache>
            </c:numRef>
          </c:cat>
          <c:val>
            <c:numRef>
              <c:f>'[App vacancies applicants 2023.xlsx]Sheet18'!$F$47:$F$48</c:f>
              <c:numCache>
                <c:formatCode>_-* #,##0_-;\-* #,##0_-;_-* "-"??_-;_-@_-</c:formatCode>
                <c:ptCount val="2"/>
                <c:pt idx="0">
                  <c:v>1023</c:v>
                </c:pt>
                <c:pt idx="1">
                  <c:v>1145</c:v>
                </c:pt>
              </c:numCache>
            </c:numRef>
          </c:val>
          <c:extLst>
            <c:ext xmlns:c16="http://schemas.microsoft.com/office/drawing/2014/chart" uri="{C3380CC4-5D6E-409C-BE32-E72D297353CC}">
              <c16:uniqueId val="{00000000-8196-4A9D-9240-D6B706975551}"/>
            </c:ext>
          </c:extLst>
        </c:ser>
        <c:ser>
          <c:idx val="1"/>
          <c:order val="1"/>
          <c:tx>
            <c:strRef>
              <c:f>'[App vacancies applicants 2023.xlsx]Sheet18'!$G$46</c:f>
              <c:strCache>
                <c:ptCount val="1"/>
                <c:pt idx="0">
                  <c:v>Applicants</c:v>
                </c:pt>
              </c:strCache>
            </c:strRef>
          </c:tx>
          <c:spPr>
            <a:solidFill>
              <a:srgbClr val="B5D13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'[App vacancies applicants 2023.xlsx]Sheet18'!$E$47:$E$48</c:f>
              <c:numCache>
                <c:formatCode>General</c:formatCode>
                <c:ptCount val="2"/>
                <c:pt idx="0">
                  <c:v>2022</c:v>
                </c:pt>
                <c:pt idx="1">
                  <c:v>2023</c:v>
                </c:pt>
              </c:numCache>
            </c:numRef>
          </c:cat>
          <c:val>
            <c:numRef>
              <c:f>'[App vacancies applicants 2023.xlsx]Sheet18'!$G$47:$G$48</c:f>
              <c:numCache>
                <c:formatCode>_-* #,##0_-;\-* #,##0_-;_-* "-"??_-;_-@_-</c:formatCode>
                <c:ptCount val="2"/>
                <c:pt idx="0">
                  <c:v>1526</c:v>
                </c:pt>
                <c:pt idx="1">
                  <c:v>3545</c:v>
                </c:pt>
              </c:numCache>
            </c:numRef>
          </c:val>
          <c:extLst>
            <c:ext xmlns:c16="http://schemas.microsoft.com/office/drawing/2014/chart" uri="{C3380CC4-5D6E-409C-BE32-E72D297353CC}">
              <c16:uniqueId val="{00000001-8196-4A9D-9240-D6B706975551}"/>
            </c:ext>
          </c:extLst>
        </c:ser>
        <c:dLbls>
          <c:dLblPos val="outEnd"/>
          <c:showLegendKey val="0"/>
          <c:showVal val="1"/>
          <c:showCatName val="0"/>
          <c:showSerName val="0"/>
          <c:showPercent val="0"/>
          <c:showBubbleSize val="0"/>
        </c:dLbls>
        <c:gapWidth val="219"/>
        <c:overlap val="-27"/>
        <c:axId val="1273219743"/>
        <c:axId val="1245959503"/>
      </c:barChart>
      <c:catAx>
        <c:axId val="12732197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245959503"/>
        <c:crosses val="autoZero"/>
        <c:auto val="1"/>
        <c:lblAlgn val="ctr"/>
        <c:lblOffset val="100"/>
        <c:noMultiLvlLbl val="0"/>
      </c:catAx>
      <c:valAx>
        <c:axId val="1245959503"/>
        <c:scaling>
          <c:orientation val="minMax"/>
        </c:scaling>
        <c:delete val="0"/>
        <c:axPos val="l"/>
        <c:majorGridlines>
          <c:spPr>
            <a:ln w="9525" cap="flat" cmpd="sng" algn="ctr">
              <a:solidFill>
                <a:schemeClr val="tx1">
                  <a:lumMod val="15000"/>
                  <a:lumOff val="85000"/>
                </a:schemeClr>
              </a:solidFill>
              <a:round/>
            </a:ln>
            <a:effectLst/>
          </c:spPr>
        </c:majorGridlines>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27321974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'[App vacancies applicants 2023.xlsx]Sheet18'!$F$62</c:f>
              <c:strCache>
                <c:ptCount val="1"/>
                <c:pt idx="0">
                  <c:v>Starts</c:v>
                </c:pt>
              </c:strCache>
            </c:strRef>
          </c:tx>
          <c:spPr>
            <a:solidFill>
              <a:srgbClr val="00696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'[App vacancies applicants 2023.xlsx]Sheet18'!$E$63:$E$65</c:f>
              <c:strCache>
                <c:ptCount val="3"/>
                <c:pt idx="0">
                  <c:v>Intermediate</c:v>
                </c:pt>
                <c:pt idx="1">
                  <c:v>Advanced</c:v>
                </c:pt>
                <c:pt idx="2">
                  <c:v>Higher</c:v>
                </c:pt>
              </c:strCache>
            </c:strRef>
          </c:cat>
          <c:val>
            <c:numRef>
              <c:f>'[App vacancies applicants 2023.xlsx]Sheet18'!$F$63:$F$65</c:f>
              <c:numCache>
                <c:formatCode>0%</c:formatCode>
                <c:ptCount val="3"/>
                <c:pt idx="0">
                  <c:v>0.18545454545454546</c:v>
                </c:pt>
                <c:pt idx="1">
                  <c:v>0.43636363636363634</c:v>
                </c:pt>
                <c:pt idx="2">
                  <c:v>0.37818181818181817</c:v>
                </c:pt>
              </c:numCache>
            </c:numRef>
          </c:val>
          <c:extLst>
            <c:ext xmlns:c16="http://schemas.microsoft.com/office/drawing/2014/chart" uri="{C3380CC4-5D6E-409C-BE32-E72D297353CC}">
              <c16:uniqueId val="{00000000-270B-4735-8097-C70B280A8CD5}"/>
            </c:ext>
          </c:extLst>
        </c:ser>
        <c:ser>
          <c:idx val="1"/>
          <c:order val="1"/>
          <c:tx>
            <c:strRef>
              <c:f>'[App vacancies applicants 2023.xlsx]Sheet18'!$G$62</c:f>
              <c:strCache>
                <c:ptCount val="1"/>
                <c:pt idx="0">
                  <c:v>Vacancies</c:v>
                </c:pt>
              </c:strCache>
            </c:strRef>
          </c:tx>
          <c:spPr>
            <a:solidFill>
              <a:srgbClr val="B5D13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'[App vacancies applicants 2023.xlsx]Sheet18'!$E$63:$E$65</c:f>
              <c:strCache>
                <c:ptCount val="3"/>
                <c:pt idx="0">
                  <c:v>Intermediate</c:v>
                </c:pt>
                <c:pt idx="1">
                  <c:v>Advanced</c:v>
                </c:pt>
                <c:pt idx="2">
                  <c:v>Higher</c:v>
                </c:pt>
              </c:strCache>
            </c:strRef>
          </c:cat>
          <c:val>
            <c:numRef>
              <c:f>'[App vacancies applicants 2023.xlsx]Sheet18'!$G$63:$G$65</c:f>
              <c:numCache>
                <c:formatCode>0%</c:formatCode>
                <c:ptCount val="3"/>
                <c:pt idx="0">
                  <c:v>0.477112676056338</c:v>
                </c:pt>
                <c:pt idx="1">
                  <c:v>0.44190140845070425</c:v>
                </c:pt>
                <c:pt idx="2">
                  <c:v>8.098591549295775E-2</c:v>
                </c:pt>
              </c:numCache>
            </c:numRef>
          </c:val>
          <c:extLst>
            <c:ext xmlns:c16="http://schemas.microsoft.com/office/drawing/2014/chart" uri="{C3380CC4-5D6E-409C-BE32-E72D297353CC}">
              <c16:uniqueId val="{00000001-270B-4735-8097-C70B280A8CD5}"/>
            </c:ext>
          </c:extLst>
        </c:ser>
        <c:dLbls>
          <c:showLegendKey val="0"/>
          <c:showVal val="0"/>
          <c:showCatName val="0"/>
          <c:showSerName val="0"/>
          <c:showPercent val="0"/>
          <c:showBubbleSize val="0"/>
        </c:dLbls>
        <c:gapWidth val="219"/>
        <c:overlap val="-27"/>
        <c:axId val="1409971744"/>
        <c:axId val="1434469488"/>
      </c:barChart>
      <c:catAx>
        <c:axId val="14099717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434469488"/>
        <c:crosses val="autoZero"/>
        <c:auto val="1"/>
        <c:lblAlgn val="ctr"/>
        <c:lblOffset val="100"/>
        <c:noMultiLvlLbl val="0"/>
      </c:catAx>
      <c:valAx>
        <c:axId val="143446948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4099717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'[App vacancies applicants 2023.xlsx]Sheet18'!$H$5</c:f>
              <c:strCache>
                <c:ptCount val="1"/>
                <c:pt idx="0">
                  <c:v>Vacancies</c:v>
                </c:pt>
              </c:strCache>
            </c:strRef>
          </c:tx>
          <c:spPr>
            <a:solidFill>
              <a:srgbClr val="006965"/>
            </a:solidFill>
            <a:ln>
              <a:noFill/>
            </a:ln>
            <a:effectLst/>
          </c:spPr>
          <c:invertIfNegative val="0"/>
          <c:cat>
            <c:multiLvlStrRef>
              <c:f>'[App vacancies applicants 2023.xlsx]Sheet18'!$F$6:$G$13</c:f>
              <c:multiLvlStrCache>
                <c:ptCount val="8"/>
                <c:lvl>
                  <c:pt idx="0">
                    <c:v>Intermediate Level</c:v>
                  </c:pt>
                  <c:pt idx="1">
                    <c:v>Advanced Level</c:v>
                  </c:pt>
                  <c:pt idx="2">
                    <c:v>Higher Level</c:v>
                  </c:pt>
                  <c:pt idx="3">
                    <c:v>Degree Level</c:v>
                  </c:pt>
                  <c:pt idx="4">
                    <c:v>Intermediate Level</c:v>
                  </c:pt>
                  <c:pt idx="5">
                    <c:v>Advanced Level</c:v>
                  </c:pt>
                  <c:pt idx="6">
                    <c:v>Higher Level</c:v>
                  </c:pt>
                  <c:pt idx="7">
                    <c:v>Degree Level</c:v>
                  </c:pt>
                </c:lvl>
                <c:lvl>
                  <c:pt idx="0">
                    <c:v>2022</c:v>
                  </c:pt>
                  <c:pt idx="4">
                    <c:v>2023</c:v>
                  </c:pt>
                </c:lvl>
              </c:multiLvlStrCache>
            </c:multiLvlStrRef>
          </c:cat>
          <c:val>
            <c:numRef>
              <c:f>'[App vacancies applicants 2023.xlsx]Sheet18'!$H$6:$H$13</c:f>
              <c:numCache>
                <c:formatCode>_-* #,##0_-;\-* #,##0_-;_-* "-"??_-;_-@_-</c:formatCode>
                <c:ptCount val="8"/>
                <c:pt idx="0">
                  <c:v>471</c:v>
                </c:pt>
                <c:pt idx="1">
                  <c:v>489</c:v>
                </c:pt>
                <c:pt idx="2">
                  <c:v>17</c:v>
                </c:pt>
                <c:pt idx="3">
                  <c:v>29</c:v>
                </c:pt>
                <c:pt idx="4">
                  <c:v>542</c:v>
                </c:pt>
                <c:pt idx="5">
                  <c:v>502</c:v>
                </c:pt>
                <c:pt idx="6">
                  <c:v>37</c:v>
                </c:pt>
                <c:pt idx="7">
                  <c:v>55</c:v>
                </c:pt>
              </c:numCache>
            </c:numRef>
          </c:val>
          <c:extLst>
            <c:ext xmlns:c16="http://schemas.microsoft.com/office/drawing/2014/chart" uri="{C3380CC4-5D6E-409C-BE32-E72D297353CC}">
              <c16:uniqueId val="{00000000-BE6A-4309-9095-497466383158}"/>
            </c:ext>
          </c:extLst>
        </c:ser>
        <c:ser>
          <c:idx val="1"/>
          <c:order val="1"/>
          <c:tx>
            <c:strRef>
              <c:f>'[App vacancies applicants 2023.xlsx]Sheet18'!$I$5</c:f>
              <c:strCache>
                <c:ptCount val="1"/>
                <c:pt idx="0">
                  <c:v>Applicants</c:v>
                </c:pt>
              </c:strCache>
            </c:strRef>
          </c:tx>
          <c:spPr>
            <a:solidFill>
              <a:srgbClr val="B5D137"/>
            </a:solidFill>
            <a:ln>
              <a:noFill/>
            </a:ln>
            <a:effectLst/>
          </c:spPr>
          <c:invertIfNegative val="0"/>
          <c:cat>
            <c:multiLvlStrRef>
              <c:f>'[App vacancies applicants 2023.xlsx]Sheet18'!$F$6:$G$13</c:f>
              <c:multiLvlStrCache>
                <c:ptCount val="8"/>
                <c:lvl>
                  <c:pt idx="0">
                    <c:v>Intermediate Level</c:v>
                  </c:pt>
                  <c:pt idx="1">
                    <c:v>Advanced Level</c:v>
                  </c:pt>
                  <c:pt idx="2">
                    <c:v>Higher Level</c:v>
                  </c:pt>
                  <c:pt idx="3">
                    <c:v>Degree Level</c:v>
                  </c:pt>
                  <c:pt idx="4">
                    <c:v>Intermediate Level</c:v>
                  </c:pt>
                  <c:pt idx="5">
                    <c:v>Advanced Level</c:v>
                  </c:pt>
                  <c:pt idx="6">
                    <c:v>Higher Level</c:v>
                  </c:pt>
                  <c:pt idx="7">
                    <c:v>Degree Level</c:v>
                  </c:pt>
                </c:lvl>
                <c:lvl>
                  <c:pt idx="0">
                    <c:v>2022</c:v>
                  </c:pt>
                  <c:pt idx="4">
                    <c:v>2023</c:v>
                  </c:pt>
                </c:lvl>
              </c:multiLvlStrCache>
            </c:multiLvlStrRef>
          </c:cat>
          <c:val>
            <c:numRef>
              <c:f>'[App vacancies applicants 2023.xlsx]Sheet18'!$I$6:$I$13</c:f>
              <c:numCache>
                <c:formatCode>_-* #,##0_-;\-* #,##0_-;_-* "-"??_-;_-@_-</c:formatCode>
                <c:ptCount val="8"/>
                <c:pt idx="0">
                  <c:v>477</c:v>
                </c:pt>
                <c:pt idx="1">
                  <c:v>924</c:v>
                </c:pt>
                <c:pt idx="2">
                  <c:v>0</c:v>
                </c:pt>
                <c:pt idx="3">
                  <c:v>107</c:v>
                </c:pt>
                <c:pt idx="4">
                  <c:v>736</c:v>
                </c:pt>
                <c:pt idx="5">
                  <c:v>1294</c:v>
                </c:pt>
                <c:pt idx="6">
                  <c:v>213</c:v>
                </c:pt>
                <c:pt idx="7">
                  <c:v>1300</c:v>
                </c:pt>
              </c:numCache>
            </c:numRef>
          </c:val>
          <c:extLst>
            <c:ext xmlns:c16="http://schemas.microsoft.com/office/drawing/2014/chart" uri="{C3380CC4-5D6E-409C-BE32-E72D297353CC}">
              <c16:uniqueId val="{00000001-BE6A-4309-9095-497466383158}"/>
            </c:ext>
          </c:extLst>
        </c:ser>
        <c:dLbls>
          <c:showLegendKey val="0"/>
          <c:showVal val="0"/>
          <c:showCatName val="0"/>
          <c:showSerName val="0"/>
          <c:showPercent val="0"/>
          <c:showBubbleSize val="0"/>
        </c:dLbls>
        <c:gapWidth val="219"/>
        <c:overlap val="-27"/>
        <c:axId val="793896031"/>
        <c:axId val="1040519023"/>
      </c:barChart>
      <c:catAx>
        <c:axId val="79389603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040519023"/>
        <c:crosses val="autoZero"/>
        <c:auto val="1"/>
        <c:lblAlgn val="ctr"/>
        <c:lblOffset val="100"/>
        <c:noMultiLvlLbl val="0"/>
      </c:catAx>
      <c:valAx>
        <c:axId val="1040519023"/>
        <c:scaling>
          <c:orientation val="minMax"/>
        </c:scaling>
        <c:delete val="0"/>
        <c:axPos val="l"/>
        <c:majorGridlines>
          <c:spPr>
            <a:ln w="9525" cap="flat" cmpd="sng" algn="ctr">
              <a:solidFill>
                <a:schemeClr val="tx1">
                  <a:lumMod val="15000"/>
                  <a:lumOff val="85000"/>
                </a:schemeClr>
              </a:solidFill>
              <a:round/>
            </a:ln>
            <a:effectLst/>
          </c:spPr>
        </c:majorGridlines>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79389603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006965"/>
            </a:solidFill>
            <a:ln>
              <a:noFill/>
            </a:ln>
            <a:effectLst/>
          </c:spPr>
          <c:invertIfNegative val="0"/>
          <c:dPt>
            <c:idx val="20"/>
            <c:invertIfNegative val="0"/>
            <c:bubble3D val="0"/>
            <c:spPr>
              <a:solidFill>
                <a:srgbClr val="B5D137"/>
              </a:solidFill>
              <a:ln>
                <a:noFill/>
              </a:ln>
              <a:effectLst/>
            </c:spPr>
            <c:extLst>
              <c:ext xmlns:c16="http://schemas.microsoft.com/office/drawing/2014/chart" uri="{C3380CC4-5D6E-409C-BE32-E72D297353CC}">
                <c16:uniqueId val="{00000001-A903-425F-B638-1F3A2C3539D8}"/>
              </c:ext>
            </c:extLst>
          </c:dPt>
          <c:dLbls>
            <c:dLbl>
              <c:idx val="2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1-A903-425F-B638-1F3A2C3539D8}"/>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[1]Sheet11!$H$2:$H$37</c:f>
              <c:strCache>
                <c:ptCount val="36"/>
                <c:pt idx="0">
                  <c:v>Energy and Utilities</c:v>
                </c:pt>
                <c:pt idx="1">
                  <c:v>Hospitality</c:v>
                </c:pt>
                <c:pt idx="2">
                  <c:v>Furniture</c:v>
                </c:pt>
                <c:pt idx="3">
                  <c:v>Adult care</c:v>
                </c:pt>
                <c:pt idx="4">
                  <c:v>Facilities management</c:v>
                </c:pt>
                <c:pt idx="5">
                  <c:v>Retail</c:v>
                </c:pt>
                <c:pt idx="6">
                  <c:v>Butchery</c:v>
                </c:pt>
                <c:pt idx="7">
                  <c:v>Engineering</c:v>
                </c:pt>
                <c:pt idx="8">
                  <c:v>Hair and Beauty</c:v>
                </c:pt>
                <c:pt idx="9">
                  <c:v>Engineering and manufacturing</c:v>
                </c:pt>
                <c:pt idx="10">
                  <c:v>Logistics and Supply Chain</c:v>
                </c:pt>
                <c:pt idx="11">
                  <c:v>Creative and design</c:v>
                </c:pt>
                <c:pt idx="12">
                  <c:v>Health and Science</c:v>
                </c:pt>
                <c:pt idx="13">
                  <c:v>Customer service</c:v>
                </c:pt>
                <c:pt idx="14">
                  <c:v>Public Service</c:v>
                </c:pt>
                <c:pt idx="15">
                  <c:v>Health  Public Services and Care</c:v>
                </c:pt>
                <c:pt idx="16">
                  <c:v>Bus  Coach and HGV</c:v>
                </c:pt>
                <c:pt idx="17">
                  <c:v>Business</c:v>
                </c:pt>
                <c:pt idx="18">
                  <c:v>Financial Services</c:v>
                </c:pt>
                <c:pt idx="19">
                  <c:v>Sales  Marketing and Procurement</c:v>
                </c:pt>
                <c:pt idx="20">
                  <c:v>AVERAGE</c:v>
                </c:pt>
                <c:pt idx="21">
                  <c:v>Automotive retail</c:v>
                </c:pt>
                <c:pt idx="22">
                  <c:v>Fire Emergency and Security Systems</c:v>
                </c:pt>
                <c:pt idx="23">
                  <c:v>Construction</c:v>
                </c:pt>
                <c:pt idx="24">
                  <c:v>Property services</c:v>
                </c:pt>
                <c:pt idx="25">
                  <c:v>Dental health</c:v>
                </c:pt>
                <c:pt idx="26">
                  <c:v>Agriculture  Environmental and Animal Care</c:v>
                </c:pt>
                <c:pt idx="27">
                  <c:v>Insurance</c:v>
                </c:pt>
                <c:pt idx="28">
                  <c:v>Surveying</c:v>
                </c:pt>
                <c:pt idx="29">
                  <c:v>Digital Industries</c:v>
                </c:pt>
                <c:pt idx="30">
                  <c:v>Horticulture</c:v>
                </c:pt>
                <c:pt idx="31">
                  <c:v>Media</c:v>
                </c:pt>
                <c:pt idx="32">
                  <c:v>Non-destructive Testing</c:v>
                </c:pt>
                <c:pt idx="33">
                  <c:v>Leadership &amp; Management</c:v>
                </c:pt>
                <c:pt idx="34">
                  <c:v>Accountancy</c:v>
                </c:pt>
                <c:pt idx="35">
                  <c:v>Electrotechnical</c:v>
                </c:pt>
              </c:strCache>
            </c:strRef>
          </c:cat>
          <c:val>
            <c:numRef>
              <c:f>[1]Sheet11!$I$2:$I$37</c:f>
              <c:numCache>
                <c:formatCode>0.0</c:formatCode>
                <c:ptCount val="36"/>
                <c:pt idx="0">
                  <c:v>6.25E-2</c:v>
                </c:pt>
                <c:pt idx="1">
                  <c:v>0.17224880382775121</c:v>
                </c:pt>
                <c:pt idx="2">
                  <c:v>0.18181818181818182</c:v>
                </c:pt>
                <c:pt idx="3">
                  <c:v>0.21428571428571427</c:v>
                </c:pt>
                <c:pt idx="4">
                  <c:v>0.25</c:v>
                </c:pt>
                <c:pt idx="5">
                  <c:v>0.25</c:v>
                </c:pt>
                <c:pt idx="6">
                  <c:v>0.4</c:v>
                </c:pt>
                <c:pt idx="7">
                  <c:v>0.46808510638297873</c:v>
                </c:pt>
                <c:pt idx="8">
                  <c:v>0.58291457286432158</c:v>
                </c:pt>
                <c:pt idx="9">
                  <c:v>0.83838383838383834</c:v>
                </c:pt>
                <c:pt idx="10">
                  <c:v>0.84210526315789469</c:v>
                </c:pt>
                <c:pt idx="11">
                  <c:v>1</c:v>
                </c:pt>
                <c:pt idx="12">
                  <c:v>1.048158640226629</c:v>
                </c:pt>
                <c:pt idx="13">
                  <c:v>1.2112676056338028</c:v>
                </c:pt>
                <c:pt idx="14">
                  <c:v>1.2258064516129032</c:v>
                </c:pt>
                <c:pt idx="15">
                  <c:v>1.5</c:v>
                </c:pt>
                <c:pt idx="16">
                  <c:v>1.6</c:v>
                </c:pt>
                <c:pt idx="17">
                  <c:v>1.8115942028985508</c:v>
                </c:pt>
                <c:pt idx="18">
                  <c:v>2</c:v>
                </c:pt>
                <c:pt idx="19">
                  <c:v>2.0555555555555554</c:v>
                </c:pt>
                <c:pt idx="20">
                  <c:v>2.2094095940959408</c:v>
                </c:pt>
                <c:pt idx="21">
                  <c:v>3.074074074074074</c:v>
                </c:pt>
                <c:pt idx="22">
                  <c:v>3.3333333333333335</c:v>
                </c:pt>
                <c:pt idx="23">
                  <c:v>4.17741935483871</c:v>
                </c:pt>
                <c:pt idx="24">
                  <c:v>4.2</c:v>
                </c:pt>
                <c:pt idx="25">
                  <c:v>4.3456790123456788</c:v>
                </c:pt>
                <c:pt idx="26">
                  <c:v>4.524390243902439</c:v>
                </c:pt>
                <c:pt idx="27">
                  <c:v>5</c:v>
                </c:pt>
                <c:pt idx="28">
                  <c:v>5.5</c:v>
                </c:pt>
                <c:pt idx="29">
                  <c:v>6.3443708609271523</c:v>
                </c:pt>
                <c:pt idx="30">
                  <c:v>8.5</c:v>
                </c:pt>
                <c:pt idx="31">
                  <c:v>9</c:v>
                </c:pt>
                <c:pt idx="32">
                  <c:v>10.5</c:v>
                </c:pt>
                <c:pt idx="33">
                  <c:v>12.181818181818182</c:v>
                </c:pt>
                <c:pt idx="34">
                  <c:v>13.833333333333334</c:v>
                </c:pt>
                <c:pt idx="35">
                  <c:v>13.833333333333334</c:v>
                </c:pt>
              </c:numCache>
            </c:numRef>
          </c:val>
          <c:extLst>
            <c:ext xmlns:c16="http://schemas.microsoft.com/office/drawing/2014/chart" uri="{C3380CC4-5D6E-409C-BE32-E72D297353CC}">
              <c16:uniqueId val="{00000002-A903-425F-B638-1F3A2C3539D8}"/>
            </c:ext>
          </c:extLst>
        </c:ser>
        <c:dLbls>
          <c:showLegendKey val="0"/>
          <c:showVal val="0"/>
          <c:showCatName val="0"/>
          <c:showSerName val="0"/>
          <c:showPercent val="0"/>
          <c:showBubbleSize val="0"/>
        </c:dLbls>
        <c:gapWidth val="182"/>
        <c:axId val="1663340304"/>
        <c:axId val="546372768"/>
      </c:barChart>
      <c:catAx>
        <c:axId val="166334030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46372768"/>
        <c:crosses val="autoZero"/>
        <c:auto val="1"/>
        <c:lblAlgn val="ctr"/>
        <c:lblOffset val="100"/>
        <c:noMultiLvlLbl val="0"/>
      </c:catAx>
      <c:valAx>
        <c:axId val="546372768"/>
        <c:scaling>
          <c:orientation val="minMax"/>
        </c:scaling>
        <c:delete val="0"/>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6334030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694515003021947E-2"/>
          <c:y val="6.2908386443137718E-2"/>
          <c:w val="0.88241410568422818"/>
          <c:h val="0.6090897515761805"/>
        </c:manualLayout>
      </c:layout>
      <c:barChart>
        <c:barDir val="col"/>
        <c:grouping val="clustered"/>
        <c:varyColors val="0"/>
        <c:ser>
          <c:idx val="0"/>
          <c:order val="0"/>
          <c:tx>
            <c:strRef>
              <c:f>'[Apprenticeship Working Group data.xlsx]Sheet4'!$B$1:$B$2</c:f>
              <c:strCache>
                <c:ptCount val="2"/>
                <c:pt idx="0">
                  <c:v>KS4 Destinations</c:v>
                </c:pt>
                <c:pt idx="1">
                  <c:v>Buckinghamshire</c:v>
                </c:pt>
              </c:strCache>
            </c:strRef>
          </c:tx>
          <c:spPr>
            <a:solidFill>
              <a:srgbClr val="006965"/>
            </a:solidFill>
            <a:ln>
              <a:noFill/>
            </a:ln>
            <a:effectLst/>
          </c:spPr>
          <c:invertIfNegative val="0"/>
          <c:cat>
            <c:strRef>
              <c:f>'[Apprenticeship Working Group data.xlsx]Sheet4'!$A$3:$A$14</c:f>
              <c:strCache>
                <c:ptCount val="12"/>
                <c:pt idx="0">
                  <c:v>2010/11</c:v>
                </c:pt>
                <c:pt idx="1">
                  <c:v>2011/12</c:v>
                </c:pt>
                <c:pt idx="2">
                  <c:v>2012/13</c:v>
                </c:pt>
                <c:pt idx="3">
                  <c:v>2013/14</c:v>
                </c:pt>
                <c:pt idx="4">
                  <c:v>2014/15</c:v>
                </c:pt>
                <c:pt idx="5">
                  <c:v>2015/16</c:v>
                </c:pt>
                <c:pt idx="6">
                  <c:v>2016/17</c:v>
                </c:pt>
                <c:pt idx="7">
                  <c:v>2017/18</c:v>
                </c:pt>
                <c:pt idx="8">
                  <c:v>2018/19</c:v>
                </c:pt>
                <c:pt idx="9">
                  <c:v>2019/20</c:v>
                </c:pt>
                <c:pt idx="10">
                  <c:v>2020/21</c:v>
                </c:pt>
                <c:pt idx="11">
                  <c:v>2021/22</c:v>
                </c:pt>
              </c:strCache>
            </c:strRef>
          </c:cat>
          <c:val>
            <c:numRef>
              <c:f>'[Apprenticeship Working Group data.xlsx]Sheet4'!$B$3:$B$14</c:f>
              <c:numCache>
                <c:formatCode>0.0%</c:formatCode>
                <c:ptCount val="12"/>
                <c:pt idx="0">
                  <c:v>0.03</c:v>
                </c:pt>
                <c:pt idx="1">
                  <c:v>2.6000000000000002E-2</c:v>
                </c:pt>
                <c:pt idx="2">
                  <c:v>2.7999999999999997E-2</c:v>
                </c:pt>
                <c:pt idx="3">
                  <c:v>2.7999999999999997E-2</c:v>
                </c:pt>
                <c:pt idx="4">
                  <c:v>3.4000000000000002E-2</c:v>
                </c:pt>
                <c:pt idx="5">
                  <c:v>3.4000000000000002E-2</c:v>
                </c:pt>
                <c:pt idx="6">
                  <c:v>3.7000000000000005E-2</c:v>
                </c:pt>
                <c:pt idx="7">
                  <c:v>3.3000000000000002E-2</c:v>
                </c:pt>
                <c:pt idx="8">
                  <c:v>2.7000000000000003E-2</c:v>
                </c:pt>
                <c:pt idx="9">
                  <c:v>2.2000000000000002E-2</c:v>
                </c:pt>
                <c:pt idx="10">
                  <c:v>1.3000000000000001E-2</c:v>
                </c:pt>
                <c:pt idx="11">
                  <c:v>1.7000000000000001E-2</c:v>
                </c:pt>
              </c:numCache>
            </c:numRef>
          </c:val>
          <c:extLst>
            <c:ext xmlns:c16="http://schemas.microsoft.com/office/drawing/2014/chart" uri="{C3380CC4-5D6E-409C-BE32-E72D297353CC}">
              <c16:uniqueId val="{00000000-3A4C-451F-94BE-0F66909D93C8}"/>
            </c:ext>
          </c:extLst>
        </c:ser>
        <c:ser>
          <c:idx val="1"/>
          <c:order val="1"/>
          <c:tx>
            <c:strRef>
              <c:f>'[Apprenticeship Working Group data.xlsx]Sheet4'!$C$1:$C$2</c:f>
              <c:strCache>
                <c:ptCount val="2"/>
                <c:pt idx="0">
                  <c:v>KS4 Destinations</c:v>
                </c:pt>
                <c:pt idx="1">
                  <c:v>England</c:v>
                </c:pt>
              </c:strCache>
            </c:strRef>
          </c:tx>
          <c:spPr>
            <a:solidFill>
              <a:srgbClr val="B5D137"/>
            </a:solidFill>
            <a:ln>
              <a:noFill/>
            </a:ln>
            <a:effectLst/>
          </c:spPr>
          <c:invertIfNegative val="0"/>
          <c:cat>
            <c:strRef>
              <c:f>'[Apprenticeship Working Group data.xlsx]Sheet4'!$A$3:$A$14</c:f>
              <c:strCache>
                <c:ptCount val="12"/>
                <c:pt idx="0">
                  <c:v>2010/11</c:v>
                </c:pt>
                <c:pt idx="1">
                  <c:v>2011/12</c:v>
                </c:pt>
                <c:pt idx="2">
                  <c:v>2012/13</c:v>
                </c:pt>
                <c:pt idx="3">
                  <c:v>2013/14</c:v>
                </c:pt>
                <c:pt idx="4">
                  <c:v>2014/15</c:v>
                </c:pt>
                <c:pt idx="5">
                  <c:v>2015/16</c:v>
                </c:pt>
                <c:pt idx="6">
                  <c:v>2016/17</c:v>
                </c:pt>
                <c:pt idx="7">
                  <c:v>2017/18</c:v>
                </c:pt>
                <c:pt idx="8">
                  <c:v>2018/19</c:v>
                </c:pt>
                <c:pt idx="9">
                  <c:v>2019/20</c:v>
                </c:pt>
                <c:pt idx="10">
                  <c:v>2020/21</c:v>
                </c:pt>
                <c:pt idx="11">
                  <c:v>2021/22</c:v>
                </c:pt>
              </c:strCache>
            </c:strRef>
          </c:cat>
          <c:val>
            <c:numRef>
              <c:f>'[Apprenticeship Working Group data.xlsx]Sheet4'!$C$3:$C$14</c:f>
              <c:numCache>
                <c:formatCode>0.0%</c:formatCode>
                <c:ptCount val="12"/>
                <c:pt idx="0">
                  <c:v>4.0999999999999995E-2</c:v>
                </c:pt>
                <c:pt idx="1">
                  <c:v>4.4000000000000004E-2</c:v>
                </c:pt>
                <c:pt idx="2">
                  <c:v>3.9E-2</c:v>
                </c:pt>
                <c:pt idx="3">
                  <c:v>0.04</c:v>
                </c:pt>
                <c:pt idx="4">
                  <c:v>4.4000000000000004E-2</c:v>
                </c:pt>
                <c:pt idx="5">
                  <c:v>4.8000000000000001E-2</c:v>
                </c:pt>
                <c:pt idx="6">
                  <c:v>4.8000000000000001E-2</c:v>
                </c:pt>
                <c:pt idx="7">
                  <c:v>4.2999999999999997E-2</c:v>
                </c:pt>
                <c:pt idx="8">
                  <c:v>4.0999999999999995E-2</c:v>
                </c:pt>
                <c:pt idx="9">
                  <c:v>3.7000000000000005E-2</c:v>
                </c:pt>
                <c:pt idx="10">
                  <c:v>2.4E-2</c:v>
                </c:pt>
                <c:pt idx="11">
                  <c:v>3.4000000000000002E-2</c:v>
                </c:pt>
              </c:numCache>
            </c:numRef>
          </c:val>
          <c:extLst>
            <c:ext xmlns:c16="http://schemas.microsoft.com/office/drawing/2014/chart" uri="{C3380CC4-5D6E-409C-BE32-E72D297353CC}">
              <c16:uniqueId val="{00000001-3A4C-451F-94BE-0F66909D93C8}"/>
            </c:ext>
          </c:extLst>
        </c:ser>
        <c:dLbls>
          <c:showLegendKey val="0"/>
          <c:showVal val="0"/>
          <c:showCatName val="0"/>
          <c:showSerName val="0"/>
          <c:showPercent val="0"/>
          <c:showBubbleSize val="0"/>
        </c:dLbls>
        <c:gapWidth val="150"/>
        <c:axId val="151399007"/>
        <c:axId val="272106415"/>
      </c:barChart>
      <c:lineChart>
        <c:grouping val="standard"/>
        <c:varyColors val="0"/>
        <c:ser>
          <c:idx val="2"/>
          <c:order val="2"/>
          <c:tx>
            <c:strRef>
              <c:f>'[Apprenticeship Working Group data.xlsx]Sheet4'!$D$1:$D$2</c:f>
              <c:strCache>
                <c:ptCount val="2"/>
                <c:pt idx="0">
                  <c:v>16-18 Destinations</c:v>
                </c:pt>
                <c:pt idx="1">
                  <c:v>Buckinghamshire</c:v>
                </c:pt>
              </c:strCache>
            </c:strRef>
          </c:tx>
          <c:spPr>
            <a:ln w="28575" cap="rnd">
              <a:solidFill>
                <a:srgbClr val="006965"/>
              </a:solidFill>
              <a:round/>
            </a:ln>
            <a:effectLst/>
          </c:spPr>
          <c:marker>
            <c:symbol val="none"/>
          </c:marker>
          <c:cat>
            <c:strRef>
              <c:f>'[Apprenticeship Working Group data.xlsx]Sheet4'!$A$3:$A$14</c:f>
              <c:strCache>
                <c:ptCount val="12"/>
                <c:pt idx="0">
                  <c:v>2010/11</c:v>
                </c:pt>
                <c:pt idx="1">
                  <c:v>2011/12</c:v>
                </c:pt>
                <c:pt idx="2">
                  <c:v>2012/13</c:v>
                </c:pt>
                <c:pt idx="3">
                  <c:v>2013/14</c:v>
                </c:pt>
                <c:pt idx="4">
                  <c:v>2014/15</c:v>
                </c:pt>
                <c:pt idx="5">
                  <c:v>2015/16</c:v>
                </c:pt>
                <c:pt idx="6">
                  <c:v>2016/17</c:v>
                </c:pt>
                <c:pt idx="7">
                  <c:v>2017/18</c:v>
                </c:pt>
                <c:pt idx="8">
                  <c:v>2018/19</c:v>
                </c:pt>
                <c:pt idx="9">
                  <c:v>2019/20</c:v>
                </c:pt>
                <c:pt idx="10">
                  <c:v>2020/21</c:v>
                </c:pt>
                <c:pt idx="11">
                  <c:v>2021/22</c:v>
                </c:pt>
              </c:strCache>
            </c:strRef>
          </c:cat>
          <c:val>
            <c:numRef>
              <c:f>'[Apprenticeship Working Group data.xlsx]Sheet4'!$D$3:$D$14</c:f>
              <c:numCache>
                <c:formatCode>General</c:formatCode>
                <c:ptCount val="12"/>
                <c:pt idx="7" formatCode="0.0%">
                  <c:v>5.7999999999999996E-2</c:v>
                </c:pt>
                <c:pt idx="8" formatCode="0.0%">
                  <c:v>5.5999999999999994E-2</c:v>
                </c:pt>
                <c:pt idx="9" formatCode="0.0%">
                  <c:v>5.5E-2</c:v>
                </c:pt>
                <c:pt idx="10" formatCode="0.0%">
                  <c:v>4.9000000000000002E-2</c:v>
                </c:pt>
                <c:pt idx="11" formatCode="0.0%">
                  <c:v>4.5999999999999999E-2</c:v>
                </c:pt>
              </c:numCache>
            </c:numRef>
          </c:val>
          <c:smooth val="0"/>
          <c:extLst>
            <c:ext xmlns:c16="http://schemas.microsoft.com/office/drawing/2014/chart" uri="{C3380CC4-5D6E-409C-BE32-E72D297353CC}">
              <c16:uniqueId val="{00000002-3A4C-451F-94BE-0F66909D93C8}"/>
            </c:ext>
          </c:extLst>
        </c:ser>
        <c:ser>
          <c:idx val="3"/>
          <c:order val="3"/>
          <c:tx>
            <c:strRef>
              <c:f>'[Apprenticeship Working Group data.xlsx]Sheet4'!$E$1:$E$2</c:f>
              <c:strCache>
                <c:ptCount val="2"/>
                <c:pt idx="0">
                  <c:v>16-18 Destinations</c:v>
                </c:pt>
                <c:pt idx="1">
                  <c:v>England</c:v>
                </c:pt>
              </c:strCache>
            </c:strRef>
          </c:tx>
          <c:spPr>
            <a:ln w="28575" cap="rnd">
              <a:solidFill>
                <a:srgbClr val="B5D137"/>
              </a:solidFill>
              <a:round/>
            </a:ln>
            <a:effectLst/>
          </c:spPr>
          <c:marker>
            <c:symbol val="none"/>
          </c:marker>
          <c:cat>
            <c:strRef>
              <c:f>'[Apprenticeship Working Group data.xlsx]Sheet4'!$A$3:$A$14</c:f>
              <c:strCache>
                <c:ptCount val="12"/>
                <c:pt idx="0">
                  <c:v>2010/11</c:v>
                </c:pt>
                <c:pt idx="1">
                  <c:v>2011/12</c:v>
                </c:pt>
                <c:pt idx="2">
                  <c:v>2012/13</c:v>
                </c:pt>
                <c:pt idx="3">
                  <c:v>2013/14</c:v>
                </c:pt>
                <c:pt idx="4">
                  <c:v>2014/15</c:v>
                </c:pt>
                <c:pt idx="5">
                  <c:v>2015/16</c:v>
                </c:pt>
                <c:pt idx="6">
                  <c:v>2016/17</c:v>
                </c:pt>
                <c:pt idx="7">
                  <c:v>2017/18</c:v>
                </c:pt>
                <c:pt idx="8">
                  <c:v>2018/19</c:v>
                </c:pt>
                <c:pt idx="9">
                  <c:v>2019/20</c:v>
                </c:pt>
                <c:pt idx="10">
                  <c:v>2020/21</c:v>
                </c:pt>
                <c:pt idx="11">
                  <c:v>2021/22</c:v>
                </c:pt>
              </c:strCache>
            </c:strRef>
          </c:cat>
          <c:val>
            <c:numRef>
              <c:f>'[Apprenticeship Working Group data.xlsx]Sheet4'!$E$3:$E$14</c:f>
              <c:numCache>
                <c:formatCode>General</c:formatCode>
                <c:ptCount val="12"/>
                <c:pt idx="7" formatCode="0.0%">
                  <c:v>8.8000000000000009E-2</c:v>
                </c:pt>
                <c:pt idx="8" formatCode="0.0%">
                  <c:v>8.5999999999999993E-2</c:v>
                </c:pt>
                <c:pt idx="9" formatCode="0.0%">
                  <c:v>7.8E-2</c:v>
                </c:pt>
                <c:pt idx="10" formatCode="0.0%">
                  <c:v>0.06</c:v>
                </c:pt>
                <c:pt idx="11" formatCode="0.0%">
                  <c:v>6.7000000000000004E-2</c:v>
                </c:pt>
              </c:numCache>
            </c:numRef>
          </c:val>
          <c:smooth val="0"/>
          <c:extLst>
            <c:ext xmlns:c16="http://schemas.microsoft.com/office/drawing/2014/chart" uri="{C3380CC4-5D6E-409C-BE32-E72D297353CC}">
              <c16:uniqueId val="{00000003-3A4C-451F-94BE-0F66909D93C8}"/>
            </c:ext>
          </c:extLst>
        </c:ser>
        <c:dLbls>
          <c:showLegendKey val="0"/>
          <c:showVal val="0"/>
          <c:showCatName val="0"/>
          <c:showSerName val="0"/>
          <c:showPercent val="0"/>
          <c:showBubbleSize val="0"/>
        </c:dLbls>
        <c:marker val="1"/>
        <c:smooth val="0"/>
        <c:axId val="271092079"/>
        <c:axId val="271239727"/>
      </c:lineChart>
      <c:catAx>
        <c:axId val="15139900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272106415"/>
        <c:crosses val="autoZero"/>
        <c:auto val="1"/>
        <c:lblAlgn val="ctr"/>
        <c:lblOffset val="100"/>
        <c:noMultiLvlLbl val="0"/>
      </c:catAx>
      <c:valAx>
        <c:axId val="272106415"/>
        <c:scaling>
          <c:orientation val="minMax"/>
          <c:max val="0.1"/>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51399007"/>
        <c:crosses val="autoZero"/>
        <c:crossBetween val="between"/>
        <c:majorUnit val="2.0000000000000004E-2"/>
      </c:valAx>
      <c:valAx>
        <c:axId val="271239727"/>
        <c:scaling>
          <c:orientation val="minMax"/>
        </c:scaling>
        <c:delete val="1"/>
        <c:axPos val="r"/>
        <c:numFmt formatCode="0%" sourceLinked="0"/>
        <c:majorTickMark val="out"/>
        <c:minorTickMark val="none"/>
        <c:tickLblPos val="nextTo"/>
        <c:crossAx val="271092079"/>
        <c:crosses val="max"/>
        <c:crossBetween val="between"/>
        <c:majorUnit val="2.0000000000000004E-2"/>
      </c:valAx>
      <c:catAx>
        <c:axId val="271092079"/>
        <c:scaling>
          <c:orientation val="minMax"/>
        </c:scaling>
        <c:delete val="1"/>
        <c:axPos val="b"/>
        <c:numFmt formatCode="General" sourceLinked="1"/>
        <c:majorTickMark val="out"/>
        <c:minorTickMark val="none"/>
        <c:tickLblPos val="nextTo"/>
        <c:crossAx val="271239727"/>
        <c:crosses val="autoZero"/>
        <c:auto val="1"/>
        <c:lblAlgn val="ctr"/>
        <c:lblOffset val="100"/>
        <c:noMultiLvlLbl val="0"/>
      </c:catAx>
      <c:spPr>
        <a:noFill/>
        <a:ln>
          <a:noFill/>
        </a:ln>
        <a:effectLst/>
      </c:spPr>
    </c:plotArea>
    <c:legend>
      <c:legendPos val="b"/>
      <c:layout>
        <c:manualLayout>
          <c:xMode val="edge"/>
          <c:yMode val="edge"/>
          <c:x val="1.5127666023220266E-2"/>
          <c:y val="0.84461497388435192"/>
          <c:w val="0.98239818392284706"/>
          <c:h val="0.13451988965026251"/>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'[Apprenticeships full 2022-23 data.xlsx]Gender'!$I$16</c:f>
              <c:strCache>
                <c:ptCount val="1"/>
                <c:pt idx="0">
                  <c:v>Female</c:v>
                </c:pt>
              </c:strCache>
            </c:strRef>
          </c:tx>
          <c:spPr>
            <a:solidFill>
              <a:srgbClr val="006965"/>
            </a:solidFill>
            <a:ln>
              <a:noFill/>
            </a:ln>
            <a:effectLst/>
          </c:spPr>
          <c:invertIfNegative val="0"/>
          <c:cat>
            <c:strRef>
              <c:f>'[Apprenticeships full 2022-23 data.xlsx]Gender'!$J$15:$N$15</c:f>
              <c:strCache>
                <c:ptCount val="5"/>
                <c:pt idx="0">
                  <c:v>2018/19</c:v>
                </c:pt>
                <c:pt idx="1">
                  <c:v>2019/20</c:v>
                </c:pt>
                <c:pt idx="2">
                  <c:v>2020/21</c:v>
                </c:pt>
                <c:pt idx="3">
                  <c:v>2021/22</c:v>
                </c:pt>
                <c:pt idx="4">
                  <c:v>2022/23</c:v>
                </c:pt>
              </c:strCache>
            </c:strRef>
          </c:cat>
          <c:val>
            <c:numRef>
              <c:f>'[Apprenticeships full 2022-23 data.xlsx]Gender'!$J$16:$N$16</c:f>
              <c:numCache>
                <c:formatCode>#,##0</c:formatCode>
                <c:ptCount val="5"/>
                <c:pt idx="0">
                  <c:v>1440</c:v>
                </c:pt>
                <c:pt idx="1">
                  <c:v>1180</c:v>
                </c:pt>
                <c:pt idx="2">
                  <c:v>1350</c:v>
                </c:pt>
                <c:pt idx="3">
                  <c:v>1420</c:v>
                </c:pt>
                <c:pt idx="4">
                  <c:v>1430</c:v>
                </c:pt>
              </c:numCache>
            </c:numRef>
          </c:val>
          <c:extLst>
            <c:ext xmlns:c16="http://schemas.microsoft.com/office/drawing/2014/chart" uri="{C3380CC4-5D6E-409C-BE32-E72D297353CC}">
              <c16:uniqueId val="{00000005-9585-430D-9161-129EEF6D8717}"/>
            </c:ext>
          </c:extLst>
        </c:ser>
        <c:ser>
          <c:idx val="1"/>
          <c:order val="1"/>
          <c:tx>
            <c:strRef>
              <c:f>'[Apprenticeships full 2022-23 data.xlsx]Gender'!$I$17</c:f>
              <c:strCache>
                <c:ptCount val="1"/>
                <c:pt idx="0">
                  <c:v>Male</c:v>
                </c:pt>
              </c:strCache>
            </c:strRef>
          </c:tx>
          <c:spPr>
            <a:solidFill>
              <a:srgbClr val="B5D137"/>
            </a:solidFill>
            <a:ln>
              <a:noFill/>
            </a:ln>
            <a:effectLst/>
          </c:spPr>
          <c:invertIfNegative val="0"/>
          <c:cat>
            <c:strRef>
              <c:f>'[Apprenticeships full 2022-23 data.xlsx]Gender'!$J$15:$N$15</c:f>
              <c:strCache>
                <c:ptCount val="5"/>
                <c:pt idx="0">
                  <c:v>2018/19</c:v>
                </c:pt>
                <c:pt idx="1">
                  <c:v>2019/20</c:v>
                </c:pt>
                <c:pt idx="2">
                  <c:v>2020/21</c:v>
                </c:pt>
                <c:pt idx="3">
                  <c:v>2021/22</c:v>
                </c:pt>
                <c:pt idx="4">
                  <c:v>2022/23</c:v>
                </c:pt>
              </c:strCache>
            </c:strRef>
          </c:cat>
          <c:val>
            <c:numRef>
              <c:f>'[Apprenticeships full 2022-23 data.xlsx]Gender'!$J$17:$N$17</c:f>
              <c:numCache>
                <c:formatCode>#,##0</c:formatCode>
                <c:ptCount val="5"/>
                <c:pt idx="0">
                  <c:v>1410</c:v>
                </c:pt>
                <c:pt idx="1">
                  <c:v>1090</c:v>
                </c:pt>
                <c:pt idx="2">
                  <c:v>1130</c:v>
                </c:pt>
                <c:pt idx="3">
                  <c:v>1290</c:v>
                </c:pt>
                <c:pt idx="4">
                  <c:v>1320</c:v>
                </c:pt>
              </c:numCache>
            </c:numRef>
          </c:val>
          <c:extLst>
            <c:ext xmlns:c16="http://schemas.microsoft.com/office/drawing/2014/chart" uri="{C3380CC4-5D6E-409C-BE32-E72D297353CC}">
              <c16:uniqueId val="{0000000B-9585-430D-9161-129EEF6D8717}"/>
            </c:ext>
          </c:extLst>
        </c:ser>
        <c:dLbls>
          <c:showLegendKey val="0"/>
          <c:showVal val="0"/>
          <c:showCatName val="0"/>
          <c:showSerName val="0"/>
          <c:showPercent val="0"/>
          <c:showBubbleSize val="0"/>
        </c:dLbls>
        <c:gapWidth val="219"/>
        <c:overlap val="-27"/>
        <c:axId val="615195615"/>
        <c:axId val="627832527"/>
      </c:barChart>
      <c:catAx>
        <c:axId val="6151956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627832527"/>
        <c:crosses val="autoZero"/>
        <c:auto val="1"/>
        <c:lblAlgn val="ctr"/>
        <c:lblOffset val="100"/>
        <c:noMultiLvlLbl val="0"/>
      </c:catAx>
      <c:valAx>
        <c:axId val="627832527"/>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6151956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'[Apprenticeships full 2022-23 data.xlsx]Sheet1'!$N$32</c:f>
              <c:strCache>
                <c:ptCount val="1"/>
                <c:pt idx="0">
                  <c:v>Under 19</c:v>
                </c:pt>
              </c:strCache>
            </c:strRef>
          </c:tx>
          <c:spPr>
            <a:solidFill>
              <a:srgbClr val="006965"/>
            </a:solidFill>
            <a:ln>
              <a:noFill/>
            </a:ln>
            <a:effectLst/>
          </c:spPr>
          <c:invertIfNegative val="0"/>
          <c:cat>
            <c:strRef>
              <c:f>'[Apprenticeships full 2022-23 data.xlsx]Sheet1'!$O$31:$U$31</c:f>
              <c:strCache>
                <c:ptCount val="7"/>
                <c:pt idx="0">
                  <c:v>2016/17</c:v>
                </c:pt>
                <c:pt idx="1">
                  <c:v>2017/18</c:v>
                </c:pt>
                <c:pt idx="2">
                  <c:v>2018/19</c:v>
                </c:pt>
                <c:pt idx="3">
                  <c:v>2019/20</c:v>
                </c:pt>
                <c:pt idx="4">
                  <c:v>2020/21</c:v>
                </c:pt>
                <c:pt idx="5">
                  <c:v>2021/22</c:v>
                </c:pt>
                <c:pt idx="6">
                  <c:v>2022/23</c:v>
                </c:pt>
              </c:strCache>
            </c:strRef>
          </c:cat>
          <c:val>
            <c:numRef>
              <c:f>'[Apprenticeships full 2022-23 data.xlsx]Sheet1'!$O$32:$U$32</c:f>
              <c:numCache>
                <c:formatCode>0%</c:formatCode>
                <c:ptCount val="7"/>
                <c:pt idx="0">
                  <c:v>0.28999999999999998</c:v>
                </c:pt>
                <c:pt idx="1">
                  <c:v>0.27969348659003829</c:v>
                </c:pt>
                <c:pt idx="2">
                  <c:v>0.25263157894736843</c:v>
                </c:pt>
                <c:pt idx="3">
                  <c:v>0.24229074889867841</c:v>
                </c:pt>
                <c:pt idx="4">
                  <c:v>0.17813765182186234</c:v>
                </c:pt>
                <c:pt idx="5">
                  <c:v>0.2029520295202952</c:v>
                </c:pt>
                <c:pt idx="6">
                  <c:v>0.23272727272727273</c:v>
                </c:pt>
              </c:numCache>
            </c:numRef>
          </c:val>
          <c:extLst>
            <c:ext xmlns:c16="http://schemas.microsoft.com/office/drawing/2014/chart" uri="{C3380CC4-5D6E-409C-BE32-E72D297353CC}">
              <c16:uniqueId val="{00000000-8899-4286-86F7-8E92798DB2E2}"/>
            </c:ext>
          </c:extLst>
        </c:ser>
        <c:ser>
          <c:idx val="1"/>
          <c:order val="1"/>
          <c:tx>
            <c:strRef>
              <c:f>'[Apprenticeships full 2022-23 data.xlsx]Sheet1'!$N$33</c:f>
              <c:strCache>
                <c:ptCount val="1"/>
                <c:pt idx="0">
                  <c:v>19-24</c:v>
                </c:pt>
              </c:strCache>
            </c:strRef>
          </c:tx>
          <c:spPr>
            <a:solidFill>
              <a:srgbClr val="B5D137"/>
            </a:solidFill>
            <a:ln>
              <a:noFill/>
            </a:ln>
            <a:effectLst/>
          </c:spPr>
          <c:invertIfNegative val="0"/>
          <c:cat>
            <c:strRef>
              <c:f>'[Apprenticeships full 2022-23 data.xlsx]Sheet1'!$O$31:$U$31</c:f>
              <c:strCache>
                <c:ptCount val="7"/>
                <c:pt idx="0">
                  <c:v>2016/17</c:v>
                </c:pt>
                <c:pt idx="1">
                  <c:v>2017/18</c:v>
                </c:pt>
                <c:pt idx="2">
                  <c:v>2018/19</c:v>
                </c:pt>
                <c:pt idx="3">
                  <c:v>2019/20</c:v>
                </c:pt>
                <c:pt idx="4">
                  <c:v>2020/21</c:v>
                </c:pt>
                <c:pt idx="5">
                  <c:v>2021/22</c:v>
                </c:pt>
                <c:pt idx="6">
                  <c:v>2022/23</c:v>
                </c:pt>
              </c:strCache>
            </c:strRef>
          </c:cat>
          <c:val>
            <c:numRef>
              <c:f>'[Apprenticeships full 2022-23 data.xlsx]Sheet1'!$O$33:$U$33</c:f>
              <c:numCache>
                <c:formatCode>0%</c:formatCode>
                <c:ptCount val="7"/>
                <c:pt idx="0">
                  <c:v>0.31</c:v>
                </c:pt>
                <c:pt idx="1">
                  <c:v>0.32183908045977011</c:v>
                </c:pt>
                <c:pt idx="2">
                  <c:v>0.29122807017543861</c:v>
                </c:pt>
                <c:pt idx="3">
                  <c:v>0.31277533039647576</c:v>
                </c:pt>
                <c:pt idx="4">
                  <c:v>0.32388663967611336</c:v>
                </c:pt>
                <c:pt idx="5">
                  <c:v>0.34686346863468637</c:v>
                </c:pt>
                <c:pt idx="6">
                  <c:v>0.30909090909090908</c:v>
                </c:pt>
              </c:numCache>
            </c:numRef>
          </c:val>
          <c:extLst>
            <c:ext xmlns:c16="http://schemas.microsoft.com/office/drawing/2014/chart" uri="{C3380CC4-5D6E-409C-BE32-E72D297353CC}">
              <c16:uniqueId val="{00000001-8899-4286-86F7-8E92798DB2E2}"/>
            </c:ext>
          </c:extLst>
        </c:ser>
        <c:ser>
          <c:idx val="2"/>
          <c:order val="2"/>
          <c:tx>
            <c:strRef>
              <c:f>'[Apprenticeships full 2022-23 data.xlsx]Sheet1'!$N$34</c:f>
              <c:strCache>
                <c:ptCount val="1"/>
                <c:pt idx="0">
                  <c:v>25+</c:v>
                </c:pt>
              </c:strCache>
            </c:strRef>
          </c:tx>
          <c:spPr>
            <a:solidFill>
              <a:srgbClr val="878787"/>
            </a:solidFill>
            <a:ln>
              <a:noFill/>
            </a:ln>
            <a:effectLst/>
          </c:spPr>
          <c:invertIfNegative val="0"/>
          <c:cat>
            <c:strRef>
              <c:f>'[Apprenticeships full 2022-23 data.xlsx]Sheet1'!$O$31:$U$31</c:f>
              <c:strCache>
                <c:ptCount val="7"/>
                <c:pt idx="0">
                  <c:v>2016/17</c:v>
                </c:pt>
                <c:pt idx="1">
                  <c:v>2017/18</c:v>
                </c:pt>
                <c:pt idx="2">
                  <c:v>2018/19</c:v>
                </c:pt>
                <c:pt idx="3">
                  <c:v>2019/20</c:v>
                </c:pt>
                <c:pt idx="4">
                  <c:v>2020/21</c:v>
                </c:pt>
                <c:pt idx="5">
                  <c:v>2021/22</c:v>
                </c:pt>
                <c:pt idx="6">
                  <c:v>2022/23</c:v>
                </c:pt>
              </c:strCache>
            </c:strRef>
          </c:cat>
          <c:val>
            <c:numRef>
              <c:f>'[Apprenticeships full 2022-23 data.xlsx]Sheet1'!$O$34:$U$34</c:f>
              <c:numCache>
                <c:formatCode>0%</c:formatCode>
                <c:ptCount val="7"/>
                <c:pt idx="0">
                  <c:v>0.4</c:v>
                </c:pt>
                <c:pt idx="1">
                  <c:v>0.39846743295019155</c:v>
                </c:pt>
                <c:pt idx="2">
                  <c:v>0.45614035087719296</c:v>
                </c:pt>
                <c:pt idx="3">
                  <c:v>0.44493392070484583</c:v>
                </c:pt>
                <c:pt idx="4">
                  <c:v>0.49392712550607287</c:v>
                </c:pt>
                <c:pt idx="5">
                  <c:v>0.45018450184501846</c:v>
                </c:pt>
                <c:pt idx="6">
                  <c:v>0.45818181818181819</c:v>
                </c:pt>
              </c:numCache>
            </c:numRef>
          </c:val>
          <c:extLst>
            <c:ext xmlns:c16="http://schemas.microsoft.com/office/drawing/2014/chart" uri="{C3380CC4-5D6E-409C-BE32-E72D297353CC}">
              <c16:uniqueId val="{00000002-8899-4286-86F7-8E92798DB2E2}"/>
            </c:ext>
          </c:extLst>
        </c:ser>
        <c:dLbls>
          <c:showLegendKey val="0"/>
          <c:showVal val="0"/>
          <c:showCatName val="0"/>
          <c:showSerName val="0"/>
          <c:showPercent val="0"/>
          <c:showBubbleSize val="0"/>
        </c:dLbls>
        <c:gapWidth val="219"/>
        <c:overlap val="-27"/>
        <c:axId val="1517885536"/>
        <c:axId val="1076235936"/>
      </c:barChart>
      <c:catAx>
        <c:axId val="15178855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076235936"/>
        <c:crosses val="autoZero"/>
        <c:auto val="1"/>
        <c:lblAlgn val="ctr"/>
        <c:lblOffset val="100"/>
        <c:noMultiLvlLbl val="0"/>
      </c:catAx>
      <c:valAx>
        <c:axId val="10762359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5178855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'[Apprenticeships full 2022-23 data.xlsx]Age'!$AL$116</c:f>
              <c:strCache>
                <c:ptCount val="1"/>
                <c:pt idx="0">
                  <c:v>Under 19</c:v>
                </c:pt>
              </c:strCache>
            </c:strRef>
          </c:tx>
          <c:spPr>
            <a:solidFill>
              <a:srgbClr val="006965"/>
            </a:solidFill>
            <a:ln>
              <a:noFill/>
            </a:ln>
            <a:effectLst/>
          </c:spPr>
          <c:invertIfNegative val="0"/>
          <c:cat>
            <c:strRef>
              <c:f>'[Apprenticeships full 2022-23 data.xlsx]Age'!$AK$117:$AK$121</c:f>
              <c:strCache>
                <c:ptCount val="5"/>
                <c:pt idx="0">
                  <c:v>Aylesbury</c:v>
                </c:pt>
                <c:pt idx="1">
                  <c:v>Beaconsfield</c:v>
                </c:pt>
                <c:pt idx="2">
                  <c:v>Buckingham</c:v>
                </c:pt>
                <c:pt idx="3">
                  <c:v>Chesham and Amersham</c:v>
                </c:pt>
                <c:pt idx="4">
                  <c:v>Wycombe</c:v>
                </c:pt>
              </c:strCache>
            </c:strRef>
          </c:cat>
          <c:val>
            <c:numRef>
              <c:f>'[Apprenticeships full 2022-23 data.xlsx]Age'!$AL$117:$AL$121</c:f>
              <c:numCache>
                <c:formatCode>0%</c:formatCode>
                <c:ptCount val="5"/>
                <c:pt idx="0">
                  <c:v>0.21985815602836881</c:v>
                </c:pt>
                <c:pt idx="1">
                  <c:v>0.2354368932038835</c:v>
                </c:pt>
                <c:pt idx="2">
                  <c:v>0.25500910746812389</c:v>
                </c:pt>
                <c:pt idx="3">
                  <c:v>0.21662468513853905</c:v>
                </c:pt>
                <c:pt idx="4">
                  <c:v>0.23853211009174313</c:v>
                </c:pt>
              </c:numCache>
            </c:numRef>
          </c:val>
          <c:extLst>
            <c:ext xmlns:c16="http://schemas.microsoft.com/office/drawing/2014/chart" uri="{C3380CC4-5D6E-409C-BE32-E72D297353CC}">
              <c16:uniqueId val="{00000000-E1A3-4E33-8B78-5CC2EE415103}"/>
            </c:ext>
          </c:extLst>
        </c:ser>
        <c:ser>
          <c:idx val="1"/>
          <c:order val="1"/>
          <c:tx>
            <c:strRef>
              <c:f>'[Apprenticeships full 2022-23 data.xlsx]Age'!$AM$116</c:f>
              <c:strCache>
                <c:ptCount val="1"/>
                <c:pt idx="0">
                  <c:v>19-24</c:v>
                </c:pt>
              </c:strCache>
            </c:strRef>
          </c:tx>
          <c:spPr>
            <a:solidFill>
              <a:srgbClr val="B5D137"/>
            </a:solidFill>
            <a:ln>
              <a:noFill/>
            </a:ln>
            <a:effectLst/>
          </c:spPr>
          <c:invertIfNegative val="0"/>
          <c:cat>
            <c:strRef>
              <c:f>'[Apprenticeships full 2022-23 data.xlsx]Age'!$AK$117:$AK$121</c:f>
              <c:strCache>
                <c:ptCount val="5"/>
                <c:pt idx="0">
                  <c:v>Aylesbury</c:v>
                </c:pt>
                <c:pt idx="1">
                  <c:v>Beaconsfield</c:v>
                </c:pt>
                <c:pt idx="2">
                  <c:v>Buckingham</c:v>
                </c:pt>
                <c:pt idx="3">
                  <c:v>Chesham and Amersham</c:v>
                </c:pt>
                <c:pt idx="4">
                  <c:v>Wycombe</c:v>
                </c:pt>
              </c:strCache>
            </c:strRef>
          </c:cat>
          <c:val>
            <c:numRef>
              <c:f>'[Apprenticeships full 2022-23 data.xlsx]Age'!$AM$117:$AM$121</c:f>
              <c:numCache>
                <c:formatCode>0%</c:formatCode>
                <c:ptCount val="5"/>
                <c:pt idx="0">
                  <c:v>0.30141843971631205</c:v>
                </c:pt>
                <c:pt idx="1">
                  <c:v>0.33252427184466021</c:v>
                </c:pt>
                <c:pt idx="2">
                  <c:v>0.30236794171220399</c:v>
                </c:pt>
                <c:pt idx="3">
                  <c:v>0.37531486146095716</c:v>
                </c:pt>
                <c:pt idx="4">
                  <c:v>0.26972477064220185</c:v>
                </c:pt>
              </c:numCache>
            </c:numRef>
          </c:val>
          <c:extLst>
            <c:ext xmlns:c16="http://schemas.microsoft.com/office/drawing/2014/chart" uri="{C3380CC4-5D6E-409C-BE32-E72D297353CC}">
              <c16:uniqueId val="{00000001-E1A3-4E33-8B78-5CC2EE415103}"/>
            </c:ext>
          </c:extLst>
        </c:ser>
        <c:ser>
          <c:idx val="2"/>
          <c:order val="2"/>
          <c:tx>
            <c:strRef>
              <c:f>'[Apprenticeships full 2022-23 data.xlsx]Age'!$AN$116</c:f>
              <c:strCache>
                <c:ptCount val="1"/>
                <c:pt idx="0">
                  <c:v>25+</c:v>
                </c:pt>
              </c:strCache>
            </c:strRef>
          </c:tx>
          <c:spPr>
            <a:solidFill>
              <a:srgbClr val="878787"/>
            </a:solidFill>
            <a:ln>
              <a:noFill/>
            </a:ln>
            <a:effectLst/>
          </c:spPr>
          <c:invertIfNegative val="0"/>
          <c:cat>
            <c:strRef>
              <c:f>'[Apprenticeships full 2022-23 data.xlsx]Age'!$AK$117:$AK$121</c:f>
              <c:strCache>
                <c:ptCount val="5"/>
                <c:pt idx="0">
                  <c:v>Aylesbury</c:v>
                </c:pt>
                <c:pt idx="1">
                  <c:v>Beaconsfield</c:v>
                </c:pt>
                <c:pt idx="2">
                  <c:v>Buckingham</c:v>
                </c:pt>
                <c:pt idx="3">
                  <c:v>Chesham and Amersham</c:v>
                </c:pt>
                <c:pt idx="4">
                  <c:v>Wycombe</c:v>
                </c:pt>
              </c:strCache>
            </c:strRef>
          </c:cat>
          <c:val>
            <c:numRef>
              <c:f>'[Apprenticeships full 2022-23 data.xlsx]Age'!$AN$117:$AN$121</c:f>
              <c:numCache>
                <c:formatCode>0%</c:formatCode>
                <c:ptCount val="5"/>
                <c:pt idx="0">
                  <c:v>0.47872340425531917</c:v>
                </c:pt>
                <c:pt idx="1">
                  <c:v>0.43203883495145629</c:v>
                </c:pt>
                <c:pt idx="2">
                  <c:v>0.44262295081967212</c:v>
                </c:pt>
                <c:pt idx="3">
                  <c:v>0.40806045340050379</c:v>
                </c:pt>
                <c:pt idx="4">
                  <c:v>0.49174311926605507</c:v>
                </c:pt>
              </c:numCache>
            </c:numRef>
          </c:val>
          <c:extLst>
            <c:ext xmlns:c16="http://schemas.microsoft.com/office/drawing/2014/chart" uri="{C3380CC4-5D6E-409C-BE32-E72D297353CC}">
              <c16:uniqueId val="{00000002-E1A3-4E33-8B78-5CC2EE415103}"/>
            </c:ext>
          </c:extLst>
        </c:ser>
        <c:dLbls>
          <c:showLegendKey val="0"/>
          <c:showVal val="0"/>
          <c:showCatName val="0"/>
          <c:showSerName val="0"/>
          <c:showPercent val="0"/>
          <c:showBubbleSize val="0"/>
        </c:dLbls>
        <c:gapWidth val="219"/>
        <c:overlap val="-27"/>
        <c:axId val="636280271"/>
        <c:axId val="388251903"/>
      </c:barChart>
      <c:catAx>
        <c:axId val="6362802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388251903"/>
        <c:crosses val="autoZero"/>
        <c:auto val="1"/>
        <c:lblAlgn val="ctr"/>
        <c:lblOffset val="100"/>
        <c:noMultiLvlLbl val="0"/>
      </c:catAx>
      <c:valAx>
        <c:axId val="388251903"/>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63628027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'[Apprenticeship Levels Amended.xlsx]Sheet1'!$S$68</c:f>
              <c:strCache>
                <c:ptCount val="1"/>
                <c:pt idx="0">
                  <c:v>Intermediate</c:v>
                </c:pt>
              </c:strCache>
            </c:strRef>
          </c:tx>
          <c:spPr>
            <a:solidFill>
              <a:srgbClr val="006965"/>
            </a:solidFill>
            <a:ln>
              <a:noFill/>
            </a:ln>
            <a:effectLst/>
          </c:spPr>
          <c:invertIfNegative val="0"/>
          <c:cat>
            <c:strRef>
              <c:f>'[Apprenticeship Levels Amended.xlsx]Sheet1'!$T$67:$Z$67</c:f>
              <c:strCache>
                <c:ptCount val="7"/>
                <c:pt idx="0">
                  <c:v>2016/17</c:v>
                </c:pt>
                <c:pt idx="1">
                  <c:v>2017/18</c:v>
                </c:pt>
                <c:pt idx="2">
                  <c:v>2018/19</c:v>
                </c:pt>
                <c:pt idx="3">
                  <c:v>2019/20</c:v>
                </c:pt>
                <c:pt idx="4">
                  <c:v>2020/21</c:v>
                </c:pt>
                <c:pt idx="5">
                  <c:v>2021/22</c:v>
                </c:pt>
                <c:pt idx="6">
                  <c:v>2022/23</c:v>
                </c:pt>
              </c:strCache>
            </c:strRef>
          </c:cat>
          <c:val>
            <c:numRef>
              <c:f>'[Apprenticeship Levels Amended.xlsx]Sheet1'!$T$68:$Z$68</c:f>
              <c:numCache>
                <c:formatCode>0%</c:formatCode>
                <c:ptCount val="7"/>
                <c:pt idx="0">
                  <c:v>0.49</c:v>
                </c:pt>
                <c:pt idx="1">
                  <c:v>0.36015325670498083</c:v>
                </c:pt>
                <c:pt idx="2">
                  <c:v>0.28771929824561404</c:v>
                </c:pt>
                <c:pt idx="3">
                  <c:v>0.25110132158590309</c:v>
                </c:pt>
                <c:pt idx="4">
                  <c:v>0.19433198380566802</c:v>
                </c:pt>
                <c:pt idx="5">
                  <c:v>0.21771217712177121</c:v>
                </c:pt>
                <c:pt idx="6">
                  <c:v>0.18545454545454546</c:v>
                </c:pt>
              </c:numCache>
            </c:numRef>
          </c:val>
          <c:extLst>
            <c:ext xmlns:c16="http://schemas.microsoft.com/office/drawing/2014/chart" uri="{C3380CC4-5D6E-409C-BE32-E72D297353CC}">
              <c16:uniqueId val="{00000000-EF4E-466A-8181-9F25CBB2AA00}"/>
            </c:ext>
          </c:extLst>
        </c:ser>
        <c:ser>
          <c:idx val="1"/>
          <c:order val="1"/>
          <c:tx>
            <c:strRef>
              <c:f>'[Apprenticeship Levels Amended.xlsx]Sheet1'!$S$69</c:f>
              <c:strCache>
                <c:ptCount val="1"/>
                <c:pt idx="0">
                  <c:v>Advanced</c:v>
                </c:pt>
              </c:strCache>
            </c:strRef>
          </c:tx>
          <c:spPr>
            <a:solidFill>
              <a:srgbClr val="B5D137"/>
            </a:solidFill>
            <a:ln>
              <a:noFill/>
            </a:ln>
            <a:effectLst/>
          </c:spPr>
          <c:invertIfNegative val="0"/>
          <c:cat>
            <c:strRef>
              <c:f>'[Apprenticeship Levels Amended.xlsx]Sheet1'!$T$67:$Z$67</c:f>
              <c:strCache>
                <c:ptCount val="7"/>
                <c:pt idx="0">
                  <c:v>2016/17</c:v>
                </c:pt>
                <c:pt idx="1">
                  <c:v>2017/18</c:v>
                </c:pt>
                <c:pt idx="2">
                  <c:v>2018/19</c:v>
                </c:pt>
                <c:pt idx="3">
                  <c:v>2019/20</c:v>
                </c:pt>
                <c:pt idx="4">
                  <c:v>2020/21</c:v>
                </c:pt>
                <c:pt idx="5">
                  <c:v>2021/22</c:v>
                </c:pt>
                <c:pt idx="6">
                  <c:v>2022/23</c:v>
                </c:pt>
              </c:strCache>
            </c:strRef>
          </c:cat>
          <c:val>
            <c:numRef>
              <c:f>'[Apprenticeship Levels Amended.xlsx]Sheet1'!$T$69:$Z$69</c:f>
              <c:numCache>
                <c:formatCode>0%</c:formatCode>
                <c:ptCount val="7"/>
                <c:pt idx="0">
                  <c:v>0.43</c:v>
                </c:pt>
                <c:pt idx="1">
                  <c:v>0.47892720306513409</c:v>
                </c:pt>
                <c:pt idx="2">
                  <c:v>0.47017543859649125</c:v>
                </c:pt>
                <c:pt idx="3">
                  <c:v>0.44052863436123346</c:v>
                </c:pt>
                <c:pt idx="4">
                  <c:v>0.4291497975708502</c:v>
                </c:pt>
                <c:pt idx="5">
                  <c:v>0.41697416974169743</c:v>
                </c:pt>
                <c:pt idx="6">
                  <c:v>0.43636363636363634</c:v>
                </c:pt>
              </c:numCache>
            </c:numRef>
          </c:val>
          <c:extLst>
            <c:ext xmlns:c16="http://schemas.microsoft.com/office/drawing/2014/chart" uri="{C3380CC4-5D6E-409C-BE32-E72D297353CC}">
              <c16:uniqueId val="{00000001-EF4E-466A-8181-9F25CBB2AA00}"/>
            </c:ext>
          </c:extLst>
        </c:ser>
        <c:ser>
          <c:idx val="2"/>
          <c:order val="2"/>
          <c:tx>
            <c:strRef>
              <c:f>'[Apprenticeship Levels Amended.xlsx]Sheet1'!$S$70</c:f>
              <c:strCache>
                <c:ptCount val="1"/>
                <c:pt idx="0">
                  <c:v>Higher</c:v>
                </c:pt>
              </c:strCache>
            </c:strRef>
          </c:tx>
          <c:spPr>
            <a:solidFill>
              <a:srgbClr val="878787"/>
            </a:solidFill>
            <a:ln>
              <a:noFill/>
            </a:ln>
            <a:effectLst/>
          </c:spPr>
          <c:invertIfNegative val="0"/>
          <c:cat>
            <c:strRef>
              <c:f>'[Apprenticeship Levels Amended.xlsx]Sheet1'!$T$67:$Z$67</c:f>
              <c:strCache>
                <c:ptCount val="7"/>
                <c:pt idx="0">
                  <c:v>2016/17</c:v>
                </c:pt>
                <c:pt idx="1">
                  <c:v>2017/18</c:v>
                </c:pt>
                <c:pt idx="2">
                  <c:v>2018/19</c:v>
                </c:pt>
                <c:pt idx="3">
                  <c:v>2019/20</c:v>
                </c:pt>
                <c:pt idx="4">
                  <c:v>2020/21</c:v>
                </c:pt>
                <c:pt idx="5">
                  <c:v>2021/22</c:v>
                </c:pt>
                <c:pt idx="6">
                  <c:v>2022/23</c:v>
                </c:pt>
              </c:strCache>
            </c:strRef>
          </c:cat>
          <c:val>
            <c:numRef>
              <c:f>'[Apprenticeship Levels Amended.xlsx]Sheet1'!$T$70:$Z$70</c:f>
              <c:numCache>
                <c:formatCode>0%</c:formatCode>
                <c:ptCount val="7"/>
                <c:pt idx="0">
                  <c:v>0.08</c:v>
                </c:pt>
                <c:pt idx="1">
                  <c:v>0.15708812260536398</c:v>
                </c:pt>
                <c:pt idx="2">
                  <c:v>0.23859649122807017</c:v>
                </c:pt>
              </c:numCache>
            </c:numRef>
          </c:val>
          <c:extLst>
            <c:ext xmlns:c16="http://schemas.microsoft.com/office/drawing/2014/chart" uri="{C3380CC4-5D6E-409C-BE32-E72D297353CC}">
              <c16:uniqueId val="{00000002-EF4E-466A-8181-9F25CBB2AA00}"/>
            </c:ext>
          </c:extLst>
        </c:ser>
        <c:ser>
          <c:idx val="3"/>
          <c:order val="3"/>
          <c:tx>
            <c:strRef>
              <c:f>'[Apprenticeship Levels Amended.xlsx]Sheet1'!$S$71</c:f>
              <c:strCache>
                <c:ptCount val="1"/>
                <c:pt idx="0">
                  <c:v>Higher (Levels 4 &amp; 5)</c:v>
                </c:pt>
              </c:strCache>
            </c:strRef>
          </c:tx>
          <c:spPr>
            <a:solidFill>
              <a:srgbClr val="00B0F0"/>
            </a:solidFill>
            <a:ln>
              <a:noFill/>
            </a:ln>
            <a:effectLst/>
          </c:spPr>
          <c:invertIfNegative val="0"/>
          <c:cat>
            <c:strRef>
              <c:f>'[Apprenticeship Levels Amended.xlsx]Sheet1'!$T$67:$Z$67</c:f>
              <c:strCache>
                <c:ptCount val="7"/>
                <c:pt idx="0">
                  <c:v>2016/17</c:v>
                </c:pt>
                <c:pt idx="1">
                  <c:v>2017/18</c:v>
                </c:pt>
                <c:pt idx="2">
                  <c:v>2018/19</c:v>
                </c:pt>
                <c:pt idx="3">
                  <c:v>2019/20</c:v>
                </c:pt>
                <c:pt idx="4">
                  <c:v>2020/21</c:v>
                </c:pt>
                <c:pt idx="5">
                  <c:v>2021/22</c:v>
                </c:pt>
                <c:pt idx="6">
                  <c:v>2022/23</c:v>
                </c:pt>
              </c:strCache>
            </c:strRef>
          </c:cat>
          <c:val>
            <c:numRef>
              <c:f>'[Apprenticeship Levels Amended.xlsx]Sheet1'!$T$71:$Z$71</c:f>
              <c:numCache>
                <c:formatCode>General</c:formatCode>
                <c:ptCount val="7"/>
                <c:pt idx="3" formatCode="0%">
                  <c:v>0.24801762114537446</c:v>
                </c:pt>
                <c:pt idx="4" formatCode="0%">
                  <c:v>0.30647773279352225</c:v>
                </c:pt>
                <c:pt idx="5" formatCode="0%">
                  <c:v>0.28629479128186186</c:v>
                </c:pt>
                <c:pt idx="6" formatCode="0%">
                  <c:v>0.29283375773008369</c:v>
                </c:pt>
              </c:numCache>
            </c:numRef>
          </c:val>
          <c:extLst>
            <c:ext xmlns:c16="http://schemas.microsoft.com/office/drawing/2014/chart" uri="{C3380CC4-5D6E-409C-BE32-E72D297353CC}">
              <c16:uniqueId val="{00000003-EF4E-466A-8181-9F25CBB2AA00}"/>
            </c:ext>
          </c:extLst>
        </c:ser>
        <c:ser>
          <c:idx val="4"/>
          <c:order val="4"/>
          <c:tx>
            <c:strRef>
              <c:f>'[Apprenticeship Levels Amended.xlsx]Sheet1'!$S$72</c:f>
              <c:strCache>
                <c:ptCount val="1"/>
                <c:pt idx="0">
                  <c:v>Higher (Levels 6 &amp; 7)</c:v>
                </c:pt>
              </c:strCache>
            </c:strRef>
          </c:tx>
          <c:spPr>
            <a:solidFill>
              <a:srgbClr val="7030A0"/>
            </a:solidFill>
            <a:ln>
              <a:noFill/>
            </a:ln>
            <a:effectLst/>
          </c:spPr>
          <c:invertIfNegative val="0"/>
          <c:cat>
            <c:strRef>
              <c:f>'[Apprenticeship Levels Amended.xlsx]Sheet1'!$T$67:$Z$67</c:f>
              <c:strCache>
                <c:ptCount val="7"/>
                <c:pt idx="0">
                  <c:v>2016/17</c:v>
                </c:pt>
                <c:pt idx="1">
                  <c:v>2017/18</c:v>
                </c:pt>
                <c:pt idx="2">
                  <c:v>2018/19</c:v>
                </c:pt>
                <c:pt idx="3">
                  <c:v>2019/20</c:v>
                </c:pt>
                <c:pt idx="4">
                  <c:v>2020/21</c:v>
                </c:pt>
                <c:pt idx="5">
                  <c:v>2021/22</c:v>
                </c:pt>
                <c:pt idx="6">
                  <c:v>2022/23</c:v>
                </c:pt>
              </c:strCache>
            </c:strRef>
          </c:cat>
          <c:val>
            <c:numRef>
              <c:f>'[Apprenticeship Levels Amended.xlsx]Sheet1'!$T$72:$Z$72</c:f>
              <c:numCache>
                <c:formatCode>General</c:formatCode>
                <c:ptCount val="7"/>
                <c:pt idx="3" formatCode="0%">
                  <c:v>5.9471365638766517E-2</c:v>
                </c:pt>
                <c:pt idx="4" formatCode="0%">
                  <c:v>6.8421052631578952E-2</c:v>
                </c:pt>
                <c:pt idx="5" formatCode="0%">
                  <c:v>8.164019209456963E-2</c:v>
                </c:pt>
                <c:pt idx="6" formatCode="0%">
                  <c:v>8.5849399781738819E-2</c:v>
                </c:pt>
              </c:numCache>
            </c:numRef>
          </c:val>
          <c:extLst>
            <c:ext xmlns:c16="http://schemas.microsoft.com/office/drawing/2014/chart" uri="{C3380CC4-5D6E-409C-BE32-E72D297353CC}">
              <c16:uniqueId val="{00000004-EF4E-466A-8181-9F25CBB2AA00}"/>
            </c:ext>
          </c:extLst>
        </c:ser>
        <c:dLbls>
          <c:showLegendKey val="0"/>
          <c:showVal val="0"/>
          <c:showCatName val="0"/>
          <c:showSerName val="0"/>
          <c:showPercent val="0"/>
          <c:showBubbleSize val="0"/>
        </c:dLbls>
        <c:gapWidth val="150"/>
        <c:overlap val="100"/>
        <c:axId val="817850560"/>
        <c:axId val="817849600"/>
      </c:barChart>
      <c:catAx>
        <c:axId val="8178505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817849600"/>
        <c:crosses val="autoZero"/>
        <c:auto val="1"/>
        <c:lblAlgn val="ctr"/>
        <c:lblOffset val="100"/>
        <c:noMultiLvlLbl val="0"/>
      </c:catAx>
      <c:valAx>
        <c:axId val="817849600"/>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8178505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'[Apprenticeships full 2022-23 data.xlsx]Sheet4'!$M$34</c:f>
              <c:strCache>
                <c:ptCount val="1"/>
                <c:pt idx="0">
                  <c:v>2019/20</c:v>
                </c:pt>
              </c:strCache>
            </c:strRef>
          </c:tx>
          <c:spPr>
            <a:solidFill>
              <a:srgbClr val="006965">
                <a:alpha val="40000"/>
              </a:srgbClr>
            </a:solidFill>
            <a:ln>
              <a:noFill/>
            </a:ln>
            <a:effectLst/>
          </c:spPr>
          <c:invertIfNegative val="0"/>
          <c:cat>
            <c:strRef>
              <c:f>'[Apprenticeships full 2022-23 data.xlsx]Sheet4'!$L$35:$L$39</c:f>
              <c:strCache>
                <c:ptCount val="5"/>
                <c:pt idx="0">
                  <c:v>Aylesbury</c:v>
                </c:pt>
                <c:pt idx="1">
                  <c:v>Beaconsfield</c:v>
                </c:pt>
                <c:pt idx="2">
                  <c:v>Buckingham</c:v>
                </c:pt>
                <c:pt idx="3">
                  <c:v>Chesham and Amersham</c:v>
                </c:pt>
                <c:pt idx="4">
                  <c:v>Wycombe</c:v>
                </c:pt>
              </c:strCache>
            </c:strRef>
          </c:cat>
          <c:val>
            <c:numRef>
              <c:f>'[Apprenticeships full 2022-23 data.xlsx]Sheet4'!$M$35:$M$39</c:f>
              <c:numCache>
                <c:formatCode>0%</c:formatCode>
                <c:ptCount val="5"/>
                <c:pt idx="0">
                  <c:v>0.17241379310344829</c:v>
                </c:pt>
                <c:pt idx="1">
                  <c:v>0.22955145118733508</c:v>
                </c:pt>
                <c:pt idx="2">
                  <c:v>0.26490066225165565</c:v>
                </c:pt>
                <c:pt idx="3">
                  <c:v>0.18965517241379309</c:v>
                </c:pt>
                <c:pt idx="4">
                  <c:v>0.19215686274509805</c:v>
                </c:pt>
              </c:numCache>
            </c:numRef>
          </c:val>
          <c:extLst>
            <c:ext xmlns:c16="http://schemas.microsoft.com/office/drawing/2014/chart" uri="{C3380CC4-5D6E-409C-BE32-E72D297353CC}">
              <c16:uniqueId val="{00000000-A4C6-41DB-BE67-711372109F84}"/>
            </c:ext>
          </c:extLst>
        </c:ser>
        <c:ser>
          <c:idx val="1"/>
          <c:order val="1"/>
          <c:tx>
            <c:strRef>
              <c:f>'[Apprenticeships full 2022-23 data.xlsx]Sheet4'!$N$34</c:f>
              <c:strCache>
                <c:ptCount val="1"/>
                <c:pt idx="0">
                  <c:v>2020/21</c:v>
                </c:pt>
              </c:strCache>
            </c:strRef>
          </c:tx>
          <c:spPr>
            <a:solidFill>
              <a:srgbClr val="006965">
                <a:alpha val="60000"/>
              </a:srgbClr>
            </a:solidFill>
            <a:ln>
              <a:noFill/>
            </a:ln>
            <a:effectLst/>
          </c:spPr>
          <c:invertIfNegative val="0"/>
          <c:cat>
            <c:strRef>
              <c:f>'[Apprenticeships full 2022-23 data.xlsx]Sheet4'!$L$35:$L$39</c:f>
              <c:strCache>
                <c:ptCount val="5"/>
                <c:pt idx="0">
                  <c:v>Aylesbury</c:v>
                </c:pt>
                <c:pt idx="1">
                  <c:v>Beaconsfield</c:v>
                </c:pt>
                <c:pt idx="2">
                  <c:v>Buckingham</c:v>
                </c:pt>
                <c:pt idx="3">
                  <c:v>Chesham and Amersham</c:v>
                </c:pt>
                <c:pt idx="4">
                  <c:v>Wycombe</c:v>
                </c:pt>
              </c:strCache>
            </c:strRef>
          </c:cat>
          <c:val>
            <c:numRef>
              <c:f>'[Apprenticeships full 2022-23 data.xlsx]Sheet4'!$N$35:$N$39</c:f>
              <c:numCache>
                <c:formatCode>0%</c:formatCode>
                <c:ptCount val="5"/>
                <c:pt idx="0">
                  <c:v>0.18758620689655173</c:v>
                </c:pt>
                <c:pt idx="1">
                  <c:v>0.22549019607843138</c:v>
                </c:pt>
                <c:pt idx="2">
                  <c:v>0.21658986175115208</c:v>
                </c:pt>
                <c:pt idx="3">
                  <c:v>0.19893899204244031</c:v>
                </c:pt>
                <c:pt idx="4">
                  <c:v>0.17110266159695817</c:v>
                </c:pt>
              </c:numCache>
            </c:numRef>
          </c:val>
          <c:extLst>
            <c:ext xmlns:c16="http://schemas.microsoft.com/office/drawing/2014/chart" uri="{C3380CC4-5D6E-409C-BE32-E72D297353CC}">
              <c16:uniqueId val="{00000001-A4C6-41DB-BE67-711372109F84}"/>
            </c:ext>
          </c:extLst>
        </c:ser>
        <c:ser>
          <c:idx val="2"/>
          <c:order val="2"/>
          <c:tx>
            <c:strRef>
              <c:f>'[Apprenticeships full 2022-23 data.xlsx]Sheet4'!$O$34</c:f>
              <c:strCache>
                <c:ptCount val="1"/>
                <c:pt idx="0">
                  <c:v>2021/22</c:v>
                </c:pt>
              </c:strCache>
            </c:strRef>
          </c:tx>
          <c:spPr>
            <a:solidFill>
              <a:srgbClr val="006965">
                <a:alpha val="80000"/>
              </a:srgbClr>
            </a:solidFill>
            <a:ln>
              <a:noFill/>
            </a:ln>
            <a:effectLst/>
          </c:spPr>
          <c:invertIfNegative val="0"/>
          <c:cat>
            <c:strRef>
              <c:f>'[Apprenticeships full 2022-23 data.xlsx]Sheet4'!$L$35:$L$39</c:f>
              <c:strCache>
                <c:ptCount val="5"/>
                <c:pt idx="0">
                  <c:v>Aylesbury</c:v>
                </c:pt>
                <c:pt idx="1">
                  <c:v>Beaconsfield</c:v>
                </c:pt>
                <c:pt idx="2">
                  <c:v>Buckingham</c:v>
                </c:pt>
                <c:pt idx="3">
                  <c:v>Chesham and Amersham</c:v>
                </c:pt>
                <c:pt idx="4">
                  <c:v>Wycombe</c:v>
                </c:pt>
              </c:strCache>
            </c:strRef>
          </c:cat>
          <c:val>
            <c:numRef>
              <c:f>'[Apprenticeships full 2022-23 data.xlsx]Sheet4'!$O$35:$O$39</c:f>
              <c:numCache>
                <c:formatCode>0%</c:formatCode>
                <c:ptCount val="5"/>
                <c:pt idx="0">
                  <c:v>0.23205128205128206</c:v>
                </c:pt>
                <c:pt idx="1">
                  <c:v>0.27853881278538811</c:v>
                </c:pt>
                <c:pt idx="2">
                  <c:v>0.28094302554027506</c:v>
                </c:pt>
                <c:pt idx="3">
                  <c:v>0.26302083333333331</c:v>
                </c:pt>
                <c:pt idx="4">
                  <c:v>0.23154362416107382</c:v>
                </c:pt>
              </c:numCache>
            </c:numRef>
          </c:val>
          <c:extLst>
            <c:ext xmlns:c16="http://schemas.microsoft.com/office/drawing/2014/chart" uri="{C3380CC4-5D6E-409C-BE32-E72D297353CC}">
              <c16:uniqueId val="{00000002-A4C6-41DB-BE67-711372109F84}"/>
            </c:ext>
          </c:extLst>
        </c:ser>
        <c:ser>
          <c:idx val="3"/>
          <c:order val="3"/>
          <c:tx>
            <c:strRef>
              <c:f>'[Apprenticeships full 2022-23 data.xlsx]Sheet4'!$P$34</c:f>
              <c:strCache>
                <c:ptCount val="1"/>
                <c:pt idx="0">
                  <c:v>2022/23</c:v>
                </c:pt>
              </c:strCache>
            </c:strRef>
          </c:tx>
          <c:spPr>
            <a:solidFill>
              <a:srgbClr val="006965"/>
            </a:solidFill>
            <a:ln>
              <a:noFill/>
            </a:ln>
            <a:effectLst/>
          </c:spPr>
          <c:invertIfNegative val="0"/>
          <c:cat>
            <c:strRef>
              <c:f>'[Apprenticeships full 2022-23 data.xlsx]Sheet4'!$L$35:$L$39</c:f>
              <c:strCache>
                <c:ptCount val="5"/>
                <c:pt idx="0">
                  <c:v>Aylesbury</c:v>
                </c:pt>
                <c:pt idx="1">
                  <c:v>Beaconsfield</c:v>
                </c:pt>
                <c:pt idx="2">
                  <c:v>Buckingham</c:v>
                </c:pt>
                <c:pt idx="3">
                  <c:v>Chesham and Amersham</c:v>
                </c:pt>
                <c:pt idx="4">
                  <c:v>Wycombe</c:v>
                </c:pt>
              </c:strCache>
            </c:strRef>
          </c:cat>
          <c:val>
            <c:numRef>
              <c:f>'[Apprenticeships full 2022-23 data.xlsx]Sheet4'!$P$35:$P$39</c:f>
              <c:numCache>
                <c:formatCode>0%</c:formatCode>
                <c:ptCount val="5"/>
                <c:pt idx="0">
                  <c:v>0.21513002364066194</c:v>
                </c:pt>
                <c:pt idx="1">
                  <c:v>0.27427184466019416</c:v>
                </c:pt>
                <c:pt idx="2">
                  <c:v>0.25136612021857924</c:v>
                </c:pt>
                <c:pt idx="3">
                  <c:v>0.26448362720403024</c:v>
                </c:pt>
                <c:pt idx="4">
                  <c:v>0.24220183486238533</c:v>
                </c:pt>
              </c:numCache>
            </c:numRef>
          </c:val>
          <c:extLst>
            <c:ext xmlns:c16="http://schemas.microsoft.com/office/drawing/2014/chart" uri="{C3380CC4-5D6E-409C-BE32-E72D297353CC}">
              <c16:uniqueId val="{00000003-A4C6-41DB-BE67-711372109F84}"/>
            </c:ext>
          </c:extLst>
        </c:ser>
        <c:dLbls>
          <c:showLegendKey val="0"/>
          <c:showVal val="0"/>
          <c:showCatName val="0"/>
          <c:showSerName val="0"/>
          <c:showPercent val="0"/>
          <c:showBubbleSize val="0"/>
        </c:dLbls>
        <c:gapWidth val="219"/>
        <c:overlap val="-27"/>
        <c:axId val="620664735"/>
        <c:axId val="747883343"/>
      </c:barChart>
      <c:catAx>
        <c:axId val="6206647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747883343"/>
        <c:crosses val="autoZero"/>
        <c:auto val="1"/>
        <c:lblAlgn val="ctr"/>
        <c:lblOffset val="100"/>
        <c:noMultiLvlLbl val="0"/>
      </c:catAx>
      <c:valAx>
        <c:axId val="747883343"/>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62066473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Sheet1!$F$6</c:f>
              <c:strCache>
                <c:ptCount val="1"/>
                <c:pt idx="0">
                  <c:v>Buckinghamshire</c:v>
                </c:pt>
              </c:strCache>
            </c:strRef>
          </c:tx>
          <c:spPr>
            <a:solidFill>
              <a:srgbClr val="006965"/>
            </a:solidFill>
            <a:ln>
              <a:noFill/>
            </a:ln>
            <a:effectLst/>
          </c:spPr>
          <c:invertIfNegative val="0"/>
          <c:dLbls>
            <c:delete val="1"/>
          </c:dLbls>
          <c:cat>
            <c:strRef>
              <c:f>Sheet1!$G$5:$L$5</c:f>
              <c:strCache>
                <c:ptCount val="6"/>
                <c:pt idx="0">
                  <c:v>2017/18</c:v>
                </c:pt>
                <c:pt idx="1">
                  <c:v>2018/19</c:v>
                </c:pt>
                <c:pt idx="2">
                  <c:v>2019/20</c:v>
                </c:pt>
                <c:pt idx="3">
                  <c:v>2020/21</c:v>
                </c:pt>
                <c:pt idx="4">
                  <c:v>2021/22</c:v>
                </c:pt>
                <c:pt idx="5">
                  <c:v>2022/23</c:v>
                </c:pt>
              </c:strCache>
            </c:strRef>
          </c:cat>
          <c:val>
            <c:numRef>
              <c:f>Sheet1!$G$6:$L$6</c:f>
              <c:numCache>
                <c:formatCode>_-* #,##0_-;\-* #,##0_-;_-* "-"??_-;_-@_-</c:formatCode>
                <c:ptCount val="6"/>
                <c:pt idx="0">
                  <c:v>1590</c:v>
                </c:pt>
                <c:pt idx="1">
                  <c:v>1120</c:v>
                </c:pt>
                <c:pt idx="2">
                  <c:v>1000</c:v>
                </c:pt>
                <c:pt idx="3">
                  <c:v>1140</c:v>
                </c:pt>
                <c:pt idx="4">
                  <c:v>1200</c:v>
                </c:pt>
                <c:pt idx="5">
                  <c:v>1270</c:v>
                </c:pt>
              </c:numCache>
            </c:numRef>
          </c:val>
          <c:extLst>
            <c:ext xmlns:c16="http://schemas.microsoft.com/office/drawing/2014/chart" uri="{C3380CC4-5D6E-409C-BE32-E72D297353CC}">
              <c16:uniqueId val="{00000006-7010-4470-B775-08F878FFE246}"/>
            </c:ext>
          </c:extLst>
        </c:ser>
        <c:dLbls>
          <c:dLblPos val="outEnd"/>
          <c:showLegendKey val="0"/>
          <c:showVal val="1"/>
          <c:showCatName val="0"/>
          <c:showSerName val="0"/>
          <c:showPercent val="0"/>
          <c:showBubbleSize val="0"/>
        </c:dLbls>
        <c:gapWidth val="93"/>
        <c:overlap val="-27"/>
        <c:axId val="981394704"/>
        <c:axId val="1234390720"/>
      </c:barChart>
      <c:lineChart>
        <c:grouping val="standard"/>
        <c:varyColors val="0"/>
        <c:ser>
          <c:idx val="1"/>
          <c:order val="1"/>
          <c:tx>
            <c:strRef>
              <c:f>Sheet1!$F$7</c:f>
              <c:strCache>
                <c:ptCount val="1"/>
                <c:pt idx="0">
                  <c:v>England</c:v>
                </c:pt>
              </c:strCache>
            </c:strRef>
          </c:tx>
          <c:spPr>
            <a:ln w="28575" cap="rnd">
              <a:solidFill>
                <a:srgbClr val="B5D137"/>
              </a:solidFill>
              <a:round/>
            </a:ln>
            <a:effectLst/>
          </c:spPr>
          <c:marker>
            <c:symbol val="none"/>
          </c:marker>
          <c:dLbls>
            <c:delete val="1"/>
          </c:dLbls>
          <c:cat>
            <c:strRef>
              <c:f>Sheet1!$G$5:$L$5</c:f>
              <c:strCache>
                <c:ptCount val="6"/>
                <c:pt idx="0">
                  <c:v>2017/18</c:v>
                </c:pt>
                <c:pt idx="1">
                  <c:v>2018/19</c:v>
                </c:pt>
                <c:pt idx="2">
                  <c:v>2019/20</c:v>
                </c:pt>
                <c:pt idx="3">
                  <c:v>2020/21</c:v>
                </c:pt>
                <c:pt idx="4">
                  <c:v>2021/22</c:v>
                </c:pt>
                <c:pt idx="5">
                  <c:v>2022/23</c:v>
                </c:pt>
              </c:strCache>
            </c:strRef>
          </c:cat>
          <c:val>
            <c:numRef>
              <c:f>Sheet1!$G$7:$L$7</c:f>
              <c:numCache>
                <c:formatCode>_-* #,##0_-;\-* #,##0_-;_-* "-"??_-;_-@_-</c:formatCode>
                <c:ptCount val="6"/>
                <c:pt idx="0">
                  <c:v>276160</c:v>
                </c:pt>
                <c:pt idx="1">
                  <c:v>185150</c:v>
                </c:pt>
                <c:pt idx="2">
                  <c:v>146900</c:v>
                </c:pt>
                <c:pt idx="3">
                  <c:v>156530</c:v>
                </c:pt>
                <c:pt idx="4">
                  <c:v>137220</c:v>
                </c:pt>
                <c:pt idx="5">
                  <c:v>162320</c:v>
                </c:pt>
              </c:numCache>
            </c:numRef>
          </c:val>
          <c:smooth val="0"/>
          <c:extLst>
            <c:ext xmlns:c16="http://schemas.microsoft.com/office/drawing/2014/chart" uri="{C3380CC4-5D6E-409C-BE32-E72D297353CC}">
              <c16:uniqueId val="{0000000D-7010-4470-B775-08F878FFE246}"/>
            </c:ext>
          </c:extLst>
        </c:ser>
        <c:dLbls>
          <c:showLegendKey val="0"/>
          <c:showVal val="1"/>
          <c:showCatName val="0"/>
          <c:showSerName val="0"/>
          <c:showPercent val="0"/>
          <c:showBubbleSize val="0"/>
        </c:dLbls>
        <c:marker val="1"/>
        <c:smooth val="0"/>
        <c:axId val="1233413360"/>
        <c:axId val="1271530768"/>
      </c:lineChart>
      <c:catAx>
        <c:axId val="9813947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234390720"/>
        <c:crosses val="autoZero"/>
        <c:auto val="1"/>
        <c:lblAlgn val="ctr"/>
        <c:lblOffset val="100"/>
        <c:noMultiLvlLbl val="0"/>
      </c:catAx>
      <c:valAx>
        <c:axId val="123439072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dirty="0"/>
                  <a:t>Buckinghamshire</a:t>
                </a:r>
                <a:r>
                  <a:rPr lang="en-GB" baseline="0" dirty="0"/>
                  <a:t> achievements</a:t>
                </a:r>
                <a:endParaRPr lang="en-GB" dirty="0"/>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981394704"/>
        <c:crosses val="autoZero"/>
        <c:crossBetween val="between"/>
      </c:valAx>
      <c:valAx>
        <c:axId val="1271530768"/>
        <c:scaling>
          <c:orientation val="minMax"/>
        </c:scaling>
        <c:delete val="0"/>
        <c:axPos val="r"/>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dirty="0"/>
                  <a:t>National achievements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out"/>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233413360"/>
        <c:crosses val="max"/>
        <c:crossBetween val="between"/>
      </c:valAx>
      <c:catAx>
        <c:axId val="1233413360"/>
        <c:scaling>
          <c:orientation val="minMax"/>
        </c:scaling>
        <c:delete val="1"/>
        <c:axPos val="b"/>
        <c:numFmt formatCode="General" sourceLinked="1"/>
        <c:majorTickMark val="out"/>
        <c:minorTickMark val="none"/>
        <c:tickLblPos val="nextTo"/>
        <c:crossAx val="1271530768"/>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2389ED8-B32B-4C69-B768-D3333317C7B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08457F4C-2544-431A-B09A-8523C6D70C4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4F7E11A-32FB-4374-BB50-E07FE6E0D7DE}" type="datetimeFigureOut">
              <a:rPr lang="en-GB" smtClean="0"/>
              <a:t>09/05/2024</a:t>
            </a:fld>
            <a:endParaRPr lang="en-GB"/>
          </a:p>
        </p:txBody>
      </p:sp>
      <p:sp>
        <p:nvSpPr>
          <p:cNvPr id="4" name="Footer Placeholder 3">
            <a:extLst>
              <a:ext uri="{FF2B5EF4-FFF2-40B4-BE49-F238E27FC236}">
                <a16:creationId xmlns:a16="http://schemas.microsoft.com/office/drawing/2014/main" id="{F616C37D-1474-413E-B4C8-23909F853FF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84BA22C0-0248-479A-9A79-0E666D3BA43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4444B69-C809-4A86-9E27-BA0EC350EE6F}" type="slidenum">
              <a:rPr lang="en-GB" smtClean="0"/>
              <a:t>‹#›</a:t>
            </a:fld>
            <a:endParaRPr lang="en-GB"/>
          </a:p>
        </p:txBody>
      </p:sp>
    </p:spTree>
    <p:extLst>
      <p:ext uri="{BB962C8B-B14F-4D97-AF65-F5344CB8AC3E}">
        <p14:creationId xmlns:p14="http://schemas.microsoft.com/office/powerpoint/2010/main" val="35340795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02FD76-3039-45BF-88C7-94B71054290B}" type="datetimeFigureOut">
              <a:rPr lang="en-GB" smtClean="0"/>
              <a:t>09/05/2024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59C0F2-814A-44F7-A8A9-E4C0BBB8B539}" type="slidenum">
              <a:rPr lang="en-GB" smtClean="0"/>
              <a:t>‹#›</a:t>
            </a:fld>
            <a:endParaRPr lang="en-GB"/>
          </a:p>
        </p:txBody>
      </p:sp>
    </p:spTree>
    <p:extLst>
      <p:ext uri="{BB962C8B-B14F-4D97-AF65-F5344CB8AC3E}">
        <p14:creationId xmlns:p14="http://schemas.microsoft.com/office/powerpoint/2010/main" val="13945950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559C0F2-814A-44F7-A8A9-E4C0BBB8B539}" type="slidenum">
              <a:rPr lang="en-GB" smtClean="0"/>
              <a:t>1</a:t>
            </a:fld>
            <a:endParaRPr lang="en-GB"/>
          </a:p>
        </p:txBody>
      </p:sp>
    </p:spTree>
    <p:extLst>
      <p:ext uri="{BB962C8B-B14F-4D97-AF65-F5344CB8AC3E}">
        <p14:creationId xmlns:p14="http://schemas.microsoft.com/office/powerpoint/2010/main" val="1951505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559C0F2-814A-44F7-A8A9-E4C0BBB8B539}" type="slidenum">
              <a:rPr lang="en-GB" smtClean="0"/>
              <a:t>40</a:t>
            </a:fld>
            <a:endParaRPr lang="en-GB"/>
          </a:p>
        </p:txBody>
      </p:sp>
    </p:spTree>
    <p:extLst>
      <p:ext uri="{BB962C8B-B14F-4D97-AF65-F5344CB8AC3E}">
        <p14:creationId xmlns:p14="http://schemas.microsoft.com/office/powerpoint/2010/main" val="10073363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E4780D-4B71-BB86-090A-291876BECE1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D3DCD3B-5DB1-5D08-C2D9-2A4978005C5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851B310-F03A-573D-3B8E-C846C78064C8}"/>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03EE64E3-E02C-9CAF-65C8-022764627048}"/>
              </a:ext>
            </a:extLst>
          </p:cNvPr>
          <p:cNvSpPr>
            <a:spLocks noGrp="1"/>
          </p:cNvSpPr>
          <p:nvPr>
            <p:ph type="sldNum" sz="quarter" idx="5"/>
          </p:nvPr>
        </p:nvSpPr>
        <p:spPr/>
        <p:txBody>
          <a:bodyPr/>
          <a:lstStyle/>
          <a:p>
            <a:fld id="{C559C0F2-814A-44F7-A8A9-E4C0BBB8B539}" type="slidenum">
              <a:rPr lang="en-GB" smtClean="0"/>
              <a:t>47</a:t>
            </a:fld>
            <a:endParaRPr lang="en-GB"/>
          </a:p>
        </p:txBody>
      </p:sp>
    </p:spTree>
    <p:extLst>
      <p:ext uri="{BB962C8B-B14F-4D97-AF65-F5344CB8AC3E}">
        <p14:creationId xmlns:p14="http://schemas.microsoft.com/office/powerpoint/2010/main" val="20398346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559C0F2-814A-44F7-A8A9-E4C0BBB8B539}" type="slidenum">
              <a:rPr lang="en-GB" smtClean="0"/>
              <a:t>56</a:t>
            </a:fld>
            <a:endParaRPr lang="en-GB"/>
          </a:p>
        </p:txBody>
      </p:sp>
    </p:spTree>
    <p:extLst>
      <p:ext uri="{BB962C8B-B14F-4D97-AF65-F5344CB8AC3E}">
        <p14:creationId xmlns:p14="http://schemas.microsoft.com/office/powerpoint/2010/main" val="29767454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559C0F2-814A-44F7-A8A9-E4C0BBB8B539}" type="slidenum">
              <a:rPr lang="en-GB" smtClean="0"/>
              <a:t>63</a:t>
            </a:fld>
            <a:endParaRPr lang="en-GB"/>
          </a:p>
        </p:txBody>
      </p:sp>
    </p:spTree>
    <p:extLst>
      <p:ext uri="{BB962C8B-B14F-4D97-AF65-F5344CB8AC3E}">
        <p14:creationId xmlns:p14="http://schemas.microsoft.com/office/powerpoint/2010/main" val="36206891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559C0F2-814A-44F7-A8A9-E4C0BBB8B539}" type="slidenum">
              <a:rPr lang="en-GB" smtClean="0"/>
              <a:t>64</a:t>
            </a:fld>
            <a:endParaRPr lang="en-GB"/>
          </a:p>
        </p:txBody>
      </p:sp>
    </p:spTree>
    <p:extLst>
      <p:ext uri="{BB962C8B-B14F-4D97-AF65-F5344CB8AC3E}">
        <p14:creationId xmlns:p14="http://schemas.microsoft.com/office/powerpoint/2010/main" val="32527506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559C0F2-814A-44F7-A8A9-E4C0BBB8B539}" type="slidenum">
              <a:rPr lang="en-GB" smtClean="0"/>
              <a:t>66</a:t>
            </a:fld>
            <a:endParaRPr lang="en-GB"/>
          </a:p>
        </p:txBody>
      </p:sp>
    </p:spTree>
    <p:extLst>
      <p:ext uri="{BB962C8B-B14F-4D97-AF65-F5344CB8AC3E}">
        <p14:creationId xmlns:p14="http://schemas.microsoft.com/office/powerpoint/2010/main" val="11990663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559C0F2-814A-44F7-A8A9-E4C0BBB8B539}" type="slidenum">
              <a:rPr lang="en-GB" smtClean="0"/>
              <a:t>67</a:t>
            </a:fld>
            <a:endParaRPr lang="en-GB"/>
          </a:p>
        </p:txBody>
      </p:sp>
    </p:spTree>
    <p:extLst>
      <p:ext uri="{BB962C8B-B14F-4D97-AF65-F5344CB8AC3E}">
        <p14:creationId xmlns:p14="http://schemas.microsoft.com/office/powerpoint/2010/main" val="2933276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559C0F2-814A-44F7-A8A9-E4C0BBB8B539}" type="slidenum">
              <a:rPr lang="en-GB" smtClean="0"/>
              <a:t>5</a:t>
            </a:fld>
            <a:endParaRPr lang="en-GB"/>
          </a:p>
        </p:txBody>
      </p:sp>
    </p:spTree>
    <p:extLst>
      <p:ext uri="{BB962C8B-B14F-4D97-AF65-F5344CB8AC3E}">
        <p14:creationId xmlns:p14="http://schemas.microsoft.com/office/powerpoint/2010/main" val="9500982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559C0F2-814A-44F7-A8A9-E4C0BBB8B539}" type="slidenum">
              <a:rPr lang="en-GB" smtClean="0"/>
              <a:t>11</a:t>
            </a:fld>
            <a:endParaRPr lang="en-GB"/>
          </a:p>
        </p:txBody>
      </p:sp>
    </p:spTree>
    <p:extLst>
      <p:ext uri="{BB962C8B-B14F-4D97-AF65-F5344CB8AC3E}">
        <p14:creationId xmlns:p14="http://schemas.microsoft.com/office/powerpoint/2010/main" val="5087937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559C0F2-814A-44F7-A8A9-E4C0BBB8B539}" type="slidenum">
              <a:rPr lang="en-GB" smtClean="0"/>
              <a:t>12</a:t>
            </a:fld>
            <a:endParaRPr lang="en-GB"/>
          </a:p>
        </p:txBody>
      </p:sp>
    </p:spTree>
    <p:extLst>
      <p:ext uri="{BB962C8B-B14F-4D97-AF65-F5344CB8AC3E}">
        <p14:creationId xmlns:p14="http://schemas.microsoft.com/office/powerpoint/2010/main" val="20594909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559C0F2-814A-44F7-A8A9-E4C0BBB8B539}" type="slidenum">
              <a:rPr lang="en-GB" smtClean="0"/>
              <a:t>13</a:t>
            </a:fld>
            <a:endParaRPr lang="en-GB"/>
          </a:p>
        </p:txBody>
      </p:sp>
    </p:spTree>
    <p:extLst>
      <p:ext uri="{BB962C8B-B14F-4D97-AF65-F5344CB8AC3E}">
        <p14:creationId xmlns:p14="http://schemas.microsoft.com/office/powerpoint/2010/main" val="16542273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Remove no data rows</a:t>
            </a:r>
          </a:p>
        </p:txBody>
      </p:sp>
      <p:sp>
        <p:nvSpPr>
          <p:cNvPr id="4" name="Slide Number Placeholder 3"/>
          <p:cNvSpPr>
            <a:spLocks noGrp="1"/>
          </p:cNvSpPr>
          <p:nvPr>
            <p:ph type="sldNum" sz="quarter" idx="5"/>
          </p:nvPr>
        </p:nvSpPr>
        <p:spPr/>
        <p:txBody>
          <a:bodyPr/>
          <a:lstStyle/>
          <a:p>
            <a:fld id="{C559C0F2-814A-44F7-A8A9-E4C0BBB8B539}" type="slidenum">
              <a:rPr lang="en-GB" smtClean="0"/>
              <a:t>20</a:t>
            </a:fld>
            <a:endParaRPr lang="en-GB"/>
          </a:p>
        </p:txBody>
      </p:sp>
    </p:spTree>
    <p:extLst>
      <p:ext uri="{BB962C8B-B14F-4D97-AF65-F5344CB8AC3E}">
        <p14:creationId xmlns:p14="http://schemas.microsoft.com/office/powerpoint/2010/main" val="7427118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559C0F2-814A-44F7-A8A9-E4C0BBB8B539}" type="slidenum">
              <a:rPr lang="en-GB" smtClean="0"/>
              <a:t>36</a:t>
            </a:fld>
            <a:endParaRPr lang="en-GB"/>
          </a:p>
        </p:txBody>
      </p:sp>
    </p:spTree>
    <p:extLst>
      <p:ext uri="{BB962C8B-B14F-4D97-AF65-F5344CB8AC3E}">
        <p14:creationId xmlns:p14="http://schemas.microsoft.com/office/powerpoint/2010/main" val="12089775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F83238-7194-B3E9-0399-C529CAFF640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C94F5B2-DD60-5917-CBA6-98589304C5E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B3461FF-2BD4-C521-7F81-43DB2A8A7A1C}"/>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D9DB83C6-69E3-FB18-A32D-C452C1A47F24}"/>
              </a:ext>
            </a:extLst>
          </p:cNvPr>
          <p:cNvSpPr>
            <a:spLocks noGrp="1"/>
          </p:cNvSpPr>
          <p:nvPr>
            <p:ph type="sldNum" sz="quarter" idx="5"/>
          </p:nvPr>
        </p:nvSpPr>
        <p:spPr/>
        <p:txBody>
          <a:bodyPr/>
          <a:lstStyle/>
          <a:p>
            <a:fld id="{C559C0F2-814A-44F7-A8A9-E4C0BBB8B539}" type="slidenum">
              <a:rPr lang="en-GB" smtClean="0"/>
              <a:t>37</a:t>
            </a:fld>
            <a:endParaRPr lang="en-GB"/>
          </a:p>
        </p:txBody>
      </p:sp>
    </p:spTree>
    <p:extLst>
      <p:ext uri="{BB962C8B-B14F-4D97-AF65-F5344CB8AC3E}">
        <p14:creationId xmlns:p14="http://schemas.microsoft.com/office/powerpoint/2010/main" val="33039258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559C0F2-814A-44F7-A8A9-E4C0BBB8B539}" type="slidenum">
              <a:rPr lang="en-GB" smtClean="0"/>
              <a:t>38</a:t>
            </a:fld>
            <a:endParaRPr lang="en-GB"/>
          </a:p>
        </p:txBody>
      </p:sp>
    </p:spTree>
    <p:extLst>
      <p:ext uri="{BB962C8B-B14F-4D97-AF65-F5344CB8AC3E}">
        <p14:creationId xmlns:p14="http://schemas.microsoft.com/office/powerpoint/2010/main" val="2812879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EBBFD-1483-4468-98EB-8E181DC1AA8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FD15198-EF1F-4C06-BE4E-33860292F4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08A5A2A-5B03-4A80-80E2-764747883B71}"/>
              </a:ext>
            </a:extLst>
          </p:cNvPr>
          <p:cNvSpPr>
            <a:spLocks noGrp="1"/>
          </p:cNvSpPr>
          <p:nvPr>
            <p:ph type="dt" sz="half" idx="10"/>
          </p:nvPr>
        </p:nvSpPr>
        <p:spPr/>
        <p:txBody>
          <a:bodyPr/>
          <a:lstStyle/>
          <a:p>
            <a:fld id="{2AEFAB66-2420-4A21-A048-67A2B8F7D1A9}" type="datetimeFigureOut">
              <a:rPr lang="en-GB" smtClean="0"/>
              <a:t>09/05/2024</a:t>
            </a:fld>
            <a:endParaRPr lang="en-GB"/>
          </a:p>
        </p:txBody>
      </p:sp>
      <p:sp>
        <p:nvSpPr>
          <p:cNvPr id="5" name="Footer Placeholder 4">
            <a:extLst>
              <a:ext uri="{FF2B5EF4-FFF2-40B4-BE49-F238E27FC236}">
                <a16:creationId xmlns:a16="http://schemas.microsoft.com/office/drawing/2014/main" id="{33BBA9F3-59B1-4E27-BBA5-76722CBAEEC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D884309-0DAF-48A9-BFD6-4AD8957DA69E}"/>
              </a:ext>
            </a:extLst>
          </p:cNvPr>
          <p:cNvSpPr>
            <a:spLocks noGrp="1"/>
          </p:cNvSpPr>
          <p:nvPr>
            <p:ph type="sldNum" sz="quarter" idx="12"/>
          </p:nvPr>
        </p:nvSpPr>
        <p:spPr/>
        <p:txBody>
          <a:bodyPr/>
          <a:lstStyle/>
          <a:p>
            <a:fld id="{A809DF79-36F4-45F7-B9E6-A074BA0F6BA7}" type="slidenum">
              <a:rPr lang="en-GB" smtClean="0"/>
              <a:t>‹#›</a:t>
            </a:fld>
            <a:endParaRPr lang="en-GB"/>
          </a:p>
        </p:txBody>
      </p:sp>
    </p:spTree>
    <p:extLst>
      <p:ext uri="{BB962C8B-B14F-4D97-AF65-F5344CB8AC3E}">
        <p14:creationId xmlns:p14="http://schemas.microsoft.com/office/powerpoint/2010/main" val="4001580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44C35-2193-45C4-862C-D3BE8B9342C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BBCE147-B130-4CD7-AD08-6E5415E248E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9E90A54-CE0B-44F5-9617-F848ED856B11}"/>
              </a:ext>
            </a:extLst>
          </p:cNvPr>
          <p:cNvSpPr>
            <a:spLocks noGrp="1"/>
          </p:cNvSpPr>
          <p:nvPr>
            <p:ph type="dt" sz="half" idx="10"/>
          </p:nvPr>
        </p:nvSpPr>
        <p:spPr/>
        <p:txBody>
          <a:bodyPr/>
          <a:lstStyle/>
          <a:p>
            <a:fld id="{2AEFAB66-2420-4A21-A048-67A2B8F7D1A9}" type="datetimeFigureOut">
              <a:rPr lang="en-GB" smtClean="0"/>
              <a:t>09/05/2024</a:t>
            </a:fld>
            <a:endParaRPr lang="en-GB"/>
          </a:p>
        </p:txBody>
      </p:sp>
      <p:sp>
        <p:nvSpPr>
          <p:cNvPr id="5" name="Footer Placeholder 4">
            <a:extLst>
              <a:ext uri="{FF2B5EF4-FFF2-40B4-BE49-F238E27FC236}">
                <a16:creationId xmlns:a16="http://schemas.microsoft.com/office/drawing/2014/main" id="{68CD68FA-76DF-42B1-A245-8A9D4DB68BB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5E54CC4-FDF1-4F3D-AF6C-2931E036D42C}"/>
              </a:ext>
            </a:extLst>
          </p:cNvPr>
          <p:cNvSpPr>
            <a:spLocks noGrp="1"/>
          </p:cNvSpPr>
          <p:nvPr>
            <p:ph type="sldNum" sz="quarter" idx="12"/>
          </p:nvPr>
        </p:nvSpPr>
        <p:spPr/>
        <p:txBody>
          <a:bodyPr/>
          <a:lstStyle/>
          <a:p>
            <a:fld id="{A809DF79-36F4-45F7-B9E6-A074BA0F6BA7}" type="slidenum">
              <a:rPr lang="en-GB" smtClean="0"/>
              <a:t>‹#›</a:t>
            </a:fld>
            <a:endParaRPr lang="en-GB"/>
          </a:p>
        </p:txBody>
      </p:sp>
    </p:spTree>
    <p:extLst>
      <p:ext uri="{BB962C8B-B14F-4D97-AF65-F5344CB8AC3E}">
        <p14:creationId xmlns:p14="http://schemas.microsoft.com/office/powerpoint/2010/main" val="370419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44531A5-F538-4CFE-8BFD-28886DC3DA9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17E7218-5B4D-4BEA-A636-A01E9FDC33E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47E93B5-7252-4D2C-A198-3D5ECFEC896D}"/>
              </a:ext>
            </a:extLst>
          </p:cNvPr>
          <p:cNvSpPr>
            <a:spLocks noGrp="1"/>
          </p:cNvSpPr>
          <p:nvPr>
            <p:ph type="dt" sz="half" idx="10"/>
          </p:nvPr>
        </p:nvSpPr>
        <p:spPr/>
        <p:txBody>
          <a:bodyPr/>
          <a:lstStyle/>
          <a:p>
            <a:fld id="{2AEFAB66-2420-4A21-A048-67A2B8F7D1A9}" type="datetimeFigureOut">
              <a:rPr lang="en-GB" smtClean="0"/>
              <a:t>09/05/2024</a:t>
            </a:fld>
            <a:endParaRPr lang="en-GB"/>
          </a:p>
        </p:txBody>
      </p:sp>
      <p:sp>
        <p:nvSpPr>
          <p:cNvPr id="5" name="Footer Placeholder 4">
            <a:extLst>
              <a:ext uri="{FF2B5EF4-FFF2-40B4-BE49-F238E27FC236}">
                <a16:creationId xmlns:a16="http://schemas.microsoft.com/office/drawing/2014/main" id="{FCBABE5B-5975-4055-BF29-5351F301EB8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EE46D9-66BE-441C-9C8B-7A3B74555CF0}"/>
              </a:ext>
            </a:extLst>
          </p:cNvPr>
          <p:cNvSpPr>
            <a:spLocks noGrp="1"/>
          </p:cNvSpPr>
          <p:nvPr>
            <p:ph type="sldNum" sz="quarter" idx="12"/>
          </p:nvPr>
        </p:nvSpPr>
        <p:spPr/>
        <p:txBody>
          <a:bodyPr/>
          <a:lstStyle/>
          <a:p>
            <a:fld id="{A809DF79-36F4-45F7-B9E6-A074BA0F6BA7}" type="slidenum">
              <a:rPr lang="en-GB" smtClean="0"/>
              <a:t>‹#›</a:t>
            </a:fld>
            <a:endParaRPr lang="en-GB"/>
          </a:p>
        </p:txBody>
      </p:sp>
    </p:spTree>
    <p:extLst>
      <p:ext uri="{BB962C8B-B14F-4D97-AF65-F5344CB8AC3E}">
        <p14:creationId xmlns:p14="http://schemas.microsoft.com/office/powerpoint/2010/main" val="1490130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A551A-CFB5-4C03-8CBE-C2B11A9DFE2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376FC07-9B76-47EF-81F6-B0DD993A775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BF2B62-2DDB-4E98-BED0-9B7C32528159}"/>
              </a:ext>
            </a:extLst>
          </p:cNvPr>
          <p:cNvSpPr>
            <a:spLocks noGrp="1"/>
          </p:cNvSpPr>
          <p:nvPr>
            <p:ph type="dt" sz="half" idx="10"/>
          </p:nvPr>
        </p:nvSpPr>
        <p:spPr/>
        <p:txBody>
          <a:bodyPr/>
          <a:lstStyle/>
          <a:p>
            <a:fld id="{2AEFAB66-2420-4A21-A048-67A2B8F7D1A9}" type="datetimeFigureOut">
              <a:rPr lang="en-GB" smtClean="0"/>
              <a:t>09/05/2024</a:t>
            </a:fld>
            <a:endParaRPr lang="en-GB"/>
          </a:p>
        </p:txBody>
      </p:sp>
      <p:sp>
        <p:nvSpPr>
          <p:cNvPr id="5" name="Footer Placeholder 4">
            <a:extLst>
              <a:ext uri="{FF2B5EF4-FFF2-40B4-BE49-F238E27FC236}">
                <a16:creationId xmlns:a16="http://schemas.microsoft.com/office/drawing/2014/main" id="{B6E4D730-AAD6-4384-92C5-E95FB81F3BC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249EA67-2D10-4A57-8E29-BEF23D6C011D}"/>
              </a:ext>
            </a:extLst>
          </p:cNvPr>
          <p:cNvSpPr>
            <a:spLocks noGrp="1"/>
          </p:cNvSpPr>
          <p:nvPr>
            <p:ph type="sldNum" sz="quarter" idx="12"/>
          </p:nvPr>
        </p:nvSpPr>
        <p:spPr/>
        <p:txBody>
          <a:bodyPr/>
          <a:lstStyle/>
          <a:p>
            <a:fld id="{A809DF79-36F4-45F7-B9E6-A074BA0F6BA7}" type="slidenum">
              <a:rPr lang="en-GB" smtClean="0"/>
              <a:t>‹#›</a:t>
            </a:fld>
            <a:endParaRPr lang="en-GB"/>
          </a:p>
        </p:txBody>
      </p:sp>
      <p:sp>
        <p:nvSpPr>
          <p:cNvPr id="7" name="Rectangle 6">
            <a:extLst>
              <a:ext uri="{FF2B5EF4-FFF2-40B4-BE49-F238E27FC236}">
                <a16:creationId xmlns:a16="http://schemas.microsoft.com/office/drawing/2014/main" id="{88BD848F-319A-49D3-8AAB-9394BF4EEBB0}"/>
              </a:ext>
            </a:extLst>
          </p:cNvPr>
          <p:cNvSpPr/>
          <p:nvPr userDrawn="1"/>
        </p:nvSpPr>
        <p:spPr>
          <a:xfrm>
            <a:off x="0" y="6356350"/>
            <a:ext cx="12192000" cy="365125"/>
          </a:xfrm>
          <a:prstGeom prst="rect">
            <a:avLst/>
          </a:prstGeom>
          <a:solidFill>
            <a:srgbClr val="006965"/>
          </a:solidFill>
          <a:ln>
            <a:solidFill>
              <a:srgbClr val="0069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623671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C212E-3420-4973-B791-2F3E4A1AE93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43CA530-7E06-4783-8F18-B6FCF8C274E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FEEECF0-CBB4-42FA-99C1-5CE8D3A2669A}"/>
              </a:ext>
            </a:extLst>
          </p:cNvPr>
          <p:cNvSpPr>
            <a:spLocks noGrp="1"/>
          </p:cNvSpPr>
          <p:nvPr>
            <p:ph type="dt" sz="half" idx="10"/>
          </p:nvPr>
        </p:nvSpPr>
        <p:spPr/>
        <p:txBody>
          <a:bodyPr/>
          <a:lstStyle/>
          <a:p>
            <a:fld id="{2AEFAB66-2420-4A21-A048-67A2B8F7D1A9}" type="datetimeFigureOut">
              <a:rPr lang="en-GB" smtClean="0"/>
              <a:t>09/05/2024</a:t>
            </a:fld>
            <a:endParaRPr lang="en-GB"/>
          </a:p>
        </p:txBody>
      </p:sp>
      <p:sp>
        <p:nvSpPr>
          <p:cNvPr id="5" name="Footer Placeholder 4">
            <a:extLst>
              <a:ext uri="{FF2B5EF4-FFF2-40B4-BE49-F238E27FC236}">
                <a16:creationId xmlns:a16="http://schemas.microsoft.com/office/drawing/2014/main" id="{992A2240-A033-43D8-935B-8D2E4209690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FAE821-5D5A-4F5D-95BA-4A654A9B145E}"/>
              </a:ext>
            </a:extLst>
          </p:cNvPr>
          <p:cNvSpPr>
            <a:spLocks noGrp="1"/>
          </p:cNvSpPr>
          <p:nvPr>
            <p:ph type="sldNum" sz="quarter" idx="12"/>
          </p:nvPr>
        </p:nvSpPr>
        <p:spPr/>
        <p:txBody>
          <a:bodyPr/>
          <a:lstStyle/>
          <a:p>
            <a:fld id="{A809DF79-36F4-45F7-B9E6-A074BA0F6BA7}" type="slidenum">
              <a:rPr lang="en-GB" smtClean="0"/>
              <a:t>‹#›</a:t>
            </a:fld>
            <a:endParaRPr lang="en-GB"/>
          </a:p>
        </p:txBody>
      </p:sp>
    </p:spTree>
    <p:extLst>
      <p:ext uri="{BB962C8B-B14F-4D97-AF65-F5344CB8AC3E}">
        <p14:creationId xmlns:p14="http://schemas.microsoft.com/office/powerpoint/2010/main" val="129465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61A43-2931-4673-B927-16974BCC13D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10FADFB-5284-4033-B83D-030F21D0B9E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AA65AF2-DBFA-441E-B363-F3B80D0A970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B10CF44-1636-49DA-B432-5AE4A0817326}"/>
              </a:ext>
            </a:extLst>
          </p:cNvPr>
          <p:cNvSpPr>
            <a:spLocks noGrp="1"/>
          </p:cNvSpPr>
          <p:nvPr>
            <p:ph type="dt" sz="half" idx="10"/>
          </p:nvPr>
        </p:nvSpPr>
        <p:spPr/>
        <p:txBody>
          <a:bodyPr/>
          <a:lstStyle/>
          <a:p>
            <a:fld id="{2AEFAB66-2420-4A21-A048-67A2B8F7D1A9}" type="datetimeFigureOut">
              <a:rPr lang="en-GB" smtClean="0"/>
              <a:t>09/05/2024</a:t>
            </a:fld>
            <a:endParaRPr lang="en-GB"/>
          </a:p>
        </p:txBody>
      </p:sp>
      <p:sp>
        <p:nvSpPr>
          <p:cNvPr id="6" name="Footer Placeholder 5">
            <a:extLst>
              <a:ext uri="{FF2B5EF4-FFF2-40B4-BE49-F238E27FC236}">
                <a16:creationId xmlns:a16="http://schemas.microsoft.com/office/drawing/2014/main" id="{6F4DA458-2601-4744-AA0C-39FF1F3B6CA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A76602F-D8DC-401D-9141-FD2B0AC203F3}"/>
              </a:ext>
            </a:extLst>
          </p:cNvPr>
          <p:cNvSpPr>
            <a:spLocks noGrp="1"/>
          </p:cNvSpPr>
          <p:nvPr>
            <p:ph type="sldNum" sz="quarter" idx="12"/>
          </p:nvPr>
        </p:nvSpPr>
        <p:spPr/>
        <p:txBody>
          <a:bodyPr/>
          <a:lstStyle/>
          <a:p>
            <a:fld id="{A809DF79-36F4-45F7-B9E6-A074BA0F6BA7}" type="slidenum">
              <a:rPr lang="en-GB" smtClean="0"/>
              <a:t>‹#›</a:t>
            </a:fld>
            <a:endParaRPr lang="en-GB"/>
          </a:p>
        </p:txBody>
      </p:sp>
    </p:spTree>
    <p:extLst>
      <p:ext uri="{BB962C8B-B14F-4D97-AF65-F5344CB8AC3E}">
        <p14:creationId xmlns:p14="http://schemas.microsoft.com/office/powerpoint/2010/main" val="1476160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5ACA6B-20DE-4F7C-A21C-78EFA2340AE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6E97195-C68A-4AAE-9AC8-74576EAAEB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35AC792-78EA-479F-8087-104F7347E5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9114DC4-FDD4-428C-99C4-0374E501D34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FB126D-7EA4-46AE-801C-2DF6F3B6207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9D265DE-7923-4431-A23B-E7D9643EC0AC}"/>
              </a:ext>
            </a:extLst>
          </p:cNvPr>
          <p:cNvSpPr>
            <a:spLocks noGrp="1"/>
          </p:cNvSpPr>
          <p:nvPr>
            <p:ph type="dt" sz="half" idx="10"/>
          </p:nvPr>
        </p:nvSpPr>
        <p:spPr/>
        <p:txBody>
          <a:bodyPr/>
          <a:lstStyle/>
          <a:p>
            <a:fld id="{2AEFAB66-2420-4A21-A048-67A2B8F7D1A9}" type="datetimeFigureOut">
              <a:rPr lang="en-GB" smtClean="0"/>
              <a:t>09/05/2024</a:t>
            </a:fld>
            <a:endParaRPr lang="en-GB"/>
          </a:p>
        </p:txBody>
      </p:sp>
      <p:sp>
        <p:nvSpPr>
          <p:cNvPr id="8" name="Footer Placeholder 7">
            <a:extLst>
              <a:ext uri="{FF2B5EF4-FFF2-40B4-BE49-F238E27FC236}">
                <a16:creationId xmlns:a16="http://schemas.microsoft.com/office/drawing/2014/main" id="{A19C9062-A182-4F54-80D5-38A84D295F2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BDA339B-E2DE-4E03-8BEC-163E586DEAEB}"/>
              </a:ext>
            </a:extLst>
          </p:cNvPr>
          <p:cNvSpPr>
            <a:spLocks noGrp="1"/>
          </p:cNvSpPr>
          <p:nvPr>
            <p:ph type="sldNum" sz="quarter" idx="12"/>
          </p:nvPr>
        </p:nvSpPr>
        <p:spPr/>
        <p:txBody>
          <a:bodyPr/>
          <a:lstStyle/>
          <a:p>
            <a:fld id="{A809DF79-36F4-45F7-B9E6-A074BA0F6BA7}" type="slidenum">
              <a:rPr lang="en-GB" smtClean="0"/>
              <a:t>‹#›</a:t>
            </a:fld>
            <a:endParaRPr lang="en-GB"/>
          </a:p>
        </p:txBody>
      </p:sp>
    </p:spTree>
    <p:extLst>
      <p:ext uri="{BB962C8B-B14F-4D97-AF65-F5344CB8AC3E}">
        <p14:creationId xmlns:p14="http://schemas.microsoft.com/office/powerpoint/2010/main" val="2739005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A955C-8C46-461D-AD57-E800A2FB052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6365B8F-59FE-4CE0-93C5-75BCEE1930B4}"/>
              </a:ext>
            </a:extLst>
          </p:cNvPr>
          <p:cNvSpPr>
            <a:spLocks noGrp="1"/>
          </p:cNvSpPr>
          <p:nvPr>
            <p:ph type="dt" sz="half" idx="10"/>
          </p:nvPr>
        </p:nvSpPr>
        <p:spPr/>
        <p:txBody>
          <a:bodyPr/>
          <a:lstStyle/>
          <a:p>
            <a:fld id="{2AEFAB66-2420-4A21-A048-67A2B8F7D1A9}" type="datetimeFigureOut">
              <a:rPr lang="en-GB" smtClean="0"/>
              <a:t>09/05/2024</a:t>
            </a:fld>
            <a:endParaRPr lang="en-GB"/>
          </a:p>
        </p:txBody>
      </p:sp>
      <p:sp>
        <p:nvSpPr>
          <p:cNvPr id="4" name="Footer Placeholder 3">
            <a:extLst>
              <a:ext uri="{FF2B5EF4-FFF2-40B4-BE49-F238E27FC236}">
                <a16:creationId xmlns:a16="http://schemas.microsoft.com/office/drawing/2014/main" id="{D7B6DAFC-6C65-4ED0-9DDF-4647122E1EF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CE8A114-9597-4CF8-B5F4-049F11144DAF}"/>
              </a:ext>
            </a:extLst>
          </p:cNvPr>
          <p:cNvSpPr>
            <a:spLocks noGrp="1"/>
          </p:cNvSpPr>
          <p:nvPr>
            <p:ph type="sldNum" sz="quarter" idx="12"/>
          </p:nvPr>
        </p:nvSpPr>
        <p:spPr/>
        <p:txBody>
          <a:bodyPr/>
          <a:lstStyle/>
          <a:p>
            <a:fld id="{A809DF79-36F4-45F7-B9E6-A074BA0F6BA7}" type="slidenum">
              <a:rPr lang="en-GB" smtClean="0"/>
              <a:t>‹#›</a:t>
            </a:fld>
            <a:endParaRPr lang="en-GB"/>
          </a:p>
        </p:txBody>
      </p:sp>
    </p:spTree>
    <p:extLst>
      <p:ext uri="{BB962C8B-B14F-4D97-AF65-F5344CB8AC3E}">
        <p14:creationId xmlns:p14="http://schemas.microsoft.com/office/powerpoint/2010/main" val="4111414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2963D2-03FE-4E56-8A7B-57C7C33CB87F}"/>
              </a:ext>
            </a:extLst>
          </p:cNvPr>
          <p:cNvSpPr>
            <a:spLocks noGrp="1"/>
          </p:cNvSpPr>
          <p:nvPr>
            <p:ph type="dt" sz="half" idx="10"/>
          </p:nvPr>
        </p:nvSpPr>
        <p:spPr/>
        <p:txBody>
          <a:bodyPr/>
          <a:lstStyle/>
          <a:p>
            <a:fld id="{2AEFAB66-2420-4A21-A048-67A2B8F7D1A9}" type="datetimeFigureOut">
              <a:rPr lang="en-GB" smtClean="0"/>
              <a:t>09/05/2024</a:t>
            </a:fld>
            <a:endParaRPr lang="en-GB"/>
          </a:p>
        </p:txBody>
      </p:sp>
      <p:sp>
        <p:nvSpPr>
          <p:cNvPr id="3" name="Footer Placeholder 2">
            <a:extLst>
              <a:ext uri="{FF2B5EF4-FFF2-40B4-BE49-F238E27FC236}">
                <a16:creationId xmlns:a16="http://schemas.microsoft.com/office/drawing/2014/main" id="{39D28070-E89C-4F76-9713-90BAC6456DF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E848243-6671-4735-8AFD-0AEFF3D9AA2C}"/>
              </a:ext>
            </a:extLst>
          </p:cNvPr>
          <p:cNvSpPr>
            <a:spLocks noGrp="1"/>
          </p:cNvSpPr>
          <p:nvPr>
            <p:ph type="sldNum" sz="quarter" idx="12"/>
          </p:nvPr>
        </p:nvSpPr>
        <p:spPr/>
        <p:txBody>
          <a:bodyPr/>
          <a:lstStyle/>
          <a:p>
            <a:fld id="{A809DF79-36F4-45F7-B9E6-A074BA0F6BA7}" type="slidenum">
              <a:rPr lang="en-GB" smtClean="0"/>
              <a:t>‹#›</a:t>
            </a:fld>
            <a:endParaRPr lang="en-GB"/>
          </a:p>
        </p:txBody>
      </p:sp>
    </p:spTree>
    <p:extLst>
      <p:ext uri="{BB962C8B-B14F-4D97-AF65-F5344CB8AC3E}">
        <p14:creationId xmlns:p14="http://schemas.microsoft.com/office/powerpoint/2010/main" val="462962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6ECFE-E7BB-4A84-AD08-A38F0BDAD54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3C84F87-F3BC-4DB3-A317-06D76BD39E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F5A1915-4B50-4F04-97F8-F5F246EC42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F83537-F6B7-413D-BBE3-B89924335805}"/>
              </a:ext>
            </a:extLst>
          </p:cNvPr>
          <p:cNvSpPr>
            <a:spLocks noGrp="1"/>
          </p:cNvSpPr>
          <p:nvPr>
            <p:ph type="dt" sz="half" idx="10"/>
          </p:nvPr>
        </p:nvSpPr>
        <p:spPr/>
        <p:txBody>
          <a:bodyPr/>
          <a:lstStyle/>
          <a:p>
            <a:fld id="{2AEFAB66-2420-4A21-A048-67A2B8F7D1A9}" type="datetimeFigureOut">
              <a:rPr lang="en-GB" smtClean="0"/>
              <a:t>09/05/2024</a:t>
            </a:fld>
            <a:endParaRPr lang="en-GB"/>
          </a:p>
        </p:txBody>
      </p:sp>
      <p:sp>
        <p:nvSpPr>
          <p:cNvPr id="6" name="Footer Placeholder 5">
            <a:extLst>
              <a:ext uri="{FF2B5EF4-FFF2-40B4-BE49-F238E27FC236}">
                <a16:creationId xmlns:a16="http://schemas.microsoft.com/office/drawing/2014/main" id="{E3F98DB3-1459-4EA1-8472-FAB97039F32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4B3286-9099-443C-B115-A29E790A7E15}"/>
              </a:ext>
            </a:extLst>
          </p:cNvPr>
          <p:cNvSpPr>
            <a:spLocks noGrp="1"/>
          </p:cNvSpPr>
          <p:nvPr>
            <p:ph type="sldNum" sz="quarter" idx="12"/>
          </p:nvPr>
        </p:nvSpPr>
        <p:spPr/>
        <p:txBody>
          <a:bodyPr/>
          <a:lstStyle/>
          <a:p>
            <a:fld id="{A809DF79-36F4-45F7-B9E6-A074BA0F6BA7}" type="slidenum">
              <a:rPr lang="en-GB" smtClean="0"/>
              <a:t>‹#›</a:t>
            </a:fld>
            <a:endParaRPr lang="en-GB"/>
          </a:p>
        </p:txBody>
      </p:sp>
    </p:spTree>
    <p:extLst>
      <p:ext uri="{BB962C8B-B14F-4D97-AF65-F5344CB8AC3E}">
        <p14:creationId xmlns:p14="http://schemas.microsoft.com/office/powerpoint/2010/main" val="2448253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F86A2-1314-4869-BB55-12DA9A2EE6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2883EDD-DD7A-480B-9A0D-A392BCBFEA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26B4D6D-CE13-4002-A637-0FF9E9D6B8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58A2295-C7F8-484C-80CD-31A5B40B54FB}"/>
              </a:ext>
            </a:extLst>
          </p:cNvPr>
          <p:cNvSpPr>
            <a:spLocks noGrp="1"/>
          </p:cNvSpPr>
          <p:nvPr>
            <p:ph type="dt" sz="half" idx="10"/>
          </p:nvPr>
        </p:nvSpPr>
        <p:spPr/>
        <p:txBody>
          <a:bodyPr/>
          <a:lstStyle/>
          <a:p>
            <a:fld id="{2AEFAB66-2420-4A21-A048-67A2B8F7D1A9}" type="datetimeFigureOut">
              <a:rPr lang="en-GB" smtClean="0"/>
              <a:t>09/05/2024</a:t>
            </a:fld>
            <a:endParaRPr lang="en-GB"/>
          </a:p>
        </p:txBody>
      </p:sp>
      <p:sp>
        <p:nvSpPr>
          <p:cNvPr id="6" name="Footer Placeholder 5">
            <a:extLst>
              <a:ext uri="{FF2B5EF4-FFF2-40B4-BE49-F238E27FC236}">
                <a16:creationId xmlns:a16="http://schemas.microsoft.com/office/drawing/2014/main" id="{E5DBC8EA-194D-4E4F-8851-3F440A16CA2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656CCB3-7350-41F6-AF77-18749775CFAC}"/>
              </a:ext>
            </a:extLst>
          </p:cNvPr>
          <p:cNvSpPr>
            <a:spLocks noGrp="1"/>
          </p:cNvSpPr>
          <p:nvPr>
            <p:ph type="sldNum" sz="quarter" idx="12"/>
          </p:nvPr>
        </p:nvSpPr>
        <p:spPr/>
        <p:txBody>
          <a:bodyPr/>
          <a:lstStyle/>
          <a:p>
            <a:fld id="{A809DF79-36F4-45F7-B9E6-A074BA0F6BA7}" type="slidenum">
              <a:rPr lang="en-GB" smtClean="0"/>
              <a:t>‹#›</a:t>
            </a:fld>
            <a:endParaRPr lang="en-GB"/>
          </a:p>
        </p:txBody>
      </p:sp>
    </p:spTree>
    <p:extLst>
      <p:ext uri="{BB962C8B-B14F-4D97-AF65-F5344CB8AC3E}">
        <p14:creationId xmlns:p14="http://schemas.microsoft.com/office/powerpoint/2010/main" val="3134548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9A3A286-693F-457B-9D40-5040188200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81FD634-AB65-43A1-8871-17D8CAAEDA5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59173A5-9669-4DCA-AF9D-D8901AEA1D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EFAB66-2420-4A21-A048-67A2B8F7D1A9}" type="datetimeFigureOut">
              <a:rPr lang="en-GB" smtClean="0"/>
              <a:t>09/05/2024</a:t>
            </a:fld>
            <a:endParaRPr lang="en-GB"/>
          </a:p>
        </p:txBody>
      </p:sp>
      <p:sp>
        <p:nvSpPr>
          <p:cNvPr id="5" name="Footer Placeholder 4">
            <a:extLst>
              <a:ext uri="{FF2B5EF4-FFF2-40B4-BE49-F238E27FC236}">
                <a16:creationId xmlns:a16="http://schemas.microsoft.com/office/drawing/2014/main" id="{20CB556D-37D5-429D-8D2C-4C8A49E61A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B3C1BDF-B455-4902-8E0C-C106D2A9D8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09DF79-36F4-45F7-B9E6-A074BA0F6BA7}" type="slidenum">
              <a:rPr lang="en-GB" smtClean="0"/>
              <a:t>‹#›</a:t>
            </a:fld>
            <a:endParaRPr lang="en-GB"/>
          </a:p>
        </p:txBody>
      </p:sp>
    </p:spTree>
    <p:extLst>
      <p:ext uri="{BB962C8B-B14F-4D97-AF65-F5344CB8AC3E}">
        <p14:creationId xmlns:p14="http://schemas.microsoft.com/office/powerpoint/2010/main" val="15659388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explore-education-statistics.service.gov.uk/find-statistics/apprenticeships-and-traineeships"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explore-education-statistics.service.gov.uk/find-statistics/apprenticeships-and-traineeship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nomisweb.co.uk/reports/lmp/lep/contents.aspx" TargetMode="External"/><Relationship Id="rId2" Type="http://schemas.openxmlformats.org/officeDocument/2006/relationships/hyperlink" Target="https://explore-education-statistics.service.gov.uk/find-statistics/apprenticeships-and-traineeships" TargetMode="Externa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15.xml.rels><?xml version="1.0" encoding="UTF-8" standalone="yes"?>
<Relationships xmlns="http://schemas.openxmlformats.org/package/2006/relationships"><Relationship Id="rId3" Type="http://schemas.openxmlformats.org/officeDocument/2006/relationships/hyperlink" Target="https://explore-education-statistics.service.gov.uk/find-statistics/apprenticeships-and-traineeships" TargetMode="External"/><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explore-education-statistics.service.gov.uk/find-statistics/apprenticeships-and-traineeships" TargetMode="External"/><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explore-education-statistics.service.gov.uk/find-statistics/apprenticeships-and-traineeships" TargetMode="External"/><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explore-education-statistics.service.gov.uk/find-statistics/apprenticeships-and-traineeships" TargetMode="External"/><Relationship Id="rId2" Type="http://schemas.openxmlformats.org/officeDocument/2006/relationships/hyperlink" Target="https://www.ucas.com/apprenticeships/what-apprenticeship" TargetMode="External"/><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19.xml.rels><?xml version="1.0" encoding="UTF-8" standalone="yes"?>
<Relationships xmlns="http://schemas.openxmlformats.org/package/2006/relationships"><Relationship Id="rId2" Type="http://schemas.openxmlformats.org/officeDocument/2006/relationships/hyperlink" Target="https://explore-education-statistics.service.gov.uk/find-statistics/apprenticeships-and-traineeship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hyperlink" Target="https://explore-education-statistics.service.gov.uk/find-statistics/apprenticeships-and-traineeship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explore-education-statistics.service.gov.uk/find-statistics/apprenticeships-and-traineeships" TargetMode="External"/><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explore-education-statistics.service.gov.uk/find-statistics/apprenticeships-and-traineeships"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hyperlink" Target="https://explore-education-statistics.service.gov.uk/find-statistics/apprenticeships-and-traineeships"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explore-education-statistics.service.gov.uk/find-statistics/apprenticeships-and-traineeships" TargetMode="External"/><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nomisweb.co.uk/reports/lmp/lep/contents.aspx" TargetMode="External"/><Relationship Id="rId2" Type="http://schemas.openxmlformats.org/officeDocument/2006/relationships/hyperlink" Target="https://explore-education-statistics.service.gov.uk/find-statistics/apprenticeships-and-traineeships/2022-23" TargetMode="External"/><Relationship Id="rId1" Type="http://schemas.openxmlformats.org/officeDocument/2006/relationships/slideLayout" Target="../slideLayouts/slideLayout2.xml"/><Relationship Id="rId4" Type="http://schemas.openxmlformats.org/officeDocument/2006/relationships/chart" Target="../charts/chart11.xml"/></Relationships>
</file>

<file path=ppt/slides/_rels/slide27.xml.rels><?xml version="1.0" encoding="UTF-8" standalone="yes"?>
<Relationships xmlns="http://schemas.openxmlformats.org/package/2006/relationships"><Relationship Id="rId3" Type="http://schemas.openxmlformats.org/officeDocument/2006/relationships/hyperlink" Target="https://explore-education-statistics.service.gov.uk/find-statistics/apprenticeships-and-traineeships" TargetMode="External"/><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explore-education-statistics.service.gov.uk/find-statistics/apprenticeships-and-traineeships" TargetMode="External"/><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explore-education-statistics.service.gov.uk/find-statistics/apprenticeships-and-traineeships" TargetMode="External"/><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james.moorhouse@buckslep.co.uk"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explore-education-statistics.service.gov.uk/find-statistics/apprenticeships-and-traineeships" TargetMode="External"/><Relationship Id="rId2" Type="http://schemas.openxmlformats.org/officeDocument/2006/relationships/hyperlink" Target="https://www.ucas.com/apprenticeships/what-apprenticeship" TargetMode="External"/><Relationship Id="rId1" Type="http://schemas.openxmlformats.org/officeDocument/2006/relationships/slideLayout" Target="../slideLayouts/slideLayout2.xml"/><Relationship Id="rId4" Type="http://schemas.openxmlformats.org/officeDocument/2006/relationships/chart" Target="../charts/chart15.xml"/></Relationships>
</file>

<file path=ppt/slides/_rels/slide31.xml.rels><?xml version="1.0" encoding="UTF-8" standalone="yes"?>
<Relationships xmlns="http://schemas.openxmlformats.org/package/2006/relationships"><Relationship Id="rId2" Type="http://schemas.openxmlformats.org/officeDocument/2006/relationships/hyperlink" Target="https://explore-education-statistics.service.gov.uk/find-statistics/apprenticeships-and-traineeships"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explore-education-statistics.service.gov.uk/find-statistics/apprenticeships-and-traineeships"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explore-education-statistics.service.gov.uk/find-statistics/apprenticeships-and-traineeships" TargetMode="External"/><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explore-education-statistics.service.gov.uk/find-statistics/apprenticeships-and-traineeships"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explore-education-statistics.service.gov.uk/find-statistics/apprenticeships-and-traineeships" TargetMode="External"/></Relationships>
</file>

<file path=ppt/slides/_rels/slide38.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explore-education-statistics.service.gov.uk/find-statistics/apprenticeships-and-traineeships"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explore-education-statistics.service.gov.uk/find-statistics/apprenticeships-and-traineeships" TargetMode="External"/><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hyperlink" Target="https://explore-education-statistics.service.gov.uk/find-statistics/apprenticeships-and-traineeship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chart" Target="../charts/chart20.xml"/></Relationships>
</file>

<file path=ppt/slides/_rels/slide41.xml.rels><?xml version="1.0" encoding="UTF-8" standalone="yes"?>
<Relationships xmlns="http://schemas.openxmlformats.org/package/2006/relationships"><Relationship Id="rId3" Type="http://schemas.openxmlformats.org/officeDocument/2006/relationships/hyperlink" Target="https://explore-education-statistics.service.gov.uk/find-statistics/apprenticeships-and-traineeships" TargetMode="External"/><Relationship Id="rId2" Type="http://schemas.openxmlformats.org/officeDocument/2006/relationships/hyperlink" Target="https://www.ucas.com/apprenticeships/what-apprenticeship" TargetMode="External"/><Relationship Id="rId1" Type="http://schemas.openxmlformats.org/officeDocument/2006/relationships/slideLayout" Target="../slideLayouts/slideLayout2.xml"/><Relationship Id="rId4" Type="http://schemas.openxmlformats.org/officeDocument/2006/relationships/chart" Target="../charts/chart21.xml"/></Relationships>
</file>

<file path=ppt/slides/_rels/slide42.xml.rels><?xml version="1.0" encoding="UTF-8" standalone="yes"?>
<Relationships xmlns="http://schemas.openxmlformats.org/package/2006/relationships"><Relationship Id="rId2" Type="http://schemas.openxmlformats.org/officeDocument/2006/relationships/hyperlink" Target="https://explore-education-statistics.service.gov.uk/find-statistics/apprenticeships-and-traineeships"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explore-education-statistics.service.gov.uk/find-statistics/apprenticeships-and-traineeships"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hyperlink" Target="https://explore-education-statistics.service.gov.uk/find-statistics/apprenticeships-and-traineeships"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explore-education-statistics.service.gov.uk/find-statistics/apprenticeships-and-traineeships"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explore-education-statistics.service.gov.uk/find-statistics/apprenticeships-and-traineeships"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explore-education-statistics.service.gov.uk/find-statistics/apprenticeships-and-traineeships" TargetMode="External"/><Relationship Id="rId2" Type="http://schemas.openxmlformats.org/officeDocument/2006/relationships/chart" Target="../charts/chart2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explore-education-statistics.service.gov.uk/find-statistics/apprenticeships-and-traineeships" TargetMode="External"/><Relationship Id="rId2" Type="http://schemas.openxmlformats.org/officeDocument/2006/relationships/chart" Target="../charts/chart2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3" Type="http://schemas.openxmlformats.org/officeDocument/2006/relationships/slide" Target="slide38.xml"/><Relationship Id="rId18" Type="http://schemas.openxmlformats.org/officeDocument/2006/relationships/slide" Target="slide49.xml"/><Relationship Id="rId26" Type="http://schemas.openxmlformats.org/officeDocument/2006/relationships/slide" Target="slide51.xml"/><Relationship Id="rId39" Type="http://schemas.openxmlformats.org/officeDocument/2006/relationships/slide" Target="slide20.xml"/><Relationship Id="rId21" Type="http://schemas.openxmlformats.org/officeDocument/2006/relationships/slide" Target="slide40.xml"/><Relationship Id="rId34" Type="http://schemas.openxmlformats.org/officeDocument/2006/relationships/slide" Target="slide53.xml"/><Relationship Id="rId42" Type="http://schemas.openxmlformats.org/officeDocument/2006/relationships/slide" Target="slide55.xml"/><Relationship Id="rId7" Type="http://schemas.openxmlformats.org/officeDocument/2006/relationships/slide" Target="slide12.xml"/><Relationship Id="rId2" Type="http://schemas.openxmlformats.org/officeDocument/2006/relationships/notesSlide" Target="../notesSlides/notesSlide2.xml"/><Relationship Id="rId16" Type="http://schemas.openxmlformats.org/officeDocument/2006/relationships/slide" Target="slide26.xml"/><Relationship Id="rId29" Type="http://schemas.openxmlformats.org/officeDocument/2006/relationships/slide" Target="slide42.xml"/><Relationship Id="rId1" Type="http://schemas.openxmlformats.org/officeDocument/2006/relationships/slideLayout" Target="../slideLayouts/slideLayout2.xml"/><Relationship Id="rId6" Type="http://schemas.openxmlformats.org/officeDocument/2006/relationships/slide" Target="slide46.xml"/><Relationship Id="rId11" Type="http://schemas.openxmlformats.org/officeDocument/2006/relationships/slide" Target="slide13.xml"/><Relationship Id="rId24" Type="http://schemas.openxmlformats.org/officeDocument/2006/relationships/slide" Target="slide28.xml"/><Relationship Id="rId32" Type="http://schemas.openxmlformats.org/officeDocument/2006/relationships/slide" Target="slide30.xml"/><Relationship Id="rId37" Type="http://schemas.openxmlformats.org/officeDocument/2006/relationships/slide" Target="slide44.xml"/><Relationship Id="rId40" Type="http://schemas.openxmlformats.org/officeDocument/2006/relationships/slide" Target="slide32.xml"/><Relationship Id="rId45" Type="http://schemas.openxmlformats.org/officeDocument/2006/relationships/slide" Target="slide22.xml"/><Relationship Id="rId5" Type="http://schemas.openxmlformats.org/officeDocument/2006/relationships/slide" Target="slide35.xml"/><Relationship Id="rId15" Type="http://schemas.openxmlformats.org/officeDocument/2006/relationships/slide" Target="slide14.xml"/><Relationship Id="rId23" Type="http://schemas.openxmlformats.org/officeDocument/2006/relationships/slide" Target="slide16.xml"/><Relationship Id="rId28" Type="http://schemas.openxmlformats.org/officeDocument/2006/relationships/slide" Target="slide29.xml"/><Relationship Id="rId36" Type="http://schemas.openxmlformats.org/officeDocument/2006/relationships/slide" Target="slide31.xml"/><Relationship Id="rId10" Type="http://schemas.openxmlformats.org/officeDocument/2006/relationships/slide" Target="slide47.xml"/><Relationship Id="rId19" Type="http://schemas.openxmlformats.org/officeDocument/2006/relationships/slide" Target="slide15.xml"/><Relationship Id="rId31" Type="http://schemas.openxmlformats.org/officeDocument/2006/relationships/slide" Target="slide18.xml"/><Relationship Id="rId44" Type="http://schemas.openxmlformats.org/officeDocument/2006/relationships/slide" Target="slide33.xml"/><Relationship Id="rId4" Type="http://schemas.openxmlformats.org/officeDocument/2006/relationships/slide" Target="slide23.xml"/><Relationship Id="rId9" Type="http://schemas.openxmlformats.org/officeDocument/2006/relationships/slide" Target="slide37.xml"/><Relationship Id="rId14" Type="http://schemas.openxmlformats.org/officeDocument/2006/relationships/slide" Target="slide48.xml"/><Relationship Id="rId22" Type="http://schemas.openxmlformats.org/officeDocument/2006/relationships/slide" Target="slide50.xml"/><Relationship Id="rId27" Type="http://schemas.openxmlformats.org/officeDocument/2006/relationships/slide" Target="slide17.xml"/><Relationship Id="rId30" Type="http://schemas.openxmlformats.org/officeDocument/2006/relationships/slide" Target="slide52.xml"/><Relationship Id="rId35" Type="http://schemas.openxmlformats.org/officeDocument/2006/relationships/slide" Target="slide19.xml"/><Relationship Id="rId43" Type="http://schemas.openxmlformats.org/officeDocument/2006/relationships/slide" Target="slide21.xml"/><Relationship Id="rId8" Type="http://schemas.openxmlformats.org/officeDocument/2006/relationships/slide" Target="slide24.xml"/><Relationship Id="rId3" Type="http://schemas.openxmlformats.org/officeDocument/2006/relationships/slide" Target="slide10.xml"/><Relationship Id="rId12" Type="http://schemas.openxmlformats.org/officeDocument/2006/relationships/slide" Target="slide25.xml"/><Relationship Id="rId17" Type="http://schemas.openxmlformats.org/officeDocument/2006/relationships/slide" Target="slide39.xml"/><Relationship Id="rId25" Type="http://schemas.openxmlformats.org/officeDocument/2006/relationships/slide" Target="slide41.xml"/><Relationship Id="rId33" Type="http://schemas.openxmlformats.org/officeDocument/2006/relationships/slide" Target="slide43.xml"/><Relationship Id="rId38" Type="http://schemas.openxmlformats.org/officeDocument/2006/relationships/slide" Target="slide54.xml"/><Relationship Id="rId46" Type="http://schemas.openxmlformats.org/officeDocument/2006/relationships/slide" Target="slide34.xml"/><Relationship Id="rId20" Type="http://schemas.openxmlformats.org/officeDocument/2006/relationships/slide" Target="slide27.xml"/><Relationship Id="rId41" Type="http://schemas.openxmlformats.org/officeDocument/2006/relationships/slide" Target="slide45.xml"/></Relationships>
</file>

<file path=ppt/slides/_rels/slide50.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hyperlink" Target="https://explore-education-statistics.service.gov.uk/find-statistics/apprenticeships-and-traineeships"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explore-education-statistics.service.gov.uk/find-statistics/apprenticeships-and-traineeships" TargetMode="External"/><Relationship Id="rId2" Type="http://schemas.openxmlformats.org/officeDocument/2006/relationships/hyperlink" Target="https://www.ucas.com/apprenticeships/what-apprenticeship" TargetMode="External"/><Relationship Id="rId1" Type="http://schemas.openxmlformats.org/officeDocument/2006/relationships/slideLayout" Target="../slideLayouts/slideLayout2.xml"/><Relationship Id="rId4" Type="http://schemas.openxmlformats.org/officeDocument/2006/relationships/chart" Target="../charts/chart27.xml"/></Relationships>
</file>

<file path=ppt/slides/_rels/slide52.xml.rels><?xml version="1.0" encoding="UTF-8" standalone="yes"?>
<Relationships xmlns="http://schemas.openxmlformats.org/package/2006/relationships"><Relationship Id="rId2" Type="http://schemas.openxmlformats.org/officeDocument/2006/relationships/hyperlink" Target="https://explore-education-statistics.service.gov.uk/find-statistics/apprenticeships-and-traineeships"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explore-education-statistics.service.gov.uk/find-statistics/apprenticeships-and-traineeships"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explore-education-statistics.service.gov.uk/find-statistics/apprenticeships-and-traineeships" TargetMode="External"/><Relationship Id="rId2" Type="http://schemas.openxmlformats.org/officeDocument/2006/relationships/chart" Target="../charts/chart28.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explore-education-statistics.service.gov.uk/find-statistics/apprenticeships-and-traineeships"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hyperlink" Target="https://www.gov.uk/government/collections/employer-skills-survey-2022"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hyperlink" Target="https://www.gov.uk/government/collections/employer-skills-survey-2022"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hyperlink" Target="https://www.gov.uk/government/collections/employer-skills-survey-2022"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slide" Target="slide66.xml"/><Relationship Id="rId3" Type="http://schemas.openxmlformats.org/officeDocument/2006/relationships/slide" Target="slide64.xml"/><Relationship Id="rId7" Type="http://schemas.openxmlformats.org/officeDocument/2006/relationships/slide" Target="slide60.xml"/><Relationship Id="rId2" Type="http://schemas.openxmlformats.org/officeDocument/2006/relationships/slide" Target="slide58.xml"/><Relationship Id="rId1" Type="http://schemas.openxmlformats.org/officeDocument/2006/relationships/slideLayout" Target="../slideLayouts/slideLayout2.xml"/><Relationship Id="rId6" Type="http://schemas.openxmlformats.org/officeDocument/2006/relationships/slide" Target="slide65.xml"/><Relationship Id="rId5" Type="http://schemas.openxmlformats.org/officeDocument/2006/relationships/slide" Target="slide59.xml"/><Relationship Id="rId10" Type="http://schemas.openxmlformats.org/officeDocument/2006/relationships/slide" Target="slide67.xml"/><Relationship Id="rId4" Type="http://schemas.openxmlformats.org/officeDocument/2006/relationships/slide" Target="slide69.xml"/><Relationship Id="rId9" Type="http://schemas.openxmlformats.org/officeDocument/2006/relationships/slide" Target="slide61.xml"/></Relationships>
</file>

<file path=ppt/slides/_rels/slide60.xml.rels><?xml version="1.0" encoding="UTF-8" standalone="yes"?>
<Relationships xmlns="http://schemas.openxmlformats.org/package/2006/relationships"><Relationship Id="rId3" Type="http://schemas.openxmlformats.org/officeDocument/2006/relationships/hyperlink" Target="https://www.gov.uk/government/collections/employer-skills-survey-2022" TargetMode="External"/><Relationship Id="rId2" Type="http://schemas.openxmlformats.org/officeDocument/2006/relationships/chart" Target="../charts/chart31.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chart" Target="../charts/chart32.xml"/><Relationship Id="rId2" Type="http://schemas.openxmlformats.org/officeDocument/2006/relationships/hyperlink" Target="https://www.gov.uk/government/collections/employer-skills-survey-2022"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3" Type="http://schemas.openxmlformats.org/officeDocument/2006/relationships/hyperlink" Target="https://www.gov.uk/apply-apprenticeship"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chart" Target="../charts/chart33.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explore-education-statistics.service.gov.uk/find-statistics/apprenticeships-and-traineeships/2022-23" TargetMode="External"/><Relationship Id="rId2" Type="http://schemas.openxmlformats.org/officeDocument/2006/relationships/chart" Target="../charts/chart3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chart" Target="../charts/chart35.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chart" Target="../charts/chart36.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3" Type="http://schemas.openxmlformats.org/officeDocument/2006/relationships/hyperlink" Target="https://explore-education-statistics.service.gov.uk/find-statistics/key-stage-4-destination-measures" TargetMode="External"/><Relationship Id="rId2" Type="http://schemas.openxmlformats.org/officeDocument/2006/relationships/chart" Target="../charts/chart37.xml"/><Relationship Id="rId1" Type="http://schemas.openxmlformats.org/officeDocument/2006/relationships/slideLayout" Target="../slideLayouts/slideLayout2.xml"/><Relationship Id="rId4" Type="http://schemas.openxmlformats.org/officeDocument/2006/relationships/hyperlink" Target="https://explore-education-statistics.service.gov.uk/find-statistics/16-18-destination-measures"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B86AD-FB21-4C87-8B0C-5029B62E22A8}"/>
              </a:ext>
            </a:extLst>
          </p:cNvPr>
          <p:cNvSpPr>
            <a:spLocks noGrp="1"/>
          </p:cNvSpPr>
          <p:nvPr>
            <p:ph type="ctrTitle"/>
          </p:nvPr>
        </p:nvSpPr>
        <p:spPr>
          <a:xfrm>
            <a:off x="774574" y="3520000"/>
            <a:ext cx="5046196" cy="1795803"/>
          </a:xfrm>
        </p:spPr>
        <p:txBody>
          <a:bodyPr vert="horz" lIns="91440" tIns="45720" rIns="91440" bIns="45720" rtlCol="0">
            <a:normAutofit/>
          </a:bodyPr>
          <a:lstStyle/>
          <a:p>
            <a:pPr algn="l"/>
            <a:r>
              <a:rPr lang="en-US" sz="4400" kern="1200" dirty="0">
                <a:latin typeface="+mn-lt"/>
                <a:ea typeface="+mj-ea"/>
                <a:cs typeface="+mj-cs"/>
              </a:rPr>
              <a:t>Apprenticeships in Buckinghamshire</a:t>
            </a:r>
            <a:endParaRPr lang="en-US" sz="4400" dirty="0">
              <a:latin typeface="+mn-lt"/>
            </a:endParaRPr>
          </a:p>
        </p:txBody>
      </p:sp>
      <p:pic>
        <p:nvPicPr>
          <p:cNvPr id="1026" name="Picture 2" descr="THE FRONT ROOM - COFFEE AND LOUNGE, High Wycombe - Restaurant Reviews &amp;  Photos - Tripadvisor">
            <a:extLst>
              <a:ext uri="{FF2B5EF4-FFF2-40B4-BE49-F238E27FC236}">
                <a16:creationId xmlns:a16="http://schemas.microsoft.com/office/drawing/2014/main" id="{50C5880C-A659-48F7-B0E2-1121978E0336}"/>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02835" y="904355"/>
            <a:ext cx="2927250" cy="1953939"/>
          </a:xfrm>
          <a:prstGeom prst="rect">
            <a:avLst/>
          </a:prstGeom>
          <a:extLst>
            <a:ext uri="{909E8E84-426E-40DD-AFC4-6F175D3DCCD1}">
              <a14:hiddenFill xmlns:a14="http://schemas.microsoft.com/office/drawing/2010/main">
                <a:solidFill>
                  <a:srgbClr val="FFFFFF"/>
                </a:solidFill>
              </a14:hiddenFill>
            </a:ext>
          </a:extLst>
        </p:spPr>
      </p:pic>
      <p:sp>
        <p:nvSpPr>
          <p:cNvPr id="1031" name="Freeform: Shape 75">
            <a:extLst>
              <a:ext uri="{FF2B5EF4-FFF2-40B4-BE49-F238E27FC236}">
                <a16:creationId xmlns:a16="http://schemas.microsoft.com/office/drawing/2014/main" id="{7BC0F8B1-F985-469B-8332-13DBC76655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791963" y="451044"/>
            <a:ext cx="2308583" cy="2741196"/>
          </a:xfrm>
          <a:custGeom>
            <a:avLst/>
            <a:gdLst>
              <a:gd name="connsiteX0" fmla="*/ 2308583 w 2308583"/>
              <a:gd name="connsiteY0" fmla="*/ 2741196 h 2741196"/>
              <a:gd name="connsiteX1" fmla="*/ 462 w 2308583"/>
              <a:gd name="connsiteY1" fmla="*/ 2741196 h 2741196"/>
              <a:gd name="connsiteX2" fmla="*/ 0 w 2308583"/>
              <a:gd name="connsiteY2" fmla="*/ 2469337 h 2741196"/>
              <a:gd name="connsiteX3" fmla="*/ 2022607 w 2308583"/>
              <a:gd name="connsiteY3" fmla="*/ 2470269 h 2741196"/>
              <a:gd name="connsiteX4" fmla="*/ 2022607 w 2308583"/>
              <a:gd name="connsiteY4" fmla="*/ 0 h 2741196"/>
              <a:gd name="connsiteX5" fmla="*/ 2308583 w 2308583"/>
              <a:gd name="connsiteY5" fmla="*/ 0 h 2741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08583" h="2741196">
                <a:moveTo>
                  <a:pt x="2308583" y="2741196"/>
                </a:moveTo>
                <a:lnTo>
                  <a:pt x="462" y="2741196"/>
                </a:lnTo>
                <a:cubicBezTo>
                  <a:pt x="-462" y="2647366"/>
                  <a:pt x="923" y="2563167"/>
                  <a:pt x="0" y="2469337"/>
                </a:cubicBezTo>
                <a:lnTo>
                  <a:pt x="2022607" y="2470269"/>
                </a:lnTo>
                <a:lnTo>
                  <a:pt x="2022607" y="0"/>
                </a:lnTo>
                <a:lnTo>
                  <a:pt x="2308583" y="0"/>
                </a:lnTo>
                <a:close/>
              </a:path>
            </a:pathLst>
          </a:custGeom>
          <a:solidFill>
            <a:schemeClr val="tx1">
              <a:lumMod val="95000"/>
              <a:lumOff val="5000"/>
              <a:alpha val="75000"/>
            </a:schemeClr>
          </a:solidFill>
          <a:ln w="0">
            <a:noFill/>
            <a:prstDash val="solid"/>
            <a:round/>
            <a:headEnd/>
            <a:tailEnd/>
          </a:ln>
        </p:spPr>
        <p:txBody>
          <a:bodyPr/>
          <a:lstStyle/>
          <a:p>
            <a:endParaRPr lang="en-GB"/>
          </a:p>
        </p:txBody>
      </p:sp>
      <p:pic>
        <p:nvPicPr>
          <p:cNvPr id="6" name="Picture 5" descr="Shape&#10;&#10;Description automatically generated with medium confidence">
            <a:extLst>
              <a:ext uri="{FF2B5EF4-FFF2-40B4-BE49-F238E27FC236}">
                <a16:creationId xmlns:a16="http://schemas.microsoft.com/office/drawing/2014/main" id="{7AA2AF9C-8826-4118-956E-8E0D4BFBDDDD}"/>
              </a:ext>
            </a:extLst>
          </p:cNvPr>
          <p:cNvPicPr>
            <a:picLocks noChangeAspect="1"/>
          </p:cNvPicPr>
          <p:nvPr/>
        </p:nvPicPr>
        <p:blipFill>
          <a:blip r:embed="rId4"/>
          <a:stretch>
            <a:fillRect/>
          </a:stretch>
        </p:blipFill>
        <p:spPr>
          <a:xfrm>
            <a:off x="8479971" y="1568731"/>
            <a:ext cx="2837871" cy="514600"/>
          </a:xfrm>
          <a:prstGeom prst="rect">
            <a:avLst/>
          </a:prstGeom>
        </p:spPr>
      </p:pic>
      <p:sp>
        <p:nvSpPr>
          <p:cNvPr id="1032" name="Freeform: Shape 77">
            <a:extLst>
              <a:ext uri="{FF2B5EF4-FFF2-40B4-BE49-F238E27FC236}">
                <a16:creationId xmlns:a16="http://schemas.microsoft.com/office/drawing/2014/main" id="{89D15953-1642-4DD6-AD9E-01AA19247F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9466977" y="434000"/>
            <a:ext cx="2308583" cy="1114404"/>
          </a:xfrm>
          <a:custGeom>
            <a:avLst/>
            <a:gdLst>
              <a:gd name="connsiteX0" fmla="*/ 462 w 2308583"/>
              <a:gd name="connsiteY0" fmla="*/ 1114404 h 1114404"/>
              <a:gd name="connsiteX1" fmla="*/ 2308583 w 2308583"/>
              <a:gd name="connsiteY1" fmla="*/ 1114404 h 1114404"/>
              <a:gd name="connsiteX2" fmla="*/ 2308583 w 2308583"/>
              <a:gd name="connsiteY2" fmla="*/ 0 h 1114404"/>
              <a:gd name="connsiteX3" fmla="*/ 2022607 w 2308583"/>
              <a:gd name="connsiteY3" fmla="*/ 0 h 1114404"/>
              <a:gd name="connsiteX4" fmla="*/ 2022607 w 2308583"/>
              <a:gd name="connsiteY4" fmla="*/ 843477 h 1114404"/>
              <a:gd name="connsiteX5" fmla="*/ 0 w 2308583"/>
              <a:gd name="connsiteY5" fmla="*/ 842545 h 1114404"/>
              <a:gd name="connsiteX6" fmla="*/ 462 w 2308583"/>
              <a:gd name="connsiteY6" fmla="*/ 1114404 h 11144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08583" h="1114404">
                <a:moveTo>
                  <a:pt x="462" y="1114404"/>
                </a:moveTo>
                <a:lnTo>
                  <a:pt x="2308583" y="1114404"/>
                </a:lnTo>
                <a:lnTo>
                  <a:pt x="2308583" y="0"/>
                </a:lnTo>
                <a:lnTo>
                  <a:pt x="2022607" y="0"/>
                </a:lnTo>
                <a:lnTo>
                  <a:pt x="2022607" y="843477"/>
                </a:lnTo>
                <a:lnTo>
                  <a:pt x="0" y="842545"/>
                </a:lnTo>
                <a:cubicBezTo>
                  <a:pt x="923" y="936375"/>
                  <a:pt x="-462" y="1020574"/>
                  <a:pt x="462" y="1114404"/>
                </a:cubicBezTo>
                <a:close/>
              </a:path>
            </a:pathLst>
          </a:custGeom>
          <a:solidFill>
            <a:schemeClr val="tx1">
              <a:lumMod val="95000"/>
              <a:lumOff val="5000"/>
              <a:alpha val="75000"/>
            </a:schemeClr>
          </a:solidFill>
          <a:ln w="0">
            <a:noFill/>
            <a:prstDash val="solid"/>
            <a:round/>
            <a:headEnd/>
            <a:tailEnd/>
          </a:ln>
        </p:spPr>
        <p:txBody>
          <a:bodyPr/>
          <a:lstStyle/>
          <a:p>
            <a:endParaRPr lang="en-GB"/>
          </a:p>
        </p:txBody>
      </p:sp>
      <p:cxnSp>
        <p:nvCxnSpPr>
          <p:cNvPr id="80" name="Straight Connector 79">
            <a:extLst>
              <a:ext uri="{FF2B5EF4-FFF2-40B4-BE49-F238E27FC236}">
                <a16:creationId xmlns:a16="http://schemas.microsoft.com/office/drawing/2014/main" id="{1918D9D3-1370-4FF6-9DFC-9F87F903959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14400" y="5377218"/>
            <a:ext cx="4387755" cy="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pic>
        <p:nvPicPr>
          <p:cNvPr id="10" name="Picture 8" descr="OneWeb Satellites (@OneWebSatellit1) | Twitter">
            <a:extLst>
              <a:ext uri="{FF2B5EF4-FFF2-40B4-BE49-F238E27FC236}">
                <a16:creationId xmlns:a16="http://schemas.microsoft.com/office/drawing/2014/main" id="{97121BC9-3A7E-4D45-B91B-E9AA0ABB8095}"/>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6243851" y="3647851"/>
            <a:ext cx="1978925" cy="1978925"/>
          </a:xfrm>
          <a:prstGeom prst="rect">
            <a:avLst/>
          </a:prstGeom>
          <a:extLst>
            <a:ext uri="{909E8E84-426E-40DD-AFC4-6F175D3DCCD1}">
              <a14:hiddenFill xmlns:a14="http://schemas.microsoft.com/office/drawing/2010/main">
                <a:solidFill>
                  <a:srgbClr val="FFFFFF"/>
                </a:solidFill>
              </a14:hiddenFill>
            </a:ext>
          </a:extLst>
        </p:spPr>
      </p:pic>
      <p:pic>
        <p:nvPicPr>
          <p:cNvPr id="7" name="Picture 4" descr="Where Bridgerton was filmed | Full location guide for Netflix drama - Radio  Times">
            <a:extLst>
              <a:ext uri="{FF2B5EF4-FFF2-40B4-BE49-F238E27FC236}">
                <a16:creationId xmlns:a16="http://schemas.microsoft.com/office/drawing/2014/main" id="{EBC64B18-8AAE-41DD-955D-812D9FE9E628}"/>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9015312" y="3743027"/>
            <a:ext cx="2760248" cy="2063285"/>
          </a:xfrm>
          <a:prstGeom prst="rect">
            <a:avLst/>
          </a:prstGeom>
          <a:extLst>
            <a:ext uri="{909E8E84-426E-40DD-AFC4-6F175D3DCCD1}">
              <a14:hiddenFill xmlns:a14="http://schemas.microsoft.com/office/drawing/2010/main">
                <a:solidFill>
                  <a:srgbClr val="FFFFFF"/>
                </a:solidFill>
              </a14:hiddenFill>
            </a:ext>
          </a:extLst>
        </p:spPr>
      </p:pic>
      <p:sp>
        <p:nvSpPr>
          <p:cNvPr id="82" name="Freeform 6">
            <a:extLst>
              <a:ext uri="{FF2B5EF4-FFF2-40B4-BE49-F238E27FC236}">
                <a16:creationId xmlns:a16="http://schemas.microsoft.com/office/drawing/2014/main" id="{FBF3780C-749F-4B50-9E1D-F2B1F6DBB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476833" y="2919002"/>
            <a:ext cx="2525072" cy="3398994"/>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1">
              <a:lumMod val="95000"/>
              <a:lumOff val="5000"/>
              <a:alpha val="75000"/>
            </a:schemeClr>
          </a:solidFill>
          <a:ln w="0">
            <a:noFill/>
            <a:prstDash val="solid"/>
            <a:round/>
            <a:headEnd/>
            <a:tailEnd/>
          </a:ln>
        </p:spPr>
        <p:txBody>
          <a:bodyPr/>
          <a:lstStyle/>
          <a:p>
            <a:endParaRPr lang="en-GB"/>
          </a:p>
        </p:txBody>
      </p:sp>
      <p:pic>
        <p:nvPicPr>
          <p:cNvPr id="4" name="Picture 2" descr="Buckinghamshire Local Enterprise Partnership Logo">
            <a:extLst>
              <a:ext uri="{FF2B5EF4-FFF2-40B4-BE49-F238E27FC236}">
                <a16:creationId xmlns:a16="http://schemas.microsoft.com/office/drawing/2014/main" id="{AD7C5956-1B7E-4363-97BD-94E3D8BCFDED}"/>
              </a:ext>
            </a:extLst>
          </p:cNvPr>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9466977" y="904355"/>
            <a:ext cx="1847854" cy="789866"/>
          </a:xfrm>
          <a:prstGeom prst="rect">
            <a:avLst/>
          </a:prstGeom>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B90059E1-9D34-4879-8211-249E20372CCA}"/>
              </a:ext>
            </a:extLst>
          </p:cNvPr>
          <p:cNvSpPr txBox="1"/>
          <p:nvPr/>
        </p:nvSpPr>
        <p:spPr>
          <a:xfrm>
            <a:off x="852256" y="5921406"/>
            <a:ext cx="4714043" cy="369332"/>
          </a:xfrm>
          <a:prstGeom prst="rect">
            <a:avLst/>
          </a:prstGeom>
          <a:noFill/>
        </p:spPr>
        <p:txBody>
          <a:bodyPr wrap="square" rtlCol="0">
            <a:spAutoFit/>
          </a:bodyPr>
          <a:lstStyle/>
          <a:p>
            <a:r>
              <a:rPr lang="en-GB" i="1" dirty="0"/>
              <a:t>February 2024</a:t>
            </a:r>
          </a:p>
        </p:txBody>
      </p:sp>
      <p:pic>
        <p:nvPicPr>
          <p:cNvPr id="5" name="Picture 2" descr="Image result for total carbide">
            <a:extLst>
              <a:ext uri="{FF2B5EF4-FFF2-40B4-BE49-F238E27FC236}">
                <a16:creationId xmlns:a16="http://schemas.microsoft.com/office/drawing/2014/main" id="{69918EBC-A7B6-5CA4-1696-802C20681B9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354603" y="2364598"/>
            <a:ext cx="3641008" cy="9873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0056617"/>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6965"/>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C98A5BB-1781-5547-9190-7060A6126618}"/>
              </a:ext>
            </a:extLst>
          </p:cNvPr>
          <p:cNvSpPr>
            <a:spLocks noGrp="1"/>
          </p:cNvSpPr>
          <p:nvPr>
            <p:ph type="title"/>
          </p:nvPr>
        </p:nvSpPr>
        <p:spPr/>
        <p:txBody>
          <a:bodyPr/>
          <a:lstStyle/>
          <a:p>
            <a:r>
              <a:rPr lang="en-GB" b="1" dirty="0">
                <a:solidFill>
                  <a:schemeClr val="bg1"/>
                </a:solidFill>
                <a:latin typeface="+mn-lt"/>
              </a:rPr>
              <a:t>Apprenticeships started by</a:t>
            </a:r>
            <a:br>
              <a:rPr lang="en-GB" b="1" dirty="0">
                <a:solidFill>
                  <a:schemeClr val="bg1"/>
                </a:solidFill>
                <a:latin typeface="+mn-lt"/>
              </a:rPr>
            </a:br>
            <a:r>
              <a:rPr lang="en-GB" b="1" dirty="0">
                <a:solidFill>
                  <a:schemeClr val="bg1"/>
                </a:solidFill>
                <a:latin typeface="+mn-lt"/>
              </a:rPr>
              <a:t>Buckinghamshire-based learners</a:t>
            </a:r>
          </a:p>
        </p:txBody>
      </p:sp>
    </p:spTree>
    <p:extLst>
      <p:ext uri="{BB962C8B-B14F-4D97-AF65-F5344CB8AC3E}">
        <p14:creationId xmlns:p14="http://schemas.microsoft.com/office/powerpoint/2010/main" val="145634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EDCC7-171F-4361-20D5-6B60ABE58827}"/>
              </a:ext>
            </a:extLst>
          </p:cNvPr>
          <p:cNvSpPr>
            <a:spLocks noGrp="1"/>
          </p:cNvSpPr>
          <p:nvPr>
            <p:ph type="title"/>
          </p:nvPr>
        </p:nvSpPr>
        <p:spPr/>
        <p:txBody>
          <a:bodyPr/>
          <a:lstStyle/>
          <a:p>
            <a:r>
              <a:rPr lang="en-GB" dirty="0"/>
              <a:t>A note on the data</a:t>
            </a:r>
          </a:p>
        </p:txBody>
      </p:sp>
      <p:sp>
        <p:nvSpPr>
          <p:cNvPr id="8" name="Content Placeholder 7">
            <a:extLst>
              <a:ext uri="{FF2B5EF4-FFF2-40B4-BE49-F238E27FC236}">
                <a16:creationId xmlns:a16="http://schemas.microsoft.com/office/drawing/2014/main" id="{3DEE6D1B-6845-D5D3-41FF-9DFBF6BDB635}"/>
              </a:ext>
            </a:extLst>
          </p:cNvPr>
          <p:cNvSpPr>
            <a:spLocks noGrp="1"/>
          </p:cNvSpPr>
          <p:nvPr>
            <p:ph idx="1"/>
          </p:nvPr>
        </p:nvSpPr>
        <p:spPr/>
        <p:txBody>
          <a:bodyPr/>
          <a:lstStyle/>
          <a:p>
            <a:r>
              <a:rPr lang="en-GB" dirty="0"/>
              <a:t>This section provides data on apprenticeships that were </a:t>
            </a:r>
            <a:r>
              <a:rPr lang="en-GB" b="1" dirty="0"/>
              <a:t>started by learners who live in Buckinghamshire.</a:t>
            </a:r>
          </a:p>
          <a:p>
            <a:r>
              <a:rPr lang="en-GB" dirty="0"/>
              <a:t>Learners could be doing apprenticeships that are being delivered by Buckinghamshire training providers or non-Buckinghamshire training providers.</a:t>
            </a:r>
          </a:p>
          <a:p>
            <a:r>
              <a:rPr lang="en-GB" dirty="0"/>
              <a:t>There are a range of different training provider types, including colleges, universities, private training providers, local authorities and employer-providers. </a:t>
            </a:r>
          </a:p>
        </p:txBody>
      </p:sp>
    </p:spTree>
    <p:extLst>
      <p:ext uri="{BB962C8B-B14F-4D97-AF65-F5344CB8AC3E}">
        <p14:creationId xmlns:p14="http://schemas.microsoft.com/office/powerpoint/2010/main" val="10823394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EDCC7-171F-4361-20D5-6B60ABE58827}"/>
              </a:ext>
            </a:extLst>
          </p:cNvPr>
          <p:cNvSpPr>
            <a:spLocks noGrp="1"/>
          </p:cNvSpPr>
          <p:nvPr>
            <p:ph type="title"/>
          </p:nvPr>
        </p:nvSpPr>
        <p:spPr/>
        <p:txBody>
          <a:bodyPr/>
          <a:lstStyle/>
          <a:p>
            <a:r>
              <a:rPr lang="en-GB" dirty="0"/>
              <a:t>Trend – national comparison</a:t>
            </a:r>
          </a:p>
        </p:txBody>
      </p:sp>
      <p:sp>
        <p:nvSpPr>
          <p:cNvPr id="3" name="Content Placeholder 2">
            <a:extLst>
              <a:ext uri="{FF2B5EF4-FFF2-40B4-BE49-F238E27FC236}">
                <a16:creationId xmlns:a16="http://schemas.microsoft.com/office/drawing/2014/main" id="{262118CF-E65A-92CB-30CC-EBCBE796AEEC}"/>
              </a:ext>
            </a:extLst>
          </p:cNvPr>
          <p:cNvSpPr>
            <a:spLocks noGrp="1"/>
          </p:cNvSpPr>
          <p:nvPr>
            <p:ph idx="1"/>
          </p:nvPr>
        </p:nvSpPr>
        <p:spPr>
          <a:xfrm>
            <a:off x="838200" y="1825625"/>
            <a:ext cx="5094249" cy="4351338"/>
          </a:xfrm>
        </p:spPr>
        <p:txBody>
          <a:bodyPr>
            <a:normAutofit/>
          </a:bodyPr>
          <a:lstStyle/>
          <a:p>
            <a:r>
              <a:rPr lang="en-GB" sz="2400" dirty="0"/>
              <a:t>In 2022/23, Apprenticeship starts remain below their 2016/17 peak.</a:t>
            </a:r>
          </a:p>
          <a:p>
            <a:r>
              <a:rPr lang="en-GB" sz="2400" dirty="0"/>
              <a:t>Starts dropped 20% in 2019/20 (Covid-19 pandemic) on the previous academic year.</a:t>
            </a:r>
          </a:p>
          <a:p>
            <a:r>
              <a:rPr lang="en-GB" sz="2400" dirty="0"/>
              <a:t>Starts</a:t>
            </a:r>
            <a:r>
              <a:rPr lang="en-GB" sz="2400" dirty="0">
                <a:solidFill>
                  <a:srgbClr val="FF0000"/>
                </a:solidFill>
              </a:rPr>
              <a:t> </a:t>
            </a:r>
            <a:r>
              <a:rPr lang="en-GB" sz="2400" dirty="0"/>
              <a:t>have grown year-on-year since, albeit with slower growth in 2022/23.</a:t>
            </a:r>
          </a:p>
          <a:p>
            <a:r>
              <a:rPr lang="en-GB" sz="2400" dirty="0"/>
              <a:t>Buckinghamshire’s year-on-year growth in Apprenticeship starts has been stronger than the national average since 2019/2020. </a:t>
            </a:r>
          </a:p>
        </p:txBody>
      </p:sp>
      <p:graphicFrame>
        <p:nvGraphicFramePr>
          <p:cNvPr id="4" name="Chart 3">
            <a:extLst>
              <a:ext uri="{FF2B5EF4-FFF2-40B4-BE49-F238E27FC236}">
                <a16:creationId xmlns:a16="http://schemas.microsoft.com/office/drawing/2014/main" id="{CB6E5CCE-AFDC-9EBF-75E9-F9ED82A8BDFC}"/>
              </a:ext>
            </a:extLst>
          </p:cNvPr>
          <p:cNvGraphicFramePr>
            <a:graphicFrameLocks/>
          </p:cNvGraphicFramePr>
          <p:nvPr>
            <p:extLst>
              <p:ext uri="{D42A27DB-BD31-4B8C-83A1-F6EECF244321}">
                <p14:modId xmlns:p14="http://schemas.microsoft.com/office/powerpoint/2010/main" val="1127962866"/>
              </p:ext>
            </p:extLst>
          </p:nvPr>
        </p:nvGraphicFramePr>
        <p:xfrm>
          <a:off x="6132908" y="2154179"/>
          <a:ext cx="5220892" cy="3694229"/>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5D006B25-DF8D-B1DD-1F9F-D444FF91EA52}"/>
              </a:ext>
            </a:extLst>
          </p:cNvPr>
          <p:cNvSpPr txBox="1"/>
          <p:nvPr/>
        </p:nvSpPr>
        <p:spPr>
          <a:xfrm>
            <a:off x="8051181" y="5899964"/>
            <a:ext cx="3766054" cy="276999"/>
          </a:xfrm>
          <a:prstGeom prst="rect">
            <a:avLst/>
          </a:prstGeom>
          <a:noFill/>
        </p:spPr>
        <p:txBody>
          <a:bodyPr wrap="square" rtlCol="0">
            <a:spAutoFit/>
          </a:bodyPr>
          <a:lstStyle/>
          <a:p>
            <a:pPr algn="r"/>
            <a:r>
              <a:rPr lang="en-GB" sz="1200" dirty="0"/>
              <a:t>Source: </a:t>
            </a:r>
            <a:r>
              <a:rPr lang="en-GB" sz="1200" dirty="0">
                <a:hlinkClick r:id="rId4"/>
              </a:rPr>
              <a:t>DfE Apprenticeship starts</a:t>
            </a:r>
            <a:endParaRPr lang="en-GB" sz="1200" dirty="0"/>
          </a:p>
        </p:txBody>
      </p:sp>
      <p:sp>
        <p:nvSpPr>
          <p:cNvPr id="6" name="TextBox 5">
            <a:extLst>
              <a:ext uri="{FF2B5EF4-FFF2-40B4-BE49-F238E27FC236}">
                <a16:creationId xmlns:a16="http://schemas.microsoft.com/office/drawing/2014/main" id="{3A21B57D-C8F5-F9C6-1878-AA0ABC30E208}"/>
              </a:ext>
            </a:extLst>
          </p:cNvPr>
          <p:cNvSpPr txBox="1"/>
          <p:nvPr/>
        </p:nvSpPr>
        <p:spPr>
          <a:xfrm>
            <a:off x="6132908" y="1429078"/>
            <a:ext cx="5007200" cy="523220"/>
          </a:xfrm>
          <a:prstGeom prst="rect">
            <a:avLst/>
          </a:prstGeom>
          <a:noFill/>
        </p:spPr>
        <p:txBody>
          <a:bodyPr wrap="square" rtlCol="0">
            <a:spAutoFit/>
          </a:bodyPr>
          <a:lstStyle/>
          <a:p>
            <a:r>
              <a:rPr lang="en-GB" sz="1400" b="1" dirty="0">
                <a:solidFill>
                  <a:srgbClr val="006965"/>
                </a:solidFill>
              </a:rPr>
              <a:t>Year-on-year apprenticeship start growth has been stronger for Buckinghamshire-based learners than the national average.</a:t>
            </a:r>
          </a:p>
        </p:txBody>
      </p:sp>
    </p:spTree>
    <p:extLst>
      <p:ext uri="{BB962C8B-B14F-4D97-AF65-F5344CB8AC3E}">
        <p14:creationId xmlns:p14="http://schemas.microsoft.com/office/powerpoint/2010/main" val="4846552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5A7C5-8A1C-6A33-16B9-653C6693D1A5}"/>
              </a:ext>
            </a:extLst>
          </p:cNvPr>
          <p:cNvSpPr>
            <a:spLocks noGrp="1"/>
          </p:cNvSpPr>
          <p:nvPr>
            <p:ph type="title"/>
          </p:nvPr>
        </p:nvSpPr>
        <p:spPr>
          <a:xfrm>
            <a:off x="801293" y="223767"/>
            <a:ext cx="10515600" cy="1325563"/>
          </a:xfrm>
        </p:spPr>
        <p:txBody>
          <a:bodyPr/>
          <a:lstStyle/>
          <a:p>
            <a:r>
              <a:rPr lang="en-GB" dirty="0"/>
              <a:t>Trend – within Buckinghamshire </a:t>
            </a:r>
          </a:p>
        </p:txBody>
      </p:sp>
      <p:sp>
        <p:nvSpPr>
          <p:cNvPr id="3" name="Content Placeholder 2">
            <a:extLst>
              <a:ext uri="{FF2B5EF4-FFF2-40B4-BE49-F238E27FC236}">
                <a16:creationId xmlns:a16="http://schemas.microsoft.com/office/drawing/2014/main" id="{BF028DFA-0C23-116C-D6FD-6DE4CFD44469}"/>
              </a:ext>
            </a:extLst>
          </p:cNvPr>
          <p:cNvSpPr>
            <a:spLocks noGrp="1"/>
          </p:cNvSpPr>
          <p:nvPr>
            <p:ph idx="1"/>
          </p:nvPr>
        </p:nvSpPr>
        <p:spPr>
          <a:xfrm>
            <a:off x="838201" y="2162809"/>
            <a:ext cx="4582886" cy="4014153"/>
          </a:xfrm>
        </p:spPr>
        <p:txBody>
          <a:bodyPr>
            <a:normAutofit fontScale="92500" lnSpcReduction="10000"/>
          </a:bodyPr>
          <a:lstStyle/>
          <a:p>
            <a:r>
              <a:rPr lang="en-GB" sz="2000" dirty="0"/>
              <a:t>The highest number of apprenticeship learners from Buckinghamshire live</a:t>
            </a:r>
            <a:r>
              <a:rPr lang="en-GB" sz="2000" dirty="0">
                <a:solidFill>
                  <a:srgbClr val="FF0000"/>
                </a:solidFill>
              </a:rPr>
              <a:t> </a:t>
            </a:r>
            <a:r>
              <a:rPr lang="en-GB" sz="2000" dirty="0"/>
              <a:t>in the Aylesbury parliamentary constituency area.</a:t>
            </a:r>
          </a:p>
          <a:p>
            <a:r>
              <a:rPr lang="en-GB" sz="2000" dirty="0"/>
              <a:t>There has been strong growth since 2019/20 in the number of apprenticeship learners from</a:t>
            </a:r>
            <a:r>
              <a:rPr lang="en-GB" sz="2000" dirty="0">
                <a:solidFill>
                  <a:srgbClr val="FF0000"/>
                </a:solidFill>
              </a:rPr>
              <a:t> </a:t>
            </a:r>
            <a:r>
              <a:rPr lang="en-GB" sz="2000" dirty="0"/>
              <a:t>Aylesbury.</a:t>
            </a:r>
          </a:p>
          <a:p>
            <a:r>
              <a:rPr lang="en-GB" sz="2000" dirty="0"/>
              <a:t>Learner numbers are still below their peak in 2018/19 across all areas except the Buckingham parliamentary constituency area.</a:t>
            </a:r>
          </a:p>
          <a:p>
            <a:r>
              <a:rPr lang="en-GB" sz="2000" dirty="0"/>
              <a:t>Year-on-year growth stalled in the Wycombe and Beaconsfield parliamentary constituency areas for 2022/23. </a:t>
            </a:r>
          </a:p>
          <a:p>
            <a:endParaRPr lang="en-GB" sz="2000" dirty="0"/>
          </a:p>
        </p:txBody>
      </p:sp>
      <p:sp>
        <p:nvSpPr>
          <p:cNvPr id="5" name="TextBox 4">
            <a:extLst>
              <a:ext uri="{FF2B5EF4-FFF2-40B4-BE49-F238E27FC236}">
                <a16:creationId xmlns:a16="http://schemas.microsoft.com/office/drawing/2014/main" id="{1CFCFC66-6496-1244-3C01-E84E18C4880B}"/>
              </a:ext>
            </a:extLst>
          </p:cNvPr>
          <p:cNvSpPr txBox="1"/>
          <p:nvPr/>
        </p:nvSpPr>
        <p:spPr>
          <a:xfrm>
            <a:off x="8051181" y="5899964"/>
            <a:ext cx="3766054" cy="276999"/>
          </a:xfrm>
          <a:prstGeom prst="rect">
            <a:avLst/>
          </a:prstGeom>
          <a:noFill/>
        </p:spPr>
        <p:txBody>
          <a:bodyPr wrap="square" rtlCol="0">
            <a:spAutoFit/>
          </a:bodyPr>
          <a:lstStyle/>
          <a:p>
            <a:pPr algn="r"/>
            <a:r>
              <a:rPr lang="en-GB" sz="1200" dirty="0"/>
              <a:t>Source: </a:t>
            </a:r>
            <a:r>
              <a:rPr lang="en-GB" sz="1200" dirty="0">
                <a:hlinkClick r:id="rId3"/>
              </a:rPr>
              <a:t>DfE Apprenticeship starts</a:t>
            </a:r>
            <a:endParaRPr lang="en-GB" sz="1200" dirty="0"/>
          </a:p>
        </p:txBody>
      </p:sp>
      <p:sp>
        <p:nvSpPr>
          <p:cNvPr id="6" name="TextBox 5">
            <a:extLst>
              <a:ext uri="{FF2B5EF4-FFF2-40B4-BE49-F238E27FC236}">
                <a16:creationId xmlns:a16="http://schemas.microsoft.com/office/drawing/2014/main" id="{94A70FB6-55D5-75BA-6F6F-C023FDDB3840}"/>
              </a:ext>
            </a:extLst>
          </p:cNvPr>
          <p:cNvSpPr txBox="1"/>
          <p:nvPr/>
        </p:nvSpPr>
        <p:spPr>
          <a:xfrm>
            <a:off x="6132908" y="1424145"/>
            <a:ext cx="5007200" cy="738664"/>
          </a:xfrm>
          <a:prstGeom prst="rect">
            <a:avLst/>
          </a:prstGeom>
          <a:noFill/>
        </p:spPr>
        <p:txBody>
          <a:bodyPr wrap="square" rtlCol="0">
            <a:spAutoFit/>
          </a:bodyPr>
          <a:lstStyle/>
          <a:p>
            <a:r>
              <a:rPr lang="en-GB" sz="1400" b="1" dirty="0">
                <a:solidFill>
                  <a:srgbClr val="006965"/>
                </a:solidFill>
              </a:rPr>
              <a:t>Apprenticeships started by Buckinghamshire-based learners are growing more strongly in Aylesbury since 2019/20 than in other parliamentary constituency areas.</a:t>
            </a:r>
          </a:p>
        </p:txBody>
      </p:sp>
      <p:graphicFrame>
        <p:nvGraphicFramePr>
          <p:cNvPr id="7" name="Chart 6">
            <a:extLst>
              <a:ext uri="{FF2B5EF4-FFF2-40B4-BE49-F238E27FC236}">
                <a16:creationId xmlns:a16="http://schemas.microsoft.com/office/drawing/2014/main" id="{6DE516A5-4D1E-9F76-0036-C2A6DF2EA81B}"/>
              </a:ext>
            </a:extLst>
          </p:cNvPr>
          <p:cNvGraphicFramePr>
            <a:graphicFrameLocks/>
          </p:cNvGraphicFramePr>
          <p:nvPr>
            <p:extLst>
              <p:ext uri="{D42A27DB-BD31-4B8C-83A1-F6EECF244321}">
                <p14:modId xmlns:p14="http://schemas.microsoft.com/office/powerpoint/2010/main" val="850209420"/>
              </p:ext>
            </p:extLst>
          </p:nvPr>
        </p:nvGraphicFramePr>
        <p:xfrm>
          <a:off x="6132908" y="2162810"/>
          <a:ext cx="5220892" cy="363855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0813468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4D6F5-6236-3F64-3CB9-EFC92965710D}"/>
              </a:ext>
            </a:extLst>
          </p:cNvPr>
          <p:cNvSpPr>
            <a:spLocks noGrp="1"/>
          </p:cNvSpPr>
          <p:nvPr>
            <p:ph type="title"/>
          </p:nvPr>
        </p:nvSpPr>
        <p:spPr/>
        <p:txBody>
          <a:bodyPr/>
          <a:lstStyle/>
          <a:p>
            <a:r>
              <a:rPr lang="en-GB" dirty="0"/>
              <a:t>Starts per 1,000 people of working-age</a:t>
            </a:r>
          </a:p>
        </p:txBody>
      </p:sp>
      <p:sp>
        <p:nvSpPr>
          <p:cNvPr id="3" name="Content Placeholder 2">
            <a:extLst>
              <a:ext uri="{FF2B5EF4-FFF2-40B4-BE49-F238E27FC236}">
                <a16:creationId xmlns:a16="http://schemas.microsoft.com/office/drawing/2014/main" id="{A9276A5E-9092-AF15-4C99-8B1FBC6DC088}"/>
              </a:ext>
            </a:extLst>
          </p:cNvPr>
          <p:cNvSpPr>
            <a:spLocks noGrp="1"/>
          </p:cNvSpPr>
          <p:nvPr>
            <p:ph idx="1"/>
          </p:nvPr>
        </p:nvSpPr>
        <p:spPr>
          <a:xfrm>
            <a:off x="838199" y="2548843"/>
            <a:ext cx="5105401" cy="3628119"/>
          </a:xfrm>
        </p:spPr>
        <p:txBody>
          <a:bodyPr>
            <a:normAutofit/>
          </a:bodyPr>
          <a:lstStyle/>
          <a:p>
            <a:r>
              <a:rPr lang="en-GB" sz="2000" dirty="0"/>
              <a:t>8.1 apprenticeships were started by Buckinghamshire-based learners per 1,000 residents aged 16-64 in 2022/23.</a:t>
            </a:r>
          </a:p>
          <a:p>
            <a:r>
              <a:rPr lang="en-GB" sz="2000" dirty="0"/>
              <a:t>This was lower than the national and regional averages.</a:t>
            </a:r>
          </a:p>
          <a:p>
            <a:r>
              <a:rPr lang="en-GB" sz="2000" dirty="0"/>
              <a:t>However, this was higher than in neighbouring Local Enterprise Partnership (LEP) areas, with the exception of the South East Midlands.</a:t>
            </a:r>
          </a:p>
        </p:txBody>
      </p:sp>
      <p:sp>
        <p:nvSpPr>
          <p:cNvPr id="6" name="TextBox 5">
            <a:extLst>
              <a:ext uri="{FF2B5EF4-FFF2-40B4-BE49-F238E27FC236}">
                <a16:creationId xmlns:a16="http://schemas.microsoft.com/office/drawing/2014/main" id="{383F31A8-3AD5-6764-B9F9-BC0BCE059742}"/>
              </a:ext>
            </a:extLst>
          </p:cNvPr>
          <p:cNvSpPr txBox="1"/>
          <p:nvPr/>
        </p:nvSpPr>
        <p:spPr>
          <a:xfrm>
            <a:off x="8266470" y="5776438"/>
            <a:ext cx="3539613" cy="461665"/>
          </a:xfrm>
          <a:prstGeom prst="rect">
            <a:avLst/>
          </a:prstGeom>
          <a:noFill/>
        </p:spPr>
        <p:txBody>
          <a:bodyPr wrap="square" rtlCol="0">
            <a:spAutoFit/>
          </a:bodyPr>
          <a:lstStyle/>
          <a:p>
            <a:pPr algn="r"/>
            <a:r>
              <a:rPr lang="en-GB" sz="1200" dirty="0"/>
              <a:t>Source: </a:t>
            </a:r>
            <a:r>
              <a:rPr lang="en-GB" sz="1200" dirty="0">
                <a:hlinkClick r:id="rId2"/>
              </a:rPr>
              <a:t>DfE Apprenticeship starts 2022/23 academic year </a:t>
            </a:r>
            <a:r>
              <a:rPr lang="en-GB" sz="1200" dirty="0"/>
              <a:t>and </a:t>
            </a:r>
            <a:r>
              <a:rPr lang="en-GB" sz="1200" dirty="0">
                <a:hlinkClick r:id="rId3"/>
              </a:rPr>
              <a:t>2021 ONS population estimates</a:t>
            </a:r>
            <a:endParaRPr lang="en-GB" sz="1200" dirty="0"/>
          </a:p>
        </p:txBody>
      </p:sp>
      <p:graphicFrame>
        <p:nvGraphicFramePr>
          <p:cNvPr id="5" name="Chart 4">
            <a:extLst>
              <a:ext uri="{FF2B5EF4-FFF2-40B4-BE49-F238E27FC236}">
                <a16:creationId xmlns:a16="http://schemas.microsoft.com/office/drawing/2014/main" id="{2CA85A29-68A2-5729-2EE5-6B87CBA2D55B}"/>
              </a:ext>
            </a:extLst>
          </p:cNvPr>
          <p:cNvGraphicFramePr>
            <a:graphicFrameLocks/>
          </p:cNvGraphicFramePr>
          <p:nvPr>
            <p:extLst>
              <p:ext uri="{D42A27DB-BD31-4B8C-83A1-F6EECF244321}">
                <p14:modId xmlns:p14="http://schemas.microsoft.com/office/powerpoint/2010/main" val="138151613"/>
              </p:ext>
            </p:extLst>
          </p:nvPr>
        </p:nvGraphicFramePr>
        <p:xfrm>
          <a:off x="6693134" y="2351314"/>
          <a:ext cx="4572000" cy="3341914"/>
        </p:xfrm>
        <a:graphic>
          <a:graphicData uri="http://schemas.openxmlformats.org/drawingml/2006/chart">
            <c:chart xmlns:c="http://schemas.openxmlformats.org/drawingml/2006/chart" xmlns:r="http://schemas.openxmlformats.org/officeDocument/2006/relationships" r:id="rId4"/>
          </a:graphicData>
        </a:graphic>
      </p:graphicFrame>
      <p:sp>
        <p:nvSpPr>
          <p:cNvPr id="4" name="TextBox 3">
            <a:extLst>
              <a:ext uri="{FF2B5EF4-FFF2-40B4-BE49-F238E27FC236}">
                <a16:creationId xmlns:a16="http://schemas.microsoft.com/office/drawing/2014/main" id="{1C8FC8B7-B435-6252-EAB3-DA247F88DD71}"/>
              </a:ext>
            </a:extLst>
          </p:cNvPr>
          <p:cNvSpPr txBox="1"/>
          <p:nvPr/>
        </p:nvSpPr>
        <p:spPr>
          <a:xfrm>
            <a:off x="6693134" y="1828094"/>
            <a:ext cx="4572001" cy="523220"/>
          </a:xfrm>
          <a:prstGeom prst="rect">
            <a:avLst/>
          </a:prstGeom>
          <a:noFill/>
        </p:spPr>
        <p:txBody>
          <a:bodyPr wrap="square" rtlCol="0">
            <a:spAutoFit/>
          </a:bodyPr>
          <a:lstStyle/>
          <a:p>
            <a:r>
              <a:rPr lang="en-GB" sz="1400" b="1" dirty="0">
                <a:solidFill>
                  <a:srgbClr val="006965"/>
                </a:solidFill>
              </a:rPr>
              <a:t>Starts per 1,000 residents aged 16-64 was lower in Buckinghamshire than the national and regional averages.</a:t>
            </a:r>
          </a:p>
        </p:txBody>
      </p:sp>
    </p:spTree>
    <p:extLst>
      <p:ext uri="{BB962C8B-B14F-4D97-AF65-F5344CB8AC3E}">
        <p14:creationId xmlns:p14="http://schemas.microsoft.com/office/powerpoint/2010/main" val="21189827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31147-6606-2CBF-344E-CEEA9BADCA3B}"/>
              </a:ext>
            </a:extLst>
          </p:cNvPr>
          <p:cNvSpPr>
            <a:spLocks noGrp="1"/>
          </p:cNvSpPr>
          <p:nvPr>
            <p:ph type="title"/>
          </p:nvPr>
        </p:nvSpPr>
        <p:spPr/>
        <p:txBody>
          <a:bodyPr/>
          <a:lstStyle/>
          <a:p>
            <a:r>
              <a:rPr lang="en-GB" dirty="0"/>
              <a:t>Gender</a:t>
            </a:r>
          </a:p>
        </p:txBody>
      </p:sp>
      <p:sp>
        <p:nvSpPr>
          <p:cNvPr id="3" name="Content Placeholder 2">
            <a:extLst>
              <a:ext uri="{FF2B5EF4-FFF2-40B4-BE49-F238E27FC236}">
                <a16:creationId xmlns:a16="http://schemas.microsoft.com/office/drawing/2014/main" id="{AD8EBA43-911D-EF93-1823-FB024BA768CC}"/>
              </a:ext>
            </a:extLst>
          </p:cNvPr>
          <p:cNvSpPr>
            <a:spLocks noGrp="1"/>
          </p:cNvSpPr>
          <p:nvPr>
            <p:ph idx="1"/>
          </p:nvPr>
        </p:nvSpPr>
        <p:spPr>
          <a:xfrm>
            <a:off x="838200" y="1825625"/>
            <a:ext cx="4841240" cy="4351338"/>
          </a:xfrm>
        </p:spPr>
        <p:txBody>
          <a:bodyPr>
            <a:normAutofit/>
          </a:bodyPr>
          <a:lstStyle/>
          <a:p>
            <a:r>
              <a:rPr lang="en-GB" sz="2400" dirty="0"/>
              <a:t>More females Buckinghamshire residents started apprenticeships in than males.</a:t>
            </a:r>
          </a:p>
          <a:p>
            <a:r>
              <a:rPr lang="en-GB" sz="2400" dirty="0"/>
              <a:t>In 2018/19 the difference was small, however the gap had grown, particularly at the onset of Covid-19.</a:t>
            </a:r>
          </a:p>
          <a:p>
            <a:r>
              <a:rPr lang="en-GB" sz="2400" dirty="0"/>
              <a:t>In recent years, the gap has been narrowing with stronger growth in the number of males starting apprenticeships than females.</a:t>
            </a:r>
          </a:p>
        </p:txBody>
      </p:sp>
      <p:graphicFrame>
        <p:nvGraphicFramePr>
          <p:cNvPr id="4" name="Chart 3">
            <a:extLst>
              <a:ext uri="{FF2B5EF4-FFF2-40B4-BE49-F238E27FC236}">
                <a16:creationId xmlns:a16="http://schemas.microsoft.com/office/drawing/2014/main" id="{2B5DAE9F-E2B1-2D65-5B43-32724770DE48}"/>
              </a:ext>
            </a:extLst>
          </p:cNvPr>
          <p:cNvGraphicFramePr>
            <a:graphicFrameLocks/>
          </p:cNvGraphicFramePr>
          <p:nvPr>
            <p:extLst>
              <p:ext uri="{D42A27DB-BD31-4B8C-83A1-F6EECF244321}">
                <p14:modId xmlns:p14="http://schemas.microsoft.com/office/powerpoint/2010/main" val="1760698054"/>
              </p:ext>
            </p:extLst>
          </p:nvPr>
        </p:nvGraphicFramePr>
        <p:xfrm>
          <a:off x="6096000" y="2008504"/>
          <a:ext cx="5257800" cy="3805741"/>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049A3760-B603-FA77-9D51-BF42C3277078}"/>
              </a:ext>
            </a:extLst>
          </p:cNvPr>
          <p:cNvSpPr txBox="1"/>
          <p:nvPr/>
        </p:nvSpPr>
        <p:spPr>
          <a:xfrm>
            <a:off x="6132908" y="1429078"/>
            <a:ext cx="5007200" cy="523220"/>
          </a:xfrm>
          <a:prstGeom prst="rect">
            <a:avLst/>
          </a:prstGeom>
          <a:noFill/>
        </p:spPr>
        <p:txBody>
          <a:bodyPr wrap="square" rtlCol="0">
            <a:spAutoFit/>
          </a:bodyPr>
          <a:lstStyle/>
          <a:p>
            <a:r>
              <a:rPr lang="en-GB" sz="1400" b="1" dirty="0">
                <a:solidFill>
                  <a:srgbClr val="006965"/>
                </a:solidFill>
              </a:rPr>
              <a:t>More Buckinghamshire-based females started apprenticeships than males.</a:t>
            </a:r>
          </a:p>
        </p:txBody>
      </p:sp>
      <p:sp>
        <p:nvSpPr>
          <p:cNvPr id="7" name="TextBox 6">
            <a:extLst>
              <a:ext uri="{FF2B5EF4-FFF2-40B4-BE49-F238E27FC236}">
                <a16:creationId xmlns:a16="http://schemas.microsoft.com/office/drawing/2014/main" id="{A7313C92-A0BF-C39D-2AAF-AD76D1BF0DD7}"/>
              </a:ext>
            </a:extLst>
          </p:cNvPr>
          <p:cNvSpPr txBox="1"/>
          <p:nvPr/>
        </p:nvSpPr>
        <p:spPr>
          <a:xfrm>
            <a:off x="8051181" y="5899964"/>
            <a:ext cx="3766054" cy="276999"/>
          </a:xfrm>
          <a:prstGeom prst="rect">
            <a:avLst/>
          </a:prstGeom>
          <a:noFill/>
        </p:spPr>
        <p:txBody>
          <a:bodyPr wrap="square" rtlCol="0">
            <a:spAutoFit/>
          </a:bodyPr>
          <a:lstStyle/>
          <a:p>
            <a:pPr algn="r"/>
            <a:r>
              <a:rPr lang="en-GB" sz="1200" dirty="0"/>
              <a:t>Source: </a:t>
            </a:r>
            <a:r>
              <a:rPr lang="en-GB" sz="1200" dirty="0">
                <a:hlinkClick r:id="rId3"/>
              </a:rPr>
              <a:t>DfE Apprenticeship starts</a:t>
            </a:r>
            <a:endParaRPr lang="en-GB" sz="1200" dirty="0"/>
          </a:p>
        </p:txBody>
      </p:sp>
    </p:spTree>
    <p:extLst>
      <p:ext uri="{BB962C8B-B14F-4D97-AF65-F5344CB8AC3E}">
        <p14:creationId xmlns:p14="http://schemas.microsoft.com/office/powerpoint/2010/main" val="1729103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9B6F52-C0BA-5B19-D9B6-BBBF319F4C3B}"/>
              </a:ext>
            </a:extLst>
          </p:cNvPr>
          <p:cNvSpPr>
            <a:spLocks noGrp="1"/>
          </p:cNvSpPr>
          <p:nvPr>
            <p:ph type="title"/>
          </p:nvPr>
        </p:nvSpPr>
        <p:spPr/>
        <p:txBody>
          <a:bodyPr/>
          <a:lstStyle/>
          <a:p>
            <a:r>
              <a:rPr lang="en-GB" dirty="0"/>
              <a:t>Age trend</a:t>
            </a:r>
          </a:p>
        </p:txBody>
      </p:sp>
      <p:sp>
        <p:nvSpPr>
          <p:cNvPr id="3" name="Content Placeholder 2">
            <a:extLst>
              <a:ext uri="{FF2B5EF4-FFF2-40B4-BE49-F238E27FC236}">
                <a16:creationId xmlns:a16="http://schemas.microsoft.com/office/drawing/2014/main" id="{65A45968-6267-C053-1191-D81AE9F9EE08}"/>
              </a:ext>
            </a:extLst>
          </p:cNvPr>
          <p:cNvSpPr>
            <a:spLocks noGrp="1"/>
          </p:cNvSpPr>
          <p:nvPr>
            <p:ph idx="1"/>
          </p:nvPr>
        </p:nvSpPr>
        <p:spPr>
          <a:xfrm>
            <a:off x="838200" y="2220685"/>
            <a:ext cx="4767943" cy="3956277"/>
          </a:xfrm>
        </p:spPr>
        <p:txBody>
          <a:bodyPr>
            <a:normAutofit lnSpcReduction="10000"/>
          </a:bodyPr>
          <a:lstStyle/>
          <a:p>
            <a:r>
              <a:rPr lang="en-GB" sz="2000" dirty="0"/>
              <a:t>Almost half (46%) of apprenticeships started by Buckinghamshire-based learners in 2022/23 were started by learners aged 25 or older. This is up from 40% in 2016/17.</a:t>
            </a:r>
          </a:p>
          <a:p>
            <a:r>
              <a:rPr lang="en-GB" sz="2000" dirty="0"/>
              <a:t>In contrast, the proportion of starts for learners aged under 19 has decreased. However, since 2020/21 there has been year-on-year growth for this age group</a:t>
            </a:r>
            <a:r>
              <a:rPr lang="en-GB" sz="2000" dirty="0">
                <a:solidFill>
                  <a:srgbClr val="FF0000"/>
                </a:solidFill>
              </a:rPr>
              <a:t>.</a:t>
            </a:r>
          </a:p>
          <a:p>
            <a:r>
              <a:rPr lang="en-GB" sz="2000" dirty="0"/>
              <a:t>Since 2016/17, the proportion of starts for learners aged 19-24 has remained broadly</a:t>
            </a:r>
            <a:r>
              <a:rPr lang="en-GB" sz="2000" dirty="0">
                <a:solidFill>
                  <a:srgbClr val="FF0000"/>
                </a:solidFill>
              </a:rPr>
              <a:t> </a:t>
            </a:r>
            <a:r>
              <a:rPr lang="en-GB" sz="2000" dirty="0"/>
              <a:t>the same.</a:t>
            </a:r>
          </a:p>
          <a:p>
            <a:r>
              <a:rPr lang="en-GB" sz="2000" dirty="0"/>
              <a:t>This is broadly in-line with the national average.</a:t>
            </a:r>
          </a:p>
          <a:p>
            <a:endParaRPr lang="en-GB" sz="2000" dirty="0"/>
          </a:p>
        </p:txBody>
      </p:sp>
      <p:graphicFrame>
        <p:nvGraphicFramePr>
          <p:cNvPr id="4" name="Chart 3">
            <a:extLst>
              <a:ext uri="{FF2B5EF4-FFF2-40B4-BE49-F238E27FC236}">
                <a16:creationId xmlns:a16="http://schemas.microsoft.com/office/drawing/2014/main" id="{CD6D8EBD-4C64-12DA-E430-DEACF82E9748}"/>
              </a:ext>
            </a:extLst>
          </p:cNvPr>
          <p:cNvGraphicFramePr>
            <a:graphicFrameLocks/>
          </p:cNvGraphicFramePr>
          <p:nvPr>
            <p:extLst>
              <p:ext uri="{D42A27DB-BD31-4B8C-83A1-F6EECF244321}">
                <p14:modId xmlns:p14="http://schemas.microsoft.com/office/powerpoint/2010/main" val="3289491730"/>
              </p:ext>
            </p:extLst>
          </p:nvPr>
        </p:nvGraphicFramePr>
        <p:xfrm>
          <a:off x="6132908" y="2079016"/>
          <a:ext cx="5220892" cy="3694229"/>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4AFBB789-B127-291B-0875-E20ACF00B34B}"/>
              </a:ext>
            </a:extLst>
          </p:cNvPr>
          <p:cNvSpPr txBox="1"/>
          <p:nvPr/>
        </p:nvSpPr>
        <p:spPr>
          <a:xfrm>
            <a:off x="6132908" y="1276993"/>
            <a:ext cx="5297092" cy="523220"/>
          </a:xfrm>
          <a:prstGeom prst="rect">
            <a:avLst/>
          </a:prstGeom>
          <a:noFill/>
        </p:spPr>
        <p:txBody>
          <a:bodyPr wrap="square" rtlCol="0">
            <a:spAutoFit/>
          </a:bodyPr>
          <a:lstStyle/>
          <a:p>
            <a:r>
              <a:rPr lang="en-GB" sz="1400" b="1" dirty="0">
                <a:solidFill>
                  <a:srgbClr val="006965"/>
                </a:solidFill>
              </a:rPr>
              <a:t>Apprenticeships started by Buckinghamshire-based learners aged 25+ has grown more strongly than other age groups since 2016/17.</a:t>
            </a:r>
          </a:p>
        </p:txBody>
      </p:sp>
      <p:sp>
        <p:nvSpPr>
          <p:cNvPr id="7" name="TextBox 6">
            <a:extLst>
              <a:ext uri="{FF2B5EF4-FFF2-40B4-BE49-F238E27FC236}">
                <a16:creationId xmlns:a16="http://schemas.microsoft.com/office/drawing/2014/main" id="{48DDFD16-B003-4A88-8A3A-8E01247A4BF5}"/>
              </a:ext>
            </a:extLst>
          </p:cNvPr>
          <p:cNvSpPr txBox="1"/>
          <p:nvPr/>
        </p:nvSpPr>
        <p:spPr>
          <a:xfrm>
            <a:off x="8051181" y="5899964"/>
            <a:ext cx="3766054" cy="276999"/>
          </a:xfrm>
          <a:prstGeom prst="rect">
            <a:avLst/>
          </a:prstGeom>
          <a:noFill/>
        </p:spPr>
        <p:txBody>
          <a:bodyPr wrap="square" rtlCol="0">
            <a:spAutoFit/>
          </a:bodyPr>
          <a:lstStyle/>
          <a:p>
            <a:pPr algn="r"/>
            <a:r>
              <a:rPr lang="en-GB" sz="1200" dirty="0"/>
              <a:t>Source: </a:t>
            </a:r>
            <a:r>
              <a:rPr lang="en-GB" sz="1200" dirty="0">
                <a:hlinkClick r:id="rId3"/>
              </a:rPr>
              <a:t>DfE Apprenticeship starts</a:t>
            </a:r>
            <a:endParaRPr lang="en-GB" sz="1200" dirty="0"/>
          </a:p>
        </p:txBody>
      </p:sp>
    </p:spTree>
    <p:extLst>
      <p:ext uri="{BB962C8B-B14F-4D97-AF65-F5344CB8AC3E}">
        <p14:creationId xmlns:p14="http://schemas.microsoft.com/office/powerpoint/2010/main" val="24768264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695986-5588-195D-56C4-1973BBEDB977}"/>
              </a:ext>
            </a:extLst>
          </p:cNvPr>
          <p:cNvSpPr>
            <a:spLocks noGrp="1"/>
          </p:cNvSpPr>
          <p:nvPr>
            <p:ph type="title"/>
          </p:nvPr>
        </p:nvSpPr>
        <p:spPr/>
        <p:txBody>
          <a:bodyPr/>
          <a:lstStyle/>
          <a:p>
            <a:r>
              <a:rPr lang="en-GB" dirty="0"/>
              <a:t>Age – local area</a:t>
            </a:r>
          </a:p>
        </p:txBody>
      </p:sp>
      <p:sp>
        <p:nvSpPr>
          <p:cNvPr id="3" name="Content Placeholder 2">
            <a:extLst>
              <a:ext uri="{FF2B5EF4-FFF2-40B4-BE49-F238E27FC236}">
                <a16:creationId xmlns:a16="http://schemas.microsoft.com/office/drawing/2014/main" id="{480A57CA-6007-24C6-C419-11CF26FBD427}"/>
              </a:ext>
            </a:extLst>
          </p:cNvPr>
          <p:cNvSpPr>
            <a:spLocks noGrp="1"/>
          </p:cNvSpPr>
          <p:nvPr>
            <p:ph idx="1"/>
          </p:nvPr>
        </p:nvSpPr>
        <p:spPr>
          <a:xfrm>
            <a:off x="838201" y="2253343"/>
            <a:ext cx="4789714" cy="3923620"/>
          </a:xfrm>
        </p:spPr>
        <p:txBody>
          <a:bodyPr>
            <a:normAutofit/>
          </a:bodyPr>
          <a:lstStyle/>
          <a:p>
            <a:r>
              <a:rPr lang="en-GB" sz="2400" dirty="0"/>
              <a:t>A particularly high proportion of Wycombe and Aylesbury parliamentary constituency residents starting apprenticeships in 2022/23 were aged 25 or older (49% and 48% respectively). </a:t>
            </a:r>
          </a:p>
          <a:p>
            <a:r>
              <a:rPr lang="en-GB" sz="2400" dirty="0"/>
              <a:t>In contrast, similar proportions of Chesham &amp; Amersham-based learners were aged 19-24 and 25+.</a:t>
            </a:r>
          </a:p>
          <a:p>
            <a:endParaRPr lang="en-GB" dirty="0"/>
          </a:p>
        </p:txBody>
      </p:sp>
      <p:graphicFrame>
        <p:nvGraphicFramePr>
          <p:cNvPr id="5" name="Chart 4">
            <a:extLst>
              <a:ext uri="{FF2B5EF4-FFF2-40B4-BE49-F238E27FC236}">
                <a16:creationId xmlns:a16="http://schemas.microsoft.com/office/drawing/2014/main" id="{3BEEE878-444D-5566-1FB6-AFCBEE3A84F3}"/>
              </a:ext>
            </a:extLst>
          </p:cNvPr>
          <p:cNvGraphicFramePr>
            <a:graphicFrameLocks/>
          </p:cNvGraphicFramePr>
          <p:nvPr>
            <p:extLst>
              <p:ext uri="{D42A27DB-BD31-4B8C-83A1-F6EECF244321}">
                <p14:modId xmlns:p14="http://schemas.microsoft.com/office/powerpoint/2010/main" val="2457021317"/>
              </p:ext>
            </p:extLst>
          </p:nvPr>
        </p:nvGraphicFramePr>
        <p:xfrm>
          <a:off x="6132908" y="2085583"/>
          <a:ext cx="5124450" cy="3681096"/>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16F590F5-A306-CAFA-50A9-90921C84AA9D}"/>
              </a:ext>
            </a:extLst>
          </p:cNvPr>
          <p:cNvSpPr txBox="1"/>
          <p:nvPr/>
        </p:nvSpPr>
        <p:spPr>
          <a:xfrm>
            <a:off x="8051181" y="5899964"/>
            <a:ext cx="3766054" cy="276999"/>
          </a:xfrm>
          <a:prstGeom prst="rect">
            <a:avLst/>
          </a:prstGeom>
          <a:noFill/>
        </p:spPr>
        <p:txBody>
          <a:bodyPr wrap="square" rtlCol="0">
            <a:spAutoFit/>
          </a:bodyPr>
          <a:lstStyle/>
          <a:p>
            <a:pPr algn="r"/>
            <a:r>
              <a:rPr lang="en-GB" sz="1200" dirty="0"/>
              <a:t>Source: </a:t>
            </a:r>
            <a:r>
              <a:rPr lang="en-GB" sz="1200" dirty="0">
                <a:hlinkClick r:id="rId3"/>
              </a:rPr>
              <a:t>DfE Apprenticeship starts 2022/23 academic year</a:t>
            </a:r>
            <a:endParaRPr lang="en-GB" sz="1200" dirty="0"/>
          </a:p>
        </p:txBody>
      </p:sp>
      <p:sp>
        <p:nvSpPr>
          <p:cNvPr id="4" name="TextBox 3">
            <a:extLst>
              <a:ext uri="{FF2B5EF4-FFF2-40B4-BE49-F238E27FC236}">
                <a16:creationId xmlns:a16="http://schemas.microsoft.com/office/drawing/2014/main" id="{2FFC3DBC-0C7E-7875-9587-F435E7F37C8C}"/>
              </a:ext>
            </a:extLst>
          </p:cNvPr>
          <p:cNvSpPr txBox="1"/>
          <p:nvPr/>
        </p:nvSpPr>
        <p:spPr>
          <a:xfrm>
            <a:off x="6132908" y="1429078"/>
            <a:ext cx="5220892" cy="523220"/>
          </a:xfrm>
          <a:prstGeom prst="rect">
            <a:avLst/>
          </a:prstGeom>
          <a:noFill/>
        </p:spPr>
        <p:txBody>
          <a:bodyPr wrap="square" rtlCol="0">
            <a:spAutoFit/>
          </a:bodyPr>
          <a:lstStyle/>
          <a:p>
            <a:r>
              <a:rPr lang="en-GB" sz="1400" b="1" dirty="0">
                <a:solidFill>
                  <a:srgbClr val="006965"/>
                </a:solidFill>
              </a:rPr>
              <a:t>Compared to other age groups, a large proportion of apprenticeships started by Wycombe-based learners were aged 25+.</a:t>
            </a:r>
          </a:p>
        </p:txBody>
      </p:sp>
    </p:spTree>
    <p:extLst>
      <p:ext uri="{BB962C8B-B14F-4D97-AF65-F5344CB8AC3E}">
        <p14:creationId xmlns:p14="http://schemas.microsoft.com/office/powerpoint/2010/main" val="29366705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F585F-97CF-A6B7-B2B6-ED99AE363F57}"/>
              </a:ext>
            </a:extLst>
          </p:cNvPr>
          <p:cNvSpPr>
            <a:spLocks noGrp="1"/>
          </p:cNvSpPr>
          <p:nvPr>
            <p:ph type="title"/>
          </p:nvPr>
        </p:nvSpPr>
        <p:spPr/>
        <p:txBody>
          <a:bodyPr/>
          <a:lstStyle/>
          <a:p>
            <a:r>
              <a:rPr lang="en-GB" dirty="0"/>
              <a:t>Level</a:t>
            </a:r>
          </a:p>
        </p:txBody>
      </p:sp>
      <p:sp>
        <p:nvSpPr>
          <p:cNvPr id="3" name="Content Placeholder 2">
            <a:extLst>
              <a:ext uri="{FF2B5EF4-FFF2-40B4-BE49-F238E27FC236}">
                <a16:creationId xmlns:a16="http://schemas.microsoft.com/office/drawing/2014/main" id="{6822C0D5-D33E-3293-66C9-78ED66DF0A61}"/>
              </a:ext>
            </a:extLst>
          </p:cNvPr>
          <p:cNvSpPr>
            <a:spLocks noGrp="1"/>
          </p:cNvSpPr>
          <p:nvPr>
            <p:ph idx="1"/>
          </p:nvPr>
        </p:nvSpPr>
        <p:spPr>
          <a:xfrm>
            <a:off x="838200" y="1825625"/>
            <a:ext cx="5104053" cy="4351338"/>
          </a:xfrm>
        </p:spPr>
        <p:txBody>
          <a:bodyPr>
            <a:normAutofit fontScale="85000" lnSpcReduction="10000"/>
          </a:bodyPr>
          <a:lstStyle/>
          <a:p>
            <a:r>
              <a:rPr lang="en-GB" sz="2000" dirty="0"/>
              <a:t>In 2016/17, the majority of apprenticeships started by Buckinghamshire-based learners were </a:t>
            </a:r>
            <a:r>
              <a:rPr lang="en-GB" sz="2000" dirty="0">
                <a:hlinkClick r:id="rId2"/>
              </a:rPr>
              <a:t>intermediate and advanced level apprenticeships</a:t>
            </a:r>
            <a:r>
              <a:rPr lang="en-GB" sz="2000" dirty="0"/>
              <a:t>.</a:t>
            </a:r>
          </a:p>
          <a:p>
            <a:r>
              <a:rPr lang="en-GB" sz="2000" dirty="0"/>
              <a:t>However, over time the proportion of intermediate level starts has declined while higher level starts has increased. This is in-line with the national trend.</a:t>
            </a:r>
          </a:p>
          <a:p>
            <a:r>
              <a:rPr lang="en-GB" sz="2000" dirty="0"/>
              <a:t>The proportion of starts at the advanced level has remained relatively stable.</a:t>
            </a:r>
          </a:p>
          <a:p>
            <a:r>
              <a:rPr lang="en-GB" sz="2000" dirty="0"/>
              <a:t>The number of degree apprenticeships started by Buckinghamshire-based learners has increased year-on-year.</a:t>
            </a:r>
          </a:p>
          <a:p>
            <a:r>
              <a:rPr lang="en-GB" sz="2000" dirty="0"/>
              <a:t>Between 2019/20 and 2022/23, the number of degree apprenticeships increased by 75%.</a:t>
            </a:r>
          </a:p>
          <a:p>
            <a:r>
              <a:rPr lang="en-GB" sz="2000" dirty="0"/>
              <a:t>9% of all apprenticeships in 2022/23 were degree apprenticeships. This is up from 6% in 2019/20.</a:t>
            </a:r>
          </a:p>
          <a:p>
            <a:endParaRPr lang="en-GB" sz="2000" dirty="0"/>
          </a:p>
        </p:txBody>
      </p:sp>
      <p:sp>
        <p:nvSpPr>
          <p:cNvPr id="6" name="TextBox 5">
            <a:extLst>
              <a:ext uri="{FF2B5EF4-FFF2-40B4-BE49-F238E27FC236}">
                <a16:creationId xmlns:a16="http://schemas.microsoft.com/office/drawing/2014/main" id="{9CB731D4-F1EF-517F-FEB5-A827346D4845}"/>
              </a:ext>
            </a:extLst>
          </p:cNvPr>
          <p:cNvSpPr txBox="1"/>
          <p:nvPr/>
        </p:nvSpPr>
        <p:spPr>
          <a:xfrm>
            <a:off x="6096000" y="766296"/>
            <a:ext cx="5104052" cy="523220"/>
          </a:xfrm>
          <a:prstGeom prst="rect">
            <a:avLst/>
          </a:prstGeom>
          <a:noFill/>
        </p:spPr>
        <p:txBody>
          <a:bodyPr wrap="square" rtlCol="0">
            <a:spAutoFit/>
          </a:bodyPr>
          <a:lstStyle/>
          <a:p>
            <a:r>
              <a:rPr lang="en-GB" sz="1400" b="1" dirty="0">
                <a:solidFill>
                  <a:srgbClr val="006965"/>
                </a:solidFill>
              </a:rPr>
              <a:t>Since 2016/17, the proportion of intermediate level starts has declined while higher level starts has risen.</a:t>
            </a:r>
          </a:p>
        </p:txBody>
      </p:sp>
      <p:sp>
        <p:nvSpPr>
          <p:cNvPr id="7" name="TextBox 6">
            <a:extLst>
              <a:ext uri="{FF2B5EF4-FFF2-40B4-BE49-F238E27FC236}">
                <a16:creationId xmlns:a16="http://schemas.microsoft.com/office/drawing/2014/main" id="{F4037005-1C13-FF19-8ABC-75F7C6D5E180}"/>
              </a:ext>
            </a:extLst>
          </p:cNvPr>
          <p:cNvSpPr txBox="1"/>
          <p:nvPr/>
        </p:nvSpPr>
        <p:spPr>
          <a:xfrm>
            <a:off x="9117982" y="5715298"/>
            <a:ext cx="2708878" cy="646331"/>
          </a:xfrm>
          <a:prstGeom prst="rect">
            <a:avLst/>
          </a:prstGeom>
          <a:noFill/>
        </p:spPr>
        <p:txBody>
          <a:bodyPr wrap="square" rtlCol="0">
            <a:spAutoFit/>
          </a:bodyPr>
          <a:lstStyle/>
          <a:p>
            <a:pPr algn="r"/>
            <a:r>
              <a:rPr lang="en-GB" sz="1200" dirty="0"/>
              <a:t>Source: </a:t>
            </a:r>
            <a:r>
              <a:rPr lang="en-GB" sz="1200" dirty="0">
                <a:hlinkClick r:id="rId3"/>
              </a:rPr>
              <a:t>DfE Apprenticeship starts</a:t>
            </a:r>
            <a:endParaRPr lang="en-GB" sz="1200" dirty="0"/>
          </a:p>
          <a:p>
            <a:pPr algn="r"/>
            <a:r>
              <a:rPr lang="en-GB" sz="1200" dirty="0"/>
              <a:t>Higher level apprenticeship breakdown unavailable pre 2019/20.</a:t>
            </a:r>
          </a:p>
        </p:txBody>
      </p:sp>
      <p:graphicFrame>
        <p:nvGraphicFramePr>
          <p:cNvPr id="5" name="Table 4">
            <a:extLst>
              <a:ext uri="{FF2B5EF4-FFF2-40B4-BE49-F238E27FC236}">
                <a16:creationId xmlns:a16="http://schemas.microsoft.com/office/drawing/2014/main" id="{67400D0B-1910-F066-01B6-F6037F692059}"/>
              </a:ext>
            </a:extLst>
          </p:cNvPr>
          <p:cNvGraphicFramePr>
            <a:graphicFrameLocks noGrp="1"/>
          </p:cNvGraphicFramePr>
          <p:nvPr>
            <p:extLst>
              <p:ext uri="{D42A27DB-BD31-4B8C-83A1-F6EECF244321}">
                <p14:modId xmlns:p14="http://schemas.microsoft.com/office/powerpoint/2010/main" val="586042845"/>
              </p:ext>
            </p:extLst>
          </p:nvPr>
        </p:nvGraphicFramePr>
        <p:xfrm>
          <a:off x="6096000" y="5105698"/>
          <a:ext cx="3021982" cy="1219200"/>
        </p:xfrm>
        <a:graphic>
          <a:graphicData uri="http://schemas.openxmlformats.org/drawingml/2006/table">
            <a:tbl>
              <a:tblPr firstRow="1" bandRow="1">
                <a:tableStyleId>{5C22544A-7EE6-4342-B048-85BDC9FD1C3A}</a:tableStyleId>
              </a:tblPr>
              <a:tblGrid>
                <a:gridCol w="1510991">
                  <a:extLst>
                    <a:ext uri="{9D8B030D-6E8A-4147-A177-3AD203B41FA5}">
                      <a16:colId xmlns:a16="http://schemas.microsoft.com/office/drawing/2014/main" val="385182599"/>
                    </a:ext>
                  </a:extLst>
                </a:gridCol>
                <a:gridCol w="1510991">
                  <a:extLst>
                    <a:ext uri="{9D8B030D-6E8A-4147-A177-3AD203B41FA5}">
                      <a16:colId xmlns:a16="http://schemas.microsoft.com/office/drawing/2014/main" val="3746692928"/>
                    </a:ext>
                  </a:extLst>
                </a:gridCol>
              </a:tblGrid>
              <a:tr h="288000">
                <a:tc>
                  <a:txBody>
                    <a:bodyPr/>
                    <a:lstStyle/>
                    <a:p>
                      <a:r>
                        <a:rPr lang="en-GB" sz="1400" b="1" dirty="0">
                          <a:solidFill>
                            <a:schemeClr val="bg1"/>
                          </a:solidFill>
                        </a:rPr>
                        <a:t>Intermediate</a:t>
                      </a:r>
                    </a:p>
                  </a:txBody>
                  <a:tcPr>
                    <a:solidFill>
                      <a:srgbClr val="006965"/>
                    </a:solidFill>
                  </a:tcPr>
                </a:tc>
                <a:tc>
                  <a:txBody>
                    <a:bodyPr/>
                    <a:lstStyle/>
                    <a:p>
                      <a:r>
                        <a:rPr lang="en-GB" sz="1400" b="1" dirty="0">
                          <a:solidFill>
                            <a:schemeClr val="bg1"/>
                          </a:solidFill>
                        </a:rPr>
                        <a:t>Levels 1 and 2</a:t>
                      </a:r>
                    </a:p>
                  </a:txBody>
                  <a:tcPr>
                    <a:solidFill>
                      <a:srgbClr val="006965"/>
                    </a:solidFill>
                  </a:tcPr>
                </a:tc>
                <a:extLst>
                  <a:ext uri="{0D108BD9-81ED-4DB2-BD59-A6C34878D82A}">
                    <a16:rowId xmlns:a16="http://schemas.microsoft.com/office/drawing/2014/main" val="2897538351"/>
                  </a:ext>
                </a:extLst>
              </a:tr>
              <a:tr h="288000">
                <a:tc>
                  <a:txBody>
                    <a:bodyPr/>
                    <a:lstStyle/>
                    <a:p>
                      <a:r>
                        <a:rPr lang="en-GB" sz="1400" b="1" dirty="0">
                          <a:solidFill>
                            <a:schemeClr val="bg1"/>
                          </a:solidFill>
                        </a:rPr>
                        <a:t>Advanced</a:t>
                      </a:r>
                    </a:p>
                  </a:txBody>
                  <a:tcPr>
                    <a:solidFill>
                      <a:srgbClr val="006965">
                        <a:alpha val="60000"/>
                      </a:srgbClr>
                    </a:solidFill>
                  </a:tcPr>
                </a:tc>
                <a:tc>
                  <a:txBody>
                    <a:bodyPr/>
                    <a:lstStyle/>
                    <a:p>
                      <a:r>
                        <a:rPr lang="en-GB" sz="1400" b="1" dirty="0">
                          <a:solidFill>
                            <a:schemeClr val="bg1"/>
                          </a:solidFill>
                        </a:rPr>
                        <a:t>Level 3</a:t>
                      </a:r>
                    </a:p>
                  </a:txBody>
                  <a:tcPr>
                    <a:solidFill>
                      <a:srgbClr val="006965">
                        <a:alpha val="60000"/>
                      </a:srgbClr>
                    </a:solidFill>
                  </a:tcPr>
                </a:tc>
                <a:extLst>
                  <a:ext uri="{0D108BD9-81ED-4DB2-BD59-A6C34878D82A}">
                    <a16:rowId xmlns:a16="http://schemas.microsoft.com/office/drawing/2014/main" val="3187089783"/>
                  </a:ext>
                </a:extLst>
              </a:tr>
              <a:tr h="288000">
                <a:tc>
                  <a:txBody>
                    <a:bodyPr/>
                    <a:lstStyle/>
                    <a:p>
                      <a:r>
                        <a:rPr lang="en-GB" sz="1400" b="1" dirty="0">
                          <a:solidFill>
                            <a:schemeClr val="bg1"/>
                          </a:solidFill>
                        </a:rPr>
                        <a:t>Higher</a:t>
                      </a:r>
                    </a:p>
                  </a:txBody>
                  <a:tcPr>
                    <a:solidFill>
                      <a:srgbClr val="006965"/>
                    </a:solidFill>
                  </a:tcPr>
                </a:tc>
                <a:tc>
                  <a:txBody>
                    <a:bodyPr/>
                    <a:lstStyle/>
                    <a:p>
                      <a:r>
                        <a:rPr lang="en-GB" sz="1400" b="1" dirty="0">
                          <a:solidFill>
                            <a:schemeClr val="bg1"/>
                          </a:solidFill>
                        </a:rPr>
                        <a:t>Levels 4 to 7</a:t>
                      </a:r>
                    </a:p>
                  </a:txBody>
                  <a:tcPr>
                    <a:solidFill>
                      <a:srgbClr val="006965"/>
                    </a:solidFill>
                  </a:tcPr>
                </a:tc>
                <a:extLst>
                  <a:ext uri="{0D108BD9-81ED-4DB2-BD59-A6C34878D82A}">
                    <a16:rowId xmlns:a16="http://schemas.microsoft.com/office/drawing/2014/main" val="827844900"/>
                  </a:ext>
                </a:extLst>
              </a:tr>
              <a:tr h="288000">
                <a:tc>
                  <a:txBody>
                    <a:bodyPr/>
                    <a:lstStyle/>
                    <a:p>
                      <a:r>
                        <a:rPr lang="en-GB" sz="1400" b="1" dirty="0">
                          <a:solidFill>
                            <a:schemeClr val="bg1"/>
                          </a:solidFill>
                        </a:rPr>
                        <a:t>Degree</a:t>
                      </a:r>
                    </a:p>
                  </a:txBody>
                  <a:tcPr>
                    <a:solidFill>
                      <a:srgbClr val="006965">
                        <a:alpha val="60000"/>
                      </a:srgbClr>
                    </a:solidFill>
                  </a:tcPr>
                </a:tc>
                <a:tc>
                  <a:txBody>
                    <a:bodyPr/>
                    <a:lstStyle/>
                    <a:p>
                      <a:r>
                        <a:rPr lang="en-GB" sz="1400" b="1" dirty="0">
                          <a:solidFill>
                            <a:schemeClr val="bg1"/>
                          </a:solidFill>
                        </a:rPr>
                        <a:t>Levels 6 &amp; 7</a:t>
                      </a:r>
                    </a:p>
                  </a:txBody>
                  <a:tcPr>
                    <a:solidFill>
                      <a:srgbClr val="006965">
                        <a:alpha val="60000"/>
                      </a:srgbClr>
                    </a:solidFill>
                  </a:tcPr>
                </a:tc>
                <a:extLst>
                  <a:ext uri="{0D108BD9-81ED-4DB2-BD59-A6C34878D82A}">
                    <a16:rowId xmlns:a16="http://schemas.microsoft.com/office/drawing/2014/main" val="3824874897"/>
                  </a:ext>
                </a:extLst>
              </a:tr>
            </a:tbl>
          </a:graphicData>
        </a:graphic>
      </p:graphicFrame>
      <p:graphicFrame>
        <p:nvGraphicFramePr>
          <p:cNvPr id="8" name="Chart 7">
            <a:extLst>
              <a:ext uri="{FF2B5EF4-FFF2-40B4-BE49-F238E27FC236}">
                <a16:creationId xmlns:a16="http://schemas.microsoft.com/office/drawing/2014/main" id="{5BAC5B5B-28B3-E58B-0B19-37DF42A8AD95}"/>
              </a:ext>
            </a:extLst>
          </p:cNvPr>
          <p:cNvGraphicFramePr>
            <a:graphicFrameLocks/>
          </p:cNvGraphicFramePr>
          <p:nvPr>
            <p:extLst>
              <p:ext uri="{D42A27DB-BD31-4B8C-83A1-F6EECF244321}">
                <p14:modId xmlns:p14="http://schemas.microsoft.com/office/powerpoint/2010/main" val="3713822194"/>
              </p:ext>
            </p:extLst>
          </p:nvPr>
        </p:nvGraphicFramePr>
        <p:xfrm>
          <a:off x="6096000" y="1488577"/>
          <a:ext cx="5538951" cy="346918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696177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79068-9926-290F-FBE8-618AA843AED1}"/>
              </a:ext>
            </a:extLst>
          </p:cNvPr>
          <p:cNvSpPr>
            <a:spLocks noGrp="1"/>
          </p:cNvSpPr>
          <p:nvPr>
            <p:ph type="title"/>
          </p:nvPr>
        </p:nvSpPr>
        <p:spPr/>
        <p:txBody>
          <a:bodyPr/>
          <a:lstStyle/>
          <a:p>
            <a:r>
              <a:rPr lang="en-GB" dirty="0"/>
              <a:t>Subject</a:t>
            </a:r>
          </a:p>
        </p:txBody>
      </p:sp>
      <p:graphicFrame>
        <p:nvGraphicFramePr>
          <p:cNvPr id="7" name="Content Placeholder 6">
            <a:extLst>
              <a:ext uri="{FF2B5EF4-FFF2-40B4-BE49-F238E27FC236}">
                <a16:creationId xmlns:a16="http://schemas.microsoft.com/office/drawing/2014/main" id="{897148F6-4060-FF53-E9CC-CEEACD3547DD}"/>
              </a:ext>
            </a:extLst>
          </p:cNvPr>
          <p:cNvGraphicFramePr>
            <a:graphicFrameLocks noGrp="1"/>
          </p:cNvGraphicFramePr>
          <p:nvPr>
            <p:ph idx="1"/>
            <p:extLst>
              <p:ext uri="{D42A27DB-BD31-4B8C-83A1-F6EECF244321}">
                <p14:modId xmlns:p14="http://schemas.microsoft.com/office/powerpoint/2010/main" val="1514023811"/>
              </p:ext>
            </p:extLst>
          </p:nvPr>
        </p:nvGraphicFramePr>
        <p:xfrm>
          <a:off x="4648197" y="1978092"/>
          <a:ext cx="6705603" cy="3896077"/>
        </p:xfrm>
        <a:graphic>
          <a:graphicData uri="http://schemas.openxmlformats.org/drawingml/2006/table">
            <a:tbl>
              <a:tblPr>
                <a:tableStyleId>{5C22544A-7EE6-4342-B048-85BDC9FD1C3A}</a:tableStyleId>
              </a:tblPr>
              <a:tblGrid>
                <a:gridCol w="2800815">
                  <a:extLst>
                    <a:ext uri="{9D8B030D-6E8A-4147-A177-3AD203B41FA5}">
                      <a16:colId xmlns:a16="http://schemas.microsoft.com/office/drawing/2014/main" val="4257905443"/>
                    </a:ext>
                  </a:extLst>
                </a:gridCol>
                <a:gridCol w="650798">
                  <a:extLst>
                    <a:ext uri="{9D8B030D-6E8A-4147-A177-3AD203B41FA5}">
                      <a16:colId xmlns:a16="http://schemas.microsoft.com/office/drawing/2014/main" val="3194041148"/>
                    </a:ext>
                  </a:extLst>
                </a:gridCol>
                <a:gridCol w="650798">
                  <a:extLst>
                    <a:ext uri="{9D8B030D-6E8A-4147-A177-3AD203B41FA5}">
                      <a16:colId xmlns:a16="http://schemas.microsoft.com/office/drawing/2014/main" val="1610891498"/>
                    </a:ext>
                  </a:extLst>
                </a:gridCol>
                <a:gridCol w="650798">
                  <a:extLst>
                    <a:ext uri="{9D8B030D-6E8A-4147-A177-3AD203B41FA5}">
                      <a16:colId xmlns:a16="http://schemas.microsoft.com/office/drawing/2014/main" val="3557024025"/>
                    </a:ext>
                  </a:extLst>
                </a:gridCol>
                <a:gridCol w="650798">
                  <a:extLst>
                    <a:ext uri="{9D8B030D-6E8A-4147-A177-3AD203B41FA5}">
                      <a16:colId xmlns:a16="http://schemas.microsoft.com/office/drawing/2014/main" val="1592589810"/>
                    </a:ext>
                  </a:extLst>
                </a:gridCol>
                <a:gridCol w="650798">
                  <a:extLst>
                    <a:ext uri="{9D8B030D-6E8A-4147-A177-3AD203B41FA5}">
                      <a16:colId xmlns:a16="http://schemas.microsoft.com/office/drawing/2014/main" val="3571890976"/>
                    </a:ext>
                  </a:extLst>
                </a:gridCol>
                <a:gridCol w="650798">
                  <a:extLst>
                    <a:ext uri="{9D8B030D-6E8A-4147-A177-3AD203B41FA5}">
                      <a16:colId xmlns:a16="http://schemas.microsoft.com/office/drawing/2014/main" val="2553706441"/>
                    </a:ext>
                  </a:extLst>
                </a:gridCol>
              </a:tblGrid>
              <a:tr h="667969">
                <a:tc>
                  <a:txBody>
                    <a:bodyPr/>
                    <a:lstStyle/>
                    <a:p>
                      <a:pPr algn="l" fontAlgn="b"/>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GB" sz="1100" u="none" strike="noStrike" dirty="0">
                          <a:solidFill>
                            <a:schemeClr val="bg1"/>
                          </a:solidFill>
                          <a:effectLst/>
                        </a:rPr>
                        <a:t>Bucks</a:t>
                      </a:r>
                      <a:endParaRPr lang="en-GB" sz="1100" b="0" i="0" u="none" strike="noStrike" dirty="0">
                        <a:solidFill>
                          <a:schemeClr val="bg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a:txBody>
                    <a:bodyPr/>
                    <a:lstStyle/>
                    <a:p>
                      <a:pPr algn="l" fontAlgn="b"/>
                      <a:r>
                        <a:rPr lang="en-GB" sz="1100" u="none" strike="noStrike" dirty="0">
                          <a:solidFill>
                            <a:schemeClr val="bg1"/>
                          </a:solidFill>
                          <a:effectLst/>
                        </a:rPr>
                        <a:t>Herts</a:t>
                      </a:r>
                      <a:endParaRPr lang="en-GB" sz="1100" b="0" i="0" u="none" strike="noStrike" dirty="0">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78787"/>
                    </a:solidFill>
                  </a:tcPr>
                </a:tc>
                <a:tc>
                  <a:txBody>
                    <a:bodyPr/>
                    <a:lstStyle/>
                    <a:p>
                      <a:pPr algn="l" fontAlgn="b"/>
                      <a:r>
                        <a:rPr lang="en-GB" sz="1100" u="none" strike="noStrike" dirty="0">
                          <a:solidFill>
                            <a:schemeClr val="bg1"/>
                          </a:solidFill>
                          <a:effectLst/>
                        </a:rPr>
                        <a:t>Oxon</a:t>
                      </a:r>
                      <a:endParaRPr lang="en-GB" sz="1100" b="0" i="0" u="none" strike="noStrike" dirty="0">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78787"/>
                    </a:solidFill>
                  </a:tcPr>
                </a:tc>
                <a:tc>
                  <a:txBody>
                    <a:bodyPr/>
                    <a:lstStyle/>
                    <a:p>
                      <a:pPr algn="l" fontAlgn="b"/>
                      <a:r>
                        <a:rPr lang="en-GB" sz="1100" u="none" strike="noStrike" dirty="0">
                          <a:solidFill>
                            <a:schemeClr val="bg1"/>
                          </a:solidFill>
                          <a:effectLst/>
                        </a:rPr>
                        <a:t>SE Midlands</a:t>
                      </a:r>
                      <a:endParaRPr lang="en-GB" sz="1100" b="0" i="0" u="none" strike="noStrike" dirty="0">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78787"/>
                    </a:solidFill>
                  </a:tcPr>
                </a:tc>
                <a:tc>
                  <a:txBody>
                    <a:bodyPr/>
                    <a:lstStyle/>
                    <a:p>
                      <a:pPr algn="l" fontAlgn="b"/>
                      <a:r>
                        <a:rPr lang="en-GB" sz="1100" u="none" strike="noStrike" dirty="0">
                          <a:solidFill>
                            <a:schemeClr val="bg1"/>
                          </a:solidFill>
                          <a:effectLst/>
                        </a:rPr>
                        <a:t>TV Berks</a:t>
                      </a:r>
                      <a:endParaRPr lang="en-GB" sz="1100" b="0" i="0" u="none" strike="noStrike" dirty="0">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78787"/>
                    </a:solidFill>
                  </a:tcPr>
                </a:tc>
                <a:tc>
                  <a:txBody>
                    <a:bodyPr/>
                    <a:lstStyle/>
                    <a:p>
                      <a:pPr algn="l" fontAlgn="b"/>
                      <a:r>
                        <a:rPr lang="en-GB" sz="1100" u="none" strike="noStrike" dirty="0">
                          <a:effectLst/>
                        </a:rPr>
                        <a:t>England</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3276550149"/>
                  </a:ext>
                </a:extLst>
              </a:tr>
              <a:tr h="248316">
                <a:tc>
                  <a:txBody>
                    <a:bodyPr/>
                    <a:lstStyle/>
                    <a:p>
                      <a:pPr algn="r" fontAlgn="b"/>
                      <a:r>
                        <a:rPr lang="en-GB" sz="1100" u="none" strike="noStrike" dirty="0">
                          <a:effectLst/>
                        </a:rPr>
                        <a:t>Agriculture, Horticulture &amp; Animal Care</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fontAlgn="b"/>
                      <a:r>
                        <a:rPr lang="en-GB" sz="1100" u="none" strike="noStrike" dirty="0">
                          <a:solidFill>
                            <a:schemeClr val="bg1"/>
                          </a:solidFill>
                          <a:effectLst/>
                        </a:rPr>
                        <a:t>3%</a:t>
                      </a:r>
                      <a:endParaRPr lang="en-GB" sz="1100" b="0" i="0" u="none" strike="noStrike" dirty="0">
                        <a:solidFill>
                          <a:schemeClr val="bg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u="none" strike="noStrike" dirty="0">
                          <a:solidFill>
                            <a:schemeClr val="bg1"/>
                          </a:solidFill>
                          <a:effectLst/>
                        </a:rPr>
                        <a:t>2%</a:t>
                      </a:r>
                      <a:endParaRPr lang="en-GB" sz="1100" b="0" i="0" u="none" strike="noStrike" dirty="0">
                        <a:solidFill>
                          <a:schemeClr val="bg1"/>
                        </a:solidFill>
                        <a:effectLst/>
                        <a:latin typeface="Calibri" panose="020F0502020204030204" pitchFamily="34" charset="0"/>
                      </a:endParaRPr>
                    </a:p>
                  </a:txBody>
                  <a:tcPr marL="9525" marR="9525" marT="9525"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a:solidFill>
                            <a:schemeClr val="bg1"/>
                          </a:solidFill>
                          <a:effectLst/>
                        </a:rPr>
                        <a:t>3%</a:t>
                      </a:r>
                      <a:endParaRPr lang="en-GB" sz="1100" b="0" i="0" u="none" strike="noStrike">
                        <a:solidFill>
                          <a:schemeClr val="bg1"/>
                        </a:solidFill>
                        <a:effectLst/>
                        <a:latin typeface="Calibri" panose="020F0502020204030204" pitchFamily="34" charset="0"/>
                      </a:endParaRPr>
                    </a:p>
                  </a:txBody>
                  <a:tcPr marL="9525" marR="9525" marT="9525"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a:solidFill>
                            <a:schemeClr val="bg1"/>
                          </a:solidFill>
                          <a:effectLst/>
                        </a:rPr>
                        <a:t>1%</a:t>
                      </a:r>
                      <a:endParaRPr lang="en-GB" sz="1100" b="0" i="0" u="none" strike="noStrike">
                        <a:solidFill>
                          <a:schemeClr val="bg1"/>
                        </a:solidFill>
                        <a:effectLst/>
                        <a:latin typeface="Calibri" panose="020F0502020204030204" pitchFamily="34" charset="0"/>
                      </a:endParaRPr>
                    </a:p>
                  </a:txBody>
                  <a:tcPr marL="9525" marR="9525" marT="9525"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solidFill>
                            <a:schemeClr val="bg1"/>
                          </a:solidFill>
                          <a:effectLst/>
                        </a:rPr>
                        <a:t>3%</a:t>
                      </a:r>
                      <a:endParaRPr lang="en-GB" sz="1100" b="0" i="0" u="none" strike="noStrike" dirty="0">
                        <a:solidFill>
                          <a:schemeClr val="bg1"/>
                        </a:solidFill>
                        <a:effectLst/>
                        <a:latin typeface="Calibri" panose="020F0502020204030204" pitchFamily="34" charset="0"/>
                      </a:endParaRPr>
                    </a:p>
                  </a:txBody>
                  <a:tcPr marL="9525" marR="9525" marT="9525"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effectLst/>
                        </a:rPr>
                        <a:t>2%</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1658524696"/>
                  </a:ext>
                </a:extLst>
              </a:tr>
              <a:tr h="248316">
                <a:tc>
                  <a:txBody>
                    <a:bodyPr/>
                    <a:lstStyle/>
                    <a:p>
                      <a:pPr algn="r" fontAlgn="b"/>
                      <a:r>
                        <a:rPr lang="en-GB" sz="1100" u="none" strike="noStrike" dirty="0">
                          <a:effectLst/>
                        </a:rPr>
                        <a:t>Arts, Media &amp; Publishing</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GB" sz="1100" u="none" strike="noStrike" dirty="0">
                          <a:solidFill>
                            <a:schemeClr val="bg1"/>
                          </a:solidFill>
                          <a:effectLst/>
                        </a:rPr>
                        <a:t>1%</a:t>
                      </a:r>
                      <a:endParaRPr lang="en-GB" sz="1100" b="0" i="0" u="none" strike="noStrike" dirty="0">
                        <a:solidFill>
                          <a:schemeClr val="bg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u="none" strike="noStrike">
                          <a:solidFill>
                            <a:schemeClr val="bg1"/>
                          </a:solidFill>
                          <a:effectLst/>
                        </a:rPr>
                        <a:t>1%</a:t>
                      </a:r>
                      <a:endParaRPr lang="en-GB" sz="1100" b="0" i="0" u="none" strike="noStrike">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solidFill>
                            <a:schemeClr val="bg1"/>
                          </a:solidFill>
                          <a:effectLst/>
                        </a:rPr>
                        <a:t>1%</a:t>
                      </a:r>
                      <a:endParaRPr lang="en-GB" sz="1100" b="0" i="0" u="none" strike="noStrike" dirty="0">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a:solidFill>
                            <a:schemeClr val="bg1"/>
                          </a:solidFill>
                          <a:effectLst/>
                        </a:rPr>
                        <a:t>0%</a:t>
                      </a:r>
                      <a:endParaRPr lang="en-GB" sz="1100" b="0" i="0" u="none" strike="noStrike">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a:solidFill>
                            <a:schemeClr val="bg1"/>
                          </a:solidFill>
                          <a:effectLst/>
                        </a:rPr>
                        <a:t>0%</a:t>
                      </a:r>
                      <a:endParaRPr lang="en-GB" sz="1100" b="0" i="0" u="none" strike="noStrike">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effectLst/>
                        </a:rPr>
                        <a:t>1%</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385664616"/>
                  </a:ext>
                </a:extLst>
              </a:tr>
              <a:tr h="248316">
                <a:tc>
                  <a:txBody>
                    <a:bodyPr/>
                    <a:lstStyle/>
                    <a:p>
                      <a:pPr algn="r" fontAlgn="b"/>
                      <a:r>
                        <a:rPr lang="en-GB" sz="1100" u="none" strike="noStrike" dirty="0">
                          <a:effectLst/>
                        </a:rPr>
                        <a:t>Business, Administration &amp; Law</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GB" sz="1100" u="none" strike="noStrike">
                          <a:solidFill>
                            <a:schemeClr val="bg1"/>
                          </a:solidFill>
                          <a:effectLst/>
                        </a:rPr>
                        <a:t>29%</a:t>
                      </a:r>
                      <a:endParaRPr lang="en-GB" sz="1100" b="0" i="0" u="none" strike="noStrike">
                        <a:solidFill>
                          <a:schemeClr val="bg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u="none" strike="noStrike">
                          <a:solidFill>
                            <a:schemeClr val="bg1"/>
                          </a:solidFill>
                          <a:effectLst/>
                        </a:rPr>
                        <a:t>33%</a:t>
                      </a:r>
                      <a:endParaRPr lang="en-GB" sz="1100" b="0" i="0" u="none" strike="noStrike">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solidFill>
                            <a:schemeClr val="bg1"/>
                          </a:solidFill>
                          <a:effectLst/>
                        </a:rPr>
                        <a:t>26%</a:t>
                      </a:r>
                      <a:endParaRPr lang="en-GB" sz="1100" b="0" i="0" u="none" strike="noStrike" dirty="0">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a:solidFill>
                            <a:schemeClr val="bg1"/>
                          </a:solidFill>
                          <a:effectLst/>
                        </a:rPr>
                        <a:t>28%</a:t>
                      </a:r>
                      <a:endParaRPr lang="en-GB" sz="1100" b="0" i="0" u="none" strike="noStrike">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a:solidFill>
                            <a:schemeClr val="bg1"/>
                          </a:solidFill>
                          <a:effectLst/>
                        </a:rPr>
                        <a:t>31%</a:t>
                      </a:r>
                      <a:endParaRPr lang="en-GB" sz="1100" b="0" i="0" u="none" strike="noStrike">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a:effectLst/>
                        </a:rPr>
                        <a:t>25%</a:t>
                      </a:r>
                      <a:endParaRPr lang="en-GB" sz="11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3657275031"/>
                  </a:ext>
                </a:extLst>
              </a:tr>
              <a:tr h="248316">
                <a:tc>
                  <a:txBody>
                    <a:bodyPr/>
                    <a:lstStyle/>
                    <a:p>
                      <a:pPr algn="r" fontAlgn="b"/>
                      <a:r>
                        <a:rPr lang="en-GB" sz="1100" u="none" strike="noStrike" dirty="0">
                          <a:effectLst/>
                        </a:rPr>
                        <a:t>Construction, Planning &amp; the Built Environment</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GB" sz="1100" u="none" strike="noStrike">
                          <a:solidFill>
                            <a:schemeClr val="bg1"/>
                          </a:solidFill>
                          <a:effectLst/>
                        </a:rPr>
                        <a:t>5%</a:t>
                      </a:r>
                      <a:endParaRPr lang="en-GB" sz="1100" b="0" i="0" u="none" strike="noStrike">
                        <a:solidFill>
                          <a:schemeClr val="bg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u="none" strike="noStrike" dirty="0">
                          <a:solidFill>
                            <a:schemeClr val="bg1"/>
                          </a:solidFill>
                          <a:effectLst/>
                        </a:rPr>
                        <a:t>6%</a:t>
                      </a:r>
                      <a:endParaRPr lang="en-GB" sz="1100" b="0" i="0" u="none" strike="noStrike" dirty="0">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solidFill>
                            <a:schemeClr val="bg1"/>
                          </a:solidFill>
                          <a:effectLst/>
                        </a:rPr>
                        <a:t>8%</a:t>
                      </a:r>
                      <a:endParaRPr lang="en-GB" sz="1100" b="0" i="0" u="none" strike="noStrike" dirty="0">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solidFill>
                            <a:schemeClr val="bg1"/>
                          </a:solidFill>
                          <a:effectLst/>
                        </a:rPr>
                        <a:t>6%</a:t>
                      </a:r>
                      <a:endParaRPr lang="en-GB" sz="1100" b="0" i="0" u="none" strike="noStrike" dirty="0">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a:solidFill>
                            <a:schemeClr val="bg1"/>
                          </a:solidFill>
                          <a:effectLst/>
                        </a:rPr>
                        <a:t>5%</a:t>
                      </a:r>
                      <a:endParaRPr lang="en-GB" sz="1100" b="0" i="0" u="none" strike="noStrike">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effectLst/>
                        </a:rPr>
                        <a:t>11%</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500409961"/>
                  </a:ext>
                </a:extLst>
              </a:tr>
              <a:tr h="248316">
                <a:tc>
                  <a:txBody>
                    <a:bodyPr/>
                    <a:lstStyle/>
                    <a:p>
                      <a:pPr algn="r" fontAlgn="b"/>
                      <a:r>
                        <a:rPr lang="en-GB" sz="1100" u="none" strike="noStrike" dirty="0">
                          <a:effectLst/>
                        </a:rPr>
                        <a:t>Education &amp; Training</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GB" sz="1100" u="none" strike="noStrike" dirty="0">
                          <a:solidFill>
                            <a:schemeClr val="bg1"/>
                          </a:solidFill>
                          <a:effectLst/>
                        </a:rPr>
                        <a:t>3%</a:t>
                      </a:r>
                      <a:endParaRPr lang="en-GB" sz="1100" b="0" i="0" u="none" strike="noStrike" dirty="0">
                        <a:solidFill>
                          <a:schemeClr val="bg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u="none" strike="noStrike" dirty="0">
                          <a:solidFill>
                            <a:schemeClr val="bg1"/>
                          </a:solidFill>
                          <a:effectLst/>
                        </a:rPr>
                        <a:t>3%</a:t>
                      </a:r>
                      <a:endParaRPr lang="en-GB" sz="1100" b="0" i="0" u="none" strike="noStrike" dirty="0">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solidFill>
                            <a:schemeClr val="bg1"/>
                          </a:solidFill>
                          <a:effectLst/>
                        </a:rPr>
                        <a:t>2%</a:t>
                      </a:r>
                      <a:endParaRPr lang="en-GB" sz="1100" b="0" i="0" u="none" strike="noStrike" dirty="0">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a:solidFill>
                            <a:schemeClr val="bg1"/>
                          </a:solidFill>
                          <a:effectLst/>
                        </a:rPr>
                        <a:t>3%</a:t>
                      </a:r>
                      <a:endParaRPr lang="en-GB" sz="1100" b="0" i="0" u="none" strike="noStrike">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a:solidFill>
                            <a:schemeClr val="bg1"/>
                          </a:solidFill>
                          <a:effectLst/>
                        </a:rPr>
                        <a:t>3%</a:t>
                      </a:r>
                      <a:endParaRPr lang="en-GB" sz="1100" b="0" i="0" u="none" strike="noStrike">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a:effectLst/>
                        </a:rPr>
                        <a:t>3%</a:t>
                      </a:r>
                      <a:endParaRPr lang="en-GB" sz="1100" b="0" i="0" u="none" strike="noStrike">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1775377573"/>
                  </a:ext>
                </a:extLst>
              </a:tr>
              <a:tr h="248316">
                <a:tc>
                  <a:txBody>
                    <a:bodyPr/>
                    <a:lstStyle/>
                    <a:p>
                      <a:pPr algn="r" fontAlgn="b"/>
                      <a:r>
                        <a:rPr lang="en-GB" sz="1100" u="none" strike="noStrike" dirty="0">
                          <a:effectLst/>
                        </a:rPr>
                        <a:t>Engineering &amp; Manufacturing Technologies</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GB" sz="1100" u="none" strike="noStrike" dirty="0">
                          <a:solidFill>
                            <a:schemeClr val="bg1"/>
                          </a:solidFill>
                          <a:effectLst/>
                        </a:rPr>
                        <a:t>11%</a:t>
                      </a:r>
                      <a:endParaRPr lang="en-GB" sz="1100" b="0" i="0" u="none" strike="noStrike" dirty="0">
                        <a:solidFill>
                          <a:schemeClr val="bg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u="none" strike="noStrike" dirty="0">
                          <a:solidFill>
                            <a:schemeClr val="bg1"/>
                          </a:solidFill>
                          <a:effectLst/>
                        </a:rPr>
                        <a:t>10%</a:t>
                      </a:r>
                      <a:endParaRPr lang="en-GB" sz="1100" b="0" i="0" u="none" strike="noStrike" dirty="0">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solidFill>
                            <a:schemeClr val="bg1"/>
                          </a:solidFill>
                          <a:effectLst/>
                        </a:rPr>
                        <a:t>15%</a:t>
                      </a:r>
                      <a:endParaRPr lang="en-GB" sz="1100" b="0" i="0" u="none" strike="noStrike" dirty="0">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solidFill>
                            <a:schemeClr val="bg1"/>
                          </a:solidFill>
                          <a:effectLst/>
                        </a:rPr>
                        <a:t>12%</a:t>
                      </a:r>
                      <a:endParaRPr lang="en-GB" sz="1100" b="0" i="0" u="none" strike="noStrike" dirty="0">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solidFill>
                            <a:schemeClr val="bg1"/>
                          </a:solidFill>
                          <a:effectLst/>
                        </a:rPr>
                        <a:t>10%</a:t>
                      </a:r>
                      <a:endParaRPr lang="en-GB" sz="1100" b="0" i="0" u="none" strike="noStrike" dirty="0">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effectLst/>
                        </a:rPr>
                        <a:t>19%</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1903145499"/>
                  </a:ext>
                </a:extLst>
              </a:tr>
              <a:tr h="248316">
                <a:tc>
                  <a:txBody>
                    <a:bodyPr/>
                    <a:lstStyle/>
                    <a:p>
                      <a:pPr algn="r" fontAlgn="b"/>
                      <a:r>
                        <a:rPr lang="en-GB" sz="1100" u="none" strike="noStrike" dirty="0">
                          <a:effectLst/>
                        </a:rPr>
                        <a:t>Health, Public Services &amp; Care</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GB" sz="1100" u="none" strike="noStrike" dirty="0">
                          <a:solidFill>
                            <a:schemeClr val="bg1"/>
                          </a:solidFill>
                          <a:effectLst/>
                        </a:rPr>
                        <a:t>26%</a:t>
                      </a:r>
                      <a:endParaRPr lang="en-GB" sz="1100" b="0" i="0" u="none" strike="noStrike" dirty="0">
                        <a:solidFill>
                          <a:schemeClr val="bg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u="none" strike="noStrike">
                          <a:solidFill>
                            <a:schemeClr val="bg1"/>
                          </a:solidFill>
                          <a:effectLst/>
                        </a:rPr>
                        <a:t>26%</a:t>
                      </a:r>
                      <a:endParaRPr lang="en-GB" sz="1100" b="0" i="0" u="none" strike="noStrike">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solidFill>
                            <a:schemeClr val="bg1"/>
                          </a:solidFill>
                          <a:effectLst/>
                        </a:rPr>
                        <a:t>27%</a:t>
                      </a:r>
                      <a:endParaRPr lang="en-GB" sz="1100" b="0" i="0" u="none" strike="noStrike" dirty="0">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solidFill>
                            <a:schemeClr val="bg1"/>
                          </a:solidFill>
                          <a:effectLst/>
                        </a:rPr>
                        <a:t>30%</a:t>
                      </a:r>
                      <a:endParaRPr lang="en-GB" sz="1100" b="0" i="0" u="none" strike="noStrike" dirty="0">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a:solidFill>
                            <a:schemeClr val="bg1"/>
                          </a:solidFill>
                          <a:effectLst/>
                        </a:rPr>
                        <a:t>26%</a:t>
                      </a:r>
                      <a:endParaRPr lang="en-GB" sz="1100" b="0" i="0" u="none" strike="noStrike">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effectLst/>
                        </a:rPr>
                        <a:t>22%</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2739742895"/>
                  </a:ext>
                </a:extLst>
              </a:tr>
              <a:tr h="248316">
                <a:tc>
                  <a:txBody>
                    <a:bodyPr/>
                    <a:lstStyle/>
                    <a:p>
                      <a:pPr algn="r" fontAlgn="b"/>
                      <a:r>
                        <a:rPr lang="en-GB" sz="1100" u="none" strike="noStrike" dirty="0">
                          <a:effectLst/>
                        </a:rPr>
                        <a:t>History, Philosophy &amp; Theology</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GB" sz="1100" i="1" u="none" strike="noStrike" dirty="0">
                          <a:solidFill>
                            <a:schemeClr val="bg1"/>
                          </a:solidFill>
                          <a:effectLst/>
                        </a:rPr>
                        <a:t>low</a:t>
                      </a:r>
                      <a:endParaRPr lang="en-GB" sz="1100" b="0" i="1" u="none" strike="noStrike" dirty="0">
                        <a:solidFill>
                          <a:schemeClr val="bg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i="1" u="none" strike="noStrike" dirty="0">
                          <a:solidFill>
                            <a:schemeClr val="bg1"/>
                          </a:solidFill>
                          <a:effectLst/>
                        </a:rPr>
                        <a:t>low</a:t>
                      </a:r>
                      <a:endParaRPr lang="en-GB" sz="1100" b="0" i="1" u="none" strike="noStrike" dirty="0">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i="1" u="none" strike="noStrike" dirty="0">
                          <a:solidFill>
                            <a:schemeClr val="bg1"/>
                          </a:solidFill>
                          <a:effectLst/>
                        </a:rPr>
                        <a:t>low</a:t>
                      </a:r>
                      <a:endParaRPr lang="en-GB" sz="1100" b="0" i="1" u="none" strike="noStrike" dirty="0">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i="1" u="none" strike="noStrike" dirty="0">
                          <a:solidFill>
                            <a:schemeClr val="bg1"/>
                          </a:solidFill>
                          <a:effectLst/>
                        </a:rPr>
                        <a:t>low</a:t>
                      </a:r>
                      <a:endParaRPr lang="en-GB" sz="1100" b="0" i="1" u="none" strike="noStrike" dirty="0">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i="1" u="none" strike="noStrike" dirty="0">
                          <a:solidFill>
                            <a:schemeClr val="bg1"/>
                          </a:solidFill>
                          <a:effectLst/>
                        </a:rPr>
                        <a:t>low</a:t>
                      </a:r>
                      <a:endParaRPr lang="en-GB" sz="1100" b="0" i="1" u="none" strike="noStrike" dirty="0">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effectLst/>
                        </a:rPr>
                        <a:t>0%</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160720564"/>
                  </a:ext>
                </a:extLst>
              </a:tr>
              <a:tr h="248316">
                <a:tc>
                  <a:txBody>
                    <a:bodyPr/>
                    <a:lstStyle/>
                    <a:p>
                      <a:pPr algn="r" fontAlgn="b"/>
                      <a:r>
                        <a:rPr lang="en-GB" sz="1100" u="none" strike="noStrike" dirty="0">
                          <a:effectLst/>
                        </a:rPr>
                        <a:t>Information &amp; Communication Technology</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GB" sz="1100" u="none" strike="noStrike" dirty="0">
                          <a:solidFill>
                            <a:schemeClr val="bg1"/>
                          </a:solidFill>
                          <a:effectLst/>
                        </a:rPr>
                        <a:t>8%</a:t>
                      </a:r>
                      <a:endParaRPr lang="en-GB" sz="1100" b="0" i="0" u="none" strike="noStrike" dirty="0">
                        <a:solidFill>
                          <a:schemeClr val="bg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u="none" strike="noStrike">
                          <a:solidFill>
                            <a:schemeClr val="bg1"/>
                          </a:solidFill>
                          <a:effectLst/>
                        </a:rPr>
                        <a:t>8%</a:t>
                      </a:r>
                      <a:endParaRPr lang="en-GB" sz="1100" b="0" i="0" u="none" strike="noStrike">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a:solidFill>
                            <a:schemeClr val="bg1"/>
                          </a:solidFill>
                          <a:effectLst/>
                        </a:rPr>
                        <a:t>7%</a:t>
                      </a:r>
                      <a:endParaRPr lang="en-GB" sz="1100" b="0" i="0" u="none" strike="noStrike">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solidFill>
                            <a:schemeClr val="bg1"/>
                          </a:solidFill>
                          <a:effectLst/>
                        </a:rPr>
                        <a:t>9%</a:t>
                      </a:r>
                      <a:endParaRPr lang="en-GB" sz="1100" b="0" i="0" u="none" strike="noStrike" dirty="0">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a:solidFill>
                            <a:schemeClr val="bg1"/>
                          </a:solidFill>
                          <a:effectLst/>
                        </a:rPr>
                        <a:t>10%</a:t>
                      </a:r>
                      <a:endParaRPr lang="en-GB" sz="1100" b="0" i="0" u="none" strike="noStrike">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effectLst/>
                        </a:rPr>
                        <a:t>7%</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2760448770"/>
                  </a:ext>
                </a:extLst>
              </a:tr>
              <a:tr h="248316">
                <a:tc>
                  <a:txBody>
                    <a:bodyPr/>
                    <a:lstStyle/>
                    <a:p>
                      <a:pPr algn="r" fontAlgn="b"/>
                      <a:r>
                        <a:rPr lang="en-GB" sz="1100" u="none" strike="noStrike" dirty="0">
                          <a:effectLst/>
                        </a:rPr>
                        <a:t>Leisure, Travel &amp; Tourism</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GB" sz="1100" u="none" strike="noStrike" dirty="0">
                          <a:solidFill>
                            <a:schemeClr val="bg1"/>
                          </a:solidFill>
                          <a:effectLst/>
                        </a:rPr>
                        <a:t>3%</a:t>
                      </a:r>
                      <a:endParaRPr lang="en-GB" sz="1100" b="0" i="0" u="none" strike="noStrike" dirty="0">
                        <a:solidFill>
                          <a:schemeClr val="bg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u="none" strike="noStrike">
                          <a:solidFill>
                            <a:schemeClr val="bg1"/>
                          </a:solidFill>
                          <a:effectLst/>
                        </a:rPr>
                        <a:t>2%</a:t>
                      </a:r>
                      <a:endParaRPr lang="en-GB" sz="1100" b="0" i="0" u="none" strike="noStrike">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a:solidFill>
                            <a:schemeClr val="bg1"/>
                          </a:solidFill>
                          <a:effectLst/>
                        </a:rPr>
                        <a:t>1%</a:t>
                      </a:r>
                      <a:endParaRPr lang="en-GB" sz="1100" b="0" i="0" u="none" strike="noStrike">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solidFill>
                            <a:schemeClr val="bg1"/>
                          </a:solidFill>
                          <a:effectLst/>
                        </a:rPr>
                        <a:t>1%</a:t>
                      </a:r>
                      <a:endParaRPr lang="en-GB" sz="1100" b="0" i="0" u="none" strike="noStrike" dirty="0">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solidFill>
                            <a:schemeClr val="bg1"/>
                          </a:solidFill>
                          <a:effectLst/>
                        </a:rPr>
                        <a:t>2%</a:t>
                      </a:r>
                      <a:endParaRPr lang="en-GB" sz="1100" b="0" i="0" u="none" strike="noStrike" dirty="0">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effectLst/>
                        </a:rPr>
                        <a:t>1%</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969021756"/>
                  </a:ext>
                </a:extLst>
              </a:tr>
              <a:tr h="248316">
                <a:tc>
                  <a:txBody>
                    <a:bodyPr/>
                    <a:lstStyle/>
                    <a:p>
                      <a:pPr algn="r" fontAlgn="b"/>
                      <a:r>
                        <a:rPr lang="en-GB" sz="1100" u="none" strike="noStrike" dirty="0">
                          <a:effectLst/>
                        </a:rPr>
                        <a:t>Retail &amp; Commercial Enterprise</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GB" sz="1100" u="none" strike="noStrike" dirty="0">
                          <a:solidFill>
                            <a:schemeClr val="bg1"/>
                          </a:solidFill>
                          <a:effectLst/>
                        </a:rPr>
                        <a:t>11%</a:t>
                      </a:r>
                      <a:endParaRPr lang="en-GB" sz="1100" b="0" i="0" u="none" strike="noStrike" dirty="0">
                        <a:solidFill>
                          <a:schemeClr val="bg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u="none" strike="noStrike">
                          <a:solidFill>
                            <a:schemeClr val="bg1"/>
                          </a:solidFill>
                          <a:effectLst/>
                        </a:rPr>
                        <a:t>9%</a:t>
                      </a:r>
                      <a:endParaRPr lang="en-GB" sz="1100" b="0" i="0" u="none" strike="noStrike">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a:solidFill>
                            <a:schemeClr val="bg1"/>
                          </a:solidFill>
                          <a:effectLst/>
                        </a:rPr>
                        <a:t>10%</a:t>
                      </a:r>
                      <a:endParaRPr lang="en-GB" sz="1100" b="0" i="0" u="none" strike="noStrike">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solidFill>
                            <a:schemeClr val="bg1"/>
                          </a:solidFill>
                          <a:effectLst/>
                        </a:rPr>
                        <a:t>9%</a:t>
                      </a:r>
                      <a:endParaRPr lang="en-GB" sz="1100" b="0" i="0" u="none" strike="noStrike" dirty="0">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solidFill>
                            <a:schemeClr val="bg1"/>
                          </a:solidFill>
                          <a:effectLst/>
                        </a:rPr>
                        <a:t>10%</a:t>
                      </a:r>
                      <a:endParaRPr lang="en-GB" sz="1100" b="0" i="0" u="none" strike="noStrike" dirty="0">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effectLst/>
                        </a:rPr>
                        <a:t>8%</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426023978"/>
                  </a:ext>
                </a:extLst>
              </a:tr>
              <a:tr h="248316">
                <a:tc>
                  <a:txBody>
                    <a:bodyPr/>
                    <a:lstStyle/>
                    <a:p>
                      <a:pPr algn="r" fontAlgn="b"/>
                      <a:r>
                        <a:rPr lang="en-GB" sz="1100" u="none" strike="noStrike" dirty="0">
                          <a:effectLst/>
                        </a:rPr>
                        <a:t>Science &amp; Mathematics</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GB" sz="1100" i="1" u="none" strike="noStrike" dirty="0">
                          <a:solidFill>
                            <a:schemeClr val="bg1"/>
                          </a:solidFill>
                          <a:effectLst/>
                        </a:rPr>
                        <a:t>low</a:t>
                      </a:r>
                      <a:endParaRPr lang="en-GB" sz="1100" b="0" i="1" u="none" strike="noStrike" dirty="0">
                        <a:solidFill>
                          <a:schemeClr val="bg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u="none" strike="noStrike">
                          <a:solidFill>
                            <a:schemeClr val="bg1"/>
                          </a:solidFill>
                          <a:effectLst/>
                        </a:rPr>
                        <a:t>0%</a:t>
                      </a:r>
                      <a:endParaRPr lang="en-GB" sz="1100" b="0" i="0" u="none" strike="noStrike">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a:solidFill>
                            <a:schemeClr val="bg1"/>
                          </a:solidFill>
                          <a:effectLst/>
                        </a:rPr>
                        <a:t>0%</a:t>
                      </a:r>
                      <a:endParaRPr lang="en-GB" sz="1100" b="0" i="0" u="none" strike="noStrike">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a:solidFill>
                            <a:schemeClr val="bg1"/>
                          </a:solidFill>
                          <a:effectLst/>
                        </a:rPr>
                        <a:t>0%</a:t>
                      </a:r>
                      <a:endParaRPr lang="en-GB" sz="1100" b="0" i="0" u="none" strike="noStrike">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solidFill>
                            <a:schemeClr val="bg1"/>
                          </a:solidFill>
                          <a:effectLst/>
                        </a:rPr>
                        <a:t>0%</a:t>
                      </a:r>
                      <a:endParaRPr lang="en-GB" sz="1100" b="0" i="0" u="none" strike="noStrike" dirty="0">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effectLst/>
                        </a:rPr>
                        <a:t>0%</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902254958"/>
                  </a:ext>
                </a:extLst>
              </a:tr>
              <a:tr h="248316">
                <a:tc>
                  <a:txBody>
                    <a:bodyPr/>
                    <a:lstStyle/>
                    <a:p>
                      <a:pPr algn="r" fontAlgn="b"/>
                      <a:r>
                        <a:rPr lang="en-GB" sz="1100" u="none" strike="noStrike" dirty="0">
                          <a:effectLst/>
                        </a:rPr>
                        <a:t>Social Sciences</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GB" sz="1100" i="1" u="none" strike="noStrike" dirty="0">
                          <a:solidFill>
                            <a:schemeClr val="bg1"/>
                          </a:solidFill>
                          <a:effectLst/>
                        </a:rPr>
                        <a:t>low</a:t>
                      </a:r>
                      <a:endParaRPr lang="en-GB" sz="1100" b="0" i="1" u="none" strike="noStrike" dirty="0">
                        <a:solidFill>
                          <a:schemeClr val="bg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u="none" strike="noStrike">
                          <a:solidFill>
                            <a:schemeClr val="bg1"/>
                          </a:solidFill>
                          <a:effectLst/>
                        </a:rPr>
                        <a:t>0%</a:t>
                      </a:r>
                      <a:endParaRPr lang="en-GB" sz="1100" b="0" i="0" u="none" strike="noStrike">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i="1" u="none" strike="noStrike" dirty="0">
                          <a:solidFill>
                            <a:schemeClr val="bg1"/>
                          </a:solidFill>
                          <a:effectLst/>
                        </a:rPr>
                        <a:t>low</a:t>
                      </a:r>
                      <a:endParaRPr lang="en-GB" sz="1100" b="0" i="1" u="none" strike="noStrike" dirty="0">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i="1" u="none" strike="noStrike" dirty="0">
                          <a:solidFill>
                            <a:schemeClr val="bg1"/>
                          </a:solidFill>
                          <a:effectLst/>
                        </a:rPr>
                        <a:t>low</a:t>
                      </a:r>
                      <a:endParaRPr lang="en-GB" sz="1100" b="0" i="1" u="none" strike="noStrike" dirty="0">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i="1" u="none" strike="noStrike" dirty="0">
                          <a:solidFill>
                            <a:schemeClr val="bg1"/>
                          </a:solidFill>
                          <a:effectLst/>
                        </a:rPr>
                        <a:t>low</a:t>
                      </a:r>
                      <a:endParaRPr lang="en-GB" sz="1100" b="0" i="1" u="none" strike="noStrike" dirty="0">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effectLst/>
                        </a:rPr>
                        <a:t>0%</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808775740"/>
                  </a:ext>
                </a:extLst>
              </a:tr>
            </a:tbl>
          </a:graphicData>
        </a:graphic>
      </p:graphicFrame>
      <p:sp>
        <p:nvSpPr>
          <p:cNvPr id="4" name="TextBox 3">
            <a:extLst>
              <a:ext uri="{FF2B5EF4-FFF2-40B4-BE49-F238E27FC236}">
                <a16:creationId xmlns:a16="http://schemas.microsoft.com/office/drawing/2014/main" id="{7DB1402C-0314-1397-6F9F-138338ED2C24}"/>
              </a:ext>
            </a:extLst>
          </p:cNvPr>
          <p:cNvSpPr txBox="1"/>
          <p:nvPr/>
        </p:nvSpPr>
        <p:spPr>
          <a:xfrm>
            <a:off x="8051181" y="5899964"/>
            <a:ext cx="3766054" cy="276999"/>
          </a:xfrm>
          <a:prstGeom prst="rect">
            <a:avLst/>
          </a:prstGeom>
          <a:noFill/>
        </p:spPr>
        <p:txBody>
          <a:bodyPr wrap="square" rtlCol="0">
            <a:spAutoFit/>
          </a:bodyPr>
          <a:lstStyle/>
          <a:p>
            <a:pPr algn="r"/>
            <a:r>
              <a:rPr lang="en-GB" sz="1200" dirty="0"/>
              <a:t>Source: </a:t>
            </a:r>
            <a:r>
              <a:rPr lang="en-GB" sz="1200" dirty="0">
                <a:hlinkClick r:id="rId2"/>
              </a:rPr>
              <a:t>DfE Apprenticeship starts 2022/23 academic year</a:t>
            </a:r>
            <a:endParaRPr lang="en-GB" sz="1200" dirty="0"/>
          </a:p>
        </p:txBody>
      </p:sp>
      <p:sp>
        <p:nvSpPr>
          <p:cNvPr id="3" name="TextBox 2">
            <a:extLst>
              <a:ext uri="{FF2B5EF4-FFF2-40B4-BE49-F238E27FC236}">
                <a16:creationId xmlns:a16="http://schemas.microsoft.com/office/drawing/2014/main" id="{AB6230A3-8522-E143-FC36-C1B1AC244DB2}"/>
              </a:ext>
            </a:extLst>
          </p:cNvPr>
          <p:cNvSpPr txBox="1"/>
          <p:nvPr/>
        </p:nvSpPr>
        <p:spPr>
          <a:xfrm>
            <a:off x="5313680" y="1239428"/>
            <a:ext cx="6040120" cy="738664"/>
          </a:xfrm>
          <a:prstGeom prst="rect">
            <a:avLst/>
          </a:prstGeom>
          <a:noFill/>
        </p:spPr>
        <p:txBody>
          <a:bodyPr wrap="square" rtlCol="0">
            <a:spAutoFit/>
          </a:bodyPr>
          <a:lstStyle/>
          <a:p>
            <a:r>
              <a:rPr lang="en-GB" sz="1400" b="1" dirty="0">
                <a:solidFill>
                  <a:srgbClr val="006965"/>
                </a:solidFill>
              </a:rPr>
              <a:t>A lower proportion of apprenticeships started by Buckinghamshire-based learners were in ‘engineering &amp; manufacturing technologies’ than the national average, whilst a higher proportion were in ‘health, public services &amp; care’.</a:t>
            </a:r>
          </a:p>
        </p:txBody>
      </p:sp>
      <p:sp>
        <p:nvSpPr>
          <p:cNvPr id="5" name="Content Placeholder 2">
            <a:extLst>
              <a:ext uri="{FF2B5EF4-FFF2-40B4-BE49-F238E27FC236}">
                <a16:creationId xmlns:a16="http://schemas.microsoft.com/office/drawing/2014/main" id="{E1012721-977A-D67B-16A1-E67DD4DE36B2}"/>
              </a:ext>
            </a:extLst>
          </p:cNvPr>
          <p:cNvSpPr txBox="1">
            <a:spLocks/>
          </p:cNvSpPr>
          <p:nvPr/>
        </p:nvSpPr>
        <p:spPr>
          <a:xfrm>
            <a:off x="838200" y="1825625"/>
            <a:ext cx="3809997" cy="4351338"/>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000" dirty="0"/>
              <a:t>More than half of apprenticeships started by Buckinghamshire-based learners in 2022/23 were in ‘business, admin &amp; law’ and ‘health public services &amp; care’.</a:t>
            </a:r>
          </a:p>
          <a:p>
            <a:r>
              <a:rPr lang="en-GB" sz="2000" dirty="0"/>
              <a:t>A lower proportion of apprenticeships started by Buckinghamshire-based learners were in ‘engineering &amp; manufacturing technologies’ than the national average, while a higher proportion were in ‘health, public services &amp; care’.</a:t>
            </a:r>
          </a:p>
          <a:p>
            <a:r>
              <a:rPr lang="en-GB" sz="2000" dirty="0"/>
              <a:t>Apprenticeship starts in ‘construction, planning &amp; the built environment’ were also lower than the national average.</a:t>
            </a:r>
          </a:p>
          <a:p>
            <a:r>
              <a:rPr lang="en-GB" sz="2000" dirty="0"/>
              <a:t>A relatively high proportion of starts were in ‘retail &amp; commercial enterprise’ compared to in neighbouring LEP areas.</a:t>
            </a:r>
          </a:p>
          <a:p>
            <a:endParaRPr lang="en-GB" sz="2000" dirty="0"/>
          </a:p>
          <a:p>
            <a:endParaRPr lang="en-GB" sz="2000" dirty="0"/>
          </a:p>
        </p:txBody>
      </p:sp>
    </p:spTree>
    <p:extLst>
      <p:ext uri="{BB962C8B-B14F-4D97-AF65-F5344CB8AC3E}">
        <p14:creationId xmlns:p14="http://schemas.microsoft.com/office/powerpoint/2010/main" val="3615257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6965"/>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C98A5BB-1781-5547-9190-7060A6126618}"/>
              </a:ext>
            </a:extLst>
          </p:cNvPr>
          <p:cNvSpPr>
            <a:spLocks noGrp="1"/>
          </p:cNvSpPr>
          <p:nvPr>
            <p:ph type="title"/>
          </p:nvPr>
        </p:nvSpPr>
        <p:spPr/>
        <p:txBody>
          <a:bodyPr/>
          <a:lstStyle/>
          <a:p>
            <a:r>
              <a:rPr lang="en-GB" b="1">
                <a:solidFill>
                  <a:schemeClr val="bg1"/>
                </a:solidFill>
                <a:latin typeface="+mn-lt"/>
              </a:rPr>
              <a:t>Background</a:t>
            </a:r>
          </a:p>
        </p:txBody>
      </p:sp>
    </p:spTree>
    <p:extLst>
      <p:ext uri="{BB962C8B-B14F-4D97-AF65-F5344CB8AC3E}">
        <p14:creationId xmlns:p14="http://schemas.microsoft.com/office/powerpoint/2010/main" val="24980962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3D2C4-F93D-5B9C-D696-014A0FE90027}"/>
              </a:ext>
            </a:extLst>
          </p:cNvPr>
          <p:cNvSpPr>
            <a:spLocks noGrp="1"/>
          </p:cNvSpPr>
          <p:nvPr>
            <p:ph type="title"/>
          </p:nvPr>
        </p:nvSpPr>
        <p:spPr/>
        <p:txBody>
          <a:bodyPr/>
          <a:lstStyle/>
          <a:p>
            <a:r>
              <a:rPr lang="en-GB" dirty="0"/>
              <a:t>Subject trend</a:t>
            </a:r>
          </a:p>
        </p:txBody>
      </p:sp>
      <p:graphicFrame>
        <p:nvGraphicFramePr>
          <p:cNvPr id="7" name="Content Placeholder 6">
            <a:extLst>
              <a:ext uri="{FF2B5EF4-FFF2-40B4-BE49-F238E27FC236}">
                <a16:creationId xmlns:a16="http://schemas.microsoft.com/office/drawing/2014/main" id="{533DBB72-C02F-46BD-D026-A5A76336A5FB}"/>
              </a:ext>
            </a:extLst>
          </p:cNvPr>
          <p:cNvGraphicFramePr>
            <a:graphicFrameLocks noGrp="1"/>
          </p:cNvGraphicFramePr>
          <p:nvPr>
            <p:ph idx="1"/>
            <p:extLst>
              <p:ext uri="{D42A27DB-BD31-4B8C-83A1-F6EECF244321}">
                <p14:modId xmlns:p14="http://schemas.microsoft.com/office/powerpoint/2010/main" val="3306863328"/>
              </p:ext>
            </p:extLst>
          </p:nvPr>
        </p:nvGraphicFramePr>
        <p:xfrm>
          <a:off x="5019869" y="1831444"/>
          <a:ext cx="6373737" cy="4068520"/>
        </p:xfrm>
        <a:graphic>
          <a:graphicData uri="http://schemas.openxmlformats.org/drawingml/2006/table">
            <a:tbl>
              <a:tblPr/>
              <a:tblGrid>
                <a:gridCol w="2580573">
                  <a:extLst>
                    <a:ext uri="{9D8B030D-6E8A-4147-A177-3AD203B41FA5}">
                      <a16:colId xmlns:a16="http://schemas.microsoft.com/office/drawing/2014/main" val="864789449"/>
                    </a:ext>
                  </a:extLst>
                </a:gridCol>
                <a:gridCol w="536194">
                  <a:extLst>
                    <a:ext uri="{9D8B030D-6E8A-4147-A177-3AD203B41FA5}">
                      <a16:colId xmlns:a16="http://schemas.microsoft.com/office/drawing/2014/main" val="942477394"/>
                    </a:ext>
                  </a:extLst>
                </a:gridCol>
                <a:gridCol w="536194">
                  <a:extLst>
                    <a:ext uri="{9D8B030D-6E8A-4147-A177-3AD203B41FA5}">
                      <a16:colId xmlns:a16="http://schemas.microsoft.com/office/drawing/2014/main" val="3039797587"/>
                    </a:ext>
                  </a:extLst>
                </a:gridCol>
                <a:gridCol w="536194">
                  <a:extLst>
                    <a:ext uri="{9D8B030D-6E8A-4147-A177-3AD203B41FA5}">
                      <a16:colId xmlns:a16="http://schemas.microsoft.com/office/drawing/2014/main" val="1832763059"/>
                    </a:ext>
                  </a:extLst>
                </a:gridCol>
                <a:gridCol w="536194">
                  <a:extLst>
                    <a:ext uri="{9D8B030D-6E8A-4147-A177-3AD203B41FA5}">
                      <a16:colId xmlns:a16="http://schemas.microsoft.com/office/drawing/2014/main" val="3689572921"/>
                    </a:ext>
                  </a:extLst>
                </a:gridCol>
                <a:gridCol w="536194">
                  <a:extLst>
                    <a:ext uri="{9D8B030D-6E8A-4147-A177-3AD203B41FA5}">
                      <a16:colId xmlns:a16="http://schemas.microsoft.com/office/drawing/2014/main" val="2426202354"/>
                    </a:ext>
                  </a:extLst>
                </a:gridCol>
                <a:gridCol w="536194">
                  <a:extLst>
                    <a:ext uri="{9D8B030D-6E8A-4147-A177-3AD203B41FA5}">
                      <a16:colId xmlns:a16="http://schemas.microsoft.com/office/drawing/2014/main" val="3836448166"/>
                    </a:ext>
                  </a:extLst>
                </a:gridCol>
                <a:gridCol w="576000">
                  <a:extLst>
                    <a:ext uri="{9D8B030D-6E8A-4147-A177-3AD203B41FA5}">
                      <a16:colId xmlns:a16="http://schemas.microsoft.com/office/drawing/2014/main" val="2765429568"/>
                    </a:ext>
                  </a:extLst>
                </a:gridCol>
              </a:tblGrid>
              <a:tr h="242266">
                <a:tc>
                  <a:txBody>
                    <a:bodyPr/>
                    <a:lstStyle/>
                    <a:p>
                      <a:pPr algn="l" fontAlgn="b"/>
                      <a:endParaRPr lang="en-GB" sz="1100" b="0" i="0" u="none" strike="noStrike" dirty="0">
                        <a:solidFill>
                          <a:schemeClr val="bg1"/>
                        </a:solidFill>
                        <a:effectLst/>
                        <a:latin typeface="Calibri" panose="020F0502020204030204" pitchFamily="34" charset="0"/>
                      </a:endParaRPr>
                    </a:p>
                  </a:txBody>
                  <a:tcPr marL="6236" marR="6236" marT="6236" marB="0" anchor="b">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006965"/>
                    </a:solidFill>
                  </a:tcPr>
                </a:tc>
                <a:tc>
                  <a:txBody>
                    <a:bodyPr/>
                    <a:lstStyle/>
                    <a:p>
                      <a:pPr algn="r" fontAlgn="b"/>
                      <a:r>
                        <a:rPr lang="en-GB" sz="1100" b="0" i="0" u="none" strike="noStrike" dirty="0">
                          <a:solidFill>
                            <a:schemeClr val="bg1"/>
                          </a:solidFill>
                          <a:effectLst/>
                          <a:latin typeface="Calibri" panose="020F0502020204030204" pitchFamily="34" charset="0"/>
                        </a:rPr>
                        <a:t>2017/18</a:t>
                      </a:r>
                    </a:p>
                  </a:txBody>
                  <a:tcPr marL="6236" marR="6236" marT="6236" marB="0" anchor="b">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006965"/>
                    </a:solidFill>
                  </a:tcPr>
                </a:tc>
                <a:tc>
                  <a:txBody>
                    <a:bodyPr/>
                    <a:lstStyle/>
                    <a:p>
                      <a:pPr algn="r" fontAlgn="b"/>
                      <a:r>
                        <a:rPr lang="en-GB" sz="1100" b="0" i="0" u="none" strike="noStrike" dirty="0">
                          <a:solidFill>
                            <a:schemeClr val="bg1"/>
                          </a:solidFill>
                          <a:effectLst/>
                          <a:latin typeface="Calibri" panose="020F0502020204030204" pitchFamily="34" charset="0"/>
                        </a:rPr>
                        <a:t>2018/19</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006965"/>
                    </a:solidFill>
                  </a:tcPr>
                </a:tc>
                <a:tc>
                  <a:txBody>
                    <a:bodyPr/>
                    <a:lstStyle/>
                    <a:p>
                      <a:pPr algn="r" fontAlgn="b"/>
                      <a:r>
                        <a:rPr lang="en-GB" sz="1100" b="0" i="0" u="none" strike="noStrike" dirty="0">
                          <a:solidFill>
                            <a:schemeClr val="bg1"/>
                          </a:solidFill>
                          <a:effectLst/>
                          <a:latin typeface="Calibri" panose="020F0502020204030204" pitchFamily="34" charset="0"/>
                        </a:rPr>
                        <a:t>2019/20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006965"/>
                    </a:solidFill>
                  </a:tcPr>
                </a:tc>
                <a:tc>
                  <a:txBody>
                    <a:bodyPr/>
                    <a:lstStyle/>
                    <a:p>
                      <a:pPr algn="r" fontAlgn="b"/>
                      <a:r>
                        <a:rPr lang="en-GB" sz="1100" b="0" i="0" u="none" strike="noStrike" dirty="0">
                          <a:solidFill>
                            <a:schemeClr val="bg1"/>
                          </a:solidFill>
                          <a:effectLst/>
                          <a:latin typeface="Calibri" panose="020F0502020204030204" pitchFamily="34" charset="0"/>
                        </a:rPr>
                        <a:t>2020/21</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006965"/>
                    </a:solidFill>
                  </a:tcPr>
                </a:tc>
                <a:tc>
                  <a:txBody>
                    <a:bodyPr/>
                    <a:lstStyle/>
                    <a:p>
                      <a:pPr algn="r" fontAlgn="b"/>
                      <a:r>
                        <a:rPr lang="en-GB" sz="1100" b="0" i="0" u="none" strike="noStrike" dirty="0">
                          <a:solidFill>
                            <a:schemeClr val="bg1"/>
                          </a:solidFill>
                          <a:effectLst/>
                          <a:latin typeface="Calibri" panose="020F0502020204030204" pitchFamily="34" charset="0"/>
                        </a:rPr>
                        <a:t>2021/22</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006965"/>
                    </a:solidFill>
                  </a:tcPr>
                </a:tc>
                <a:tc>
                  <a:txBody>
                    <a:bodyPr/>
                    <a:lstStyle/>
                    <a:p>
                      <a:pPr algn="r" fontAlgn="b"/>
                      <a:r>
                        <a:rPr lang="en-GB" sz="1100" b="0" i="0" u="none" strike="noStrike" dirty="0">
                          <a:solidFill>
                            <a:schemeClr val="bg1"/>
                          </a:solidFill>
                          <a:effectLst/>
                          <a:latin typeface="Calibri" panose="020F0502020204030204" pitchFamily="34" charset="0"/>
                        </a:rPr>
                        <a:t>2022/23</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006965"/>
                    </a:solidFill>
                  </a:tcPr>
                </a:tc>
                <a:tc>
                  <a:txBody>
                    <a:bodyPr/>
                    <a:lstStyle/>
                    <a:p>
                      <a:pPr algn="r" fontAlgn="b"/>
                      <a:r>
                        <a:rPr lang="en-GB" sz="1100" b="0" i="0" u="none" strike="noStrike" dirty="0">
                          <a:solidFill>
                            <a:schemeClr val="bg1"/>
                          </a:solidFill>
                          <a:effectLst/>
                          <a:latin typeface="Calibri" panose="020F0502020204030204" pitchFamily="34" charset="0"/>
                        </a:rPr>
                        <a:t>% change 2017/18 to 2022/23</a:t>
                      </a:r>
                    </a:p>
                  </a:txBody>
                  <a:tcPr marL="6236" marR="6236" marT="6236" marB="0" anchor="b">
                    <a:lnL w="12700" cap="flat" cmpd="sng" algn="ctr">
                      <a:solidFill>
                        <a:schemeClr val="bg1">
                          <a:lumMod val="75000"/>
                        </a:schemeClr>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solidFill>
                      <a:srgbClr val="006965"/>
                    </a:solidFill>
                  </a:tcPr>
                </a:tc>
                <a:extLst>
                  <a:ext uri="{0D108BD9-81ED-4DB2-BD59-A6C34878D82A}">
                    <a16:rowId xmlns:a16="http://schemas.microsoft.com/office/drawing/2014/main" val="2955491140"/>
                  </a:ext>
                </a:extLst>
              </a:tr>
              <a:tr h="242266">
                <a:tc>
                  <a:txBody>
                    <a:bodyPr/>
                    <a:lstStyle/>
                    <a:p>
                      <a:pPr algn="r" fontAlgn="b"/>
                      <a:r>
                        <a:rPr lang="en-GB" sz="1100" b="0" i="0" u="none" strike="noStrike" dirty="0">
                          <a:solidFill>
                            <a:srgbClr val="000000"/>
                          </a:solidFill>
                          <a:effectLst/>
                          <a:latin typeface="Calibri" panose="020F0502020204030204" pitchFamily="34" charset="0"/>
                        </a:rPr>
                        <a:t>Agriculture, Horticulture &amp; Animal Care</a:t>
                      </a:r>
                    </a:p>
                  </a:txBody>
                  <a:tcPr marL="6236" marR="6236" marT="6236" marB="0" anchor="b">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60</a:t>
                      </a:r>
                    </a:p>
                  </a:txBody>
                  <a:tcPr marL="6236" marR="6236" marT="6236" marB="0" anchor="b">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50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50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40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70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90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50%</a:t>
                      </a:r>
                    </a:p>
                  </a:txBody>
                  <a:tcPr marL="6236" marR="6236" marT="6236" marB="0" anchor="b">
                    <a:lnL w="12700" cap="flat" cmpd="sng" algn="ctr">
                      <a:solidFill>
                        <a:schemeClr val="bg1">
                          <a:lumMod val="75000"/>
                        </a:schemeClr>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solidFill>
                      <a:srgbClr val="C4E5CE"/>
                    </a:solidFill>
                  </a:tcPr>
                </a:tc>
                <a:extLst>
                  <a:ext uri="{0D108BD9-81ED-4DB2-BD59-A6C34878D82A}">
                    <a16:rowId xmlns:a16="http://schemas.microsoft.com/office/drawing/2014/main" val="192393986"/>
                  </a:ext>
                </a:extLst>
              </a:tr>
              <a:tr h="242266">
                <a:tc>
                  <a:txBody>
                    <a:bodyPr/>
                    <a:lstStyle/>
                    <a:p>
                      <a:pPr algn="r" fontAlgn="b"/>
                      <a:r>
                        <a:rPr lang="en-GB" sz="1100" b="0" i="0" u="none" strike="noStrike" dirty="0">
                          <a:solidFill>
                            <a:srgbClr val="000000"/>
                          </a:solidFill>
                          <a:effectLst/>
                          <a:latin typeface="Calibri" panose="020F0502020204030204" pitchFamily="34" charset="0"/>
                        </a:rPr>
                        <a:t>Arts, Media &amp; Publishing</a:t>
                      </a:r>
                    </a:p>
                  </a:txBody>
                  <a:tcPr marL="6236" marR="6236" marT="6236" marB="0" anchor="b">
                    <a:lnL>
                      <a:noFill/>
                    </a:lnL>
                    <a:lnR w="12700" cap="flat" cmpd="sng" algn="ctr">
                      <a:solidFill>
                        <a:schemeClr val="tx1"/>
                      </a:solidFill>
                      <a:prstDash val="solid"/>
                      <a:round/>
                      <a:headEnd type="none" w="med" len="med"/>
                      <a:tailEnd type="none" w="med" len="med"/>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10</a:t>
                      </a:r>
                    </a:p>
                  </a:txBody>
                  <a:tcPr marL="6236" marR="6236" marT="6236" marB="0" anchor="b">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10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20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50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30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20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100%</a:t>
                      </a:r>
                    </a:p>
                  </a:txBody>
                  <a:tcPr marL="6236" marR="6236" marT="6236" marB="0" anchor="b">
                    <a:lnL w="12700" cap="flat" cmpd="sng" algn="ctr">
                      <a:solidFill>
                        <a:schemeClr val="bg1">
                          <a:lumMod val="75000"/>
                        </a:schemeClr>
                      </a:solidFill>
                      <a:prstDash val="solid"/>
                      <a:round/>
                      <a:headEnd type="none" w="med" len="med"/>
                      <a:tailEnd type="none" w="med" len="med"/>
                    </a:lnL>
                    <a:lnR>
                      <a:noFill/>
                    </a:lnR>
                    <a:lnT>
                      <a:noFill/>
                    </a:lnT>
                    <a:lnB>
                      <a:noFill/>
                    </a:lnB>
                    <a:solidFill>
                      <a:srgbClr val="63BE7B"/>
                    </a:solidFill>
                  </a:tcPr>
                </a:tc>
                <a:extLst>
                  <a:ext uri="{0D108BD9-81ED-4DB2-BD59-A6C34878D82A}">
                    <a16:rowId xmlns:a16="http://schemas.microsoft.com/office/drawing/2014/main" val="3618771685"/>
                  </a:ext>
                </a:extLst>
              </a:tr>
              <a:tr h="242266">
                <a:tc>
                  <a:txBody>
                    <a:bodyPr/>
                    <a:lstStyle/>
                    <a:p>
                      <a:pPr algn="r" fontAlgn="b"/>
                      <a:r>
                        <a:rPr lang="en-GB" sz="1100" b="0" i="0" u="none" strike="noStrike" dirty="0">
                          <a:solidFill>
                            <a:srgbClr val="000000"/>
                          </a:solidFill>
                          <a:effectLst/>
                          <a:latin typeface="Calibri" panose="020F0502020204030204" pitchFamily="34" charset="0"/>
                        </a:rPr>
                        <a:t>Business, Administration &amp; Law</a:t>
                      </a:r>
                    </a:p>
                  </a:txBody>
                  <a:tcPr marL="6236" marR="6236" marT="6236" marB="0" anchor="b">
                    <a:lnL>
                      <a:noFill/>
                    </a:lnL>
                    <a:lnR w="12700" cap="flat" cmpd="sng" algn="ctr">
                      <a:solidFill>
                        <a:schemeClr val="tx1"/>
                      </a:solidFill>
                      <a:prstDash val="solid"/>
                      <a:round/>
                      <a:headEnd type="none" w="med" len="med"/>
                      <a:tailEnd type="none" w="med" len="med"/>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760</a:t>
                      </a:r>
                    </a:p>
                  </a:txBody>
                  <a:tcPr marL="6236" marR="6236" marT="6236" marB="0" anchor="b">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870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740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750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770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810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7%</a:t>
                      </a:r>
                    </a:p>
                  </a:txBody>
                  <a:tcPr marL="6236" marR="6236" marT="6236" marB="0" anchor="b">
                    <a:lnL w="12700" cap="flat" cmpd="sng" algn="ctr">
                      <a:solidFill>
                        <a:schemeClr val="bg1">
                          <a:lumMod val="75000"/>
                        </a:schemeClr>
                      </a:solidFill>
                      <a:prstDash val="solid"/>
                      <a:round/>
                      <a:headEnd type="none" w="med" len="med"/>
                      <a:tailEnd type="none" w="med" len="med"/>
                    </a:lnL>
                    <a:lnR>
                      <a:noFill/>
                    </a:lnR>
                    <a:lnT>
                      <a:noFill/>
                    </a:lnT>
                    <a:lnB>
                      <a:noFill/>
                    </a:lnB>
                    <a:solidFill>
                      <a:schemeClr val="accent6">
                        <a:lumMod val="20000"/>
                        <a:lumOff val="80000"/>
                      </a:schemeClr>
                    </a:solidFill>
                  </a:tcPr>
                </a:tc>
                <a:extLst>
                  <a:ext uri="{0D108BD9-81ED-4DB2-BD59-A6C34878D82A}">
                    <a16:rowId xmlns:a16="http://schemas.microsoft.com/office/drawing/2014/main" val="1419735673"/>
                  </a:ext>
                </a:extLst>
              </a:tr>
              <a:tr h="242266">
                <a:tc>
                  <a:txBody>
                    <a:bodyPr/>
                    <a:lstStyle/>
                    <a:p>
                      <a:pPr algn="r" fontAlgn="b"/>
                      <a:r>
                        <a:rPr lang="en-GB" sz="1100" b="0" i="0" u="none" strike="noStrike" dirty="0">
                          <a:solidFill>
                            <a:srgbClr val="000000"/>
                          </a:solidFill>
                          <a:effectLst/>
                          <a:latin typeface="Calibri" panose="020F0502020204030204" pitchFamily="34" charset="0"/>
                        </a:rPr>
                        <a:t>Construction, Planning &amp; Built Environment</a:t>
                      </a:r>
                    </a:p>
                  </a:txBody>
                  <a:tcPr marL="6236" marR="6236" marT="6236" marB="0" anchor="b">
                    <a:lnL>
                      <a:noFill/>
                    </a:lnL>
                    <a:lnR w="12700" cap="flat" cmpd="sng" algn="ctr">
                      <a:solidFill>
                        <a:schemeClr val="tx1"/>
                      </a:solidFill>
                      <a:prstDash val="solid"/>
                      <a:round/>
                      <a:headEnd type="none" w="med" len="med"/>
                      <a:tailEnd type="none" w="med" len="med"/>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100</a:t>
                      </a:r>
                    </a:p>
                  </a:txBody>
                  <a:tcPr marL="6236" marR="6236" marT="6236" marB="0" anchor="b">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110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110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110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160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150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50%</a:t>
                      </a:r>
                    </a:p>
                  </a:txBody>
                  <a:tcPr marL="6236" marR="6236" marT="6236" marB="0" anchor="b">
                    <a:lnL w="12700" cap="flat" cmpd="sng" algn="ctr">
                      <a:solidFill>
                        <a:schemeClr val="bg1">
                          <a:lumMod val="75000"/>
                        </a:schemeClr>
                      </a:solidFill>
                      <a:prstDash val="solid"/>
                      <a:round/>
                      <a:headEnd type="none" w="med" len="med"/>
                      <a:tailEnd type="none" w="med" len="med"/>
                    </a:lnL>
                    <a:lnR>
                      <a:noFill/>
                    </a:lnR>
                    <a:lnT>
                      <a:noFill/>
                    </a:lnT>
                    <a:lnB>
                      <a:noFill/>
                    </a:lnB>
                    <a:solidFill>
                      <a:srgbClr val="C4E5CE"/>
                    </a:solidFill>
                  </a:tcPr>
                </a:tc>
                <a:extLst>
                  <a:ext uri="{0D108BD9-81ED-4DB2-BD59-A6C34878D82A}">
                    <a16:rowId xmlns:a16="http://schemas.microsoft.com/office/drawing/2014/main" val="2805488684"/>
                  </a:ext>
                </a:extLst>
              </a:tr>
              <a:tr h="242266">
                <a:tc>
                  <a:txBody>
                    <a:bodyPr/>
                    <a:lstStyle/>
                    <a:p>
                      <a:pPr algn="r" fontAlgn="b"/>
                      <a:r>
                        <a:rPr lang="en-GB" sz="1100" b="0" i="0" u="none" strike="noStrike" dirty="0">
                          <a:solidFill>
                            <a:srgbClr val="000000"/>
                          </a:solidFill>
                          <a:effectLst/>
                          <a:latin typeface="Calibri" panose="020F0502020204030204" pitchFamily="34" charset="0"/>
                        </a:rPr>
                        <a:t>Education &amp; Training</a:t>
                      </a:r>
                    </a:p>
                  </a:txBody>
                  <a:tcPr marL="6236" marR="6236" marT="6236" marB="0" anchor="b">
                    <a:lnL>
                      <a:noFill/>
                    </a:lnL>
                    <a:lnR w="12700" cap="flat" cmpd="sng" algn="ctr">
                      <a:solidFill>
                        <a:schemeClr val="tx1"/>
                      </a:solidFill>
                      <a:prstDash val="solid"/>
                      <a:round/>
                      <a:headEnd type="none" w="med" len="med"/>
                      <a:tailEnd type="none" w="med" len="med"/>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40</a:t>
                      </a:r>
                    </a:p>
                  </a:txBody>
                  <a:tcPr marL="6236" marR="6236" marT="6236" marB="0" anchor="b">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50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60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70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50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70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75%</a:t>
                      </a:r>
                    </a:p>
                  </a:txBody>
                  <a:tcPr marL="6236" marR="6236" marT="6236" marB="0" anchor="b">
                    <a:lnL w="12700" cap="flat" cmpd="sng" algn="ctr">
                      <a:solidFill>
                        <a:schemeClr val="bg1">
                          <a:lumMod val="75000"/>
                        </a:schemeClr>
                      </a:solidFill>
                      <a:prstDash val="solid"/>
                      <a:round/>
                      <a:headEnd type="none" w="med" len="med"/>
                      <a:tailEnd type="none" w="med" len="med"/>
                    </a:lnL>
                    <a:lnR>
                      <a:noFill/>
                    </a:lnR>
                    <a:lnT>
                      <a:noFill/>
                    </a:lnT>
                    <a:lnB>
                      <a:noFill/>
                    </a:lnB>
                    <a:solidFill>
                      <a:srgbClr val="94D2A5"/>
                    </a:solidFill>
                  </a:tcPr>
                </a:tc>
                <a:extLst>
                  <a:ext uri="{0D108BD9-81ED-4DB2-BD59-A6C34878D82A}">
                    <a16:rowId xmlns:a16="http://schemas.microsoft.com/office/drawing/2014/main" val="110027388"/>
                  </a:ext>
                </a:extLst>
              </a:tr>
              <a:tr h="242266">
                <a:tc>
                  <a:txBody>
                    <a:bodyPr/>
                    <a:lstStyle/>
                    <a:p>
                      <a:pPr algn="r" fontAlgn="b"/>
                      <a:r>
                        <a:rPr lang="en-GB" sz="1100" b="0" i="0" u="none" strike="noStrike" dirty="0">
                          <a:solidFill>
                            <a:srgbClr val="000000"/>
                          </a:solidFill>
                          <a:effectLst/>
                          <a:latin typeface="Calibri" panose="020F0502020204030204" pitchFamily="34" charset="0"/>
                        </a:rPr>
                        <a:t>Engineering &amp; Manufacturing Technologies</a:t>
                      </a:r>
                    </a:p>
                  </a:txBody>
                  <a:tcPr marL="6236" marR="6236" marT="6236" marB="0" anchor="b">
                    <a:lnL>
                      <a:noFill/>
                    </a:lnL>
                    <a:lnR w="12700" cap="flat" cmpd="sng" algn="ctr">
                      <a:solidFill>
                        <a:schemeClr val="tx1"/>
                      </a:solidFill>
                      <a:prstDash val="solid"/>
                      <a:round/>
                      <a:headEnd type="none" w="med" len="med"/>
                      <a:tailEnd type="none" w="med" len="med"/>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370</a:t>
                      </a:r>
                    </a:p>
                  </a:txBody>
                  <a:tcPr marL="6236" marR="6236" marT="6236" marB="0" anchor="b">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400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220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220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300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290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-22%</a:t>
                      </a:r>
                    </a:p>
                  </a:txBody>
                  <a:tcPr marL="6236" marR="6236" marT="6236" marB="0" anchor="b">
                    <a:lnL w="12700" cap="flat" cmpd="sng" algn="ctr">
                      <a:solidFill>
                        <a:schemeClr val="bg1">
                          <a:lumMod val="75000"/>
                        </a:schemeClr>
                      </a:solidFill>
                      <a:prstDash val="solid"/>
                      <a:round/>
                      <a:headEnd type="none" w="med" len="med"/>
                      <a:tailEnd type="none" w="med" len="med"/>
                    </a:lnL>
                    <a:lnR>
                      <a:noFill/>
                    </a:lnR>
                    <a:lnT>
                      <a:noFill/>
                    </a:lnT>
                    <a:lnB>
                      <a:noFill/>
                    </a:lnB>
                    <a:solidFill>
                      <a:srgbClr val="F88486"/>
                    </a:solidFill>
                  </a:tcPr>
                </a:tc>
                <a:extLst>
                  <a:ext uri="{0D108BD9-81ED-4DB2-BD59-A6C34878D82A}">
                    <a16:rowId xmlns:a16="http://schemas.microsoft.com/office/drawing/2014/main" val="754774033"/>
                  </a:ext>
                </a:extLst>
              </a:tr>
              <a:tr h="242266">
                <a:tc>
                  <a:txBody>
                    <a:bodyPr/>
                    <a:lstStyle/>
                    <a:p>
                      <a:pPr algn="r" fontAlgn="b"/>
                      <a:r>
                        <a:rPr lang="en-GB" sz="1100" b="0" i="0" u="none" strike="noStrike" dirty="0">
                          <a:solidFill>
                            <a:srgbClr val="000000"/>
                          </a:solidFill>
                          <a:effectLst/>
                          <a:latin typeface="Calibri" panose="020F0502020204030204" pitchFamily="34" charset="0"/>
                        </a:rPr>
                        <a:t>Health, Public Services &amp; Care</a:t>
                      </a:r>
                    </a:p>
                  </a:txBody>
                  <a:tcPr marL="6236" marR="6236" marT="6236" marB="0" anchor="b">
                    <a:lnL>
                      <a:noFill/>
                    </a:lnL>
                    <a:lnR w="12700" cap="flat" cmpd="sng" algn="ctr">
                      <a:solidFill>
                        <a:schemeClr val="tx1"/>
                      </a:solidFill>
                      <a:prstDash val="solid"/>
                      <a:round/>
                      <a:headEnd type="none" w="med" len="med"/>
                      <a:tailEnd type="none" w="med" len="med"/>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590</a:t>
                      </a:r>
                    </a:p>
                  </a:txBody>
                  <a:tcPr marL="6236" marR="6236" marT="6236" marB="0" anchor="b">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670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530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740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740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710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20%</a:t>
                      </a:r>
                    </a:p>
                  </a:txBody>
                  <a:tcPr marL="6236" marR="6236" marT="6236" marB="0" anchor="b">
                    <a:lnL w="12700" cap="flat" cmpd="sng" algn="ctr">
                      <a:solidFill>
                        <a:schemeClr val="bg1">
                          <a:lumMod val="75000"/>
                        </a:schemeClr>
                      </a:solidFill>
                      <a:prstDash val="solid"/>
                      <a:round/>
                      <a:headEnd type="none" w="med" len="med"/>
                      <a:tailEnd type="none" w="med" len="med"/>
                    </a:lnL>
                    <a:lnR>
                      <a:noFill/>
                    </a:lnR>
                    <a:lnT>
                      <a:noFill/>
                    </a:lnT>
                    <a:lnB>
                      <a:noFill/>
                    </a:lnB>
                    <a:solidFill>
                      <a:schemeClr val="accent6">
                        <a:lumMod val="20000"/>
                        <a:lumOff val="80000"/>
                      </a:schemeClr>
                    </a:solidFill>
                  </a:tcPr>
                </a:tc>
                <a:extLst>
                  <a:ext uri="{0D108BD9-81ED-4DB2-BD59-A6C34878D82A}">
                    <a16:rowId xmlns:a16="http://schemas.microsoft.com/office/drawing/2014/main" val="840010059"/>
                  </a:ext>
                </a:extLst>
              </a:tr>
              <a:tr h="242266">
                <a:tc>
                  <a:txBody>
                    <a:bodyPr/>
                    <a:lstStyle/>
                    <a:p>
                      <a:pPr algn="r" fontAlgn="b"/>
                      <a:r>
                        <a:rPr lang="en-GB" sz="1100" b="0" i="0" u="none" strike="noStrike" dirty="0">
                          <a:solidFill>
                            <a:srgbClr val="000000"/>
                          </a:solidFill>
                          <a:effectLst/>
                          <a:latin typeface="Calibri" panose="020F0502020204030204" pitchFamily="34" charset="0"/>
                        </a:rPr>
                        <a:t>History, Philosophy &amp; Theology</a:t>
                      </a:r>
                    </a:p>
                  </a:txBody>
                  <a:tcPr marL="6236" marR="6236" marT="6236" marB="0" anchor="b">
                    <a:lnL>
                      <a:noFill/>
                    </a:lnL>
                    <a:lnR w="12700" cap="flat" cmpd="sng" algn="ctr">
                      <a:solidFill>
                        <a:schemeClr val="tx1"/>
                      </a:solidFill>
                      <a:prstDash val="solid"/>
                      <a:round/>
                      <a:headEnd type="none" w="med" len="med"/>
                      <a:tailEnd type="none" w="med" len="med"/>
                    </a:lnR>
                    <a:lnT>
                      <a:noFill/>
                    </a:lnT>
                    <a:lnB>
                      <a:noFill/>
                    </a:lnB>
                    <a:noFill/>
                  </a:tcPr>
                </a:tc>
                <a:tc>
                  <a:txBody>
                    <a:bodyPr/>
                    <a:lstStyle/>
                    <a:p>
                      <a:pPr algn="r" fontAlgn="b"/>
                      <a:r>
                        <a:rPr lang="en-GB" sz="1100" b="0" i="1" u="none" strike="noStrike" dirty="0">
                          <a:solidFill>
                            <a:srgbClr val="000000"/>
                          </a:solidFill>
                          <a:effectLst/>
                          <a:latin typeface="Calibri" panose="020F0502020204030204" pitchFamily="34" charset="0"/>
                        </a:rPr>
                        <a:t>no data</a:t>
                      </a:r>
                    </a:p>
                  </a:txBody>
                  <a:tcPr marL="6236" marR="6236" marT="6236" marB="0" anchor="b">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1" u="none" strike="noStrike">
                          <a:solidFill>
                            <a:srgbClr val="000000"/>
                          </a:solidFill>
                          <a:effectLst/>
                          <a:latin typeface="Calibri" panose="020F0502020204030204" pitchFamily="34" charset="0"/>
                        </a:rPr>
                        <a:t>no data</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1" u="none" strike="noStrike" dirty="0">
                          <a:solidFill>
                            <a:srgbClr val="000000"/>
                          </a:solidFill>
                          <a:effectLst/>
                          <a:latin typeface="Calibri" panose="020F0502020204030204" pitchFamily="34" charset="0"/>
                        </a:rPr>
                        <a:t>no data</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1" u="none" strike="noStrike" dirty="0">
                          <a:solidFill>
                            <a:srgbClr val="000000"/>
                          </a:solidFill>
                          <a:effectLst/>
                          <a:latin typeface="Calibri" panose="020F0502020204030204" pitchFamily="34" charset="0"/>
                        </a:rPr>
                        <a:t>low</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1" u="none" strike="noStrike" dirty="0">
                          <a:solidFill>
                            <a:srgbClr val="000000"/>
                          </a:solidFill>
                          <a:effectLst/>
                          <a:latin typeface="Calibri" panose="020F0502020204030204" pitchFamily="34" charset="0"/>
                        </a:rPr>
                        <a:t>low</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1" u="none" strike="noStrike">
                          <a:solidFill>
                            <a:srgbClr val="000000"/>
                          </a:solidFill>
                          <a:effectLst/>
                          <a:latin typeface="Calibri" panose="020F0502020204030204" pitchFamily="34" charset="0"/>
                        </a:rPr>
                        <a:t>low</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l" fontAlgn="b"/>
                      <a:endParaRPr lang="en-GB" sz="1100" b="0" i="0" u="none" strike="noStrike">
                        <a:solidFill>
                          <a:srgbClr val="000000"/>
                        </a:solidFill>
                        <a:effectLst/>
                        <a:latin typeface="Calibri" panose="020F0502020204030204" pitchFamily="34" charset="0"/>
                      </a:endParaRPr>
                    </a:p>
                  </a:txBody>
                  <a:tcPr marL="6236" marR="6236" marT="6236" marB="0" anchor="b">
                    <a:lnL w="12700" cap="flat" cmpd="sng" algn="ctr">
                      <a:solidFill>
                        <a:schemeClr val="bg1">
                          <a:lumMod val="75000"/>
                        </a:schemeClr>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34301935"/>
                  </a:ext>
                </a:extLst>
              </a:tr>
              <a:tr h="242266">
                <a:tc>
                  <a:txBody>
                    <a:bodyPr/>
                    <a:lstStyle/>
                    <a:p>
                      <a:pPr algn="r" fontAlgn="b"/>
                      <a:r>
                        <a:rPr lang="en-GB" sz="1100" b="0" i="0" u="none" strike="noStrike" dirty="0">
                          <a:solidFill>
                            <a:srgbClr val="000000"/>
                          </a:solidFill>
                          <a:effectLst/>
                          <a:latin typeface="Calibri" panose="020F0502020204030204" pitchFamily="34" charset="0"/>
                        </a:rPr>
                        <a:t>Information &amp; Communication Technology</a:t>
                      </a:r>
                    </a:p>
                  </a:txBody>
                  <a:tcPr marL="6236" marR="6236" marT="6236" marB="0" anchor="b">
                    <a:lnL>
                      <a:noFill/>
                    </a:lnL>
                    <a:lnR w="12700" cap="flat" cmpd="sng" algn="ctr">
                      <a:solidFill>
                        <a:schemeClr val="tx1"/>
                      </a:solidFill>
                      <a:prstDash val="solid"/>
                      <a:round/>
                      <a:headEnd type="none" w="med" len="med"/>
                      <a:tailEnd type="none" w="med" len="med"/>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150</a:t>
                      </a:r>
                    </a:p>
                  </a:txBody>
                  <a:tcPr marL="6236" marR="6236" marT="6236" marB="0" anchor="b">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160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140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150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230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220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47%</a:t>
                      </a:r>
                    </a:p>
                  </a:txBody>
                  <a:tcPr marL="6236" marR="6236" marT="6236" marB="0" anchor="b">
                    <a:lnL w="12700" cap="flat" cmpd="sng" algn="ctr">
                      <a:solidFill>
                        <a:schemeClr val="bg1">
                          <a:lumMod val="75000"/>
                        </a:schemeClr>
                      </a:solidFill>
                      <a:prstDash val="solid"/>
                      <a:round/>
                      <a:headEnd type="none" w="med" len="med"/>
                      <a:tailEnd type="none" w="med" len="med"/>
                    </a:lnL>
                    <a:lnR>
                      <a:noFill/>
                    </a:lnR>
                    <a:lnT>
                      <a:noFill/>
                    </a:lnT>
                    <a:lnB>
                      <a:noFill/>
                    </a:lnB>
                    <a:solidFill>
                      <a:srgbClr val="CAE8D4"/>
                    </a:solidFill>
                  </a:tcPr>
                </a:tc>
                <a:extLst>
                  <a:ext uri="{0D108BD9-81ED-4DB2-BD59-A6C34878D82A}">
                    <a16:rowId xmlns:a16="http://schemas.microsoft.com/office/drawing/2014/main" val="4014866293"/>
                  </a:ext>
                </a:extLst>
              </a:tr>
              <a:tr h="242266">
                <a:tc>
                  <a:txBody>
                    <a:bodyPr/>
                    <a:lstStyle/>
                    <a:p>
                      <a:pPr algn="r" fontAlgn="b"/>
                      <a:r>
                        <a:rPr lang="en-GB" sz="1100" b="0" i="0" u="none" strike="noStrike" dirty="0">
                          <a:solidFill>
                            <a:srgbClr val="000000"/>
                          </a:solidFill>
                          <a:effectLst/>
                          <a:latin typeface="Calibri" panose="020F0502020204030204" pitchFamily="34" charset="0"/>
                        </a:rPr>
                        <a:t>Leisure, Travel &amp; Tourism</a:t>
                      </a:r>
                    </a:p>
                  </a:txBody>
                  <a:tcPr marL="6236" marR="6236" marT="6236" marB="0" anchor="b">
                    <a:lnL>
                      <a:noFill/>
                    </a:lnL>
                    <a:lnR w="12700" cap="flat" cmpd="sng" algn="ctr">
                      <a:solidFill>
                        <a:schemeClr val="tx1"/>
                      </a:solidFill>
                      <a:prstDash val="solid"/>
                      <a:round/>
                      <a:headEnd type="none" w="med" len="med"/>
                      <a:tailEnd type="none" w="med" len="med"/>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90</a:t>
                      </a:r>
                    </a:p>
                  </a:txBody>
                  <a:tcPr marL="6236" marR="6236" marT="6236" marB="0" anchor="b">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100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60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30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40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70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-22%</a:t>
                      </a:r>
                    </a:p>
                  </a:txBody>
                  <a:tcPr marL="6236" marR="6236" marT="6236" marB="0" anchor="b">
                    <a:lnL w="12700" cap="flat" cmpd="sng" algn="ctr">
                      <a:solidFill>
                        <a:schemeClr val="bg1">
                          <a:lumMod val="75000"/>
                        </a:schemeClr>
                      </a:solidFill>
                      <a:prstDash val="solid"/>
                      <a:round/>
                      <a:headEnd type="none" w="med" len="med"/>
                      <a:tailEnd type="none" w="med" len="med"/>
                    </a:lnL>
                    <a:lnR>
                      <a:noFill/>
                    </a:lnR>
                    <a:lnT>
                      <a:noFill/>
                    </a:lnT>
                    <a:lnB>
                      <a:noFill/>
                    </a:lnB>
                    <a:solidFill>
                      <a:srgbClr val="F88284"/>
                    </a:solidFill>
                  </a:tcPr>
                </a:tc>
                <a:extLst>
                  <a:ext uri="{0D108BD9-81ED-4DB2-BD59-A6C34878D82A}">
                    <a16:rowId xmlns:a16="http://schemas.microsoft.com/office/drawing/2014/main" val="137548060"/>
                  </a:ext>
                </a:extLst>
              </a:tr>
              <a:tr h="242266">
                <a:tc>
                  <a:txBody>
                    <a:bodyPr/>
                    <a:lstStyle/>
                    <a:p>
                      <a:pPr algn="r" fontAlgn="b"/>
                      <a:r>
                        <a:rPr lang="en-GB" sz="1100" b="0" i="0" u="none" strike="noStrike">
                          <a:solidFill>
                            <a:srgbClr val="000000"/>
                          </a:solidFill>
                          <a:effectLst/>
                          <a:latin typeface="Calibri" panose="020F0502020204030204" pitchFamily="34" charset="0"/>
                        </a:rPr>
                        <a:t>Retail &amp; Commercial Enterprise</a:t>
                      </a:r>
                    </a:p>
                  </a:txBody>
                  <a:tcPr marL="6236" marR="6236" marT="6236" marB="0" anchor="b">
                    <a:lnL>
                      <a:noFill/>
                    </a:lnL>
                    <a:lnR w="12700" cap="flat" cmpd="sng" algn="ctr">
                      <a:solidFill>
                        <a:schemeClr val="tx1"/>
                      </a:solidFill>
                      <a:prstDash val="solid"/>
                      <a:round/>
                      <a:headEnd type="none" w="med" len="med"/>
                      <a:tailEnd type="none" w="med" len="med"/>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450</a:t>
                      </a:r>
                    </a:p>
                  </a:txBody>
                  <a:tcPr marL="6236" marR="6236" marT="6236" marB="0" anchor="b">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410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350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310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330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310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-31%</a:t>
                      </a:r>
                    </a:p>
                  </a:txBody>
                  <a:tcPr marL="6236" marR="6236" marT="6236" marB="0" anchor="b">
                    <a:lnL w="12700" cap="flat" cmpd="sng" algn="ctr">
                      <a:solidFill>
                        <a:schemeClr val="bg1">
                          <a:lumMod val="75000"/>
                        </a:schemeClr>
                      </a:solidFill>
                      <a:prstDash val="solid"/>
                      <a:round/>
                      <a:headEnd type="none" w="med" len="med"/>
                      <a:tailEnd type="none" w="med" len="med"/>
                    </a:lnL>
                    <a:lnR>
                      <a:noFill/>
                    </a:lnR>
                    <a:lnT>
                      <a:noFill/>
                    </a:lnT>
                    <a:lnB>
                      <a:noFill/>
                    </a:lnB>
                    <a:solidFill>
                      <a:srgbClr val="F8696B"/>
                    </a:solidFill>
                  </a:tcPr>
                </a:tc>
                <a:extLst>
                  <a:ext uri="{0D108BD9-81ED-4DB2-BD59-A6C34878D82A}">
                    <a16:rowId xmlns:a16="http://schemas.microsoft.com/office/drawing/2014/main" val="2300355603"/>
                  </a:ext>
                </a:extLst>
              </a:tr>
              <a:tr h="242266">
                <a:tc>
                  <a:txBody>
                    <a:bodyPr/>
                    <a:lstStyle/>
                    <a:p>
                      <a:pPr algn="r" fontAlgn="b"/>
                      <a:r>
                        <a:rPr lang="en-GB" sz="1100" b="0" i="0" u="none" strike="noStrike" dirty="0">
                          <a:solidFill>
                            <a:srgbClr val="000000"/>
                          </a:solidFill>
                          <a:effectLst/>
                          <a:latin typeface="Calibri" panose="020F0502020204030204" pitchFamily="34" charset="0"/>
                        </a:rPr>
                        <a:t>Science &amp; Mathematics</a:t>
                      </a:r>
                    </a:p>
                  </a:txBody>
                  <a:tcPr marL="6236" marR="6236" marT="6236" marB="0" anchor="b">
                    <a:lnL>
                      <a:noFill/>
                    </a:lnL>
                    <a:lnR w="12700" cap="flat" cmpd="sng" algn="ctr">
                      <a:solidFill>
                        <a:schemeClr val="tx1"/>
                      </a:solidFill>
                      <a:prstDash val="solid"/>
                      <a:round/>
                      <a:headEnd type="none" w="med" len="med"/>
                      <a:tailEnd type="none" w="med" len="med"/>
                    </a:lnR>
                    <a:lnT>
                      <a:noFill/>
                    </a:lnT>
                    <a:lnB>
                      <a:noFill/>
                    </a:lnB>
                    <a:noFill/>
                  </a:tcPr>
                </a:tc>
                <a:tc>
                  <a:txBody>
                    <a:bodyPr/>
                    <a:lstStyle/>
                    <a:p>
                      <a:pPr algn="r" fontAlgn="b"/>
                      <a:r>
                        <a:rPr lang="en-GB" sz="1100" b="0" i="1" u="none" strike="noStrike" dirty="0">
                          <a:solidFill>
                            <a:srgbClr val="000000"/>
                          </a:solidFill>
                          <a:effectLst/>
                          <a:latin typeface="Calibri" panose="020F0502020204030204" pitchFamily="34" charset="0"/>
                        </a:rPr>
                        <a:t>low</a:t>
                      </a:r>
                    </a:p>
                  </a:txBody>
                  <a:tcPr marL="6236" marR="6236" marT="6236" marB="0" anchor="b">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1" u="none" strike="noStrike">
                          <a:solidFill>
                            <a:srgbClr val="000000"/>
                          </a:solidFill>
                          <a:effectLst/>
                          <a:latin typeface="Calibri" panose="020F0502020204030204" pitchFamily="34" charset="0"/>
                        </a:rPr>
                        <a:t>low</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1" u="none" strike="noStrike">
                          <a:solidFill>
                            <a:srgbClr val="000000"/>
                          </a:solidFill>
                          <a:effectLst/>
                          <a:latin typeface="Calibri" panose="020F0502020204030204" pitchFamily="34" charset="0"/>
                        </a:rPr>
                        <a:t>low</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1" u="none" strike="noStrike" dirty="0">
                          <a:solidFill>
                            <a:srgbClr val="000000"/>
                          </a:solidFill>
                          <a:effectLst/>
                          <a:latin typeface="Calibri" panose="020F0502020204030204" pitchFamily="34" charset="0"/>
                        </a:rPr>
                        <a:t>low</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1" u="none" strike="noStrike" dirty="0">
                          <a:solidFill>
                            <a:srgbClr val="000000"/>
                          </a:solidFill>
                          <a:effectLst/>
                          <a:latin typeface="Calibri" panose="020F0502020204030204" pitchFamily="34" charset="0"/>
                        </a:rPr>
                        <a:t>low</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r" fontAlgn="b"/>
                      <a:r>
                        <a:rPr lang="en-GB" sz="1100" b="0" i="1" u="none" strike="noStrike" dirty="0">
                          <a:solidFill>
                            <a:srgbClr val="000000"/>
                          </a:solidFill>
                          <a:effectLst/>
                          <a:latin typeface="Calibri" panose="020F0502020204030204" pitchFamily="34" charset="0"/>
                        </a:rPr>
                        <a:t>low</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a:txBody>
                    <a:bodyPr/>
                    <a:lstStyle/>
                    <a:p>
                      <a:pPr algn="l" fontAlgn="b"/>
                      <a:endParaRPr lang="en-GB" sz="1100" b="0" i="0" u="none" strike="noStrike">
                        <a:solidFill>
                          <a:srgbClr val="000000"/>
                        </a:solidFill>
                        <a:effectLst/>
                        <a:latin typeface="Calibri" panose="020F0502020204030204" pitchFamily="34" charset="0"/>
                      </a:endParaRPr>
                    </a:p>
                  </a:txBody>
                  <a:tcPr marL="6236" marR="6236" marT="6236" marB="0" anchor="b">
                    <a:lnL w="12700" cap="flat" cmpd="sng" algn="ctr">
                      <a:solidFill>
                        <a:schemeClr val="bg1">
                          <a:lumMod val="75000"/>
                        </a:schemeClr>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863282980"/>
                  </a:ext>
                </a:extLst>
              </a:tr>
              <a:tr h="242266">
                <a:tc>
                  <a:txBody>
                    <a:bodyPr/>
                    <a:lstStyle/>
                    <a:p>
                      <a:pPr algn="r" fontAlgn="b"/>
                      <a:r>
                        <a:rPr lang="en-GB" sz="1100" b="0" i="0" u="none" strike="noStrike" dirty="0">
                          <a:solidFill>
                            <a:srgbClr val="000000"/>
                          </a:solidFill>
                          <a:effectLst/>
                          <a:latin typeface="Calibri" panose="020F0502020204030204" pitchFamily="34" charset="0"/>
                        </a:rPr>
                        <a:t>Social Sciences</a:t>
                      </a:r>
                    </a:p>
                  </a:txBody>
                  <a:tcPr marL="6236" marR="6236" marT="6236" marB="0" anchor="b">
                    <a:lnL>
                      <a:noFill/>
                    </a:lnL>
                    <a:lnR w="12700" cap="flat" cmpd="sng" algn="ctr">
                      <a:solidFill>
                        <a:schemeClr val="tx1"/>
                      </a:solidFill>
                      <a:prstDash val="solid"/>
                      <a:round/>
                      <a:headEnd type="none" w="med" len="med"/>
                      <a:tailEnd type="none" w="med" len="med"/>
                    </a:lnR>
                    <a:lnT>
                      <a:noFill/>
                    </a:lnT>
                    <a:lnB w="12700" cap="flat" cmpd="sng" algn="ctr">
                      <a:solidFill>
                        <a:schemeClr val="bg1">
                          <a:lumMod val="75000"/>
                        </a:schemeClr>
                      </a:solidFill>
                      <a:prstDash val="solid"/>
                      <a:round/>
                      <a:headEnd type="none" w="med" len="med"/>
                      <a:tailEnd type="none" w="med" len="med"/>
                    </a:lnB>
                    <a:noFill/>
                  </a:tcPr>
                </a:tc>
                <a:tc>
                  <a:txBody>
                    <a:bodyPr/>
                    <a:lstStyle/>
                    <a:p>
                      <a:pPr algn="r" fontAlgn="b"/>
                      <a:r>
                        <a:rPr lang="en-GB" sz="1100" b="0" i="1" u="none" strike="noStrike" dirty="0">
                          <a:solidFill>
                            <a:srgbClr val="000000"/>
                          </a:solidFill>
                          <a:effectLst/>
                          <a:latin typeface="Calibri" panose="020F0502020204030204" pitchFamily="34" charset="0"/>
                        </a:rPr>
                        <a:t>no data</a:t>
                      </a:r>
                    </a:p>
                  </a:txBody>
                  <a:tcPr marL="6236" marR="6236" marT="6236" marB="0" anchor="b">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w="12700" cap="flat" cmpd="sng" algn="ctr">
                      <a:solidFill>
                        <a:schemeClr val="bg1">
                          <a:lumMod val="75000"/>
                        </a:schemeClr>
                      </a:solidFill>
                      <a:prstDash val="solid"/>
                      <a:round/>
                      <a:headEnd type="none" w="med" len="med"/>
                      <a:tailEnd type="none" w="med" len="med"/>
                    </a:lnB>
                    <a:noFill/>
                  </a:tcPr>
                </a:tc>
                <a:tc>
                  <a:txBody>
                    <a:bodyPr/>
                    <a:lstStyle/>
                    <a:p>
                      <a:pPr algn="r" fontAlgn="b"/>
                      <a:r>
                        <a:rPr lang="en-GB" sz="1100" b="0" i="1" u="none" strike="noStrike">
                          <a:solidFill>
                            <a:srgbClr val="000000"/>
                          </a:solidFill>
                          <a:effectLst/>
                          <a:latin typeface="Calibri" panose="020F0502020204030204" pitchFamily="34" charset="0"/>
                        </a:rPr>
                        <a:t>no data</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w="12700" cap="flat" cmpd="sng" algn="ctr">
                      <a:solidFill>
                        <a:schemeClr val="bg1">
                          <a:lumMod val="75000"/>
                        </a:schemeClr>
                      </a:solidFill>
                      <a:prstDash val="solid"/>
                      <a:round/>
                      <a:headEnd type="none" w="med" len="med"/>
                      <a:tailEnd type="none" w="med" len="med"/>
                    </a:lnB>
                    <a:noFill/>
                  </a:tcPr>
                </a:tc>
                <a:tc>
                  <a:txBody>
                    <a:bodyPr/>
                    <a:lstStyle/>
                    <a:p>
                      <a:pPr algn="r" fontAlgn="b"/>
                      <a:r>
                        <a:rPr lang="en-GB" sz="1100" b="0" i="1" u="none" strike="noStrike" dirty="0">
                          <a:solidFill>
                            <a:srgbClr val="000000"/>
                          </a:solidFill>
                          <a:effectLst/>
                          <a:latin typeface="Calibri" panose="020F0502020204030204" pitchFamily="34" charset="0"/>
                        </a:rPr>
                        <a:t>low</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w="12700" cap="flat" cmpd="sng" algn="ctr">
                      <a:solidFill>
                        <a:schemeClr val="bg1">
                          <a:lumMod val="75000"/>
                        </a:schemeClr>
                      </a:solidFill>
                      <a:prstDash val="solid"/>
                      <a:round/>
                      <a:headEnd type="none" w="med" len="med"/>
                      <a:tailEnd type="none" w="med" len="med"/>
                    </a:lnB>
                    <a:noFill/>
                  </a:tcPr>
                </a:tc>
                <a:tc>
                  <a:txBody>
                    <a:bodyPr/>
                    <a:lstStyle/>
                    <a:p>
                      <a:pPr algn="r" fontAlgn="b"/>
                      <a:r>
                        <a:rPr lang="en-GB" sz="1100" b="0" i="1" u="none" strike="noStrike" dirty="0">
                          <a:solidFill>
                            <a:srgbClr val="000000"/>
                          </a:solidFill>
                          <a:effectLst/>
                          <a:latin typeface="Calibri" panose="020F0502020204030204" pitchFamily="34" charset="0"/>
                        </a:rPr>
                        <a:t>low</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w="12700" cap="flat" cmpd="sng" algn="ctr">
                      <a:solidFill>
                        <a:schemeClr val="bg1">
                          <a:lumMod val="75000"/>
                        </a:schemeClr>
                      </a:solidFill>
                      <a:prstDash val="solid"/>
                      <a:round/>
                      <a:headEnd type="none" w="med" len="med"/>
                      <a:tailEnd type="none" w="med" len="med"/>
                    </a:lnB>
                    <a:noFill/>
                  </a:tcPr>
                </a:tc>
                <a:tc>
                  <a:txBody>
                    <a:bodyPr/>
                    <a:lstStyle/>
                    <a:p>
                      <a:pPr algn="r" fontAlgn="b"/>
                      <a:r>
                        <a:rPr lang="en-GB" sz="1100" b="0" i="1" u="none" strike="noStrike" dirty="0">
                          <a:solidFill>
                            <a:srgbClr val="000000"/>
                          </a:solidFill>
                          <a:effectLst/>
                          <a:latin typeface="Calibri" panose="020F0502020204030204" pitchFamily="34" charset="0"/>
                        </a:rPr>
                        <a:t>low</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w="12700" cap="flat" cmpd="sng" algn="ctr">
                      <a:solidFill>
                        <a:schemeClr val="bg1">
                          <a:lumMod val="75000"/>
                        </a:schemeClr>
                      </a:solidFill>
                      <a:prstDash val="solid"/>
                      <a:round/>
                      <a:headEnd type="none" w="med" len="med"/>
                      <a:tailEnd type="none" w="med" len="med"/>
                    </a:lnB>
                    <a:noFill/>
                  </a:tcPr>
                </a:tc>
                <a:tc>
                  <a:txBody>
                    <a:bodyPr/>
                    <a:lstStyle/>
                    <a:p>
                      <a:pPr algn="r" fontAlgn="b"/>
                      <a:r>
                        <a:rPr lang="en-GB" sz="1100" b="0" i="1" u="none" strike="noStrike" dirty="0">
                          <a:solidFill>
                            <a:srgbClr val="000000"/>
                          </a:solidFill>
                          <a:effectLst/>
                          <a:latin typeface="Calibri" panose="020F0502020204030204" pitchFamily="34" charset="0"/>
                        </a:rPr>
                        <a:t>low</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w="12700" cap="flat" cmpd="sng" algn="ctr">
                      <a:solidFill>
                        <a:schemeClr val="bg1">
                          <a:lumMod val="75000"/>
                        </a:schemeClr>
                      </a:solidFill>
                      <a:prstDash val="solid"/>
                      <a:round/>
                      <a:headEnd type="none" w="med" len="med"/>
                      <a:tailEnd type="none" w="med" len="med"/>
                    </a:lnB>
                    <a:noFill/>
                  </a:tcPr>
                </a:tc>
                <a:tc>
                  <a:txBody>
                    <a:bodyPr/>
                    <a:lstStyle/>
                    <a:p>
                      <a:pPr algn="l" fontAlgn="b"/>
                      <a:endParaRPr lang="en-GB" sz="1100" b="0" i="0" u="none" strike="noStrike">
                        <a:solidFill>
                          <a:srgbClr val="000000"/>
                        </a:solidFill>
                        <a:effectLst/>
                        <a:latin typeface="Calibri" panose="020F0502020204030204" pitchFamily="34" charset="0"/>
                      </a:endParaRPr>
                    </a:p>
                  </a:txBody>
                  <a:tcPr marL="6236" marR="6236" marT="6236" marB="0" anchor="b">
                    <a:lnL w="12700" cap="flat" cmpd="sng" algn="ctr">
                      <a:solidFill>
                        <a:schemeClr val="bg1">
                          <a:lumMod val="75000"/>
                        </a:schemeClr>
                      </a:solidFill>
                      <a:prstDash val="solid"/>
                      <a:round/>
                      <a:headEnd type="none" w="med" len="med"/>
                      <a:tailEnd type="none" w="med" len="med"/>
                    </a:lnL>
                    <a:lnR>
                      <a:noFill/>
                    </a:lnR>
                    <a:lnT>
                      <a:noFill/>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853239703"/>
                  </a:ext>
                </a:extLst>
              </a:tr>
              <a:tr h="242266">
                <a:tc>
                  <a:txBody>
                    <a:bodyPr/>
                    <a:lstStyle/>
                    <a:p>
                      <a:pPr algn="r" fontAlgn="b"/>
                      <a:r>
                        <a:rPr lang="en-GB" sz="1100" b="1" i="0" u="none" strike="noStrike" dirty="0">
                          <a:solidFill>
                            <a:srgbClr val="000000"/>
                          </a:solidFill>
                          <a:effectLst/>
                          <a:latin typeface="Calibri" panose="020F0502020204030204" pitchFamily="34" charset="0"/>
                        </a:rPr>
                        <a:t>Total</a:t>
                      </a:r>
                    </a:p>
                  </a:txBody>
                  <a:tcPr marL="6236" marR="6236" marT="6236" marB="0" anchor="b">
                    <a:lnL>
                      <a:noFill/>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a:noFill/>
                    </a:lnB>
                    <a:noFill/>
                  </a:tcPr>
                </a:tc>
                <a:tc>
                  <a:txBody>
                    <a:bodyPr/>
                    <a:lstStyle/>
                    <a:p>
                      <a:pPr algn="r" fontAlgn="b"/>
                      <a:r>
                        <a:rPr lang="en-GB" sz="1100" b="1" i="0" u="none" strike="noStrike" dirty="0">
                          <a:solidFill>
                            <a:srgbClr val="000000"/>
                          </a:solidFill>
                          <a:effectLst/>
                          <a:latin typeface="Calibri" panose="020F0502020204030204" pitchFamily="34" charset="0"/>
                        </a:rPr>
                        <a:t>2,610</a:t>
                      </a:r>
                    </a:p>
                  </a:txBody>
                  <a:tcPr marL="6236" marR="6236" marT="6236" marB="0" anchor="b">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a:noFill/>
                    </a:lnB>
                    <a:noFill/>
                  </a:tcPr>
                </a:tc>
                <a:tc>
                  <a:txBody>
                    <a:bodyPr/>
                    <a:lstStyle/>
                    <a:p>
                      <a:pPr algn="r" fontAlgn="b"/>
                      <a:r>
                        <a:rPr lang="en-GB" sz="1100" b="1" i="0" u="none" strike="noStrike" dirty="0">
                          <a:solidFill>
                            <a:srgbClr val="000000"/>
                          </a:solidFill>
                          <a:effectLst/>
                          <a:latin typeface="Calibri" panose="020F0502020204030204" pitchFamily="34" charset="0"/>
                        </a:rPr>
                        <a:t>2,850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a:noFill/>
                    </a:lnB>
                    <a:noFill/>
                  </a:tcPr>
                </a:tc>
                <a:tc>
                  <a:txBody>
                    <a:bodyPr/>
                    <a:lstStyle/>
                    <a:p>
                      <a:pPr algn="r" fontAlgn="b"/>
                      <a:r>
                        <a:rPr lang="en-GB" sz="1100" b="1" i="0" u="none" strike="noStrike" dirty="0">
                          <a:solidFill>
                            <a:srgbClr val="000000"/>
                          </a:solidFill>
                          <a:effectLst/>
                          <a:latin typeface="Calibri" panose="020F0502020204030204" pitchFamily="34" charset="0"/>
                        </a:rPr>
                        <a:t>2,270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a:noFill/>
                    </a:lnB>
                    <a:noFill/>
                  </a:tcPr>
                </a:tc>
                <a:tc>
                  <a:txBody>
                    <a:bodyPr/>
                    <a:lstStyle/>
                    <a:p>
                      <a:pPr algn="r" fontAlgn="b"/>
                      <a:r>
                        <a:rPr lang="en-GB" sz="1100" b="1" i="0" u="none" strike="noStrike" dirty="0">
                          <a:solidFill>
                            <a:srgbClr val="000000"/>
                          </a:solidFill>
                          <a:effectLst/>
                          <a:latin typeface="Calibri" panose="020F0502020204030204" pitchFamily="34" charset="0"/>
                        </a:rPr>
                        <a:t>2,470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a:noFill/>
                    </a:lnB>
                    <a:noFill/>
                  </a:tcPr>
                </a:tc>
                <a:tc>
                  <a:txBody>
                    <a:bodyPr/>
                    <a:lstStyle/>
                    <a:p>
                      <a:pPr algn="r" fontAlgn="b"/>
                      <a:r>
                        <a:rPr lang="en-GB" sz="1100" b="1" i="0" u="none" strike="noStrike" dirty="0">
                          <a:solidFill>
                            <a:srgbClr val="000000"/>
                          </a:solidFill>
                          <a:effectLst/>
                          <a:latin typeface="Calibri" panose="020F0502020204030204" pitchFamily="34" charset="0"/>
                        </a:rPr>
                        <a:t>2,710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a:noFill/>
                    </a:lnB>
                    <a:noFill/>
                  </a:tcPr>
                </a:tc>
                <a:tc>
                  <a:txBody>
                    <a:bodyPr/>
                    <a:lstStyle/>
                    <a:p>
                      <a:pPr algn="r" fontAlgn="b"/>
                      <a:r>
                        <a:rPr lang="en-GB" sz="1100" b="1" i="0" u="none" strike="noStrike" dirty="0">
                          <a:solidFill>
                            <a:srgbClr val="000000"/>
                          </a:solidFill>
                          <a:effectLst/>
                          <a:latin typeface="Calibri" panose="020F0502020204030204" pitchFamily="34" charset="0"/>
                        </a:rPr>
                        <a:t>2,750</a:t>
                      </a:r>
                    </a:p>
                  </a:txBody>
                  <a:tcPr marL="6236" marR="6236" marT="6236"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a:noFill/>
                    </a:lnB>
                    <a:noFill/>
                  </a:tcPr>
                </a:tc>
                <a:tc>
                  <a:txBody>
                    <a:bodyPr/>
                    <a:lstStyle/>
                    <a:p>
                      <a:pPr algn="r" fontAlgn="b"/>
                      <a:r>
                        <a:rPr lang="en-GB" sz="1100" b="1" i="0" u="none" strike="noStrike" dirty="0">
                          <a:solidFill>
                            <a:srgbClr val="000000"/>
                          </a:solidFill>
                          <a:effectLst/>
                          <a:latin typeface="Calibri" panose="020F0502020204030204" pitchFamily="34" charset="0"/>
                        </a:rPr>
                        <a:t>5%</a:t>
                      </a:r>
                    </a:p>
                  </a:txBody>
                  <a:tcPr marL="6236" marR="6236" marT="6236" marB="0" anchor="b">
                    <a:lnL w="12700" cap="flat" cmpd="sng" algn="ctr">
                      <a:solidFill>
                        <a:schemeClr val="bg1">
                          <a:lumMod val="75000"/>
                        </a:schemeClr>
                      </a:solidFill>
                      <a:prstDash val="solid"/>
                      <a:round/>
                      <a:headEnd type="none" w="med" len="med"/>
                      <a:tailEnd type="none" w="med" len="med"/>
                    </a:lnL>
                    <a:lnR>
                      <a:noFill/>
                    </a:lnR>
                    <a:lnT w="12700" cap="flat" cmpd="sng" algn="ctr">
                      <a:solidFill>
                        <a:schemeClr val="bg1">
                          <a:lumMod val="75000"/>
                        </a:schemeClr>
                      </a:solidFill>
                      <a:prstDash val="solid"/>
                      <a:round/>
                      <a:headEnd type="none" w="med" len="med"/>
                      <a:tailEnd type="none" w="med" len="med"/>
                    </a:lnT>
                    <a:lnB>
                      <a:noFill/>
                    </a:lnB>
                    <a:solidFill>
                      <a:schemeClr val="accent6">
                        <a:lumMod val="20000"/>
                        <a:lumOff val="80000"/>
                      </a:schemeClr>
                    </a:solidFill>
                  </a:tcPr>
                </a:tc>
                <a:extLst>
                  <a:ext uri="{0D108BD9-81ED-4DB2-BD59-A6C34878D82A}">
                    <a16:rowId xmlns:a16="http://schemas.microsoft.com/office/drawing/2014/main" val="1971628530"/>
                  </a:ext>
                </a:extLst>
              </a:tr>
            </a:tbl>
          </a:graphicData>
        </a:graphic>
      </p:graphicFrame>
      <p:sp>
        <p:nvSpPr>
          <p:cNvPr id="3" name="TextBox 2">
            <a:extLst>
              <a:ext uri="{FF2B5EF4-FFF2-40B4-BE49-F238E27FC236}">
                <a16:creationId xmlns:a16="http://schemas.microsoft.com/office/drawing/2014/main" id="{D9A2416E-E085-F274-30CA-E681D1294CD7}"/>
              </a:ext>
            </a:extLst>
          </p:cNvPr>
          <p:cNvSpPr txBox="1"/>
          <p:nvPr/>
        </p:nvSpPr>
        <p:spPr>
          <a:xfrm>
            <a:off x="5353486" y="1086961"/>
            <a:ext cx="6040120" cy="738664"/>
          </a:xfrm>
          <a:prstGeom prst="rect">
            <a:avLst/>
          </a:prstGeom>
          <a:noFill/>
        </p:spPr>
        <p:txBody>
          <a:bodyPr wrap="square" rtlCol="0">
            <a:spAutoFit/>
          </a:bodyPr>
          <a:lstStyle/>
          <a:p>
            <a:r>
              <a:rPr lang="en-GB" sz="1400" b="1" dirty="0">
                <a:solidFill>
                  <a:srgbClr val="006965"/>
                </a:solidFill>
              </a:rPr>
              <a:t>There has been a large drop in the number of apprenticeship starts for ‘engineering &amp; manufacturing technologies’ and ‘retail &amp; commercial enterprise’ since 2017/18.</a:t>
            </a:r>
          </a:p>
        </p:txBody>
      </p:sp>
      <p:sp>
        <p:nvSpPr>
          <p:cNvPr id="4" name="Content Placeholder 2">
            <a:extLst>
              <a:ext uri="{FF2B5EF4-FFF2-40B4-BE49-F238E27FC236}">
                <a16:creationId xmlns:a16="http://schemas.microsoft.com/office/drawing/2014/main" id="{CDCDCA52-CC70-5D04-19B6-24FE0EEBD279}"/>
              </a:ext>
            </a:extLst>
          </p:cNvPr>
          <p:cNvSpPr txBox="1">
            <a:spLocks/>
          </p:cNvSpPr>
          <p:nvPr/>
        </p:nvSpPr>
        <p:spPr>
          <a:xfrm>
            <a:off x="838200" y="1825625"/>
            <a:ext cx="3809997"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2000" dirty="0"/>
          </a:p>
          <a:p>
            <a:endParaRPr lang="en-GB" sz="2000" dirty="0"/>
          </a:p>
        </p:txBody>
      </p:sp>
      <p:sp>
        <p:nvSpPr>
          <p:cNvPr id="5" name="Content Placeholder 2">
            <a:extLst>
              <a:ext uri="{FF2B5EF4-FFF2-40B4-BE49-F238E27FC236}">
                <a16:creationId xmlns:a16="http://schemas.microsoft.com/office/drawing/2014/main" id="{F813AD8B-17C2-C5C3-A89A-FC67BDC302B6}"/>
              </a:ext>
            </a:extLst>
          </p:cNvPr>
          <p:cNvSpPr txBox="1">
            <a:spLocks/>
          </p:cNvSpPr>
          <p:nvPr/>
        </p:nvSpPr>
        <p:spPr>
          <a:xfrm>
            <a:off x="858103" y="1917730"/>
            <a:ext cx="3551337" cy="412429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800" dirty="0"/>
              <a:t>Key sectors of health, construction and digital recorded strong growth in the number of apprenticeships started by Buckinghamshire-based learners between 2017/18 and 2022/23.</a:t>
            </a:r>
          </a:p>
          <a:p>
            <a:r>
              <a:rPr lang="en-GB" sz="1800" dirty="0"/>
              <a:t>However, there has been a relatively large drop in the number of apprenticeship starts for ‘engineering &amp; manufacturing technologies’.</a:t>
            </a:r>
          </a:p>
          <a:p>
            <a:r>
              <a:rPr lang="en-GB" sz="1800" dirty="0"/>
              <a:t>A large drop was also recorded for apprenticeship starts in ‘retail &amp; commercial enterprise’.</a:t>
            </a:r>
          </a:p>
          <a:p>
            <a:endParaRPr lang="en-GB" sz="1800" dirty="0"/>
          </a:p>
          <a:p>
            <a:endParaRPr lang="en-GB" sz="1800" dirty="0"/>
          </a:p>
        </p:txBody>
      </p:sp>
      <p:sp>
        <p:nvSpPr>
          <p:cNvPr id="6" name="TextBox 5">
            <a:extLst>
              <a:ext uri="{FF2B5EF4-FFF2-40B4-BE49-F238E27FC236}">
                <a16:creationId xmlns:a16="http://schemas.microsoft.com/office/drawing/2014/main" id="{6C5A0C87-0177-3602-16CD-49F38DDF3E70}"/>
              </a:ext>
            </a:extLst>
          </p:cNvPr>
          <p:cNvSpPr txBox="1"/>
          <p:nvPr/>
        </p:nvSpPr>
        <p:spPr>
          <a:xfrm>
            <a:off x="8062067" y="6034597"/>
            <a:ext cx="3766054" cy="276999"/>
          </a:xfrm>
          <a:prstGeom prst="rect">
            <a:avLst/>
          </a:prstGeom>
          <a:noFill/>
        </p:spPr>
        <p:txBody>
          <a:bodyPr wrap="square" rtlCol="0">
            <a:spAutoFit/>
          </a:bodyPr>
          <a:lstStyle/>
          <a:p>
            <a:pPr algn="r"/>
            <a:r>
              <a:rPr lang="en-GB" sz="1200" dirty="0"/>
              <a:t>Source: </a:t>
            </a:r>
            <a:r>
              <a:rPr lang="en-GB" sz="1200" dirty="0">
                <a:hlinkClick r:id="rId3"/>
              </a:rPr>
              <a:t>DfE Apprenticeship starts</a:t>
            </a:r>
            <a:endParaRPr lang="en-GB" sz="1200" dirty="0"/>
          </a:p>
        </p:txBody>
      </p:sp>
    </p:spTree>
    <p:extLst>
      <p:ext uri="{BB962C8B-B14F-4D97-AF65-F5344CB8AC3E}">
        <p14:creationId xmlns:p14="http://schemas.microsoft.com/office/powerpoint/2010/main" val="4274509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44B6B-B3BE-3C52-246F-57ABFB052934}"/>
              </a:ext>
            </a:extLst>
          </p:cNvPr>
          <p:cNvSpPr>
            <a:spLocks noGrp="1"/>
          </p:cNvSpPr>
          <p:nvPr>
            <p:ph type="title"/>
          </p:nvPr>
        </p:nvSpPr>
        <p:spPr/>
        <p:txBody>
          <a:bodyPr/>
          <a:lstStyle/>
          <a:p>
            <a:r>
              <a:rPr lang="en-GB" dirty="0"/>
              <a:t>Science, Technology, Engineering and Maths (STEM)</a:t>
            </a:r>
          </a:p>
        </p:txBody>
      </p:sp>
      <p:sp>
        <p:nvSpPr>
          <p:cNvPr id="3" name="Content Placeholder 2">
            <a:extLst>
              <a:ext uri="{FF2B5EF4-FFF2-40B4-BE49-F238E27FC236}">
                <a16:creationId xmlns:a16="http://schemas.microsoft.com/office/drawing/2014/main" id="{C16AB0DC-8C23-4F52-E9A7-B4062072C6CB}"/>
              </a:ext>
            </a:extLst>
          </p:cNvPr>
          <p:cNvSpPr>
            <a:spLocks noGrp="1"/>
          </p:cNvSpPr>
          <p:nvPr>
            <p:ph idx="1"/>
          </p:nvPr>
        </p:nvSpPr>
        <p:spPr>
          <a:xfrm>
            <a:off x="838200" y="2413907"/>
            <a:ext cx="5257800" cy="3763056"/>
          </a:xfrm>
        </p:spPr>
        <p:txBody>
          <a:bodyPr>
            <a:normAutofit/>
          </a:bodyPr>
          <a:lstStyle/>
          <a:p>
            <a:r>
              <a:rPr lang="en-GB" sz="2000" dirty="0"/>
              <a:t>Just under a quarter (24%) of apprenticeships started by Buckinghamshire-based learners were in STEM subjects in 2022/23.</a:t>
            </a:r>
          </a:p>
          <a:p>
            <a:r>
              <a:rPr lang="en-GB" sz="2000" dirty="0"/>
              <a:t>With the exception of learners from the Buckingham parliamentary constituency area, the proportion of apprenticeship starts that are in</a:t>
            </a:r>
            <a:r>
              <a:rPr lang="en-GB" sz="2000" dirty="0">
                <a:solidFill>
                  <a:srgbClr val="FF0000"/>
                </a:solidFill>
              </a:rPr>
              <a:t> </a:t>
            </a:r>
            <a:r>
              <a:rPr lang="en-GB" sz="2000" dirty="0"/>
              <a:t> STEM subjects has increased since 2019/20.</a:t>
            </a:r>
          </a:p>
          <a:p>
            <a:r>
              <a:rPr lang="en-GB" sz="2000" dirty="0"/>
              <a:t>However, for Buckinghamshire as a whole, the number of starts in STEM subjects declined by 2% between 2021/22 and 2022/23.</a:t>
            </a:r>
          </a:p>
        </p:txBody>
      </p:sp>
      <p:graphicFrame>
        <p:nvGraphicFramePr>
          <p:cNvPr id="4" name="Chart 3">
            <a:extLst>
              <a:ext uri="{FF2B5EF4-FFF2-40B4-BE49-F238E27FC236}">
                <a16:creationId xmlns:a16="http://schemas.microsoft.com/office/drawing/2014/main" id="{0410D52B-A1EB-07EA-3C03-72CF63ADDD73}"/>
              </a:ext>
            </a:extLst>
          </p:cNvPr>
          <p:cNvGraphicFramePr>
            <a:graphicFrameLocks/>
          </p:cNvGraphicFramePr>
          <p:nvPr>
            <p:extLst>
              <p:ext uri="{D42A27DB-BD31-4B8C-83A1-F6EECF244321}">
                <p14:modId xmlns:p14="http://schemas.microsoft.com/office/powerpoint/2010/main" val="389396230"/>
              </p:ext>
            </p:extLst>
          </p:nvPr>
        </p:nvGraphicFramePr>
        <p:xfrm>
          <a:off x="6608956" y="2039030"/>
          <a:ext cx="4744844" cy="3763055"/>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58FFEFC1-578B-F79C-16A8-C1153C6ADD39}"/>
              </a:ext>
            </a:extLst>
          </p:cNvPr>
          <p:cNvSpPr txBox="1"/>
          <p:nvPr/>
        </p:nvSpPr>
        <p:spPr>
          <a:xfrm>
            <a:off x="6608956" y="1323178"/>
            <a:ext cx="5208279" cy="523220"/>
          </a:xfrm>
          <a:prstGeom prst="rect">
            <a:avLst/>
          </a:prstGeom>
          <a:noFill/>
        </p:spPr>
        <p:txBody>
          <a:bodyPr wrap="square" rtlCol="0">
            <a:spAutoFit/>
          </a:bodyPr>
          <a:lstStyle/>
          <a:p>
            <a:r>
              <a:rPr lang="en-GB" sz="1400" b="1" dirty="0">
                <a:solidFill>
                  <a:srgbClr val="006965"/>
                </a:solidFill>
              </a:rPr>
              <a:t>Growth in the proportion of apprenticeship starts that are STEM subjects slowed in 2022/23 </a:t>
            </a:r>
          </a:p>
        </p:txBody>
      </p:sp>
      <p:sp>
        <p:nvSpPr>
          <p:cNvPr id="7" name="TextBox 6">
            <a:extLst>
              <a:ext uri="{FF2B5EF4-FFF2-40B4-BE49-F238E27FC236}">
                <a16:creationId xmlns:a16="http://schemas.microsoft.com/office/drawing/2014/main" id="{2A017998-A1BE-4465-E9D8-D66338CA5093}"/>
              </a:ext>
            </a:extLst>
          </p:cNvPr>
          <p:cNvSpPr txBox="1"/>
          <p:nvPr/>
        </p:nvSpPr>
        <p:spPr>
          <a:xfrm>
            <a:off x="8051181" y="5899964"/>
            <a:ext cx="3766054" cy="276999"/>
          </a:xfrm>
          <a:prstGeom prst="rect">
            <a:avLst/>
          </a:prstGeom>
          <a:noFill/>
        </p:spPr>
        <p:txBody>
          <a:bodyPr wrap="square" rtlCol="0">
            <a:spAutoFit/>
          </a:bodyPr>
          <a:lstStyle/>
          <a:p>
            <a:pPr algn="r"/>
            <a:r>
              <a:rPr lang="en-GB" sz="1200" dirty="0"/>
              <a:t>Source: </a:t>
            </a:r>
            <a:r>
              <a:rPr lang="en-GB" sz="1200" dirty="0">
                <a:hlinkClick r:id="rId3"/>
              </a:rPr>
              <a:t>DfE Apprenticeship starts</a:t>
            </a:r>
            <a:endParaRPr lang="en-GB" sz="1200" dirty="0"/>
          </a:p>
        </p:txBody>
      </p:sp>
    </p:spTree>
    <p:extLst>
      <p:ext uri="{BB962C8B-B14F-4D97-AF65-F5344CB8AC3E}">
        <p14:creationId xmlns:p14="http://schemas.microsoft.com/office/powerpoint/2010/main" val="12963248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F98FF-8D19-04CB-394F-6DECC95455F4}"/>
              </a:ext>
            </a:extLst>
          </p:cNvPr>
          <p:cNvSpPr>
            <a:spLocks noGrp="1"/>
          </p:cNvSpPr>
          <p:nvPr>
            <p:ph type="title"/>
          </p:nvPr>
        </p:nvSpPr>
        <p:spPr/>
        <p:txBody>
          <a:bodyPr/>
          <a:lstStyle/>
          <a:p>
            <a:r>
              <a:rPr lang="en-GB" dirty="0"/>
              <a:t>Training providers</a:t>
            </a:r>
          </a:p>
        </p:txBody>
      </p:sp>
      <p:graphicFrame>
        <p:nvGraphicFramePr>
          <p:cNvPr id="4" name="Content Placeholder 3">
            <a:extLst>
              <a:ext uri="{FF2B5EF4-FFF2-40B4-BE49-F238E27FC236}">
                <a16:creationId xmlns:a16="http://schemas.microsoft.com/office/drawing/2014/main" id="{5CFAC037-79FA-7C5A-13B5-E8F05A6BB5CC}"/>
              </a:ext>
            </a:extLst>
          </p:cNvPr>
          <p:cNvGraphicFramePr>
            <a:graphicFrameLocks noGrp="1"/>
          </p:cNvGraphicFramePr>
          <p:nvPr>
            <p:ph idx="1"/>
            <p:extLst>
              <p:ext uri="{D42A27DB-BD31-4B8C-83A1-F6EECF244321}">
                <p14:modId xmlns:p14="http://schemas.microsoft.com/office/powerpoint/2010/main" val="2943837215"/>
              </p:ext>
            </p:extLst>
          </p:nvPr>
        </p:nvGraphicFramePr>
        <p:xfrm>
          <a:off x="6424126" y="646906"/>
          <a:ext cx="5531006" cy="5193720"/>
        </p:xfrm>
        <a:graphic>
          <a:graphicData uri="http://schemas.openxmlformats.org/drawingml/2006/table">
            <a:tbl>
              <a:tblPr>
                <a:tableStyleId>{5C22544A-7EE6-4342-B048-85BDC9FD1C3A}</a:tableStyleId>
              </a:tblPr>
              <a:tblGrid>
                <a:gridCol w="645605">
                  <a:extLst>
                    <a:ext uri="{9D8B030D-6E8A-4147-A177-3AD203B41FA5}">
                      <a16:colId xmlns:a16="http://schemas.microsoft.com/office/drawing/2014/main" val="3854924224"/>
                    </a:ext>
                  </a:extLst>
                </a:gridCol>
                <a:gridCol w="4885401">
                  <a:extLst>
                    <a:ext uri="{9D8B030D-6E8A-4147-A177-3AD203B41FA5}">
                      <a16:colId xmlns:a16="http://schemas.microsoft.com/office/drawing/2014/main" val="2380019173"/>
                    </a:ext>
                  </a:extLst>
                </a:gridCol>
              </a:tblGrid>
              <a:tr h="197908">
                <a:tc>
                  <a:txBody>
                    <a:bodyPr/>
                    <a:lstStyle/>
                    <a:p>
                      <a:pPr algn="ctr" fontAlgn="b"/>
                      <a:r>
                        <a:rPr lang="en-GB" sz="1600" b="0" i="0" u="none" strike="noStrike" dirty="0">
                          <a:solidFill>
                            <a:schemeClr val="bg1"/>
                          </a:solidFill>
                          <a:effectLst/>
                          <a:latin typeface="Calibri" panose="020F0502020204030204" pitchFamily="34" charset="0"/>
                        </a:rPr>
                        <a:t>Starts</a:t>
                      </a: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solidFill>
                  </a:tcPr>
                </a:tc>
                <a:tc>
                  <a:txBody>
                    <a:bodyPr/>
                    <a:lstStyle/>
                    <a:p>
                      <a:pPr algn="l" fontAlgn="b"/>
                      <a:r>
                        <a:rPr lang="en-GB" sz="1600" b="0" i="0" u="none" strike="noStrike" dirty="0">
                          <a:solidFill>
                            <a:schemeClr val="bg1"/>
                          </a:solidFill>
                          <a:effectLst/>
                          <a:latin typeface="Calibri" panose="020F0502020204030204" pitchFamily="34" charset="0"/>
                        </a:rPr>
                        <a:t>Training provider</a:t>
                      </a: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209256222"/>
                  </a:ext>
                </a:extLst>
              </a:tr>
              <a:tr h="197908">
                <a:tc>
                  <a:txBody>
                    <a:bodyPr/>
                    <a:lstStyle/>
                    <a:p>
                      <a:pPr algn="ctr" fontAlgn="b"/>
                      <a:r>
                        <a:rPr lang="en-GB" sz="1100" u="none" strike="noStrike" dirty="0">
                          <a:solidFill>
                            <a:schemeClr val="bg1"/>
                          </a:solidFill>
                          <a:effectLst/>
                        </a:rPr>
                        <a:t>145</a:t>
                      </a:r>
                      <a:endParaRPr lang="en-GB" sz="1100" b="0" i="0" u="none" strike="noStrike" dirty="0">
                        <a:solidFill>
                          <a:schemeClr val="bg1"/>
                        </a:solidFill>
                        <a:effectLst/>
                        <a:latin typeface="Calibri" panose="020F0502020204030204" pitchFamily="34" charset="0"/>
                      </a:endParaRP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u="none" strike="noStrike" dirty="0">
                          <a:solidFill>
                            <a:schemeClr val="bg1"/>
                          </a:solidFill>
                          <a:effectLst/>
                        </a:rPr>
                        <a:t>LIFETIME TRAINING GROUP LIMITED </a:t>
                      </a:r>
                      <a:r>
                        <a:rPr lang="en-GB" sz="1100" u="none" strike="noStrike" dirty="0">
                          <a:solidFill>
                            <a:schemeClr val="tx1"/>
                          </a:solidFill>
                          <a:effectLst/>
                        </a:rPr>
                        <a:t>(private sector public funded)</a:t>
                      </a:r>
                      <a:endParaRPr lang="en-GB" sz="1100" b="0" i="0" u="none" strike="noStrike" dirty="0">
                        <a:solidFill>
                          <a:schemeClr val="tx1"/>
                        </a:solidFill>
                        <a:effectLst/>
                        <a:latin typeface="Calibri" panose="020F0502020204030204" pitchFamily="34" charset="0"/>
                      </a:endParaRP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287614261"/>
                  </a:ext>
                </a:extLst>
              </a:tr>
              <a:tr h="197908">
                <a:tc>
                  <a:txBody>
                    <a:bodyPr/>
                    <a:lstStyle/>
                    <a:p>
                      <a:pPr algn="ctr" fontAlgn="b"/>
                      <a:r>
                        <a:rPr lang="en-GB" sz="1100" u="none" strike="noStrike" dirty="0">
                          <a:solidFill>
                            <a:schemeClr val="bg1"/>
                          </a:solidFill>
                          <a:effectLst/>
                        </a:rPr>
                        <a:t>131</a:t>
                      </a:r>
                      <a:endParaRPr lang="en-GB" sz="1100" b="0" i="0" u="none" strike="noStrike" dirty="0">
                        <a:solidFill>
                          <a:schemeClr val="bg1"/>
                        </a:solidFill>
                        <a:effectLst/>
                        <a:latin typeface="Calibri" panose="020F0502020204030204" pitchFamily="34" charset="0"/>
                      </a:endParaRP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l" fontAlgn="b"/>
                      <a:r>
                        <a:rPr lang="en-GB" sz="1100" u="none" strike="noStrike" dirty="0">
                          <a:solidFill>
                            <a:schemeClr val="bg1"/>
                          </a:solidFill>
                          <a:effectLst/>
                        </a:rPr>
                        <a:t>BUCKINGHAMSHIRE COLLEGE GROUP </a:t>
                      </a:r>
                      <a:r>
                        <a:rPr lang="en-GB" sz="1100" u="none" strike="noStrike" dirty="0">
                          <a:solidFill>
                            <a:schemeClr val="tx1"/>
                          </a:solidFill>
                          <a:effectLst/>
                        </a:rPr>
                        <a:t>(general FE College incl. Tertiary)</a:t>
                      </a:r>
                      <a:endParaRPr lang="en-GB" sz="1100" b="0" i="0" u="none" strike="noStrike" dirty="0">
                        <a:solidFill>
                          <a:schemeClr val="tx1"/>
                        </a:solidFill>
                        <a:effectLst/>
                        <a:latin typeface="Calibri" panose="020F0502020204030204" pitchFamily="34" charset="0"/>
                      </a:endParaRP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extLst>
                  <a:ext uri="{0D108BD9-81ED-4DB2-BD59-A6C34878D82A}">
                    <a16:rowId xmlns:a16="http://schemas.microsoft.com/office/drawing/2014/main" val="446934278"/>
                  </a:ext>
                </a:extLst>
              </a:tr>
              <a:tr h="197908">
                <a:tc>
                  <a:txBody>
                    <a:bodyPr/>
                    <a:lstStyle/>
                    <a:p>
                      <a:pPr algn="ctr" fontAlgn="b"/>
                      <a:r>
                        <a:rPr lang="en-GB" sz="1100" u="none" strike="noStrike" dirty="0">
                          <a:solidFill>
                            <a:schemeClr val="bg1"/>
                          </a:solidFill>
                          <a:effectLst/>
                        </a:rPr>
                        <a:t>81</a:t>
                      </a:r>
                      <a:endParaRPr lang="en-GB" sz="1100" b="0" i="0" u="none" strike="noStrike" dirty="0">
                        <a:solidFill>
                          <a:schemeClr val="bg1"/>
                        </a:solidFill>
                        <a:effectLst/>
                        <a:latin typeface="Calibri" panose="020F0502020204030204" pitchFamily="34" charset="0"/>
                      </a:endParaRP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u="none" strike="noStrike" dirty="0">
                          <a:solidFill>
                            <a:schemeClr val="bg1"/>
                          </a:solidFill>
                          <a:effectLst/>
                        </a:rPr>
                        <a:t>BPP PROFESSIONAL EDUCATION LIMITED</a:t>
                      </a:r>
                      <a:endParaRPr lang="en-GB" sz="1100" b="0" i="0" u="none" strike="noStrike" dirty="0">
                        <a:solidFill>
                          <a:schemeClr val="bg1"/>
                        </a:solidFill>
                        <a:effectLst/>
                        <a:latin typeface="Calibri" panose="020F0502020204030204" pitchFamily="34" charset="0"/>
                      </a:endParaRP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198946700"/>
                  </a:ext>
                </a:extLst>
              </a:tr>
              <a:tr h="197908">
                <a:tc>
                  <a:txBody>
                    <a:bodyPr/>
                    <a:lstStyle/>
                    <a:p>
                      <a:pPr algn="ctr" fontAlgn="b"/>
                      <a:r>
                        <a:rPr lang="en-GB" sz="1100" u="none" strike="noStrike" dirty="0">
                          <a:solidFill>
                            <a:schemeClr val="bg1"/>
                          </a:solidFill>
                          <a:effectLst/>
                        </a:rPr>
                        <a:t>81</a:t>
                      </a:r>
                      <a:endParaRPr lang="en-GB" sz="1100" b="0" i="0" u="none" strike="noStrike" dirty="0">
                        <a:solidFill>
                          <a:schemeClr val="bg1"/>
                        </a:solidFill>
                        <a:effectLst/>
                        <a:latin typeface="Calibri" panose="020F0502020204030204" pitchFamily="34" charset="0"/>
                      </a:endParaRP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tc>
                  <a:txBody>
                    <a:bodyPr/>
                    <a:lstStyle/>
                    <a:p>
                      <a:pPr algn="l" fontAlgn="b"/>
                      <a:r>
                        <a:rPr lang="en-GB" sz="1100" u="none" strike="noStrike" dirty="0">
                          <a:solidFill>
                            <a:schemeClr val="bg1"/>
                          </a:solidFill>
                          <a:effectLst/>
                        </a:rPr>
                        <a:t>ROYAL AIR FORCE </a:t>
                      </a:r>
                      <a:r>
                        <a:rPr lang="en-GB" sz="1100" u="none" strike="noStrike" dirty="0">
                          <a:solidFill>
                            <a:schemeClr val="tx1"/>
                          </a:solidFill>
                          <a:effectLst/>
                        </a:rPr>
                        <a:t>(other public funded i.e. LA’s and HE)</a:t>
                      </a:r>
                      <a:endParaRPr lang="en-GB" sz="1100" b="0" i="0" u="none" strike="noStrike" dirty="0">
                        <a:solidFill>
                          <a:schemeClr val="tx1"/>
                        </a:solidFill>
                        <a:effectLst/>
                        <a:latin typeface="Calibri" panose="020F0502020204030204" pitchFamily="34" charset="0"/>
                      </a:endParaRP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1164156524"/>
                  </a:ext>
                </a:extLst>
              </a:tr>
              <a:tr h="197908">
                <a:tc>
                  <a:txBody>
                    <a:bodyPr/>
                    <a:lstStyle/>
                    <a:p>
                      <a:pPr algn="ctr" fontAlgn="b"/>
                      <a:r>
                        <a:rPr lang="en-GB" sz="1100" u="none" strike="noStrike" dirty="0">
                          <a:solidFill>
                            <a:schemeClr val="bg1"/>
                          </a:solidFill>
                          <a:effectLst/>
                        </a:rPr>
                        <a:t>74</a:t>
                      </a:r>
                      <a:endParaRPr lang="en-GB" sz="1100" b="0" i="0" u="none" strike="noStrike" dirty="0">
                        <a:solidFill>
                          <a:schemeClr val="bg1"/>
                        </a:solidFill>
                        <a:effectLst/>
                        <a:latin typeface="Calibri" panose="020F0502020204030204" pitchFamily="34" charset="0"/>
                      </a:endParaRP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tc>
                  <a:txBody>
                    <a:bodyPr/>
                    <a:lstStyle/>
                    <a:p>
                      <a:pPr algn="l" fontAlgn="b"/>
                      <a:r>
                        <a:rPr lang="en-GB" sz="1100" u="none" strike="noStrike" dirty="0">
                          <a:solidFill>
                            <a:schemeClr val="bg1"/>
                          </a:solidFill>
                          <a:effectLst/>
                        </a:rPr>
                        <a:t>BUCKINGHAMSHIRE NEW UNIVERSITY</a:t>
                      </a:r>
                      <a:endParaRPr lang="en-GB" sz="1100" b="0" i="0" u="none" strike="noStrike" dirty="0">
                        <a:solidFill>
                          <a:schemeClr val="bg1"/>
                        </a:solidFill>
                        <a:effectLst/>
                        <a:latin typeface="Calibri" panose="020F0502020204030204" pitchFamily="34" charset="0"/>
                      </a:endParaRP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3243651809"/>
                  </a:ext>
                </a:extLst>
              </a:tr>
              <a:tr h="197908">
                <a:tc>
                  <a:txBody>
                    <a:bodyPr/>
                    <a:lstStyle/>
                    <a:p>
                      <a:pPr algn="ctr" fontAlgn="b"/>
                      <a:r>
                        <a:rPr lang="en-GB" sz="1100" u="none" strike="noStrike" dirty="0">
                          <a:solidFill>
                            <a:schemeClr val="bg1"/>
                          </a:solidFill>
                          <a:effectLst/>
                        </a:rPr>
                        <a:t>74</a:t>
                      </a:r>
                      <a:endParaRPr lang="en-GB" sz="1100" b="0" i="0" u="none" strike="noStrike" dirty="0">
                        <a:solidFill>
                          <a:schemeClr val="bg1"/>
                        </a:solidFill>
                        <a:effectLst/>
                        <a:latin typeface="Calibri" panose="020F0502020204030204" pitchFamily="34" charset="0"/>
                      </a:endParaRP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u="none" strike="noStrike" dirty="0">
                          <a:solidFill>
                            <a:schemeClr val="bg1"/>
                          </a:solidFill>
                          <a:effectLst/>
                        </a:rPr>
                        <a:t>INSPIRO LEARNING LIMITED</a:t>
                      </a:r>
                      <a:endParaRPr lang="en-GB" sz="1100" b="0" i="0" u="none" strike="noStrike" dirty="0">
                        <a:solidFill>
                          <a:schemeClr val="bg1"/>
                        </a:solidFill>
                        <a:effectLst/>
                        <a:latin typeface="Calibri" panose="020F0502020204030204" pitchFamily="34" charset="0"/>
                      </a:endParaRP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357849291"/>
                  </a:ext>
                </a:extLst>
              </a:tr>
              <a:tr h="197908">
                <a:tc>
                  <a:txBody>
                    <a:bodyPr/>
                    <a:lstStyle/>
                    <a:p>
                      <a:pPr algn="ctr" fontAlgn="b"/>
                      <a:r>
                        <a:rPr lang="en-GB" sz="1100" u="none" strike="noStrike" dirty="0">
                          <a:solidFill>
                            <a:schemeClr val="bg1"/>
                          </a:solidFill>
                          <a:effectLst/>
                        </a:rPr>
                        <a:t>70</a:t>
                      </a:r>
                      <a:endParaRPr lang="en-GB" sz="1100" b="0" i="0" u="none" strike="noStrike" dirty="0">
                        <a:solidFill>
                          <a:schemeClr val="bg1"/>
                        </a:solidFill>
                        <a:effectLst/>
                        <a:latin typeface="Calibri" panose="020F0502020204030204" pitchFamily="34" charset="0"/>
                      </a:endParaRP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u="none" strike="noStrike" dirty="0">
                          <a:solidFill>
                            <a:schemeClr val="bg1"/>
                          </a:solidFill>
                          <a:effectLst/>
                        </a:rPr>
                        <a:t>CORNDEL LIMITED</a:t>
                      </a:r>
                      <a:endParaRPr lang="en-GB" sz="1100" b="0" i="0" u="none" strike="noStrike" dirty="0">
                        <a:solidFill>
                          <a:schemeClr val="bg1"/>
                        </a:solidFill>
                        <a:effectLst/>
                        <a:latin typeface="Calibri" panose="020F0502020204030204" pitchFamily="34" charset="0"/>
                      </a:endParaRP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694573561"/>
                  </a:ext>
                </a:extLst>
              </a:tr>
              <a:tr h="197908">
                <a:tc>
                  <a:txBody>
                    <a:bodyPr/>
                    <a:lstStyle/>
                    <a:p>
                      <a:pPr algn="ctr" fontAlgn="b"/>
                      <a:r>
                        <a:rPr lang="en-GB" sz="1100" u="none" strike="noStrike" dirty="0">
                          <a:solidFill>
                            <a:schemeClr val="bg1"/>
                          </a:solidFill>
                          <a:effectLst/>
                        </a:rPr>
                        <a:t>68</a:t>
                      </a:r>
                      <a:endParaRPr lang="en-GB" sz="1100" b="0" i="0" u="none" strike="noStrike" dirty="0">
                        <a:solidFill>
                          <a:schemeClr val="bg1"/>
                        </a:solidFill>
                        <a:effectLst/>
                        <a:latin typeface="Calibri" panose="020F0502020204030204" pitchFamily="34" charset="0"/>
                      </a:endParaRP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l" fontAlgn="b"/>
                      <a:r>
                        <a:rPr lang="en-GB" sz="1100" u="none" strike="noStrike" dirty="0">
                          <a:solidFill>
                            <a:schemeClr val="bg1"/>
                          </a:solidFill>
                          <a:effectLst/>
                        </a:rPr>
                        <a:t>THE WINDSOR FOREST COLLEGES GROUP</a:t>
                      </a:r>
                      <a:endParaRPr lang="en-GB" sz="1100" b="0" i="0" u="none" strike="noStrike" dirty="0">
                        <a:solidFill>
                          <a:schemeClr val="bg1"/>
                        </a:solidFill>
                        <a:effectLst/>
                        <a:latin typeface="Calibri" panose="020F0502020204030204" pitchFamily="34" charset="0"/>
                      </a:endParaRP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extLst>
                  <a:ext uri="{0D108BD9-81ED-4DB2-BD59-A6C34878D82A}">
                    <a16:rowId xmlns:a16="http://schemas.microsoft.com/office/drawing/2014/main" val="863472250"/>
                  </a:ext>
                </a:extLst>
              </a:tr>
              <a:tr h="197908">
                <a:tc>
                  <a:txBody>
                    <a:bodyPr/>
                    <a:lstStyle/>
                    <a:p>
                      <a:pPr algn="ctr" fontAlgn="b"/>
                      <a:r>
                        <a:rPr lang="en-GB" sz="1100" u="none" strike="noStrike" dirty="0">
                          <a:solidFill>
                            <a:schemeClr val="bg1"/>
                          </a:solidFill>
                          <a:effectLst/>
                        </a:rPr>
                        <a:t>60</a:t>
                      </a:r>
                      <a:endParaRPr lang="en-GB" sz="1100" b="0" i="0" u="none" strike="noStrike" dirty="0">
                        <a:solidFill>
                          <a:schemeClr val="bg1"/>
                        </a:solidFill>
                        <a:effectLst/>
                        <a:latin typeface="Calibri" panose="020F0502020204030204" pitchFamily="34" charset="0"/>
                      </a:endParaRP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tc>
                  <a:txBody>
                    <a:bodyPr/>
                    <a:lstStyle/>
                    <a:p>
                      <a:pPr algn="l" fontAlgn="b"/>
                      <a:r>
                        <a:rPr lang="en-GB" sz="1100" u="none" strike="noStrike" dirty="0">
                          <a:solidFill>
                            <a:schemeClr val="bg1"/>
                          </a:solidFill>
                          <a:effectLst/>
                        </a:rPr>
                        <a:t>BUCKINGHAMSHIRE COUNCIL</a:t>
                      </a:r>
                      <a:endParaRPr lang="en-GB" sz="1100" b="0" i="0" u="none" strike="noStrike" dirty="0">
                        <a:solidFill>
                          <a:schemeClr val="bg1"/>
                        </a:solidFill>
                        <a:effectLst/>
                        <a:latin typeface="Calibri" panose="020F0502020204030204" pitchFamily="34" charset="0"/>
                      </a:endParaRP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103394969"/>
                  </a:ext>
                </a:extLst>
              </a:tr>
              <a:tr h="197908">
                <a:tc>
                  <a:txBody>
                    <a:bodyPr/>
                    <a:lstStyle/>
                    <a:p>
                      <a:pPr algn="ctr" fontAlgn="b"/>
                      <a:r>
                        <a:rPr lang="en-GB" sz="1100" u="none" strike="noStrike" dirty="0">
                          <a:solidFill>
                            <a:schemeClr val="bg1"/>
                          </a:solidFill>
                          <a:effectLst/>
                        </a:rPr>
                        <a:t>54</a:t>
                      </a:r>
                      <a:endParaRPr lang="en-GB" sz="1100" b="0" i="0" u="none" strike="noStrike" dirty="0">
                        <a:solidFill>
                          <a:schemeClr val="bg1"/>
                        </a:solidFill>
                        <a:effectLst/>
                        <a:latin typeface="Calibri" panose="020F0502020204030204" pitchFamily="34" charset="0"/>
                      </a:endParaRP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u="none" strike="noStrike" dirty="0">
                          <a:solidFill>
                            <a:schemeClr val="bg1"/>
                          </a:solidFill>
                          <a:effectLst/>
                        </a:rPr>
                        <a:t>QA LIMITED</a:t>
                      </a:r>
                      <a:endParaRPr lang="en-GB" sz="1100" b="0" i="0" u="none" strike="noStrike" dirty="0">
                        <a:solidFill>
                          <a:schemeClr val="bg1"/>
                        </a:solidFill>
                        <a:effectLst/>
                        <a:latin typeface="Calibri" panose="020F0502020204030204" pitchFamily="34" charset="0"/>
                      </a:endParaRP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2139282941"/>
                  </a:ext>
                </a:extLst>
              </a:tr>
              <a:tr h="197908">
                <a:tc>
                  <a:txBody>
                    <a:bodyPr/>
                    <a:lstStyle/>
                    <a:p>
                      <a:pPr algn="ctr" fontAlgn="b"/>
                      <a:r>
                        <a:rPr lang="en-GB" sz="1100" u="none" strike="noStrike" dirty="0">
                          <a:solidFill>
                            <a:schemeClr val="bg1"/>
                          </a:solidFill>
                          <a:effectLst/>
                        </a:rPr>
                        <a:t>53</a:t>
                      </a:r>
                      <a:endParaRPr lang="en-GB" sz="1100" b="0" i="0" u="none" strike="noStrike" dirty="0">
                        <a:solidFill>
                          <a:schemeClr val="bg1"/>
                        </a:solidFill>
                        <a:effectLst/>
                        <a:latin typeface="Calibri" panose="020F0502020204030204" pitchFamily="34" charset="0"/>
                      </a:endParaRP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u="none" strike="noStrike" dirty="0">
                          <a:solidFill>
                            <a:schemeClr val="bg1"/>
                          </a:solidFill>
                          <a:effectLst/>
                        </a:rPr>
                        <a:t>KAPLAN FINANCIAL LIMITED</a:t>
                      </a:r>
                      <a:endParaRPr lang="en-GB" sz="1100" b="0" i="0" u="none" strike="noStrike" dirty="0">
                        <a:solidFill>
                          <a:schemeClr val="bg1"/>
                        </a:solidFill>
                        <a:effectLst/>
                        <a:latin typeface="Calibri" panose="020F0502020204030204" pitchFamily="34" charset="0"/>
                      </a:endParaRP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806885469"/>
                  </a:ext>
                </a:extLst>
              </a:tr>
              <a:tr h="197908">
                <a:tc>
                  <a:txBody>
                    <a:bodyPr/>
                    <a:lstStyle/>
                    <a:p>
                      <a:pPr algn="ctr" fontAlgn="b"/>
                      <a:r>
                        <a:rPr lang="en-GB" sz="1100" u="none" strike="noStrike" dirty="0">
                          <a:solidFill>
                            <a:schemeClr val="bg1"/>
                          </a:solidFill>
                          <a:effectLst/>
                        </a:rPr>
                        <a:t>51</a:t>
                      </a:r>
                      <a:endParaRPr lang="en-GB" sz="1100" b="0" i="0" u="none" strike="noStrike" dirty="0">
                        <a:solidFill>
                          <a:schemeClr val="bg1"/>
                        </a:solidFill>
                        <a:effectLst/>
                        <a:latin typeface="Calibri" panose="020F0502020204030204" pitchFamily="34" charset="0"/>
                      </a:endParaRP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u="none" strike="noStrike" dirty="0">
                          <a:solidFill>
                            <a:schemeClr val="bg1"/>
                          </a:solidFill>
                          <a:effectLst/>
                        </a:rPr>
                        <a:t>PARAGON EDUCATION &amp; SKILLS LIMITED</a:t>
                      </a:r>
                      <a:endParaRPr lang="en-GB" sz="1100" b="0" i="0" u="none" strike="noStrike" dirty="0">
                        <a:solidFill>
                          <a:schemeClr val="bg1"/>
                        </a:solidFill>
                        <a:effectLst/>
                        <a:latin typeface="Calibri" panose="020F0502020204030204" pitchFamily="34" charset="0"/>
                      </a:endParaRP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1623278684"/>
                  </a:ext>
                </a:extLst>
              </a:tr>
              <a:tr h="197908">
                <a:tc>
                  <a:txBody>
                    <a:bodyPr/>
                    <a:lstStyle/>
                    <a:p>
                      <a:pPr algn="ctr" fontAlgn="b"/>
                      <a:r>
                        <a:rPr lang="en-GB" sz="1100" u="none" strike="noStrike" dirty="0">
                          <a:solidFill>
                            <a:schemeClr val="bg1"/>
                          </a:solidFill>
                          <a:effectLst/>
                        </a:rPr>
                        <a:t>51</a:t>
                      </a:r>
                      <a:endParaRPr lang="en-GB" sz="1100" b="0" i="0" u="none" strike="noStrike" dirty="0">
                        <a:solidFill>
                          <a:schemeClr val="bg1"/>
                        </a:solidFill>
                        <a:effectLst/>
                        <a:latin typeface="Calibri" panose="020F0502020204030204" pitchFamily="34" charset="0"/>
                      </a:endParaRP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u="none" strike="noStrike" dirty="0">
                          <a:solidFill>
                            <a:schemeClr val="bg1"/>
                          </a:solidFill>
                          <a:effectLst/>
                        </a:rPr>
                        <a:t>THE CHILD CARE COMPANY (OLD WINDSOR) LIMITED</a:t>
                      </a:r>
                      <a:endParaRPr lang="en-GB" sz="1100" b="0" i="0" u="none" strike="noStrike" dirty="0">
                        <a:solidFill>
                          <a:schemeClr val="bg1"/>
                        </a:solidFill>
                        <a:effectLst/>
                        <a:latin typeface="Calibri" panose="020F0502020204030204" pitchFamily="34" charset="0"/>
                      </a:endParaRP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2440996022"/>
                  </a:ext>
                </a:extLst>
              </a:tr>
              <a:tr h="197908">
                <a:tc>
                  <a:txBody>
                    <a:bodyPr/>
                    <a:lstStyle/>
                    <a:p>
                      <a:pPr algn="ctr" fontAlgn="b"/>
                      <a:r>
                        <a:rPr lang="en-GB" sz="1100" u="none" strike="noStrike">
                          <a:solidFill>
                            <a:schemeClr val="bg1"/>
                          </a:solidFill>
                          <a:effectLst/>
                        </a:rPr>
                        <a:t>49</a:t>
                      </a:r>
                      <a:endParaRPr lang="en-GB" sz="1100" b="0" i="0" u="none" strike="noStrike">
                        <a:solidFill>
                          <a:schemeClr val="bg1"/>
                        </a:solidFill>
                        <a:effectLst/>
                        <a:latin typeface="Calibri" panose="020F0502020204030204" pitchFamily="34" charset="0"/>
                      </a:endParaRP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u="none" strike="noStrike" dirty="0">
                          <a:solidFill>
                            <a:schemeClr val="bg1"/>
                          </a:solidFill>
                          <a:effectLst/>
                        </a:rPr>
                        <a:t>MULTIVERSE GROUP LIMITED</a:t>
                      </a:r>
                      <a:endParaRPr lang="en-GB" sz="1100" b="0" i="0" u="none" strike="noStrike" dirty="0">
                        <a:solidFill>
                          <a:schemeClr val="bg1"/>
                        </a:solidFill>
                        <a:effectLst/>
                        <a:latin typeface="Calibri" panose="020F0502020204030204" pitchFamily="34" charset="0"/>
                      </a:endParaRP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2053509576"/>
                  </a:ext>
                </a:extLst>
              </a:tr>
              <a:tr h="197908">
                <a:tc>
                  <a:txBody>
                    <a:bodyPr/>
                    <a:lstStyle/>
                    <a:p>
                      <a:pPr algn="ctr" fontAlgn="b"/>
                      <a:r>
                        <a:rPr lang="en-GB" sz="1100" u="none" strike="noStrike" dirty="0">
                          <a:solidFill>
                            <a:schemeClr val="bg1"/>
                          </a:solidFill>
                          <a:effectLst/>
                        </a:rPr>
                        <a:t>46</a:t>
                      </a:r>
                      <a:endParaRPr lang="en-GB" sz="1100" b="0" i="0" u="none" strike="noStrike" dirty="0">
                        <a:solidFill>
                          <a:schemeClr val="bg1"/>
                        </a:solidFill>
                        <a:effectLst/>
                        <a:latin typeface="Calibri" panose="020F0502020204030204" pitchFamily="34" charset="0"/>
                      </a:endParaRP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u="none" strike="noStrike" dirty="0">
                          <a:solidFill>
                            <a:schemeClr val="bg1"/>
                          </a:solidFill>
                          <a:effectLst/>
                        </a:rPr>
                        <a:t>MARR CORPORATION LIMITED</a:t>
                      </a:r>
                      <a:endParaRPr lang="en-GB" sz="1100" b="0" i="0" u="none" strike="noStrike" dirty="0">
                        <a:solidFill>
                          <a:schemeClr val="bg1"/>
                        </a:solidFill>
                        <a:effectLst/>
                        <a:latin typeface="Calibri" panose="020F0502020204030204" pitchFamily="34" charset="0"/>
                      </a:endParaRP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1674853031"/>
                  </a:ext>
                </a:extLst>
              </a:tr>
              <a:tr h="197908">
                <a:tc>
                  <a:txBody>
                    <a:bodyPr/>
                    <a:lstStyle/>
                    <a:p>
                      <a:pPr algn="ctr" fontAlgn="b"/>
                      <a:r>
                        <a:rPr lang="en-GB" sz="1100" u="none" strike="noStrike">
                          <a:solidFill>
                            <a:schemeClr val="bg1"/>
                          </a:solidFill>
                          <a:effectLst/>
                        </a:rPr>
                        <a:t>43</a:t>
                      </a:r>
                      <a:endParaRPr lang="en-GB" sz="1100" b="0" i="0" u="none" strike="noStrike">
                        <a:solidFill>
                          <a:schemeClr val="bg1"/>
                        </a:solidFill>
                        <a:effectLst/>
                        <a:latin typeface="Calibri" panose="020F0502020204030204" pitchFamily="34" charset="0"/>
                      </a:endParaRP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u="none" strike="noStrike" dirty="0">
                          <a:solidFill>
                            <a:schemeClr val="bg1"/>
                          </a:solidFill>
                          <a:effectLst/>
                        </a:rPr>
                        <a:t>HIT TRAINING LTD</a:t>
                      </a:r>
                      <a:endParaRPr lang="en-GB" sz="1100" b="0" i="0" u="none" strike="noStrike" dirty="0">
                        <a:solidFill>
                          <a:schemeClr val="bg1"/>
                        </a:solidFill>
                        <a:effectLst/>
                        <a:latin typeface="Calibri" panose="020F0502020204030204" pitchFamily="34" charset="0"/>
                      </a:endParaRP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1983642889"/>
                  </a:ext>
                </a:extLst>
              </a:tr>
              <a:tr h="197908">
                <a:tc>
                  <a:txBody>
                    <a:bodyPr/>
                    <a:lstStyle/>
                    <a:p>
                      <a:pPr algn="ctr" fontAlgn="b"/>
                      <a:r>
                        <a:rPr lang="en-GB" sz="1100" u="none" strike="noStrike" dirty="0">
                          <a:solidFill>
                            <a:schemeClr val="bg1"/>
                          </a:solidFill>
                          <a:effectLst/>
                        </a:rPr>
                        <a:t>35</a:t>
                      </a:r>
                      <a:endParaRPr lang="en-GB" sz="1100" b="0" i="0" u="none" strike="noStrike" dirty="0">
                        <a:solidFill>
                          <a:schemeClr val="bg1"/>
                        </a:solidFill>
                        <a:effectLst/>
                        <a:latin typeface="Calibri" panose="020F0502020204030204" pitchFamily="34" charset="0"/>
                      </a:endParaRP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l" fontAlgn="b"/>
                      <a:r>
                        <a:rPr lang="en-GB" sz="1100" u="none" strike="noStrike" dirty="0">
                          <a:solidFill>
                            <a:schemeClr val="bg1"/>
                          </a:solidFill>
                          <a:effectLst/>
                        </a:rPr>
                        <a:t>MILTON KEYNES COLLEGE</a:t>
                      </a:r>
                      <a:endParaRPr lang="en-GB" sz="1100" b="0" i="0" u="none" strike="noStrike" dirty="0">
                        <a:solidFill>
                          <a:schemeClr val="bg1"/>
                        </a:solidFill>
                        <a:effectLst/>
                        <a:latin typeface="Calibri" panose="020F0502020204030204" pitchFamily="34" charset="0"/>
                      </a:endParaRP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extLst>
                  <a:ext uri="{0D108BD9-81ED-4DB2-BD59-A6C34878D82A}">
                    <a16:rowId xmlns:a16="http://schemas.microsoft.com/office/drawing/2014/main" val="2496660254"/>
                  </a:ext>
                </a:extLst>
              </a:tr>
              <a:tr h="197908">
                <a:tc>
                  <a:txBody>
                    <a:bodyPr/>
                    <a:lstStyle/>
                    <a:p>
                      <a:pPr algn="ctr" fontAlgn="b"/>
                      <a:r>
                        <a:rPr lang="en-GB" sz="1100" u="none" strike="noStrike" dirty="0">
                          <a:solidFill>
                            <a:schemeClr val="bg1"/>
                          </a:solidFill>
                          <a:effectLst/>
                        </a:rPr>
                        <a:t>34</a:t>
                      </a:r>
                      <a:endParaRPr lang="en-GB" sz="1100" b="0" i="0" u="none" strike="noStrike" dirty="0">
                        <a:solidFill>
                          <a:schemeClr val="bg1"/>
                        </a:solidFill>
                        <a:effectLst/>
                        <a:latin typeface="Calibri" panose="020F0502020204030204" pitchFamily="34" charset="0"/>
                      </a:endParaRP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u="none" strike="noStrike" dirty="0">
                          <a:solidFill>
                            <a:schemeClr val="bg1"/>
                          </a:solidFill>
                          <a:effectLst/>
                        </a:rPr>
                        <a:t>BABINGTON BUSINESS COLLEGE LIMITED</a:t>
                      </a:r>
                      <a:endParaRPr lang="en-GB" sz="1100" b="0" i="0" u="none" strike="noStrike" dirty="0">
                        <a:solidFill>
                          <a:schemeClr val="bg1"/>
                        </a:solidFill>
                        <a:effectLst/>
                        <a:latin typeface="Calibri" panose="020F0502020204030204" pitchFamily="34" charset="0"/>
                      </a:endParaRP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3698813574"/>
                  </a:ext>
                </a:extLst>
              </a:tr>
              <a:tr h="197908">
                <a:tc>
                  <a:txBody>
                    <a:bodyPr/>
                    <a:lstStyle/>
                    <a:p>
                      <a:pPr algn="ctr" fontAlgn="b"/>
                      <a:r>
                        <a:rPr lang="en-GB" sz="1100" u="none" strike="noStrike" dirty="0">
                          <a:solidFill>
                            <a:schemeClr val="bg1"/>
                          </a:solidFill>
                          <a:effectLst/>
                        </a:rPr>
                        <a:t>30</a:t>
                      </a:r>
                      <a:endParaRPr lang="en-GB" sz="1100" b="0" i="0" u="none" strike="noStrike" dirty="0">
                        <a:solidFill>
                          <a:schemeClr val="bg1"/>
                        </a:solidFill>
                        <a:effectLst/>
                        <a:latin typeface="Calibri" panose="020F0502020204030204" pitchFamily="34" charset="0"/>
                      </a:endParaRP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u="none" strike="noStrike" dirty="0">
                          <a:solidFill>
                            <a:schemeClr val="bg1"/>
                          </a:solidFill>
                          <a:effectLst/>
                        </a:rPr>
                        <a:t>REALISE LEARNING AND EMPLOYMENT LIMITED</a:t>
                      </a:r>
                      <a:endParaRPr lang="en-GB" sz="1100" b="0" i="0" u="none" strike="noStrike" dirty="0">
                        <a:solidFill>
                          <a:schemeClr val="bg1"/>
                        </a:solidFill>
                        <a:effectLst/>
                        <a:latin typeface="Calibri" panose="020F0502020204030204" pitchFamily="34" charset="0"/>
                      </a:endParaRP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3259970060"/>
                  </a:ext>
                </a:extLst>
              </a:tr>
              <a:tr h="197908">
                <a:tc>
                  <a:txBody>
                    <a:bodyPr/>
                    <a:lstStyle/>
                    <a:p>
                      <a:pPr algn="ctr" fontAlgn="b"/>
                      <a:r>
                        <a:rPr lang="en-GB" sz="1100" u="none" strike="noStrike" dirty="0">
                          <a:solidFill>
                            <a:schemeClr val="bg1"/>
                          </a:solidFill>
                          <a:effectLst/>
                        </a:rPr>
                        <a:t>28</a:t>
                      </a:r>
                      <a:endParaRPr lang="en-GB" sz="1100" b="0" i="0" u="none" strike="noStrike" dirty="0">
                        <a:solidFill>
                          <a:schemeClr val="bg1"/>
                        </a:solidFill>
                        <a:effectLst/>
                        <a:latin typeface="Calibri" panose="020F0502020204030204" pitchFamily="34" charset="0"/>
                      </a:endParaRP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tc>
                  <a:txBody>
                    <a:bodyPr/>
                    <a:lstStyle/>
                    <a:p>
                      <a:pPr algn="l" fontAlgn="b"/>
                      <a:r>
                        <a:rPr lang="en-GB" sz="1100" u="none" strike="noStrike" dirty="0">
                          <a:solidFill>
                            <a:schemeClr val="bg1"/>
                          </a:solidFill>
                          <a:effectLst/>
                        </a:rPr>
                        <a:t>HER MAJESTY'S PRISON &amp; PROBATION SERVICE (HMPPS), MINISTRY OF JUSTICE (MOJ)</a:t>
                      </a:r>
                      <a:endParaRPr lang="en-GB" sz="1100" b="0" i="0" u="none" strike="noStrike" dirty="0">
                        <a:solidFill>
                          <a:schemeClr val="bg1"/>
                        </a:solidFill>
                        <a:effectLst/>
                        <a:latin typeface="Calibri" panose="020F0502020204030204" pitchFamily="34" charset="0"/>
                      </a:endParaRP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4051592947"/>
                  </a:ext>
                </a:extLst>
              </a:tr>
              <a:tr h="197908">
                <a:tc>
                  <a:txBody>
                    <a:bodyPr/>
                    <a:lstStyle/>
                    <a:p>
                      <a:pPr algn="ctr" fontAlgn="b"/>
                      <a:r>
                        <a:rPr lang="en-GB" sz="1100" u="none" strike="noStrike" dirty="0">
                          <a:solidFill>
                            <a:schemeClr val="bg1"/>
                          </a:solidFill>
                          <a:effectLst/>
                        </a:rPr>
                        <a:t>25</a:t>
                      </a:r>
                      <a:endParaRPr lang="en-GB" sz="1100" b="0" i="0" u="none" strike="noStrike" dirty="0">
                        <a:solidFill>
                          <a:schemeClr val="bg1"/>
                        </a:solidFill>
                        <a:effectLst/>
                        <a:latin typeface="Calibri" panose="020F0502020204030204" pitchFamily="34" charset="0"/>
                      </a:endParaRP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u="none" strike="noStrike" dirty="0">
                          <a:solidFill>
                            <a:schemeClr val="bg1"/>
                          </a:solidFill>
                          <a:effectLst/>
                        </a:rPr>
                        <a:t>SKILLS TRAINING UK LIMITED</a:t>
                      </a:r>
                      <a:endParaRPr lang="en-GB" sz="1100" b="0" i="0" u="none" strike="noStrike" dirty="0">
                        <a:solidFill>
                          <a:schemeClr val="bg1"/>
                        </a:solidFill>
                        <a:effectLst/>
                        <a:latin typeface="Calibri" panose="020F0502020204030204" pitchFamily="34" charset="0"/>
                      </a:endParaRP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2510272349"/>
                  </a:ext>
                </a:extLst>
              </a:tr>
              <a:tr h="197908">
                <a:tc>
                  <a:txBody>
                    <a:bodyPr/>
                    <a:lstStyle/>
                    <a:p>
                      <a:pPr algn="ctr" fontAlgn="b"/>
                      <a:r>
                        <a:rPr lang="en-GB" sz="1100" u="none" strike="noStrike" dirty="0">
                          <a:solidFill>
                            <a:schemeClr val="bg1"/>
                          </a:solidFill>
                          <a:effectLst/>
                        </a:rPr>
                        <a:t>23</a:t>
                      </a:r>
                      <a:endParaRPr lang="en-GB" sz="1100" b="0" i="0" u="none" strike="noStrike" dirty="0">
                        <a:solidFill>
                          <a:schemeClr val="bg1"/>
                        </a:solidFill>
                        <a:effectLst/>
                        <a:latin typeface="Calibri" panose="020F0502020204030204" pitchFamily="34" charset="0"/>
                      </a:endParaRP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u="none" strike="noStrike" dirty="0">
                          <a:solidFill>
                            <a:schemeClr val="bg1"/>
                          </a:solidFill>
                          <a:effectLst/>
                        </a:rPr>
                        <a:t>FIREBRAND TRAINING LIMITED</a:t>
                      </a:r>
                      <a:endParaRPr lang="en-GB" sz="1100" b="0" i="0" u="none" strike="noStrike" dirty="0">
                        <a:solidFill>
                          <a:schemeClr val="bg1"/>
                        </a:solidFill>
                        <a:effectLst/>
                        <a:latin typeface="Calibri" panose="020F0502020204030204" pitchFamily="34" charset="0"/>
                      </a:endParaRP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184756876"/>
                  </a:ext>
                </a:extLst>
              </a:tr>
              <a:tr h="197908">
                <a:tc>
                  <a:txBody>
                    <a:bodyPr/>
                    <a:lstStyle/>
                    <a:p>
                      <a:pPr algn="ctr" fontAlgn="b"/>
                      <a:r>
                        <a:rPr lang="en-GB" sz="1100" u="none" strike="noStrike" dirty="0">
                          <a:solidFill>
                            <a:schemeClr val="bg1"/>
                          </a:solidFill>
                          <a:effectLst/>
                        </a:rPr>
                        <a:t>22</a:t>
                      </a:r>
                      <a:endParaRPr lang="en-GB" sz="1100" b="0" i="0" u="none" strike="noStrike" dirty="0">
                        <a:solidFill>
                          <a:schemeClr val="bg1"/>
                        </a:solidFill>
                        <a:effectLst/>
                        <a:latin typeface="Calibri" panose="020F0502020204030204" pitchFamily="34" charset="0"/>
                      </a:endParaRP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u="none" strike="noStrike" dirty="0">
                          <a:solidFill>
                            <a:schemeClr val="bg1"/>
                          </a:solidFill>
                          <a:effectLst/>
                        </a:rPr>
                        <a:t>SPAN TRAINING &amp; DEVELOPMENT LIMITED</a:t>
                      </a:r>
                      <a:endParaRPr lang="en-GB" sz="1100" b="0" i="0" u="none" strike="noStrike" dirty="0">
                        <a:solidFill>
                          <a:schemeClr val="bg1"/>
                        </a:solidFill>
                        <a:effectLst/>
                        <a:latin typeface="Calibri" panose="020F0502020204030204" pitchFamily="34" charset="0"/>
                      </a:endParaRP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1661985265"/>
                  </a:ext>
                </a:extLst>
              </a:tr>
              <a:tr h="197908">
                <a:tc>
                  <a:txBody>
                    <a:bodyPr/>
                    <a:lstStyle/>
                    <a:p>
                      <a:pPr algn="ctr" fontAlgn="b"/>
                      <a:r>
                        <a:rPr lang="en-GB" sz="1100" u="none" strike="noStrike" dirty="0">
                          <a:solidFill>
                            <a:schemeClr val="bg1"/>
                          </a:solidFill>
                          <a:effectLst/>
                        </a:rPr>
                        <a:t>21</a:t>
                      </a:r>
                      <a:endParaRPr lang="en-GB" sz="1100" b="0" i="0" u="none" strike="noStrike" dirty="0">
                        <a:solidFill>
                          <a:schemeClr val="bg1"/>
                        </a:solidFill>
                        <a:effectLst/>
                        <a:latin typeface="Calibri" panose="020F0502020204030204" pitchFamily="34" charset="0"/>
                      </a:endParaRP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u="none" strike="noStrike" dirty="0">
                          <a:solidFill>
                            <a:schemeClr val="bg1"/>
                          </a:solidFill>
                          <a:effectLst/>
                        </a:rPr>
                        <a:t>FIRST INTUITION LIMITED</a:t>
                      </a:r>
                      <a:endParaRPr lang="en-GB" sz="1100" b="0" i="0" u="none" strike="noStrike" dirty="0">
                        <a:solidFill>
                          <a:schemeClr val="bg1"/>
                        </a:solidFill>
                        <a:effectLst/>
                        <a:latin typeface="Calibri" panose="020F0502020204030204" pitchFamily="34" charset="0"/>
                      </a:endParaRP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2394708433"/>
                  </a:ext>
                </a:extLst>
              </a:tr>
              <a:tr h="197908">
                <a:tc>
                  <a:txBody>
                    <a:bodyPr/>
                    <a:lstStyle/>
                    <a:p>
                      <a:pPr algn="ctr" fontAlgn="b"/>
                      <a:r>
                        <a:rPr lang="en-GB" sz="1100" u="none" strike="noStrike" dirty="0">
                          <a:solidFill>
                            <a:schemeClr val="bg1"/>
                          </a:solidFill>
                          <a:effectLst/>
                        </a:rPr>
                        <a:t>21</a:t>
                      </a:r>
                      <a:endParaRPr lang="en-GB" sz="1100" b="0" i="0" u="none" strike="noStrike" dirty="0">
                        <a:solidFill>
                          <a:schemeClr val="bg1"/>
                        </a:solidFill>
                        <a:effectLst/>
                        <a:latin typeface="Calibri" panose="020F0502020204030204" pitchFamily="34" charset="0"/>
                      </a:endParaRP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tc>
                  <a:txBody>
                    <a:bodyPr/>
                    <a:lstStyle/>
                    <a:p>
                      <a:pPr algn="l" fontAlgn="b"/>
                      <a:r>
                        <a:rPr lang="en-GB" sz="1100" u="none" strike="noStrike" dirty="0">
                          <a:solidFill>
                            <a:schemeClr val="bg1"/>
                          </a:solidFill>
                          <a:effectLst/>
                        </a:rPr>
                        <a:t>LONDON SOUTH BANK UNIVERSITY</a:t>
                      </a:r>
                      <a:endParaRPr lang="en-GB" sz="1100" b="0" i="0" u="none" strike="noStrike" dirty="0">
                        <a:solidFill>
                          <a:schemeClr val="bg1"/>
                        </a:solidFill>
                        <a:effectLst/>
                        <a:latin typeface="Calibri" panose="020F0502020204030204" pitchFamily="34" charset="0"/>
                      </a:endParaRP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2566013921"/>
                  </a:ext>
                </a:extLst>
              </a:tr>
            </a:tbl>
          </a:graphicData>
        </a:graphic>
      </p:graphicFrame>
      <p:sp>
        <p:nvSpPr>
          <p:cNvPr id="3" name="TextBox 2">
            <a:extLst>
              <a:ext uri="{FF2B5EF4-FFF2-40B4-BE49-F238E27FC236}">
                <a16:creationId xmlns:a16="http://schemas.microsoft.com/office/drawing/2014/main" id="{BD0CB9B0-6EDA-FDD1-AA53-74E6FAA3EAED}"/>
              </a:ext>
            </a:extLst>
          </p:cNvPr>
          <p:cNvSpPr txBox="1"/>
          <p:nvPr/>
        </p:nvSpPr>
        <p:spPr>
          <a:xfrm>
            <a:off x="8060512" y="6049254"/>
            <a:ext cx="3766054" cy="276999"/>
          </a:xfrm>
          <a:prstGeom prst="rect">
            <a:avLst/>
          </a:prstGeom>
          <a:noFill/>
        </p:spPr>
        <p:txBody>
          <a:bodyPr wrap="square" rtlCol="0">
            <a:spAutoFit/>
          </a:bodyPr>
          <a:lstStyle/>
          <a:p>
            <a:pPr algn="r"/>
            <a:r>
              <a:rPr lang="en-GB" sz="1200" dirty="0"/>
              <a:t>Source: </a:t>
            </a:r>
            <a:r>
              <a:rPr lang="en-GB" sz="1200" dirty="0">
                <a:hlinkClick r:id="rId2"/>
              </a:rPr>
              <a:t>DfE Apprenticeship starts 2022/23 academic year</a:t>
            </a:r>
            <a:endParaRPr lang="en-GB" sz="1200" dirty="0"/>
          </a:p>
        </p:txBody>
      </p:sp>
      <p:sp>
        <p:nvSpPr>
          <p:cNvPr id="5" name="Content Placeholder 2">
            <a:extLst>
              <a:ext uri="{FF2B5EF4-FFF2-40B4-BE49-F238E27FC236}">
                <a16:creationId xmlns:a16="http://schemas.microsoft.com/office/drawing/2014/main" id="{88949556-93A9-0475-D3CE-D8B26BE9B0DB}"/>
              </a:ext>
            </a:extLst>
          </p:cNvPr>
          <p:cNvSpPr txBox="1">
            <a:spLocks/>
          </p:cNvSpPr>
          <p:nvPr/>
        </p:nvSpPr>
        <p:spPr>
          <a:xfrm>
            <a:off x="838200" y="1825625"/>
            <a:ext cx="5257800" cy="4351338"/>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000" dirty="0"/>
              <a:t>In 2022/23, just over two thirds (68%) of apprenticeships started by Buckinghamshire-based learners were being undertaken with private sector public funded training providers.</a:t>
            </a:r>
          </a:p>
          <a:p>
            <a:r>
              <a:rPr lang="en-GB" sz="2000" dirty="0"/>
              <a:t>18% were being undertaken with public funded training providers such as local authorities and higher education institutions.</a:t>
            </a:r>
          </a:p>
          <a:p>
            <a:r>
              <a:rPr lang="en-GB" sz="2000" dirty="0"/>
              <a:t>54% of apprenticeships started by Buckinghamshire-based learners were delivered outside of Buckinghamshire. This is up slightly from 51% in 2019/20.</a:t>
            </a:r>
          </a:p>
          <a:p>
            <a:r>
              <a:rPr lang="en-GB" sz="2000" dirty="0"/>
              <a:t>The number of Buckinghamshire-based learners starting apprenticeships delivered outside of the county has grown by 29% since 2019/20.</a:t>
            </a:r>
          </a:p>
          <a:p>
            <a:r>
              <a:rPr lang="en-GB" sz="2000" dirty="0"/>
              <a:t>The highest number of starts for apprenticeships delivered outside of Buckinghamshire were in the local authorities of Oxfordshire (5%), followed by Hertfordshire (5%), Hampshire (4%), Milton Keynes (3%), Windsor &amp; Maidenhead (3%) and Hillingdon (3%).</a:t>
            </a:r>
          </a:p>
          <a:p>
            <a:endParaRPr lang="en-GB" sz="2000" dirty="0">
              <a:highlight>
                <a:srgbClr val="FFFF00"/>
              </a:highlight>
            </a:endParaRPr>
          </a:p>
        </p:txBody>
      </p:sp>
    </p:spTree>
    <p:extLst>
      <p:ext uri="{BB962C8B-B14F-4D97-AF65-F5344CB8AC3E}">
        <p14:creationId xmlns:p14="http://schemas.microsoft.com/office/powerpoint/2010/main" val="2350970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06965"/>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C98A5BB-1781-5547-9190-7060A6126618}"/>
              </a:ext>
            </a:extLst>
          </p:cNvPr>
          <p:cNvSpPr>
            <a:spLocks noGrp="1"/>
          </p:cNvSpPr>
          <p:nvPr>
            <p:ph type="title"/>
          </p:nvPr>
        </p:nvSpPr>
        <p:spPr>
          <a:xfrm>
            <a:off x="831850" y="1709738"/>
            <a:ext cx="10638790" cy="2852737"/>
          </a:xfrm>
        </p:spPr>
        <p:txBody>
          <a:bodyPr/>
          <a:lstStyle/>
          <a:p>
            <a:r>
              <a:rPr lang="en-GB" b="1" dirty="0">
                <a:solidFill>
                  <a:schemeClr val="bg1"/>
                </a:solidFill>
                <a:latin typeface="+mn-lt"/>
              </a:rPr>
              <a:t>Apprenticeship achievements for</a:t>
            </a:r>
            <a:br>
              <a:rPr lang="en-GB" b="1" dirty="0">
                <a:solidFill>
                  <a:schemeClr val="bg1"/>
                </a:solidFill>
                <a:latin typeface="+mn-lt"/>
              </a:rPr>
            </a:br>
            <a:r>
              <a:rPr lang="en-GB" b="1" dirty="0">
                <a:solidFill>
                  <a:schemeClr val="bg1"/>
                </a:solidFill>
                <a:latin typeface="+mn-lt"/>
              </a:rPr>
              <a:t>Buckinghamshire-based learners</a:t>
            </a:r>
          </a:p>
        </p:txBody>
      </p:sp>
      <p:sp>
        <p:nvSpPr>
          <p:cNvPr id="2" name="Title 3">
            <a:extLst>
              <a:ext uri="{FF2B5EF4-FFF2-40B4-BE49-F238E27FC236}">
                <a16:creationId xmlns:a16="http://schemas.microsoft.com/office/drawing/2014/main" id="{91322C59-6510-E33E-F2F4-551A44594C88}"/>
              </a:ext>
            </a:extLst>
          </p:cNvPr>
          <p:cNvSpPr txBox="1">
            <a:spLocks/>
          </p:cNvSpPr>
          <p:nvPr/>
        </p:nvSpPr>
        <p:spPr>
          <a:xfrm>
            <a:off x="831850" y="4562475"/>
            <a:ext cx="10515600" cy="988741"/>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2000" b="1" dirty="0">
                <a:solidFill>
                  <a:schemeClr val="bg1"/>
                </a:solidFill>
                <a:latin typeface="+mn-lt"/>
              </a:rPr>
              <a:t>Please note: Direct comparisons between starts and achievements should not be made</a:t>
            </a:r>
          </a:p>
        </p:txBody>
      </p:sp>
    </p:spTree>
    <p:extLst>
      <p:ext uri="{BB962C8B-B14F-4D97-AF65-F5344CB8AC3E}">
        <p14:creationId xmlns:p14="http://schemas.microsoft.com/office/powerpoint/2010/main" val="31721796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EDCC7-171F-4361-20D5-6B60ABE58827}"/>
              </a:ext>
            </a:extLst>
          </p:cNvPr>
          <p:cNvSpPr>
            <a:spLocks noGrp="1"/>
          </p:cNvSpPr>
          <p:nvPr>
            <p:ph type="title"/>
          </p:nvPr>
        </p:nvSpPr>
        <p:spPr/>
        <p:txBody>
          <a:bodyPr/>
          <a:lstStyle/>
          <a:p>
            <a:r>
              <a:rPr lang="en-GB" dirty="0"/>
              <a:t>Trend – national comparison </a:t>
            </a:r>
          </a:p>
        </p:txBody>
      </p:sp>
      <p:sp>
        <p:nvSpPr>
          <p:cNvPr id="3" name="Content Placeholder 2">
            <a:extLst>
              <a:ext uri="{FF2B5EF4-FFF2-40B4-BE49-F238E27FC236}">
                <a16:creationId xmlns:a16="http://schemas.microsoft.com/office/drawing/2014/main" id="{262118CF-E65A-92CB-30CC-EBCBE796AEEC}"/>
              </a:ext>
            </a:extLst>
          </p:cNvPr>
          <p:cNvSpPr>
            <a:spLocks noGrp="1"/>
          </p:cNvSpPr>
          <p:nvPr>
            <p:ph idx="1"/>
          </p:nvPr>
        </p:nvSpPr>
        <p:spPr>
          <a:xfrm>
            <a:off x="838201" y="1952297"/>
            <a:ext cx="4831080" cy="4224665"/>
          </a:xfrm>
        </p:spPr>
        <p:txBody>
          <a:bodyPr>
            <a:normAutofit fontScale="85000" lnSpcReduction="10000"/>
          </a:bodyPr>
          <a:lstStyle/>
          <a:p>
            <a:r>
              <a:rPr lang="en-GB" sz="2000" dirty="0"/>
              <a:t>The number of Buckinghamshire-based learners achieving apprenticeships (learners who successfully complete the programme) has increased year on year since 2019/20 (the year of greatest disruption from Covid-19).</a:t>
            </a:r>
          </a:p>
          <a:p>
            <a:r>
              <a:rPr lang="en-GB" sz="2000" dirty="0"/>
              <a:t>Over the same period, growth has been stronger for  Buckinghamshire-based learners than the national average.</a:t>
            </a:r>
          </a:p>
          <a:p>
            <a:r>
              <a:rPr lang="en-GB" sz="2000" dirty="0"/>
              <a:t>However, the number of achievements is still lower than the peak recorded in 2017/18.</a:t>
            </a:r>
          </a:p>
          <a:p>
            <a:r>
              <a:rPr lang="en-GB" sz="2000" b="1" dirty="0"/>
              <a:t>Please note: </a:t>
            </a:r>
            <a:r>
              <a:rPr lang="en-GB" sz="2000" dirty="0"/>
              <a:t>apprenticeships take 1 to 5 years to complete depending on their level. For example, degree apprenticeships typically take 3 to 6 years to complete, while an intermediate level apprenticeship typically takes 12 to 18 months full-time. Direct comparisons between starts and achievements should not be made.</a:t>
            </a:r>
          </a:p>
          <a:p>
            <a:endParaRPr lang="en-GB" sz="2000" dirty="0"/>
          </a:p>
        </p:txBody>
      </p:sp>
      <p:sp>
        <p:nvSpPr>
          <p:cNvPr id="5" name="TextBox 4">
            <a:extLst>
              <a:ext uri="{FF2B5EF4-FFF2-40B4-BE49-F238E27FC236}">
                <a16:creationId xmlns:a16="http://schemas.microsoft.com/office/drawing/2014/main" id="{5D006B25-DF8D-B1DD-1F9F-D444FF91EA52}"/>
              </a:ext>
            </a:extLst>
          </p:cNvPr>
          <p:cNvSpPr txBox="1"/>
          <p:nvPr/>
        </p:nvSpPr>
        <p:spPr>
          <a:xfrm>
            <a:off x="8051181" y="5899964"/>
            <a:ext cx="3766054" cy="276999"/>
          </a:xfrm>
          <a:prstGeom prst="rect">
            <a:avLst/>
          </a:prstGeom>
          <a:noFill/>
        </p:spPr>
        <p:txBody>
          <a:bodyPr wrap="square" rtlCol="0">
            <a:spAutoFit/>
          </a:bodyPr>
          <a:lstStyle/>
          <a:p>
            <a:pPr algn="r"/>
            <a:r>
              <a:rPr lang="en-GB" sz="1200" dirty="0"/>
              <a:t>Source: </a:t>
            </a:r>
            <a:r>
              <a:rPr lang="en-GB" sz="1200" dirty="0">
                <a:hlinkClick r:id="rId2"/>
              </a:rPr>
              <a:t>DfE Apprenticeship achievements</a:t>
            </a:r>
            <a:endParaRPr lang="en-GB" sz="1200" dirty="0"/>
          </a:p>
        </p:txBody>
      </p:sp>
      <p:graphicFrame>
        <p:nvGraphicFramePr>
          <p:cNvPr id="4" name="Chart 3">
            <a:extLst>
              <a:ext uri="{FF2B5EF4-FFF2-40B4-BE49-F238E27FC236}">
                <a16:creationId xmlns:a16="http://schemas.microsoft.com/office/drawing/2014/main" id="{67D24F87-989F-BB03-A1BA-EAD76BBAC823}"/>
              </a:ext>
            </a:extLst>
          </p:cNvPr>
          <p:cNvGraphicFramePr>
            <a:graphicFrameLocks/>
          </p:cNvGraphicFramePr>
          <p:nvPr>
            <p:extLst>
              <p:ext uri="{D42A27DB-BD31-4B8C-83A1-F6EECF244321}">
                <p14:modId xmlns:p14="http://schemas.microsoft.com/office/powerpoint/2010/main" val="3929132698"/>
              </p:ext>
            </p:extLst>
          </p:nvPr>
        </p:nvGraphicFramePr>
        <p:xfrm>
          <a:off x="6259553" y="2154494"/>
          <a:ext cx="5220000" cy="36936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9A1312CC-2EC5-84E7-05AE-61A5C5558919}"/>
              </a:ext>
            </a:extLst>
          </p:cNvPr>
          <p:cNvSpPr txBox="1"/>
          <p:nvPr/>
        </p:nvSpPr>
        <p:spPr>
          <a:xfrm>
            <a:off x="6259553" y="1559883"/>
            <a:ext cx="5007200" cy="523220"/>
          </a:xfrm>
          <a:prstGeom prst="rect">
            <a:avLst/>
          </a:prstGeom>
          <a:noFill/>
        </p:spPr>
        <p:txBody>
          <a:bodyPr wrap="square" rtlCol="0">
            <a:spAutoFit/>
          </a:bodyPr>
          <a:lstStyle/>
          <a:p>
            <a:r>
              <a:rPr lang="en-GB" sz="1400" b="1" dirty="0">
                <a:solidFill>
                  <a:srgbClr val="006965"/>
                </a:solidFill>
              </a:rPr>
              <a:t>Apprenticeship achievements for Buckinghamshire-based learners has increased year-on-year since 2019/20.</a:t>
            </a:r>
          </a:p>
        </p:txBody>
      </p:sp>
    </p:spTree>
    <p:extLst>
      <p:ext uri="{BB962C8B-B14F-4D97-AF65-F5344CB8AC3E}">
        <p14:creationId xmlns:p14="http://schemas.microsoft.com/office/powerpoint/2010/main" val="9068217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1CBA3-A650-AD5D-C303-7FA6618D9B62}"/>
              </a:ext>
            </a:extLst>
          </p:cNvPr>
          <p:cNvSpPr>
            <a:spLocks noGrp="1"/>
          </p:cNvSpPr>
          <p:nvPr>
            <p:ph type="title"/>
          </p:nvPr>
        </p:nvSpPr>
        <p:spPr/>
        <p:txBody>
          <a:bodyPr/>
          <a:lstStyle/>
          <a:p>
            <a:r>
              <a:rPr lang="en-GB" dirty="0"/>
              <a:t>Trend – within Buckinghamshire</a:t>
            </a:r>
          </a:p>
        </p:txBody>
      </p:sp>
      <p:graphicFrame>
        <p:nvGraphicFramePr>
          <p:cNvPr id="4" name="Chart 3">
            <a:extLst>
              <a:ext uri="{FF2B5EF4-FFF2-40B4-BE49-F238E27FC236}">
                <a16:creationId xmlns:a16="http://schemas.microsoft.com/office/drawing/2014/main" id="{32202E46-7BB2-A398-41A7-88832582B070}"/>
              </a:ext>
            </a:extLst>
          </p:cNvPr>
          <p:cNvGraphicFramePr>
            <a:graphicFrameLocks/>
          </p:cNvGraphicFramePr>
          <p:nvPr>
            <p:extLst>
              <p:ext uri="{D42A27DB-BD31-4B8C-83A1-F6EECF244321}">
                <p14:modId xmlns:p14="http://schemas.microsoft.com/office/powerpoint/2010/main" val="2113364658"/>
              </p:ext>
            </p:extLst>
          </p:nvPr>
        </p:nvGraphicFramePr>
        <p:xfrm>
          <a:off x="6324602" y="2260364"/>
          <a:ext cx="5220000" cy="3639600"/>
        </p:xfrm>
        <a:graphic>
          <a:graphicData uri="http://schemas.openxmlformats.org/drawingml/2006/chart">
            <c:chart xmlns:c="http://schemas.openxmlformats.org/drawingml/2006/chart" xmlns:r="http://schemas.openxmlformats.org/officeDocument/2006/relationships" r:id="rId2"/>
          </a:graphicData>
        </a:graphic>
      </p:graphicFrame>
      <p:sp>
        <p:nvSpPr>
          <p:cNvPr id="5" name="Content Placeholder 2">
            <a:extLst>
              <a:ext uri="{FF2B5EF4-FFF2-40B4-BE49-F238E27FC236}">
                <a16:creationId xmlns:a16="http://schemas.microsoft.com/office/drawing/2014/main" id="{61F06F94-38BD-9054-1BCC-0525DB31D6E1}"/>
              </a:ext>
            </a:extLst>
          </p:cNvPr>
          <p:cNvSpPr txBox="1">
            <a:spLocks/>
          </p:cNvSpPr>
          <p:nvPr/>
        </p:nvSpPr>
        <p:spPr>
          <a:xfrm>
            <a:off x="838201" y="2162809"/>
            <a:ext cx="4582886" cy="4014153"/>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000" dirty="0"/>
              <a:t>The highest number of apprenticeship achievements are by learners that live in the Aylesbury parliamentary constituency area.</a:t>
            </a:r>
          </a:p>
          <a:p>
            <a:r>
              <a:rPr lang="en-GB" sz="2000" dirty="0"/>
              <a:t>There has been strong growth since 2019/20 in the number of apprenticeship achievements by learners that live in the  Beaconsfield and Wycombe parliamentary constituency areas.</a:t>
            </a:r>
          </a:p>
          <a:p>
            <a:r>
              <a:rPr lang="en-GB" sz="2000" dirty="0"/>
              <a:t>Achievements in 2022/23 are only slightly higher than in 2018/19 for Aylesbury, Chesham &amp; Amersham and Wycombe.</a:t>
            </a:r>
          </a:p>
          <a:p>
            <a:r>
              <a:rPr lang="en-GB" sz="2000" dirty="0"/>
              <a:t>Between 2021/22 and 2022/23, the number of achievements declined in Aylesbury by 5%, while Chesham &amp; Amersham remained the same.</a:t>
            </a:r>
          </a:p>
          <a:p>
            <a:endParaRPr lang="en-GB" sz="2000" dirty="0"/>
          </a:p>
        </p:txBody>
      </p:sp>
      <p:sp>
        <p:nvSpPr>
          <p:cNvPr id="7" name="TextBox 6">
            <a:extLst>
              <a:ext uri="{FF2B5EF4-FFF2-40B4-BE49-F238E27FC236}">
                <a16:creationId xmlns:a16="http://schemas.microsoft.com/office/drawing/2014/main" id="{06004578-0772-3C67-DA52-9DAF02940F33}"/>
              </a:ext>
            </a:extLst>
          </p:cNvPr>
          <p:cNvSpPr txBox="1"/>
          <p:nvPr/>
        </p:nvSpPr>
        <p:spPr>
          <a:xfrm>
            <a:off x="6324602" y="1459856"/>
            <a:ext cx="5007200" cy="738664"/>
          </a:xfrm>
          <a:prstGeom prst="rect">
            <a:avLst/>
          </a:prstGeom>
          <a:noFill/>
        </p:spPr>
        <p:txBody>
          <a:bodyPr wrap="square" rtlCol="0">
            <a:spAutoFit/>
          </a:bodyPr>
          <a:lstStyle/>
          <a:p>
            <a:r>
              <a:rPr lang="en-GB" sz="1400" b="1" dirty="0">
                <a:solidFill>
                  <a:srgbClr val="006965"/>
                </a:solidFill>
              </a:rPr>
              <a:t>Apprenticeships achievements for Buckinghamshire-based learners have grown more strongly in the Beaconsfield and Wycombe parliamentary constituency areas since 2019/20.</a:t>
            </a:r>
          </a:p>
        </p:txBody>
      </p:sp>
      <p:sp>
        <p:nvSpPr>
          <p:cNvPr id="8" name="TextBox 7">
            <a:extLst>
              <a:ext uri="{FF2B5EF4-FFF2-40B4-BE49-F238E27FC236}">
                <a16:creationId xmlns:a16="http://schemas.microsoft.com/office/drawing/2014/main" id="{8947B38E-A427-E553-E43A-655DE913DCE1}"/>
              </a:ext>
            </a:extLst>
          </p:cNvPr>
          <p:cNvSpPr txBox="1"/>
          <p:nvPr/>
        </p:nvSpPr>
        <p:spPr>
          <a:xfrm>
            <a:off x="8051181" y="5899964"/>
            <a:ext cx="3766054" cy="276999"/>
          </a:xfrm>
          <a:prstGeom prst="rect">
            <a:avLst/>
          </a:prstGeom>
          <a:noFill/>
        </p:spPr>
        <p:txBody>
          <a:bodyPr wrap="square" rtlCol="0">
            <a:spAutoFit/>
          </a:bodyPr>
          <a:lstStyle/>
          <a:p>
            <a:pPr algn="r"/>
            <a:r>
              <a:rPr lang="en-GB" sz="1200" dirty="0"/>
              <a:t>Source: </a:t>
            </a:r>
            <a:r>
              <a:rPr lang="en-GB" sz="1200" dirty="0">
                <a:hlinkClick r:id="rId3"/>
              </a:rPr>
              <a:t>DfE Apprenticeship achievements</a:t>
            </a:r>
            <a:endParaRPr lang="en-GB" sz="1200" dirty="0"/>
          </a:p>
        </p:txBody>
      </p:sp>
    </p:spTree>
    <p:extLst>
      <p:ext uri="{BB962C8B-B14F-4D97-AF65-F5344CB8AC3E}">
        <p14:creationId xmlns:p14="http://schemas.microsoft.com/office/powerpoint/2010/main" val="28547886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4D6F5-6236-3F64-3CB9-EFC92965710D}"/>
              </a:ext>
            </a:extLst>
          </p:cNvPr>
          <p:cNvSpPr>
            <a:spLocks noGrp="1"/>
          </p:cNvSpPr>
          <p:nvPr>
            <p:ph type="title"/>
          </p:nvPr>
        </p:nvSpPr>
        <p:spPr/>
        <p:txBody>
          <a:bodyPr/>
          <a:lstStyle/>
          <a:p>
            <a:r>
              <a:rPr lang="en-GB" dirty="0"/>
              <a:t>Achievements per 1,000 working-age pop.</a:t>
            </a:r>
          </a:p>
        </p:txBody>
      </p:sp>
      <p:sp>
        <p:nvSpPr>
          <p:cNvPr id="6" name="TextBox 5">
            <a:extLst>
              <a:ext uri="{FF2B5EF4-FFF2-40B4-BE49-F238E27FC236}">
                <a16:creationId xmlns:a16="http://schemas.microsoft.com/office/drawing/2014/main" id="{383F31A8-3AD5-6764-B9F9-BC0BCE059742}"/>
              </a:ext>
            </a:extLst>
          </p:cNvPr>
          <p:cNvSpPr txBox="1"/>
          <p:nvPr/>
        </p:nvSpPr>
        <p:spPr>
          <a:xfrm>
            <a:off x="8266470" y="5776438"/>
            <a:ext cx="3539613" cy="461665"/>
          </a:xfrm>
          <a:prstGeom prst="rect">
            <a:avLst/>
          </a:prstGeom>
          <a:noFill/>
        </p:spPr>
        <p:txBody>
          <a:bodyPr wrap="square" rtlCol="0">
            <a:spAutoFit/>
          </a:bodyPr>
          <a:lstStyle/>
          <a:p>
            <a:pPr algn="r"/>
            <a:r>
              <a:rPr lang="en-GB" sz="1200" dirty="0"/>
              <a:t>Source: </a:t>
            </a:r>
            <a:r>
              <a:rPr lang="en-GB" sz="1200" dirty="0">
                <a:hlinkClick r:id="rId2"/>
              </a:rPr>
              <a:t>DfE Apprenticeship achievements 2022/23 academic year </a:t>
            </a:r>
            <a:r>
              <a:rPr lang="en-GB" sz="1200" dirty="0"/>
              <a:t>and </a:t>
            </a:r>
            <a:r>
              <a:rPr lang="en-GB" sz="1200" dirty="0">
                <a:hlinkClick r:id="rId3"/>
              </a:rPr>
              <a:t>2021 ONS population estimates</a:t>
            </a:r>
            <a:endParaRPr lang="en-GB" sz="1200" dirty="0"/>
          </a:p>
        </p:txBody>
      </p:sp>
      <p:graphicFrame>
        <p:nvGraphicFramePr>
          <p:cNvPr id="4" name="Chart 3">
            <a:extLst>
              <a:ext uri="{FF2B5EF4-FFF2-40B4-BE49-F238E27FC236}">
                <a16:creationId xmlns:a16="http://schemas.microsoft.com/office/drawing/2014/main" id="{66CB99F5-FC23-9A9D-D953-474A046AB768}"/>
              </a:ext>
            </a:extLst>
          </p:cNvPr>
          <p:cNvGraphicFramePr>
            <a:graphicFrameLocks/>
          </p:cNvGraphicFramePr>
          <p:nvPr>
            <p:extLst>
              <p:ext uri="{D42A27DB-BD31-4B8C-83A1-F6EECF244321}">
                <p14:modId xmlns:p14="http://schemas.microsoft.com/office/powerpoint/2010/main" val="2356070645"/>
              </p:ext>
            </p:extLst>
          </p:nvPr>
        </p:nvGraphicFramePr>
        <p:xfrm>
          <a:off x="6335486" y="2488720"/>
          <a:ext cx="5018314" cy="3287718"/>
        </p:xfrm>
        <a:graphic>
          <a:graphicData uri="http://schemas.openxmlformats.org/drawingml/2006/chart">
            <c:chart xmlns:c="http://schemas.openxmlformats.org/drawingml/2006/chart" xmlns:r="http://schemas.openxmlformats.org/officeDocument/2006/relationships" r:id="rId4"/>
          </a:graphicData>
        </a:graphic>
      </p:graphicFrame>
      <p:sp>
        <p:nvSpPr>
          <p:cNvPr id="5" name="Content Placeholder 2">
            <a:extLst>
              <a:ext uri="{FF2B5EF4-FFF2-40B4-BE49-F238E27FC236}">
                <a16:creationId xmlns:a16="http://schemas.microsoft.com/office/drawing/2014/main" id="{BE4F3715-6D03-0BDD-E26F-8D73AD5EAA3D}"/>
              </a:ext>
            </a:extLst>
          </p:cNvPr>
          <p:cNvSpPr>
            <a:spLocks noGrp="1"/>
          </p:cNvSpPr>
          <p:nvPr>
            <p:ph idx="1"/>
          </p:nvPr>
        </p:nvSpPr>
        <p:spPr>
          <a:xfrm>
            <a:off x="838199" y="2548843"/>
            <a:ext cx="5105401" cy="3628119"/>
          </a:xfrm>
        </p:spPr>
        <p:txBody>
          <a:bodyPr>
            <a:normAutofit/>
          </a:bodyPr>
          <a:lstStyle/>
          <a:p>
            <a:r>
              <a:rPr lang="en-GB" sz="2000" dirty="0"/>
              <a:t>There were 3.7 apprenticeship achievements by Buckinghamshire-based learners per 1,000 residents aged 16-64 in 2022/23.</a:t>
            </a:r>
          </a:p>
          <a:p>
            <a:r>
              <a:rPr lang="en-GB" sz="2000" dirty="0"/>
              <a:t>This was lower than the national and regional averages.</a:t>
            </a:r>
          </a:p>
          <a:p>
            <a:r>
              <a:rPr lang="en-GB" sz="2000" dirty="0"/>
              <a:t>It was also lower than Oxfordshire and South East Midlands LEP areas, but similar to Thames Valley Berkshire and Hertfordshire.</a:t>
            </a:r>
          </a:p>
        </p:txBody>
      </p:sp>
      <p:sp>
        <p:nvSpPr>
          <p:cNvPr id="7" name="TextBox 6">
            <a:extLst>
              <a:ext uri="{FF2B5EF4-FFF2-40B4-BE49-F238E27FC236}">
                <a16:creationId xmlns:a16="http://schemas.microsoft.com/office/drawing/2014/main" id="{7B18E03E-D3C0-5741-1DD0-DA46C45FAF92}"/>
              </a:ext>
            </a:extLst>
          </p:cNvPr>
          <p:cNvSpPr txBox="1"/>
          <p:nvPr/>
        </p:nvSpPr>
        <p:spPr>
          <a:xfrm>
            <a:off x="6693134" y="1828094"/>
            <a:ext cx="4572001" cy="523220"/>
          </a:xfrm>
          <a:prstGeom prst="rect">
            <a:avLst/>
          </a:prstGeom>
          <a:noFill/>
        </p:spPr>
        <p:txBody>
          <a:bodyPr wrap="square" rtlCol="0">
            <a:spAutoFit/>
          </a:bodyPr>
          <a:lstStyle/>
          <a:p>
            <a:r>
              <a:rPr lang="en-GB" sz="1400" b="1" dirty="0">
                <a:solidFill>
                  <a:srgbClr val="006965"/>
                </a:solidFill>
              </a:rPr>
              <a:t>Achievements per 1,000 residents aged 16-64 was lower in Buckinghamshire than the national and regional averages.</a:t>
            </a:r>
          </a:p>
        </p:txBody>
      </p:sp>
    </p:spTree>
    <p:extLst>
      <p:ext uri="{BB962C8B-B14F-4D97-AF65-F5344CB8AC3E}">
        <p14:creationId xmlns:p14="http://schemas.microsoft.com/office/powerpoint/2010/main" val="29652747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D63E1-4655-9A31-14F3-8F780EEBA4C7}"/>
              </a:ext>
            </a:extLst>
          </p:cNvPr>
          <p:cNvSpPr>
            <a:spLocks noGrp="1"/>
          </p:cNvSpPr>
          <p:nvPr>
            <p:ph type="title"/>
          </p:nvPr>
        </p:nvSpPr>
        <p:spPr/>
        <p:txBody>
          <a:bodyPr/>
          <a:lstStyle/>
          <a:p>
            <a:r>
              <a:rPr lang="en-GB" dirty="0"/>
              <a:t>Gender</a:t>
            </a:r>
          </a:p>
        </p:txBody>
      </p:sp>
      <p:graphicFrame>
        <p:nvGraphicFramePr>
          <p:cNvPr id="4" name="Chart 3">
            <a:extLst>
              <a:ext uri="{FF2B5EF4-FFF2-40B4-BE49-F238E27FC236}">
                <a16:creationId xmlns:a16="http://schemas.microsoft.com/office/drawing/2014/main" id="{26BB0030-1A97-6BFD-0828-EAE753D6BF15}"/>
              </a:ext>
            </a:extLst>
          </p:cNvPr>
          <p:cNvGraphicFramePr>
            <a:graphicFrameLocks/>
          </p:cNvGraphicFramePr>
          <p:nvPr>
            <p:extLst>
              <p:ext uri="{D42A27DB-BD31-4B8C-83A1-F6EECF244321}">
                <p14:modId xmlns:p14="http://schemas.microsoft.com/office/powerpoint/2010/main" val="3353938016"/>
              </p:ext>
            </p:extLst>
          </p:nvPr>
        </p:nvGraphicFramePr>
        <p:xfrm>
          <a:off x="6379480" y="1690688"/>
          <a:ext cx="5257800" cy="3747074"/>
        </p:xfrm>
        <a:graphic>
          <a:graphicData uri="http://schemas.openxmlformats.org/drawingml/2006/chart">
            <c:chart xmlns:c="http://schemas.openxmlformats.org/drawingml/2006/chart" xmlns:r="http://schemas.openxmlformats.org/officeDocument/2006/relationships" r:id="rId2"/>
          </a:graphicData>
        </a:graphic>
      </p:graphicFrame>
      <p:sp>
        <p:nvSpPr>
          <p:cNvPr id="8" name="Content Placeholder 2">
            <a:extLst>
              <a:ext uri="{FF2B5EF4-FFF2-40B4-BE49-F238E27FC236}">
                <a16:creationId xmlns:a16="http://schemas.microsoft.com/office/drawing/2014/main" id="{96D9B702-92F3-A275-4C18-4B0EA7E41B36}"/>
              </a:ext>
            </a:extLst>
          </p:cNvPr>
          <p:cNvSpPr>
            <a:spLocks noGrp="1"/>
          </p:cNvSpPr>
          <p:nvPr>
            <p:ph idx="1"/>
          </p:nvPr>
        </p:nvSpPr>
        <p:spPr>
          <a:xfrm>
            <a:off x="838200" y="2177143"/>
            <a:ext cx="4841240" cy="3999820"/>
          </a:xfrm>
        </p:spPr>
        <p:txBody>
          <a:bodyPr>
            <a:normAutofit/>
          </a:bodyPr>
          <a:lstStyle/>
          <a:p>
            <a:r>
              <a:rPr lang="en-GB" sz="2000" dirty="0"/>
              <a:t>A higher proportion of apprenticeship achievements in 2022/23 were by female learners than male learners.</a:t>
            </a:r>
          </a:p>
          <a:p>
            <a:r>
              <a:rPr lang="en-GB" sz="2000" dirty="0"/>
              <a:t>Female learner apprenticeship achievements have grown year-on-year since 2019/20.</a:t>
            </a:r>
          </a:p>
          <a:p>
            <a:r>
              <a:rPr lang="en-GB" sz="2000" dirty="0"/>
              <a:t>In contrast, there was a 2% drop for male learner apprenticeship achievements in 2022/23.</a:t>
            </a:r>
          </a:p>
        </p:txBody>
      </p:sp>
      <p:sp>
        <p:nvSpPr>
          <p:cNvPr id="9" name="TextBox 8">
            <a:extLst>
              <a:ext uri="{FF2B5EF4-FFF2-40B4-BE49-F238E27FC236}">
                <a16:creationId xmlns:a16="http://schemas.microsoft.com/office/drawing/2014/main" id="{0252854E-A2EC-ADD4-F5A7-7124B8DEF79F}"/>
              </a:ext>
            </a:extLst>
          </p:cNvPr>
          <p:cNvSpPr txBox="1"/>
          <p:nvPr/>
        </p:nvSpPr>
        <p:spPr>
          <a:xfrm>
            <a:off x="6173548" y="1027906"/>
            <a:ext cx="5257800" cy="523220"/>
          </a:xfrm>
          <a:prstGeom prst="rect">
            <a:avLst/>
          </a:prstGeom>
          <a:noFill/>
        </p:spPr>
        <p:txBody>
          <a:bodyPr wrap="square" rtlCol="0">
            <a:spAutoFit/>
          </a:bodyPr>
          <a:lstStyle/>
          <a:p>
            <a:r>
              <a:rPr lang="en-GB" sz="1400" b="1" dirty="0">
                <a:solidFill>
                  <a:srgbClr val="006965"/>
                </a:solidFill>
              </a:rPr>
              <a:t>The number of apprenticeship achievements for female Buckinghamshire-based learners was higher than males in 2022/23</a:t>
            </a:r>
          </a:p>
        </p:txBody>
      </p:sp>
      <p:sp>
        <p:nvSpPr>
          <p:cNvPr id="3" name="TextBox 2">
            <a:extLst>
              <a:ext uri="{FF2B5EF4-FFF2-40B4-BE49-F238E27FC236}">
                <a16:creationId xmlns:a16="http://schemas.microsoft.com/office/drawing/2014/main" id="{335B7D9C-97AB-A52D-D570-8825673DE7F2}"/>
              </a:ext>
            </a:extLst>
          </p:cNvPr>
          <p:cNvSpPr txBox="1"/>
          <p:nvPr/>
        </p:nvSpPr>
        <p:spPr>
          <a:xfrm>
            <a:off x="8051181" y="5899964"/>
            <a:ext cx="3766054" cy="276999"/>
          </a:xfrm>
          <a:prstGeom prst="rect">
            <a:avLst/>
          </a:prstGeom>
          <a:noFill/>
        </p:spPr>
        <p:txBody>
          <a:bodyPr wrap="square" rtlCol="0">
            <a:spAutoFit/>
          </a:bodyPr>
          <a:lstStyle/>
          <a:p>
            <a:pPr algn="r"/>
            <a:r>
              <a:rPr lang="en-GB" sz="1200" dirty="0"/>
              <a:t>Source: </a:t>
            </a:r>
            <a:r>
              <a:rPr lang="en-GB" sz="1200" dirty="0">
                <a:hlinkClick r:id="rId3"/>
              </a:rPr>
              <a:t>DfE Apprenticeship achievements</a:t>
            </a:r>
            <a:endParaRPr lang="en-GB" sz="1200" dirty="0"/>
          </a:p>
        </p:txBody>
      </p:sp>
    </p:spTree>
    <p:extLst>
      <p:ext uri="{BB962C8B-B14F-4D97-AF65-F5344CB8AC3E}">
        <p14:creationId xmlns:p14="http://schemas.microsoft.com/office/powerpoint/2010/main" val="39256451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9B6F52-C0BA-5B19-D9B6-BBBF319F4C3B}"/>
              </a:ext>
            </a:extLst>
          </p:cNvPr>
          <p:cNvSpPr>
            <a:spLocks noGrp="1"/>
          </p:cNvSpPr>
          <p:nvPr>
            <p:ph type="title"/>
          </p:nvPr>
        </p:nvSpPr>
        <p:spPr/>
        <p:txBody>
          <a:bodyPr/>
          <a:lstStyle/>
          <a:p>
            <a:r>
              <a:rPr lang="en-GB" dirty="0"/>
              <a:t>Age trend</a:t>
            </a:r>
          </a:p>
        </p:txBody>
      </p:sp>
      <p:graphicFrame>
        <p:nvGraphicFramePr>
          <p:cNvPr id="4" name="Chart 3">
            <a:extLst>
              <a:ext uri="{FF2B5EF4-FFF2-40B4-BE49-F238E27FC236}">
                <a16:creationId xmlns:a16="http://schemas.microsoft.com/office/drawing/2014/main" id="{14B48FEB-90C4-B93B-BEB8-BF29258AA708}"/>
              </a:ext>
            </a:extLst>
          </p:cNvPr>
          <p:cNvGraphicFramePr>
            <a:graphicFrameLocks/>
          </p:cNvGraphicFramePr>
          <p:nvPr>
            <p:extLst>
              <p:ext uri="{D42A27DB-BD31-4B8C-83A1-F6EECF244321}">
                <p14:modId xmlns:p14="http://schemas.microsoft.com/office/powerpoint/2010/main" val="3447010006"/>
              </p:ext>
            </p:extLst>
          </p:nvPr>
        </p:nvGraphicFramePr>
        <p:xfrm>
          <a:off x="6254006" y="2003288"/>
          <a:ext cx="5297092" cy="3693600"/>
        </p:xfrm>
        <a:graphic>
          <a:graphicData uri="http://schemas.openxmlformats.org/drawingml/2006/chart">
            <c:chart xmlns:c="http://schemas.openxmlformats.org/drawingml/2006/chart" xmlns:r="http://schemas.openxmlformats.org/officeDocument/2006/relationships" r:id="rId2"/>
          </a:graphicData>
        </a:graphic>
      </p:graphicFrame>
      <p:sp>
        <p:nvSpPr>
          <p:cNvPr id="6" name="Content Placeholder 2">
            <a:extLst>
              <a:ext uri="{FF2B5EF4-FFF2-40B4-BE49-F238E27FC236}">
                <a16:creationId xmlns:a16="http://schemas.microsoft.com/office/drawing/2014/main" id="{6B44E70F-F11A-6697-2CAD-BC41CDBDC5D7}"/>
              </a:ext>
            </a:extLst>
          </p:cNvPr>
          <p:cNvSpPr>
            <a:spLocks noGrp="1"/>
          </p:cNvSpPr>
          <p:nvPr>
            <p:ph idx="1"/>
          </p:nvPr>
        </p:nvSpPr>
        <p:spPr>
          <a:xfrm>
            <a:off x="838200" y="2220685"/>
            <a:ext cx="4767943" cy="3956277"/>
          </a:xfrm>
        </p:spPr>
        <p:txBody>
          <a:bodyPr>
            <a:normAutofit lnSpcReduction="10000"/>
          </a:bodyPr>
          <a:lstStyle/>
          <a:p>
            <a:r>
              <a:rPr lang="en-GB" sz="2000" dirty="0"/>
              <a:t>The majority of apprenticeship achievements in 2022/23 were from Buckinghamshire-based learners aged 19-24 and 25+.</a:t>
            </a:r>
          </a:p>
          <a:p>
            <a:r>
              <a:rPr lang="en-GB" sz="2000" dirty="0"/>
              <a:t>In contrast, the proportion of achievements in 2017/18 across all three age groups were relatively similar.</a:t>
            </a:r>
          </a:p>
          <a:p>
            <a:r>
              <a:rPr lang="en-GB" sz="2000" dirty="0"/>
              <a:t>Since 2016/17, the proportion of achievements for under 19s has dropped from 31% to 18%.</a:t>
            </a:r>
          </a:p>
          <a:p>
            <a:r>
              <a:rPr lang="en-GB" sz="2000" dirty="0"/>
              <a:t>Achievements for learners aged 25+ has been growing year-on-year since 2018/19.</a:t>
            </a:r>
          </a:p>
          <a:p>
            <a:endParaRPr lang="en-GB" sz="2000" dirty="0"/>
          </a:p>
        </p:txBody>
      </p:sp>
      <p:sp>
        <p:nvSpPr>
          <p:cNvPr id="7" name="TextBox 6">
            <a:extLst>
              <a:ext uri="{FF2B5EF4-FFF2-40B4-BE49-F238E27FC236}">
                <a16:creationId xmlns:a16="http://schemas.microsoft.com/office/drawing/2014/main" id="{FC8EB6F7-BBFE-638F-1B43-9665856CA2F3}"/>
              </a:ext>
            </a:extLst>
          </p:cNvPr>
          <p:cNvSpPr txBox="1"/>
          <p:nvPr/>
        </p:nvSpPr>
        <p:spPr>
          <a:xfrm>
            <a:off x="6132908" y="1276993"/>
            <a:ext cx="5297092" cy="523220"/>
          </a:xfrm>
          <a:prstGeom prst="rect">
            <a:avLst/>
          </a:prstGeom>
          <a:noFill/>
        </p:spPr>
        <p:txBody>
          <a:bodyPr wrap="square" rtlCol="0">
            <a:spAutoFit/>
          </a:bodyPr>
          <a:lstStyle/>
          <a:p>
            <a:r>
              <a:rPr lang="en-GB" sz="1400" b="1" dirty="0">
                <a:solidFill>
                  <a:srgbClr val="006965"/>
                </a:solidFill>
              </a:rPr>
              <a:t>The proportion of apprenticeship achievements by Buckinghamshire-based learners aged under 19 has been declining since 2018/19.</a:t>
            </a:r>
          </a:p>
        </p:txBody>
      </p:sp>
      <p:sp>
        <p:nvSpPr>
          <p:cNvPr id="3" name="TextBox 2">
            <a:extLst>
              <a:ext uri="{FF2B5EF4-FFF2-40B4-BE49-F238E27FC236}">
                <a16:creationId xmlns:a16="http://schemas.microsoft.com/office/drawing/2014/main" id="{3726C87B-3E60-04A8-D5BB-F39F4653764E}"/>
              </a:ext>
            </a:extLst>
          </p:cNvPr>
          <p:cNvSpPr txBox="1"/>
          <p:nvPr/>
        </p:nvSpPr>
        <p:spPr>
          <a:xfrm>
            <a:off x="8051181" y="5899964"/>
            <a:ext cx="3766054" cy="276999"/>
          </a:xfrm>
          <a:prstGeom prst="rect">
            <a:avLst/>
          </a:prstGeom>
          <a:noFill/>
        </p:spPr>
        <p:txBody>
          <a:bodyPr wrap="square" rtlCol="0">
            <a:spAutoFit/>
          </a:bodyPr>
          <a:lstStyle/>
          <a:p>
            <a:pPr algn="r"/>
            <a:r>
              <a:rPr lang="en-GB" sz="1200" dirty="0"/>
              <a:t>Source: </a:t>
            </a:r>
            <a:r>
              <a:rPr lang="en-GB" sz="1200" dirty="0">
                <a:hlinkClick r:id="rId3"/>
              </a:rPr>
              <a:t>DfE Apprenticeship achievements</a:t>
            </a:r>
            <a:endParaRPr lang="en-GB" sz="1200" dirty="0"/>
          </a:p>
        </p:txBody>
      </p:sp>
    </p:spTree>
    <p:extLst>
      <p:ext uri="{BB962C8B-B14F-4D97-AF65-F5344CB8AC3E}">
        <p14:creationId xmlns:p14="http://schemas.microsoft.com/office/powerpoint/2010/main" val="10718289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4E3B1-1DAA-3055-9ADA-C3EF20F9CDE2}"/>
              </a:ext>
            </a:extLst>
          </p:cNvPr>
          <p:cNvSpPr>
            <a:spLocks noGrp="1"/>
          </p:cNvSpPr>
          <p:nvPr>
            <p:ph type="title"/>
          </p:nvPr>
        </p:nvSpPr>
        <p:spPr/>
        <p:txBody>
          <a:bodyPr/>
          <a:lstStyle/>
          <a:p>
            <a:r>
              <a:rPr lang="en-GB" dirty="0"/>
              <a:t>Age – local area</a:t>
            </a:r>
          </a:p>
        </p:txBody>
      </p:sp>
      <p:graphicFrame>
        <p:nvGraphicFramePr>
          <p:cNvPr id="4" name="Chart 3">
            <a:extLst>
              <a:ext uri="{FF2B5EF4-FFF2-40B4-BE49-F238E27FC236}">
                <a16:creationId xmlns:a16="http://schemas.microsoft.com/office/drawing/2014/main" id="{1038A386-6AE4-2A36-5444-087D9BC1E200}"/>
              </a:ext>
            </a:extLst>
          </p:cNvPr>
          <p:cNvGraphicFramePr>
            <a:graphicFrameLocks/>
          </p:cNvGraphicFramePr>
          <p:nvPr>
            <p:extLst>
              <p:ext uri="{D42A27DB-BD31-4B8C-83A1-F6EECF244321}">
                <p14:modId xmlns:p14="http://schemas.microsoft.com/office/powerpoint/2010/main" val="2852399612"/>
              </p:ext>
            </p:extLst>
          </p:nvPr>
        </p:nvGraphicFramePr>
        <p:xfrm>
          <a:off x="6249749" y="2002437"/>
          <a:ext cx="5104051" cy="3847387"/>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4D556DB2-F09C-8276-D013-B4A4566CC291}"/>
              </a:ext>
            </a:extLst>
          </p:cNvPr>
          <p:cNvSpPr txBox="1"/>
          <p:nvPr/>
        </p:nvSpPr>
        <p:spPr>
          <a:xfrm>
            <a:off x="7471317" y="5899964"/>
            <a:ext cx="4345918" cy="276999"/>
          </a:xfrm>
          <a:prstGeom prst="rect">
            <a:avLst/>
          </a:prstGeom>
          <a:noFill/>
        </p:spPr>
        <p:txBody>
          <a:bodyPr wrap="square" rtlCol="0">
            <a:spAutoFit/>
          </a:bodyPr>
          <a:lstStyle/>
          <a:p>
            <a:pPr algn="r"/>
            <a:r>
              <a:rPr lang="en-GB" sz="1200" dirty="0"/>
              <a:t>Source: </a:t>
            </a:r>
            <a:r>
              <a:rPr lang="en-GB" sz="1200" dirty="0">
                <a:hlinkClick r:id="rId3"/>
              </a:rPr>
              <a:t>DfE Apprenticeship achievements 2022/23 academic year</a:t>
            </a:r>
            <a:endParaRPr lang="en-GB" sz="1200" dirty="0"/>
          </a:p>
        </p:txBody>
      </p:sp>
      <p:sp>
        <p:nvSpPr>
          <p:cNvPr id="6" name="Content Placeholder 2">
            <a:extLst>
              <a:ext uri="{FF2B5EF4-FFF2-40B4-BE49-F238E27FC236}">
                <a16:creationId xmlns:a16="http://schemas.microsoft.com/office/drawing/2014/main" id="{6245A63E-1121-FE81-DDD2-F490ADD1F7E9}"/>
              </a:ext>
            </a:extLst>
          </p:cNvPr>
          <p:cNvSpPr>
            <a:spLocks noGrp="1"/>
          </p:cNvSpPr>
          <p:nvPr>
            <p:ph idx="1"/>
          </p:nvPr>
        </p:nvSpPr>
        <p:spPr>
          <a:xfrm>
            <a:off x="838200" y="2220685"/>
            <a:ext cx="4982737" cy="3956277"/>
          </a:xfrm>
        </p:spPr>
        <p:txBody>
          <a:bodyPr>
            <a:normAutofit lnSpcReduction="10000"/>
          </a:bodyPr>
          <a:lstStyle/>
          <a:p>
            <a:r>
              <a:rPr lang="en-GB" sz="2400" dirty="0"/>
              <a:t>A particularly high proportion of Aylesbury and Buckingham parliamentary constituency residents starting apprenticeships in 2022/23 were aged 25 or older (50% and 46% respectively). </a:t>
            </a:r>
          </a:p>
          <a:p>
            <a:r>
              <a:rPr lang="en-GB" sz="2400" dirty="0"/>
              <a:t>The highest proportion of achievements by Beaconsfield residents were aged 19-24.</a:t>
            </a:r>
          </a:p>
          <a:p>
            <a:r>
              <a:rPr lang="en-GB" sz="2400" dirty="0"/>
              <a:t>In contrast, similar proportions of Chesham &amp; Amersham-based learners were aged 19-24 and 25+.</a:t>
            </a:r>
          </a:p>
          <a:p>
            <a:endParaRPr lang="en-GB" dirty="0">
              <a:highlight>
                <a:srgbClr val="FF0000"/>
              </a:highlight>
            </a:endParaRPr>
          </a:p>
        </p:txBody>
      </p:sp>
      <p:sp>
        <p:nvSpPr>
          <p:cNvPr id="9" name="TextBox 8">
            <a:extLst>
              <a:ext uri="{FF2B5EF4-FFF2-40B4-BE49-F238E27FC236}">
                <a16:creationId xmlns:a16="http://schemas.microsoft.com/office/drawing/2014/main" id="{E5028568-592F-FC90-0C0E-C70FF17A8872}"/>
              </a:ext>
            </a:extLst>
          </p:cNvPr>
          <p:cNvSpPr txBox="1"/>
          <p:nvPr/>
        </p:nvSpPr>
        <p:spPr>
          <a:xfrm>
            <a:off x="6249749" y="1302405"/>
            <a:ext cx="5220892" cy="523220"/>
          </a:xfrm>
          <a:prstGeom prst="rect">
            <a:avLst/>
          </a:prstGeom>
          <a:noFill/>
        </p:spPr>
        <p:txBody>
          <a:bodyPr wrap="square" rtlCol="0">
            <a:spAutoFit/>
          </a:bodyPr>
          <a:lstStyle/>
          <a:p>
            <a:r>
              <a:rPr lang="en-GB" sz="1400" b="1" dirty="0">
                <a:solidFill>
                  <a:srgbClr val="006965"/>
                </a:solidFill>
              </a:rPr>
              <a:t>A high concentration of achievements by Aylesbury and Buckingham-based learners were aged 25+.</a:t>
            </a:r>
          </a:p>
        </p:txBody>
      </p:sp>
    </p:spTree>
    <p:extLst>
      <p:ext uri="{BB962C8B-B14F-4D97-AF65-F5344CB8AC3E}">
        <p14:creationId xmlns:p14="http://schemas.microsoft.com/office/powerpoint/2010/main" val="3324094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62BA3-833D-439A-ADCC-1FD4466E5460}"/>
              </a:ext>
            </a:extLst>
          </p:cNvPr>
          <p:cNvSpPr>
            <a:spLocks noGrp="1"/>
          </p:cNvSpPr>
          <p:nvPr>
            <p:ph type="title"/>
          </p:nvPr>
        </p:nvSpPr>
        <p:spPr>
          <a:xfrm>
            <a:off x="385439" y="319596"/>
            <a:ext cx="10515600" cy="679142"/>
          </a:xfrm>
        </p:spPr>
        <p:txBody>
          <a:bodyPr>
            <a:normAutofit/>
          </a:bodyPr>
          <a:lstStyle/>
          <a:p>
            <a:r>
              <a:rPr lang="en-GB" sz="3200" b="1">
                <a:solidFill>
                  <a:srgbClr val="006965"/>
                </a:solidFill>
                <a:latin typeface="+mn-lt"/>
              </a:rPr>
              <a:t>Background</a:t>
            </a:r>
            <a:endParaRPr lang="en-GB" sz="3200">
              <a:solidFill>
                <a:srgbClr val="006965"/>
              </a:solidFill>
              <a:latin typeface="+mn-lt"/>
            </a:endParaRPr>
          </a:p>
        </p:txBody>
      </p:sp>
      <p:sp>
        <p:nvSpPr>
          <p:cNvPr id="3" name="Content Placeholder 2">
            <a:extLst>
              <a:ext uri="{FF2B5EF4-FFF2-40B4-BE49-F238E27FC236}">
                <a16:creationId xmlns:a16="http://schemas.microsoft.com/office/drawing/2014/main" id="{4973425E-71AC-413C-ABB0-693E0426FBCE}"/>
              </a:ext>
            </a:extLst>
          </p:cNvPr>
          <p:cNvSpPr>
            <a:spLocks noGrp="1"/>
          </p:cNvSpPr>
          <p:nvPr>
            <p:ph idx="1"/>
          </p:nvPr>
        </p:nvSpPr>
        <p:spPr>
          <a:xfrm>
            <a:off x="385439" y="1192398"/>
            <a:ext cx="11155532" cy="4666864"/>
          </a:xfrm>
        </p:spPr>
        <p:txBody>
          <a:bodyPr>
            <a:noAutofit/>
          </a:bodyPr>
          <a:lstStyle/>
          <a:p>
            <a:pPr marL="0" indent="0">
              <a:buNone/>
            </a:pPr>
            <a:endParaRPr lang="en-GB" sz="1600" dirty="0"/>
          </a:p>
          <a:p>
            <a:r>
              <a:rPr lang="en-GB" sz="1800" b="0" i="0" u="none" strike="noStrike" baseline="0" dirty="0">
                <a:solidFill>
                  <a:srgbClr val="585858"/>
                </a:solidFill>
                <a:latin typeface="Calibri" panose="020F0502020204030204" pitchFamily="34" charset="0"/>
              </a:rPr>
              <a:t>This report is a comprehensive evidence base for all those interested in Apprenticeships in Buckinghamshire.</a:t>
            </a:r>
          </a:p>
          <a:p>
            <a:pPr marL="0" indent="0">
              <a:buNone/>
            </a:pPr>
            <a:r>
              <a:rPr lang="en-GB" sz="1800" b="0" i="0" u="none" strike="noStrike" baseline="0" dirty="0">
                <a:solidFill>
                  <a:srgbClr val="585858"/>
                </a:solidFill>
                <a:latin typeface="Calibri" panose="020F0502020204030204" pitchFamily="34" charset="0"/>
              </a:rPr>
              <a:t> </a:t>
            </a:r>
          </a:p>
          <a:p>
            <a:r>
              <a:rPr lang="en-GB" sz="1800" b="0" i="0" u="none" strike="noStrike" baseline="0" dirty="0">
                <a:solidFill>
                  <a:srgbClr val="585858"/>
                </a:solidFill>
                <a:latin typeface="Calibri" panose="020F0502020204030204" pitchFamily="34" charset="0"/>
              </a:rPr>
              <a:t>It provides the latest data, along with trend data, on:</a:t>
            </a:r>
          </a:p>
          <a:p>
            <a:pPr lvl="1"/>
            <a:r>
              <a:rPr lang="en-GB" sz="1600" b="0" i="0" u="none" strike="noStrike" baseline="0" dirty="0">
                <a:solidFill>
                  <a:srgbClr val="585858"/>
                </a:solidFill>
                <a:latin typeface="Calibri" panose="020F0502020204030204" pitchFamily="34" charset="0"/>
              </a:rPr>
              <a:t>Employer use / awareness of Apprenticeships </a:t>
            </a:r>
          </a:p>
          <a:p>
            <a:pPr lvl="1"/>
            <a:r>
              <a:rPr lang="en-GB" sz="1600" b="0" i="0" u="none" strike="noStrike" baseline="0" dirty="0">
                <a:solidFill>
                  <a:srgbClr val="585858"/>
                </a:solidFill>
                <a:latin typeface="Calibri" panose="020F0502020204030204" pitchFamily="34" charset="0"/>
              </a:rPr>
              <a:t>Apprenticeship vacancies </a:t>
            </a:r>
          </a:p>
          <a:p>
            <a:pPr lvl="1"/>
            <a:r>
              <a:rPr lang="en-GB" sz="1600" b="0" i="0" u="none" strike="noStrike" baseline="0" dirty="0">
                <a:solidFill>
                  <a:srgbClr val="585858"/>
                </a:solidFill>
                <a:latin typeface="Calibri" panose="020F0502020204030204" pitchFamily="34" charset="0"/>
              </a:rPr>
              <a:t>Apprenticeship starts </a:t>
            </a:r>
          </a:p>
          <a:p>
            <a:pPr lvl="1"/>
            <a:r>
              <a:rPr lang="en-GB" sz="1600" b="0" i="0" u="none" strike="noStrike" baseline="0" dirty="0">
                <a:solidFill>
                  <a:srgbClr val="585858"/>
                </a:solidFill>
                <a:latin typeface="Calibri" panose="020F0502020204030204" pitchFamily="34" charset="0"/>
              </a:rPr>
              <a:t>Apprenticeship achievements </a:t>
            </a:r>
          </a:p>
          <a:p>
            <a:pPr lvl="1"/>
            <a:r>
              <a:rPr lang="en-GB" sz="1600" b="0" i="0" u="none" strike="noStrike" baseline="0" dirty="0">
                <a:solidFill>
                  <a:srgbClr val="585858"/>
                </a:solidFill>
                <a:latin typeface="Calibri" panose="020F0502020204030204" pitchFamily="34" charset="0"/>
              </a:rPr>
              <a:t>The characteristics of those undertaking Apprenticeships </a:t>
            </a:r>
          </a:p>
          <a:p>
            <a:pPr lvl="1"/>
            <a:r>
              <a:rPr lang="en-GB" sz="1600" b="0" i="0" u="none" strike="noStrike" baseline="0" dirty="0">
                <a:solidFill>
                  <a:srgbClr val="585858"/>
                </a:solidFill>
                <a:latin typeface="Calibri" panose="020F0502020204030204" pitchFamily="34" charset="0"/>
              </a:rPr>
              <a:t>Apprenticeship training providers</a:t>
            </a:r>
          </a:p>
          <a:p>
            <a:endParaRPr lang="en-GB" sz="1800" b="0" i="0" u="none" strike="noStrike" baseline="0" dirty="0">
              <a:solidFill>
                <a:srgbClr val="585858"/>
              </a:solidFill>
              <a:latin typeface="Calibri" panose="020F0502020204030204" pitchFamily="34" charset="0"/>
            </a:endParaRPr>
          </a:p>
          <a:p>
            <a:r>
              <a:rPr lang="en-GB" sz="1800" b="0" i="0" u="none" strike="noStrike" baseline="0" dirty="0">
                <a:solidFill>
                  <a:srgbClr val="585858"/>
                </a:solidFill>
                <a:latin typeface="Calibri" panose="020F0502020204030204" pitchFamily="34" charset="0"/>
              </a:rPr>
              <a:t>If you have any queries on any of the data presented within this report, please contact James Moorhouse –</a:t>
            </a:r>
            <a:r>
              <a:rPr lang="en-GB" sz="1800" dirty="0">
                <a:solidFill>
                  <a:srgbClr val="0000FF"/>
                </a:solidFill>
                <a:latin typeface="Calibri" panose="020F0502020204030204" pitchFamily="34" charset="0"/>
              </a:rPr>
              <a:t> </a:t>
            </a:r>
            <a:r>
              <a:rPr lang="en-GB" sz="1800" dirty="0">
                <a:solidFill>
                  <a:srgbClr val="0000FF"/>
                </a:solidFill>
                <a:latin typeface="Calibri" panose="020F0502020204030204" pitchFamily="34" charset="0"/>
                <a:hlinkClick r:id="rId2"/>
              </a:rPr>
              <a:t>james.moorhouse@buckslep.co.uk</a:t>
            </a:r>
            <a:r>
              <a:rPr lang="en-GB" sz="1800" dirty="0">
                <a:solidFill>
                  <a:srgbClr val="0000FF"/>
                </a:solidFill>
                <a:latin typeface="Calibri" panose="020F0502020204030204" pitchFamily="34" charset="0"/>
              </a:rPr>
              <a:t> </a:t>
            </a:r>
            <a:endParaRPr lang="en-GB" sz="1600" dirty="0"/>
          </a:p>
        </p:txBody>
      </p:sp>
    </p:spTree>
    <p:extLst>
      <p:ext uri="{BB962C8B-B14F-4D97-AF65-F5344CB8AC3E}">
        <p14:creationId xmlns:p14="http://schemas.microsoft.com/office/powerpoint/2010/main" val="32845238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F585F-97CF-A6B7-B2B6-ED99AE363F57}"/>
              </a:ext>
            </a:extLst>
          </p:cNvPr>
          <p:cNvSpPr>
            <a:spLocks noGrp="1"/>
          </p:cNvSpPr>
          <p:nvPr>
            <p:ph type="title"/>
          </p:nvPr>
        </p:nvSpPr>
        <p:spPr/>
        <p:txBody>
          <a:bodyPr/>
          <a:lstStyle/>
          <a:p>
            <a:r>
              <a:rPr lang="en-GB" dirty="0"/>
              <a:t>Level</a:t>
            </a:r>
          </a:p>
        </p:txBody>
      </p:sp>
      <p:sp>
        <p:nvSpPr>
          <p:cNvPr id="6" name="Content Placeholder 2">
            <a:extLst>
              <a:ext uri="{FF2B5EF4-FFF2-40B4-BE49-F238E27FC236}">
                <a16:creationId xmlns:a16="http://schemas.microsoft.com/office/drawing/2014/main" id="{865EDFE1-4EF2-3873-04B1-6AAB1170AF5A}"/>
              </a:ext>
            </a:extLst>
          </p:cNvPr>
          <p:cNvSpPr>
            <a:spLocks noGrp="1"/>
          </p:cNvSpPr>
          <p:nvPr>
            <p:ph idx="1"/>
          </p:nvPr>
        </p:nvSpPr>
        <p:spPr>
          <a:xfrm>
            <a:off x="838200" y="1825625"/>
            <a:ext cx="5104053" cy="4351338"/>
          </a:xfrm>
        </p:spPr>
        <p:txBody>
          <a:bodyPr>
            <a:normAutofit fontScale="92500" lnSpcReduction="10000"/>
          </a:bodyPr>
          <a:lstStyle/>
          <a:p>
            <a:r>
              <a:rPr lang="en-GB" sz="2000" dirty="0"/>
              <a:t>In 2016/17, the majority of apprenticeship achievements by Buckinghamshire-based learners were at</a:t>
            </a:r>
            <a:r>
              <a:rPr lang="en-GB" sz="2000" dirty="0">
                <a:solidFill>
                  <a:srgbClr val="FF0000"/>
                </a:solidFill>
              </a:rPr>
              <a:t> </a:t>
            </a:r>
            <a:r>
              <a:rPr lang="en-GB" sz="2000" dirty="0">
                <a:hlinkClick r:id="rId2"/>
              </a:rPr>
              <a:t>intermediate and advanced level</a:t>
            </a:r>
            <a:r>
              <a:rPr lang="en-GB" sz="2000" dirty="0"/>
              <a:t>.</a:t>
            </a:r>
          </a:p>
          <a:p>
            <a:r>
              <a:rPr lang="en-GB" sz="2000" dirty="0"/>
              <a:t>However, over time the proportion of intermediate level achievements has declined whilst higher level achievements has increased. This is in-line with the national trend.</a:t>
            </a:r>
          </a:p>
          <a:p>
            <a:r>
              <a:rPr lang="en-GB" sz="2000" dirty="0"/>
              <a:t>The proportion of achievements at the advanced level has remained relatively stable.</a:t>
            </a:r>
          </a:p>
          <a:p>
            <a:r>
              <a:rPr lang="en-GB" sz="2000" dirty="0"/>
              <a:t>The number of degree apprenticeship achievements by Buckinghamshire-based learners has been on an upward trajectory since 2019/20.</a:t>
            </a:r>
          </a:p>
          <a:p>
            <a:r>
              <a:rPr lang="en-GB" sz="2000" dirty="0"/>
              <a:t>6% of all apprenticeship achievements in 2022/23 were degree apprenticeships.</a:t>
            </a:r>
          </a:p>
        </p:txBody>
      </p:sp>
      <p:sp>
        <p:nvSpPr>
          <p:cNvPr id="7" name="TextBox 6">
            <a:extLst>
              <a:ext uri="{FF2B5EF4-FFF2-40B4-BE49-F238E27FC236}">
                <a16:creationId xmlns:a16="http://schemas.microsoft.com/office/drawing/2014/main" id="{6A9F2005-99EB-ED48-46FE-3E107954853D}"/>
              </a:ext>
            </a:extLst>
          </p:cNvPr>
          <p:cNvSpPr txBox="1"/>
          <p:nvPr/>
        </p:nvSpPr>
        <p:spPr>
          <a:xfrm>
            <a:off x="6096000" y="681037"/>
            <a:ext cx="5104052" cy="523220"/>
          </a:xfrm>
          <a:prstGeom prst="rect">
            <a:avLst/>
          </a:prstGeom>
          <a:noFill/>
        </p:spPr>
        <p:txBody>
          <a:bodyPr wrap="square" rtlCol="0">
            <a:spAutoFit/>
          </a:bodyPr>
          <a:lstStyle/>
          <a:p>
            <a:r>
              <a:rPr lang="en-GB" sz="1400" b="1" dirty="0">
                <a:solidFill>
                  <a:srgbClr val="006965"/>
                </a:solidFill>
              </a:rPr>
              <a:t>Since 2016/17, the proportion of intermediate level achievements has declined while higher level achievements has risen.</a:t>
            </a:r>
          </a:p>
        </p:txBody>
      </p:sp>
      <p:sp>
        <p:nvSpPr>
          <p:cNvPr id="3" name="TextBox 2">
            <a:extLst>
              <a:ext uri="{FF2B5EF4-FFF2-40B4-BE49-F238E27FC236}">
                <a16:creationId xmlns:a16="http://schemas.microsoft.com/office/drawing/2014/main" id="{D9B5B8EF-44D3-4D69-2D0B-89E41017CD6C}"/>
              </a:ext>
            </a:extLst>
          </p:cNvPr>
          <p:cNvSpPr txBox="1"/>
          <p:nvPr/>
        </p:nvSpPr>
        <p:spPr>
          <a:xfrm>
            <a:off x="8999622" y="5521717"/>
            <a:ext cx="2894616" cy="830997"/>
          </a:xfrm>
          <a:prstGeom prst="rect">
            <a:avLst/>
          </a:prstGeom>
          <a:noFill/>
        </p:spPr>
        <p:txBody>
          <a:bodyPr wrap="square" rtlCol="0">
            <a:spAutoFit/>
          </a:bodyPr>
          <a:lstStyle/>
          <a:p>
            <a:pPr algn="r"/>
            <a:r>
              <a:rPr lang="en-GB" sz="1200" dirty="0"/>
              <a:t>Source: </a:t>
            </a:r>
            <a:r>
              <a:rPr lang="en-GB" sz="1200" dirty="0">
                <a:hlinkClick r:id="rId3"/>
              </a:rPr>
              <a:t>DfE Apprenticeship achievements</a:t>
            </a:r>
            <a:endParaRPr lang="en-GB" sz="1200" dirty="0"/>
          </a:p>
          <a:p>
            <a:pPr algn="r"/>
            <a:r>
              <a:rPr lang="en-GB" sz="1200" dirty="0"/>
              <a:t>Higher level apprenticeship breakdown unavailable pre 2019/20.</a:t>
            </a:r>
          </a:p>
          <a:p>
            <a:pPr algn="r"/>
            <a:endParaRPr lang="en-GB" sz="1200" dirty="0"/>
          </a:p>
        </p:txBody>
      </p:sp>
      <p:graphicFrame>
        <p:nvGraphicFramePr>
          <p:cNvPr id="5" name="Table 4">
            <a:extLst>
              <a:ext uri="{FF2B5EF4-FFF2-40B4-BE49-F238E27FC236}">
                <a16:creationId xmlns:a16="http://schemas.microsoft.com/office/drawing/2014/main" id="{C663ABA1-FB91-555C-496F-C5DA008AC553}"/>
              </a:ext>
            </a:extLst>
          </p:cNvPr>
          <p:cNvGraphicFramePr>
            <a:graphicFrameLocks noGrp="1"/>
          </p:cNvGraphicFramePr>
          <p:nvPr>
            <p:extLst>
              <p:ext uri="{D42A27DB-BD31-4B8C-83A1-F6EECF244321}">
                <p14:modId xmlns:p14="http://schemas.microsoft.com/office/powerpoint/2010/main" val="1975196519"/>
              </p:ext>
            </p:extLst>
          </p:nvPr>
        </p:nvGraphicFramePr>
        <p:xfrm>
          <a:off x="6096000" y="5025050"/>
          <a:ext cx="3021982" cy="1219200"/>
        </p:xfrm>
        <a:graphic>
          <a:graphicData uri="http://schemas.openxmlformats.org/drawingml/2006/table">
            <a:tbl>
              <a:tblPr firstRow="1" bandRow="1">
                <a:tableStyleId>{5C22544A-7EE6-4342-B048-85BDC9FD1C3A}</a:tableStyleId>
              </a:tblPr>
              <a:tblGrid>
                <a:gridCol w="1510991">
                  <a:extLst>
                    <a:ext uri="{9D8B030D-6E8A-4147-A177-3AD203B41FA5}">
                      <a16:colId xmlns:a16="http://schemas.microsoft.com/office/drawing/2014/main" val="385182599"/>
                    </a:ext>
                  </a:extLst>
                </a:gridCol>
                <a:gridCol w="1510991">
                  <a:extLst>
                    <a:ext uri="{9D8B030D-6E8A-4147-A177-3AD203B41FA5}">
                      <a16:colId xmlns:a16="http://schemas.microsoft.com/office/drawing/2014/main" val="3746692928"/>
                    </a:ext>
                  </a:extLst>
                </a:gridCol>
              </a:tblGrid>
              <a:tr h="288000">
                <a:tc>
                  <a:txBody>
                    <a:bodyPr/>
                    <a:lstStyle/>
                    <a:p>
                      <a:r>
                        <a:rPr lang="en-GB" sz="1400" b="1" dirty="0">
                          <a:solidFill>
                            <a:schemeClr val="bg1"/>
                          </a:solidFill>
                        </a:rPr>
                        <a:t>Intermediate</a:t>
                      </a:r>
                    </a:p>
                  </a:txBody>
                  <a:tcPr>
                    <a:solidFill>
                      <a:srgbClr val="006965"/>
                    </a:solidFill>
                  </a:tcPr>
                </a:tc>
                <a:tc>
                  <a:txBody>
                    <a:bodyPr/>
                    <a:lstStyle/>
                    <a:p>
                      <a:r>
                        <a:rPr lang="en-GB" sz="1400" b="1" dirty="0">
                          <a:solidFill>
                            <a:schemeClr val="bg1"/>
                          </a:solidFill>
                        </a:rPr>
                        <a:t>Levels 1 and 2</a:t>
                      </a:r>
                    </a:p>
                  </a:txBody>
                  <a:tcPr>
                    <a:solidFill>
                      <a:srgbClr val="006965"/>
                    </a:solidFill>
                  </a:tcPr>
                </a:tc>
                <a:extLst>
                  <a:ext uri="{0D108BD9-81ED-4DB2-BD59-A6C34878D82A}">
                    <a16:rowId xmlns:a16="http://schemas.microsoft.com/office/drawing/2014/main" val="2897538351"/>
                  </a:ext>
                </a:extLst>
              </a:tr>
              <a:tr h="288000">
                <a:tc>
                  <a:txBody>
                    <a:bodyPr/>
                    <a:lstStyle/>
                    <a:p>
                      <a:r>
                        <a:rPr lang="en-GB" sz="1400" b="1" dirty="0">
                          <a:solidFill>
                            <a:schemeClr val="bg1"/>
                          </a:solidFill>
                        </a:rPr>
                        <a:t>Advanced</a:t>
                      </a:r>
                    </a:p>
                  </a:txBody>
                  <a:tcPr>
                    <a:solidFill>
                      <a:srgbClr val="006965">
                        <a:alpha val="60000"/>
                      </a:srgbClr>
                    </a:solidFill>
                  </a:tcPr>
                </a:tc>
                <a:tc>
                  <a:txBody>
                    <a:bodyPr/>
                    <a:lstStyle/>
                    <a:p>
                      <a:r>
                        <a:rPr lang="en-GB" sz="1400" b="1" dirty="0">
                          <a:solidFill>
                            <a:schemeClr val="bg1"/>
                          </a:solidFill>
                        </a:rPr>
                        <a:t>Level 3</a:t>
                      </a:r>
                    </a:p>
                  </a:txBody>
                  <a:tcPr>
                    <a:solidFill>
                      <a:srgbClr val="006965">
                        <a:alpha val="60000"/>
                      </a:srgbClr>
                    </a:solidFill>
                  </a:tcPr>
                </a:tc>
                <a:extLst>
                  <a:ext uri="{0D108BD9-81ED-4DB2-BD59-A6C34878D82A}">
                    <a16:rowId xmlns:a16="http://schemas.microsoft.com/office/drawing/2014/main" val="3187089783"/>
                  </a:ext>
                </a:extLst>
              </a:tr>
              <a:tr h="288000">
                <a:tc>
                  <a:txBody>
                    <a:bodyPr/>
                    <a:lstStyle/>
                    <a:p>
                      <a:r>
                        <a:rPr lang="en-GB" sz="1400" b="1" dirty="0">
                          <a:solidFill>
                            <a:schemeClr val="bg1"/>
                          </a:solidFill>
                        </a:rPr>
                        <a:t>Higher</a:t>
                      </a:r>
                    </a:p>
                  </a:txBody>
                  <a:tcPr>
                    <a:solidFill>
                      <a:srgbClr val="006965"/>
                    </a:solidFill>
                  </a:tcPr>
                </a:tc>
                <a:tc>
                  <a:txBody>
                    <a:bodyPr/>
                    <a:lstStyle/>
                    <a:p>
                      <a:r>
                        <a:rPr lang="en-GB" sz="1400" b="1" dirty="0">
                          <a:solidFill>
                            <a:schemeClr val="bg1"/>
                          </a:solidFill>
                        </a:rPr>
                        <a:t>Levels 4 to 7</a:t>
                      </a:r>
                    </a:p>
                  </a:txBody>
                  <a:tcPr>
                    <a:solidFill>
                      <a:srgbClr val="006965"/>
                    </a:solidFill>
                  </a:tcPr>
                </a:tc>
                <a:extLst>
                  <a:ext uri="{0D108BD9-81ED-4DB2-BD59-A6C34878D82A}">
                    <a16:rowId xmlns:a16="http://schemas.microsoft.com/office/drawing/2014/main" val="827844900"/>
                  </a:ext>
                </a:extLst>
              </a:tr>
              <a:tr h="288000">
                <a:tc>
                  <a:txBody>
                    <a:bodyPr/>
                    <a:lstStyle/>
                    <a:p>
                      <a:r>
                        <a:rPr lang="en-GB" sz="1400" b="1" dirty="0">
                          <a:solidFill>
                            <a:schemeClr val="bg1"/>
                          </a:solidFill>
                        </a:rPr>
                        <a:t>Degree</a:t>
                      </a:r>
                    </a:p>
                  </a:txBody>
                  <a:tcPr>
                    <a:solidFill>
                      <a:srgbClr val="006965">
                        <a:alpha val="60000"/>
                      </a:srgbClr>
                    </a:solidFill>
                  </a:tcPr>
                </a:tc>
                <a:tc>
                  <a:txBody>
                    <a:bodyPr/>
                    <a:lstStyle/>
                    <a:p>
                      <a:r>
                        <a:rPr lang="en-GB" sz="1400" b="1" dirty="0">
                          <a:solidFill>
                            <a:schemeClr val="bg1"/>
                          </a:solidFill>
                        </a:rPr>
                        <a:t>Levels 6 &amp; 7</a:t>
                      </a:r>
                    </a:p>
                  </a:txBody>
                  <a:tcPr>
                    <a:solidFill>
                      <a:srgbClr val="006965">
                        <a:alpha val="60000"/>
                      </a:srgbClr>
                    </a:solidFill>
                  </a:tcPr>
                </a:tc>
                <a:extLst>
                  <a:ext uri="{0D108BD9-81ED-4DB2-BD59-A6C34878D82A}">
                    <a16:rowId xmlns:a16="http://schemas.microsoft.com/office/drawing/2014/main" val="3824874897"/>
                  </a:ext>
                </a:extLst>
              </a:tr>
            </a:tbl>
          </a:graphicData>
        </a:graphic>
      </p:graphicFrame>
      <p:graphicFrame>
        <p:nvGraphicFramePr>
          <p:cNvPr id="9" name="Chart 8">
            <a:extLst>
              <a:ext uri="{FF2B5EF4-FFF2-40B4-BE49-F238E27FC236}">
                <a16:creationId xmlns:a16="http://schemas.microsoft.com/office/drawing/2014/main" id="{52AEBAB4-3798-CA8E-EF46-447007DD307E}"/>
              </a:ext>
            </a:extLst>
          </p:cNvPr>
          <p:cNvGraphicFramePr>
            <a:graphicFrameLocks/>
          </p:cNvGraphicFramePr>
          <p:nvPr>
            <p:extLst>
              <p:ext uri="{D42A27DB-BD31-4B8C-83A1-F6EECF244321}">
                <p14:modId xmlns:p14="http://schemas.microsoft.com/office/powerpoint/2010/main" val="1006908182"/>
              </p:ext>
            </p:extLst>
          </p:nvPr>
        </p:nvGraphicFramePr>
        <p:xfrm>
          <a:off x="5942253" y="1339194"/>
          <a:ext cx="5744883" cy="355301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2938059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79068-9926-290F-FBE8-618AA843AED1}"/>
              </a:ext>
            </a:extLst>
          </p:cNvPr>
          <p:cNvSpPr>
            <a:spLocks noGrp="1"/>
          </p:cNvSpPr>
          <p:nvPr>
            <p:ph type="title"/>
          </p:nvPr>
        </p:nvSpPr>
        <p:spPr/>
        <p:txBody>
          <a:bodyPr/>
          <a:lstStyle/>
          <a:p>
            <a:r>
              <a:rPr lang="en-GB" dirty="0"/>
              <a:t>Subject</a:t>
            </a:r>
          </a:p>
        </p:txBody>
      </p:sp>
      <p:graphicFrame>
        <p:nvGraphicFramePr>
          <p:cNvPr id="4" name="Content Placeholder 3">
            <a:extLst>
              <a:ext uri="{FF2B5EF4-FFF2-40B4-BE49-F238E27FC236}">
                <a16:creationId xmlns:a16="http://schemas.microsoft.com/office/drawing/2014/main" id="{AFBD19CB-E6A2-172B-E340-25A92ECDE5F7}"/>
              </a:ext>
            </a:extLst>
          </p:cNvPr>
          <p:cNvGraphicFramePr>
            <a:graphicFrameLocks noGrp="1"/>
          </p:cNvGraphicFramePr>
          <p:nvPr>
            <p:ph idx="1"/>
            <p:extLst>
              <p:ext uri="{D42A27DB-BD31-4B8C-83A1-F6EECF244321}">
                <p14:modId xmlns:p14="http://schemas.microsoft.com/office/powerpoint/2010/main" val="2555208697"/>
              </p:ext>
            </p:extLst>
          </p:nvPr>
        </p:nvGraphicFramePr>
        <p:xfrm>
          <a:off x="4643400" y="1933696"/>
          <a:ext cx="6710400" cy="3898800"/>
        </p:xfrm>
        <a:graphic>
          <a:graphicData uri="http://schemas.openxmlformats.org/drawingml/2006/table">
            <a:tbl>
              <a:tblPr>
                <a:tableStyleId>{5C22544A-7EE6-4342-B048-85BDC9FD1C3A}</a:tableStyleId>
              </a:tblPr>
              <a:tblGrid>
                <a:gridCol w="2800800">
                  <a:extLst>
                    <a:ext uri="{9D8B030D-6E8A-4147-A177-3AD203B41FA5}">
                      <a16:colId xmlns:a16="http://schemas.microsoft.com/office/drawing/2014/main" val="2640068379"/>
                    </a:ext>
                  </a:extLst>
                </a:gridCol>
                <a:gridCol w="651600">
                  <a:extLst>
                    <a:ext uri="{9D8B030D-6E8A-4147-A177-3AD203B41FA5}">
                      <a16:colId xmlns:a16="http://schemas.microsoft.com/office/drawing/2014/main" val="431886584"/>
                    </a:ext>
                  </a:extLst>
                </a:gridCol>
                <a:gridCol w="651600">
                  <a:extLst>
                    <a:ext uri="{9D8B030D-6E8A-4147-A177-3AD203B41FA5}">
                      <a16:colId xmlns:a16="http://schemas.microsoft.com/office/drawing/2014/main" val="1873844821"/>
                    </a:ext>
                  </a:extLst>
                </a:gridCol>
                <a:gridCol w="651600">
                  <a:extLst>
                    <a:ext uri="{9D8B030D-6E8A-4147-A177-3AD203B41FA5}">
                      <a16:colId xmlns:a16="http://schemas.microsoft.com/office/drawing/2014/main" val="1769983037"/>
                    </a:ext>
                  </a:extLst>
                </a:gridCol>
                <a:gridCol w="651600">
                  <a:extLst>
                    <a:ext uri="{9D8B030D-6E8A-4147-A177-3AD203B41FA5}">
                      <a16:colId xmlns:a16="http://schemas.microsoft.com/office/drawing/2014/main" val="124780283"/>
                    </a:ext>
                  </a:extLst>
                </a:gridCol>
                <a:gridCol w="651600">
                  <a:extLst>
                    <a:ext uri="{9D8B030D-6E8A-4147-A177-3AD203B41FA5}">
                      <a16:colId xmlns:a16="http://schemas.microsoft.com/office/drawing/2014/main" val="3270905465"/>
                    </a:ext>
                  </a:extLst>
                </a:gridCol>
                <a:gridCol w="651600">
                  <a:extLst>
                    <a:ext uri="{9D8B030D-6E8A-4147-A177-3AD203B41FA5}">
                      <a16:colId xmlns:a16="http://schemas.microsoft.com/office/drawing/2014/main" val="3712664922"/>
                    </a:ext>
                  </a:extLst>
                </a:gridCol>
              </a:tblGrid>
              <a:tr h="669600">
                <a:tc>
                  <a:txBody>
                    <a:bodyPr/>
                    <a:lstStyle/>
                    <a:p>
                      <a:pPr algn="l" fontAlgn="b"/>
                      <a:endParaRPr lang="en-GB" sz="1100" b="0" i="0" u="none" strike="noStrike" dirty="0">
                        <a:solidFill>
                          <a:srgbClr val="000000"/>
                        </a:solidFill>
                        <a:effectLst/>
                        <a:latin typeface="+mn-lt"/>
                      </a:endParaRPr>
                    </a:p>
                  </a:txBody>
                  <a:tcPr marL="3317" marR="3317" marT="3317" marB="0" anchor="b">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GB" sz="1100" u="none" strike="noStrike" dirty="0">
                          <a:solidFill>
                            <a:schemeClr val="bg1"/>
                          </a:solidFill>
                          <a:effectLst/>
                          <a:latin typeface="+mn-lt"/>
                        </a:rPr>
                        <a:t>Bucks</a:t>
                      </a:r>
                      <a:endParaRPr lang="en-GB" sz="1100" b="0" i="0" u="none" strike="noStrike" dirty="0">
                        <a:solidFill>
                          <a:schemeClr val="bg1"/>
                        </a:solidFill>
                        <a:effectLst/>
                        <a:latin typeface="+mn-lt"/>
                      </a:endParaRPr>
                    </a:p>
                  </a:txBody>
                  <a:tcPr marL="3317" marR="3317" marT="3317" marB="0" anchor="b">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a:txBody>
                    <a:bodyPr/>
                    <a:lstStyle/>
                    <a:p>
                      <a:pPr algn="l" fontAlgn="b"/>
                      <a:r>
                        <a:rPr lang="en-GB" sz="1100" u="none" strike="noStrike" dirty="0">
                          <a:solidFill>
                            <a:schemeClr val="bg1"/>
                          </a:solidFill>
                          <a:effectLst/>
                          <a:latin typeface="+mn-lt"/>
                        </a:rPr>
                        <a:t>Herts</a:t>
                      </a:r>
                      <a:endParaRPr lang="en-GB" sz="1100" b="0" i="0" u="none" strike="noStrike" dirty="0">
                        <a:solidFill>
                          <a:schemeClr val="bg1"/>
                        </a:solidFill>
                        <a:effectLst/>
                        <a:latin typeface="+mn-lt"/>
                      </a:endParaRPr>
                    </a:p>
                  </a:txBody>
                  <a:tcPr marL="3317" marR="3317" marT="3317"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78787"/>
                    </a:solidFill>
                  </a:tcPr>
                </a:tc>
                <a:tc>
                  <a:txBody>
                    <a:bodyPr/>
                    <a:lstStyle/>
                    <a:p>
                      <a:pPr algn="l" fontAlgn="b"/>
                      <a:r>
                        <a:rPr lang="en-GB" sz="1100" u="none" strike="noStrike" dirty="0">
                          <a:solidFill>
                            <a:schemeClr val="bg1"/>
                          </a:solidFill>
                          <a:effectLst/>
                          <a:latin typeface="+mn-lt"/>
                        </a:rPr>
                        <a:t>Oxon</a:t>
                      </a:r>
                      <a:endParaRPr lang="en-GB" sz="1100" b="0" i="0" u="none" strike="noStrike" dirty="0">
                        <a:solidFill>
                          <a:schemeClr val="bg1"/>
                        </a:solidFill>
                        <a:effectLst/>
                        <a:latin typeface="+mn-lt"/>
                      </a:endParaRPr>
                    </a:p>
                  </a:txBody>
                  <a:tcPr marL="3317" marR="3317" marT="3317"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78787"/>
                    </a:solidFill>
                  </a:tcPr>
                </a:tc>
                <a:tc>
                  <a:txBody>
                    <a:bodyPr/>
                    <a:lstStyle/>
                    <a:p>
                      <a:pPr algn="l" fontAlgn="b"/>
                      <a:r>
                        <a:rPr lang="en-GB" sz="1100" u="none" strike="noStrike" dirty="0">
                          <a:solidFill>
                            <a:schemeClr val="bg1"/>
                          </a:solidFill>
                          <a:effectLst/>
                          <a:latin typeface="+mn-lt"/>
                        </a:rPr>
                        <a:t>SE Midlands</a:t>
                      </a:r>
                      <a:endParaRPr lang="en-GB" sz="1100" b="0" i="0" u="none" strike="noStrike" dirty="0">
                        <a:solidFill>
                          <a:schemeClr val="bg1"/>
                        </a:solidFill>
                        <a:effectLst/>
                        <a:latin typeface="+mn-lt"/>
                      </a:endParaRPr>
                    </a:p>
                  </a:txBody>
                  <a:tcPr marL="3317" marR="3317" marT="3317"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78787"/>
                    </a:solidFill>
                  </a:tcPr>
                </a:tc>
                <a:tc>
                  <a:txBody>
                    <a:bodyPr/>
                    <a:lstStyle/>
                    <a:p>
                      <a:pPr algn="l" fontAlgn="b"/>
                      <a:r>
                        <a:rPr lang="en-GB" sz="1100" u="none" strike="noStrike">
                          <a:solidFill>
                            <a:schemeClr val="bg1"/>
                          </a:solidFill>
                          <a:effectLst/>
                          <a:latin typeface="+mn-lt"/>
                        </a:rPr>
                        <a:t>TV Berks</a:t>
                      </a:r>
                      <a:endParaRPr lang="en-GB" sz="1100" b="0" i="0" u="none" strike="noStrike">
                        <a:solidFill>
                          <a:schemeClr val="bg1"/>
                        </a:solidFill>
                        <a:effectLst/>
                        <a:latin typeface="+mn-lt"/>
                      </a:endParaRPr>
                    </a:p>
                  </a:txBody>
                  <a:tcPr marL="3317" marR="3317" marT="3317"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78787"/>
                    </a:solidFill>
                  </a:tcPr>
                </a:tc>
                <a:tc>
                  <a:txBody>
                    <a:bodyPr/>
                    <a:lstStyle/>
                    <a:p>
                      <a:pPr algn="l" fontAlgn="b"/>
                      <a:r>
                        <a:rPr lang="en-GB" sz="1100" u="none" strike="noStrike" dirty="0">
                          <a:solidFill>
                            <a:schemeClr val="tx1"/>
                          </a:solidFill>
                          <a:effectLst/>
                          <a:latin typeface="+mn-lt"/>
                        </a:rPr>
                        <a:t>England</a:t>
                      </a:r>
                      <a:endParaRPr lang="en-GB" sz="1100" b="0" i="0" u="none" strike="noStrike" dirty="0">
                        <a:solidFill>
                          <a:schemeClr val="tx1"/>
                        </a:solidFill>
                        <a:effectLst/>
                        <a:latin typeface="+mn-lt"/>
                      </a:endParaRPr>
                    </a:p>
                  </a:txBody>
                  <a:tcPr marL="3317" marR="3317" marT="3317"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3855842181"/>
                  </a:ext>
                </a:extLst>
              </a:tr>
              <a:tr h="248400">
                <a:tc>
                  <a:txBody>
                    <a:bodyPr/>
                    <a:lstStyle/>
                    <a:p>
                      <a:pPr algn="r" fontAlgn="b"/>
                      <a:r>
                        <a:rPr lang="en-GB" sz="1100" u="none" strike="noStrike" dirty="0">
                          <a:effectLst/>
                          <a:latin typeface="+mn-lt"/>
                        </a:rPr>
                        <a:t>Agriculture, Horticulture &amp; Animal Care</a:t>
                      </a:r>
                      <a:endParaRPr lang="en-GB" sz="1100" b="0" i="0" u="none" strike="noStrike" dirty="0">
                        <a:solidFill>
                          <a:srgbClr val="000000"/>
                        </a:solidFill>
                        <a:effectLst/>
                        <a:latin typeface="+mn-lt"/>
                      </a:endParaRPr>
                    </a:p>
                  </a:txBody>
                  <a:tcPr marL="3317" marR="3317" marT="3317" marB="0" anchor="b">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fontAlgn="b"/>
                      <a:r>
                        <a:rPr lang="en-GB" sz="1100" u="none" strike="noStrike" dirty="0">
                          <a:solidFill>
                            <a:schemeClr val="bg1"/>
                          </a:solidFill>
                          <a:effectLst/>
                          <a:latin typeface="+mn-lt"/>
                        </a:rPr>
                        <a:t>2%</a:t>
                      </a:r>
                      <a:endParaRPr lang="en-GB" sz="1100" b="0" i="0" u="none" strike="noStrike" dirty="0">
                        <a:solidFill>
                          <a:schemeClr val="bg1"/>
                        </a:solidFill>
                        <a:effectLst/>
                        <a:latin typeface="+mn-lt"/>
                      </a:endParaRPr>
                    </a:p>
                  </a:txBody>
                  <a:tcPr marL="3317" marR="3317" marT="3317" marB="0" anchor="b">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u="none" strike="noStrike" dirty="0">
                          <a:solidFill>
                            <a:schemeClr val="bg1"/>
                          </a:solidFill>
                          <a:effectLst/>
                          <a:latin typeface="+mn-lt"/>
                        </a:rPr>
                        <a:t>3%</a:t>
                      </a:r>
                      <a:endParaRPr lang="en-GB" sz="1100" b="0" i="0" u="none" strike="noStrike" dirty="0">
                        <a:solidFill>
                          <a:schemeClr val="bg1"/>
                        </a:solidFill>
                        <a:effectLst/>
                        <a:latin typeface="+mn-lt"/>
                      </a:endParaRPr>
                    </a:p>
                  </a:txBody>
                  <a:tcPr marL="3317" marR="3317" marT="3317"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solidFill>
                            <a:schemeClr val="bg1"/>
                          </a:solidFill>
                          <a:effectLst/>
                          <a:latin typeface="+mn-lt"/>
                        </a:rPr>
                        <a:t>3%</a:t>
                      </a:r>
                      <a:endParaRPr lang="en-GB" sz="1100" b="0" i="0" u="none" strike="noStrike" dirty="0">
                        <a:solidFill>
                          <a:schemeClr val="bg1"/>
                        </a:solidFill>
                        <a:effectLst/>
                        <a:latin typeface="+mn-lt"/>
                      </a:endParaRPr>
                    </a:p>
                  </a:txBody>
                  <a:tcPr marL="3317" marR="3317" marT="3317"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a:solidFill>
                            <a:schemeClr val="bg1"/>
                          </a:solidFill>
                          <a:effectLst/>
                          <a:latin typeface="+mn-lt"/>
                        </a:rPr>
                        <a:t>2%</a:t>
                      </a:r>
                      <a:endParaRPr lang="en-GB" sz="1100" b="0" i="0" u="none" strike="noStrike">
                        <a:solidFill>
                          <a:schemeClr val="bg1"/>
                        </a:solidFill>
                        <a:effectLst/>
                        <a:latin typeface="+mn-lt"/>
                      </a:endParaRPr>
                    </a:p>
                  </a:txBody>
                  <a:tcPr marL="3317" marR="3317" marT="3317"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solidFill>
                            <a:schemeClr val="bg1"/>
                          </a:solidFill>
                          <a:effectLst/>
                          <a:latin typeface="+mn-lt"/>
                        </a:rPr>
                        <a:t>3%</a:t>
                      </a:r>
                      <a:endParaRPr lang="en-GB" sz="1100" b="0" i="0" u="none" strike="noStrike" dirty="0">
                        <a:solidFill>
                          <a:schemeClr val="bg1"/>
                        </a:solidFill>
                        <a:effectLst/>
                        <a:latin typeface="+mn-lt"/>
                      </a:endParaRPr>
                    </a:p>
                  </a:txBody>
                  <a:tcPr marL="3317" marR="3317" marT="3317"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solidFill>
                            <a:schemeClr val="tx1"/>
                          </a:solidFill>
                          <a:effectLst/>
                          <a:latin typeface="+mn-lt"/>
                        </a:rPr>
                        <a:t>2%</a:t>
                      </a:r>
                      <a:endParaRPr lang="en-GB" sz="1100" b="0" i="0" u="none" strike="noStrike" dirty="0">
                        <a:solidFill>
                          <a:schemeClr val="tx1"/>
                        </a:solidFill>
                        <a:effectLst/>
                        <a:latin typeface="+mn-lt"/>
                      </a:endParaRPr>
                    </a:p>
                  </a:txBody>
                  <a:tcPr marL="3317" marR="3317" marT="3317"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2920668373"/>
                  </a:ext>
                </a:extLst>
              </a:tr>
              <a:tr h="248400">
                <a:tc>
                  <a:txBody>
                    <a:bodyPr/>
                    <a:lstStyle/>
                    <a:p>
                      <a:pPr algn="r" fontAlgn="b"/>
                      <a:r>
                        <a:rPr lang="en-GB" sz="1100" u="none" strike="noStrike" dirty="0">
                          <a:effectLst/>
                          <a:latin typeface="+mn-lt"/>
                        </a:rPr>
                        <a:t>Arts, Media &amp; Publishing</a:t>
                      </a:r>
                      <a:endParaRPr lang="en-GB" sz="1100" b="0" i="0" u="none" strike="noStrike" dirty="0">
                        <a:solidFill>
                          <a:srgbClr val="000000"/>
                        </a:solidFill>
                        <a:effectLst/>
                        <a:latin typeface="+mn-lt"/>
                      </a:endParaRPr>
                    </a:p>
                  </a:txBody>
                  <a:tcPr marL="3317" marR="3317" marT="3317"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GB" sz="1100" u="none" strike="noStrike" dirty="0">
                          <a:solidFill>
                            <a:schemeClr val="bg1"/>
                          </a:solidFill>
                          <a:effectLst/>
                          <a:latin typeface="+mn-lt"/>
                        </a:rPr>
                        <a:t>2%</a:t>
                      </a:r>
                      <a:endParaRPr lang="en-GB" sz="1100" b="0" i="0" u="none" strike="noStrike" dirty="0">
                        <a:solidFill>
                          <a:schemeClr val="bg1"/>
                        </a:solidFill>
                        <a:effectLst/>
                        <a:latin typeface="+mn-lt"/>
                      </a:endParaRPr>
                    </a:p>
                  </a:txBody>
                  <a:tcPr marL="3317" marR="3317" marT="3317"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u="none" strike="noStrike">
                          <a:solidFill>
                            <a:schemeClr val="bg1"/>
                          </a:solidFill>
                          <a:effectLst/>
                          <a:latin typeface="+mn-lt"/>
                        </a:rPr>
                        <a:t>1%</a:t>
                      </a:r>
                      <a:endParaRPr lang="en-GB" sz="1100" b="0" i="0" u="none" strike="noStrike">
                        <a:solidFill>
                          <a:schemeClr val="bg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solidFill>
                            <a:schemeClr val="bg1"/>
                          </a:solidFill>
                          <a:effectLst/>
                          <a:latin typeface="+mn-lt"/>
                        </a:rPr>
                        <a:t>1%</a:t>
                      </a:r>
                      <a:endParaRPr lang="en-GB" sz="1100" b="0" i="0" u="none" strike="noStrike" dirty="0">
                        <a:solidFill>
                          <a:schemeClr val="bg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a:solidFill>
                            <a:schemeClr val="bg1"/>
                          </a:solidFill>
                          <a:effectLst/>
                          <a:latin typeface="+mn-lt"/>
                        </a:rPr>
                        <a:t>0%</a:t>
                      </a:r>
                      <a:endParaRPr lang="en-GB" sz="1100" b="0" i="0" u="none" strike="noStrike">
                        <a:solidFill>
                          <a:schemeClr val="bg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a:solidFill>
                            <a:schemeClr val="bg1"/>
                          </a:solidFill>
                          <a:effectLst/>
                          <a:latin typeface="+mn-lt"/>
                        </a:rPr>
                        <a:t>1%</a:t>
                      </a:r>
                      <a:endParaRPr lang="en-GB" sz="1100" b="0" i="0" u="none" strike="noStrike">
                        <a:solidFill>
                          <a:schemeClr val="bg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solidFill>
                            <a:schemeClr val="tx1"/>
                          </a:solidFill>
                          <a:effectLst/>
                          <a:latin typeface="+mn-lt"/>
                        </a:rPr>
                        <a:t>1%</a:t>
                      </a:r>
                      <a:endParaRPr lang="en-GB" sz="1100" b="0" i="0" u="none" strike="noStrike" dirty="0">
                        <a:solidFill>
                          <a:schemeClr val="tx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2952984679"/>
                  </a:ext>
                </a:extLst>
              </a:tr>
              <a:tr h="248400">
                <a:tc>
                  <a:txBody>
                    <a:bodyPr/>
                    <a:lstStyle/>
                    <a:p>
                      <a:pPr algn="r" fontAlgn="b"/>
                      <a:r>
                        <a:rPr lang="en-GB" sz="1100" u="none" strike="noStrike" dirty="0">
                          <a:effectLst/>
                          <a:latin typeface="+mn-lt"/>
                        </a:rPr>
                        <a:t>Business, Administration &amp; Law</a:t>
                      </a:r>
                      <a:endParaRPr lang="en-GB" sz="1100" b="0" i="0" u="none" strike="noStrike" dirty="0">
                        <a:solidFill>
                          <a:srgbClr val="000000"/>
                        </a:solidFill>
                        <a:effectLst/>
                        <a:latin typeface="+mn-lt"/>
                      </a:endParaRPr>
                    </a:p>
                  </a:txBody>
                  <a:tcPr marL="3317" marR="3317" marT="3317"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GB" sz="1100" u="none" strike="noStrike" dirty="0">
                          <a:solidFill>
                            <a:schemeClr val="bg1"/>
                          </a:solidFill>
                          <a:effectLst/>
                          <a:latin typeface="+mn-lt"/>
                        </a:rPr>
                        <a:t>31%</a:t>
                      </a:r>
                      <a:endParaRPr lang="en-GB" sz="1100" b="0" i="0" u="none" strike="noStrike" dirty="0">
                        <a:solidFill>
                          <a:schemeClr val="bg1"/>
                        </a:solidFill>
                        <a:effectLst/>
                        <a:latin typeface="+mn-lt"/>
                      </a:endParaRPr>
                    </a:p>
                  </a:txBody>
                  <a:tcPr marL="3317" marR="3317" marT="3317"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u="none" strike="noStrike" dirty="0">
                          <a:solidFill>
                            <a:schemeClr val="bg1"/>
                          </a:solidFill>
                          <a:effectLst/>
                          <a:latin typeface="+mn-lt"/>
                        </a:rPr>
                        <a:t>35%</a:t>
                      </a:r>
                      <a:endParaRPr lang="en-GB" sz="1100" b="0" i="0" u="none" strike="noStrike" dirty="0">
                        <a:solidFill>
                          <a:schemeClr val="bg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a:solidFill>
                            <a:schemeClr val="bg1"/>
                          </a:solidFill>
                          <a:effectLst/>
                          <a:latin typeface="+mn-lt"/>
                        </a:rPr>
                        <a:t>28%</a:t>
                      </a:r>
                      <a:endParaRPr lang="en-GB" sz="1100" b="0" i="0" u="none" strike="noStrike">
                        <a:solidFill>
                          <a:schemeClr val="bg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a:solidFill>
                            <a:schemeClr val="bg1"/>
                          </a:solidFill>
                          <a:effectLst/>
                          <a:latin typeface="+mn-lt"/>
                        </a:rPr>
                        <a:t>31%</a:t>
                      </a:r>
                      <a:endParaRPr lang="en-GB" sz="1100" b="0" i="0" u="none" strike="noStrike">
                        <a:solidFill>
                          <a:schemeClr val="bg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a:solidFill>
                            <a:schemeClr val="bg1"/>
                          </a:solidFill>
                          <a:effectLst/>
                          <a:latin typeface="+mn-lt"/>
                        </a:rPr>
                        <a:t>36%</a:t>
                      </a:r>
                      <a:endParaRPr lang="en-GB" sz="1100" b="0" i="0" u="none" strike="noStrike">
                        <a:solidFill>
                          <a:schemeClr val="bg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solidFill>
                            <a:schemeClr val="tx1"/>
                          </a:solidFill>
                          <a:effectLst/>
                          <a:latin typeface="+mn-lt"/>
                        </a:rPr>
                        <a:t>30%</a:t>
                      </a:r>
                      <a:endParaRPr lang="en-GB" sz="1100" b="0" i="0" u="none" strike="noStrike" dirty="0">
                        <a:solidFill>
                          <a:schemeClr val="tx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2183564318"/>
                  </a:ext>
                </a:extLst>
              </a:tr>
              <a:tr h="248400">
                <a:tc>
                  <a:txBody>
                    <a:bodyPr/>
                    <a:lstStyle/>
                    <a:p>
                      <a:pPr algn="r" fontAlgn="b"/>
                      <a:r>
                        <a:rPr lang="en-GB" sz="1100" u="none" strike="noStrike" dirty="0">
                          <a:effectLst/>
                          <a:latin typeface="+mn-lt"/>
                        </a:rPr>
                        <a:t>Construction, Planning &amp; the Built Environment</a:t>
                      </a:r>
                      <a:endParaRPr lang="en-GB" sz="1100" b="0" i="0" u="none" strike="noStrike" dirty="0">
                        <a:solidFill>
                          <a:srgbClr val="000000"/>
                        </a:solidFill>
                        <a:effectLst/>
                        <a:latin typeface="+mn-lt"/>
                      </a:endParaRPr>
                    </a:p>
                  </a:txBody>
                  <a:tcPr marL="3317" marR="3317" marT="3317"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GB" sz="1100" u="none" strike="noStrike">
                          <a:solidFill>
                            <a:schemeClr val="bg1"/>
                          </a:solidFill>
                          <a:effectLst/>
                          <a:latin typeface="+mn-lt"/>
                        </a:rPr>
                        <a:t>5%</a:t>
                      </a:r>
                      <a:endParaRPr lang="en-GB" sz="1100" b="0" i="0" u="none" strike="noStrike">
                        <a:solidFill>
                          <a:schemeClr val="bg1"/>
                        </a:solidFill>
                        <a:effectLst/>
                        <a:latin typeface="+mn-lt"/>
                      </a:endParaRPr>
                    </a:p>
                  </a:txBody>
                  <a:tcPr marL="3317" marR="3317" marT="3317"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u="none" strike="noStrike" dirty="0">
                          <a:solidFill>
                            <a:schemeClr val="bg1"/>
                          </a:solidFill>
                          <a:effectLst/>
                          <a:latin typeface="+mn-lt"/>
                        </a:rPr>
                        <a:t>4%</a:t>
                      </a:r>
                      <a:endParaRPr lang="en-GB" sz="1100" b="0" i="0" u="none" strike="noStrike" dirty="0">
                        <a:solidFill>
                          <a:schemeClr val="bg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a:solidFill>
                            <a:schemeClr val="bg1"/>
                          </a:solidFill>
                          <a:effectLst/>
                          <a:latin typeface="+mn-lt"/>
                        </a:rPr>
                        <a:t>7%</a:t>
                      </a:r>
                      <a:endParaRPr lang="en-GB" sz="1100" b="0" i="0" u="none" strike="noStrike">
                        <a:solidFill>
                          <a:schemeClr val="bg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solidFill>
                            <a:schemeClr val="bg1"/>
                          </a:solidFill>
                          <a:effectLst/>
                          <a:latin typeface="+mn-lt"/>
                        </a:rPr>
                        <a:t>4%</a:t>
                      </a:r>
                      <a:endParaRPr lang="en-GB" sz="1100" b="0" i="0" u="none" strike="noStrike" dirty="0">
                        <a:solidFill>
                          <a:schemeClr val="bg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a:solidFill>
                            <a:schemeClr val="bg1"/>
                          </a:solidFill>
                          <a:effectLst/>
                          <a:latin typeface="+mn-lt"/>
                        </a:rPr>
                        <a:t>4%</a:t>
                      </a:r>
                      <a:endParaRPr lang="en-GB" sz="1100" b="0" i="0" u="none" strike="noStrike">
                        <a:solidFill>
                          <a:schemeClr val="bg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solidFill>
                            <a:schemeClr val="tx1"/>
                          </a:solidFill>
                          <a:effectLst/>
                          <a:latin typeface="+mn-lt"/>
                        </a:rPr>
                        <a:t>5%</a:t>
                      </a:r>
                      <a:endParaRPr lang="en-GB" sz="1100" b="0" i="0" u="none" strike="noStrike" dirty="0">
                        <a:solidFill>
                          <a:schemeClr val="tx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3683770622"/>
                  </a:ext>
                </a:extLst>
              </a:tr>
              <a:tr h="248400">
                <a:tc>
                  <a:txBody>
                    <a:bodyPr/>
                    <a:lstStyle/>
                    <a:p>
                      <a:pPr algn="r" fontAlgn="b"/>
                      <a:r>
                        <a:rPr lang="en-GB" sz="1100" u="none" strike="noStrike" dirty="0">
                          <a:effectLst/>
                          <a:latin typeface="+mn-lt"/>
                        </a:rPr>
                        <a:t>Education &amp; Training</a:t>
                      </a:r>
                      <a:endParaRPr lang="en-GB" sz="1100" b="0" i="0" u="none" strike="noStrike" dirty="0">
                        <a:solidFill>
                          <a:srgbClr val="000000"/>
                        </a:solidFill>
                        <a:effectLst/>
                        <a:latin typeface="+mn-lt"/>
                      </a:endParaRPr>
                    </a:p>
                  </a:txBody>
                  <a:tcPr marL="3317" marR="3317" marT="3317"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GB" sz="1100" u="none" strike="noStrike">
                          <a:solidFill>
                            <a:schemeClr val="bg1"/>
                          </a:solidFill>
                          <a:effectLst/>
                          <a:latin typeface="+mn-lt"/>
                        </a:rPr>
                        <a:t>3%</a:t>
                      </a:r>
                      <a:endParaRPr lang="en-GB" sz="1100" b="0" i="0" u="none" strike="noStrike">
                        <a:solidFill>
                          <a:schemeClr val="bg1"/>
                        </a:solidFill>
                        <a:effectLst/>
                        <a:latin typeface="+mn-lt"/>
                      </a:endParaRPr>
                    </a:p>
                  </a:txBody>
                  <a:tcPr marL="3317" marR="3317" marT="3317"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u="none" strike="noStrike" dirty="0">
                          <a:solidFill>
                            <a:schemeClr val="bg1"/>
                          </a:solidFill>
                          <a:effectLst/>
                          <a:latin typeface="+mn-lt"/>
                        </a:rPr>
                        <a:t>3%</a:t>
                      </a:r>
                      <a:endParaRPr lang="en-GB" sz="1100" b="0" i="0" u="none" strike="noStrike" dirty="0">
                        <a:solidFill>
                          <a:schemeClr val="bg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a:solidFill>
                            <a:schemeClr val="bg1"/>
                          </a:solidFill>
                          <a:effectLst/>
                          <a:latin typeface="+mn-lt"/>
                        </a:rPr>
                        <a:t>2%</a:t>
                      </a:r>
                      <a:endParaRPr lang="en-GB" sz="1100" b="0" i="0" u="none" strike="noStrike">
                        <a:solidFill>
                          <a:schemeClr val="bg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solidFill>
                            <a:schemeClr val="bg1"/>
                          </a:solidFill>
                          <a:effectLst/>
                          <a:latin typeface="+mn-lt"/>
                        </a:rPr>
                        <a:t>4%</a:t>
                      </a:r>
                      <a:endParaRPr lang="en-GB" sz="1100" b="0" i="0" u="none" strike="noStrike" dirty="0">
                        <a:solidFill>
                          <a:schemeClr val="bg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a:solidFill>
                            <a:schemeClr val="bg1"/>
                          </a:solidFill>
                          <a:effectLst/>
                          <a:latin typeface="+mn-lt"/>
                        </a:rPr>
                        <a:t>3%</a:t>
                      </a:r>
                      <a:endParaRPr lang="en-GB" sz="1100" b="0" i="0" u="none" strike="noStrike">
                        <a:solidFill>
                          <a:schemeClr val="bg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solidFill>
                            <a:schemeClr val="tx1"/>
                          </a:solidFill>
                          <a:effectLst/>
                          <a:latin typeface="+mn-lt"/>
                        </a:rPr>
                        <a:t>3%</a:t>
                      </a:r>
                      <a:endParaRPr lang="en-GB" sz="1100" b="0" i="0" u="none" strike="noStrike" dirty="0">
                        <a:solidFill>
                          <a:schemeClr val="tx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881300118"/>
                  </a:ext>
                </a:extLst>
              </a:tr>
              <a:tr h="248400">
                <a:tc>
                  <a:txBody>
                    <a:bodyPr/>
                    <a:lstStyle/>
                    <a:p>
                      <a:pPr algn="r" fontAlgn="b"/>
                      <a:r>
                        <a:rPr lang="en-GB" sz="1100" u="none" strike="noStrike" dirty="0">
                          <a:effectLst/>
                          <a:latin typeface="+mn-lt"/>
                        </a:rPr>
                        <a:t>Engineering &amp; Manufacturing Technologies</a:t>
                      </a:r>
                      <a:endParaRPr lang="en-GB" sz="1100" b="0" i="0" u="none" strike="noStrike" dirty="0">
                        <a:solidFill>
                          <a:srgbClr val="000000"/>
                        </a:solidFill>
                        <a:effectLst/>
                        <a:latin typeface="+mn-lt"/>
                      </a:endParaRPr>
                    </a:p>
                  </a:txBody>
                  <a:tcPr marL="3317" marR="3317" marT="3317"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GB" sz="1100" u="none" strike="noStrike" dirty="0">
                          <a:solidFill>
                            <a:schemeClr val="bg1"/>
                          </a:solidFill>
                          <a:effectLst/>
                          <a:latin typeface="+mn-lt"/>
                        </a:rPr>
                        <a:t>10%</a:t>
                      </a:r>
                      <a:endParaRPr lang="en-GB" sz="1100" b="0" i="0" u="none" strike="noStrike" dirty="0">
                        <a:solidFill>
                          <a:schemeClr val="bg1"/>
                        </a:solidFill>
                        <a:effectLst/>
                        <a:latin typeface="+mn-lt"/>
                      </a:endParaRPr>
                    </a:p>
                  </a:txBody>
                  <a:tcPr marL="3317" marR="3317" marT="3317"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u="none" strike="noStrike" dirty="0">
                          <a:solidFill>
                            <a:schemeClr val="bg1"/>
                          </a:solidFill>
                          <a:effectLst/>
                          <a:latin typeface="+mn-lt"/>
                        </a:rPr>
                        <a:t>12%</a:t>
                      </a:r>
                      <a:endParaRPr lang="en-GB" sz="1100" b="0" i="0" u="none" strike="noStrike" dirty="0">
                        <a:solidFill>
                          <a:schemeClr val="bg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a:solidFill>
                            <a:schemeClr val="bg1"/>
                          </a:solidFill>
                          <a:effectLst/>
                          <a:latin typeface="+mn-lt"/>
                        </a:rPr>
                        <a:t>18%</a:t>
                      </a:r>
                      <a:endParaRPr lang="en-GB" sz="1100" b="0" i="0" u="none" strike="noStrike">
                        <a:solidFill>
                          <a:schemeClr val="bg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solidFill>
                            <a:schemeClr val="bg1"/>
                          </a:solidFill>
                          <a:effectLst/>
                          <a:latin typeface="+mn-lt"/>
                        </a:rPr>
                        <a:t>13%</a:t>
                      </a:r>
                      <a:endParaRPr lang="en-GB" sz="1100" b="0" i="0" u="none" strike="noStrike" dirty="0">
                        <a:solidFill>
                          <a:schemeClr val="bg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solidFill>
                            <a:schemeClr val="bg1"/>
                          </a:solidFill>
                          <a:effectLst/>
                          <a:latin typeface="+mn-lt"/>
                        </a:rPr>
                        <a:t>11%</a:t>
                      </a:r>
                      <a:endParaRPr lang="en-GB" sz="1100" b="0" i="0" u="none" strike="noStrike" dirty="0">
                        <a:solidFill>
                          <a:schemeClr val="bg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solidFill>
                            <a:schemeClr val="tx1"/>
                          </a:solidFill>
                          <a:effectLst/>
                          <a:latin typeface="+mn-lt"/>
                        </a:rPr>
                        <a:t>15%</a:t>
                      </a:r>
                      <a:endParaRPr lang="en-GB" sz="1100" b="0" i="0" u="none" strike="noStrike" dirty="0">
                        <a:solidFill>
                          <a:schemeClr val="tx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1872241291"/>
                  </a:ext>
                </a:extLst>
              </a:tr>
              <a:tr h="248400">
                <a:tc>
                  <a:txBody>
                    <a:bodyPr/>
                    <a:lstStyle/>
                    <a:p>
                      <a:pPr algn="r" fontAlgn="b"/>
                      <a:r>
                        <a:rPr lang="en-GB" sz="1100" u="none" strike="noStrike" dirty="0">
                          <a:effectLst/>
                          <a:latin typeface="+mn-lt"/>
                        </a:rPr>
                        <a:t>Health, Public Services &amp; Care</a:t>
                      </a:r>
                      <a:endParaRPr lang="en-GB" sz="1100" b="0" i="0" u="none" strike="noStrike" dirty="0">
                        <a:solidFill>
                          <a:srgbClr val="000000"/>
                        </a:solidFill>
                        <a:effectLst/>
                        <a:latin typeface="+mn-lt"/>
                      </a:endParaRPr>
                    </a:p>
                  </a:txBody>
                  <a:tcPr marL="3317" marR="3317" marT="3317"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GB" sz="1100" u="none" strike="noStrike" dirty="0">
                          <a:solidFill>
                            <a:schemeClr val="bg1"/>
                          </a:solidFill>
                          <a:effectLst/>
                          <a:latin typeface="+mn-lt"/>
                        </a:rPr>
                        <a:t>24%</a:t>
                      </a:r>
                      <a:endParaRPr lang="en-GB" sz="1100" b="0" i="0" u="none" strike="noStrike" dirty="0">
                        <a:solidFill>
                          <a:schemeClr val="bg1"/>
                        </a:solidFill>
                        <a:effectLst/>
                        <a:latin typeface="+mn-lt"/>
                      </a:endParaRPr>
                    </a:p>
                  </a:txBody>
                  <a:tcPr marL="3317" marR="3317" marT="3317"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u="none" strike="noStrike">
                          <a:solidFill>
                            <a:schemeClr val="bg1"/>
                          </a:solidFill>
                          <a:effectLst/>
                          <a:latin typeface="+mn-lt"/>
                        </a:rPr>
                        <a:t>24%</a:t>
                      </a:r>
                      <a:endParaRPr lang="en-GB" sz="1100" b="0" i="0" u="none" strike="noStrike">
                        <a:solidFill>
                          <a:schemeClr val="bg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solidFill>
                            <a:schemeClr val="bg1"/>
                          </a:solidFill>
                          <a:effectLst/>
                          <a:latin typeface="+mn-lt"/>
                        </a:rPr>
                        <a:t>26%</a:t>
                      </a:r>
                      <a:endParaRPr lang="en-GB" sz="1100" b="0" i="0" u="none" strike="noStrike" dirty="0">
                        <a:solidFill>
                          <a:schemeClr val="bg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a:solidFill>
                            <a:schemeClr val="bg1"/>
                          </a:solidFill>
                          <a:effectLst/>
                          <a:latin typeface="+mn-lt"/>
                        </a:rPr>
                        <a:t>28%</a:t>
                      </a:r>
                      <a:endParaRPr lang="en-GB" sz="1100" b="0" i="0" u="none" strike="noStrike">
                        <a:solidFill>
                          <a:schemeClr val="bg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solidFill>
                            <a:schemeClr val="bg1"/>
                          </a:solidFill>
                          <a:effectLst/>
                          <a:latin typeface="+mn-lt"/>
                        </a:rPr>
                        <a:t>23%</a:t>
                      </a:r>
                      <a:endParaRPr lang="en-GB" sz="1100" b="0" i="0" u="none" strike="noStrike" dirty="0">
                        <a:solidFill>
                          <a:schemeClr val="bg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solidFill>
                            <a:schemeClr val="tx1"/>
                          </a:solidFill>
                          <a:effectLst/>
                          <a:latin typeface="+mn-lt"/>
                        </a:rPr>
                        <a:t>26%</a:t>
                      </a:r>
                      <a:endParaRPr lang="en-GB" sz="1100" b="0" i="0" u="none" strike="noStrike" dirty="0">
                        <a:solidFill>
                          <a:schemeClr val="tx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3713157816"/>
                  </a:ext>
                </a:extLst>
              </a:tr>
              <a:tr h="248400">
                <a:tc>
                  <a:txBody>
                    <a:bodyPr/>
                    <a:lstStyle/>
                    <a:p>
                      <a:pPr algn="r" fontAlgn="b"/>
                      <a:r>
                        <a:rPr lang="en-GB" sz="1100" u="none" strike="noStrike" dirty="0">
                          <a:effectLst/>
                          <a:latin typeface="+mn-lt"/>
                        </a:rPr>
                        <a:t>History, Philosophy &amp; Theology</a:t>
                      </a:r>
                      <a:endParaRPr lang="en-GB" sz="1100" b="0" i="0" u="none" strike="noStrike" dirty="0">
                        <a:solidFill>
                          <a:srgbClr val="000000"/>
                        </a:solidFill>
                        <a:effectLst/>
                        <a:latin typeface="+mn-lt"/>
                      </a:endParaRPr>
                    </a:p>
                  </a:txBody>
                  <a:tcPr marL="3317" marR="3317" marT="3317"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GB" sz="1100" i="1" u="none" strike="noStrike" dirty="0">
                          <a:solidFill>
                            <a:schemeClr val="bg1"/>
                          </a:solidFill>
                          <a:effectLst/>
                          <a:latin typeface="+mn-lt"/>
                        </a:rPr>
                        <a:t>low</a:t>
                      </a:r>
                      <a:endParaRPr lang="en-GB" sz="1100" b="0" i="1" u="none" strike="noStrike" dirty="0">
                        <a:solidFill>
                          <a:schemeClr val="bg1"/>
                        </a:solidFill>
                        <a:effectLst/>
                        <a:latin typeface="+mn-lt"/>
                      </a:endParaRPr>
                    </a:p>
                  </a:txBody>
                  <a:tcPr marL="3317" marR="3317" marT="3317"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i="1" u="none" strike="noStrike" dirty="0">
                          <a:solidFill>
                            <a:schemeClr val="bg1"/>
                          </a:solidFill>
                          <a:effectLst/>
                          <a:latin typeface="+mn-lt"/>
                        </a:rPr>
                        <a:t>low</a:t>
                      </a:r>
                      <a:endParaRPr lang="en-GB" sz="1100" b="0" i="1" u="none" strike="noStrike" dirty="0">
                        <a:solidFill>
                          <a:schemeClr val="bg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i="1" u="none" strike="noStrike" dirty="0">
                          <a:solidFill>
                            <a:schemeClr val="bg1"/>
                          </a:solidFill>
                          <a:effectLst/>
                          <a:latin typeface="+mn-lt"/>
                        </a:rPr>
                        <a:t>low</a:t>
                      </a:r>
                      <a:endParaRPr lang="en-GB" sz="1100" b="0" i="1" u="none" strike="noStrike" dirty="0">
                        <a:solidFill>
                          <a:schemeClr val="bg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i="1" u="none" strike="noStrike" dirty="0">
                          <a:solidFill>
                            <a:schemeClr val="bg1"/>
                          </a:solidFill>
                          <a:effectLst/>
                          <a:latin typeface="+mn-lt"/>
                        </a:rPr>
                        <a:t>low</a:t>
                      </a:r>
                      <a:endParaRPr lang="en-GB" sz="1100" b="0" i="1" u="none" strike="noStrike" dirty="0">
                        <a:solidFill>
                          <a:schemeClr val="bg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i="1" u="none" strike="noStrike" dirty="0">
                          <a:solidFill>
                            <a:schemeClr val="bg1"/>
                          </a:solidFill>
                          <a:effectLst/>
                          <a:latin typeface="+mn-lt"/>
                        </a:rPr>
                        <a:t>low</a:t>
                      </a:r>
                      <a:endParaRPr lang="en-GB" sz="1100" b="0" i="1" u="none" strike="noStrike" dirty="0">
                        <a:solidFill>
                          <a:schemeClr val="bg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i="1" u="none" strike="noStrike" dirty="0">
                          <a:solidFill>
                            <a:schemeClr val="tx1"/>
                          </a:solidFill>
                          <a:effectLst/>
                          <a:latin typeface="+mn-lt"/>
                        </a:rPr>
                        <a:t>low</a:t>
                      </a:r>
                      <a:endParaRPr lang="en-GB" sz="1100" b="0" i="1" u="none" strike="noStrike" dirty="0">
                        <a:solidFill>
                          <a:schemeClr val="tx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3505666639"/>
                  </a:ext>
                </a:extLst>
              </a:tr>
              <a:tr h="248400">
                <a:tc>
                  <a:txBody>
                    <a:bodyPr/>
                    <a:lstStyle/>
                    <a:p>
                      <a:pPr algn="r" fontAlgn="b"/>
                      <a:r>
                        <a:rPr lang="en-GB" sz="1100" u="none" strike="noStrike" dirty="0">
                          <a:effectLst/>
                          <a:latin typeface="+mn-lt"/>
                        </a:rPr>
                        <a:t>Information &amp; Communication Technology</a:t>
                      </a:r>
                      <a:endParaRPr lang="en-GB" sz="1100" b="0" i="0" u="none" strike="noStrike" dirty="0">
                        <a:solidFill>
                          <a:srgbClr val="000000"/>
                        </a:solidFill>
                        <a:effectLst/>
                        <a:latin typeface="+mn-lt"/>
                      </a:endParaRPr>
                    </a:p>
                  </a:txBody>
                  <a:tcPr marL="3317" marR="3317" marT="3317"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GB" sz="1100" u="none" strike="noStrike" dirty="0">
                          <a:solidFill>
                            <a:schemeClr val="bg1"/>
                          </a:solidFill>
                          <a:effectLst/>
                          <a:latin typeface="+mn-lt"/>
                        </a:rPr>
                        <a:t>8%</a:t>
                      </a:r>
                      <a:endParaRPr lang="en-GB" sz="1100" b="0" i="0" u="none" strike="noStrike" dirty="0">
                        <a:solidFill>
                          <a:schemeClr val="bg1"/>
                        </a:solidFill>
                        <a:effectLst/>
                        <a:latin typeface="+mn-lt"/>
                      </a:endParaRPr>
                    </a:p>
                  </a:txBody>
                  <a:tcPr marL="3317" marR="3317" marT="3317"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u="none" strike="noStrike">
                          <a:solidFill>
                            <a:schemeClr val="bg1"/>
                          </a:solidFill>
                          <a:effectLst/>
                          <a:latin typeface="+mn-lt"/>
                        </a:rPr>
                        <a:t>9%</a:t>
                      </a:r>
                      <a:endParaRPr lang="en-GB" sz="1100" b="0" i="0" u="none" strike="noStrike">
                        <a:solidFill>
                          <a:schemeClr val="bg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solidFill>
                            <a:schemeClr val="bg1"/>
                          </a:solidFill>
                          <a:effectLst/>
                          <a:latin typeface="+mn-lt"/>
                        </a:rPr>
                        <a:t>5%</a:t>
                      </a:r>
                      <a:endParaRPr lang="en-GB" sz="1100" b="0" i="0" u="none" strike="noStrike" dirty="0">
                        <a:solidFill>
                          <a:schemeClr val="bg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a:solidFill>
                            <a:schemeClr val="bg1"/>
                          </a:solidFill>
                          <a:effectLst/>
                          <a:latin typeface="+mn-lt"/>
                        </a:rPr>
                        <a:t>7%</a:t>
                      </a:r>
                      <a:endParaRPr lang="en-GB" sz="1100" b="0" i="0" u="none" strike="noStrike">
                        <a:solidFill>
                          <a:schemeClr val="bg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solidFill>
                            <a:schemeClr val="bg1"/>
                          </a:solidFill>
                          <a:effectLst/>
                          <a:latin typeface="+mn-lt"/>
                        </a:rPr>
                        <a:t>10%</a:t>
                      </a:r>
                      <a:endParaRPr lang="en-GB" sz="1100" b="0" i="0" u="none" strike="noStrike" dirty="0">
                        <a:solidFill>
                          <a:schemeClr val="bg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solidFill>
                            <a:schemeClr val="tx1"/>
                          </a:solidFill>
                          <a:effectLst/>
                          <a:latin typeface="+mn-lt"/>
                        </a:rPr>
                        <a:t>6%</a:t>
                      </a:r>
                      <a:endParaRPr lang="en-GB" sz="1100" b="0" i="0" u="none" strike="noStrike" dirty="0">
                        <a:solidFill>
                          <a:schemeClr val="tx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1862428267"/>
                  </a:ext>
                </a:extLst>
              </a:tr>
              <a:tr h="248400">
                <a:tc>
                  <a:txBody>
                    <a:bodyPr/>
                    <a:lstStyle/>
                    <a:p>
                      <a:pPr algn="r" fontAlgn="b"/>
                      <a:r>
                        <a:rPr lang="en-GB" sz="1100" u="none" strike="noStrike" dirty="0">
                          <a:effectLst/>
                          <a:latin typeface="+mn-lt"/>
                        </a:rPr>
                        <a:t>Leisure, Travel &amp; Tourism</a:t>
                      </a:r>
                      <a:endParaRPr lang="en-GB" sz="1100" b="0" i="0" u="none" strike="noStrike" dirty="0">
                        <a:solidFill>
                          <a:srgbClr val="000000"/>
                        </a:solidFill>
                        <a:effectLst/>
                        <a:latin typeface="+mn-lt"/>
                      </a:endParaRPr>
                    </a:p>
                  </a:txBody>
                  <a:tcPr marL="3317" marR="3317" marT="3317"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GB" sz="1100" u="none" strike="noStrike" dirty="0">
                          <a:solidFill>
                            <a:schemeClr val="bg1"/>
                          </a:solidFill>
                          <a:effectLst/>
                          <a:latin typeface="+mn-lt"/>
                        </a:rPr>
                        <a:t>2%</a:t>
                      </a:r>
                      <a:endParaRPr lang="en-GB" sz="1100" b="0" i="0" u="none" strike="noStrike" dirty="0">
                        <a:solidFill>
                          <a:schemeClr val="bg1"/>
                        </a:solidFill>
                        <a:effectLst/>
                        <a:latin typeface="+mn-lt"/>
                      </a:endParaRPr>
                    </a:p>
                  </a:txBody>
                  <a:tcPr marL="3317" marR="3317" marT="3317"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u="none" strike="noStrike">
                          <a:solidFill>
                            <a:schemeClr val="bg1"/>
                          </a:solidFill>
                          <a:effectLst/>
                          <a:latin typeface="+mn-lt"/>
                        </a:rPr>
                        <a:t>2%</a:t>
                      </a:r>
                      <a:endParaRPr lang="en-GB" sz="1100" b="0" i="0" u="none" strike="noStrike">
                        <a:solidFill>
                          <a:schemeClr val="bg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solidFill>
                            <a:schemeClr val="bg1"/>
                          </a:solidFill>
                          <a:effectLst/>
                          <a:latin typeface="+mn-lt"/>
                        </a:rPr>
                        <a:t>2%</a:t>
                      </a:r>
                      <a:endParaRPr lang="en-GB" sz="1100" b="0" i="0" u="none" strike="noStrike" dirty="0">
                        <a:solidFill>
                          <a:schemeClr val="bg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a:solidFill>
                            <a:schemeClr val="bg1"/>
                          </a:solidFill>
                          <a:effectLst/>
                          <a:latin typeface="+mn-lt"/>
                        </a:rPr>
                        <a:t>1%</a:t>
                      </a:r>
                      <a:endParaRPr lang="en-GB" sz="1100" b="0" i="0" u="none" strike="noStrike">
                        <a:solidFill>
                          <a:schemeClr val="bg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solidFill>
                            <a:schemeClr val="bg1"/>
                          </a:solidFill>
                          <a:effectLst/>
                          <a:latin typeface="+mn-lt"/>
                        </a:rPr>
                        <a:t>1%</a:t>
                      </a:r>
                      <a:endParaRPr lang="en-GB" sz="1100" b="0" i="0" u="none" strike="noStrike" dirty="0">
                        <a:solidFill>
                          <a:schemeClr val="bg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solidFill>
                            <a:schemeClr val="tx1"/>
                          </a:solidFill>
                          <a:effectLst/>
                          <a:latin typeface="+mn-lt"/>
                        </a:rPr>
                        <a:t>1%</a:t>
                      </a:r>
                      <a:endParaRPr lang="en-GB" sz="1100" b="0" i="0" u="none" strike="noStrike" dirty="0">
                        <a:solidFill>
                          <a:schemeClr val="tx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1185656539"/>
                  </a:ext>
                </a:extLst>
              </a:tr>
              <a:tr h="248400">
                <a:tc>
                  <a:txBody>
                    <a:bodyPr/>
                    <a:lstStyle/>
                    <a:p>
                      <a:pPr algn="r" fontAlgn="b"/>
                      <a:r>
                        <a:rPr lang="en-GB" sz="1100" u="none" strike="noStrike" dirty="0">
                          <a:effectLst/>
                          <a:latin typeface="+mn-lt"/>
                        </a:rPr>
                        <a:t>Retail &amp; Commercial Enterprise</a:t>
                      </a:r>
                      <a:endParaRPr lang="en-GB" sz="1100" b="0" i="0" u="none" strike="noStrike" dirty="0">
                        <a:solidFill>
                          <a:srgbClr val="000000"/>
                        </a:solidFill>
                        <a:effectLst/>
                        <a:latin typeface="+mn-lt"/>
                      </a:endParaRPr>
                    </a:p>
                  </a:txBody>
                  <a:tcPr marL="3317" marR="3317" marT="3317"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GB" sz="1100" u="none" strike="noStrike" dirty="0">
                          <a:solidFill>
                            <a:schemeClr val="bg1"/>
                          </a:solidFill>
                          <a:effectLst/>
                          <a:latin typeface="+mn-lt"/>
                        </a:rPr>
                        <a:t>13%</a:t>
                      </a:r>
                      <a:endParaRPr lang="en-GB" sz="1100" b="0" i="0" u="none" strike="noStrike" dirty="0">
                        <a:solidFill>
                          <a:schemeClr val="bg1"/>
                        </a:solidFill>
                        <a:effectLst/>
                        <a:latin typeface="+mn-lt"/>
                      </a:endParaRPr>
                    </a:p>
                  </a:txBody>
                  <a:tcPr marL="3317" marR="3317" marT="3317"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u="none" strike="noStrike">
                          <a:solidFill>
                            <a:schemeClr val="bg1"/>
                          </a:solidFill>
                          <a:effectLst/>
                          <a:latin typeface="+mn-lt"/>
                        </a:rPr>
                        <a:t>8%</a:t>
                      </a:r>
                      <a:endParaRPr lang="en-GB" sz="1100" b="0" i="0" u="none" strike="noStrike">
                        <a:solidFill>
                          <a:schemeClr val="bg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solidFill>
                            <a:schemeClr val="bg1"/>
                          </a:solidFill>
                          <a:effectLst/>
                          <a:latin typeface="+mn-lt"/>
                        </a:rPr>
                        <a:t>9%</a:t>
                      </a:r>
                      <a:endParaRPr lang="en-GB" sz="1100" b="0" i="0" u="none" strike="noStrike" dirty="0">
                        <a:solidFill>
                          <a:schemeClr val="bg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a:solidFill>
                            <a:schemeClr val="bg1"/>
                          </a:solidFill>
                          <a:effectLst/>
                          <a:latin typeface="+mn-lt"/>
                        </a:rPr>
                        <a:t>9%</a:t>
                      </a:r>
                      <a:endParaRPr lang="en-GB" sz="1100" b="0" i="0" u="none" strike="noStrike">
                        <a:solidFill>
                          <a:schemeClr val="bg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solidFill>
                            <a:schemeClr val="bg1"/>
                          </a:solidFill>
                          <a:effectLst/>
                          <a:latin typeface="+mn-lt"/>
                        </a:rPr>
                        <a:t>9%</a:t>
                      </a:r>
                      <a:endParaRPr lang="en-GB" sz="1100" b="0" i="0" u="none" strike="noStrike" dirty="0">
                        <a:solidFill>
                          <a:schemeClr val="bg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solidFill>
                            <a:schemeClr val="tx1"/>
                          </a:solidFill>
                          <a:effectLst/>
                          <a:latin typeface="+mn-lt"/>
                        </a:rPr>
                        <a:t>9%</a:t>
                      </a:r>
                      <a:endParaRPr lang="en-GB" sz="1100" b="0" i="0" u="none" strike="noStrike" dirty="0">
                        <a:solidFill>
                          <a:schemeClr val="tx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1718268569"/>
                  </a:ext>
                </a:extLst>
              </a:tr>
              <a:tr h="248400">
                <a:tc>
                  <a:txBody>
                    <a:bodyPr/>
                    <a:lstStyle/>
                    <a:p>
                      <a:pPr algn="r" fontAlgn="b"/>
                      <a:r>
                        <a:rPr lang="en-GB" sz="1100" u="none" strike="noStrike" dirty="0">
                          <a:effectLst/>
                          <a:latin typeface="+mn-lt"/>
                        </a:rPr>
                        <a:t>Science &amp; Mathematics</a:t>
                      </a:r>
                      <a:endParaRPr lang="en-GB" sz="1100" b="0" i="0" u="none" strike="noStrike" dirty="0">
                        <a:solidFill>
                          <a:srgbClr val="000000"/>
                        </a:solidFill>
                        <a:effectLst/>
                        <a:latin typeface="+mn-lt"/>
                      </a:endParaRPr>
                    </a:p>
                  </a:txBody>
                  <a:tcPr marL="3317" marR="3317" marT="3317"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GB" sz="1100" i="1" u="none" strike="noStrike" dirty="0">
                          <a:solidFill>
                            <a:schemeClr val="bg1"/>
                          </a:solidFill>
                          <a:effectLst/>
                          <a:latin typeface="+mn-lt"/>
                        </a:rPr>
                        <a:t>low</a:t>
                      </a:r>
                      <a:endParaRPr lang="en-GB" sz="1100" b="0" i="1" u="none" strike="noStrike" dirty="0">
                        <a:solidFill>
                          <a:schemeClr val="bg1"/>
                        </a:solidFill>
                        <a:effectLst/>
                        <a:latin typeface="+mn-lt"/>
                      </a:endParaRPr>
                    </a:p>
                  </a:txBody>
                  <a:tcPr marL="3317" marR="3317" marT="3317"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u="none" strike="noStrike">
                          <a:solidFill>
                            <a:schemeClr val="bg1"/>
                          </a:solidFill>
                          <a:effectLst/>
                          <a:latin typeface="+mn-lt"/>
                        </a:rPr>
                        <a:t>1%</a:t>
                      </a:r>
                      <a:endParaRPr lang="en-GB" sz="1100" b="0" i="0" u="none" strike="noStrike">
                        <a:solidFill>
                          <a:schemeClr val="bg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i="1" u="none" strike="noStrike" dirty="0">
                          <a:solidFill>
                            <a:schemeClr val="bg1"/>
                          </a:solidFill>
                          <a:effectLst/>
                          <a:latin typeface="+mn-lt"/>
                        </a:rPr>
                        <a:t>low</a:t>
                      </a:r>
                      <a:endParaRPr lang="en-GB" sz="1100" b="0" i="1" u="none" strike="noStrike" dirty="0">
                        <a:solidFill>
                          <a:schemeClr val="bg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solidFill>
                            <a:schemeClr val="bg1"/>
                          </a:solidFill>
                          <a:effectLst/>
                          <a:latin typeface="+mn-lt"/>
                        </a:rPr>
                        <a:t>0%</a:t>
                      </a:r>
                      <a:endParaRPr lang="en-GB" sz="1100" b="0" i="0" u="none" strike="noStrike" dirty="0">
                        <a:solidFill>
                          <a:schemeClr val="bg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i="1" u="none" strike="noStrike" dirty="0">
                          <a:solidFill>
                            <a:schemeClr val="bg1"/>
                          </a:solidFill>
                          <a:effectLst/>
                          <a:latin typeface="+mn-lt"/>
                        </a:rPr>
                        <a:t>low</a:t>
                      </a:r>
                      <a:endParaRPr lang="en-GB" sz="1100" b="0" i="1" u="none" strike="noStrike" dirty="0">
                        <a:solidFill>
                          <a:schemeClr val="bg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solidFill>
                            <a:schemeClr val="tx1"/>
                          </a:solidFill>
                          <a:effectLst/>
                          <a:latin typeface="+mn-lt"/>
                        </a:rPr>
                        <a:t>0%</a:t>
                      </a:r>
                      <a:endParaRPr lang="en-GB" sz="1100" b="0" i="0" u="none" strike="noStrike" dirty="0">
                        <a:solidFill>
                          <a:schemeClr val="tx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1501490552"/>
                  </a:ext>
                </a:extLst>
              </a:tr>
              <a:tr h="248400">
                <a:tc>
                  <a:txBody>
                    <a:bodyPr/>
                    <a:lstStyle/>
                    <a:p>
                      <a:pPr algn="r" fontAlgn="b"/>
                      <a:r>
                        <a:rPr lang="en-GB" sz="1100" u="none" strike="noStrike" dirty="0">
                          <a:effectLst/>
                          <a:latin typeface="+mn-lt"/>
                        </a:rPr>
                        <a:t>Social Sciences</a:t>
                      </a:r>
                      <a:endParaRPr lang="en-GB" sz="1100" b="0" i="0" u="none" strike="noStrike" dirty="0">
                        <a:solidFill>
                          <a:srgbClr val="000000"/>
                        </a:solidFill>
                        <a:effectLst/>
                        <a:latin typeface="+mn-lt"/>
                      </a:endParaRPr>
                    </a:p>
                  </a:txBody>
                  <a:tcPr marL="3317" marR="3317" marT="3317"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GB" sz="1100" i="1" u="none" strike="noStrike" dirty="0">
                          <a:solidFill>
                            <a:schemeClr val="bg1"/>
                          </a:solidFill>
                          <a:effectLst/>
                          <a:latin typeface="+mn-lt"/>
                        </a:rPr>
                        <a:t>low</a:t>
                      </a:r>
                      <a:endParaRPr lang="en-GB" sz="1100" b="0" i="1" u="none" strike="noStrike" dirty="0">
                        <a:solidFill>
                          <a:schemeClr val="bg1"/>
                        </a:solidFill>
                        <a:effectLst/>
                        <a:latin typeface="+mn-lt"/>
                      </a:endParaRPr>
                    </a:p>
                  </a:txBody>
                  <a:tcPr marL="3317" marR="3317" marT="3317"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i="1" u="none" strike="noStrike" dirty="0">
                          <a:solidFill>
                            <a:schemeClr val="bg1"/>
                          </a:solidFill>
                          <a:effectLst/>
                          <a:latin typeface="+mn-lt"/>
                        </a:rPr>
                        <a:t>low</a:t>
                      </a:r>
                      <a:endParaRPr lang="en-GB" sz="1100" b="0" i="1" u="none" strike="noStrike" dirty="0">
                        <a:solidFill>
                          <a:schemeClr val="bg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i="1" u="none" strike="noStrike" dirty="0">
                          <a:solidFill>
                            <a:schemeClr val="bg1"/>
                          </a:solidFill>
                          <a:effectLst/>
                          <a:latin typeface="+mn-lt"/>
                        </a:rPr>
                        <a:t>low</a:t>
                      </a:r>
                      <a:endParaRPr lang="en-GB" sz="1100" b="0" i="1" u="none" strike="noStrike" dirty="0">
                        <a:solidFill>
                          <a:schemeClr val="bg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i="1" u="none" strike="noStrike" dirty="0">
                          <a:solidFill>
                            <a:schemeClr val="bg1"/>
                          </a:solidFill>
                          <a:effectLst/>
                          <a:latin typeface="+mn-lt"/>
                        </a:rPr>
                        <a:t>low</a:t>
                      </a:r>
                      <a:endParaRPr lang="en-GB" sz="1100" b="0" i="1" u="none" strike="noStrike" dirty="0">
                        <a:solidFill>
                          <a:schemeClr val="bg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i="1" u="none" strike="noStrike" dirty="0">
                          <a:solidFill>
                            <a:schemeClr val="bg1"/>
                          </a:solidFill>
                          <a:effectLst/>
                          <a:latin typeface="+mn-lt"/>
                        </a:rPr>
                        <a:t>low</a:t>
                      </a:r>
                      <a:endParaRPr lang="en-GB" sz="1100" b="0" i="1" u="none" strike="noStrike" dirty="0">
                        <a:solidFill>
                          <a:schemeClr val="bg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u="none" strike="noStrike" dirty="0">
                          <a:solidFill>
                            <a:schemeClr val="tx1"/>
                          </a:solidFill>
                          <a:effectLst/>
                          <a:latin typeface="+mn-lt"/>
                        </a:rPr>
                        <a:t>0%</a:t>
                      </a:r>
                      <a:endParaRPr lang="en-GB" sz="1100" b="0" i="0" u="none" strike="noStrike" dirty="0">
                        <a:solidFill>
                          <a:schemeClr val="tx1"/>
                        </a:solidFill>
                        <a:effectLst/>
                        <a:latin typeface="+mn-lt"/>
                      </a:endParaRPr>
                    </a:p>
                  </a:txBody>
                  <a:tcPr marL="3317" marR="3317" marT="3317"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406484942"/>
                  </a:ext>
                </a:extLst>
              </a:tr>
            </a:tbl>
          </a:graphicData>
        </a:graphic>
      </p:graphicFrame>
      <p:sp>
        <p:nvSpPr>
          <p:cNvPr id="6" name="TextBox 5">
            <a:extLst>
              <a:ext uri="{FF2B5EF4-FFF2-40B4-BE49-F238E27FC236}">
                <a16:creationId xmlns:a16="http://schemas.microsoft.com/office/drawing/2014/main" id="{CBF4E1D5-1A15-46F2-F2B4-95BF1A643D81}"/>
              </a:ext>
            </a:extLst>
          </p:cNvPr>
          <p:cNvSpPr txBox="1"/>
          <p:nvPr/>
        </p:nvSpPr>
        <p:spPr>
          <a:xfrm>
            <a:off x="7240555" y="5940567"/>
            <a:ext cx="4576680" cy="276999"/>
          </a:xfrm>
          <a:prstGeom prst="rect">
            <a:avLst/>
          </a:prstGeom>
          <a:noFill/>
        </p:spPr>
        <p:txBody>
          <a:bodyPr wrap="square" rtlCol="0">
            <a:spAutoFit/>
          </a:bodyPr>
          <a:lstStyle/>
          <a:p>
            <a:pPr algn="r"/>
            <a:r>
              <a:rPr lang="en-GB" sz="1200" dirty="0"/>
              <a:t>Source: </a:t>
            </a:r>
            <a:r>
              <a:rPr lang="en-GB" sz="1200" dirty="0">
                <a:hlinkClick r:id="rId2"/>
              </a:rPr>
              <a:t>DfE Apprenticeship achievements 2022/23 academic year</a:t>
            </a:r>
            <a:endParaRPr lang="en-GB" sz="1200" dirty="0"/>
          </a:p>
        </p:txBody>
      </p:sp>
      <p:sp>
        <p:nvSpPr>
          <p:cNvPr id="3" name="TextBox 2">
            <a:extLst>
              <a:ext uri="{FF2B5EF4-FFF2-40B4-BE49-F238E27FC236}">
                <a16:creationId xmlns:a16="http://schemas.microsoft.com/office/drawing/2014/main" id="{A8E8612E-5A16-6402-28F2-96A92FE020E8}"/>
              </a:ext>
            </a:extLst>
          </p:cNvPr>
          <p:cNvSpPr txBox="1"/>
          <p:nvPr/>
        </p:nvSpPr>
        <p:spPr>
          <a:xfrm>
            <a:off x="5562600" y="1239428"/>
            <a:ext cx="5791200" cy="738664"/>
          </a:xfrm>
          <a:prstGeom prst="rect">
            <a:avLst/>
          </a:prstGeom>
          <a:noFill/>
        </p:spPr>
        <p:txBody>
          <a:bodyPr wrap="square" rtlCol="0">
            <a:spAutoFit/>
          </a:bodyPr>
          <a:lstStyle/>
          <a:p>
            <a:r>
              <a:rPr lang="en-GB" sz="1400" b="1" dirty="0">
                <a:solidFill>
                  <a:srgbClr val="006965"/>
                </a:solidFill>
              </a:rPr>
              <a:t>A lower proportion of apprenticeship achievements by Buckinghamshire-based learners were in ‘engineering &amp; manufacturing technologies’ than the national average.</a:t>
            </a:r>
          </a:p>
        </p:txBody>
      </p:sp>
      <p:sp>
        <p:nvSpPr>
          <p:cNvPr id="5" name="Content Placeholder 2">
            <a:extLst>
              <a:ext uri="{FF2B5EF4-FFF2-40B4-BE49-F238E27FC236}">
                <a16:creationId xmlns:a16="http://schemas.microsoft.com/office/drawing/2014/main" id="{4414B642-BABD-3731-914C-A6D79CDF7B2B}"/>
              </a:ext>
            </a:extLst>
          </p:cNvPr>
          <p:cNvSpPr txBox="1">
            <a:spLocks/>
          </p:cNvSpPr>
          <p:nvPr/>
        </p:nvSpPr>
        <p:spPr>
          <a:xfrm>
            <a:off x="838200" y="1825625"/>
            <a:ext cx="3809997" cy="4351338"/>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000" dirty="0"/>
              <a:t>Almost a third of apprenticeship achievements by Buckinghamshire-based learners in 2022/23 were in ‘business, admin &amp; law’ and almost a quarter in ‘health public services &amp; care’.</a:t>
            </a:r>
          </a:p>
          <a:p>
            <a:r>
              <a:rPr lang="en-GB" sz="2000" dirty="0"/>
              <a:t>A lower proportion of apprenticeships started by Buckinghamshire-based learners were in ‘engineering &amp; manufacturing technologies’ than the national average.</a:t>
            </a:r>
          </a:p>
          <a:p>
            <a:r>
              <a:rPr lang="en-GB" sz="2000" dirty="0"/>
              <a:t>A relatively high proportion of achievements were in ‘retail &amp; commercial enterprise’ compared to other neighbouring LEP areas.</a:t>
            </a:r>
          </a:p>
          <a:p>
            <a:endParaRPr lang="en-GB" sz="2000" dirty="0">
              <a:highlight>
                <a:srgbClr val="FFFF00"/>
              </a:highlight>
            </a:endParaRPr>
          </a:p>
        </p:txBody>
      </p:sp>
    </p:spTree>
    <p:extLst>
      <p:ext uri="{BB962C8B-B14F-4D97-AF65-F5344CB8AC3E}">
        <p14:creationId xmlns:p14="http://schemas.microsoft.com/office/powerpoint/2010/main" val="33396421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3D2C4-F93D-5B9C-D696-014A0FE90027}"/>
              </a:ext>
            </a:extLst>
          </p:cNvPr>
          <p:cNvSpPr>
            <a:spLocks noGrp="1"/>
          </p:cNvSpPr>
          <p:nvPr>
            <p:ph type="title"/>
          </p:nvPr>
        </p:nvSpPr>
        <p:spPr/>
        <p:txBody>
          <a:bodyPr/>
          <a:lstStyle/>
          <a:p>
            <a:r>
              <a:rPr lang="en-GB" dirty="0"/>
              <a:t>Subject trend</a:t>
            </a:r>
          </a:p>
        </p:txBody>
      </p:sp>
      <p:graphicFrame>
        <p:nvGraphicFramePr>
          <p:cNvPr id="7" name="Content Placeholder 6">
            <a:extLst>
              <a:ext uri="{FF2B5EF4-FFF2-40B4-BE49-F238E27FC236}">
                <a16:creationId xmlns:a16="http://schemas.microsoft.com/office/drawing/2014/main" id="{3A9B3AF0-54B6-150B-C53C-75A364787062}"/>
              </a:ext>
            </a:extLst>
          </p:cNvPr>
          <p:cNvGraphicFramePr>
            <a:graphicFrameLocks noGrp="1"/>
          </p:cNvGraphicFramePr>
          <p:nvPr>
            <p:ph idx="1"/>
            <p:extLst>
              <p:ext uri="{D42A27DB-BD31-4B8C-83A1-F6EECF244321}">
                <p14:modId xmlns:p14="http://schemas.microsoft.com/office/powerpoint/2010/main" val="1184053553"/>
              </p:ext>
            </p:extLst>
          </p:nvPr>
        </p:nvGraphicFramePr>
        <p:xfrm>
          <a:off x="4978200" y="1830648"/>
          <a:ext cx="6375600" cy="4050906"/>
        </p:xfrm>
        <a:graphic>
          <a:graphicData uri="http://schemas.openxmlformats.org/drawingml/2006/table">
            <a:tbl>
              <a:tblPr/>
              <a:tblGrid>
                <a:gridCol w="2581200">
                  <a:extLst>
                    <a:ext uri="{9D8B030D-6E8A-4147-A177-3AD203B41FA5}">
                      <a16:colId xmlns:a16="http://schemas.microsoft.com/office/drawing/2014/main" val="527575725"/>
                    </a:ext>
                  </a:extLst>
                </a:gridCol>
                <a:gridCol w="536400">
                  <a:extLst>
                    <a:ext uri="{9D8B030D-6E8A-4147-A177-3AD203B41FA5}">
                      <a16:colId xmlns:a16="http://schemas.microsoft.com/office/drawing/2014/main" val="133427136"/>
                    </a:ext>
                  </a:extLst>
                </a:gridCol>
                <a:gridCol w="536400">
                  <a:extLst>
                    <a:ext uri="{9D8B030D-6E8A-4147-A177-3AD203B41FA5}">
                      <a16:colId xmlns:a16="http://schemas.microsoft.com/office/drawing/2014/main" val="414547768"/>
                    </a:ext>
                  </a:extLst>
                </a:gridCol>
                <a:gridCol w="536400">
                  <a:extLst>
                    <a:ext uri="{9D8B030D-6E8A-4147-A177-3AD203B41FA5}">
                      <a16:colId xmlns:a16="http://schemas.microsoft.com/office/drawing/2014/main" val="2894353488"/>
                    </a:ext>
                  </a:extLst>
                </a:gridCol>
                <a:gridCol w="536400">
                  <a:extLst>
                    <a:ext uri="{9D8B030D-6E8A-4147-A177-3AD203B41FA5}">
                      <a16:colId xmlns:a16="http://schemas.microsoft.com/office/drawing/2014/main" val="2941671611"/>
                    </a:ext>
                  </a:extLst>
                </a:gridCol>
                <a:gridCol w="536400">
                  <a:extLst>
                    <a:ext uri="{9D8B030D-6E8A-4147-A177-3AD203B41FA5}">
                      <a16:colId xmlns:a16="http://schemas.microsoft.com/office/drawing/2014/main" val="26331289"/>
                    </a:ext>
                  </a:extLst>
                </a:gridCol>
                <a:gridCol w="536400">
                  <a:extLst>
                    <a:ext uri="{9D8B030D-6E8A-4147-A177-3AD203B41FA5}">
                      <a16:colId xmlns:a16="http://schemas.microsoft.com/office/drawing/2014/main" val="2347421289"/>
                    </a:ext>
                  </a:extLst>
                </a:gridCol>
                <a:gridCol w="576000">
                  <a:extLst>
                    <a:ext uri="{9D8B030D-6E8A-4147-A177-3AD203B41FA5}">
                      <a16:colId xmlns:a16="http://schemas.microsoft.com/office/drawing/2014/main" val="8891979"/>
                    </a:ext>
                  </a:extLst>
                </a:gridCol>
              </a:tblGrid>
              <a:tr h="241200">
                <a:tc>
                  <a:txBody>
                    <a:bodyPr/>
                    <a:lstStyle/>
                    <a:p>
                      <a:pPr algn="l" fontAlgn="b"/>
                      <a:endParaRPr lang="en-GB" sz="1100" b="0" i="0" u="none" strike="noStrike" dirty="0">
                        <a:solidFill>
                          <a:schemeClr val="bg1"/>
                        </a:solidFill>
                        <a:effectLst/>
                        <a:latin typeface="Calibri" panose="020F0502020204030204" pitchFamily="34" charset="0"/>
                      </a:endParaRPr>
                    </a:p>
                  </a:txBody>
                  <a:tcPr marL="3546" marR="3546" marT="3546" marB="0" anchor="b">
                    <a:lnL>
                      <a:noFill/>
                    </a:lnL>
                    <a:lnR>
                      <a:noFill/>
                    </a:lnR>
                    <a:lnT>
                      <a:noFill/>
                    </a:lnT>
                    <a:lnB>
                      <a:noFill/>
                    </a:lnB>
                    <a:solidFill>
                      <a:srgbClr val="006965"/>
                    </a:solidFill>
                  </a:tcPr>
                </a:tc>
                <a:tc>
                  <a:txBody>
                    <a:bodyPr/>
                    <a:lstStyle/>
                    <a:p>
                      <a:pPr algn="r" fontAlgn="b"/>
                      <a:r>
                        <a:rPr lang="en-GB" sz="1100" b="0" i="0" u="none" strike="noStrike" dirty="0">
                          <a:solidFill>
                            <a:schemeClr val="bg1"/>
                          </a:solidFill>
                          <a:effectLst/>
                          <a:latin typeface="Calibri" panose="020F0502020204030204" pitchFamily="34" charset="0"/>
                        </a:rPr>
                        <a:t>2017/18</a:t>
                      </a:r>
                    </a:p>
                  </a:txBody>
                  <a:tcPr marL="3546" marR="3546" marT="3546" marB="0" anchor="b">
                    <a:lnL>
                      <a:noFill/>
                    </a:lnL>
                    <a:lnR>
                      <a:noFill/>
                    </a:lnR>
                    <a:lnT>
                      <a:noFill/>
                    </a:lnT>
                    <a:lnB>
                      <a:noFill/>
                    </a:lnB>
                    <a:solidFill>
                      <a:srgbClr val="006965"/>
                    </a:solidFill>
                  </a:tcPr>
                </a:tc>
                <a:tc>
                  <a:txBody>
                    <a:bodyPr/>
                    <a:lstStyle/>
                    <a:p>
                      <a:pPr algn="r" fontAlgn="b"/>
                      <a:r>
                        <a:rPr lang="en-GB" sz="1100" b="0" i="0" u="none" strike="noStrike" dirty="0">
                          <a:solidFill>
                            <a:schemeClr val="bg1"/>
                          </a:solidFill>
                          <a:effectLst/>
                          <a:latin typeface="Calibri" panose="020F0502020204030204" pitchFamily="34" charset="0"/>
                        </a:rPr>
                        <a:t>2018/19</a:t>
                      </a:r>
                    </a:p>
                  </a:txBody>
                  <a:tcPr marL="3546" marR="3546" marT="3546" marB="0" anchor="b">
                    <a:lnL>
                      <a:noFill/>
                    </a:lnL>
                    <a:lnR>
                      <a:noFill/>
                    </a:lnR>
                    <a:lnT>
                      <a:noFill/>
                    </a:lnT>
                    <a:lnB>
                      <a:noFill/>
                    </a:lnB>
                    <a:solidFill>
                      <a:srgbClr val="006965"/>
                    </a:solidFill>
                  </a:tcPr>
                </a:tc>
                <a:tc>
                  <a:txBody>
                    <a:bodyPr/>
                    <a:lstStyle/>
                    <a:p>
                      <a:pPr algn="r" fontAlgn="b"/>
                      <a:r>
                        <a:rPr lang="en-GB" sz="1100" b="0" i="0" u="none" strike="noStrike" dirty="0">
                          <a:solidFill>
                            <a:schemeClr val="bg1"/>
                          </a:solidFill>
                          <a:effectLst/>
                          <a:latin typeface="Calibri" panose="020F0502020204030204" pitchFamily="34" charset="0"/>
                        </a:rPr>
                        <a:t>2019/20</a:t>
                      </a:r>
                    </a:p>
                  </a:txBody>
                  <a:tcPr marL="3546" marR="3546" marT="3546" marB="0" anchor="b">
                    <a:lnL>
                      <a:noFill/>
                    </a:lnL>
                    <a:lnR>
                      <a:noFill/>
                    </a:lnR>
                    <a:lnT>
                      <a:noFill/>
                    </a:lnT>
                    <a:lnB>
                      <a:noFill/>
                    </a:lnB>
                    <a:solidFill>
                      <a:srgbClr val="006965"/>
                    </a:solidFill>
                  </a:tcPr>
                </a:tc>
                <a:tc>
                  <a:txBody>
                    <a:bodyPr/>
                    <a:lstStyle/>
                    <a:p>
                      <a:pPr algn="r" fontAlgn="b"/>
                      <a:r>
                        <a:rPr lang="en-GB" sz="1100" b="0" i="0" u="none" strike="noStrike" dirty="0">
                          <a:solidFill>
                            <a:schemeClr val="bg1"/>
                          </a:solidFill>
                          <a:effectLst/>
                          <a:latin typeface="Calibri" panose="020F0502020204030204" pitchFamily="34" charset="0"/>
                        </a:rPr>
                        <a:t>2020/21</a:t>
                      </a:r>
                    </a:p>
                  </a:txBody>
                  <a:tcPr marL="3546" marR="3546" marT="3546" marB="0" anchor="b">
                    <a:lnL>
                      <a:noFill/>
                    </a:lnL>
                    <a:lnR>
                      <a:noFill/>
                    </a:lnR>
                    <a:lnT>
                      <a:noFill/>
                    </a:lnT>
                    <a:lnB>
                      <a:noFill/>
                    </a:lnB>
                    <a:solidFill>
                      <a:srgbClr val="006965"/>
                    </a:solidFill>
                  </a:tcPr>
                </a:tc>
                <a:tc>
                  <a:txBody>
                    <a:bodyPr/>
                    <a:lstStyle/>
                    <a:p>
                      <a:pPr algn="r" fontAlgn="b"/>
                      <a:r>
                        <a:rPr lang="en-GB" sz="1100" b="0" i="0" u="none" strike="noStrike" dirty="0">
                          <a:solidFill>
                            <a:schemeClr val="bg1"/>
                          </a:solidFill>
                          <a:effectLst/>
                          <a:latin typeface="Calibri" panose="020F0502020204030204" pitchFamily="34" charset="0"/>
                        </a:rPr>
                        <a:t>2021/22</a:t>
                      </a:r>
                    </a:p>
                  </a:txBody>
                  <a:tcPr marL="3546" marR="3546" marT="3546" marB="0" anchor="b">
                    <a:lnL>
                      <a:noFill/>
                    </a:lnL>
                    <a:lnR>
                      <a:noFill/>
                    </a:lnR>
                    <a:lnT>
                      <a:noFill/>
                    </a:lnT>
                    <a:lnB>
                      <a:noFill/>
                    </a:lnB>
                    <a:solidFill>
                      <a:srgbClr val="006965"/>
                    </a:solidFill>
                  </a:tcPr>
                </a:tc>
                <a:tc>
                  <a:txBody>
                    <a:bodyPr/>
                    <a:lstStyle/>
                    <a:p>
                      <a:pPr algn="r" fontAlgn="b"/>
                      <a:r>
                        <a:rPr lang="en-GB" sz="1100" b="0" i="0" u="none" strike="noStrike" dirty="0">
                          <a:solidFill>
                            <a:schemeClr val="bg1"/>
                          </a:solidFill>
                          <a:effectLst/>
                          <a:latin typeface="Calibri" panose="020F0502020204030204" pitchFamily="34" charset="0"/>
                        </a:rPr>
                        <a:t>2022/23</a:t>
                      </a:r>
                    </a:p>
                  </a:txBody>
                  <a:tcPr marL="3546" marR="3546" marT="3546" marB="0" anchor="b">
                    <a:lnL>
                      <a:noFill/>
                    </a:lnL>
                    <a:lnR>
                      <a:noFill/>
                    </a:lnR>
                    <a:lnT>
                      <a:noFill/>
                    </a:lnT>
                    <a:lnB>
                      <a:noFill/>
                    </a:lnB>
                    <a:solidFill>
                      <a:srgbClr val="006965"/>
                    </a:solidFill>
                  </a:tcPr>
                </a:tc>
                <a:tc>
                  <a:txBody>
                    <a:bodyPr/>
                    <a:lstStyle/>
                    <a:p>
                      <a:pPr algn="r" fontAlgn="b"/>
                      <a:r>
                        <a:rPr lang="en-GB" sz="1100" b="0" i="0" u="none" strike="noStrike" dirty="0">
                          <a:solidFill>
                            <a:schemeClr val="bg1"/>
                          </a:solidFill>
                          <a:effectLst/>
                          <a:latin typeface="Calibri" panose="020F0502020204030204" pitchFamily="34" charset="0"/>
                        </a:rPr>
                        <a:t>% change</a:t>
                      </a:r>
                    </a:p>
                    <a:p>
                      <a:pPr algn="r" fontAlgn="b"/>
                      <a:r>
                        <a:rPr lang="en-GB" sz="1100" b="0" i="0" u="none" strike="noStrike" dirty="0">
                          <a:solidFill>
                            <a:schemeClr val="bg1"/>
                          </a:solidFill>
                          <a:effectLst/>
                          <a:latin typeface="Calibri" panose="020F0502020204030204" pitchFamily="34" charset="0"/>
                        </a:rPr>
                        <a:t>2017/18 to 2022/23</a:t>
                      </a:r>
                    </a:p>
                  </a:txBody>
                  <a:tcPr marL="3546" marR="3546" marT="3546" marB="0" anchor="b">
                    <a:lnL>
                      <a:noFill/>
                    </a:lnL>
                    <a:lnR>
                      <a:noFill/>
                    </a:lnR>
                    <a:lnT>
                      <a:noFill/>
                    </a:lnT>
                    <a:lnB>
                      <a:noFill/>
                    </a:lnB>
                    <a:solidFill>
                      <a:srgbClr val="006965"/>
                    </a:solidFill>
                  </a:tcPr>
                </a:tc>
                <a:extLst>
                  <a:ext uri="{0D108BD9-81ED-4DB2-BD59-A6C34878D82A}">
                    <a16:rowId xmlns:a16="http://schemas.microsoft.com/office/drawing/2014/main" val="4126117857"/>
                  </a:ext>
                </a:extLst>
              </a:tr>
              <a:tr h="241200">
                <a:tc>
                  <a:txBody>
                    <a:bodyPr/>
                    <a:lstStyle/>
                    <a:p>
                      <a:pPr algn="r" fontAlgn="b"/>
                      <a:r>
                        <a:rPr lang="en-GB" sz="1100" b="0" i="0" u="none" strike="noStrike" dirty="0">
                          <a:solidFill>
                            <a:srgbClr val="000000"/>
                          </a:solidFill>
                          <a:effectLst/>
                          <a:latin typeface="Calibri" panose="020F0502020204030204" pitchFamily="34" charset="0"/>
                        </a:rPr>
                        <a:t>Agriculture, Horticulture &amp; Animal Care</a:t>
                      </a:r>
                    </a:p>
                  </a:txBody>
                  <a:tcPr marL="3546" marR="3546" marT="3546"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50</a:t>
                      </a:r>
                    </a:p>
                  </a:txBody>
                  <a:tcPr marL="3546" marR="3546" marT="3546"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30</a:t>
                      </a:r>
                    </a:p>
                  </a:txBody>
                  <a:tcPr marL="3546" marR="3546" marT="3546"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20</a:t>
                      </a:r>
                    </a:p>
                  </a:txBody>
                  <a:tcPr marL="3546" marR="3546" marT="3546"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20</a:t>
                      </a:r>
                    </a:p>
                  </a:txBody>
                  <a:tcPr marL="3546" marR="3546" marT="3546"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20</a:t>
                      </a:r>
                    </a:p>
                  </a:txBody>
                  <a:tcPr marL="3546" marR="3546" marT="3546"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30</a:t>
                      </a:r>
                    </a:p>
                  </a:txBody>
                  <a:tcPr marL="3546" marR="3546" marT="3546"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-40%</a:t>
                      </a:r>
                    </a:p>
                  </a:txBody>
                  <a:tcPr marL="3546" marR="3546" marT="3546" marB="0" anchor="b">
                    <a:lnL>
                      <a:noFill/>
                    </a:lnL>
                    <a:lnR>
                      <a:noFill/>
                    </a:lnR>
                    <a:lnT>
                      <a:noFill/>
                    </a:lnT>
                    <a:lnB>
                      <a:noFill/>
                    </a:lnB>
                    <a:solidFill>
                      <a:srgbClr val="FACBCD"/>
                    </a:solidFill>
                  </a:tcPr>
                </a:tc>
                <a:extLst>
                  <a:ext uri="{0D108BD9-81ED-4DB2-BD59-A6C34878D82A}">
                    <a16:rowId xmlns:a16="http://schemas.microsoft.com/office/drawing/2014/main" val="2725332361"/>
                  </a:ext>
                </a:extLst>
              </a:tr>
              <a:tr h="241200">
                <a:tc>
                  <a:txBody>
                    <a:bodyPr/>
                    <a:lstStyle/>
                    <a:p>
                      <a:pPr algn="r" fontAlgn="b"/>
                      <a:r>
                        <a:rPr lang="en-GB" sz="1100" b="0" i="0" u="none" strike="noStrike" dirty="0">
                          <a:solidFill>
                            <a:srgbClr val="000000"/>
                          </a:solidFill>
                          <a:effectLst/>
                          <a:latin typeface="Calibri" panose="020F0502020204030204" pitchFamily="34" charset="0"/>
                        </a:rPr>
                        <a:t>Arts, Media &amp; Publishing</a:t>
                      </a:r>
                    </a:p>
                  </a:txBody>
                  <a:tcPr marL="3546" marR="3546" marT="3546" marB="0" anchor="b">
                    <a:lnL>
                      <a:noFill/>
                    </a:lnL>
                    <a:lnR>
                      <a:noFill/>
                    </a:lnR>
                    <a:lnT>
                      <a:noFill/>
                    </a:lnT>
                    <a:lnB>
                      <a:noFill/>
                    </a:lnB>
                    <a:noFill/>
                  </a:tcPr>
                </a:tc>
                <a:tc>
                  <a:txBody>
                    <a:bodyPr/>
                    <a:lstStyle/>
                    <a:p>
                      <a:pPr algn="r" fontAlgn="b"/>
                      <a:r>
                        <a:rPr lang="en-GB" sz="1100" b="0" i="1" u="none" strike="noStrike">
                          <a:solidFill>
                            <a:srgbClr val="000000"/>
                          </a:solidFill>
                          <a:effectLst/>
                          <a:latin typeface="Calibri" panose="020F0502020204030204" pitchFamily="34" charset="0"/>
                        </a:rPr>
                        <a:t>low</a:t>
                      </a:r>
                    </a:p>
                  </a:txBody>
                  <a:tcPr marL="3546" marR="3546" marT="3546" marB="0" anchor="b">
                    <a:lnL>
                      <a:noFill/>
                    </a:lnL>
                    <a:lnR>
                      <a:noFill/>
                    </a:lnR>
                    <a:lnT>
                      <a:noFill/>
                    </a:lnT>
                    <a:lnB>
                      <a:noFill/>
                    </a:lnB>
                    <a:noFill/>
                  </a:tcPr>
                </a:tc>
                <a:tc>
                  <a:txBody>
                    <a:bodyPr/>
                    <a:lstStyle/>
                    <a:p>
                      <a:pPr algn="r" fontAlgn="b"/>
                      <a:r>
                        <a:rPr lang="en-GB" sz="1100" b="0" i="1" u="none" strike="noStrike" dirty="0">
                          <a:solidFill>
                            <a:srgbClr val="000000"/>
                          </a:solidFill>
                          <a:effectLst/>
                          <a:latin typeface="Calibri" panose="020F0502020204030204" pitchFamily="34" charset="0"/>
                        </a:rPr>
                        <a:t>low</a:t>
                      </a:r>
                    </a:p>
                  </a:txBody>
                  <a:tcPr marL="3546" marR="3546" marT="3546"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10</a:t>
                      </a:r>
                    </a:p>
                  </a:txBody>
                  <a:tcPr marL="3546" marR="3546" marT="3546"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10</a:t>
                      </a:r>
                    </a:p>
                  </a:txBody>
                  <a:tcPr marL="3546" marR="3546" marT="3546"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10</a:t>
                      </a:r>
                    </a:p>
                  </a:txBody>
                  <a:tcPr marL="3546" marR="3546" marT="3546"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20</a:t>
                      </a:r>
                    </a:p>
                  </a:txBody>
                  <a:tcPr marL="3546" marR="3546" marT="3546"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Calibri" panose="020F0502020204030204" pitchFamily="34" charset="0"/>
                      </a:endParaRPr>
                    </a:p>
                  </a:txBody>
                  <a:tcPr marL="3546" marR="3546" marT="3546" marB="0" anchor="b">
                    <a:lnL>
                      <a:noFill/>
                    </a:lnL>
                    <a:lnR>
                      <a:noFill/>
                    </a:lnR>
                    <a:lnT>
                      <a:noFill/>
                    </a:lnT>
                    <a:lnB>
                      <a:noFill/>
                    </a:lnB>
                    <a:noFill/>
                  </a:tcPr>
                </a:tc>
                <a:extLst>
                  <a:ext uri="{0D108BD9-81ED-4DB2-BD59-A6C34878D82A}">
                    <a16:rowId xmlns:a16="http://schemas.microsoft.com/office/drawing/2014/main" val="521159904"/>
                  </a:ext>
                </a:extLst>
              </a:tr>
              <a:tr h="241200">
                <a:tc>
                  <a:txBody>
                    <a:bodyPr/>
                    <a:lstStyle/>
                    <a:p>
                      <a:pPr algn="r" fontAlgn="b"/>
                      <a:r>
                        <a:rPr lang="en-GB" sz="1100" b="0" i="0" u="none" strike="noStrike" dirty="0">
                          <a:solidFill>
                            <a:srgbClr val="000000"/>
                          </a:solidFill>
                          <a:effectLst/>
                          <a:latin typeface="Calibri" panose="020F0502020204030204" pitchFamily="34" charset="0"/>
                        </a:rPr>
                        <a:t>Business, Administration &amp; Law</a:t>
                      </a:r>
                    </a:p>
                  </a:txBody>
                  <a:tcPr marL="3546" marR="3546" marT="3546"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380</a:t>
                      </a:r>
                    </a:p>
                  </a:txBody>
                  <a:tcPr marL="3546" marR="3546" marT="3546"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240</a:t>
                      </a:r>
                    </a:p>
                  </a:txBody>
                  <a:tcPr marL="3546" marR="3546" marT="3546"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270</a:t>
                      </a:r>
                    </a:p>
                  </a:txBody>
                  <a:tcPr marL="3546" marR="3546" marT="3546"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360</a:t>
                      </a:r>
                    </a:p>
                  </a:txBody>
                  <a:tcPr marL="3546" marR="3546" marT="3546"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340</a:t>
                      </a:r>
                    </a:p>
                  </a:txBody>
                  <a:tcPr marL="3546" marR="3546" marT="3546"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400</a:t>
                      </a:r>
                    </a:p>
                  </a:txBody>
                  <a:tcPr marL="3546" marR="3546" marT="3546"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5%</a:t>
                      </a:r>
                    </a:p>
                  </a:txBody>
                  <a:tcPr marL="3546" marR="3546" marT="3546" marB="0" anchor="b">
                    <a:lnL>
                      <a:noFill/>
                    </a:lnL>
                    <a:lnR>
                      <a:noFill/>
                    </a:lnR>
                    <a:lnT>
                      <a:noFill/>
                    </a:lnT>
                    <a:lnB>
                      <a:noFill/>
                    </a:lnB>
                    <a:solidFill>
                      <a:srgbClr val="E4F3EA"/>
                    </a:solidFill>
                  </a:tcPr>
                </a:tc>
                <a:extLst>
                  <a:ext uri="{0D108BD9-81ED-4DB2-BD59-A6C34878D82A}">
                    <a16:rowId xmlns:a16="http://schemas.microsoft.com/office/drawing/2014/main" val="3894983206"/>
                  </a:ext>
                </a:extLst>
              </a:tr>
              <a:tr h="241200">
                <a:tc>
                  <a:txBody>
                    <a:bodyPr/>
                    <a:lstStyle/>
                    <a:p>
                      <a:pPr algn="r" fontAlgn="b"/>
                      <a:r>
                        <a:rPr lang="en-GB" sz="1100" b="0" i="0" u="none" strike="noStrike" dirty="0">
                          <a:solidFill>
                            <a:srgbClr val="000000"/>
                          </a:solidFill>
                          <a:effectLst/>
                          <a:latin typeface="Calibri" panose="020F0502020204030204" pitchFamily="34" charset="0"/>
                        </a:rPr>
                        <a:t>Construction, Planning &amp; Built Environment</a:t>
                      </a:r>
                    </a:p>
                  </a:txBody>
                  <a:tcPr marL="3546" marR="3546" marT="3546"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50</a:t>
                      </a:r>
                    </a:p>
                  </a:txBody>
                  <a:tcPr marL="3546" marR="3546" marT="3546"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40</a:t>
                      </a:r>
                    </a:p>
                  </a:txBody>
                  <a:tcPr marL="3546" marR="3546" marT="3546"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30</a:t>
                      </a:r>
                    </a:p>
                  </a:txBody>
                  <a:tcPr marL="3546" marR="3546" marT="3546"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50</a:t>
                      </a:r>
                    </a:p>
                  </a:txBody>
                  <a:tcPr marL="3546" marR="3546" marT="3546"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30</a:t>
                      </a:r>
                    </a:p>
                  </a:txBody>
                  <a:tcPr marL="3546" marR="3546" marT="3546"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60</a:t>
                      </a:r>
                    </a:p>
                  </a:txBody>
                  <a:tcPr marL="3546" marR="3546" marT="3546"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20%</a:t>
                      </a:r>
                    </a:p>
                  </a:txBody>
                  <a:tcPr marL="3546" marR="3546" marT="3546" marB="0" anchor="b">
                    <a:lnL>
                      <a:noFill/>
                    </a:lnL>
                    <a:lnR>
                      <a:noFill/>
                    </a:lnR>
                    <a:lnT>
                      <a:noFill/>
                    </a:lnT>
                    <a:lnB>
                      <a:noFill/>
                    </a:lnB>
                    <a:solidFill>
                      <a:srgbClr val="D7EDDF"/>
                    </a:solidFill>
                  </a:tcPr>
                </a:tc>
                <a:extLst>
                  <a:ext uri="{0D108BD9-81ED-4DB2-BD59-A6C34878D82A}">
                    <a16:rowId xmlns:a16="http://schemas.microsoft.com/office/drawing/2014/main" val="130425384"/>
                  </a:ext>
                </a:extLst>
              </a:tr>
              <a:tr h="241200">
                <a:tc>
                  <a:txBody>
                    <a:bodyPr/>
                    <a:lstStyle/>
                    <a:p>
                      <a:pPr algn="r" fontAlgn="b"/>
                      <a:r>
                        <a:rPr lang="en-GB" sz="1100" b="0" i="0" u="none" strike="noStrike">
                          <a:solidFill>
                            <a:srgbClr val="000000"/>
                          </a:solidFill>
                          <a:effectLst/>
                          <a:latin typeface="Calibri" panose="020F0502020204030204" pitchFamily="34" charset="0"/>
                        </a:rPr>
                        <a:t>Education &amp; Training</a:t>
                      </a:r>
                    </a:p>
                  </a:txBody>
                  <a:tcPr marL="3546" marR="3546" marT="3546"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40</a:t>
                      </a:r>
                    </a:p>
                  </a:txBody>
                  <a:tcPr marL="3546" marR="3546" marT="3546"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30</a:t>
                      </a:r>
                    </a:p>
                  </a:txBody>
                  <a:tcPr marL="3546" marR="3546" marT="3546"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30</a:t>
                      </a:r>
                    </a:p>
                  </a:txBody>
                  <a:tcPr marL="3546" marR="3546" marT="3546"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30</a:t>
                      </a:r>
                    </a:p>
                  </a:txBody>
                  <a:tcPr marL="3546" marR="3546" marT="3546"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40</a:t>
                      </a:r>
                    </a:p>
                  </a:txBody>
                  <a:tcPr marL="3546" marR="3546" marT="3546"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40</a:t>
                      </a:r>
                    </a:p>
                  </a:txBody>
                  <a:tcPr marL="3546" marR="3546" marT="3546"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0%</a:t>
                      </a:r>
                    </a:p>
                  </a:txBody>
                  <a:tcPr marL="3546" marR="3546" marT="3546" marB="0" anchor="b">
                    <a:lnL>
                      <a:noFill/>
                    </a:lnL>
                    <a:lnR>
                      <a:noFill/>
                    </a:lnR>
                    <a:lnT>
                      <a:noFill/>
                    </a:lnT>
                    <a:lnB>
                      <a:noFill/>
                    </a:lnB>
                    <a:solidFill>
                      <a:srgbClr val="E8F4EE"/>
                    </a:solidFill>
                  </a:tcPr>
                </a:tc>
                <a:extLst>
                  <a:ext uri="{0D108BD9-81ED-4DB2-BD59-A6C34878D82A}">
                    <a16:rowId xmlns:a16="http://schemas.microsoft.com/office/drawing/2014/main" val="1895036989"/>
                  </a:ext>
                </a:extLst>
              </a:tr>
              <a:tr h="241200">
                <a:tc>
                  <a:txBody>
                    <a:bodyPr/>
                    <a:lstStyle/>
                    <a:p>
                      <a:pPr algn="r" fontAlgn="b"/>
                      <a:r>
                        <a:rPr lang="en-GB" sz="1100" b="0" i="0" u="none" strike="noStrike" dirty="0">
                          <a:solidFill>
                            <a:srgbClr val="000000"/>
                          </a:solidFill>
                          <a:effectLst/>
                          <a:latin typeface="Calibri" panose="020F0502020204030204" pitchFamily="34" charset="0"/>
                        </a:rPr>
                        <a:t>Engineering &amp; Manufacturing Technologies</a:t>
                      </a:r>
                    </a:p>
                  </a:txBody>
                  <a:tcPr marL="3546" marR="3546" marT="3546"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280</a:t>
                      </a:r>
                    </a:p>
                  </a:txBody>
                  <a:tcPr marL="3546" marR="3546" marT="3546"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200</a:t>
                      </a:r>
                    </a:p>
                  </a:txBody>
                  <a:tcPr marL="3546" marR="3546" marT="3546"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140</a:t>
                      </a:r>
                    </a:p>
                  </a:txBody>
                  <a:tcPr marL="3546" marR="3546" marT="3546"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140</a:t>
                      </a:r>
                    </a:p>
                  </a:txBody>
                  <a:tcPr marL="3546" marR="3546" marT="3546"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150</a:t>
                      </a:r>
                    </a:p>
                  </a:txBody>
                  <a:tcPr marL="3546" marR="3546" marT="3546"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130</a:t>
                      </a:r>
                    </a:p>
                  </a:txBody>
                  <a:tcPr marL="3546" marR="3546" marT="3546"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-54%</a:t>
                      </a:r>
                    </a:p>
                  </a:txBody>
                  <a:tcPr marL="3546" marR="3546" marT="3546" marB="0" anchor="b">
                    <a:lnL>
                      <a:noFill/>
                    </a:lnL>
                    <a:lnR>
                      <a:noFill/>
                    </a:lnR>
                    <a:lnT>
                      <a:noFill/>
                    </a:lnT>
                    <a:lnB>
                      <a:noFill/>
                    </a:lnB>
                    <a:solidFill>
                      <a:srgbClr val="F9A5A7"/>
                    </a:solidFill>
                  </a:tcPr>
                </a:tc>
                <a:extLst>
                  <a:ext uri="{0D108BD9-81ED-4DB2-BD59-A6C34878D82A}">
                    <a16:rowId xmlns:a16="http://schemas.microsoft.com/office/drawing/2014/main" val="993011970"/>
                  </a:ext>
                </a:extLst>
              </a:tr>
              <a:tr h="241200">
                <a:tc>
                  <a:txBody>
                    <a:bodyPr/>
                    <a:lstStyle/>
                    <a:p>
                      <a:pPr algn="r" fontAlgn="b"/>
                      <a:r>
                        <a:rPr lang="en-GB" sz="1100" b="0" i="0" u="none" strike="noStrike">
                          <a:solidFill>
                            <a:srgbClr val="000000"/>
                          </a:solidFill>
                          <a:effectLst/>
                          <a:latin typeface="Calibri" panose="020F0502020204030204" pitchFamily="34" charset="0"/>
                        </a:rPr>
                        <a:t>Health, Public Services &amp; Care</a:t>
                      </a:r>
                    </a:p>
                  </a:txBody>
                  <a:tcPr marL="3546" marR="3546" marT="3546"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400</a:t>
                      </a:r>
                    </a:p>
                  </a:txBody>
                  <a:tcPr marL="3546" marR="3546" marT="3546"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250</a:t>
                      </a:r>
                    </a:p>
                  </a:txBody>
                  <a:tcPr marL="3546" marR="3546" marT="3546"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250</a:t>
                      </a:r>
                    </a:p>
                  </a:txBody>
                  <a:tcPr marL="3546" marR="3546" marT="3546"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260</a:t>
                      </a:r>
                    </a:p>
                  </a:txBody>
                  <a:tcPr marL="3546" marR="3546" marT="3546"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280</a:t>
                      </a:r>
                    </a:p>
                  </a:txBody>
                  <a:tcPr marL="3546" marR="3546" marT="3546"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300</a:t>
                      </a:r>
                    </a:p>
                  </a:txBody>
                  <a:tcPr marL="3546" marR="3546" marT="3546"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-25%</a:t>
                      </a:r>
                    </a:p>
                  </a:txBody>
                  <a:tcPr marL="3546" marR="3546" marT="3546" marB="0" anchor="b">
                    <a:lnL>
                      <a:noFill/>
                    </a:lnL>
                    <a:lnR>
                      <a:noFill/>
                    </a:lnR>
                    <a:lnT>
                      <a:noFill/>
                    </a:lnT>
                    <a:lnB>
                      <a:noFill/>
                    </a:lnB>
                    <a:solidFill>
                      <a:srgbClr val="FBF5F8"/>
                    </a:solidFill>
                  </a:tcPr>
                </a:tc>
                <a:extLst>
                  <a:ext uri="{0D108BD9-81ED-4DB2-BD59-A6C34878D82A}">
                    <a16:rowId xmlns:a16="http://schemas.microsoft.com/office/drawing/2014/main" val="461493668"/>
                  </a:ext>
                </a:extLst>
              </a:tr>
              <a:tr h="241200">
                <a:tc>
                  <a:txBody>
                    <a:bodyPr/>
                    <a:lstStyle/>
                    <a:p>
                      <a:pPr algn="r" fontAlgn="b"/>
                      <a:r>
                        <a:rPr lang="en-GB" sz="1100" b="0" i="0" u="none" strike="noStrike">
                          <a:solidFill>
                            <a:srgbClr val="000000"/>
                          </a:solidFill>
                          <a:effectLst/>
                          <a:latin typeface="Calibri" panose="020F0502020204030204" pitchFamily="34" charset="0"/>
                        </a:rPr>
                        <a:t>History, Philosophy &amp; Theology</a:t>
                      </a:r>
                    </a:p>
                  </a:txBody>
                  <a:tcPr marL="3546" marR="3546" marT="3546" marB="0" anchor="b">
                    <a:lnL>
                      <a:noFill/>
                    </a:lnL>
                    <a:lnR>
                      <a:noFill/>
                    </a:lnR>
                    <a:lnT>
                      <a:noFill/>
                    </a:lnT>
                    <a:lnB>
                      <a:noFill/>
                    </a:lnB>
                    <a:noFill/>
                  </a:tcPr>
                </a:tc>
                <a:tc>
                  <a:txBody>
                    <a:bodyPr/>
                    <a:lstStyle/>
                    <a:p>
                      <a:pPr algn="r" fontAlgn="b"/>
                      <a:r>
                        <a:rPr lang="en-GB" sz="1100" b="0" i="1" u="none" strike="noStrike">
                          <a:solidFill>
                            <a:srgbClr val="000000"/>
                          </a:solidFill>
                          <a:effectLst/>
                          <a:latin typeface="Calibri" panose="020F0502020204030204" pitchFamily="34" charset="0"/>
                        </a:rPr>
                        <a:t>no data</a:t>
                      </a:r>
                    </a:p>
                  </a:txBody>
                  <a:tcPr marL="3546" marR="3546" marT="3546" marB="0" anchor="b">
                    <a:lnL>
                      <a:noFill/>
                    </a:lnL>
                    <a:lnR>
                      <a:noFill/>
                    </a:lnR>
                    <a:lnT>
                      <a:noFill/>
                    </a:lnT>
                    <a:lnB>
                      <a:noFill/>
                    </a:lnB>
                    <a:noFill/>
                  </a:tcPr>
                </a:tc>
                <a:tc>
                  <a:txBody>
                    <a:bodyPr/>
                    <a:lstStyle/>
                    <a:p>
                      <a:pPr algn="r" fontAlgn="b"/>
                      <a:r>
                        <a:rPr lang="en-GB" sz="1100" b="0" i="1" u="none" strike="noStrike">
                          <a:solidFill>
                            <a:srgbClr val="000000"/>
                          </a:solidFill>
                          <a:effectLst/>
                          <a:latin typeface="Calibri" panose="020F0502020204030204" pitchFamily="34" charset="0"/>
                        </a:rPr>
                        <a:t>no data</a:t>
                      </a:r>
                    </a:p>
                  </a:txBody>
                  <a:tcPr marL="3546" marR="3546" marT="3546" marB="0" anchor="b">
                    <a:lnL>
                      <a:noFill/>
                    </a:lnL>
                    <a:lnR>
                      <a:noFill/>
                    </a:lnR>
                    <a:lnT>
                      <a:noFill/>
                    </a:lnT>
                    <a:lnB>
                      <a:noFill/>
                    </a:lnB>
                    <a:noFill/>
                  </a:tcPr>
                </a:tc>
                <a:tc>
                  <a:txBody>
                    <a:bodyPr/>
                    <a:lstStyle/>
                    <a:p>
                      <a:pPr algn="r" fontAlgn="b"/>
                      <a:r>
                        <a:rPr lang="en-GB" sz="1100" b="0" i="1" u="none" strike="noStrike">
                          <a:solidFill>
                            <a:srgbClr val="000000"/>
                          </a:solidFill>
                          <a:effectLst/>
                          <a:latin typeface="Calibri" panose="020F0502020204030204" pitchFamily="34" charset="0"/>
                        </a:rPr>
                        <a:t>no data</a:t>
                      </a:r>
                    </a:p>
                  </a:txBody>
                  <a:tcPr marL="3546" marR="3546" marT="3546" marB="0" anchor="b">
                    <a:lnL>
                      <a:noFill/>
                    </a:lnL>
                    <a:lnR>
                      <a:noFill/>
                    </a:lnR>
                    <a:lnT>
                      <a:noFill/>
                    </a:lnT>
                    <a:lnB>
                      <a:noFill/>
                    </a:lnB>
                    <a:noFill/>
                  </a:tcPr>
                </a:tc>
                <a:tc>
                  <a:txBody>
                    <a:bodyPr/>
                    <a:lstStyle/>
                    <a:p>
                      <a:pPr algn="r" fontAlgn="b"/>
                      <a:r>
                        <a:rPr lang="en-GB" sz="1100" b="0" i="1" u="none" strike="noStrike">
                          <a:solidFill>
                            <a:srgbClr val="000000"/>
                          </a:solidFill>
                          <a:effectLst/>
                          <a:latin typeface="Calibri" panose="020F0502020204030204" pitchFamily="34" charset="0"/>
                        </a:rPr>
                        <a:t>low</a:t>
                      </a:r>
                    </a:p>
                  </a:txBody>
                  <a:tcPr marL="3546" marR="3546" marT="3546" marB="0" anchor="b">
                    <a:lnL>
                      <a:noFill/>
                    </a:lnL>
                    <a:lnR>
                      <a:noFill/>
                    </a:lnR>
                    <a:lnT>
                      <a:noFill/>
                    </a:lnT>
                    <a:lnB>
                      <a:noFill/>
                    </a:lnB>
                    <a:noFill/>
                  </a:tcPr>
                </a:tc>
                <a:tc>
                  <a:txBody>
                    <a:bodyPr/>
                    <a:lstStyle/>
                    <a:p>
                      <a:pPr algn="r" fontAlgn="b"/>
                      <a:r>
                        <a:rPr lang="en-GB" sz="1100" b="0" i="1" u="none" strike="noStrike" dirty="0">
                          <a:solidFill>
                            <a:srgbClr val="000000"/>
                          </a:solidFill>
                          <a:effectLst/>
                          <a:latin typeface="Calibri" panose="020F0502020204030204" pitchFamily="34" charset="0"/>
                        </a:rPr>
                        <a:t>low</a:t>
                      </a:r>
                    </a:p>
                  </a:txBody>
                  <a:tcPr marL="3546" marR="3546" marT="3546" marB="0" anchor="b">
                    <a:lnL>
                      <a:noFill/>
                    </a:lnL>
                    <a:lnR>
                      <a:noFill/>
                    </a:lnR>
                    <a:lnT>
                      <a:noFill/>
                    </a:lnT>
                    <a:lnB>
                      <a:noFill/>
                    </a:lnB>
                    <a:noFill/>
                  </a:tcPr>
                </a:tc>
                <a:tc>
                  <a:txBody>
                    <a:bodyPr/>
                    <a:lstStyle/>
                    <a:p>
                      <a:pPr algn="r" fontAlgn="b"/>
                      <a:r>
                        <a:rPr lang="en-GB" sz="1100" b="0" i="1" u="none" strike="noStrike">
                          <a:solidFill>
                            <a:srgbClr val="000000"/>
                          </a:solidFill>
                          <a:effectLst/>
                          <a:latin typeface="Calibri" panose="020F0502020204030204" pitchFamily="34" charset="0"/>
                        </a:rPr>
                        <a:t>low</a:t>
                      </a:r>
                    </a:p>
                  </a:txBody>
                  <a:tcPr marL="3546" marR="3546" marT="3546"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Calibri" panose="020F0502020204030204" pitchFamily="34" charset="0"/>
                      </a:endParaRPr>
                    </a:p>
                  </a:txBody>
                  <a:tcPr marL="3546" marR="3546" marT="3546" marB="0" anchor="b">
                    <a:lnL>
                      <a:noFill/>
                    </a:lnL>
                    <a:lnR>
                      <a:noFill/>
                    </a:lnR>
                    <a:lnT>
                      <a:noFill/>
                    </a:lnT>
                    <a:lnB>
                      <a:noFill/>
                    </a:lnB>
                    <a:noFill/>
                  </a:tcPr>
                </a:tc>
                <a:extLst>
                  <a:ext uri="{0D108BD9-81ED-4DB2-BD59-A6C34878D82A}">
                    <a16:rowId xmlns:a16="http://schemas.microsoft.com/office/drawing/2014/main" val="1702367086"/>
                  </a:ext>
                </a:extLst>
              </a:tr>
              <a:tr h="241200">
                <a:tc>
                  <a:txBody>
                    <a:bodyPr/>
                    <a:lstStyle/>
                    <a:p>
                      <a:pPr algn="r" fontAlgn="b"/>
                      <a:r>
                        <a:rPr lang="en-GB" sz="1100" b="0" i="0" u="none" strike="noStrike" dirty="0">
                          <a:solidFill>
                            <a:srgbClr val="000000"/>
                          </a:solidFill>
                          <a:effectLst/>
                          <a:latin typeface="Calibri" panose="020F0502020204030204" pitchFamily="34" charset="0"/>
                        </a:rPr>
                        <a:t>Information &amp; Communication Technology</a:t>
                      </a:r>
                    </a:p>
                  </a:txBody>
                  <a:tcPr marL="3546" marR="3546" marT="3546"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40</a:t>
                      </a:r>
                    </a:p>
                  </a:txBody>
                  <a:tcPr marL="3546" marR="3546" marT="3546"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60</a:t>
                      </a:r>
                    </a:p>
                  </a:txBody>
                  <a:tcPr marL="3546" marR="3546" marT="3546"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90</a:t>
                      </a:r>
                    </a:p>
                  </a:txBody>
                  <a:tcPr marL="3546" marR="3546" marT="3546"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90</a:t>
                      </a:r>
                    </a:p>
                  </a:txBody>
                  <a:tcPr marL="3546" marR="3546" marT="3546"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70</a:t>
                      </a:r>
                    </a:p>
                  </a:txBody>
                  <a:tcPr marL="3546" marR="3546" marT="3546"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100</a:t>
                      </a:r>
                    </a:p>
                  </a:txBody>
                  <a:tcPr marL="3546" marR="3546" marT="3546"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150%</a:t>
                      </a:r>
                    </a:p>
                  </a:txBody>
                  <a:tcPr marL="3546" marR="3546" marT="3546" marB="0" anchor="b">
                    <a:lnL>
                      <a:noFill/>
                    </a:lnL>
                    <a:lnR>
                      <a:noFill/>
                    </a:lnR>
                    <a:lnT>
                      <a:noFill/>
                    </a:lnT>
                    <a:lnB>
                      <a:noFill/>
                    </a:lnB>
                    <a:solidFill>
                      <a:srgbClr val="63BE7B"/>
                    </a:solidFill>
                  </a:tcPr>
                </a:tc>
                <a:extLst>
                  <a:ext uri="{0D108BD9-81ED-4DB2-BD59-A6C34878D82A}">
                    <a16:rowId xmlns:a16="http://schemas.microsoft.com/office/drawing/2014/main" val="4154603713"/>
                  </a:ext>
                </a:extLst>
              </a:tr>
              <a:tr h="241200">
                <a:tc>
                  <a:txBody>
                    <a:bodyPr/>
                    <a:lstStyle/>
                    <a:p>
                      <a:pPr algn="r" fontAlgn="b"/>
                      <a:r>
                        <a:rPr lang="en-GB" sz="1100" b="0" i="0" u="none" strike="noStrike">
                          <a:solidFill>
                            <a:srgbClr val="000000"/>
                          </a:solidFill>
                          <a:effectLst/>
                          <a:latin typeface="Calibri" panose="020F0502020204030204" pitchFamily="34" charset="0"/>
                        </a:rPr>
                        <a:t>Leisure, Travel &amp; Tourism</a:t>
                      </a:r>
                    </a:p>
                  </a:txBody>
                  <a:tcPr marL="3546" marR="3546" marT="3546"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80</a:t>
                      </a:r>
                    </a:p>
                  </a:txBody>
                  <a:tcPr marL="3546" marR="3546" marT="3546"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80</a:t>
                      </a:r>
                    </a:p>
                  </a:txBody>
                  <a:tcPr marL="3546" marR="3546" marT="3546"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40</a:t>
                      </a:r>
                    </a:p>
                  </a:txBody>
                  <a:tcPr marL="3546" marR="3546" marT="3546"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30</a:t>
                      </a:r>
                    </a:p>
                  </a:txBody>
                  <a:tcPr marL="3546" marR="3546" marT="3546"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30</a:t>
                      </a:r>
                    </a:p>
                  </a:txBody>
                  <a:tcPr marL="3546" marR="3546" marT="3546"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20</a:t>
                      </a:r>
                    </a:p>
                  </a:txBody>
                  <a:tcPr marL="3546" marR="3546" marT="3546"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-75%</a:t>
                      </a:r>
                    </a:p>
                  </a:txBody>
                  <a:tcPr marL="3546" marR="3546" marT="3546" marB="0" anchor="b">
                    <a:lnL>
                      <a:noFill/>
                    </a:lnL>
                    <a:lnR>
                      <a:noFill/>
                    </a:lnR>
                    <a:lnT>
                      <a:noFill/>
                    </a:lnT>
                    <a:lnB>
                      <a:noFill/>
                    </a:lnB>
                    <a:solidFill>
                      <a:srgbClr val="F8696B"/>
                    </a:solidFill>
                  </a:tcPr>
                </a:tc>
                <a:extLst>
                  <a:ext uri="{0D108BD9-81ED-4DB2-BD59-A6C34878D82A}">
                    <a16:rowId xmlns:a16="http://schemas.microsoft.com/office/drawing/2014/main" val="4021934708"/>
                  </a:ext>
                </a:extLst>
              </a:tr>
              <a:tr h="241200">
                <a:tc>
                  <a:txBody>
                    <a:bodyPr/>
                    <a:lstStyle/>
                    <a:p>
                      <a:pPr algn="r" fontAlgn="b"/>
                      <a:r>
                        <a:rPr lang="en-GB" sz="1100" b="0" i="0" u="none" strike="noStrike" dirty="0">
                          <a:solidFill>
                            <a:srgbClr val="000000"/>
                          </a:solidFill>
                          <a:effectLst/>
                          <a:latin typeface="Calibri" panose="020F0502020204030204" pitchFamily="34" charset="0"/>
                        </a:rPr>
                        <a:t>Retail &amp; Commercial Enterprise</a:t>
                      </a:r>
                    </a:p>
                  </a:txBody>
                  <a:tcPr marL="3546" marR="3546" marT="3546"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270</a:t>
                      </a:r>
                    </a:p>
                  </a:txBody>
                  <a:tcPr marL="3546" marR="3546" marT="3546"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190</a:t>
                      </a:r>
                    </a:p>
                  </a:txBody>
                  <a:tcPr marL="3546" marR="3546" marT="3546"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130</a:t>
                      </a:r>
                    </a:p>
                  </a:txBody>
                  <a:tcPr marL="3546" marR="3546" marT="3546"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160</a:t>
                      </a:r>
                    </a:p>
                  </a:txBody>
                  <a:tcPr marL="3546" marR="3546" marT="3546"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240</a:t>
                      </a:r>
                    </a:p>
                  </a:txBody>
                  <a:tcPr marL="3546" marR="3546" marT="3546"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170</a:t>
                      </a:r>
                    </a:p>
                  </a:txBody>
                  <a:tcPr marL="3546" marR="3546" marT="3546"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-37%</a:t>
                      </a:r>
                    </a:p>
                  </a:txBody>
                  <a:tcPr marL="3546" marR="3546" marT="3546" marB="0" anchor="b">
                    <a:lnL>
                      <a:noFill/>
                    </a:lnL>
                    <a:lnR>
                      <a:noFill/>
                    </a:lnR>
                    <a:lnT>
                      <a:noFill/>
                    </a:lnT>
                    <a:lnB>
                      <a:noFill/>
                    </a:lnB>
                    <a:solidFill>
                      <a:srgbClr val="FAD3D6"/>
                    </a:solidFill>
                  </a:tcPr>
                </a:tc>
                <a:extLst>
                  <a:ext uri="{0D108BD9-81ED-4DB2-BD59-A6C34878D82A}">
                    <a16:rowId xmlns:a16="http://schemas.microsoft.com/office/drawing/2014/main" val="1170235427"/>
                  </a:ext>
                </a:extLst>
              </a:tr>
              <a:tr h="241200">
                <a:tc>
                  <a:txBody>
                    <a:bodyPr/>
                    <a:lstStyle/>
                    <a:p>
                      <a:pPr algn="r" fontAlgn="b"/>
                      <a:r>
                        <a:rPr lang="en-GB" sz="1100" b="0" i="0" u="none" strike="noStrike" dirty="0">
                          <a:solidFill>
                            <a:srgbClr val="000000"/>
                          </a:solidFill>
                          <a:effectLst/>
                          <a:latin typeface="Calibri" panose="020F0502020204030204" pitchFamily="34" charset="0"/>
                        </a:rPr>
                        <a:t>Science &amp; Mathematics</a:t>
                      </a:r>
                    </a:p>
                  </a:txBody>
                  <a:tcPr marL="3546" marR="3546" marT="3546" marB="0" anchor="b">
                    <a:lnL>
                      <a:noFill/>
                    </a:lnL>
                    <a:lnR>
                      <a:noFill/>
                    </a:lnR>
                    <a:lnT>
                      <a:noFill/>
                    </a:lnT>
                    <a:lnB>
                      <a:noFill/>
                    </a:lnB>
                    <a:noFill/>
                  </a:tcPr>
                </a:tc>
                <a:tc>
                  <a:txBody>
                    <a:bodyPr/>
                    <a:lstStyle/>
                    <a:p>
                      <a:pPr algn="r" fontAlgn="b"/>
                      <a:r>
                        <a:rPr lang="en-GB" sz="1100" b="0" i="1" u="none" strike="noStrike">
                          <a:solidFill>
                            <a:srgbClr val="000000"/>
                          </a:solidFill>
                          <a:effectLst/>
                          <a:latin typeface="Calibri" panose="020F0502020204030204" pitchFamily="34" charset="0"/>
                        </a:rPr>
                        <a:t>low</a:t>
                      </a:r>
                    </a:p>
                  </a:txBody>
                  <a:tcPr marL="3546" marR="3546" marT="3546" marB="0" anchor="b">
                    <a:lnL>
                      <a:noFill/>
                    </a:lnL>
                    <a:lnR>
                      <a:noFill/>
                    </a:lnR>
                    <a:lnT>
                      <a:noFill/>
                    </a:lnT>
                    <a:lnB>
                      <a:noFill/>
                    </a:lnB>
                    <a:noFill/>
                  </a:tcPr>
                </a:tc>
                <a:tc>
                  <a:txBody>
                    <a:bodyPr/>
                    <a:lstStyle/>
                    <a:p>
                      <a:pPr algn="r" fontAlgn="b"/>
                      <a:r>
                        <a:rPr lang="en-GB" sz="1100" b="0" i="1" u="none" strike="noStrike">
                          <a:solidFill>
                            <a:srgbClr val="000000"/>
                          </a:solidFill>
                          <a:effectLst/>
                          <a:latin typeface="Calibri" panose="020F0502020204030204" pitchFamily="34" charset="0"/>
                        </a:rPr>
                        <a:t>low</a:t>
                      </a:r>
                    </a:p>
                  </a:txBody>
                  <a:tcPr marL="3546" marR="3546" marT="3546" marB="0" anchor="b">
                    <a:lnL>
                      <a:noFill/>
                    </a:lnL>
                    <a:lnR>
                      <a:noFill/>
                    </a:lnR>
                    <a:lnT>
                      <a:noFill/>
                    </a:lnT>
                    <a:lnB>
                      <a:noFill/>
                    </a:lnB>
                    <a:noFill/>
                  </a:tcPr>
                </a:tc>
                <a:tc>
                  <a:txBody>
                    <a:bodyPr/>
                    <a:lstStyle/>
                    <a:p>
                      <a:pPr algn="r" fontAlgn="b"/>
                      <a:r>
                        <a:rPr lang="en-GB" sz="1100" b="0" i="1" u="none" strike="noStrike">
                          <a:solidFill>
                            <a:srgbClr val="000000"/>
                          </a:solidFill>
                          <a:effectLst/>
                          <a:latin typeface="Calibri" panose="020F0502020204030204" pitchFamily="34" charset="0"/>
                        </a:rPr>
                        <a:t>low</a:t>
                      </a:r>
                    </a:p>
                  </a:txBody>
                  <a:tcPr marL="3546" marR="3546" marT="3546" marB="0" anchor="b">
                    <a:lnL>
                      <a:noFill/>
                    </a:lnL>
                    <a:lnR>
                      <a:noFill/>
                    </a:lnR>
                    <a:lnT>
                      <a:noFill/>
                    </a:lnT>
                    <a:lnB>
                      <a:noFill/>
                    </a:lnB>
                    <a:noFill/>
                  </a:tcPr>
                </a:tc>
                <a:tc>
                  <a:txBody>
                    <a:bodyPr/>
                    <a:lstStyle/>
                    <a:p>
                      <a:pPr algn="r" fontAlgn="b"/>
                      <a:r>
                        <a:rPr lang="en-GB" sz="1100" b="0" i="1" u="none" strike="noStrike">
                          <a:solidFill>
                            <a:srgbClr val="000000"/>
                          </a:solidFill>
                          <a:effectLst/>
                          <a:latin typeface="Calibri" panose="020F0502020204030204" pitchFamily="34" charset="0"/>
                        </a:rPr>
                        <a:t>low</a:t>
                      </a:r>
                    </a:p>
                  </a:txBody>
                  <a:tcPr marL="3546" marR="3546" marT="3546" marB="0" anchor="b">
                    <a:lnL>
                      <a:noFill/>
                    </a:lnL>
                    <a:lnR>
                      <a:noFill/>
                    </a:lnR>
                    <a:lnT>
                      <a:noFill/>
                    </a:lnT>
                    <a:lnB>
                      <a:noFill/>
                    </a:lnB>
                    <a:noFill/>
                  </a:tcPr>
                </a:tc>
                <a:tc>
                  <a:txBody>
                    <a:bodyPr/>
                    <a:lstStyle/>
                    <a:p>
                      <a:pPr algn="r" fontAlgn="b"/>
                      <a:r>
                        <a:rPr lang="en-GB" sz="1100" b="0" i="1" u="none" strike="noStrike">
                          <a:solidFill>
                            <a:srgbClr val="000000"/>
                          </a:solidFill>
                          <a:effectLst/>
                          <a:latin typeface="Calibri" panose="020F0502020204030204" pitchFamily="34" charset="0"/>
                        </a:rPr>
                        <a:t>low</a:t>
                      </a:r>
                    </a:p>
                  </a:txBody>
                  <a:tcPr marL="3546" marR="3546" marT="3546" marB="0" anchor="b">
                    <a:lnL>
                      <a:noFill/>
                    </a:lnL>
                    <a:lnR>
                      <a:noFill/>
                    </a:lnR>
                    <a:lnT>
                      <a:noFill/>
                    </a:lnT>
                    <a:lnB>
                      <a:noFill/>
                    </a:lnB>
                    <a:noFill/>
                  </a:tcPr>
                </a:tc>
                <a:tc>
                  <a:txBody>
                    <a:bodyPr/>
                    <a:lstStyle/>
                    <a:p>
                      <a:pPr algn="r" fontAlgn="b"/>
                      <a:r>
                        <a:rPr lang="en-GB" sz="1100" b="0" i="1" u="none" strike="noStrike" dirty="0">
                          <a:solidFill>
                            <a:srgbClr val="000000"/>
                          </a:solidFill>
                          <a:effectLst/>
                          <a:latin typeface="Calibri" panose="020F0502020204030204" pitchFamily="34" charset="0"/>
                        </a:rPr>
                        <a:t>low</a:t>
                      </a:r>
                    </a:p>
                  </a:txBody>
                  <a:tcPr marL="3546" marR="3546" marT="3546" marB="0" anchor="b">
                    <a:lnL>
                      <a:noFill/>
                    </a:lnL>
                    <a:lnR>
                      <a:noFill/>
                    </a:lnR>
                    <a:lnT>
                      <a:noFill/>
                    </a:lnT>
                    <a:lnB>
                      <a:noFill/>
                    </a:lnB>
                    <a:noFill/>
                  </a:tcPr>
                </a:tc>
                <a:tc>
                  <a:txBody>
                    <a:bodyPr/>
                    <a:lstStyle/>
                    <a:p>
                      <a:pPr algn="l" fontAlgn="b"/>
                      <a:endParaRPr lang="en-GB" sz="1100" b="0" i="0" u="none" strike="noStrike" dirty="0">
                        <a:solidFill>
                          <a:srgbClr val="000000"/>
                        </a:solidFill>
                        <a:effectLst/>
                        <a:latin typeface="Calibri" panose="020F0502020204030204" pitchFamily="34" charset="0"/>
                      </a:endParaRPr>
                    </a:p>
                  </a:txBody>
                  <a:tcPr marL="3546" marR="3546" marT="3546" marB="0" anchor="b">
                    <a:lnL>
                      <a:noFill/>
                    </a:lnL>
                    <a:lnR>
                      <a:noFill/>
                    </a:lnR>
                    <a:lnT>
                      <a:noFill/>
                    </a:lnT>
                    <a:lnB>
                      <a:noFill/>
                    </a:lnB>
                    <a:noFill/>
                  </a:tcPr>
                </a:tc>
                <a:extLst>
                  <a:ext uri="{0D108BD9-81ED-4DB2-BD59-A6C34878D82A}">
                    <a16:rowId xmlns:a16="http://schemas.microsoft.com/office/drawing/2014/main" val="1883706511"/>
                  </a:ext>
                </a:extLst>
              </a:tr>
              <a:tr h="241200">
                <a:tc>
                  <a:txBody>
                    <a:bodyPr/>
                    <a:lstStyle/>
                    <a:p>
                      <a:pPr algn="r" fontAlgn="b"/>
                      <a:r>
                        <a:rPr lang="en-GB" sz="1100" b="0" i="0" u="none" strike="noStrike" dirty="0">
                          <a:solidFill>
                            <a:srgbClr val="000000"/>
                          </a:solidFill>
                          <a:effectLst/>
                          <a:latin typeface="Calibri" panose="020F0502020204030204" pitchFamily="34" charset="0"/>
                        </a:rPr>
                        <a:t>Social Sciences</a:t>
                      </a:r>
                    </a:p>
                  </a:txBody>
                  <a:tcPr marL="3546" marR="3546" marT="3546" marB="0" anchor="b">
                    <a:lnL>
                      <a:noFill/>
                    </a:lnL>
                    <a:lnR>
                      <a:noFill/>
                    </a:lnR>
                    <a:lnT>
                      <a:noFill/>
                    </a:lnT>
                    <a:lnB>
                      <a:noFill/>
                    </a:lnB>
                    <a:noFill/>
                  </a:tcPr>
                </a:tc>
                <a:tc>
                  <a:txBody>
                    <a:bodyPr/>
                    <a:lstStyle/>
                    <a:p>
                      <a:pPr algn="r" fontAlgn="b"/>
                      <a:r>
                        <a:rPr lang="en-GB" sz="1100" b="0" i="1" u="none" strike="noStrike">
                          <a:solidFill>
                            <a:srgbClr val="000000"/>
                          </a:solidFill>
                          <a:effectLst/>
                          <a:latin typeface="Calibri" panose="020F0502020204030204" pitchFamily="34" charset="0"/>
                        </a:rPr>
                        <a:t>no data</a:t>
                      </a:r>
                    </a:p>
                  </a:txBody>
                  <a:tcPr marL="3546" marR="3546" marT="3546" marB="0" anchor="b">
                    <a:lnL>
                      <a:noFill/>
                    </a:lnL>
                    <a:lnR>
                      <a:noFill/>
                    </a:lnR>
                    <a:lnT>
                      <a:noFill/>
                    </a:lnT>
                    <a:lnB>
                      <a:noFill/>
                    </a:lnB>
                    <a:noFill/>
                  </a:tcPr>
                </a:tc>
                <a:tc>
                  <a:txBody>
                    <a:bodyPr/>
                    <a:lstStyle/>
                    <a:p>
                      <a:pPr algn="r" fontAlgn="b"/>
                      <a:r>
                        <a:rPr lang="en-GB" sz="1100" b="0" i="1" u="none" strike="noStrike">
                          <a:solidFill>
                            <a:srgbClr val="000000"/>
                          </a:solidFill>
                          <a:effectLst/>
                          <a:latin typeface="Calibri" panose="020F0502020204030204" pitchFamily="34" charset="0"/>
                        </a:rPr>
                        <a:t>no data</a:t>
                      </a:r>
                    </a:p>
                  </a:txBody>
                  <a:tcPr marL="3546" marR="3546" marT="3546" marB="0" anchor="b">
                    <a:lnL>
                      <a:noFill/>
                    </a:lnL>
                    <a:lnR>
                      <a:noFill/>
                    </a:lnR>
                    <a:lnT>
                      <a:noFill/>
                    </a:lnT>
                    <a:lnB>
                      <a:noFill/>
                    </a:lnB>
                    <a:noFill/>
                  </a:tcPr>
                </a:tc>
                <a:tc>
                  <a:txBody>
                    <a:bodyPr/>
                    <a:lstStyle/>
                    <a:p>
                      <a:pPr algn="r" fontAlgn="b"/>
                      <a:r>
                        <a:rPr lang="en-GB" sz="1100" b="0" i="1" u="none" strike="noStrike">
                          <a:solidFill>
                            <a:srgbClr val="000000"/>
                          </a:solidFill>
                          <a:effectLst/>
                          <a:latin typeface="Calibri" panose="020F0502020204030204" pitchFamily="34" charset="0"/>
                        </a:rPr>
                        <a:t>low</a:t>
                      </a:r>
                    </a:p>
                  </a:txBody>
                  <a:tcPr marL="3546" marR="3546" marT="3546" marB="0" anchor="b">
                    <a:lnL>
                      <a:noFill/>
                    </a:lnL>
                    <a:lnR>
                      <a:noFill/>
                    </a:lnR>
                    <a:lnT>
                      <a:noFill/>
                    </a:lnT>
                    <a:lnB>
                      <a:noFill/>
                    </a:lnB>
                    <a:noFill/>
                  </a:tcPr>
                </a:tc>
                <a:tc>
                  <a:txBody>
                    <a:bodyPr/>
                    <a:lstStyle/>
                    <a:p>
                      <a:pPr algn="r" fontAlgn="b"/>
                      <a:r>
                        <a:rPr lang="en-GB" sz="1100" b="0" i="1" u="none" strike="noStrike">
                          <a:solidFill>
                            <a:srgbClr val="000000"/>
                          </a:solidFill>
                          <a:effectLst/>
                          <a:latin typeface="Calibri" panose="020F0502020204030204" pitchFamily="34" charset="0"/>
                        </a:rPr>
                        <a:t>low</a:t>
                      </a:r>
                    </a:p>
                  </a:txBody>
                  <a:tcPr marL="3546" marR="3546" marT="3546" marB="0" anchor="b">
                    <a:lnL>
                      <a:noFill/>
                    </a:lnL>
                    <a:lnR>
                      <a:noFill/>
                    </a:lnR>
                    <a:lnT>
                      <a:noFill/>
                    </a:lnT>
                    <a:lnB>
                      <a:noFill/>
                    </a:lnB>
                    <a:noFill/>
                  </a:tcPr>
                </a:tc>
                <a:tc>
                  <a:txBody>
                    <a:bodyPr/>
                    <a:lstStyle/>
                    <a:p>
                      <a:pPr algn="r" fontAlgn="b"/>
                      <a:r>
                        <a:rPr lang="en-GB" sz="1100" b="0" i="1" u="none" strike="noStrike">
                          <a:solidFill>
                            <a:srgbClr val="000000"/>
                          </a:solidFill>
                          <a:effectLst/>
                          <a:latin typeface="Calibri" panose="020F0502020204030204" pitchFamily="34" charset="0"/>
                        </a:rPr>
                        <a:t>low</a:t>
                      </a:r>
                    </a:p>
                  </a:txBody>
                  <a:tcPr marL="3546" marR="3546" marT="3546" marB="0" anchor="b">
                    <a:lnL>
                      <a:noFill/>
                    </a:lnL>
                    <a:lnR>
                      <a:noFill/>
                    </a:lnR>
                    <a:lnT>
                      <a:noFill/>
                    </a:lnT>
                    <a:lnB>
                      <a:noFill/>
                    </a:lnB>
                    <a:noFill/>
                  </a:tcPr>
                </a:tc>
                <a:tc>
                  <a:txBody>
                    <a:bodyPr/>
                    <a:lstStyle/>
                    <a:p>
                      <a:pPr algn="r" fontAlgn="b"/>
                      <a:r>
                        <a:rPr lang="en-GB" sz="1100" b="0" i="1" u="none" strike="noStrike" dirty="0">
                          <a:solidFill>
                            <a:srgbClr val="000000"/>
                          </a:solidFill>
                          <a:effectLst/>
                          <a:latin typeface="Calibri" panose="020F0502020204030204" pitchFamily="34" charset="0"/>
                        </a:rPr>
                        <a:t>low</a:t>
                      </a:r>
                    </a:p>
                  </a:txBody>
                  <a:tcPr marL="3546" marR="3546" marT="3546" marB="0" anchor="b">
                    <a:lnL>
                      <a:noFill/>
                    </a:lnL>
                    <a:lnR>
                      <a:noFill/>
                    </a:lnR>
                    <a:lnT>
                      <a:noFill/>
                    </a:lnT>
                    <a:lnB>
                      <a:noFill/>
                    </a:lnB>
                    <a:noFill/>
                  </a:tcPr>
                </a:tc>
                <a:tc>
                  <a:txBody>
                    <a:bodyPr/>
                    <a:lstStyle/>
                    <a:p>
                      <a:pPr algn="l" fontAlgn="b"/>
                      <a:endParaRPr lang="en-GB" sz="1100" b="0" i="0" u="none" strike="noStrike" dirty="0">
                        <a:solidFill>
                          <a:srgbClr val="000000"/>
                        </a:solidFill>
                        <a:effectLst/>
                        <a:latin typeface="Calibri" panose="020F0502020204030204" pitchFamily="34" charset="0"/>
                      </a:endParaRPr>
                    </a:p>
                  </a:txBody>
                  <a:tcPr marL="3546" marR="3546" marT="3546" marB="0" anchor="b">
                    <a:lnL>
                      <a:noFill/>
                    </a:lnL>
                    <a:lnR>
                      <a:noFill/>
                    </a:lnR>
                    <a:lnT>
                      <a:noFill/>
                    </a:lnT>
                    <a:lnB>
                      <a:noFill/>
                    </a:lnB>
                    <a:noFill/>
                  </a:tcPr>
                </a:tc>
                <a:extLst>
                  <a:ext uri="{0D108BD9-81ED-4DB2-BD59-A6C34878D82A}">
                    <a16:rowId xmlns:a16="http://schemas.microsoft.com/office/drawing/2014/main" val="1906536076"/>
                  </a:ext>
                </a:extLst>
              </a:tr>
              <a:tr h="241200">
                <a:tc>
                  <a:txBody>
                    <a:bodyPr/>
                    <a:lstStyle/>
                    <a:p>
                      <a:pPr algn="r" fontAlgn="b"/>
                      <a:r>
                        <a:rPr lang="en-GB" sz="1100" b="1" i="0" u="none" strike="noStrike" dirty="0">
                          <a:solidFill>
                            <a:srgbClr val="000000"/>
                          </a:solidFill>
                          <a:effectLst/>
                          <a:latin typeface="Calibri" panose="020F0502020204030204" pitchFamily="34" charset="0"/>
                        </a:rPr>
                        <a:t>Total</a:t>
                      </a:r>
                    </a:p>
                  </a:txBody>
                  <a:tcPr marL="3546" marR="3546" marT="3546" marB="0" anchor="b">
                    <a:lnL>
                      <a:noFill/>
                    </a:lnL>
                    <a:lnR>
                      <a:noFill/>
                    </a:lnR>
                    <a:lnT>
                      <a:noFill/>
                    </a:lnT>
                    <a:lnB>
                      <a:noFill/>
                    </a:lnB>
                    <a:noFill/>
                  </a:tcPr>
                </a:tc>
                <a:tc>
                  <a:txBody>
                    <a:bodyPr/>
                    <a:lstStyle/>
                    <a:p>
                      <a:pPr algn="r" fontAlgn="b"/>
                      <a:r>
                        <a:rPr lang="en-GB" sz="1100" b="1" i="0" u="none" strike="noStrike">
                          <a:solidFill>
                            <a:srgbClr val="000000"/>
                          </a:solidFill>
                          <a:effectLst/>
                          <a:latin typeface="Calibri" panose="020F0502020204030204" pitchFamily="34" charset="0"/>
                        </a:rPr>
                        <a:t>1,590</a:t>
                      </a:r>
                    </a:p>
                  </a:txBody>
                  <a:tcPr marL="3546" marR="3546" marT="3546" marB="0" anchor="b">
                    <a:lnL>
                      <a:noFill/>
                    </a:lnL>
                    <a:lnR>
                      <a:noFill/>
                    </a:lnR>
                    <a:lnT>
                      <a:noFill/>
                    </a:lnT>
                    <a:lnB>
                      <a:noFill/>
                    </a:lnB>
                    <a:noFill/>
                  </a:tcPr>
                </a:tc>
                <a:tc>
                  <a:txBody>
                    <a:bodyPr/>
                    <a:lstStyle/>
                    <a:p>
                      <a:pPr algn="r" fontAlgn="b"/>
                      <a:r>
                        <a:rPr lang="en-GB" sz="1100" b="1" i="0" u="none" strike="noStrike">
                          <a:solidFill>
                            <a:srgbClr val="000000"/>
                          </a:solidFill>
                          <a:effectLst/>
                          <a:latin typeface="Calibri" panose="020F0502020204030204" pitchFamily="34" charset="0"/>
                        </a:rPr>
                        <a:t>1,120</a:t>
                      </a:r>
                    </a:p>
                  </a:txBody>
                  <a:tcPr marL="3546" marR="3546" marT="3546" marB="0" anchor="b">
                    <a:lnL>
                      <a:noFill/>
                    </a:lnL>
                    <a:lnR>
                      <a:noFill/>
                    </a:lnR>
                    <a:lnT>
                      <a:noFill/>
                    </a:lnT>
                    <a:lnB>
                      <a:noFill/>
                    </a:lnB>
                    <a:noFill/>
                  </a:tcPr>
                </a:tc>
                <a:tc>
                  <a:txBody>
                    <a:bodyPr/>
                    <a:lstStyle/>
                    <a:p>
                      <a:pPr algn="r" fontAlgn="b"/>
                      <a:r>
                        <a:rPr lang="en-GB" sz="1100" b="1" i="0" u="none" strike="noStrike">
                          <a:solidFill>
                            <a:srgbClr val="000000"/>
                          </a:solidFill>
                          <a:effectLst/>
                          <a:latin typeface="Calibri" panose="020F0502020204030204" pitchFamily="34" charset="0"/>
                        </a:rPr>
                        <a:t>1,000</a:t>
                      </a:r>
                    </a:p>
                  </a:txBody>
                  <a:tcPr marL="3546" marR="3546" marT="3546" marB="0" anchor="b">
                    <a:lnL>
                      <a:noFill/>
                    </a:lnL>
                    <a:lnR>
                      <a:noFill/>
                    </a:lnR>
                    <a:lnT>
                      <a:noFill/>
                    </a:lnT>
                    <a:lnB>
                      <a:noFill/>
                    </a:lnB>
                    <a:noFill/>
                  </a:tcPr>
                </a:tc>
                <a:tc>
                  <a:txBody>
                    <a:bodyPr/>
                    <a:lstStyle/>
                    <a:p>
                      <a:pPr algn="r" fontAlgn="b"/>
                      <a:r>
                        <a:rPr lang="en-GB" sz="1100" b="1" i="0" u="none" strike="noStrike">
                          <a:solidFill>
                            <a:srgbClr val="000000"/>
                          </a:solidFill>
                          <a:effectLst/>
                          <a:latin typeface="Calibri" panose="020F0502020204030204" pitchFamily="34" charset="0"/>
                        </a:rPr>
                        <a:t>1,140</a:t>
                      </a:r>
                    </a:p>
                  </a:txBody>
                  <a:tcPr marL="3546" marR="3546" marT="3546" marB="0" anchor="b">
                    <a:lnL>
                      <a:noFill/>
                    </a:lnL>
                    <a:lnR>
                      <a:noFill/>
                    </a:lnR>
                    <a:lnT>
                      <a:noFill/>
                    </a:lnT>
                    <a:lnB>
                      <a:noFill/>
                    </a:lnB>
                    <a:noFill/>
                  </a:tcPr>
                </a:tc>
                <a:tc>
                  <a:txBody>
                    <a:bodyPr/>
                    <a:lstStyle/>
                    <a:p>
                      <a:pPr algn="r" fontAlgn="b"/>
                      <a:r>
                        <a:rPr lang="en-GB" sz="1100" b="1" i="0" u="none" strike="noStrike">
                          <a:solidFill>
                            <a:srgbClr val="000000"/>
                          </a:solidFill>
                          <a:effectLst/>
                          <a:latin typeface="Calibri" panose="020F0502020204030204" pitchFamily="34" charset="0"/>
                        </a:rPr>
                        <a:t>1,200</a:t>
                      </a:r>
                    </a:p>
                  </a:txBody>
                  <a:tcPr marL="3546" marR="3546" marT="3546" marB="0" anchor="b">
                    <a:lnL>
                      <a:noFill/>
                    </a:lnL>
                    <a:lnR>
                      <a:noFill/>
                    </a:lnR>
                    <a:lnT>
                      <a:noFill/>
                    </a:lnT>
                    <a:lnB>
                      <a:noFill/>
                    </a:lnB>
                    <a:noFill/>
                  </a:tcPr>
                </a:tc>
                <a:tc>
                  <a:txBody>
                    <a:bodyPr/>
                    <a:lstStyle/>
                    <a:p>
                      <a:pPr algn="r" fontAlgn="b"/>
                      <a:r>
                        <a:rPr lang="en-GB" sz="1100" b="1" i="0" u="none" strike="noStrike">
                          <a:solidFill>
                            <a:srgbClr val="000000"/>
                          </a:solidFill>
                          <a:effectLst/>
                          <a:latin typeface="Calibri" panose="020F0502020204030204" pitchFamily="34" charset="0"/>
                        </a:rPr>
                        <a:t>1,270</a:t>
                      </a:r>
                    </a:p>
                  </a:txBody>
                  <a:tcPr marL="3546" marR="3546" marT="3546" marB="0" anchor="b">
                    <a:lnL>
                      <a:noFill/>
                    </a:lnL>
                    <a:lnR>
                      <a:noFill/>
                    </a:lnR>
                    <a:lnT>
                      <a:noFill/>
                    </a:lnT>
                    <a:lnB>
                      <a:noFill/>
                    </a:lnB>
                    <a:noFill/>
                  </a:tcPr>
                </a:tc>
                <a:tc>
                  <a:txBody>
                    <a:bodyPr/>
                    <a:lstStyle/>
                    <a:p>
                      <a:pPr algn="r" fontAlgn="b"/>
                      <a:r>
                        <a:rPr lang="en-GB" sz="1100" b="1" i="0" u="none" strike="noStrike" dirty="0">
                          <a:solidFill>
                            <a:srgbClr val="000000"/>
                          </a:solidFill>
                          <a:effectLst/>
                          <a:latin typeface="Calibri" panose="020F0502020204030204" pitchFamily="34" charset="0"/>
                        </a:rPr>
                        <a:t>-20%</a:t>
                      </a:r>
                    </a:p>
                  </a:txBody>
                  <a:tcPr marL="3546" marR="3546" marT="3546" marB="0" anchor="b">
                    <a:lnL>
                      <a:noFill/>
                    </a:lnL>
                    <a:lnR>
                      <a:noFill/>
                    </a:lnR>
                    <a:lnT>
                      <a:noFill/>
                    </a:lnT>
                    <a:lnB>
                      <a:noFill/>
                    </a:lnB>
                    <a:solidFill>
                      <a:srgbClr val="FAFCFE"/>
                    </a:solidFill>
                  </a:tcPr>
                </a:tc>
                <a:extLst>
                  <a:ext uri="{0D108BD9-81ED-4DB2-BD59-A6C34878D82A}">
                    <a16:rowId xmlns:a16="http://schemas.microsoft.com/office/drawing/2014/main" val="2633041327"/>
                  </a:ext>
                </a:extLst>
              </a:tr>
            </a:tbl>
          </a:graphicData>
        </a:graphic>
      </p:graphicFrame>
      <p:sp>
        <p:nvSpPr>
          <p:cNvPr id="3" name="TextBox 2">
            <a:extLst>
              <a:ext uri="{FF2B5EF4-FFF2-40B4-BE49-F238E27FC236}">
                <a16:creationId xmlns:a16="http://schemas.microsoft.com/office/drawing/2014/main" id="{697EFF87-C231-FA54-DE1B-242E0F632B19}"/>
              </a:ext>
            </a:extLst>
          </p:cNvPr>
          <p:cNvSpPr txBox="1"/>
          <p:nvPr/>
        </p:nvSpPr>
        <p:spPr>
          <a:xfrm>
            <a:off x="5353486" y="1086961"/>
            <a:ext cx="6141828" cy="523220"/>
          </a:xfrm>
          <a:prstGeom prst="rect">
            <a:avLst/>
          </a:prstGeom>
          <a:noFill/>
        </p:spPr>
        <p:txBody>
          <a:bodyPr wrap="square" rtlCol="0">
            <a:spAutoFit/>
          </a:bodyPr>
          <a:lstStyle/>
          <a:p>
            <a:r>
              <a:rPr lang="en-GB" sz="1400" b="1" dirty="0">
                <a:solidFill>
                  <a:srgbClr val="006965"/>
                </a:solidFill>
              </a:rPr>
              <a:t>There has been a large drop in the number of apprenticeship achievements for Buckinghamshire-based learners in ‘engineering &amp; manufacturing technologies’.</a:t>
            </a:r>
          </a:p>
        </p:txBody>
      </p:sp>
      <p:sp>
        <p:nvSpPr>
          <p:cNvPr id="4" name="Content Placeholder 2">
            <a:extLst>
              <a:ext uri="{FF2B5EF4-FFF2-40B4-BE49-F238E27FC236}">
                <a16:creationId xmlns:a16="http://schemas.microsoft.com/office/drawing/2014/main" id="{4145BD13-1EB2-98CC-D8D5-3EF5354BEDC4}"/>
              </a:ext>
            </a:extLst>
          </p:cNvPr>
          <p:cNvSpPr txBox="1">
            <a:spLocks/>
          </p:cNvSpPr>
          <p:nvPr/>
        </p:nvSpPr>
        <p:spPr>
          <a:xfrm>
            <a:off x="858103" y="1917730"/>
            <a:ext cx="3551337" cy="412429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800" dirty="0"/>
              <a:t>Key sectors of</a:t>
            </a:r>
            <a:r>
              <a:rPr lang="en-GB" sz="1800" dirty="0">
                <a:solidFill>
                  <a:srgbClr val="FF0000"/>
                </a:solidFill>
              </a:rPr>
              <a:t> </a:t>
            </a:r>
            <a:r>
              <a:rPr lang="en-GB" sz="1800" dirty="0"/>
              <a:t>digital and construction recorded strong growth in the number of apprenticeships achieved by Buckinghamshire-based learners.</a:t>
            </a:r>
          </a:p>
          <a:p>
            <a:r>
              <a:rPr lang="en-GB" sz="1800" dirty="0"/>
              <a:t>However, there has been a relatively large drop in the number of apprenticeship achievements for ‘engineering &amp; manufacturing technologies’.</a:t>
            </a:r>
          </a:p>
          <a:p>
            <a:r>
              <a:rPr lang="en-GB" sz="1800" dirty="0"/>
              <a:t>A large drop was also recorded for apprenticeship achievements in ‘health, public services &amp; care’ and ‘retail &amp; commercial enterprise’.</a:t>
            </a:r>
          </a:p>
          <a:p>
            <a:endParaRPr lang="en-GB" sz="1800" dirty="0"/>
          </a:p>
          <a:p>
            <a:endParaRPr lang="en-GB" sz="1800" dirty="0"/>
          </a:p>
        </p:txBody>
      </p:sp>
      <p:sp>
        <p:nvSpPr>
          <p:cNvPr id="5" name="TextBox 4">
            <a:extLst>
              <a:ext uri="{FF2B5EF4-FFF2-40B4-BE49-F238E27FC236}">
                <a16:creationId xmlns:a16="http://schemas.microsoft.com/office/drawing/2014/main" id="{5A47F45E-A3E8-2902-9CD7-970D2B71B0A6}"/>
              </a:ext>
            </a:extLst>
          </p:cNvPr>
          <p:cNvSpPr txBox="1"/>
          <p:nvPr/>
        </p:nvSpPr>
        <p:spPr>
          <a:xfrm>
            <a:off x="8051181" y="5899964"/>
            <a:ext cx="3766054" cy="276999"/>
          </a:xfrm>
          <a:prstGeom prst="rect">
            <a:avLst/>
          </a:prstGeom>
          <a:noFill/>
        </p:spPr>
        <p:txBody>
          <a:bodyPr wrap="square" rtlCol="0">
            <a:spAutoFit/>
          </a:bodyPr>
          <a:lstStyle/>
          <a:p>
            <a:pPr algn="r"/>
            <a:r>
              <a:rPr lang="en-GB" sz="1200" dirty="0"/>
              <a:t>Source: </a:t>
            </a:r>
            <a:r>
              <a:rPr lang="en-GB" sz="1200" dirty="0">
                <a:hlinkClick r:id="rId2"/>
              </a:rPr>
              <a:t>DfE Apprenticeship achievements</a:t>
            </a:r>
            <a:endParaRPr lang="en-GB" sz="1200" dirty="0"/>
          </a:p>
        </p:txBody>
      </p:sp>
    </p:spTree>
    <p:extLst>
      <p:ext uri="{BB962C8B-B14F-4D97-AF65-F5344CB8AC3E}">
        <p14:creationId xmlns:p14="http://schemas.microsoft.com/office/powerpoint/2010/main" val="36045776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2658F-907E-2671-F322-94E0B42558D3}"/>
              </a:ext>
            </a:extLst>
          </p:cNvPr>
          <p:cNvSpPr>
            <a:spLocks noGrp="1"/>
          </p:cNvSpPr>
          <p:nvPr>
            <p:ph type="title"/>
          </p:nvPr>
        </p:nvSpPr>
        <p:spPr/>
        <p:txBody>
          <a:bodyPr/>
          <a:lstStyle/>
          <a:p>
            <a:r>
              <a:rPr lang="en-GB" dirty="0"/>
              <a:t>Science, Technology, Engineering and Maths (STEM)</a:t>
            </a:r>
          </a:p>
        </p:txBody>
      </p:sp>
      <p:graphicFrame>
        <p:nvGraphicFramePr>
          <p:cNvPr id="4" name="Chart 3">
            <a:extLst>
              <a:ext uri="{FF2B5EF4-FFF2-40B4-BE49-F238E27FC236}">
                <a16:creationId xmlns:a16="http://schemas.microsoft.com/office/drawing/2014/main" id="{958F91AC-89B3-2775-E32D-F5ADB5FA8C91}"/>
              </a:ext>
            </a:extLst>
          </p:cNvPr>
          <p:cNvGraphicFramePr>
            <a:graphicFrameLocks/>
          </p:cNvGraphicFramePr>
          <p:nvPr>
            <p:extLst>
              <p:ext uri="{D42A27DB-BD31-4B8C-83A1-F6EECF244321}">
                <p14:modId xmlns:p14="http://schemas.microsoft.com/office/powerpoint/2010/main" val="928213408"/>
              </p:ext>
            </p:extLst>
          </p:nvPr>
        </p:nvGraphicFramePr>
        <p:xfrm>
          <a:off x="6487887" y="2137964"/>
          <a:ext cx="4719600" cy="37620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EB56555B-6338-79B9-0170-42E30059F8AB}"/>
              </a:ext>
            </a:extLst>
          </p:cNvPr>
          <p:cNvSpPr txBox="1"/>
          <p:nvPr/>
        </p:nvSpPr>
        <p:spPr>
          <a:xfrm>
            <a:off x="8051181" y="5899964"/>
            <a:ext cx="3766054" cy="276999"/>
          </a:xfrm>
          <a:prstGeom prst="rect">
            <a:avLst/>
          </a:prstGeom>
          <a:noFill/>
        </p:spPr>
        <p:txBody>
          <a:bodyPr wrap="square" rtlCol="0">
            <a:spAutoFit/>
          </a:bodyPr>
          <a:lstStyle/>
          <a:p>
            <a:pPr algn="r"/>
            <a:r>
              <a:rPr lang="en-GB" sz="1200" dirty="0"/>
              <a:t>Source: </a:t>
            </a:r>
            <a:r>
              <a:rPr lang="en-GB" sz="1200" dirty="0">
                <a:hlinkClick r:id="rId3"/>
              </a:rPr>
              <a:t>DfE Apprenticeship achievements</a:t>
            </a:r>
            <a:endParaRPr lang="en-GB" sz="1200" dirty="0"/>
          </a:p>
        </p:txBody>
      </p:sp>
      <p:sp>
        <p:nvSpPr>
          <p:cNvPr id="6" name="Content Placeholder 2">
            <a:extLst>
              <a:ext uri="{FF2B5EF4-FFF2-40B4-BE49-F238E27FC236}">
                <a16:creationId xmlns:a16="http://schemas.microsoft.com/office/drawing/2014/main" id="{9C8C1E17-DA88-DE36-9325-D3499E5664EE}"/>
              </a:ext>
            </a:extLst>
          </p:cNvPr>
          <p:cNvSpPr txBox="1">
            <a:spLocks/>
          </p:cNvSpPr>
          <p:nvPr/>
        </p:nvSpPr>
        <p:spPr>
          <a:xfrm>
            <a:off x="838200" y="2079171"/>
            <a:ext cx="5257800" cy="409779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000" dirty="0"/>
              <a:t>23% of achievements for apprenticeships delivered in Buckinghamshire were in STEM subjects in 2022/23.</a:t>
            </a:r>
          </a:p>
          <a:p>
            <a:r>
              <a:rPr lang="en-GB" sz="2000" dirty="0"/>
              <a:t>Achievements in STEM subjects are noticeably lower than their 2019/20 peak for learners who live in the Wycombe, Beaconsfield and Buckingham parliamentary constituency areas.</a:t>
            </a:r>
          </a:p>
          <a:p>
            <a:r>
              <a:rPr lang="en-GB" sz="2000" dirty="0"/>
              <a:t>Achievements in STEM subjects increased between 2021/22 and 2022/23 in all areas within Buckinghamshire.</a:t>
            </a:r>
          </a:p>
          <a:p>
            <a:r>
              <a:rPr lang="en-GB" sz="2000" dirty="0"/>
              <a:t>Achievements have only increased year-on-year since 2020/21 by learners living in Wycombe.</a:t>
            </a:r>
          </a:p>
        </p:txBody>
      </p:sp>
      <p:sp>
        <p:nvSpPr>
          <p:cNvPr id="7" name="TextBox 6">
            <a:extLst>
              <a:ext uri="{FF2B5EF4-FFF2-40B4-BE49-F238E27FC236}">
                <a16:creationId xmlns:a16="http://schemas.microsoft.com/office/drawing/2014/main" id="{DF88967C-F871-CB88-B03A-C5F2A336D443}"/>
              </a:ext>
            </a:extLst>
          </p:cNvPr>
          <p:cNvSpPr txBox="1"/>
          <p:nvPr/>
        </p:nvSpPr>
        <p:spPr>
          <a:xfrm>
            <a:off x="6441440" y="1267709"/>
            <a:ext cx="5208279" cy="738664"/>
          </a:xfrm>
          <a:prstGeom prst="rect">
            <a:avLst/>
          </a:prstGeom>
          <a:noFill/>
        </p:spPr>
        <p:txBody>
          <a:bodyPr wrap="square" rtlCol="0">
            <a:spAutoFit/>
          </a:bodyPr>
          <a:lstStyle/>
          <a:p>
            <a:r>
              <a:rPr lang="en-GB" sz="1400" b="1" dirty="0">
                <a:solidFill>
                  <a:srgbClr val="006965"/>
                </a:solidFill>
              </a:rPr>
              <a:t>Notable declines in the proportion of STEM apprenticeship achievements have occurred in the Wycombe, Beaconsfield and Buckingham parliamentary constituency areas since 2019/20.</a:t>
            </a:r>
          </a:p>
        </p:txBody>
      </p:sp>
    </p:spTree>
    <p:extLst>
      <p:ext uri="{BB962C8B-B14F-4D97-AF65-F5344CB8AC3E}">
        <p14:creationId xmlns:p14="http://schemas.microsoft.com/office/powerpoint/2010/main" val="14246238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F98FF-8D19-04CB-394F-6DECC95455F4}"/>
              </a:ext>
            </a:extLst>
          </p:cNvPr>
          <p:cNvSpPr>
            <a:spLocks noGrp="1"/>
          </p:cNvSpPr>
          <p:nvPr>
            <p:ph type="title"/>
          </p:nvPr>
        </p:nvSpPr>
        <p:spPr/>
        <p:txBody>
          <a:bodyPr/>
          <a:lstStyle/>
          <a:p>
            <a:r>
              <a:rPr lang="en-GB" dirty="0"/>
              <a:t>Training providers</a:t>
            </a:r>
          </a:p>
        </p:txBody>
      </p:sp>
      <p:graphicFrame>
        <p:nvGraphicFramePr>
          <p:cNvPr id="7" name="Content Placeholder 6">
            <a:extLst>
              <a:ext uri="{FF2B5EF4-FFF2-40B4-BE49-F238E27FC236}">
                <a16:creationId xmlns:a16="http://schemas.microsoft.com/office/drawing/2014/main" id="{A3C54F92-4AE9-0A0E-9872-EA854BB6489B}"/>
              </a:ext>
            </a:extLst>
          </p:cNvPr>
          <p:cNvGraphicFramePr>
            <a:graphicFrameLocks noGrp="1"/>
          </p:cNvGraphicFramePr>
          <p:nvPr>
            <p:ph idx="1"/>
            <p:extLst>
              <p:ext uri="{D42A27DB-BD31-4B8C-83A1-F6EECF244321}">
                <p14:modId xmlns:p14="http://schemas.microsoft.com/office/powerpoint/2010/main" val="361612749"/>
              </p:ext>
            </p:extLst>
          </p:nvPr>
        </p:nvGraphicFramePr>
        <p:xfrm>
          <a:off x="6596743" y="997920"/>
          <a:ext cx="5431972" cy="4618320"/>
        </p:xfrm>
        <a:graphic>
          <a:graphicData uri="http://schemas.openxmlformats.org/drawingml/2006/table">
            <a:tbl>
              <a:tblPr/>
              <a:tblGrid>
                <a:gridCol w="1251857">
                  <a:extLst>
                    <a:ext uri="{9D8B030D-6E8A-4147-A177-3AD203B41FA5}">
                      <a16:colId xmlns:a16="http://schemas.microsoft.com/office/drawing/2014/main" val="753899219"/>
                    </a:ext>
                  </a:extLst>
                </a:gridCol>
                <a:gridCol w="4180115">
                  <a:extLst>
                    <a:ext uri="{9D8B030D-6E8A-4147-A177-3AD203B41FA5}">
                      <a16:colId xmlns:a16="http://schemas.microsoft.com/office/drawing/2014/main" val="1195398066"/>
                    </a:ext>
                  </a:extLst>
                </a:gridCol>
              </a:tblGrid>
              <a:tr h="174054">
                <a:tc>
                  <a:txBody>
                    <a:bodyPr/>
                    <a:lstStyle/>
                    <a:p>
                      <a:pPr algn="ctr" fontAlgn="b"/>
                      <a:r>
                        <a:rPr lang="en-GB" sz="1600" b="0" i="0" u="none" strike="noStrike" dirty="0">
                          <a:solidFill>
                            <a:schemeClr val="bg1"/>
                          </a:solidFill>
                          <a:effectLst/>
                          <a:latin typeface="Calibri" panose="020F0502020204030204" pitchFamily="34" charset="0"/>
                        </a:rPr>
                        <a:t>Achievements</a:t>
                      </a:r>
                    </a:p>
                  </a:txBody>
                  <a:tcPr marL="2180" marR="2180" marT="2180" marB="0" anchor="b">
                    <a:lnL>
                      <a:noFill/>
                    </a:lnL>
                    <a:lnR>
                      <a:noFill/>
                    </a:lnR>
                    <a:lnT>
                      <a:noFill/>
                    </a:lnT>
                    <a:lnB>
                      <a:noFill/>
                    </a:lnB>
                    <a:solidFill>
                      <a:schemeClr val="tx1"/>
                    </a:solidFill>
                  </a:tcPr>
                </a:tc>
                <a:tc>
                  <a:txBody>
                    <a:bodyPr/>
                    <a:lstStyle/>
                    <a:p>
                      <a:pPr algn="l" fontAlgn="b"/>
                      <a:r>
                        <a:rPr lang="en-GB" sz="1600" b="0" i="0" u="none" strike="noStrike" dirty="0">
                          <a:solidFill>
                            <a:schemeClr val="bg1"/>
                          </a:solidFill>
                          <a:effectLst/>
                          <a:latin typeface="Calibri" panose="020F0502020204030204" pitchFamily="34" charset="0"/>
                        </a:rPr>
                        <a:t>Training provider</a:t>
                      </a:r>
                    </a:p>
                  </a:txBody>
                  <a:tcPr marL="2180" marR="2180" marT="2180" marB="0" anchor="b">
                    <a:lnL>
                      <a:noFill/>
                    </a:lnL>
                    <a:lnR>
                      <a:noFill/>
                    </a:lnR>
                    <a:lnT>
                      <a:noFill/>
                    </a:lnT>
                    <a:lnB>
                      <a:noFill/>
                    </a:lnB>
                    <a:solidFill>
                      <a:schemeClr val="tx1"/>
                    </a:solidFill>
                  </a:tcPr>
                </a:tc>
                <a:extLst>
                  <a:ext uri="{0D108BD9-81ED-4DB2-BD59-A6C34878D82A}">
                    <a16:rowId xmlns:a16="http://schemas.microsoft.com/office/drawing/2014/main" val="3221784476"/>
                  </a:ext>
                </a:extLst>
              </a:tr>
              <a:tr h="174054">
                <a:tc>
                  <a:txBody>
                    <a:bodyPr/>
                    <a:lstStyle/>
                    <a:p>
                      <a:pPr algn="ctr" fontAlgn="b"/>
                      <a:r>
                        <a:rPr lang="en-GB" sz="1100" b="0" i="0" u="none" strike="noStrike" dirty="0">
                          <a:solidFill>
                            <a:srgbClr val="FFFFFF"/>
                          </a:solidFill>
                          <a:effectLst/>
                          <a:latin typeface="Calibri" panose="020F0502020204030204" pitchFamily="34" charset="0"/>
                        </a:rPr>
                        <a:t>59</a:t>
                      </a:r>
                    </a:p>
                  </a:txBody>
                  <a:tcPr marL="7252" marR="7252" marT="7252" marB="0" anchor="b">
                    <a:lnL>
                      <a:noFill/>
                    </a:lnL>
                    <a:lnR>
                      <a:noFill/>
                    </a:lnR>
                    <a:lnT>
                      <a:noFill/>
                    </a:lnT>
                    <a:lnB>
                      <a:noFill/>
                    </a:lnB>
                    <a:solidFill>
                      <a:srgbClr val="B5D137"/>
                    </a:solidFill>
                  </a:tcPr>
                </a:tc>
                <a:tc>
                  <a:txBody>
                    <a:bodyPr/>
                    <a:lstStyle/>
                    <a:p>
                      <a:pPr algn="l" fontAlgn="b"/>
                      <a:r>
                        <a:rPr lang="en-GB" sz="1100" b="0" i="0" u="none" strike="noStrike" dirty="0">
                          <a:solidFill>
                            <a:srgbClr val="FFFFFF"/>
                          </a:solidFill>
                          <a:effectLst/>
                          <a:latin typeface="Calibri" panose="020F0502020204030204" pitchFamily="34" charset="0"/>
                        </a:rPr>
                        <a:t>ROYAL AIR FORCE </a:t>
                      </a:r>
                      <a:r>
                        <a:rPr lang="en-GB" sz="1100" b="0" i="0" u="none" strike="noStrike" dirty="0">
                          <a:solidFill>
                            <a:schemeClr val="tx1"/>
                          </a:solidFill>
                          <a:effectLst/>
                          <a:latin typeface="Calibri" panose="020F0502020204030204" pitchFamily="34" charset="0"/>
                        </a:rPr>
                        <a:t>(other public funded i.e. LA’s and HE)</a:t>
                      </a:r>
                    </a:p>
                  </a:txBody>
                  <a:tcPr marL="7252" marR="7252" marT="7252" marB="0" anchor="b">
                    <a:lnL>
                      <a:noFill/>
                    </a:lnL>
                    <a:lnR>
                      <a:noFill/>
                    </a:lnR>
                    <a:lnT>
                      <a:noFill/>
                    </a:lnT>
                    <a:lnB>
                      <a:noFill/>
                    </a:lnB>
                    <a:solidFill>
                      <a:srgbClr val="B5D137"/>
                    </a:solidFill>
                  </a:tcPr>
                </a:tc>
                <a:extLst>
                  <a:ext uri="{0D108BD9-81ED-4DB2-BD59-A6C34878D82A}">
                    <a16:rowId xmlns:a16="http://schemas.microsoft.com/office/drawing/2014/main" val="3446422880"/>
                  </a:ext>
                </a:extLst>
              </a:tr>
              <a:tr h="174054">
                <a:tc>
                  <a:txBody>
                    <a:bodyPr/>
                    <a:lstStyle/>
                    <a:p>
                      <a:pPr algn="ctr" fontAlgn="b"/>
                      <a:r>
                        <a:rPr lang="en-GB" sz="1100" b="0" i="0" u="none" strike="noStrike">
                          <a:solidFill>
                            <a:srgbClr val="FFFFFF"/>
                          </a:solidFill>
                          <a:effectLst/>
                          <a:latin typeface="Calibri" panose="020F0502020204030204" pitchFamily="34" charset="0"/>
                        </a:rPr>
                        <a:t>58</a:t>
                      </a:r>
                    </a:p>
                  </a:txBody>
                  <a:tcPr marL="7252" marR="7252" marT="7252" marB="0" anchor="b">
                    <a:lnL>
                      <a:noFill/>
                    </a:lnL>
                    <a:lnR>
                      <a:noFill/>
                    </a:lnR>
                    <a:lnT>
                      <a:noFill/>
                    </a:lnT>
                    <a:lnB>
                      <a:noFill/>
                    </a:lnB>
                    <a:solidFill>
                      <a:srgbClr val="878787"/>
                    </a:solidFill>
                  </a:tcPr>
                </a:tc>
                <a:tc>
                  <a:txBody>
                    <a:bodyPr/>
                    <a:lstStyle/>
                    <a:p>
                      <a:pPr algn="l" fontAlgn="b"/>
                      <a:r>
                        <a:rPr lang="en-GB" sz="1100" b="0" i="0" u="none" strike="noStrike" dirty="0">
                          <a:solidFill>
                            <a:srgbClr val="FFFFFF"/>
                          </a:solidFill>
                          <a:effectLst/>
                          <a:latin typeface="Calibri" panose="020F0502020204030204" pitchFamily="34" charset="0"/>
                        </a:rPr>
                        <a:t>BUCKINGHAMSHIRE COLLEGE GROUP </a:t>
                      </a:r>
                      <a:r>
                        <a:rPr lang="en-GB" sz="1100" b="0" i="0" u="none" strike="noStrike" dirty="0">
                          <a:solidFill>
                            <a:schemeClr val="tx1"/>
                          </a:solidFill>
                          <a:effectLst/>
                          <a:latin typeface="Calibri" panose="020F0502020204030204" pitchFamily="34" charset="0"/>
                        </a:rPr>
                        <a:t>(general FE College incl. tertiary)</a:t>
                      </a:r>
                    </a:p>
                  </a:txBody>
                  <a:tcPr marL="7252" marR="7252" marT="7252" marB="0" anchor="b">
                    <a:lnL>
                      <a:noFill/>
                    </a:lnL>
                    <a:lnR>
                      <a:noFill/>
                    </a:lnR>
                    <a:lnT>
                      <a:noFill/>
                    </a:lnT>
                    <a:lnB>
                      <a:noFill/>
                    </a:lnB>
                    <a:solidFill>
                      <a:srgbClr val="878787"/>
                    </a:solidFill>
                  </a:tcPr>
                </a:tc>
                <a:extLst>
                  <a:ext uri="{0D108BD9-81ED-4DB2-BD59-A6C34878D82A}">
                    <a16:rowId xmlns:a16="http://schemas.microsoft.com/office/drawing/2014/main" val="3421711369"/>
                  </a:ext>
                </a:extLst>
              </a:tr>
              <a:tr h="174054">
                <a:tc>
                  <a:txBody>
                    <a:bodyPr/>
                    <a:lstStyle/>
                    <a:p>
                      <a:pPr algn="ctr" fontAlgn="b"/>
                      <a:r>
                        <a:rPr lang="en-GB" sz="1100" b="0" i="0" u="none" strike="noStrike">
                          <a:solidFill>
                            <a:srgbClr val="FFFFFF"/>
                          </a:solidFill>
                          <a:effectLst/>
                          <a:latin typeface="Calibri" panose="020F0502020204030204" pitchFamily="34" charset="0"/>
                        </a:rPr>
                        <a:t>39</a:t>
                      </a:r>
                    </a:p>
                  </a:txBody>
                  <a:tcPr marL="7252" marR="7252" marT="7252" marB="0" anchor="b">
                    <a:lnL>
                      <a:noFill/>
                    </a:lnL>
                    <a:lnR>
                      <a:noFill/>
                    </a:lnR>
                    <a:lnT>
                      <a:noFill/>
                    </a:lnT>
                    <a:lnB>
                      <a:noFill/>
                    </a:lnB>
                    <a:solidFill>
                      <a:srgbClr val="B5D137"/>
                    </a:solidFill>
                  </a:tcPr>
                </a:tc>
                <a:tc>
                  <a:txBody>
                    <a:bodyPr/>
                    <a:lstStyle/>
                    <a:p>
                      <a:pPr algn="l" fontAlgn="b"/>
                      <a:r>
                        <a:rPr lang="en-GB" sz="1100" b="0" i="0" u="none" strike="noStrike" dirty="0">
                          <a:solidFill>
                            <a:srgbClr val="FFFFFF"/>
                          </a:solidFill>
                          <a:effectLst/>
                          <a:latin typeface="Calibri" panose="020F0502020204030204" pitchFamily="34" charset="0"/>
                        </a:rPr>
                        <a:t>BUCKINGHAMSHIRE NEW UNIVERSITY</a:t>
                      </a:r>
                    </a:p>
                  </a:txBody>
                  <a:tcPr marL="7252" marR="7252" marT="7252" marB="0" anchor="b">
                    <a:lnL>
                      <a:noFill/>
                    </a:lnL>
                    <a:lnR>
                      <a:noFill/>
                    </a:lnR>
                    <a:lnT>
                      <a:noFill/>
                    </a:lnT>
                    <a:lnB>
                      <a:noFill/>
                    </a:lnB>
                    <a:solidFill>
                      <a:srgbClr val="B5D137"/>
                    </a:solidFill>
                  </a:tcPr>
                </a:tc>
                <a:extLst>
                  <a:ext uri="{0D108BD9-81ED-4DB2-BD59-A6C34878D82A}">
                    <a16:rowId xmlns:a16="http://schemas.microsoft.com/office/drawing/2014/main" val="329342371"/>
                  </a:ext>
                </a:extLst>
              </a:tr>
              <a:tr h="174054">
                <a:tc>
                  <a:txBody>
                    <a:bodyPr/>
                    <a:lstStyle/>
                    <a:p>
                      <a:pPr algn="ctr" fontAlgn="b"/>
                      <a:r>
                        <a:rPr lang="en-GB" sz="1100" b="0" i="0" u="none" strike="noStrike">
                          <a:solidFill>
                            <a:srgbClr val="FFFFFF"/>
                          </a:solidFill>
                          <a:effectLst/>
                          <a:latin typeface="Calibri" panose="020F0502020204030204" pitchFamily="34" charset="0"/>
                        </a:rPr>
                        <a:t>39</a:t>
                      </a:r>
                    </a:p>
                  </a:txBody>
                  <a:tcPr marL="7252" marR="7252" marT="7252" marB="0" anchor="b">
                    <a:lnL>
                      <a:noFill/>
                    </a:lnL>
                    <a:lnR>
                      <a:noFill/>
                    </a:lnR>
                    <a:lnT>
                      <a:noFill/>
                    </a:lnT>
                    <a:lnB>
                      <a:noFill/>
                    </a:lnB>
                    <a:solidFill>
                      <a:srgbClr val="006965"/>
                    </a:solidFill>
                  </a:tcPr>
                </a:tc>
                <a:tc>
                  <a:txBody>
                    <a:bodyPr/>
                    <a:lstStyle/>
                    <a:p>
                      <a:pPr algn="l" fontAlgn="b"/>
                      <a:r>
                        <a:rPr lang="en-GB" sz="1100" b="0" i="0" u="none" strike="noStrike" dirty="0">
                          <a:solidFill>
                            <a:srgbClr val="FFFFFF"/>
                          </a:solidFill>
                          <a:effectLst/>
                          <a:latin typeface="Calibri" panose="020F0502020204030204" pitchFamily="34" charset="0"/>
                        </a:rPr>
                        <a:t>LIFETIME TRAINING GROUP LIMITED </a:t>
                      </a:r>
                      <a:r>
                        <a:rPr lang="en-GB" sz="1100" b="0" i="0" u="none" strike="noStrike" dirty="0">
                          <a:solidFill>
                            <a:schemeClr val="tx1"/>
                          </a:solidFill>
                          <a:effectLst/>
                          <a:latin typeface="Calibri" panose="020F0502020204030204" pitchFamily="34" charset="0"/>
                        </a:rPr>
                        <a:t>(private sector public funded)</a:t>
                      </a:r>
                    </a:p>
                  </a:txBody>
                  <a:tcPr marL="7252" marR="7252" marT="7252" marB="0" anchor="b">
                    <a:lnL>
                      <a:noFill/>
                    </a:lnL>
                    <a:lnR>
                      <a:noFill/>
                    </a:lnR>
                    <a:lnT>
                      <a:noFill/>
                    </a:lnT>
                    <a:lnB>
                      <a:noFill/>
                    </a:lnB>
                    <a:solidFill>
                      <a:srgbClr val="006965"/>
                    </a:solidFill>
                  </a:tcPr>
                </a:tc>
                <a:extLst>
                  <a:ext uri="{0D108BD9-81ED-4DB2-BD59-A6C34878D82A}">
                    <a16:rowId xmlns:a16="http://schemas.microsoft.com/office/drawing/2014/main" val="616959902"/>
                  </a:ext>
                </a:extLst>
              </a:tr>
              <a:tr h="174054">
                <a:tc>
                  <a:txBody>
                    <a:bodyPr/>
                    <a:lstStyle/>
                    <a:p>
                      <a:pPr algn="ctr" fontAlgn="b"/>
                      <a:r>
                        <a:rPr lang="en-GB" sz="1100" b="0" i="0" u="none" strike="noStrike">
                          <a:solidFill>
                            <a:srgbClr val="FFFFFF"/>
                          </a:solidFill>
                          <a:effectLst/>
                          <a:latin typeface="Calibri" panose="020F0502020204030204" pitchFamily="34" charset="0"/>
                        </a:rPr>
                        <a:t>34</a:t>
                      </a:r>
                    </a:p>
                  </a:txBody>
                  <a:tcPr marL="7252" marR="7252" marT="7252" marB="0" anchor="b">
                    <a:lnL>
                      <a:noFill/>
                    </a:lnL>
                    <a:lnR>
                      <a:noFill/>
                    </a:lnR>
                    <a:lnT>
                      <a:noFill/>
                    </a:lnT>
                    <a:lnB>
                      <a:noFill/>
                    </a:lnB>
                    <a:solidFill>
                      <a:srgbClr val="006965"/>
                    </a:solidFill>
                  </a:tcPr>
                </a:tc>
                <a:tc>
                  <a:txBody>
                    <a:bodyPr/>
                    <a:lstStyle/>
                    <a:p>
                      <a:pPr algn="l" fontAlgn="b"/>
                      <a:r>
                        <a:rPr lang="en-GB" sz="1100" b="0" i="0" u="none" strike="noStrike">
                          <a:solidFill>
                            <a:srgbClr val="FFFFFF"/>
                          </a:solidFill>
                          <a:effectLst/>
                          <a:latin typeface="Calibri" panose="020F0502020204030204" pitchFamily="34" charset="0"/>
                        </a:rPr>
                        <a:t>BPP PROFESSIONAL EDUCATION LIMITED</a:t>
                      </a:r>
                    </a:p>
                  </a:txBody>
                  <a:tcPr marL="7252" marR="7252" marT="7252" marB="0" anchor="b">
                    <a:lnL>
                      <a:noFill/>
                    </a:lnL>
                    <a:lnR>
                      <a:noFill/>
                    </a:lnR>
                    <a:lnT>
                      <a:noFill/>
                    </a:lnT>
                    <a:lnB>
                      <a:noFill/>
                    </a:lnB>
                    <a:solidFill>
                      <a:srgbClr val="006965"/>
                    </a:solidFill>
                  </a:tcPr>
                </a:tc>
                <a:extLst>
                  <a:ext uri="{0D108BD9-81ED-4DB2-BD59-A6C34878D82A}">
                    <a16:rowId xmlns:a16="http://schemas.microsoft.com/office/drawing/2014/main" val="3969698202"/>
                  </a:ext>
                </a:extLst>
              </a:tr>
              <a:tr h="174054">
                <a:tc>
                  <a:txBody>
                    <a:bodyPr/>
                    <a:lstStyle/>
                    <a:p>
                      <a:pPr algn="ctr" fontAlgn="b"/>
                      <a:r>
                        <a:rPr lang="en-GB" sz="1100" b="0" i="0" u="none" strike="noStrike">
                          <a:solidFill>
                            <a:srgbClr val="FFFFFF"/>
                          </a:solidFill>
                          <a:effectLst/>
                          <a:latin typeface="Calibri" panose="020F0502020204030204" pitchFamily="34" charset="0"/>
                        </a:rPr>
                        <a:t>34</a:t>
                      </a:r>
                    </a:p>
                  </a:txBody>
                  <a:tcPr marL="7252" marR="7252" marT="7252" marB="0" anchor="b">
                    <a:lnL>
                      <a:noFill/>
                    </a:lnL>
                    <a:lnR>
                      <a:noFill/>
                    </a:lnR>
                    <a:lnT>
                      <a:noFill/>
                    </a:lnT>
                    <a:lnB>
                      <a:noFill/>
                    </a:lnB>
                    <a:solidFill>
                      <a:srgbClr val="B5D137"/>
                    </a:solidFill>
                  </a:tcPr>
                </a:tc>
                <a:tc>
                  <a:txBody>
                    <a:bodyPr/>
                    <a:lstStyle/>
                    <a:p>
                      <a:pPr algn="l" fontAlgn="b"/>
                      <a:r>
                        <a:rPr lang="en-GB" sz="1100" b="0" i="0" u="none" strike="noStrike">
                          <a:solidFill>
                            <a:srgbClr val="FFFFFF"/>
                          </a:solidFill>
                          <a:effectLst/>
                          <a:latin typeface="Calibri" panose="020F0502020204030204" pitchFamily="34" charset="0"/>
                        </a:rPr>
                        <a:t>BUCKINGHAMSHIRE COUNCIL</a:t>
                      </a:r>
                    </a:p>
                  </a:txBody>
                  <a:tcPr marL="7252" marR="7252" marT="7252" marB="0" anchor="b">
                    <a:lnL>
                      <a:noFill/>
                    </a:lnL>
                    <a:lnR>
                      <a:noFill/>
                    </a:lnR>
                    <a:lnT>
                      <a:noFill/>
                    </a:lnT>
                    <a:lnB>
                      <a:noFill/>
                    </a:lnB>
                    <a:solidFill>
                      <a:srgbClr val="B5D137"/>
                    </a:solidFill>
                  </a:tcPr>
                </a:tc>
                <a:extLst>
                  <a:ext uri="{0D108BD9-81ED-4DB2-BD59-A6C34878D82A}">
                    <a16:rowId xmlns:a16="http://schemas.microsoft.com/office/drawing/2014/main" val="140125329"/>
                  </a:ext>
                </a:extLst>
              </a:tr>
              <a:tr h="174054">
                <a:tc>
                  <a:txBody>
                    <a:bodyPr/>
                    <a:lstStyle/>
                    <a:p>
                      <a:pPr algn="ctr" fontAlgn="b"/>
                      <a:r>
                        <a:rPr lang="en-GB" sz="1100" b="0" i="0" u="none" strike="noStrike">
                          <a:solidFill>
                            <a:srgbClr val="FFFFFF"/>
                          </a:solidFill>
                          <a:effectLst/>
                          <a:latin typeface="Calibri" panose="020F0502020204030204" pitchFamily="34" charset="0"/>
                        </a:rPr>
                        <a:t>33</a:t>
                      </a:r>
                    </a:p>
                  </a:txBody>
                  <a:tcPr marL="7252" marR="7252" marT="7252" marB="0" anchor="b">
                    <a:lnL>
                      <a:noFill/>
                    </a:lnL>
                    <a:lnR>
                      <a:noFill/>
                    </a:lnR>
                    <a:lnT>
                      <a:noFill/>
                    </a:lnT>
                    <a:lnB>
                      <a:noFill/>
                    </a:lnB>
                    <a:solidFill>
                      <a:srgbClr val="006965"/>
                    </a:solidFill>
                  </a:tcPr>
                </a:tc>
                <a:tc>
                  <a:txBody>
                    <a:bodyPr/>
                    <a:lstStyle/>
                    <a:p>
                      <a:pPr algn="l" fontAlgn="b"/>
                      <a:r>
                        <a:rPr lang="en-GB" sz="1100" b="0" i="0" u="none" strike="noStrike">
                          <a:solidFill>
                            <a:srgbClr val="FFFFFF"/>
                          </a:solidFill>
                          <a:effectLst/>
                          <a:latin typeface="Calibri" panose="020F0502020204030204" pitchFamily="34" charset="0"/>
                        </a:rPr>
                        <a:t>MULTIVERSE GROUP LIMITED</a:t>
                      </a:r>
                    </a:p>
                  </a:txBody>
                  <a:tcPr marL="7252" marR="7252" marT="7252" marB="0" anchor="b">
                    <a:lnL>
                      <a:noFill/>
                    </a:lnL>
                    <a:lnR>
                      <a:noFill/>
                    </a:lnR>
                    <a:lnT>
                      <a:noFill/>
                    </a:lnT>
                    <a:lnB>
                      <a:noFill/>
                    </a:lnB>
                    <a:solidFill>
                      <a:srgbClr val="006965"/>
                    </a:solidFill>
                  </a:tcPr>
                </a:tc>
                <a:extLst>
                  <a:ext uri="{0D108BD9-81ED-4DB2-BD59-A6C34878D82A}">
                    <a16:rowId xmlns:a16="http://schemas.microsoft.com/office/drawing/2014/main" val="2601164318"/>
                  </a:ext>
                </a:extLst>
              </a:tr>
              <a:tr h="174054">
                <a:tc>
                  <a:txBody>
                    <a:bodyPr/>
                    <a:lstStyle/>
                    <a:p>
                      <a:pPr algn="ctr" fontAlgn="b"/>
                      <a:r>
                        <a:rPr lang="en-GB" sz="1100" b="0" i="0" u="none" strike="noStrike">
                          <a:solidFill>
                            <a:srgbClr val="FFFFFF"/>
                          </a:solidFill>
                          <a:effectLst/>
                          <a:latin typeface="Calibri" panose="020F0502020204030204" pitchFamily="34" charset="0"/>
                        </a:rPr>
                        <a:t>26</a:t>
                      </a:r>
                    </a:p>
                  </a:txBody>
                  <a:tcPr marL="7252" marR="7252" marT="7252" marB="0" anchor="b">
                    <a:lnL>
                      <a:noFill/>
                    </a:lnL>
                    <a:lnR>
                      <a:noFill/>
                    </a:lnR>
                    <a:lnT>
                      <a:noFill/>
                    </a:lnT>
                    <a:lnB>
                      <a:noFill/>
                    </a:lnB>
                    <a:solidFill>
                      <a:srgbClr val="006965"/>
                    </a:solidFill>
                  </a:tcPr>
                </a:tc>
                <a:tc>
                  <a:txBody>
                    <a:bodyPr/>
                    <a:lstStyle/>
                    <a:p>
                      <a:pPr algn="l" fontAlgn="b"/>
                      <a:r>
                        <a:rPr lang="en-GB" sz="1100" b="0" i="0" u="none" strike="noStrike" dirty="0">
                          <a:solidFill>
                            <a:srgbClr val="FFFFFF"/>
                          </a:solidFill>
                          <a:effectLst/>
                          <a:latin typeface="Calibri" panose="020F0502020204030204" pitchFamily="34" charset="0"/>
                        </a:rPr>
                        <a:t>KAPLAN FINANCIAL LIMITED</a:t>
                      </a:r>
                    </a:p>
                  </a:txBody>
                  <a:tcPr marL="7252" marR="7252" marT="7252" marB="0" anchor="b">
                    <a:lnL>
                      <a:noFill/>
                    </a:lnL>
                    <a:lnR>
                      <a:noFill/>
                    </a:lnR>
                    <a:lnT>
                      <a:noFill/>
                    </a:lnT>
                    <a:lnB>
                      <a:noFill/>
                    </a:lnB>
                    <a:solidFill>
                      <a:srgbClr val="006965"/>
                    </a:solidFill>
                  </a:tcPr>
                </a:tc>
                <a:extLst>
                  <a:ext uri="{0D108BD9-81ED-4DB2-BD59-A6C34878D82A}">
                    <a16:rowId xmlns:a16="http://schemas.microsoft.com/office/drawing/2014/main" val="3426632334"/>
                  </a:ext>
                </a:extLst>
              </a:tr>
              <a:tr h="174054">
                <a:tc>
                  <a:txBody>
                    <a:bodyPr/>
                    <a:lstStyle/>
                    <a:p>
                      <a:pPr algn="ctr" fontAlgn="b"/>
                      <a:r>
                        <a:rPr lang="en-GB" sz="1100" b="0" i="0" u="none" strike="noStrike">
                          <a:solidFill>
                            <a:srgbClr val="FFFFFF"/>
                          </a:solidFill>
                          <a:effectLst/>
                          <a:latin typeface="Calibri" panose="020F0502020204030204" pitchFamily="34" charset="0"/>
                        </a:rPr>
                        <a:t>25</a:t>
                      </a:r>
                    </a:p>
                  </a:txBody>
                  <a:tcPr marL="7252" marR="7252" marT="7252" marB="0" anchor="b">
                    <a:lnL>
                      <a:noFill/>
                    </a:lnL>
                    <a:lnR>
                      <a:noFill/>
                    </a:lnR>
                    <a:lnT>
                      <a:noFill/>
                    </a:lnT>
                    <a:lnB>
                      <a:noFill/>
                    </a:lnB>
                    <a:solidFill>
                      <a:srgbClr val="006965"/>
                    </a:solidFill>
                  </a:tcPr>
                </a:tc>
                <a:tc>
                  <a:txBody>
                    <a:bodyPr/>
                    <a:lstStyle/>
                    <a:p>
                      <a:pPr algn="l" fontAlgn="b"/>
                      <a:r>
                        <a:rPr lang="en-GB" sz="1100" b="0" i="0" u="none" strike="noStrike">
                          <a:solidFill>
                            <a:srgbClr val="FFFFFF"/>
                          </a:solidFill>
                          <a:effectLst/>
                          <a:latin typeface="Calibri" panose="020F0502020204030204" pitchFamily="34" charset="0"/>
                        </a:rPr>
                        <a:t>CORNDEL LIMITED</a:t>
                      </a:r>
                    </a:p>
                  </a:txBody>
                  <a:tcPr marL="7252" marR="7252" marT="7252" marB="0" anchor="b">
                    <a:lnL>
                      <a:noFill/>
                    </a:lnL>
                    <a:lnR>
                      <a:noFill/>
                    </a:lnR>
                    <a:lnT>
                      <a:noFill/>
                    </a:lnT>
                    <a:lnB>
                      <a:noFill/>
                    </a:lnB>
                    <a:solidFill>
                      <a:srgbClr val="006965"/>
                    </a:solidFill>
                  </a:tcPr>
                </a:tc>
                <a:extLst>
                  <a:ext uri="{0D108BD9-81ED-4DB2-BD59-A6C34878D82A}">
                    <a16:rowId xmlns:a16="http://schemas.microsoft.com/office/drawing/2014/main" val="1314344583"/>
                  </a:ext>
                </a:extLst>
              </a:tr>
              <a:tr h="174054">
                <a:tc>
                  <a:txBody>
                    <a:bodyPr/>
                    <a:lstStyle/>
                    <a:p>
                      <a:pPr algn="ctr" fontAlgn="b"/>
                      <a:r>
                        <a:rPr lang="en-GB" sz="1100" b="0" i="0" u="none" strike="noStrike">
                          <a:solidFill>
                            <a:srgbClr val="FFFFFF"/>
                          </a:solidFill>
                          <a:effectLst/>
                          <a:latin typeface="Calibri" panose="020F0502020204030204" pitchFamily="34" charset="0"/>
                        </a:rPr>
                        <a:t>21</a:t>
                      </a:r>
                    </a:p>
                  </a:txBody>
                  <a:tcPr marL="7252" marR="7252" marT="7252" marB="0" anchor="b">
                    <a:lnL>
                      <a:noFill/>
                    </a:lnL>
                    <a:lnR>
                      <a:noFill/>
                    </a:lnR>
                    <a:lnT>
                      <a:noFill/>
                    </a:lnT>
                    <a:lnB>
                      <a:noFill/>
                    </a:lnB>
                    <a:solidFill>
                      <a:srgbClr val="006965"/>
                    </a:solidFill>
                  </a:tcPr>
                </a:tc>
                <a:tc>
                  <a:txBody>
                    <a:bodyPr/>
                    <a:lstStyle/>
                    <a:p>
                      <a:pPr algn="l" fontAlgn="b"/>
                      <a:r>
                        <a:rPr lang="en-GB" sz="1100" b="0" i="0" u="none" strike="noStrike">
                          <a:solidFill>
                            <a:srgbClr val="FFFFFF"/>
                          </a:solidFill>
                          <a:effectLst/>
                          <a:latin typeface="Calibri" panose="020F0502020204030204" pitchFamily="34" charset="0"/>
                        </a:rPr>
                        <a:t>QA LIMITED</a:t>
                      </a:r>
                    </a:p>
                  </a:txBody>
                  <a:tcPr marL="7252" marR="7252" marT="7252" marB="0" anchor="b">
                    <a:lnL>
                      <a:noFill/>
                    </a:lnL>
                    <a:lnR>
                      <a:noFill/>
                    </a:lnR>
                    <a:lnT>
                      <a:noFill/>
                    </a:lnT>
                    <a:lnB>
                      <a:noFill/>
                    </a:lnB>
                    <a:solidFill>
                      <a:srgbClr val="006965"/>
                    </a:solidFill>
                  </a:tcPr>
                </a:tc>
                <a:extLst>
                  <a:ext uri="{0D108BD9-81ED-4DB2-BD59-A6C34878D82A}">
                    <a16:rowId xmlns:a16="http://schemas.microsoft.com/office/drawing/2014/main" val="654720284"/>
                  </a:ext>
                </a:extLst>
              </a:tr>
              <a:tr h="174054">
                <a:tc>
                  <a:txBody>
                    <a:bodyPr/>
                    <a:lstStyle/>
                    <a:p>
                      <a:pPr algn="ctr" fontAlgn="b"/>
                      <a:r>
                        <a:rPr lang="en-GB" sz="1100" b="0" i="0" u="none" strike="noStrike">
                          <a:solidFill>
                            <a:srgbClr val="FFFFFF"/>
                          </a:solidFill>
                          <a:effectLst/>
                          <a:latin typeface="Calibri" panose="020F0502020204030204" pitchFamily="34" charset="0"/>
                        </a:rPr>
                        <a:t>20</a:t>
                      </a:r>
                    </a:p>
                  </a:txBody>
                  <a:tcPr marL="7252" marR="7252" marT="7252" marB="0" anchor="b">
                    <a:lnL>
                      <a:noFill/>
                    </a:lnL>
                    <a:lnR>
                      <a:noFill/>
                    </a:lnR>
                    <a:lnT>
                      <a:noFill/>
                    </a:lnT>
                    <a:lnB>
                      <a:noFill/>
                    </a:lnB>
                    <a:solidFill>
                      <a:srgbClr val="006965"/>
                    </a:solidFill>
                  </a:tcPr>
                </a:tc>
                <a:tc>
                  <a:txBody>
                    <a:bodyPr/>
                    <a:lstStyle/>
                    <a:p>
                      <a:pPr algn="l" fontAlgn="b"/>
                      <a:r>
                        <a:rPr lang="en-GB" sz="1100" b="0" i="0" u="none" strike="noStrike">
                          <a:solidFill>
                            <a:srgbClr val="FFFFFF"/>
                          </a:solidFill>
                          <a:effectLst/>
                          <a:latin typeface="Calibri" panose="020F0502020204030204" pitchFamily="34" charset="0"/>
                        </a:rPr>
                        <a:t>HIT TRAINING LTD</a:t>
                      </a:r>
                    </a:p>
                  </a:txBody>
                  <a:tcPr marL="7252" marR="7252" marT="7252" marB="0" anchor="b">
                    <a:lnL>
                      <a:noFill/>
                    </a:lnL>
                    <a:lnR>
                      <a:noFill/>
                    </a:lnR>
                    <a:lnT>
                      <a:noFill/>
                    </a:lnT>
                    <a:lnB>
                      <a:noFill/>
                    </a:lnB>
                    <a:solidFill>
                      <a:srgbClr val="006965"/>
                    </a:solidFill>
                  </a:tcPr>
                </a:tc>
                <a:extLst>
                  <a:ext uri="{0D108BD9-81ED-4DB2-BD59-A6C34878D82A}">
                    <a16:rowId xmlns:a16="http://schemas.microsoft.com/office/drawing/2014/main" val="3510734520"/>
                  </a:ext>
                </a:extLst>
              </a:tr>
              <a:tr h="174054">
                <a:tc>
                  <a:txBody>
                    <a:bodyPr/>
                    <a:lstStyle/>
                    <a:p>
                      <a:pPr algn="ctr" fontAlgn="b"/>
                      <a:r>
                        <a:rPr lang="en-GB" sz="1100" b="0" i="0" u="none" strike="noStrike">
                          <a:solidFill>
                            <a:srgbClr val="FFFFFF"/>
                          </a:solidFill>
                          <a:effectLst/>
                          <a:latin typeface="Calibri" panose="020F0502020204030204" pitchFamily="34" charset="0"/>
                        </a:rPr>
                        <a:t>18</a:t>
                      </a:r>
                    </a:p>
                  </a:txBody>
                  <a:tcPr marL="7252" marR="7252" marT="7252" marB="0" anchor="b">
                    <a:lnL>
                      <a:noFill/>
                    </a:lnL>
                    <a:lnR>
                      <a:noFill/>
                    </a:lnR>
                    <a:lnT>
                      <a:noFill/>
                    </a:lnT>
                    <a:lnB>
                      <a:noFill/>
                    </a:lnB>
                    <a:solidFill>
                      <a:srgbClr val="878787"/>
                    </a:solidFill>
                  </a:tcPr>
                </a:tc>
                <a:tc>
                  <a:txBody>
                    <a:bodyPr/>
                    <a:lstStyle/>
                    <a:p>
                      <a:pPr algn="l" fontAlgn="b"/>
                      <a:r>
                        <a:rPr lang="en-GB" sz="1100" b="0" i="0" u="none" strike="noStrike">
                          <a:solidFill>
                            <a:srgbClr val="FFFFFF"/>
                          </a:solidFill>
                          <a:effectLst/>
                          <a:latin typeface="Calibri" panose="020F0502020204030204" pitchFamily="34" charset="0"/>
                        </a:rPr>
                        <a:t>ACTIVATE LEARNING</a:t>
                      </a:r>
                    </a:p>
                  </a:txBody>
                  <a:tcPr marL="7252" marR="7252" marT="7252" marB="0" anchor="b">
                    <a:lnL>
                      <a:noFill/>
                    </a:lnL>
                    <a:lnR>
                      <a:noFill/>
                    </a:lnR>
                    <a:lnT>
                      <a:noFill/>
                    </a:lnT>
                    <a:lnB>
                      <a:noFill/>
                    </a:lnB>
                    <a:solidFill>
                      <a:srgbClr val="878787"/>
                    </a:solidFill>
                  </a:tcPr>
                </a:tc>
                <a:extLst>
                  <a:ext uri="{0D108BD9-81ED-4DB2-BD59-A6C34878D82A}">
                    <a16:rowId xmlns:a16="http://schemas.microsoft.com/office/drawing/2014/main" val="1750150810"/>
                  </a:ext>
                </a:extLst>
              </a:tr>
              <a:tr h="174054">
                <a:tc>
                  <a:txBody>
                    <a:bodyPr/>
                    <a:lstStyle/>
                    <a:p>
                      <a:pPr algn="ctr" fontAlgn="b"/>
                      <a:r>
                        <a:rPr lang="en-GB" sz="1100" b="0" i="0" u="none" strike="noStrike">
                          <a:solidFill>
                            <a:srgbClr val="FFFFFF"/>
                          </a:solidFill>
                          <a:effectLst/>
                          <a:latin typeface="Calibri" panose="020F0502020204030204" pitchFamily="34" charset="0"/>
                        </a:rPr>
                        <a:t>17</a:t>
                      </a:r>
                    </a:p>
                  </a:txBody>
                  <a:tcPr marL="7252" marR="7252" marT="7252" marB="0" anchor="b">
                    <a:lnL>
                      <a:noFill/>
                    </a:lnL>
                    <a:lnR>
                      <a:noFill/>
                    </a:lnR>
                    <a:lnT>
                      <a:noFill/>
                    </a:lnT>
                    <a:lnB>
                      <a:noFill/>
                    </a:lnB>
                    <a:solidFill>
                      <a:srgbClr val="006965"/>
                    </a:solidFill>
                  </a:tcPr>
                </a:tc>
                <a:tc>
                  <a:txBody>
                    <a:bodyPr/>
                    <a:lstStyle/>
                    <a:p>
                      <a:pPr algn="l" fontAlgn="b"/>
                      <a:r>
                        <a:rPr lang="en-GB" sz="1100" b="0" i="0" u="none" strike="noStrike">
                          <a:solidFill>
                            <a:srgbClr val="FFFFFF"/>
                          </a:solidFill>
                          <a:effectLst/>
                          <a:latin typeface="Calibri" panose="020F0502020204030204" pitchFamily="34" charset="0"/>
                        </a:rPr>
                        <a:t>BRITISH TELECOMMUNICATIONS PUBLIC LIMITED COMPANY</a:t>
                      </a:r>
                    </a:p>
                  </a:txBody>
                  <a:tcPr marL="7252" marR="7252" marT="7252" marB="0" anchor="b">
                    <a:lnL>
                      <a:noFill/>
                    </a:lnL>
                    <a:lnR>
                      <a:noFill/>
                    </a:lnR>
                    <a:lnT>
                      <a:noFill/>
                    </a:lnT>
                    <a:lnB>
                      <a:noFill/>
                    </a:lnB>
                    <a:solidFill>
                      <a:srgbClr val="006965"/>
                    </a:solidFill>
                  </a:tcPr>
                </a:tc>
                <a:extLst>
                  <a:ext uri="{0D108BD9-81ED-4DB2-BD59-A6C34878D82A}">
                    <a16:rowId xmlns:a16="http://schemas.microsoft.com/office/drawing/2014/main" val="1876842067"/>
                  </a:ext>
                </a:extLst>
              </a:tr>
              <a:tr h="174054">
                <a:tc>
                  <a:txBody>
                    <a:bodyPr/>
                    <a:lstStyle/>
                    <a:p>
                      <a:pPr algn="ctr" fontAlgn="b"/>
                      <a:r>
                        <a:rPr lang="en-GB" sz="1100" b="0" i="0" u="none" strike="noStrike">
                          <a:solidFill>
                            <a:srgbClr val="FFFFFF"/>
                          </a:solidFill>
                          <a:effectLst/>
                          <a:latin typeface="Calibri" panose="020F0502020204030204" pitchFamily="34" charset="0"/>
                        </a:rPr>
                        <a:t>17</a:t>
                      </a:r>
                    </a:p>
                  </a:txBody>
                  <a:tcPr marL="7252" marR="7252" marT="7252" marB="0" anchor="b">
                    <a:lnL>
                      <a:noFill/>
                    </a:lnL>
                    <a:lnR>
                      <a:noFill/>
                    </a:lnR>
                    <a:lnT>
                      <a:noFill/>
                    </a:lnT>
                    <a:lnB>
                      <a:noFill/>
                    </a:lnB>
                    <a:solidFill>
                      <a:srgbClr val="006965"/>
                    </a:solidFill>
                  </a:tcPr>
                </a:tc>
                <a:tc>
                  <a:txBody>
                    <a:bodyPr/>
                    <a:lstStyle/>
                    <a:p>
                      <a:pPr algn="l" fontAlgn="b"/>
                      <a:r>
                        <a:rPr lang="en-GB" sz="1100" b="0" i="0" u="none" strike="noStrike">
                          <a:solidFill>
                            <a:srgbClr val="FFFFFF"/>
                          </a:solidFill>
                          <a:effectLst/>
                          <a:latin typeface="Calibri" panose="020F0502020204030204" pitchFamily="34" charset="0"/>
                        </a:rPr>
                        <a:t>INSPIRO LEARNING LIMITED</a:t>
                      </a:r>
                    </a:p>
                  </a:txBody>
                  <a:tcPr marL="7252" marR="7252" marT="7252" marB="0" anchor="b">
                    <a:lnL>
                      <a:noFill/>
                    </a:lnL>
                    <a:lnR>
                      <a:noFill/>
                    </a:lnR>
                    <a:lnT>
                      <a:noFill/>
                    </a:lnT>
                    <a:lnB>
                      <a:noFill/>
                    </a:lnB>
                    <a:solidFill>
                      <a:srgbClr val="006965"/>
                    </a:solidFill>
                  </a:tcPr>
                </a:tc>
                <a:extLst>
                  <a:ext uri="{0D108BD9-81ED-4DB2-BD59-A6C34878D82A}">
                    <a16:rowId xmlns:a16="http://schemas.microsoft.com/office/drawing/2014/main" val="1730736817"/>
                  </a:ext>
                </a:extLst>
              </a:tr>
              <a:tr h="174054">
                <a:tc>
                  <a:txBody>
                    <a:bodyPr/>
                    <a:lstStyle/>
                    <a:p>
                      <a:pPr algn="ctr" fontAlgn="b"/>
                      <a:r>
                        <a:rPr lang="en-GB" sz="1100" b="0" i="0" u="none" strike="noStrike">
                          <a:solidFill>
                            <a:srgbClr val="FFFFFF"/>
                          </a:solidFill>
                          <a:effectLst/>
                          <a:latin typeface="Calibri" panose="020F0502020204030204" pitchFamily="34" charset="0"/>
                        </a:rPr>
                        <a:t>17</a:t>
                      </a:r>
                    </a:p>
                  </a:txBody>
                  <a:tcPr marL="7252" marR="7252" marT="7252" marB="0" anchor="b">
                    <a:lnL>
                      <a:noFill/>
                    </a:lnL>
                    <a:lnR>
                      <a:noFill/>
                    </a:lnR>
                    <a:lnT>
                      <a:noFill/>
                    </a:lnT>
                    <a:lnB>
                      <a:noFill/>
                    </a:lnB>
                    <a:solidFill>
                      <a:srgbClr val="B5D137"/>
                    </a:solidFill>
                  </a:tcPr>
                </a:tc>
                <a:tc>
                  <a:txBody>
                    <a:bodyPr/>
                    <a:lstStyle/>
                    <a:p>
                      <a:pPr algn="l" fontAlgn="b"/>
                      <a:r>
                        <a:rPr lang="en-GB" sz="1100" b="0" i="0" u="none" strike="noStrike">
                          <a:solidFill>
                            <a:srgbClr val="FFFFFF"/>
                          </a:solidFill>
                          <a:effectLst/>
                          <a:latin typeface="Calibri" panose="020F0502020204030204" pitchFamily="34" charset="0"/>
                        </a:rPr>
                        <a:t>OXFORD HEALTH NHS FOUNDATION TRUST</a:t>
                      </a:r>
                    </a:p>
                  </a:txBody>
                  <a:tcPr marL="7252" marR="7252" marT="7252" marB="0" anchor="b">
                    <a:lnL>
                      <a:noFill/>
                    </a:lnL>
                    <a:lnR>
                      <a:noFill/>
                    </a:lnR>
                    <a:lnT>
                      <a:noFill/>
                    </a:lnT>
                    <a:lnB>
                      <a:noFill/>
                    </a:lnB>
                    <a:solidFill>
                      <a:srgbClr val="B5D137"/>
                    </a:solidFill>
                  </a:tcPr>
                </a:tc>
                <a:extLst>
                  <a:ext uri="{0D108BD9-81ED-4DB2-BD59-A6C34878D82A}">
                    <a16:rowId xmlns:a16="http://schemas.microsoft.com/office/drawing/2014/main" val="2073632774"/>
                  </a:ext>
                </a:extLst>
              </a:tr>
              <a:tr h="174054">
                <a:tc>
                  <a:txBody>
                    <a:bodyPr/>
                    <a:lstStyle/>
                    <a:p>
                      <a:pPr algn="ctr" fontAlgn="b"/>
                      <a:r>
                        <a:rPr lang="en-GB" sz="1100" b="0" i="0" u="none" strike="noStrike">
                          <a:solidFill>
                            <a:srgbClr val="FFFFFF"/>
                          </a:solidFill>
                          <a:effectLst/>
                          <a:latin typeface="Calibri" panose="020F0502020204030204" pitchFamily="34" charset="0"/>
                        </a:rPr>
                        <a:t>17</a:t>
                      </a:r>
                    </a:p>
                  </a:txBody>
                  <a:tcPr marL="7252" marR="7252" marT="7252" marB="0" anchor="b">
                    <a:lnL>
                      <a:noFill/>
                    </a:lnL>
                    <a:lnR>
                      <a:noFill/>
                    </a:lnR>
                    <a:lnT>
                      <a:noFill/>
                    </a:lnT>
                    <a:lnB>
                      <a:noFill/>
                    </a:lnB>
                    <a:solidFill>
                      <a:srgbClr val="878787"/>
                    </a:solidFill>
                  </a:tcPr>
                </a:tc>
                <a:tc>
                  <a:txBody>
                    <a:bodyPr/>
                    <a:lstStyle/>
                    <a:p>
                      <a:pPr algn="l" fontAlgn="b"/>
                      <a:r>
                        <a:rPr lang="en-GB" sz="1100" b="0" i="0" u="none" strike="noStrike">
                          <a:solidFill>
                            <a:srgbClr val="FFFFFF"/>
                          </a:solidFill>
                          <a:effectLst/>
                          <a:latin typeface="Calibri" panose="020F0502020204030204" pitchFamily="34" charset="0"/>
                        </a:rPr>
                        <a:t>THE WINDSOR FOREST COLLEGES GROUP</a:t>
                      </a:r>
                    </a:p>
                  </a:txBody>
                  <a:tcPr marL="7252" marR="7252" marT="7252" marB="0" anchor="b">
                    <a:lnL>
                      <a:noFill/>
                    </a:lnL>
                    <a:lnR>
                      <a:noFill/>
                    </a:lnR>
                    <a:lnT>
                      <a:noFill/>
                    </a:lnT>
                    <a:lnB>
                      <a:noFill/>
                    </a:lnB>
                    <a:solidFill>
                      <a:srgbClr val="878787"/>
                    </a:solidFill>
                  </a:tcPr>
                </a:tc>
                <a:extLst>
                  <a:ext uri="{0D108BD9-81ED-4DB2-BD59-A6C34878D82A}">
                    <a16:rowId xmlns:a16="http://schemas.microsoft.com/office/drawing/2014/main" val="1839168196"/>
                  </a:ext>
                </a:extLst>
              </a:tr>
              <a:tr h="174054">
                <a:tc>
                  <a:txBody>
                    <a:bodyPr/>
                    <a:lstStyle/>
                    <a:p>
                      <a:pPr algn="ctr" fontAlgn="b"/>
                      <a:r>
                        <a:rPr lang="en-GB" sz="1100" b="0" i="0" u="none" strike="noStrike">
                          <a:solidFill>
                            <a:srgbClr val="FFFFFF"/>
                          </a:solidFill>
                          <a:effectLst/>
                          <a:latin typeface="Calibri" panose="020F0502020204030204" pitchFamily="34" charset="0"/>
                        </a:rPr>
                        <a:t>16</a:t>
                      </a:r>
                    </a:p>
                  </a:txBody>
                  <a:tcPr marL="7252" marR="7252" marT="7252" marB="0" anchor="b">
                    <a:lnL>
                      <a:noFill/>
                    </a:lnL>
                    <a:lnR>
                      <a:noFill/>
                    </a:lnR>
                    <a:lnT>
                      <a:noFill/>
                    </a:lnT>
                    <a:lnB>
                      <a:noFill/>
                    </a:lnB>
                    <a:solidFill>
                      <a:srgbClr val="006965"/>
                    </a:solidFill>
                  </a:tcPr>
                </a:tc>
                <a:tc>
                  <a:txBody>
                    <a:bodyPr/>
                    <a:lstStyle/>
                    <a:p>
                      <a:pPr algn="l" fontAlgn="b"/>
                      <a:r>
                        <a:rPr lang="en-GB" sz="1100" b="0" i="0" u="none" strike="noStrike">
                          <a:solidFill>
                            <a:srgbClr val="FFFFFF"/>
                          </a:solidFill>
                          <a:effectLst/>
                          <a:latin typeface="Calibri" panose="020F0502020204030204" pitchFamily="34" charset="0"/>
                        </a:rPr>
                        <a:t>PARAGON EDUCATION &amp; SKILLS LIMITED</a:t>
                      </a:r>
                    </a:p>
                  </a:txBody>
                  <a:tcPr marL="7252" marR="7252" marT="7252" marB="0" anchor="b">
                    <a:lnL>
                      <a:noFill/>
                    </a:lnL>
                    <a:lnR>
                      <a:noFill/>
                    </a:lnR>
                    <a:lnT>
                      <a:noFill/>
                    </a:lnT>
                    <a:lnB>
                      <a:noFill/>
                    </a:lnB>
                    <a:solidFill>
                      <a:srgbClr val="006965"/>
                    </a:solidFill>
                  </a:tcPr>
                </a:tc>
                <a:extLst>
                  <a:ext uri="{0D108BD9-81ED-4DB2-BD59-A6C34878D82A}">
                    <a16:rowId xmlns:a16="http://schemas.microsoft.com/office/drawing/2014/main" val="3192250059"/>
                  </a:ext>
                </a:extLst>
              </a:tr>
              <a:tr h="174054">
                <a:tc>
                  <a:txBody>
                    <a:bodyPr/>
                    <a:lstStyle/>
                    <a:p>
                      <a:pPr algn="ctr" fontAlgn="b"/>
                      <a:r>
                        <a:rPr lang="en-GB" sz="1100" b="0" i="0" u="none" strike="noStrike">
                          <a:solidFill>
                            <a:srgbClr val="FFFFFF"/>
                          </a:solidFill>
                          <a:effectLst/>
                          <a:latin typeface="Calibri" panose="020F0502020204030204" pitchFamily="34" charset="0"/>
                        </a:rPr>
                        <a:t>16</a:t>
                      </a:r>
                    </a:p>
                  </a:txBody>
                  <a:tcPr marL="7252" marR="7252" marT="7252" marB="0" anchor="b">
                    <a:lnL>
                      <a:noFill/>
                    </a:lnL>
                    <a:lnR>
                      <a:noFill/>
                    </a:lnR>
                    <a:lnT>
                      <a:noFill/>
                    </a:lnT>
                    <a:lnB>
                      <a:noFill/>
                    </a:lnB>
                    <a:solidFill>
                      <a:srgbClr val="006965"/>
                    </a:solidFill>
                  </a:tcPr>
                </a:tc>
                <a:tc>
                  <a:txBody>
                    <a:bodyPr/>
                    <a:lstStyle/>
                    <a:p>
                      <a:pPr algn="l" fontAlgn="b"/>
                      <a:r>
                        <a:rPr lang="en-GB" sz="1100" b="0" i="0" u="none" strike="noStrike">
                          <a:solidFill>
                            <a:srgbClr val="FFFFFF"/>
                          </a:solidFill>
                          <a:effectLst/>
                          <a:latin typeface="Calibri" panose="020F0502020204030204" pitchFamily="34" charset="0"/>
                        </a:rPr>
                        <a:t>SPAN TRAINING &amp; DEVELOPMENT LIMITED</a:t>
                      </a:r>
                    </a:p>
                  </a:txBody>
                  <a:tcPr marL="7252" marR="7252" marT="7252" marB="0" anchor="b">
                    <a:lnL>
                      <a:noFill/>
                    </a:lnL>
                    <a:lnR>
                      <a:noFill/>
                    </a:lnR>
                    <a:lnT>
                      <a:noFill/>
                    </a:lnT>
                    <a:lnB>
                      <a:noFill/>
                    </a:lnB>
                    <a:solidFill>
                      <a:srgbClr val="006965"/>
                    </a:solidFill>
                  </a:tcPr>
                </a:tc>
                <a:extLst>
                  <a:ext uri="{0D108BD9-81ED-4DB2-BD59-A6C34878D82A}">
                    <a16:rowId xmlns:a16="http://schemas.microsoft.com/office/drawing/2014/main" val="2696695084"/>
                  </a:ext>
                </a:extLst>
              </a:tr>
              <a:tr h="174054">
                <a:tc>
                  <a:txBody>
                    <a:bodyPr/>
                    <a:lstStyle/>
                    <a:p>
                      <a:pPr algn="ctr" fontAlgn="b"/>
                      <a:r>
                        <a:rPr lang="en-GB" sz="1100" b="0" i="0" u="none" strike="noStrike">
                          <a:solidFill>
                            <a:srgbClr val="FFFFFF"/>
                          </a:solidFill>
                          <a:effectLst/>
                          <a:latin typeface="Calibri" panose="020F0502020204030204" pitchFamily="34" charset="0"/>
                        </a:rPr>
                        <a:t>15</a:t>
                      </a:r>
                    </a:p>
                  </a:txBody>
                  <a:tcPr marL="7252" marR="7252" marT="7252" marB="0" anchor="b">
                    <a:lnL>
                      <a:noFill/>
                    </a:lnL>
                    <a:lnR>
                      <a:noFill/>
                    </a:lnR>
                    <a:lnT>
                      <a:noFill/>
                    </a:lnT>
                    <a:lnB>
                      <a:noFill/>
                    </a:lnB>
                    <a:solidFill>
                      <a:srgbClr val="006965"/>
                    </a:solidFill>
                  </a:tcPr>
                </a:tc>
                <a:tc>
                  <a:txBody>
                    <a:bodyPr/>
                    <a:lstStyle/>
                    <a:p>
                      <a:pPr algn="l" fontAlgn="b"/>
                      <a:r>
                        <a:rPr lang="en-GB" sz="1100" b="0" i="0" u="none" strike="noStrike">
                          <a:solidFill>
                            <a:srgbClr val="FFFFFF"/>
                          </a:solidFill>
                          <a:effectLst/>
                          <a:latin typeface="Calibri" panose="020F0502020204030204" pitchFamily="34" charset="0"/>
                        </a:rPr>
                        <a:t>REMIT GROUP LIMITED</a:t>
                      </a:r>
                    </a:p>
                  </a:txBody>
                  <a:tcPr marL="7252" marR="7252" marT="7252" marB="0" anchor="b">
                    <a:lnL>
                      <a:noFill/>
                    </a:lnL>
                    <a:lnR>
                      <a:noFill/>
                    </a:lnR>
                    <a:lnT>
                      <a:noFill/>
                    </a:lnT>
                    <a:lnB>
                      <a:noFill/>
                    </a:lnB>
                    <a:solidFill>
                      <a:srgbClr val="006965"/>
                    </a:solidFill>
                  </a:tcPr>
                </a:tc>
                <a:extLst>
                  <a:ext uri="{0D108BD9-81ED-4DB2-BD59-A6C34878D82A}">
                    <a16:rowId xmlns:a16="http://schemas.microsoft.com/office/drawing/2014/main" val="1887559120"/>
                  </a:ext>
                </a:extLst>
              </a:tr>
              <a:tr h="174054">
                <a:tc>
                  <a:txBody>
                    <a:bodyPr/>
                    <a:lstStyle/>
                    <a:p>
                      <a:pPr algn="ctr" fontAlgn="b"/>
                      <a:r>
                        <a:rPr lang="en-GB" sz="1100" b="0" i="0" u="none" strike="noStrike">
                          <a:solidFill>
                            <a:srgbClr val="FFFFFF"/>
                          </a:solidFill>
                          <a:effectLst/>
                          <a:latin typeface="Calibri" panose="020F0502020204030204" pitchFamily="34" charset="0"/>
                        </a:rPr>
                        <a:t>15</a:t>
                      </a:r>
                    </a:p>
                  </a:txBody>
                  <a:tcPr marL="7252" marR="7252" marT="7252" marB="0" anchor="b">
                    <a:lnL>
                      <a:noFill/>
                    </a:lnL>
                    <a:lnR>
                      <a:noFill/>
                    </a:lnR>
                    <a:lnT>
                      <a:noFill/>
                    </a:lnT>
                    <a:lnB>
                      <a:noFill/>
                    </a:lnB>
                    <a:solidFill>
                      <a:srgbClr val="B5D137"/>
                    </a:solidFill>
                  </a:tcPr>
                </a:tc>
                <a:tc>
                  <a:txBody>
                    <a:bodyPr/>
                    <a:lstStyle/>
                    <a:p>
                      <a:pPr algn="l" fontAlgn="b"/>
                      <a:r>
                        <a:rPr lang="en-GB" sz="1100" b="0" i="0" u="none" strike="noStrike">
                          <a:solidFill>
                            <a:srgbClr val="FFFFFF"/>
                          </a:solidFill>
                          <a:effectLst/>
                          <a:latin typeface="Calibri" panose="020F0502020204030204" pitchFamily="34" charset="0"/>
                        </a:rPr>
                        <a:t>THE OPEN UNIVERSITY</a:t>
                      </a:r>
                    </a:p>
                  </a:txBody>
                  <a:tcPr marL="7252" marR="7252" marT="7252" marB="0" anchor="b">
                    <a:lnL>
                      <a:noFill/>
                    </a:lnL>
                    <a:lnR>
                      <a:noFill/>
                    </a:lnR>
                    <a:lnT>
                      <a:noFill/>
                    </a:lnT>
                    <a:lnB>
                      <a:noFill/>
                    </a:lnB>
                    <a:solidFill>
                      <a:srgbClr val="B5D137"/>
                    </a:solidFill>
                  </a:tcPr>
                </a:tc>
                <a:extLst>
                  <a:ext uri="{0D108BD9-81ED-4DB2-BD59-A6C34878D82A}">
                    <a16:rowId xmlns:a16="http://schemas.microsoft.com/office/drawing/2014/main" val="1250191"/>
                  </a:ext>
                </a:extLst>
              </a:tr>
              <a:tr h="174054">
                <a:tc>
                  <a:txBody>
                    <a:bodyPr/>
                    <a:lstStyle/>
                    <a:p>
                      <a:pPr algn="ctr" fontAlgn="b"/>
                      <a:r>
                        <a:rPr lang="en-GB" sz="1100" b="0" i="0" u="none" strike="noStrike">
                          <a:solidFill>
                            <a:srgbClr val="FFFFFF"/>
                          </a:solidFill>
                          <a:effectLst/>
                          <a:latin typeface="Calibri" panose="020F0502020204030204" pitchFamily="34" charset="0"/>
                        </a:rPr>
                        <a:t>13</a:t>
                      </a:r>
                    </a:p>
                  </a:txBody>
                  <a:tcPr marL="7252" marR="7252" marT="7252" marB="0" anchor="b">
                    <a:lnL>
                      <a:noFill/>
                    </a:lnL>
                    <a:lnR>
                      <a:noFill/>
                    </a:lnR>
                    <a:lnT>
                      <a:noFill/>
                    </a:lnT>
                    <a:lnB>
                      <a:noFill/>
                    </a:lnB>
                    <a:solidFill>
                      <a:srgbClr val="878787"/>
                    </a:solidFill>
                  </a:tcPr>
                </a:tc>
                <a:tc>
                  <a:txBody>
                    <a:bodyPr/>
                    <a:lstStyle/>
                    <a:p>
                      <a:pPr algn="l" fontAlgn="b"/>
                      <a:r>
                        <a:rPr lang="en-GB" sz="1100" b="0" i="0" u="none" strike="noStrike">
                          <a:solidFill>
                            <a:srgbClr val="FFFFFF"/>
                          </a:solidFill>
                          <a:effectLst/>
                          <a:latin typeface="Calibri" panose="020F0502020204030204" pitchFamily="34" charset="0"/>
                        </a:rPr>
                        <a:t>MILTON KEYNES COLLEGE</a:t>
                      </a:r>
                    </a:p>
                  </a:txBody>
                  <a:tcPr marL="7252" marR="7252" marT="7252" marB="0" anchor="b">
                    <a:lnL>
                      <a:noFill/>
                    </a:lnL>
                    <a:lnR>
                      <a:noFill/>
                    </a:lnR>
                    <a:lnT>
                      <a:noFill/>
                    </a:lnT>
                    <a:lnB>
                      <a:noFill/>
                    </a:lnB>
                    <a:solidFill>
                      <a:srgbClr val="878787"/>
                    </a:solidFill>
                  </a:tcPr>
                </a:tc>
                <a:extLst>
                  <a:ext uri="{0D108BD9-81ED-4DB2-BD59-A6C34878D82A}">
                    <a16:rowId xmlns:a16="http://schemas.microsoft.com/office/drawing/2014/main" val="3706004330"/>
                  </a:ext>
                </a:extLst>
              </a:tr>
              <a:tr h="174054">
                <a:tc>
                  <a:txBody>
                    <a:bodyPr/>
                    <a:lstStyle/>
                    <a:p>
                      <a:pPr algn="ctr" fontAlgn="b"/>
                      <a:r>
                        <a:rPr lang="en-GB" sz="1100" b="0" i="0" u="none" strike="noStrike">
                          <a:solidFill>
                            <a:srgbClr val="FFFFFF"/>
                          </a:solidFill>
                          <a:effectLst/>
                          <a:latin typeface="Calibri" panose="020F0502020204030204" pitchFamily="34" charset="0"/>
                        </a:rPr>
                        <a:t>13</a:t>
                      </a:r>
                    </a:p>
                  </a:txBody>
                  <a:tcPr marL="7252" marR="7252" marT="7252" marB="0" anchor="b">
                    <a:lnL>
                      <a:noFill/>
                    </a:lnL>
                    <a:lnR>
                      <a:noFill/>
                    </a:lnR>
                    <a:lnT>
                      <a:noFill/>
                    </a:lnT>
                    <a:lnB>
                      <a:noFill/>
                    </a:lnB>
                    <a:solidFill>
                      <a:srgbClr val="006965"/>
                    </a:solidFill>
                  </a:tcPr>
                </a:tc>
                <a:tc>
                  <a:txBody>
                    <a:bodyPr/>
                    <a:lstStyle/>
                    <a:p>
                      <a:pPr algn="l" fontAlgn="b"/>
                      <a:r>
                        <a:rPr lang="en-GB" sz="1100" b="0" i="0" u="none" strike="noStrike">
                          <a:solidFill>
                            <a:srgbClr val="FFFFFF"/>
                          </a:solidFill>
                          <a:effectLst/>
                          <a:latin typeface="Calibri" panose="020F0502020204030204" pitchFamily="34" charset="0"/>
                        </a:rPr>
                        <a:t>THE CHILD CARE COMPANY (OLD WINDSOR) LIMITED</a:t>
                      </a:r>
                    </a:p>
                  </a:txBody>
                  <a:tcPr marL="7252" marR="7252" marT="7252" marB="0" anchor="b">
                    <a:lnL>
                      <a:noFill/>
                    </a:lnL>
                    <a:lnR>
                      <a:noFill/>
                    </a:lnR>
                    <a:lnT>
                      <a:noFill/>
                    </a:lnT>
                    <a:lnB>
                      <a:noFill/>
                    </a:lnB>
                    <a:solidFill>
                      <a:srgbClr val="006965"/>
                    </a:solidFill>
                  </a:tcPr>
                </a:tc>
                <a:extLst>
                  <a:ext uri="{0D108BD9-81ED-4DB2-BD59-A6C34878D82A}">
                    <a16:rowId xmlns:a16="http://schemas.microsoft.com/office/drawing/2014/main" val="1789707564"/>
                  </a:ext>
                </a:extLst>
              </a:tr>
              <a:tr h="174054">
                <a:tc>
                  <a:txBody>
                    <a:bodyPr/>
                    <a:lstStyle/>
                    <a:p>
                      <a:pPr algn="ctr" fontAlgn="b"/>
                      <a:r>
                        <a:rPr lang="en-GB" sz="1100" b="0" i="0" u="none" strike="noStrike">
                          <a:solidFill>
                            <a:srgbClr val="FFFFFF"/>
                          </a:solidFill>
                          <a:effectLst/>
                          <a:latin typeface="Calibri" panose="020F0502020204030204" pitchFamily="34" charset="0"/>
                        </a:rPr>
                        <a:t>11</a:t>
                      </a:r>
                    </a:p>
                  </a:txBody>
                  <a:tcPr marL="7252" marR="7252" marT="7252" marB="0" anchor="b">
                    <a:lnL>
                      <a:noFill/>
                    </a:lnL>
                    <a:lnR>
                      <a:noFill/>
                    </a:lnR>
                    <a:lnT>
                      <a:noFill/>
                    </a:lnT>
                    <a:lnB>
                      <a:noFill/>
                    </a:lnB>
                    <a:solidFill>
                      <a:srgbClr val="006965"/>
                    </a:solidFill>
                  </a:tcPr>
                </a:tc>
                <a:tc>
                  <a:txBody>
                    <a:bodyPr/>
                    <a:lstStyle/>
                    <a:p>
                      <a:pPr algn="l" fontAlgn="b"/>
                      <a:r>
                        <a:rPr lang="en-GB" sz="1100" b="0" i="0" u="none" strike="noStrike">
                          <a:solidFill>
                            <a:srgbClr val="FFFFFF"/>
                          </a:solidFill>
                          <a:effectLst/>
                          <a:latin typeface="Calibri" panose="020F0502020204030204" pitchFamily="34" charset="0"/>
                        </a:rPr>
                        <a:t>CAPTIVA LEARNING LIMITED</a:t>
                      </a:r>
                    </a:p>
                  </a:txBody>
                  <a:tcPr marL="7252" marR="7252" marT="7252" marB="0" anchor="b">
                    <a:lnL>
                      <a:noFill/>
                    </a:lnL>
                    <a:lnR>
                      <a:noFill/>
                    </a:lnR>
                    <a:lnT>
                      <a:noFill/>
                    </a:lnT>
                    <a:lnB>
                      <a:noFill/>
                    </a:lnB>
                    <a:solidFill>
                      <a:srgbClr val="006965"/>
                    </a:solidFill>
                  </a:tcPr>
                </a:tc>
                <a:extLst>
                  <a:ext uri="{0D108BD9-81ED-4DB2-BD59-A6C34878D82A}">
                    <a16:rowId xmlns:a16="http://schemas.microsoft.com/office/drawing/2014/main" val="3842336684"/>
                  </a:ext>
                </a:extLst>
              </a:tr>
              <a:tr h="174054">
                <a:tc>
                  <a:txBody>
                    <a:bodyPr/>
                    <a:lstStyle/>
                    <a:p>
                      <a:pPr algn="ctr" fontAlgn="b"/>
                      <a:r>
                        <a:rPr lang="en-GB" sz="1100" b="0" i="0" u="none" strike="noStrike">
                          <a:solidFill>
                            <a:srgbClr val="FFFFFF"/>
                          </a:solidFill>
                          <a:effectLst/>
                          <a:latin typeface="Calibri" panose="020F0502020204030204" pitchFamily="34" charset="0"/>
                        </a:rPr>
                        <a:t>11</a:t>
                      </a:r>
                    </a:p>
                  </a:txBody>
                  <a:tcPr marL="7252" marR="7252" marT="7252" marB="0" anchor="b">
                    <a:lnL>
                      <a:noFill/>
                    </a:lnL>
                    <a:lnR>
                      <a:noFill/>
                    </a:lnR>
                    <a:lnT>
                      <a:noFill/>
                    </a:lnT>
                    <a:lnB>
                      <a:noFill/>
                    </a:lnB>
                    <a:solidFill>
                      <a:srgbClr val="B5D137"/>
                    </a:solidFill>
                  </a:tcPr>
                </a:tc>
                <a:tc>
                  <a:txBody>
                    <a:bodyPr/>
                    <a:lstStyle/>
                    <a:p>
                      <a:pPr algn="l" fontAlgn="b"/>
                      <a:r>
                        <a:rPr lang="en-GB" sz="1100" b="0" i="0" u="none" strike="noStrike">
                          <a:solidFill>
                            <a:srgbClr val="FFFFFF"/>
                          </a:solidFill>
                          <a:effectLst/>
                          <a:latin typeface="Calibri" panose="020F0502020204030204" pitchFamily="34" charset="0"/>
                        </a:rPr>
                        <a:t>THE CHIEF CONSTABLE OF THAMES VALLEY</a:t>
                      </a:r>
                    </a:p>
                  </a:txBody>
                  <a:tcPr marL="7252" marR="7252" marT="7252" marB="0" anchor="b">
                    <a:lnL>
                      <a:noFill/>
                    </a:lnL>
                    <a:lnR>
                      <a:noFill/>
                    </a:lnR>
                    <a:lnT>
                      <a:noFill/>
                    </a:lnT>
                    <a:lnB>
                      <a:noFill/>
                    </a:lnB>
                    <a:solidFill>
                      <a:srgbClr val="B5D137"/>
                    </a:solidFill>
                  </a:tcPr>
                </a:tc>
                <a:extLst>
                  <a:ext uri="{0D108BD9-81ED-4DB2-BD59-A6C34878D82A}">
                    <a16:rowId xmlns:a16="http://schemas.microsoft.com/office/drawing/2014/main" val="347249252"/>
                  </a:ext>
                </a:extLst>
              </a:tr>
              <a:tr h="174054">
                <a:tc>
                  <a:txBody>
                    <a:bodyPr/>
                    <a:lstStyle/>
                    <a:p>
                      <a:pPr algn="ctr" fontAlgn="b"/>
                      <a:r>
                        <a:rPr lang="en-GB" sz="1100" b="0" i="0" u="none" strike="noStrike">
                          <a:solidFill>
                            <a:srgbClr val="FFFFFF"/>
                          </a:solidFill>
                          <a:effectLst/>
                          <a:latin typeface="Calibri" panose="020F0502020204030204" pitchFamily="34" charset="0"/>
                        </a:rPr>
                        <a:t>10</a:t>
                      </a:r>
                    </a:p>
                  </a:txBody>
                  <a:tcPr marL="7252" marR="7252" marT="7252" marB="0" anchor="b">
                    <a:lnL>
                      <a:noFill/>
                    </a:lnL>
                    <a:lnR>
                      <a:noFill/>
                    </a:lnR>
                    <a:lnT>
                      <a:noFill/>
                    </a:lnT>
                    <a:lnB>
                      <a:noFill/>
                    </a:lnB>
                    <a:solidFill>
                      <a:srgbClr val="006965"/>
                    </a:solidFill>
                  </a:tcPr>
                </a:tc>
                <a:tc>
                  <a:txBody>
                    <a:bodyPr/>
                    <a:lstStyle/>
                    <a:p>
                      <a:pPr algn="l" fontAlgn="b"/>
                      <a:r>
                        <a:rPr lang="en-GB" sz="1100" b="0" i="0" u="none" strike="noStrike" dirty="0">
                          <a:solidFill>
                            <a:srgbClr val="FFFFFF"/>
                          </a:solidFill>
                          <a:effectLst/>
                          <a:latin typeface="Calibri" panose="020F0502020204030204" pitchFamily="34" charset="0"/>
                        </a:rPr>
                        <a:t>HAWK MANAGEMENT (UK) LIMITED</a:t>
                      </a:r>
                    </a:p>
                  </a:txBody>
                  <a:tcPr marL="7252" marR="7252" marT="7252" marB="0" anchor="b">
                    <a:lnL>
                      <a:noFill/>
                    </a:lnL>
                    <a:lnR>
                      <a:noFill/>
                    </a:lnR>
                    <a:lnT>
                      <a:noFill/>
                    </a:lnT>
                    <a:lnB>
                      <a:noFill/>
                    </a:lnB>
                    <a:solidFill>
                      <a:srgbClr val="006965"/>
                    </a:solidFill>
                  </a:tcPr>
                </a:tc>
                <a:extLst>
                  <a:ext uri="{0D108BD9-81ED-4DB2-BD59-A6C34878D82A}">
                    <a16:rowId xmlns:a16="http://schemas.microsoft.com/office/drawing/2014/main" val="721940027"/>
                  </a:ext>
                </a:extLst>
              </a:tr>
            </a:tbl>
          </a:graphicData>
        </a:graphic>
      </p:graphicFrame>
      <p:sp>
        <p:nvSpPr>
          <p:cNvPr id="8" name="TextBox 7">
            <a:extLst>
              <a:ext uri="{FF2B5EF4-FFF2-40B4-BE49-F238E27FC236}">
                <a16:creationId xmlns:a16="http://schemas.microsoft.com/office/drawing/2014/main" id="{ED324298-75CD-C944-0B07-D7BE397F2F0B}"/>
              </a:ext>
            </a:extLst>
          </p:cNvPr>
          <p:cNvSpPr txBox="1"/>
          <p:nvPr/>
        </p:nvSpPr>
        <p:spPr>
          <a:xfrm>
            <a:off x="7282543" y="6049254"/>
            <a:ext cx="4544023" cy="276999"/>
          </a:xfrm>
          <a:prstGeom prst="rect">
            <a:avLst/>
          </a:prstGeom>
          <a:noFill/>
        </p:spPr>
        <p:txBody>
          <a:bodyPr wrap="square" rtlCol="0">
            <a:spAutoFit/>
          </a:bodyPr>
          <a:lstStyle/>
          <a:p>
            <a:pPr algn="r"/>
            <a:r>
              <a:rPr lang="en-GB" sz="1200" dirty="0"/>
              <a:t>Source: </a:t>
            </a:r>
            <a:r>
              <a:rPr lang="en-GB" sz="1200" dirty="0">
                <a:hlinkClick r:id="rId2"/>
              </a:rPr>
              <a:t>DfE Apprenticeship achievements 2022/23 academic year</a:t>
            </a:r>
            <a:endParaRPr lang="en-GB" sz="1200" dirty="0"/>
          </a:p>
        </p:txBody>
      </p:sp>
      <p:sp>
        <p:nvSpPr>
          <p:cNvPr id="10" name="Content Placeholder 2">
            <a:extLst>
              <a:ext uri="{FF2B5EF4-FFF2-40B4-BE49-F238E27FC236}">
                <a16:creationId xmlns:a16="http://schemas.microsoft.com/office/drawing/2014/main" id="{FA6D7E30-4E12-162C-2460-1577B6DD01E2}"/>
              </a:ext>
            </a:extLst>
          </p:cNvPr>
          <p:cNvSpPr txBox="1">
            <a:spLocks/>
          </p:cNvSpPr>
          <p:nvPr/>
        </p:nvSpPr>
        <p:spPr>
          <a:xfrm>
            <a:off x="838200" y="1825625"/>
            <a:ext cx="5094514" cy="4351338"/>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000" dirty="0"/>
              <a:t>In 2022/23, just under two thirds (65%) of apprenticeships achieved by Buckinghamshire-based learners were undertaken with private sector public funded training providers.</a:t>
            </a:r>
          </a:p>
          <a:p>
            <a:r>
              <a:rPr lang="en-GB" sz="2000" dirty="0"/>
              <a:t>In contrast, 21% were with other public funded training providers such as local authorities and higher education institutions.</a:t>
            </a:r>
          </a:p>
          <a:p>
            <a:r>
              <a:rPr lang="en-GB" sz="2000" dirty="0"/>
              <a:t>56% of apprenticeships achieved by Buckinghamshire-based learners were delivered outside of Buckinghamshire.</a:t>
            </a:r>
          </a:p>
          <a:p>
            <a:r>
              <a:rPr lang="en-GB" sz="2000" dirty="0"/>
              <a:t>The highest number of achievements for apprenticeships delivered outside of Buckinghamshire were in the local authorities of Oxfordshire (7%), followed by Hertfordshire (5%), Hampshire (5%), Milton Keynes (3%), Hillingdon (3%) and Slough (2%).</a:t>
            </a:r>
          </a:p>
          <a:p>
            <a:endParaRPr lang="en-GB" sz="2000" dirty="0">
              <a:highlight>
                <a:srgbClr val="FFFF00"/>
              </a:highlight>
            </a:endParaRPr>
          </a:p>
        </p:txBody>
      </p:sp>
    </p:spTree>
    <p:extLst>
      <p:ext uri="{BB962C8B-B14F-4D97-AF65-F5344CB8AC3E}">
        <p14:creationId xmlns:p14="http://schemas.microsoft.com/office/powerpoint/2010/main" val="293747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006965"/>
        </a:solidFill>
        <a:effectLst/>
      </p:bgPr>
    </p:bg>
    <p:spTree>
      <p:nvGrpSpPr>
        <p:cNvPr id="1" name="">
          <a:extLst>
            <a:ext uri="{FF2B5EF4-FFF2-40B4-BE49-F238E27FC236}">
              <a16:creationId xmlns:a16="http://schemas.microsoft.com/office/drawing/2014/main" id="{EE387C1A-CCCA-9D18-A4E4-BC9B40ACCD27}"/>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D2E632A3-23BC-DC6A-3897-3170A7E09574}"/>
              </a:ext>
            </a:extLst>
          </p:cNvPr>
          <p:cNvSpPr>
            <a:spLocks noGrp="1"/>
          </p:cNvSpPr>
          <p:nvPr>
            <p:ph type="title"/>
          </p:nvPr>
        </p:nvSpPr>
        <p:spPr/>
        <p:txBody>
          <a:bodyPr/>
          <a:lstStyle/>
          <a:p>
            <a:r>
              <a:rPr lang="en-GB" b="1" dirty="0">
                <a:solidFill>
                  <a:schemeClr val="bg1"/>
                </a:solidFill>
                <a:latin typeface="+mn-lt"/>
              </a:rPr>
              <a:t>Apprenticeship starts delivered in Buckinghamshire</a:t>
            </a:r>
          </a:p>
        </p:txBody>
      </p:sp>
    </p:spTree>
    <p:extLst>
      <p:ext uri="{BB962C8B-B14F-4D97-AF65-F5344CB8AC3E}">
        <p14:creationId xmlns:p14="http://schemas.microsoft.com/office/powerpoint/2010/main" val="30472195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EDCC7-171F-4361-20D5-6B60ABE58827}"/>
              </a:ext>
            </a:extLst>
          </p:cNvPr>
          <p:cNvSpPr>
            <a:spLocks noGrp="1"/>
          </p:cNvSpPr>
          <p:nvPr>
            <p:ph type="title"/>
          </p:nvPr>
        </p:nvSpPr>
        <p:spPr/>
        <p:txBody>
          <a:bodyPr/>
          <a:lstStyle/>
          <a:p>
            <a:r>
              <a:rPr lang="en-GB" dirty="0"/>
              <a:t>A note on the data</a:t>
            </a:r>
          </a:p>
        </p:txBody>
      </p:sp>
      <p:sp>
        <p:nvSpPr>
          <p:cNvPr id="8" name="Content Placeholder 7">
            <a:extLst>
              <a:ext uri="{FF2B5EF4-FFF2-40B4-BE49-F238E27FC236}">
                <a16:creationId xmlns:a16="http://schemas.microsoft.com/office/drawing/2014/main" id="{3DEE6D1B-6845-D5D3-41FF-9DFBF6BDB635}"/>
              </a:ext>
            </a:extLst>
          </p:cNvPr>
          <p:cNvSpPr>
            <a:spLocks noGrp="1"/>
          </p:cNvSpPr>
          <p:nvPr>
            <p:ph idx="1"/>
          </p:nvPr>
        </p:nvSpPr>
        <p:spPr/>
        <p:txBody>
          <a:bodyPr/>
          <a:lstStyle/>
          <a:p>
            <a:r>
              <a:rPr lang="en-GB" dirty="0"/>
              <a:t>This section provides data on apprenticeships that were </a:t>
            </a:r>
            <a:r>
              <a:rPr lang="en-GB" b="1" dirty="0"/>
              <a:t>delivered in </a:t>
            </a:r>
            <a:r>
              <a:rPr lang="en-GB" dirty="0"/>
              <a:t>Buckinghamshire by training providers.</a:t>
            </a:r>
          </a:p>
          <a:p>
            <a:r>
              <a:rPr lang="en-GB" dirty="0"/>
              <a:t>Learners could be living in Buckinghamshire, or not living in Buckinghamshire. </a:t>
            </a:r>
          </a:p>
          <a:p>
            <a:r>
              <a:rPr lang="en-GB" dirty="0"/>
              <a:t>There are a range of different training provider types, including colleges, universities, private training providers, local authorities and employer-providers. </a:t>
            </a:r>
          </a:p>
        </p:txBody>
      </p:sp>
    </p:spTree>
    <p:extLst>
      <p:ext uri="{BB962C8B-B14F-4D97-AF65-F5344CB8AC3E}">
        <p14:creationId xmlns:p14="http://schemas.microsoft.com/office/powerpoint/2010/main" val="28288548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0EE267-51D1-55F9-AB75-0795D00ACE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88B3619-10A2-6347-7C71-21BC2377AA76}"/>
              </a:ext>
            </a:extLst>
          </p:cNvPr>
          <p:cNvSpPr>
            <a:spLocks noGrp="1"/>
          </p:cNvSpPr>
          <p:nvPr>
            <p:ph type="title"/>
          </p:nvPr>
        </p:nvSpPr>
        <p:spPr/>
        <p:txBody>
          <a:bodyPr/>
          <a:lstStyle/>
          <a:p>
            <a:r>
              <a:rPr lang="en-GB" dirty="0"/>
              <a:t>Trend – national comparison </a:t>
            </a:r>
          </a:p>
        </p:txBody>
      </p:sp>
      <p:sp>
        <p:nvSpPr>
          <p:cNvPr id="3" name="Content Placeholder 2">
            <a:extLst>
              <a:ext uri="{FF2B5EF4-FFF2-40B4-BE49-F238E27FC236}">
                <a16:creationId xmlns:a16="http://schemas.microsoft.com/office/drawing/2014/main" id="{FB703347-0F74-6810-B292-89824E530601}"/>
              </a:ext>
            </a:extLst>
          </p:cNvPr>
          <p:cNvSpPr>
            <a:spLocks noGrp="1"/>
          </p:cNvSpPr>
          <p:nvPr>
            <p:ph idx="1"/>
          </p:nvPr>
        </p:nvSpPr>
        <p:spPr>
          <a:xfrm>
            <a:off x="838200" y="1825625"/>
            <a:ext cx="5094249" cy="4351338"/>
          </a:xfrm>
        </p:spPr>
        <p:txBody>
          <a:bodyPr>
            <a:normAutofit/>
          </a:bodyPr>
          <a:lstStyle/>
          <a:p>
            <a:r>
              <a:rPr lang="en-GB" sz="2400" dirty="0"/>
              <a:t>The number of apprenticeship starts delivered in Buckinghamshire has increased year on year since 2019/20 (the year of greatest disruption from Covid-19).</a:t>
            </a:r>
          </a:p>
          <a:p>
            <a:r>
              <a:rPr lang="en-GB" sz="2400" dirty="0"/>
              <a:t>Growth in Buckinghamshire has been stronger than the national average.</a:t>
            </a:r>
          </a:p>
          <a:p>
            <a:r>
              <a:rPr lang="en-GB" sz="2400" dirty="0"/>
              <a:t>The 2022/23 academic year still saw strong growth in Buckinghamshire despite a fall nationally.</a:t>
            </a:r>
          </a:p>
        </p:txBody>
      </p:sp>
      <p:graphicFrame>
        <p:nvGraphicFramePr>
          <p:cNvPr id="6" name="Chart 5">
            <a:extLst>
              <a:ext uri="{FF2B5EF4-FFF2-40B4-BE49-F238E27FC236}">
                <a16:creationId xmlns:a16="http://schemas.microsoft.com/office/drawing/2014/main" id="{E81583F6-2D57-7D6B-E0B5-C6DFAAE829A4}"/>
              </a:ext>
            </a:extLst>
          </p:cNvPr>
          <p:cNvGraphicFramePr>
            <a:graphicFrameLocks/>
          </p:cNvGraphicFramePr>
          <p:nvPr>
            <p:extLst>
              <p:ext uri="{D42A27DB-BD31-4B8C-83A1-F6EECF244321}">
                <p14:modId xmlns:p14="http://schemas.microsoft.com/office/powerpoint/2010/main" val="1722607465"/>
              </p:ext>
            </p:extLst>
          </p:nvPr>
        </p:nvGraphicFramePr>
        <p:xfrm>
          <a:off x="6259553" y="2073819"/>
          <a:ext cx="5094247" cy="3826145"/>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a:extLst>
              <a:ext uri="{FF2B5EF4-FFF2-40B4-BE49-F238E27FC236}">
                <a16:creationId xmlns:a16="http://schemas.microsoft.com/office/drawing/2014/main" id="{F58EC54E-A6B0-1A7D-C5A9-43FD35BE2247}"/>
              </a:ext>
            </a:extLst>
          </p:cNvPr>
          <p:cNvSpPr txBox="1"/>
          <p:nvPr/>
        </p:nvSpPr>
        <p:spPr>
          <a:xfrm>
            <a:off x="6096000" y="1429078"/>
            <a:ext cx="5431971" cy="523220"/>
          </a:xfrm>
          <a:prstGeom prst="rect">
            <a:avLst/>
          </a:prstGeom>
          <a:noFill/>
        </p:spPr>
        <p:txBody>
          <a:bodyPr wrap="square" rtlCol="0">
            <a:spAutoFit/>
          </a:bodyPr>
          <a:lstStyle/>
          <a:p>
            <a:r>
              <a:rPr lang="en-GB" sz="1400" b="1" dirty="0">
                <a:solidFill>
                  <a:srgbClr val="006965"/>
                </a:solidFill>
              </a:rPr>
              <a:t>The number of apprenticeship starts delivered in Buckinghamshire has grown year-on-year, with growth stronger than the national average.</a:t>
            </a:r>
          </a:p>
        </p:txBody>
      </p:sp>
      <p:sp>
        <p:nvSpPr>
          <p:cNvPr id="7" name="TextBox 6">
            <a:extLst>
              <a:ext uri="{FF2B5EF4-FFF2-40B4-BE49-F238E27FC236}">
                <a16:creationId xmlns:a16="http://schemas.microsoft.com/office/drawing/2014/main" id="{8BE11939-972D-5875-C61B-F76ABB7CA51D}"/>
              </a:ext>
            </a:extLst>
          </p:cNvPr>
          <p:cNvSpPr txBox="1"/>
          <p:nvPr/>
        </p:nvSpPr>
        <p:spPr>
          <a:xfrm>
            <a:off x="8051181" y="5899964"/>
            <a:ext cx="3766054" cy="276999"/>
          </a:xfrm>
          <a:prstGeom prst="rect">
            <a:avLst/>
          </a:prstGeom>
          <a:noFill/>
        </p:spPr>
        <p:txBody>
          <a:bodyPr wrap="square" rtlCol="0">
            <a:spAutoFit/>
          </a:bodyPr>
          <a:lstStyle/>
          <a:p>
            <a:pPr algn="r"/>
            <a:r>
              <a:rPr lang="en-GB" sz="1200" dirty="0"/>
              <a:t>Source: </a:t>
            </a:r>
            <a:r>
              <a:rPr lang="en-GB" sz="1200" dirty="0">
                <a:hlinkClick r:id="rId4"/>
              </a:rPr>
              <a:t>DfE Apprenticeship starts</a:t>
            </a:r>
            <a:endParaRPr lang="en-GB" sz="1200" dirty="0"/>
          </a:p>
        </p:txBody>
      </p:sp>
    </p:spTree>
    <p:extLst>
      <p:ext uri="{BB962C8B-B14F-4D97-AF65-F5344CB8AC3E}">
        <p14:creationId xmlns:p14="http://schemas.microsoft.com/office/powerpoint/2010/main" val="16191139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F657B5-F194-8064-8905-83A3D43266C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8DB8008-394D-DF06-325D-37AFA0384F1D}"/>
              </a:ext>
            </a:extLst>
          </p:cNvPr>
          <p:cNvSpPr>
            <a:spLocks noGrp="1"/>
          </p:cNvSpPr>
          <p:nvPr>
            <p:ph type="title"/>
          </p:nvPr>
        </p:nvSpPr>
        <p:spPr/>
        <p:txBody>
          <a:bodyPr/>
          <a:lstStyle/>
          <a:p>
            <a:r>
              <a:rPr lang="en-GB" dirty="0"/>
              <a:t>Trend – within Buckinghamshire</a:t>
            </a:r>
          </a:p>
        </p:txBody>
      </p:sp>
      <p:sp>
        <p:nvSpPr>
          <p:cNvPr id="3" name="Content Placeholder 2">
            <a:extLst>
              <a:ext uri="{FF2B5EF4-FFF2-40B4-BE49-F238E27FC236}">
                <a16:creationId xmlns:a16="http://schemas.microsoft.com/office/drawing/2014/main" id="{D149593C-9FA0-20EB-BA2E-978E4BF5F19B}"/>
              </a:ext>
            </a:extLst>
          </p:cNvPr>
          <p:cNvSpPr>
            <a:spLocks noGrp="1"/>
          </p:cNvSpPr>
          <p:nvPr>
            <p:ph idx="1"/>
          </p:nvPr>
        </p:nvSpPr>
        <p:spPr>
          <a:xfrm>
            <a:off x="838201" y="1825625"/>
            <a:ext cx="5007200" cy="4351338"/>
          </a:xfrm>
        </p:spPr>
        <p:txBody>
          <a:bodyPr>
            <a:normAutofit lnSpcReduction="10000"/>
          </a:bodyPr>
          <a:lstStyle/>
          <a:p>
            <a:r>
              <a:rPr lang="en-GB" sz="2000" dirty="0"/>
              <a:t>Apprenticeship starts delivered in Buckinghamshire have grown strongly in the Wycombe parliamentary constituency area, particularly in 2022/23. This has been driven by newly provided business management apprenticeships at the Henley Business School.</a:t>
            </a:r>
          </a:p>
          <a:p>
            <a:r>
              <a:rPr lang="en-GB" sz="2000" dirty="0"/>
              <a:t>Relatively strong growth was also recorded in the Aylesbury area in 2022/23.</a:t>
            </a:r>
          </a:p>
          <a:p>
            <a:r>
              <a:rPr lang="en-GB" sz="2000" dirty="0"/>
              <a:t>Apprenticeships delivered in Buckingham have increased year-on-year since 2019/20.</a:t>
            </a:r>
          </a:p>
          <a:p>
            <a:r>
              <a:rPr lang="en-GB" sz="2000" dirty="0"/>
              <a:t>In contrast, apprenticeships delivered in Chesham &amp; Amersham have fluctuated, while Beaconsfield recorded a drop in 2022/23.</a:t>
            </a:r>
          </a:p>
        </p:txBody>
      </p:sp>
      <p:graphicFrame>
        <p:nvGraphicFramePr>
          <p:cNvPr id="6" name="Chart 5">
            <a:extLst>
              <a:ext uri="{FF2B5EF4-FFF2-40B4-BE49-F238E27FC236}">
                <a16:creationId xmlns:a16="http://schemas.microsoft.com/office/drawing/2014/main" id="{2AD5DCFD-F561-D0B7-C085-8A7B63F8C07C}"/>
              </a:ext>
            </a:extLst>
          </p:cNvPr>
          <p:cNvGraphicFramePr>
            <a:graphicFrameLocks/>
          </p:cNvGraphicFramePr>
          <p:nvPr>
            <p:extLst>
              <p:ext uri="{D42A27DB-BD31-4B8C-83A1-F6EECF244321}">
                <p14:modId xmlns:p14="http://schemas.microsoft.com/office/powerpoint/2010/main" val="472541800"/>
              </p:ext>
            </p:extLst>
          </p:nvPr>
        </p:nvGraphicFramePr>
        <p:xfrm>
          <a:off x="6132908" y="2307283"/>
          <a:ext cx="5007200" cy="3592681"/>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a:extLst>
              <a:ext uri="{FF2B5EF4-FFF2-40B4-BE49-F238E27FC236}">
                <a16:creationId xmlns:a16="http://schemas.microsoft.com/office/drawing/2014/main" id="{6CD3C4C4-10CA-8491-1376-96DAD0428BE8}"/>
              </a:ext>
            </a:extLst>
          </p:cNvPr>
          <p:cNvSpPr txBox="1"/>
          <p:nvPr/>
        </p:nvSpPr>
        <p:spPr>
          <a:xfrm>
            <a:off x="6132908" y="1690688"/>
            <a:ext cx="5007200" cy="523220"/>
          </a:xfrm>
          <a:prstGeom prst="rect">
            <a:avLst/>
          </a:prstGeom>
          <a:noFill/>
        </p:spPr>
        <p:txBody>
          <a:bodyPr wrap="square" rtlCol="0">
            <a:spAutoFit/>
          </a:bodyPr>
          <a:lstStyle/>
          <a:p>
            <a:r>
              <a:rPr lang="en-GB" sz="1400" b="1" dirty="0">
                <a:solidFill>
                  <a:srgbClr val="006965"/>
                </a:solidFill>
              </a:rPr>
              <a:t>Apprenticeship starts delivered in Buckinghamshire are growing more strongly in Wycombe since 2019/20.</a:t>
            </a:r>
          </a:p>
        </p:txBody>
      </p:sp>
      <p:sp>
        <p:nvSpPr>
          <p:cNvPr id="7" name="TextBox 6">
            <a:extLst>
              <a:ext uri="{FF2B5EF4-FFF2-40B4-BE49-F238E27FC236}">
                <a16:creationId xmlns:a16="http://schemas.microsoft.com/office/drawing/2014/main" id="{03F6BE77-4E70-D570-8251-F187EF9FE751}"/>
              </a:ext>
            </a:extLst>
          </p:cNvPr>
          <p:cNvSpPr txBox="1"/>
          <p:nvPr/>
        </p:nvSpPr>
        <p:spPr>
          <a:xfrm>
            <a:off x="8051181" y="5899964"/>
            <a:ext cx="3766054" cy="276999"/>
          </a:xfrm>
          <a:prstGeom prst="rect">
            <a:avLst/>
          </a:prstGeom>
          <a:noFill/>
        </p:spPr>
        <p:txBody>
          <a:bodyPr wrap="square" rtlCol="0">
            <a:spAutoFit/>
          </a:bodyPr>
          <a:lstStyle/>
          <a:p>
            <a:pPr algn="r"/>
            <a:r>
              <a:rPr lang="en-GB" sz="1200" dirty="0"/>
              <a:t>Source: </a:t>
            </a:r>
            <a:r>
              <a:rPr lang="en-GB" sz="1200" dirty="0">
                <a:hlinkClick r:id="rId4"/>
              </a:rPr>
              <a:t>DfE Apprenticeship starts</a:t>
            </a:r>
            <a:endParaRPr lang="en-GB" sz="1200" dirty="0"/>
          </a:p>
        </p:txBody>
      </p:sp>
    </p:spTree>
    <p:extLst>
      <p:ext uri="{BB962C8B-B14F-4D97-AF65-F5344CB8AC3E}">
        <p14:creationId xmlns:p14="http://schemas.microsoft.com/office/powerpoint/2010/main" val="2537556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68CE90-62D8-1EA1-A8F0-E7BC5EDC68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F650B87-E2F2-0FD3-1610-1A01537C771E}"/>
              </a:ext>
            </a:extLst>
          </p:cNvPr>
          <p:cNvSpPr>
            <a:spLocks noGrp="1"/>
          </p:cNvSpPr>
          <p:nvPr>
            <p:ph type="title"/>
          </p:nvPr>
        </p:nvSpPr>
        <p:spPr/>
        <p:txBody>
          <a:bodyPr/>
          <a:lstStyle/>
          <a:p>
            <a:r>
              <a:rPr lang="en-GB" dirty="0"/>
              <a:t>Age trend</a:t>
            </a:r>
          </a:p>
        </p:txBody>
      </p:sp>
      <p:sp>
        <p:nvSpPr>
          <p:cNvPr id="3" name="Content Placeholder 2">
            <a:extLst>
              <a:ext uri="{FF2B5EF4-FFF2-40B4-BE49-F238E27FC236}">
                <a16:creationId xmlns:a16="http://schemas.microsoft.com/office/drawing/2014/main" id="{D8605087-18B7-915A-D776-E8A0F6FCCF3F}"/>
              </a:ext>
            </a:extLst>
          </p:cNvPr>
          <p:cNvSpPr>
            <a:spLocks noGrp="1"/>
          </p:cNvSpPr>
          <p:nvPr>
            <p:ph idx="1"/>
          </p:nvPr>
        </p:nvSpPr>
        <p:spPr>
          <a:xfrm>
            <a:off x="838201" y="1825625"/>
            <a:ext cx="4876800" cy="4351338"/>
          </a:xfrm>
        </p:spPr>
        <p:txBody>
          <a:bodyPr>
            <a:normAutofit/>
          </a:bodyPr>
          <a:lstStyle/>
          <a:p>
            <a:r>
              <a:rPr lang="en-GB" sz="2000" dirty="0"/>
              <a:t>More than half of apprenticeships delivered in Buckinghamshire were started by learners aged 25 or older. This has increased since 2019/20. </a:t>
            </a:r>
          </a:p>
          <a:p>
            <a:r>
              <a:rPr lang="en-GB" sz="2000" dirty="0"/>
              <a:t>In contrast, the proportion of starts for learners aged under 19 and those aged 19-24 have decreased.</a:t>
            </a:r>
          </a:p>
          <a:p>
            <a:r>
              <a:rPr lang="en-GB" sz="2000" dirty="0"/>
              <a:t>In 2022/23, the proportion of starts for learners aged under 19 and 19-24 are relatively similar.</a:t>
            </a:r>
          </a:p>
          <a:p>
            <a:r>
              <a:rPr lang="en-GB" sz="2000" dirty="0"/>
              <a:t>This therefore highlights an imbalance in the growth of starts by learners aged 25+ compared to other age groups.</a:t>
            </a:r>
          </a:p>
        </p:txBody>
      </p:sp>
      <p:graphicFrame>
        <p:nvGraphicFramePr>
          <p:cNvPr id="6" name="Chart 5">
            <a:extLst>
              <a:ext uri="{FF2B5EF4-FFF2-40B4-BE49-F238E27FC236}">
                <a16:creationId xmlns:a16="http://schemas.microsoft.com/office/drawing/2014/main" id="{1A476F7C-3AB0-C5E3-D8BF-767FC08F6A78}"/>
              </a:ext>
            </a:extLst>
          </p:cNvPr>
          <p:cNvGraphicFramePr>
            <a:graphicFrameLocks/>
          </p:cNvGraphicFramePr>
          <p:nvPr>
            <p:extLst>
              <p:ext uri="{D42A27DB-BD31-4B8C-83A1-F6EECF244321}">
                <p14:modId xmlns:p14="http://schemas.microsoft.com/office/powerpoint/2010/main" val="2807879017"/>
              </p:ext>
            </p:extLst>
          </p:nvPr>
        </p:nvGraphicFramePr>
        <p:xfrm>
          <a:off x="6494726" y="2102813"/>
          <a:ext cx="4742234" cy="3796962"/>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a:extLst>
              <a:ext uri="{FF2B5EF4-FFF2-40B4-BE49-F238E27FC236}">
                <a16:creationId xmlns:a16="http://schemas.microsoft.com/office/drawing/2014/main" id="{DAF70BDE-EE3A-046C-1A34-5CB31270FE97}"/>
              </a:ext>
            </a:extLst>
          </p:cNvPr>
          <p:cNvSpPr txBox="1"/>
          <p:nvPr/>
        </p:nvSpPr>
        <p:spPr>
          <a:xfrm>
            <a:off x="6477001" y="1325890"/>
            <a:ext cx="4759959" cy="523220"/>
          </a:xfrm>
          <a:prstGeom prst="rect">
            <a:avLst/>
          </a:prstGeom>
          <a:noFill/>
        </p:spPr>
        <p:txBody>
          <a:bodyPr wrap="square" rtlCol="0">
            <a:spAutoFit/>
          </a:bodyPr>
          <a:lstStyle/>
          <a:p>
            <a:r>
              <a:rPr lang="en-GB" sz="1400" b="1" dirty="0">
                <a:solidFill>
                  <a:srgbClr val="006965"/>
                </a:solidFill>
              </a:rPr>
              <a:t>The proportion of apprenticeships delivered in Buckinghamshire started by learners aged 25+ has increased.</a:t>
            </a:r>
          </a:p>
        </p:txBody>
      </p:sp>
      <p:sp>
        <p:nvSpPr>
          <p:cNvPr id="7" name="TextBox 6">
            <a:extLst>
              <a:ext uri="{FF2B5EF4-FFF2-40B4-BE49-F238E27FC236}">
                <a16:creationId xmlns:a16="http://schemas.microsoft.com/office/drawing/2014/main" id="{F2DEE583-34A5-EE13-C4BD-C8C66B38D141}"/>
              </a:ext>
            </a:extLst>
          </p:cNvPr>
          <p:cNvSpPr txBox="1"/>
          <p:nvPr/>
        </p:nvSpPr>
        <p:spPr>
          <a:xfrm>
            <a:off x="8051181" y="5899964"/>
            <a:ext cx="3766054" cy="276999"/>
          </a:xfrm>
          <a:prstGeom prst="rect">
            <a:avLst/>
          </a:prstGeom>
          <a:noFill/>
        </p:spPr>
        <p:txBody>
          <a:bodyPr wrap="square" rtlCol="0">
            <a:spAutoFit/>
          </a:bodyPr>
          <a:lstStyle/>
          <a:p>
            <a:pPr algn="r"/>
            <a:r>
              <a:rPr lang="en-GB" sz="1200" dirty="0"/>
              <a:t>Source: </a:t>
            </a:r>
            <a:r>
              <a:rPr lang="en-GB" sz="1200" dirty="0">
                <a:hlinkClick r:id="rId3"/>
              </a:rPr>
              <a:t>DfE Apprenticeship starts</a:t>
            </a:r>
            <a:endParaRPr lang="en-GB" sz="1200" dirty="0"/>
          </a:p>
        </p:txBody>
      </p:sp>
    </p:spTree>
    <p:extLst>
      <p:ext uri="{BB962C8B-B14F-4D97-AF65-F5344CB8AC3E}">
        <p14:creationId xmlns:p14="http://schemas.microsoft.com/office/powerpoint/2010/main" val="3388770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6965"/>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C98A5BB-1781-5547-9190-7060A6126618}"/>
              </a:ext>
            </a:extLst>
          </p:cNvPr>
          <p:cNvSpPr>
            <a:spLocks noGrp="1"/>
          </p:cNvSpPr>
          <p:nvPr>
            <p:ph type="title"/>
          </p:nvPr>
        </p:nvSpPr>
        <p:spPr/>
        <p:txBody>
          <a:bodyPr/>
          <a:lstStyle/>
          <a:p>
            <a:r>
              <a:rPr lang="en-GB" b="1" dirty="0">
                <a:solidFill>
                  <a:schemeClr val="bg1"/>
                </a:solidFill>
                <a:latin typeface="+mn-lt"/>
              </a:rPr>
              <a:t>Contents</a:t>
            </a:r>
          </a:p>
        </p:txBody>
      </p:sp>
    </p:spTree>
    <p:extLst>
      <p:ext uri="{BB962C8B-B14F-4D97-AF65-F5344CB8AC3E}">
        <p14:creationId xmlns:p14="http://schemas.microsoft.com/office/powerpoint/2010/main" val="16842868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BEE923-C787-4B83-8AE6-C1CD241E96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B8C5A4-C5A9-0A5D-626B-255C49ED9449}"/>
              </a:ext>
            </a:extLst>
          </p:cNvPr>
          <p:cNvSpPr>
            <a:spLocks noGrp="1"/>
          </p:cNvSpPr>
          <p:nvPr>
            <p:ph type="title"/>
          </p:nvPr>
        </p:nvSpPr>
        <p:spPr/>
        <p:txBody>
          <a:bodyPr/>
          <a:lstStyle/>
          <a:p>
            <a:r>
              <a:rPr lang="en-GB" dirty="0"/>
              <a:t>Age – local area</a:t>
            </a:r>
          </a:p>
        </p:txBody>
      </p:sp>
      <p:sp>
        <p:nvSpPr>
          <p:cNvPr id="6" name="TextBox 5">
            <a:extLst>
              <a:ext uri="{FF2B5EF4-FFF2-40B4-BE49-F238E27FC236}">
                <a16:creationId xmlns:a16="http://schemas.microsoft.com/office/drawing/2014/main" id="{9DB98BA4-960B-EB94-44EF-5FF7392A0CD7}"/>
              </a:ext>
            </a:extLst>
          </p:cNvPr>
          <p:cNvSpPr txBox="1"/>
          <p:nvPr/>
        </p:nvSpPr>
        <p:spPr>
          <a:xfrm>
            <a:off x="8051181" y="5899964"/>
            <a:ext cx="3766054" cy="276999"/>
          </a:xfrm>
          <a:prstGeom prst="rect">
            <a:avLst/>
          </a:prstGeom>
          <a:noFill/>
        </p:spPr>
        <p:txBody>
          <a:bodyPr wrap="square" rtlCol="0">
            <a:spAutoFit/>
          </a:bodyPr>
          <a:lstStyle/>
          <a:p>
            <a:pPr algn="r"/>
            <a:r>
              <a:rPr lang="en-GB" sz="1200" dirty="0"/>
              <a:t>Source: </a:t>
            </a:r>
            <a:r>
              <a:rPr lang="en-GB" sz="1200" dirty="0">
                <a:hlinkClick r:id="rId3"/>
              </a:rPr>
              <a:t>DfE Apprenticeship starts 2022/23 academic year</a:t>
            </a:r>
            <a:endParaRPr lang="en-GB" sz="1200" dirty="0"/>
          </a:p>
        </p:txBody>
      </p:sp>
      <p:graphicFrame>
        <p:nvGraphicFramePr>
          <p:cNvPr id="4" name="Chart 3">
            <a:extLst>
              <a:ext uri="{FF2B5EF4-FFF2-40B4-BE49-F238E27FC236}">
                <a16:creationId xmlns:a16="http://schemas.microsoft.com/office/drawing/2014/main" id="{670869BF-412A-44E0-7E14-5D2CCB59B8CF}"/>
              </a:ext>
            </a:extLst>
          </p:cNvPr>
          <p:cNvGraphicFramePr>
            <a:graphicFrameLocks/>
          </p:cNvGraphicFramePr>
          <p:nvPr>
            <p:extLst>
              <p:ext uri="{D42A27DB-BD31-4B8C-83A1-F6EECF244321}">
                <p14:modId xmlns:p14="http://schemas.microsoft.com/office/powerpoint/2010/main" val="408347799"/>
              </p:ext>
            </p:extLst>
          </p:nvPr>
        </p:nvGraphicFramePr>
        <p:xfrm>
          <a:off x="6132908" y="2029519"/>
          <a:ext cx="5053519" cy="3835873"/>
        </p:xfrm>
        <a:graphic>
          <a:graphicData uri="http://schemas.openxmlformats.org/drawingml/2006/chart">
            <c:chart xmlns:c="http://schemas.openxmlformats.org/drawingml/2006/chart" xmlns:r="http://schemas.openxmlformats.org/officeDocument/2006/relationships" r:id="rId4"/>
          </a:graphicData>
        </a:graphic>
      </p:graphicFrame>
      <p:sp>
        <p:nvSpPr>
          <p:cNvPr id="5" name="Content Placeholder 2">
            <a:extLst>
              <a:ext uri="{FF2B5EF4-FFF2-40B4-BE49-F238E27FC236}">
                <a16:creationId xmlns:a16="http://schemas.microsoft.com/office/drawing/2014/main" id="{5CE37659-E248-1747-B041-D1797195A8E1}"/>
              </a:ext>
            </a:extLst>
          </p:cNvPr>
          <p:cNvSpPr>
            <a:spLocks noGrp="1"/>
          </p:cNvSpPr>
          <p:nvPr>
            <p:ph idx="1"/>
          </p:nvPr>
        </p:nvSpPr>
        <p:spPr>
          <a:xfrm>
            <a:off x="838201" y="2155371"/>
            <a:ext cx="4789714" cy="4021592"/>
          </a:xfrm>
        </p:spPr>
        <p:txBody>
          <a:bodyPr>
            <a:normAutofit fontScale="77500" lnSpcReduction="20000"/>
          </a:bodyPr>
          <a:lstStyle/>
          <a:p>
            <a:r>
              <a:rPr lang="en-GB" sz="2400" dirty="0"/>
              <a:t>A particularly high proportion of apprenticeships delivered in the Wycombe and Aylesbury parliamentary constituency areas in 2022/23 were learners aged 25 or older (68% and 54% respectively). </a:t>
            </a:r>
          </a:p>
          <a:p>
            <a:r>
              <a:rPr lang="en-GB" sz="2400" dirty="0"/>
              <a:t>All areas within Buckinghamshire had a higher proportion of learners aged 25+ than other age groups.</a:t>
            </a:r>
          </a:p>
          <a:p>
            <a:r>
              <a:rPr lang="en-GB" sz="2400" dirty="0"/>
              <a:t>A relatively low proportion of apprenticeships delivered in Wycombe were started by learners aged under 19. This is due to provision being dominated by higher education providers such as Buckinghamshire New University and the Henley Business School, with the latter recording a high number of starts for business management apprenticeships.</a:t>
            </a:r>
          </a:p>
          <a:p>
            <a:endParaRPr lang="en-GB" dirty="0"/>
          </a:p>
        </p:txBody>
      </p:sp>
      <p:sp>
        <p:nvSpPr>
          <p:cNvPr id="8" name="TextBox 7">
            <a:extLst>
              <a:ext uri="{FF2B5EF4-FFF2-40B4-BE49-F238E27FC236}">
                <a16:creationId xmlns:a16="http://schemas.microsoft.com/office/drawing/2014/main" id="{29220ADA-5A98-FD30-D294-CA028296D639}"/>
              </a:ext>
            </a:extLst>
          </p:cNvPr>
          <p:cNvSpPr txBox="1"/>
          <p:nvPr/>
        </p:nvSpPr>
        <p:spPr>
          <a:xfrm>
            <a:off x="6132908" y="1121440"/>
            <a:ext cx="5220892" cy="738664"/>
          </a:xfrm>
          <a:prstGeom prst="rect">
            <a:avLst/>
          </a:prstGeom>
          <a:noFill/>
        </p:spPr>
        <p:txBody>
          <a:bodyPr wrap="square" rtlCol="0">
            <a:spAutoFit/>
          </a:bodyPr>
          <a:lstStyle/>
          <a:p>
            <a:r>
              <a:rPr lang="en-GB" sz="1400" b="1" dirty="0">
                <a:solidFill>
                  <a:srgbClr val="006965"/>
                </a:solidFill>
              </a:rPr>
              <a:t>Compared to other age groups, a large proportion of apprenticeships delivered in Wycombe were started by learners aged 25+.</a:t>
            </a:r>
          </a:p>
        </p:txBody>
      </p:sp>
    </p:spTree>
    <p:extLst>
      <p:ext uri="{BB962C8B-B14F-4D97-AF65-F5344CB8AC3E}">
        <p14:creationId xmlns:p14="http://schemas.microsoft.com/office/powerpoint/2010/main" val="23045555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645631-4C7B-7BFF-AAA5-7806628C0C6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606F6C0-9283-A00E-93BC-EC400E705BD0}"/>
              </a:ext>
            </a:extLst>
          </p:cNvPr>
          <p:cNvSpPr>
            <a:spLocks noGrp="1"/>
          </p:cNvSpPr>
          <p:nvPr>
            <p:ph type="title"/>
          </p:nvPr>
        </p:nvSpPr>
        <p:spPr/>
        <p:txBody>
          <a:bodyPr/>
          <a:lstStyle/>
          <a:p>
            <a:r>
              <a:rPr lang="en-GB" dirty="0"/>
              <a:t>Level</a:t>
            </a:r>
          </a:p>
        </p:txBody>
      </p:sp>
      <p:sp>
        <p:nvSpPr>
          <p:cNvPr id="8" name="Content Placeholder 2">
            <a:extLst>
              <a:ext uri="{FF2B5EF4-FFF2-40B4-BE49-F238E27FC236}">
                <a16:creationId xmlns:a16="http://schemas.microsoft.com/office/drawing/2014/main" id="{3A4D01B1-81FB-FE17-51CA-3E11EE9019D5}"/>
              </a:ext>
            </a:extLst>
          </p:cNvPr>
          <p:cNvSpPr>
            <a:spLocks noGrp="1"/>
          </p:cNvSpPr>
          <p:nvPr>
            <p:ph idx="1"/>
          </p:nvPr>
        </p:nvSpPr>
        <p:spPr>
          <a:xfrm>
            <a:off x="838200" y="1825625"/>
            <a:ext cx="5104053" cy="4351338"/>
          </a:xfrm>
        </p:spPr>
        <p:txBody>
          <a:bodyPr>
            <a:normAutofit fontScale="85000" lnSpcReduction="10000"/>
          </a:bodyPr>
          <a:lstStyle/>
          <a:p>
            <a:r>
              <a:rPr lang="en-GB" sz="2000" dirty="0"/>
              <a:t>In 2019/20, the majority of apprenticeship starts delivered in Buckinghamshire were </a:t>
            </a:r>
            <a:r>
              <a:rPr lang="en-GB" sz="2000" dirty="0">
                <a:hlinkClick r:id="rId2"/>
              </a:rPr>
              <a:t>advanced level apprenticeships</a:t>
            </a:r>
            <a:r>
              <a:rPr lang="en-GB" sz="2000" dirty="0"/>
              <a:t>.</a:t>
            </a:r>
          </a:p>
          <a:p>
            <a:r>
              <a:rPr lang="en-GB" sz="2000" dirty="0"/>
              <a:t>However, over time the proportion of higher level starts has increased to a similar proportion for advanced level apprenticeships. Nationally, the proportion of higher level apprenticeships is still lower than advanced level.</a:t>
            </a:r>
          </a:p>
          <a:p>
            <a:r>
              <a:rPr lang="en-GB" sz="2000" dirty="0"/>
              <a:t>The proportion of starts at the advanced level has remained relatively stable, while the proportion for intermediate level has decreased.</a:t>
            </a:r>
          </a:p>
          <a:p>
            <a:r>
              <a:rPr lang="en-GB" sz="2000" dirty="0"/>
              <a:t>The number of degree apprenticeships delivered in Buckinghamshire has increased year-on-year.</a:t>
            </a:r>
          </a:p>
          <a:p>
            <a:r>
              <a:rPr lang="en-GB" sz="2000" dirty="0"/>
              <a:t>Between 2019/20 and 2022/23, the number of degree apprenticeships increased more than 7-fold.</a:t>
            </a:r>
          </a:p>
          <a:p>
            <a:r>
              <a:rPr lang="en-GB" sz="2000" dirty="0"/>
              <a:t>13% of all apprenticeships in 2022/23 were degree apprenticeships. This is up from 2% in 2019/20.</a:t>
            </a:r>
          </a:p>
          <a:p>
            <a:endParaRPr lang="en-GB" sz="2000" dirty="0"/>
          </a:p>
        </p:txBody>
      </p:sp>
      <p:sp>
        <p:nvSpPr>
          <p:cNvPr id="9" name="TextBox 8">
            <a:extLst>
              <a:ext uri="{FF2B5EF4-FFF2-40B4-BE49-F238E27FC236}">
                <a16:creationId xmlns:a16="http://schemas.microsoft.com/office/drawing/2014/main" id="{7354718D-3804-A38A-C074-24144B7ED184}"/>
              </a:ext>
            </a:extLst>
          </p:cNvPr>
          <p:cNvSpPr txBox="1"/>
          <p:nvPr/>
        </p:nvSpPr>
        <p:spPr>
          <a:xfrm>
            <a:off x="6112019" y="681037"/>
            <a:ext cx="5104052" cy="523220"/>
          </a:xfrm>
          <a:prstGeom prst="rect">
            <a:avLst/>
          </a:prstGeom>
          <a:noFill/>
        </p:spPr>
        <p:txBody>
          <a:bodyPr wrap="square" rtlCol="0">
            <a:spAutoFit/>
          </a:bodyPr>
          <a:lstStyle/>
          <a:p>
            <a:r>
              <a:rPr lang="en-GB" sz="1400" b="1" dirty="0">
                <a:solidFill>
                  <a:srgbClr val="006965"/>
                </a:solidFill>
              </a:rPr>
              <a:t>Since 2016/17, the proportion of higher level apprenticeships delivered in Buckinghamshire has increased.</a:t>
            </a:r>
          </a:p>
        </p:txBody>
      </p:sp>
      <p:sp>
        <p:nvSpPr>
          <p:cNvPr id="3" name="TextBox 2">
            <a:extLst>
              <a:ext uri="{FF2B5EF4-FFF2-40B4-BE49-F238E27FC236}">
                <a16:creationId xmlns:a16="http://schemas.microsoft.com/office/drawing/2014/main" id="{855B2C63-4038-23A0-02D6-7753DF66C970}"/>
              </a:ext>
            </a:extLst>
          </p:cNvPr>
          <p:cNvSpPr txBox="1"/>
          <p:nvPr/>
        </p:nvSpPr>
        <p:spPr>
          <a:xfrm>
            <a:off x="8051181" y="5899964"/>
            <a:ext cx="3766054" cy="276999"/>
          </a:xfrm>
          <a:prstGeom prst="rect">
            <a:avLst/>
          </a:prstGeom>
          <a:noFill/>
        </p:spPr>
        <p:txBody>
          <a:bodyPr wrap="square" rtlCol="0">
            <a:spAutoFit/>
          </a:bodyPr>
          <a:lstStyle/>
          <a:p>
            <a:pPr algn="r"/>
            <a:r>
              <a:rPr lang="en-GB" sz="1200" dirty="0"/>
              <a:t>Source: </a:t>
            </a:r>
            <a:r>
              <a:rPr lang="en-GB" sz="1200" dirty="0">
                <a:hlinkClick r:id="rId3"/>
              </a:rPr>
              <a:t>DfE Apprenticeship starts</a:t>
            </a:r>
            <a:endParaRPr lang="en-GB" sz="1200" dirty="0"/>
          </a:p>
        </p:txBody>
      </p:sp>
      <p:graphicFrame>
        <p:nvGraphicFramePr>
          <p:cNvPr id="4" name="Table 3">
            <a:extLst>
              <a:ext uri="{FF2B5EF4-FFF2-40B4-BE49-F238E27FC236}">
                <a16:creationId xmlns:a16="http://schemas.microsoft.com/office/drawing/2014/main" id="{72C12FFF-17CC-17BA-9355-E3191CC2784D}"/>
              </a:ext>
            </a:extLst>
          </p:cNvPr>
          <p:cNvGraphicFramePr>
            <a:graphicFrameLocks noGrp="1"/>
          </p:cNvGraphicFramePr>
          <p:nvPr>
            <p:extLst>
              <p:ext uri="{D42A27DB-BD31-4B8C-83A1-F6EECF244321}">
                <p14:modId xmlns:p14="http://schemas.microsoft.com/office/powerpoint/2010/main" val="3870920051"/>
              </p:ext>
            </p:extLst>
          </p:nvPr>
        </p:nvGraphicFramePr>
        <p:xfrm>
          <a:off x="6249749" y="5048225"/>
          <a:ext cx="3021982" cy="1219200"/>
        </p:xfrm>
        <a:graphic>
          <a:graphicData uri="http://schemas.openxmlformats.org/drawingml/2006/table">
            <a:tbl>
              <a:tblPr firstRow="1" bandRow="1">
                <a:tableStyleId>{5C22544A-7EE6-4342-B048-85BDC9FD1C3A}</a:tableStyleId>
              </a:tblPr>
              <a:tblGrid>
                <a:gridCol w="1510991">
                  <a:extLst>
                    <a:ext uri="{9D8B030D-6E8A-4147-A177-3AD203B41FA5}">
                      <a16:colId xmlns:a16="http://schemas.microsoft.com/office/drawing/2014/main" val="385182599"/>
                    </a:ext>
                  </a:extLst>
                </a:gridCol>
                <a:gridCol w="1510991">
                  <a:extLst>
                    <a:ext uri="{9D8B030D-6E8A-4147-A177-3AD203B41FA5}">
                      <a16:colId xmlns:a16="http://schemas.microsoft.com/office/drawing/2014/main" val="3746692928"/>
                    </a:ext>
                  </a:extLst>
                </a:gridCol>
              </a:tblGrid>
              <a:tr h="288000">
                <a:tc>
                  <a:txBody>
                    <a:bodyPr/>
                    <a:lstStyle/>
                    <a:p>
                      <a:r>
                        <a:rPr lang="en-GB" sz="1400" b="1" dirty="0">
                          <a:solidFill>
                            <a:schemeClr val="bg1"/>
                          </a:solidFill>
                        </a:rPr>
                        <a:t>Intermediate</a:t>
                      </a:r>
                    </a:p>
                  </a:txBody>
                  <a:tcPr>
                    <a:solidFill>
                      <a:srgbClr val="006965"/>
                    </a:solidFill>
                  </a:tcPr>
                </a:tc>
                <a:tc>
                  <a:txBody>
                    <a:bodyPr/>
                    <a:lstStyle/>
                    <a:p>
                      <a:r>
                        <a:rPr lang="en-GB" sz="1400" b="1" dirty="0">
                          <a:solidFill>
                            <a:schemeClr val="bg1"/>
                          </a:solidFill>
                        </a:rPr>
                        <a:t>Levels 1 and 2</a:t>
                      </a:r>
                    </a:p>
                  </a:txBody>
                  <a:tcPr>
                    <a:solidFill>
                      <a:srgbClr val="006965"/>
                    </a:solidFill>
                  </a:tcPr>
                </a:tc>
                <a:extLst>
                  <a:ext uri="{0D108BD9-81ED-4DB2-BD59-A6C34878D82A}">
                    <a16:rowId xmlns:a16="http://schemas.microsoft.com/office/drawing/2014/main" val="2897538351"/>
                  </a:ext>
                </a:extLst>
              </a:tr>
              <a:tr h="288000">
                <a:tc>
                  <a:txBody>
                    <a:bodyPr/>
                    <a:lstStyle/>
                    <a:p>
                      <a:r>
                        <a:rPr lang="en-GB" sz="1400" b="1" dirty="0">
                          <a:solidFill>
                            <a:schemeClr val="bg1"/>
                          </a:solidFill>
                        </a:rPr>
                        <a:t>Advanced</a:t>
                      </a:r>
                    </a:p>
                  </a:txBody>
                  <a:tcPr>
                    <a:solidFill>
                      <a:srgbClr val="006965">
                        <a:alpha val="60000"/>
                      </a:srgbClr>
                    </a:solidFill>
                  </a:tcPr>
                </a:tc>
                <a:tc>
                  <a:txBody>
                    <a:bodyPr/>
                    <a:lstStyle/>
                    <a:p>
                      <a:r>
                        <a:rPr lang="en-GB" sz="1400" b="1" dirty="0">
                          <a:solidFill>
                            <a:schemeClr val="bg1"/>
                          </a:solidFill>
                        </a:rPr>
                        <a:t>Level 3</a:t>
                      </a:r>
                    </a:p>
                  </a:txBody>
                  <a:tcPr>
                    <a:solidFill>
                      <a:srgbClr val="006965">
                        <a:alpha val="60000"/>
                      </a:srgbClr>
                    </a:solidFill>
                  </a:tcPr>
                </a:tc>
                <a:extLst>
                  <a:ext uri="{0D108BD9-81ED-4DB2-BD59-A6C34878D82A}">
                    <a16:rowId xmlns:a16="http://schemas.microsoft.com/office/drawing/2014/main" val="3187089783"/>
                  </a:ext>
                </a:extLst>
              </a:tr>
              <a:tr h="288000">
                <a:tc>
                  <a:txBody>
                    <a:bodyPr/>
                    <a:lstStyle/>
                    <a:p>
                      <a:r>
                        <a:rPr lang="en-GB" sz="1400" b="1" dirty="0">
                          <a:solidFill>
                            <a:schemeClr val="bg1"/>
                          </a:solidFill>
                        </a:rPr>
                        <a:t>Higher</a:t>
                      </a:r>
                    </a:p>
                  </a:txBody>
                  <a:tcPr>
                    <a:solidFill>
                      <a:srgbClr val="006965"/>
                    </a:solidFill>
                  </a:tcPr>
                </a:tc>
                <a:tc>
                  <a:txBody>
                    <a:bodyPr/>
                    <a:lstStyle/>
                    <a:p>
                      <a:r>
                        <a:rPr lang="en-GB" sz="1400" b="1" dirty="0">
                          <a:solidFill>
                            <a:schemeClr val="bg1"/>
                          </a:solidFill>
                        </a:rPr>
                        <a:t>Levels 4 to 7</a:t>
                      </a:r>
                    </a:p>
                  </a:txBody>
                  <a:tcPr>
                    <a:solidFill>
                      <a:srgbClr val="006965"/>
                    </a:solidFill>
                  </a:tcPr>
                </a:tc>
                <a:extLst>
                  <a:ext uri="{0D108BD9-81ED-4DB2-BD59-A6C34878D82A}">
                    <a16:rowId xmlns:a16="http://schemas.microsoft.com/office/drawing/2014/main" val="827844900"/>
                  </a:ext>
                </a:extLst>
              </a:tr>
              <a:tr h="288000">
                <a:tc>
                  <a:txBody>
                    <a:bodyPr/>
                    <a:lstStyle/>
                    <a:p>
                      <a:r>
                        <a:rPr lang="en-GB" sz="1400" b="1" dirty="0">
                          <a:solidFill>
                            <a:schemeClr val="bg1"/>
                          </a:solidFill>
                        </a:rPr>
                        <a:t>Degree</a:t>
                      </a:r>
                    </a:p>
                  </a:txBody>
                  <a:tcPr>
                    <a:solidFill>
                      <a:srgbClr val="006965">
                        <a:alpha val="60000"/>
                      </a:srgbClr>
                    </a:solidFill>
                  </a:tcPr>
                </a:tc>
                <a:tc>
                  <a:txBody>
                    <a:bodyPr/>
                    <a:lstStyle/>
                    <a:p>
                      <a:r>
                        <a:rPr lang="en-GB" sz="1400" b="1" dirty="0">
                          <a:solidFill>
                            <a:schemeClr val="bg1"/>
                          </a:solidFill>
                        </a:rPr>
                        <a:t>Levels 6 &amp; 7</a:t>
                      </a:r>
                    </a:p>
                  </a:txBody>
                  <a:tcPr>
                    <a:solidFill>
                      <a:srgbClr val="006965">
                        <a:alpha val="60000"/>
                      </a:srgbClr>
                    </a:solidFill>
                  </a:tcPr>
                </a:tc>
                <a:extLst>
                  <a:ext uri="{0D108BD9-81ED-4DB2-BD59-A6C34878D82A}">
                    <a16:rowId xmlns:a16="http://schemas.microsoft.com/office/drawing/2014/main" val="3824874897"/>
                  </a:ext>
                </a:extLst>
              </a:tr>
            </a:tbl>
          </a:graphicData>
        </a:graphic>
      </p:graphicFrame>
      <p:graphicFrame>
        <p:nvGraphicFramePr>
          <p:cNvPr id="5" name="Chart 4">
            <a:extLst>
              <a:ext uri="{FF2B5EF4-FFF2-40B4-BE49-F238E27FC236}">
                <a16:creationId xmlns:a16="http://schemas.microsoft.com/office/drawing/2014/main" id="{9DA9941F-EBCE-64F1-3278-E747E4CBF033}"/>
              </a:ext>
            </a:extLst>
          </p:cNvPr>
          <p:cNvGraphicFramePr>
            <a:graphicFrameLocks/>
          </p:cNvGraphicFramePr>
          <p:nvPr>
            <p:extLst>
              <p:ext uri="{D42A27DB-BD31-4B8C-83A1-F6EECF244321}">
                <p14:modId xmlns:p14="http://schemas.microsoft.com/office/powerpoint/2010/main" val="2210072573"/>
              </p:ext>
            </p:extLst>
          </p:nvPr>
        </p:nvGraphicFramePr>
        <p:xfrm>
          <a:off x="6112018" y="1414203"/>
          <a:ext cx="5241781" cy="345617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29480808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00F783-D4B7-6383-5F5E-33526F8CFA6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98C099F-4242-A24D-6472-AC5DB44662FC}"/>
              </a:ext>
            </a:extLst>
          </p:cNvPr>
          <p:cNvSpPr>
            <a:spLocks noGrp="1"/>
          </p:cNvSpPr>
          <p:nvPr>
            <p:ph type="title"/>
          </p:nvPr>
        </p:nvSpPr>
        <p:spPr/>
        <p:txBody>
          <a:bodyPr/>
          <a:lstStyle/>
          <a:p>
            <a:r>
              <a:rPr lang="en-GB" dirty="0"/>
              <a:t>Subject</a:t>
            </a:r>
          </a:p>
        </p:txBody>
      </p:sp>
      <p:graphicFrame>
        <p:nvGraphicFramePr>
          <p:cNvPr id="7" name="Content Placeholder 6">
            <a:extLst>
              <a:ext uri="{FF2B5EF4-FFF2-40B4-BE49-F238E27FC236}">
                <a16:creationId xmlns:a16="http://schemas.microsoft.com/office/drawing/2014/main" id="{FBB51891-B1E7-17DE-F587-93FB0F4AA3D9}"/>
              </a:ext>
            </a:extLst>
          </p:cNvPr>
          <p:cNvGraphicFramePr>
            <a:graphicFrameLocks noGrp="1"/>
          </p:cNvGraphicFramePr>
          <p:nvPr>
            <p:ph idx="1"/>
            <p:extLst>
              <p:ext uri="{D42A27DB-BD31-4B8C-83A1-F6EECF244321}">
                <p14:modId xmlns:p14="http://schemas.microsoft.com/office/powerpoint/2010/main" val="1514953146"/>
              </p:ext>
            </p:extLst>
          </p:nvPr>
        </p:nvGraphicFramePr>
        <p:xfrm>
          <a:off x="4648197" y="1990989"/>
          <a:ext cx="6705603" cy="3896077"/>
        </p:xfrm>
        <a:graphic>
          <a:graphicData uri="http://schemas.openxmlformats.org/drawingml/2006/table">
            <a:tbl>
              <a:tblPr>
                <a:tableStyleId>{5C22544A-7EE6-4342-B048-85BDC9FD1C3A}</a:tableStyleId>
              </a:tblPr>
              <a:tblGrid>
                <a:gridCol w="2800815">
                  <a:extLst>
                    <a:ext uri="{9D8B030D-6E8A-4147-A177-3AD203B41FA5}">
                      <a16:colId xmlns:a16="http://schemas.microsoft.com/office/drawing/2014/main" val="4257905443"/>
                    </a:ext>
                  </a:extLst>
                </a:gridCol>
                <a:gridCol w="650798">
                  <a:extLst>
                    <a:ext uri="{9D8B030D-6E8A-4147-A177-3AD203B41FA5}">
                      <a16:colId xmlns:a16="http://schemas.microsoft.com/office/drawing/2014/main" val="3194041148"/>
                    </a:ext>
                  </a:extLst>
                </a:gridCol>
                <a:gridCol w="650798">
                  <a:extLst>
                    <a:ext uri="{9D8B030D-6E8A-4147-A177-3AD203B41FA5}">
                      <a16:colId xmlns:a16="http://schemas.microsoft.com/office/drawing/2014/main" val="1610891498"/>
                    </a:ext>
                  </a:extLst>
                </a:gridCol>
                <a:gridCol w="650798">
                  <a:extLst>
                    <a:ext uri="{9D8B030D-6E8A-4147-A177-3AD203B41FA5}">
                      <a16:colId xmlns:a16="http://schemas.microsoft.com/office/drawing/2014/main" val="3557024025"/>
                    </a:ext>
                  </a:extLst>
                </a:gridCol>
                <a:gridCol w="650798">
                  <a:extLst>
                    <a:ext uri="{9D8B030D-6E8A-4147-A177-3AD203B41FA5}">
                      <a16:colId xmlns:a16="http://schemas.microsoft.com/office/drawing/2014/main" val="1592589810"/>
                    </a:ext>
                  </a:extLst>
                </a:gridCol>
                <a:gridCol w="650798">
                  <a:extLst>
                    <a:ext uri="{9D8B030D-6E8A-4147-A177-3AD203B41FA5}">
                      <a16:colId xmlns:a16="http://schemas.microsoft.com/office/drawing/2014/main" val="3571890976"/>
                    </a:ext>
                  </a:extLst>
                </a:gridCol>
                <a:gridCol w="650798">
                  <a:extLst>
                    <a:ext uri="{9D8B030D-6E8A-4147-A177-3AD203B41FA5}">
                      <a16:colId xmlns:a16="http://schemas.microsoft.com/office/drawing/2014/main" val="2553706441"/>
                    </a:ext>
                  </a:extLst>
                </a:gridCol>
              </a:tblGrid>
              <a:tr h="667969">
                <a:tc>
                  <a:txBody>
                    <a:bodyPr/>
                    <a:lstStyle/>
                    <a:p>
                      <a:pPr algn="l" fontAlgn="b"/>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GB" sz="1100" u="none" strike="noStrike" dirty="0">
                          <a:solidFill>
                            <a:schemeClr val="bg1"/>
                          </a:solidFill>
                          <a:effectLst/>
                        </a:rPr>
                        <a:t>Bucks</a:t>
                      </a:r>
                      <a:endParaRPr lang="en-GB" sz="1100" b="0" i="0" u="none" strike="noStrike" dirty="0">
                        <a:solidFill>
                          <a:schemeClr val="bg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a:txBody>
                    <a:bodyPr/>
                    <a:lstStyle/>
                    <a:p>
                      <a:pPr algn="l" fontAlgn="b"/>
                      <a:r>
                        <a:rPr lang="en-GB" sz="1100" u="none" strike="noStrike" dirty="0">
                          <a:solidFill>
                            <a:schemeClr val="bg1"/>
                          </a:solidFill>
                          <a:effectLst/>
                        </a:rPr>
                        <a:t>Herts</a:t>
                      </a:r>
                      <a:endParaRPr lang="en-GB" sz="1100" b="0" i="0" u="none" strike="noStrike" dirty="0">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78787"/>
                    </a:solidFill>
                  </a:tcPr>
                </a:tc>
                <a:tc>
                  <a:txBody>
                    <a:bodyPr/>
                    <a:lstStyle/>
                    <a:p>
                      <a:pPr algn="l" fontAlgn="b"/>
                      <a:r>
                        <a:rPr lang="en-GB" sz="1100" u="none" strike="noStrike" dirty="0">
                          <a:solidFill>
                            <a:schemeClr val="bg1"/>
                          </a:solidFill>
                          <a:effectLst/>
                        </a:rPr>
                        <a:t>Oxon</a:t>
                      </a:r>
                      <a:endParaRPr lang="en-GB" sz="1100" b="0" i="0" u="none" strike="noStrike" dirty="0">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78787"/>
                    </a:solidFill>
                  </a:tcPr>
                </a:tc>
                <a:tc>
                  <a:txBody>
                    <a:bodyPr/>
                    <a:lstStyle/>
                    <a:p>
                      <a:pPr algn="l" fontAlgn="b"/>
                      <a:r>
                        <a:rPr lang="en-GB" sz="1100" b="0" i="0" u="none" strike="noStrike" dirty="0">
                          <a:solidFill>
                            <a:schemeClr val="bg1"/>
                          </a:solidFill>
                          <a:effectLst/>
                          <a:latin typeface="Calibri" panose="020F0502020204030204" pitchFamily="34" charset="0"/>
                        </a:rPr>
                        <a:t>Milton Keynes (LA)</a:t>
                      </a:r>
                    </a:p>
                  </a:txBody>
                  <a:tcPr marL="9525" marR="9525" marT="9525"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78787"/>
                    </a:solidFill>
                  </a:tcPr>
                </a:tc>
                <a:tc>
                  <a:txBody>
                    <a:bodyPr/>
                    <a:lstStyle/>
                    <a:p>
                      <a:pPr algn="l" fontAlgn="b"/>
                      <a:r>
                        <a:rPr lang="en-GB" sz="1100" u="none" strike="noStrike" dirty="0">
                          <a:solidFill>
                            <a:schemeClr val="bg1"/>
                          </a:solidFill>
                          <a:effectLst/>
                        </a:rPr>
                        <a:t>Slough (LA)</a:t>
                      </a:r>
                    </a:p>
                  </a:txBody>
                  <a:tcPr marL="9525" marR="9525" marT="9525"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78787"/>
                    </a:solidFill>
                  </a:tcPr>
                </a:tc>
                <a:tc>
                  <a:txBody>
                    <a:bodyPr/>
                    <a:lstStyle/>
                    <a:p>
                      <a:pPr algn="l" fontAlgn="b"/>
                      <a:r>
                        <a:rPr lang="en-GB" sz="1100" u="none" strike="noStrike" dirty="0">
                          <a:solidFill>
                            <a:schemeClr val="tx1"/>
                          </a:solidFill>
                          <a:effectLst/>
                        </a:rPr>
                        <a:t>England</a:t>
                      </a:r>
                      <a:endParaRPr lang="en-GB" sz="1100" b="0" i="0" u="none" strike="noStrike" dirty="0">
                        <a:solidFill>
                          <a:schemeClr val="tx1"/>
                        </a:solidFill>
                        <a:effectLst/>
                        <a:latin typeface="Calibri" panose="020F0502020204030204" pitchFamily="34" charset="0"/>
                      </a:endParaRPr>
                    </a:p>
                  </a:txBody>
                  <a:tcPr marL="9525" marR="9525" marT="9525"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3276550149"/>
                  </a:ext>
                </a:extLst>
              </a:tr>
              <a:tr h="248316">
                <a:tc>
                  <a:txBody>
                    <a:bodyPr/>
                    <a:lstStyle/>
                    <a:p>
                      <a:pPr algn="r" fontAlgn="b"/>
                      <a:r>
                        <a:rPr lang="en-GB" sz="1100" u="none" strike="noStrike" dirty="0">
                          <a:effectLst/>
                        </a:rPr>
                        <a:t>Agriculture, Horticulture &amp; Animal Care</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fontAlgn="b"/>
                      <a:r>
                        <a:rPr lang="en-GB" sz="1100" b="0" i="0" u="none" strike="noStrike" dirty="0">
                          <a:solidFill>
                            <a:schemeClr val="bg1"/>
                          </a:solidFill>
                          <a:effectLst/>
                          <a:latin typeface="Calibri" panose="020F0502020204030204" pitchFamily="34" charset="0"/>
                        </a:rPr>
                        <a:t>0%</a:t>
                      </a:r>
                    </a:p>
                  </a:txBody>
                  <a:tcPr marL="7620" marR="7620" marT="7620" marB="0" anchor="b">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b="0" i="0" u="none" strike="noStrike" dirty="0">
                          <a:solidFill>
                            <a:schemeClr val="bg1"/>
                          </a:solidFill>
                          <a:effectLst/>
                          <a:latin typeface="Calibri" panose="020F0502020204030204" pitchFamily="34" charset="0"/>
                        </a:rPr>
                        <a:t>1%</a:t>
                      </a:r>
                    </a:p>
                  </a:txBody>
                  <a:tcPr marL="7620" marR="7620" marT="7620"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3%</a:t>
                      </a:r>
                    </a:p>
                  </a:txBody>
                  <a:tcPr marL="7620" marR="7620" marT="7620"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0%</a:t>
                      </a:r>
                    </a:p>
                  </a:txBody>
                  <a:tcPr marL="7620" marR="7620" marT="7620"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0%</a:t>
                      </a:r>
                    </a:p>
                  </a:txBody>
                  <a:tcPr marL="7620" marR="7620" marT="7620"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dirty="0">
                          <a:solidFill>
                            <a:schemeClr val="tx1"/>
                          </a:solidFill>
                          <a:effectLst/>
                          <a:latin typeface="Calibri" panose="020F0502020204030204" pitchFamily="34" charset="0"/>
                        </a:rPr>
                        <a:t>2%</a:t>
                      </a:r>
                    </a:p>
                  </a:txBody>
                  <a:tcPr marL="7620" marR="7620" marT="7620"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1658524696"/>
                  </a:ext>
                </a:extLst>
              </a:tr>
              <a:tr h="248316">
                <a:tc>
                  <a:txBody>
                    <a:bodyPr/>
                    <a:lstStyle/>
                    <a:p>
                      <a:pPr algn="r" fontAlgn="b"/>
                      <a:r>
                        <a:rPr lang="en-GB" sz="1100" u="none" strike="noStrike" dirty="0">
                          <a:effectLst/>
                        </a:rPr>
                        <a:t>Arts, Media &amp; Publishing</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GB" sz="1100" b="0" i="0" u="none" strike="noStrike">
                          <a:solidFill>
                            <a:schemeClr val="bg1"/>
                          </a:solidFill>
                          <a:effectLst/>
                          <a:latin typeface="Calibri" panose="020F0502020204030204" pitchFamily="34" charset="0"/>
                        </a:rPr>
                        <a:t>1%</a:t>
                      </a:r>
                    </a:p>
                  </a:txBody>
                  <a:tcPr marL="7620" marR="7620" marT="7620"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b="0" i="0" u="none" strike="noStrike" dirty="0">
                          <a:solidFill>
                            <a:schemeClr val="bg1"/>
                          </a:solidFill>
                          <a:effectLst/>
                          <a:latin typeface="Calibri" panose="020F0502020204030204" pitchFamily="34" charset="0"/>
                        </a:rPr>
                        <a:t>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tx1"/>
                          </a:solidFill>
                          <a:effectLst/>
                          <a:latin typeface="Calibri" panose="020F0502020204030204" pitchFamily="34" charset="0"/>
                        </a:rPr>
                        <a:t>1%</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385664616"/>
                  </a:ext>
                </a:extLst>
              </a:tr>
              <a:tr h="248316">
                <a:tc>
                  <a:txBody>
                    <a:bodyPr/>
                    <a:lstStyle/>
                    <a:p>
                      <a:pPr algn="r" fontAlgn="b"/>
                      <a:r>
                        <a:rPr lang="en-GB" sz="1100" u="none" strike="noStrike" dirty="0">
                          <a:effectLst/>
                        </a:rPr>
                        <a:t>Business, Administration &amp; Law</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GB" sz="1100" b="0" i="0" u="none" strike="noStrike">
                          <a:solidFill>
                            <a:schemeClr val="bg1"/>
                          </a:solidFill>
                          <a:effectLst/>
                          <a:latin typeface="Calibri" panose="020F0502020204030204" pitchFamily="34" charset="0"/>
                        </a:rPr>
                        <a:t>36%</a:t>
                      </a:r>
                    </a:p>
                  </a:txBody>
                  <a:tcPr marL="7620" marR="7620" marT="7620"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b="0" i="0" u="none" strike="noStrike">
                          <a:solidFill>
                            <a:schemeClr val="bg1"/>
                          </a:solidFill>
                          <a:effectLst/>
                          <a:latin typeface="Calibri" panose="020F0502020204030204" pitchFamily="34" charset="0"/>
                        </a:rPr>
                        <a:t>33%</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dirty="0">
                          <a:solidFill>
                            <a:schemeClr val="bg1"/>
                          </a:solidFill>
                          <a:effectLst/>
                          <a:latin typeface="Calibri" panose="020F0502020204030204" pitchFamily="34" charset="0"/>
                        </a:rPr>
                        <a:t>24%</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34%</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25%</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tx1"/>
                          </a:solidFill>
                          <a:effectLst/>
                          <a:latin typeface="Calibri" panose="020F0502020204030204" pitchFamily="34" charset="0"/>
                        </a:rPr>
                        <a:t>27%</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3657275031"/>
                  </a:ext>
                </a:extLst>
              </a:tr>
              <a:tr h="248316">
                <a:tc>
                  <a:txBody>
                    <a:bodyPr/>
                    <a:lstStyle/>
                    <a:p>
                      <a:pPr algn="r" fontAlgn="b"/>
                      <a:r>
                        <a:rPr lang="en-GB" sz="1100" u="none" strike="noStrike" dirty="0">
                          <a:effectLst/>
                        </a:rPr>
                        <a:t>Construction, Planning &amp; the Built Environment</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GB" sz="1100" b="0" i="0" u="none" strike="noStrike">
                          <a:solidFill>
                            <a:schemeClr val="bg1"/>
                          </a:solidFill>
                          <a:effectLst/>
                          <a:latin typeface="Calibri" panose="020F0502020204030204" pitchFamily="34" charset="0"/>
                        </a:rPr>
                        <a:t>4%</a:t>
                      </a:r>
                    </a:p>
                  </a:txBody>
                  <a:tcPr marL="7620" marR="7620" marT="7620"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b="0" i="0" u="none" strike="noStrike">
                          <a:solidFill>
                            <a:schemeClr val="bg1"/>
                          </a:solidFill>
                          <a:effectLst/>
                          <a:latin typeface="Calibri" panose="020F0502020204030204" pitchFamily="34" charset="0"/>
                        </a:rPr>
                        <a:t>5%</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dirty="0">
                          <a:solidFill>
                            <a:schemeClr val="bg1"/>
                          </a:solidFill>
                          <a:effectLst/>
                          <a:latin typeface="Calibri" panose="020F0502020204030204" pitchFamily="34" charset="0"/>
                        </a:rPr>
                        <a:t>7%</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10%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14%</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dirty="0">
                          <a:solidFill>
                            <a:schemeClr val="tx1"/>
                          </a:solidFill>
                          <a:effectLst/>
                          <a:latin typeface="Calibri" panose="020F0502020204030204" pitchFamily="34" charset="0"/>
                        </a:rPr>
                        <a:t>7%</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500409961"/>
                  </a:ext>
                </a:extLst>
              </a:tr>
              <a:tr h="248316">
                <a:tc>
                  <a:txBody>
                    <a:bodyPr/>
                    <a:lstStyle/>
                    <a:p>
                      <a:pPr algn="r" fontAlgn="b"/>
                      <a:r>
                        <a:rPr lang="en-GB" sz="1100" u="none" strike="noStrike" dirty="0">
                          <a:effectLst/>
                        </a:rPr>
                        <a:t>Education &amp; Training</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GB" sz="1100" b="0" i="0" u="none" strike="noStrike">
                          <a:solidFill>
                            <a:schemeClr val="bg1"/>
                          </a:solidFill>
                          <a:effectLst/>
                          <a:latin typeface="Calibri" panose="020F0502020204030204" pitchFamily="34" charset="0"/>
                        </a:rPr>
                        <a:t>2%</a:t>
                      </a:r>
                    </a:p>
                  </a:txBody>
                  <a:tcPr marL="7620" marR="7620" marT="7620"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b="0" i="0" u="none" strike="noStrike">
                          <a:solidFill>
                            <a:schemeClr val="bg1"/>
                          </a:solidFill>
                          <a:effectLst/>
                          <a:latin typeface="Calibri" panose="020F0502020204030204" pitchFamily="34" charset="0"/>
                        </a:rPr>
                        <a:t>3%</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2%</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2%</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2%</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dirty="0">
                          <a:solidFill>
                            <a:schemeClr val="tx1"/>
                          </a:solidFill>
                          <a:effectLst/>
                          <a:latin typeface="Calibri" panose="020F0502020204030204" pitchFamily="34" charset="0"/>
                        </a:rPr>
                        <a:t>2%</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1775377573"/>
                  </a:ext>
                </a:extLst>
              </a:tr>
              <a:tr h="248316">
                <a:tc>
                  <a:txBody>
                    <a:bodyPr/>
                    <a:lstStyle/>
                    <a:p>
                      <a:pPr algn="r" fontAlgn="b"/>
                      <a:r>
                        <a:rPr lang="en-GB" sz="1100" u="none" strike="noStrike" dirty="0">
                          <a:effectLst/>
                        </a:rPr>
                        <a:t>Engineering &amp; Manufacturing Technologies</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GB" sz="1100" b="0" i="0" u="none" strike="noStrike">
                          <a:solidFill>
                            <a:schemeClr val="bg1"/>
                          </a:solidFill>
                          <a:effectLst/>
                          <a:latin typeface="Calibri" panose="020F0502020204030204" pitchFamily="34" charset="0"/>
                        </a:rPr>
                        <a:t>9%</a:t>
                      </a:r>
                    </a:p>
                  </a:txBody>
                  <a:tcPr marL="7620" marR="7620" marT="7620"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b="0" i="0" u="none" strike="noStrike">
                          <a:solidFill>
                            <a:schemeClr val="bg1"/>
                          </a:solidFill>
                          <a:effectLst/>
                          <a:latin typeface="Calibri" panose="020F0502020204030204" pitchFamily="34" charset="0"/>
                        </a:rPr>
                        <a:t>12%</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dirty="0">
                          <a:solidFill>
                            <a:schemeClr val="bg1"/>
                          </a:solidFill>
                          <a:effectLst/>
                          <a:latin typeface="Calibri" panose="020F0502020204030204" pitchFamily="34" charset="0"/>
                        </a:rPr>
                        <a:t>17%</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9%</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19%</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dirty="0">
                          <a:solidFill>
                            <a:schemeClr val="tx1"/>
                          </a:solidFill>
                          <a:effectLst/>
                          <a:latin typeface="Calibri" panose="020F0502020204030204" pitchFamily="34" charset="0"/>
                        </a:rPr>
                        <a:t>14%</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1903145499"/>
                  </a:ext>
                </a:extLst>
              </a:tr>
              <a:tr h="248316">
                <a:tc>
                  <a:txBody>
                    <a:bodyPr/>
                    <a:lstStyle/>
                    <a:p>
                      <a:pPr algn="r" fontAlgn="b"/>
                      <a:r>
                        <a:rPr lang="en-GB" sz="1100" u="none" strike="noStrike" dirty="0">
                          <a:effectLst/>
                        </a:rPr>
                        <a:t>Health, Public Services &amp; Care</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GB" sz="1100" b="0" i="0" u="none" strike="noStrike">
                          <a:solidFill>
                            <a:schemeClr val="bg1"/>
                          </a:solidFill>
                          <a:effectLst/>
                          <a:latin typeface="Calibri" panose="020F0502020204030204" pitchFamily="34" charset="0"/>
                        </a:rPr>
                        <a:t>31%</a:t>
                      </a:r>
                    </a:p>
                  </a:txBody>
                  <a:tcPr marL="7620" marR="7620" marT="7620"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b="0" i="0" u="none" strike="noStrike">
                          <a:solidFill>
                            <a:schemeClr val="bg1"/>
                          </a:solidFill>
                          <a:effectLst/>
                          <a:latin typeface="Calibri" panose="020F0502020204030204" pitchFamily="34" charset="0"/>
                        </a:rPr>
                        <a:t>29%</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29%</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dirty="0">
                          <a:solidFill>
                            <a:schemeClr val="bg1"/>
                          </a:solidFill>
                          <a:effectLst/>
                          <a:latin typeface="Calibri" panose="020F0502020204030204" pitchFamily="34" charset="0"/>
                        </a:rPr>
                        <a:t>17%</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19%</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dirty="0">
                          <a:solidFill>
                            <a:schemeClr val="tx1"/>
                          </a:solidFill>
                          <a:effectLst/>
                          <a:latin typeface="Calibri" panose="020F0502020204030204" pitchFamily="34" charset="0"/>
                        </a:rPr>
                        <a:t>29%</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2739742895"/>
                  </a:ext>
                </a:extLst>
              </a:tr>
              <a:tr h="248316">
                <a:tc>
                  <a:txBody>
                    <a:bodyPr/>
                    <a:lstStyle/>
                    <a:p>
                      <a:pPr algn="r" fontAlgn="b"/>
                      <a:r>
                        <a:rPr lang="en-GB" sz="1100" u="none" strike="noStrike" dirty="0">
                          <a:effectLst/>
                        </a:rPr>
                        <a:t>History, Philosophy &amp; Theology</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GB" sz="1100" b="0" i="0" u="none" strike="noStrike">
                          <a:solidFill>
                            <a:schemeClr val="bg1"/>
                          </a:solidFill>
                          <a:effectLst/>
                          <a:latin typeface="Calibri" panose="020F0502020204030204" pitchFamily="34" charset="0"/>
                        </a:rPr>
                        <a:t>0%</a:t>
                      </a:r>
                    </a:p>
                  </a:txBody>
                  <a:tcPr marL="7620" marR="7620" marT="7620"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b="0" i="0" u="none" strike="noStrike">
                          <a:solidFill>
                            <a:schemeClr val="bg1"/>
                          </a:solidFill>
                          <a:effectLst/>
                          <a:latin typeface="Calibri" panose="020F0502020204030204" pitchFamily="34" charset="0"/>
                        </a:rPr>
                        <a:t>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dirty="0">
                          <a:solidFill>
                            <a:schemeClr val="bg1"/>
                          </a:solidFill>
                          <a:effectLst/>
                          <a:latin typeface="Calibri" panose="020F0502020204030204" pitchFamily="34" charset="0"/>
                        </a:rPr>
                        <a:t>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dirty="0">
                          <a:solidFill>
                            <a:schemeClr val="tx1"/>
                          </a:solidFill>
                          <a:effectLst/>
                          <a:latin typeface="Calibri" panose="020F0502020204030204" pitchFamily="34" charset="0"/>
                        </a:rPr>
                        <a:t>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160720564"/>
                  </a:ext>
                </a:extLst>
              </a:tr>
              <a:tr h="248316">
                <a:tc>
                  <a:txBody>
                    <a:bodyPr/>
                    <a:lstStyle/>
                    <a:p>
                      <a:pPr algn="r" fontAlgn="b"/>
                      <a:r>
                        <a:rPr lang="en-GB" sz="1100" u="none" strike="noStrike" dirty="0">
                          <a:effectLst/>
                        </a:rPr>
                        <a:t>Information &amp; Communication Technology</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GB" sz="1100" b="0" i="0" u="none" strike="noStrike">
                          <a:solidFill>
                            <a:schemeClr val="bg1"/>
                          </a:solidFill>
                          <a:effectLst/>
                          <a:latin typeface="Calibri" panose="020F0502020204030204" pitchFamily="34" charset="0"/>
                        </a:rPr>
                        <a:t>5%</a:t>
                      </a:r>
                    </a:p>
                  </a:txBody>
                  <a:tcPr marL="7620" marR="7620" marT="7620"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b="0" i="0" u="none" strike="noStrike">
                          <a:solidFill>
                            <a:schemeClr val="bg1"/>
                          </a:solidFill>
                          <a:effectLst/>
                          <a:latin typeface="Calibri" panose="020F0502020204030204" pitchFamily="34" charset="0"/>
                        </a:rPr>
                        <a:t>7%</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6%</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18%</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dirty="0">
                          <a:solidFill>
                            <a:schemeClr val="bg1"/>
                          </a:solidFill>
                          <a:effectLst/>
                          <a:latin typeface="Calibri" panose="020F0502020204030204" pitchFamily="34" charset="0"/>
                        </a:rPr>
                        <a:t>10%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dirty="0">
                          <a:solidFill>
                            <a:schemeClr val="tx1"/>
                          </a:solidFill>
                          <a:effectLst/>
                          <a:latin typeface="Calibri" panose="020F0502020204030204" pitchFamily="34" charset="0"/>
                        </a:rPr>
                        <a:t>7%</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2760448770"/>
                  </a:ext>
                </a:extLst>
              </a:tr>
              <a:tr h="248316">
                <a:tc>
                  <a:txBody>
                    <a:bodyPr/>
                    <a:lstStyle/>
                    <a:p>
                      <a:pPr algn="r" fontAlgn="b"/>
                      <a:r>
                        <a:rPr lang="en-GB" sz="1100" u="none" strike="noStrike" dirty="0">
                          <a:effectLst/>
                        </a:rPr>
                        <a:t>Leisure, Travel &amp; Tourism</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GB" sz="1100" b="0" i="0" u="none" strike="noStrike">
                          <a:solidFill>
                            <a:schemeClr val="bg1"/>
                          </a:solidFill>
                          <a:effectLst/>
                          <a:latin typeface="Calibri" panose="020F0502020204030204" pitchFamily="34" charset="0"/>
                        </a:rPr>
                        <a:t>2%</a:t>
                      </a:r>
                    </a:p>
                  </a:txBody>
                  <a:tcPr marL="7620" marR="7620" marT="7620"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b="0" i="0" u="none" strike="noStrike">
                          <a:solidFill>
                            <a:schemeClr val="bg1"/>
                          </a:solidFill>
                          <a:effectLst/>
                          <a:latin typeface="Calibri" panose="020F0502020204030204" pitchFamily="34" charset="0"/>
                        </a:rPr>
                        <a:t>2%</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1%</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dirty="0">
                          <a:solidFill>
                            <a:schemeClr val="bg1"/>
                          </a:solidFill>
                          <a:effectLst/>
                          <a:latin typeface="Calibri" panose="020F0502020204030204" pitchFamily="34" charset="0"/>
                        </a:rPr>
                        <a:t>2%</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dirty="0">
                          <a:solidFill>
                            <a:schemeClr val="tx1"/>
                          </a:solidFill>
                          <a:effectLst/>
                          <a:latin typeface="Calibri" panose="020F0502020204030204" pitchFamily="34" charset="0"/>
                        </a:rPr>
                        <a:t>1%</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969021756"/>
                  </a:ext>
                </a:extLst>
              </a:tr>
              <a:tr h="248316">
                <a:tc>
                  <a:txBody>
                    <a:bodyPr/>
                    <a:lstStyle/>
                    <a:p>
                      <a:pPr algn="r" fontAlgn="b"/>
                      <a:r>
                        <a:rPr lang="en-GB" sz="1100" u="none" strike="noStrike" dirty="0">
                          <a:effectLst/>
                        </a:rPr>
                        <a:t>Retail &amp; Commercial Enterprise</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GB" sz="1100" b="0" i="0" u="none" strike="noStrike">
                          <a:solidFill>
                            <a:schemeClr val="bg1"/>
                          </a:solidFill>
                          <a:effectLst/>
                          <a:latin typeface="Calibri" panose="020F0502020204030204" pitchFamily="34" charset="0"/>
                        </a:rPr>
                        <a:t>9%</a:t>
                      </a:r>
                    </a:p>
                  </a:txBody>
                  <a:tcPr marL="7620" marR="7620" marT="7620"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b="0" i="0" u="none" strike="noStrike">
                          <a:solidFill>
                            <a:schemeClr val="bg1"/>
                          </a:solidFill>
                          <a:effectLst/>
                          <a:latin typeface="Calibri" panose="020F0502020204030204" pitchFamily="34" charset="0"/>
                        </a:rPr>
                        <a:t>9%</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12%</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8%</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dirty="0">
                          <a:solidFill>
                            <a:schemeClr val="bg1"/>
                          </a:solidFill>
                          <a:effectLst/>
                          <a:latin typeface="Calibri" panose="020F0502020204030204" pitchFamily="34" charset="0"/>
                        </a:rPr>
                        <a:t>10%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dirty="0">
                          <a:solidFill>
                            <a:schemeClr val="tx1"/>
                          </a:solidFill>
                          <a:effectLst/>
                          <a:latin typeface="Calibri" panose="020F0502020204030204" pitchFamily="34" charset="0"/>
                        </a:rPr>
                        <a:t>9%</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426023978"/>
                  </a:ext>
                </a:extLst>
              </a:tr>
              <a:tr h="248316">
                <a:tc>
                  <a:txBody>
                    <a:bodyPr/>
                    <a:lstStyle/>
                    <a:p>
                      <a:pPr algn="r" fontAlgn="b"/>
                      <a:r>
                        <a:rPr lang="en-GB" sz="1100" u="none" strike="noStrike" dirty="0">
                          <a:effectLst/>
                        </a:rPr>
                        <a:t>Science &amp; Mathematics</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GB" sz="1100" b="0" i="0" u="none" strike="noStrike">
                          <a:solidFill>
                            <a:schemeClr val="bg1"/>
                          </a:solidFill>
                          <a:effectLst/>
                          <a:latin typeface="Calibri" panose="020F0502020204030204" pitchFamily="34" charset="0"/>
                        </a:rPr>
                        <a:t>0%</a:t>
                      </a:r>
                    </a:p>
                  </a:txBody>
                  <a:tcPr marL="7620" marR="7620" marT="7620"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b="0" i="0" u="none" strike="noStrike">
                          <a:solidFill>
                            <a:schemeClr val="bg1"/>
                          </a:solidFill>
                          <a:effectLst/>
                          <a:latin typeface="Calibri" panose="020F0502020204030204" pitchFamily="34" charset="0"/>
                        </a:rPr>
                        <a:t>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dirty="0">
                          <a:solidFill>
                            <a:schemeClr val="bg1"/>
                          </a:solidFill>
                          <a:effectLst/>
                          <a:latin typeface="Calibri" panose="020F0502020204030204" pitchFamily="34" charset="0"/>
                        </a:rPr>
                        <a:t>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dirty="0">
                          <a:solidFill>
                            <a:schemeClr val="tx1"/>
                          </a:solidFill>
                          <a:effectLst/>
                          <a:latin typeface="Calibri" panose="020F0502020204030204" pitchFamily="34" charset="0"/>
                        </a:rPr>
                        <a:t>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902254958"/>
                  </a:ext>
                </a:extLst>
              </a:tr>
              <a:tr h="248316">
                <a:tc>
                  <a:txBody>
                    <a:bodyPr/>
                    <a:lstStyle/>
                    <a:p>
                      <a:pPr algn="r" fontAlgn="b"/>
                      <a:r>
                        <a:rPr lang="en-GB" sz="1100" u="none" strike="noStrike" dirty="0">
                          <a:effectLst/>
                        </a:rPr>
                        <a:t>Social Sciences</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GB" sz="1100" b="0" i="0" u="none" strike="noStrike">
                          <a:solidFill>
                            <a:schemeClr val="bg1"/>
                          </a:solidFill>
                          <a:effectLst/>
                          <a:latin typeface="Calibri" panose="020F0502020204030204" pitchFamily="34" charset="0"/>
                        </a:rPr>
                        <a:t>0%</a:t>
                      </a:r>
                    </a:p>
                  </a:txBody>
                  <a:tcPr marL="7620" marR="7620" marT="7620"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b="0" i="0" u="none" strike="noStrike">
                          <a:solidFill>
                            <a:schemeClr val="bg1"/>
                          </a:solidFill>
                          <a:effectLst/>
                          <a:latin typeface="Calibri" panose="020F0502020204030204" pitchFamily="34" charset="0"/>
                        </a:rPr>
                        <a:t>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dirty="0">
                          <a:solidFill>
                            <a:schemeClr val="tx1"/>
                          </a:solidFill>
                          <a:effectLst/>
                          <a:latin typeface="Calibri" panose="020F0502020204030204" pitchFamily="34" charset="0"/>
                        </a:rPr>
                        <a:t>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808775740"/>
                  </a:ext>
                </a:extLst>
              </a:tr>
            </a:tbl>
          </a:graphicData>
        </a:graphic>
      </p:graphicFrame>
      <p:sp>
        <p:nvSpPr>
          <p:cNvPr id="4" name="TextBox 3">
            <a:extLst>
              <a:ext uri="{FF2B5EF4-FFF2-40B4-BE49-F238E27FC236}">
                <a16:creationId xmlns:a16="http://schemas.microsoft.com/office/drawing/2014/main" id="{D9DFA4BC-26FC-7162-ADD5-17140CFB1D9F}"/>
              </a:ext>
            </a:extLst>
          </p:cNvPr>
          <p:cNvSpPr txBox="1"/>
          <p:nvPr/>
        </p:nvSpPr>
        <p:spPr>
          <a:xfrm>
            <a:off x="8051181" y="5899964"/>
            <a:ext cx="3766054" cy="276999"/>
          </a:xfrm>
          <a:prstGeom prst="rect">
            <a:avLst/>
          </a:prstGeom>
          <a:noFill/>
        </p:spPr>
        <p:txBody>
          <a:bodyPr wrap="square" rtlCol="0">
            <a:spAutoFit/>
          </a:bodyPr>
          <a:lstStyle/>
          <a:p>
            <a:pPr algn="r"/>
            <a:r>
              <a:rPr lang="en-GB" sz="1200" dirty="0"/>
              <a:t>Source: </a:t>
            </a:r>
            <a:r>
              <a:rPr lang="en-GB" sz="1200" dirty="0">
                <a:hlinkClick r:id="rId2"/>
              </a:rPr>
              <a:t>DfE Apprenticeship starts 2022/23 academic year</a:t>
            </a:r>
            <a:endParaRPr lang="en-GB" sz="1200" dirty="0"/>
          </a:p>
        </p:txBody>
      </p:sp>
      <p:sp>
        <p:nvSpPr>
          <p:cNvPr id="3" name="TextBox 2">
            <a:extLst>
              <a:ext uri="{FF2B5EF4-FFF2-40B4-BE49-F238E27FC236}">
                <a16:creationId xmlns:a16="http://schemas.microsoft.com/office/drawing/2014/main" id="{60140324-8521-A218-CB25-472A51A73B7C}"/>
              </a:ext>
            </a:extLst>
          </p:cNvPr>
          <p:cNvSpPr txBox="1"/>
          <p:nvPr/>
        </p:nvSpPr>
        <p:spPr>
          <a:xfrm>
            <a:off x="5313680" y="1117388"/>
            <a:ext cx="6040120" cy="738664"/>
          </a:xfrm>
          <a:prstGeom prst="rect">
            <a:avLst/>
          </a:prstGeom>
          <a:noFill/>
        </p:spPr>
        <p:txBody>
          <a:bodyPr wrap="square" rtlCol="0">
            <a:spAutoFit/>
          </a:bodyPr>
          <a:lstStyle/>
          <a:p>
            <a:r>
              <a:rPr lang="en-GB" sz="1400" b="1" dirty="0">
                <a:solidFill>
                  <a:srgbClr val="006965"/>
                </a:solidFill>
              </a:rPr>
              <a:t>A lower proportion of apprenticeship starts delivered in Buckinghamshire were in ‘engineering &amp; manufacturing technologies’ and ‘construction, planning &amp; the built environment’ than the national average.</a:t>
            </a:r>
            <a:endParaRPr lang="en-GB" sz="1400" b="1" dirty="0">
              <a:solidFill>
                <a:srgbClr val="006965"/>
              </a:solidFill>
              <a:highlight>
                <a:srgbClr val="FFFF00"/>
              </a:highlight>
            </a:endParaRPr>
          </a:p>
        </p:txBody>
      </p:sp>
      <p:sp>
        <p:nvSpPr>
          <p:cNvPr id="5" name="Content Placeholder 2">
            <a:extLst>
              <a:ext uri="{FF2B5EF4-FFF2-40B4-BE49-F238E27FC236}">
                <a16:creationId xmlns:a16="http://schemas.microsoft.com/office/drawing/2014/main" id="{948FFDE0-B8C1-9F53-E45B-2DBD7D2203A5}"/>
              </a:ext>
            </a:extLst>
          </p:cNvPr>
          <p:cNvSpPr txBox="1">
            <a:spLocks/>
          </p:cNvSpPr>
          <p:nvPr/>
        </p:nvSpPr>
        <p:spPr>
          <a:xfrm>
            <a:off x="838200" y="1825625"/>
            <a:ext cx="3809997"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800" dirty="0"/>
              <a:t>More than a third of apprenticeship starts delivered in Buckinghamshire were in ‘business, admin &amp; law’ and 31%  were in ‘health public services &amp; care’.</a:t>
            </a:r>
          </a:p>
          <a:p>
            <a:r>
              <a:rPr lang="en-GB" sz="1800" dirty="0"/>
              <a:t>A lower proportion of apprenticeship starts delivered in Buckinghamshire were in ‘engineering &amp; manufacturing technologies’ than the national average, while a higher proportion were in ‘business, admin &amp; law’.</a:t>
            </a:r>
          </a:p>
          <a:p>
            <a:r>
              <a:rPr lang="en-GB" sz="1800" dirty="0"/>
              <a:t>Apprenticeships in ‘construction, planning &amp; the built environment’ was also lower than the national average.</a:t>
            </a:r>
            <a:endParaRPr lang="en-GB" sz="1800" dirty="0">
              <a:highlight>
                <a:srgbClr val="FFFF00"/>
              </a:highlight>
            </a:endParaRPr>
          </a:p>
          <a:p>
            <a:endParaRPr lang="en-GB" sz="1800" dirty="0">
              <a:highlight>
                <a:srgbClr val="FFFF00"/>
              </a:highlight>
            </a:endParaRPr>
          </a:p>
        </p:txBody>
      </p:sp>
    </p:spTree>
    <p:extLst>
      <p:ext uri="{BB962C8B-B14F-4D97-AF65-F5344CB8AC3E}">
        <p14:creationId xmlns:p14="http://schemas.microsoft.com/office/powerpoint/2010/main" val="6829299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6CB88C-0E3C-FD16-9707-A1710B9E81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99FD903-95BD-28A9-6FF7-A082DB47B7D0}"/>
              </a:ext>
            </a:extLst>
          </p:cNvPr>
          <p:cNvSpPr>
            <a:spLocks noGrp="1"/>
          </p:cNvSpPr>
          <p:nvPr>
            <p:ph type="title"/>
          </p:nvPr>
        </p:nvSpPr>
        <p:spPr/>
        <p:txBody>
          <a:bodyPr/>
          <a:lstStyle/>
          <a:p>
            <a:r>
              <a:rPr lang="en-GB" dirty="0"/>
              <a:t>Subject trend</a:t>
            </a:r>
          </a:p>
        </p:txBody>
      </p:sp>
      <p:graphicFrame>
        <p:nvGraphicFramePr>
          <p:cNvPr id="6" name="Content Placeholder 5">
            <a:extLst>
              <a:ext uri="{FF2B5EF4-FFF2-40B4-BE49-F238E27FC236}">
                <a16:creationId xmlns:a16="http://schemas.microsoft.com/office/drawing/2014/main" id="{5147D7F8-6852-F3A9-D48C-78818A4A341C}"/>
              </a:ext>
            </a:extLst>
          </p:cNvPr>
          <p:cNvGraphicFramePr>
            <a:graphicFrameLocks noGrp="1"/>
          </p:cNvGraphicFramePr>
          <p:nvPr>
            <p:ph idx="1"/>
            <p:extLst>
              <p:ext uri="{D42A27DB-BD31-4B8C-83A1-F6EECF244321}">
                <p14:modId xmlns:p14="http://schemas.microsoft.com/office/powerpoint/2010/main" val="3631297986"/>
              </p:ext>
            </p:extLst>
          </p:nvPr>
        </p:nvGraphicFramePr>
        <p:xfrm>
          <a:off x="5402424" y="2149751"/>
          <a:ext cx="5951376" cy="3160361"/>
        </p:xfrm>
        <a:graphic>
          <a:graphicData uri="http://schemas.openxmlformats.org/drawingml/2006/table">
            <a:tbl>
              <a:tblPr/>
              <a:tblGrid>
                <a:gridCol w="2549956">
                  <a:extLst>
                    <a:ext uri="{9D8B030D-6E8A-4147-A177-3AD203B41FA5}">
                      <a16:colId xmlns:a16="http://schemas.microsoft.com/office/drawing/2014/main" val="3897877844"/>
                    </a:ext>
                  </a:extLst>
                </a:gridCol>
                <a:gridCol w="680284">
                  <a:extLst>
                    <a:ext uri="{9D8B030D-6E8A-4147-A177-3AD203B41FA5}">
                      <a16:colId xmlns:a16="http://schemas.microsoft.com/office/drawing/2014/main" val="1537378340"/>
                    </a:ext>
                  </a:extLst>
                </a:gridCol>
                <a:gridCol w="680284">
                  <a:extLst>
                    <a:ext uri="{9D8B030D-6E8A-4147-A177-3AD203B41FA5}">
                      <a16:colId xmlns:a16="http://schemas.microsoft.com/office/drawing/2014/main" val="212076700"/>
                    </a:ext>
                  </a:extLst>
                </a:gridCol>
                <a:gridCol w="680284">
                  <a:extLst>
                    <a:ext uri="{9D8B030D-6E8A-4147-A177-3AD203B41FA5}">
                      <a16:colId xmlns:a16="http://schemas.microsoft.com/office/drawing/2014/main" val="1116473514"/>
                    </a:ext>
                  </a:extLst>
                </a:gridCol>
                <a:gridCol w="680284">
                  <a:extLst>
                    <a:ext uri="{9D8B030D-6E8A-4147-A177-3AD203B41FA5}">
                      <a16:colId xmlns:a16="http://schemas.microsoft.com/office/drawing/2014/main" val="628905305"/>
                    </a:ext>
                  </a:extLst>
                </a:gridCol>
                <a:gridCol w="680284">
                  <a:extLst>
                    <a:ext uri="{9D8B030D-6E8A-4147-A177-3AD203B41FA5}">
                      <a16:colId xmlns:a16="http://schemas.microsoft.com/office/drawing/2014/main" val="1449084970"/>
                    </a:ext>
                  </a:extLst>
                </a:gridCol>
              </a:tblGrid>
              <a:tr h="241200">
                <a:tc>
                  <a:txBody>
                    <a:bodyPr/>
                    <a:lstStyle/>
                    <a:p>
                      <a:pPr algn="l" fontAlgn="b"/>
                      <a:endParaRPr lang="en-GB" sz="1100" b="0" i="0" u="none" strike="noStrike" dirty="0">
                        <a:solidFill>
                          <a:schemeClr val="bg1"/>
                        </a:solidFill>
                        <a:effectLst/>
                        <a:latin typeface="Calibri" panose="020F0502020204030204" pitchFamily="34" charset="0"/>
                      </a:endParaRPr>
                    </a:p>
                  </a:txBody>
                  <a:tcPr marL="4241" marR="4241" marT="4241" marB="0" anchor="b">
                    <a:lnL>
                      <a:noFill/>
                    </a:lnL>
                    <a:lnR>
                      <a:noFill/>
                    </a:lnR>
                    <a:lnT>
                      <a:noFill/>
                    </a:lnT>
                    <a:lnB>
                      <a:noFill/>
                    </a:lnB>
                    <a:solidFill>
                      <a:srgbClr val="006965"/>
                    </a:solidFill>
                  </a:tcPr>
                </a:tc>
                <a:tc>
                  <a:txBody>
                    <a:bodyPr/>
                    <a:lstStyle/>
                    <a:p>
                      <a:pPr algn="r" fontAlgn="b"/>
                      <a:r>
                        <a:rPr lang="en-GB" sz="1100" b="0" i="0" u="none" strike="noStrike" dirty="0">
                          <a:solidFill>
                            <a:schemeClr val="bg1"/>
                          </a:solidFill>
                          <a:effectLst/>
                          <a:latin typeface="Calibri" panose="020F0502020204030204" pitchFamily="34" charset="0"/>
                        </a:rPr>
                        <a:t>2019/20</a:t>
                      </a:r>
                    </a:p>
                  </a:txBody>
                  <a:tcPr marL="4241" marR="4241" marT="4241" marB="0" anchor="b">
                    <a:lnL>
                      <a:noFill/>
                    </a:lnL>
                    <a:lnR>
                      <a:noFill/>
                    </a:lnR>
                    <a:lnT>
                      <a:noFill/>
                    </a:lnT>
                    <a:lnB>
                      <a:noFill/>
                    </a:lnB>
                    <a:solidFill>
                      <a:srgbClr val="006965"/>
                    </a:solidFill>
                  </a:tcPr>
                </a:tc>
                <a:tc>
                  <a:txBody>
                    <a:bodyPr/>
                    <a:lstStyle/>
                    <a:p>
                      <a:pPr algn="r" fontAlgn="b"/>
                      <a:r>
                        <a:rPr lang="en-GB" sz="1100" b="0" i="0" u="none" strike="noStrike">
                          <a:solidFill>
                            <a:schemeClr val="bg1"/>
                          </a:solidFill>
                          <a:effectLst/>
                          <a:latin typeface="Calibri" panose="020F0502020204030204" pitchFamily="34" charset="0"/>
                        </a:rPr>
                        <a:t>2020/21</a:t>
                      </a:r>
                    </a:p>
                  </a:txBody>
                  <a:tcPr marL="4241" marR="4241" marT="4241" marB="0" anchor="b">
                    <a:lnL>
                      <a:noFill/>
                    </a:lnL>
                    <a:lnR>
                      <a:noFill/>
                    </a:lnR>
                    <a:lnT>
                      <a:noFill/>
                    </a:lnT>
                    <a:lnB>
                      <a:noFill/>
                    </a:lnB>
                    <a:solidFill>
                      <a:srgbClr val="006965"/>
                    </a:solidFill>
                  </a:tcPr>
                </a:tc>
                <a:tc>
                  <a:txBody>
                    <a:bodyPr/>
                    <a:lstStyle/>
                    <a:p>
                      <a:pPr algn="r" fontAlgn="b"/>
                      <a:r>
                        <a:rPr lang="en-GB" sz="1100" b="0" i="0" u="none" strike="noStrike" dirty="0">
                          <a:solidFill>
                            <a:schemeClr val="bg1"/>
                          </a:solidFill>
                          <a:effectLst/>
                          <a:latin typeface="Calibri" panose="020F0502020204030204" pitchFamily="34" charset="0"/>
                        </a:rPr>
                        <a:t>2021/22</a:t>
                      </a:r>
                    </a:p>
                  </a:txBody>
                  <a:tcPr marL="4241" marR="4241" marT="4241" marB="0" anchor="b">
                    <a:lnL>
                      <a:noFill/>
                    </a:lnL>
                    <a:lnR>
                      <a:noFill/>
                    </a:lnR>
                    <a:lnT>
                      <a:noFill/>
                    </a:lnT>
                    <a:lnB>
                      <a:noFill/>
                    </a:lnB>
                    <a:solidFill>
                      <a:srgbClr val="006965"/>
                    </a:solidFill>
                  </a:tcPr>
                </a:tc>
                <a:tc>
                  <a:txBody>
                    <a:bodyPr/>
                    <a:lstStyle/>
                    <a:p>
                      <a:pPr algn="r" fontAlgn="b"/>
                      <a:r>
                        <a:rPr lang="en-GB" sz="1100" b="0" i="0" u="none" strike="noStrike" dirty="0">
                          <a:solidFill>
                            <a:schemeClr val="bg1"/>
                          </a:solidFill>
                          <a:effectLst/>
                          <a:latin typeface="Calibri" panose="020F0502020204030204" pitchFamily="34" charset="0"/>
                        </a:rPr>
                        <a:t>2022/23</a:t>
                      </a:r>
                    </a:p>
                  </a:txBody>
                  <a:tcPr marL="4241" marR="4241" marT="4241" marB="0" anchor="b">
                    <a:lnL>
                      <a:noFill/>
                    </a:lnL>
                    <a:lnR>
                      <a:noFill/>
                    </a:lnR>
                    <a:lnT>
                      <a:noFill/>
                    </a:lnT>
                    <a:lnB>
                      <a:noFill/>
                    </a:lnB>
                    <a:solidFill>
                      <a:srgbClr val="006965"/>
                    </a:solidFill>
                  </a:tcPr>
                </a:tc>
                <a:tc>
                  <a:txBody>
                    <a:bodyPr/>
                    <a:lstStyle/>
                    <a:p>
                      <a:pPr algn="r" fontAlgn="b"/>
                      <a:r>
                        <a:rPr lang="en-GB" sz="1100" b="0" i="0" u="none" strike="noStrike" dirty="0">
                          <a:solidFill>
                            <a:schemeClr val="bg1"/>
                          </a:solidFill>
                          <a:effectLst/>
                          <a:latin typeface="Calibri" panose="020F0502020204030204" pitchFamily="34" charset="0"/>
                        </a:rPr>
                        <a:t>% change</a:t>
                      </a:r>
                    </a:p>
                    <a:p>
                      <a:pPr algn="r" fontAlgn="b"/>
                      <a:r>
                        <a:rPr lang="en-GB" sz="1100" b="0" i="0" u="none" strike="noStrike" dirty="0">
                          <a:solidFill>
                            <a:schemeClr val="bg1"/>
                          </a:solidFill>
                          <a:effectLst/>
                          <a:latin typeface="Calibri" panose="020F0502020204030204" pitchFamily="34" charset="0"/>
                        </a:rPr>
                        <a:t>2019/20 to 2022/23</a:t>
                      </a:r>
                    </a:p>
                  </a:txBody>
                  <a:tcPr marL="4241" marR="4241" marT="4241" marB="0" anchor="b">
                    <a:lnL>
                      <a:noFill/>
                    </a:lnL>
                    <a:lnR>
                      <a:noFill/>
                    </a:lnR>
                    <a:lnT>
                      <a:noFill/>
                    </a:lnT>
                    <a:lnB>
                      <a:noFill/>
                    </a:lnB>
                    <a:solidFill>
                      <a:srgbClr val="006965"/>
                    </a:solidFill>
                  </a:tcPr>
                </a:tc>
                <a:extLst>
                  <a:ext uri="{0D108BD9-81ED-4DB2-BD59-A6C34878D82A}">
                    <a16:rowId xmlns:a16="http://schemas.microsoft.com/office/drawing/2014/main" val="1011634952"/>
                  </a:ext>
                </a:extLst>
              </a:tr>
              <a:tr h="241200">
                <a:tc>
                  <a:txBody>
                    <a:bodyPr/>
                    <a:lstStyle/>
                    <a:p>
                      <a:pPr algn="r" fontAlgn="b"/>
                      <a:r>
                        <a:rPr lang="en-GB" sz="1100" b="0" i="0" u="none" strike="noStrike" dirty="0">
                          <a:solidFill>
                            <a:srgbClr val="000000"/>
                          </a:solidFill>
                          <a:effectLst/>
                          <a:latin typeface="Calibri" panose="020F0502020204030204" pitchFamily="34" charset="0"/>
                        </a:rPr>
                        <a:t>Agriculture, Horticulture &amp; Animal Care</a:t>
                      </a:r>
                    </a:p>
                  </a:txBody>
                  <a:tcPr marL="4241" marR="4241" marT="4241"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28</a:t>
                      </a:r>
                    </a:p>
                  </a:txBody>
                  <a:tcPr marL="4241" marR="4241" marT="4241"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27</a:t>
                      </a:r>
                    </a:p>
                  </a:txBody>
                  <a:tcPr marL="4241" marR="4241" marT="4241"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24</a:t>
                      </a:r>
                    </a:p>
                  </a:txBody>
                  <a:tcPr marL="4241" marR="4241" marT="4241"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11</a:t>
                      </a:r>
                    </a:p>
                  </a:txBody>
                  <a:tcPr marL="4241" marR="4241" marT="4241"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-61%</a:t>
                      </a:r>
                    </a:p>
                  </a:txBody>
                  <a:tcPr marL="4241" marR="4241" marT="4241" marB="0" anchor="b">
                    <a:lnL>
                      <a:noFill/>
                    </a:lnL>
                    <a:lnR>
                      <a:noFill/>
                    </a:lnR>
                    <a:lnT>
                      <a:noFill/>
                    </a:lnT>
                    <a:lnB>
                      <a:noFill/>
                    </a:lnB>
                    <a:solidFill>
                      <a:srgbClr val="F8696B"/>
                    </a:solidFill>
                  </a:tcPr>
                </a:tc>
                <a:extLst>
                  <a:ext uri="{0D108BD9-81ED-4DB2-BD59-A6C34878D82A}">
                    <a16:rowId xmlns:a16="http://schemas.microsoft.com/office/drawing/2014/main" val="2030268656"/>
                  </a:ext>
                </a:extLst>
              </a:tr>
              <a:tr h="241200">
                <a:tc>
                  <a:txBody>
                    <a:bodyPr/>
                    <a:lstStyle/>
                    <a:p>
                      <a:pPr algn="r" fontAlgn="b"/>
                      <a:r>
                        <a:rPr lang="en-GB" sz="1100" b="0" i="0" u="none" strike="noStrike" dirty="0">
                          <a:solidFill>
                            <a:srgbClr val="000000"/>
                          </a:solidFill>
                          <a:effectLst/>
                          <a:latin typeface="Calibri" panose="020F0502020204030204" pitchFamily="34" charset="0"/>
                        </a:rPr>
                        <a:t>Arts, Media &amp; Publishing</a:t>
                      </a:r>
                    </a:p>
                  </a:txBody>
                  <a:tcPr marL="4241" marR="4241" marT="4241"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36</a:t>
                      </a:r>
                    </a:p>
                  </a:txBody>
                  <a:tcPr marL="4241" marR="4241" marT="4241"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54</a:t>
                      </a:r>
                    </a:p>
                  </a:txBody>
                  <a:tcPr marL="4241" marR="4241" marT="4241"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153</a:t>
                      </a:r>
                    </a:p>
                  </a:txBody>
                  <a:tcPr marL="4241" marR="4241" marT="4241"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15</a:t>
                      </a:r>
                    </a:p>
                  </a:txBody>
                  <a:tcPr marL="4241" marR="4241" marT="4241"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-58%</a:t>
                      </a:r>
                    </a:p>
                  </a:txBody>
                  <a:tcPr marL="4241" marR="4241" marT="4241" marB="0" anchor="b">
                    <a:lnL>
                      <a:noFill/>
                    </a:lnL>
                    <a:lnR>
                      <a:noFill/>
                    </a:lnR>
                    <a:lnT>
                      <a:noFill/>
                    </a:lnT>
                    <a:lnB>
                      <a:noFill/>
                    </a:lnB>
                    <a:solidFill>
                      <a:srgbClr val="F86D6F"/>
                    </a:solidFill>
                  </a:tcPr>
                </a:tc>
                <a:extLst>
                  <a:ext uri="{0D108BD9-81ED-4DB2-BD59-A6C34878D82A}">
                    <a16:rowId xmlns:a16="http://schemas.microsoft.com/office/drawing/2014/main" val="2777322731"/>
                  </a:ext>
                </a:extLst>
              </a:tr>
              <a:tr h="241200">
                <a:tc>
                  <a:txBody>
                    <a:bodyPr/>
                    <a:lstStyle/>
                    <a:p>
                      <a:pPr algn="r" fontAlgn="b"/>
                      <a:r>
                        <a:rPr lang="en-GB" sz="1100" b="0" i="0" u="none" strike="noStrike" dirty="0">
                          <a:solidFill>
                            <a:srgbClr val="000000"/>
                          </a:solidFill>
                          <a:effectLst/>
                          <a:latin typeface="Calibri" panose="020F0502020204030204" pitchFamily="34" charset="0"/>
                        </a:rPr>
                        <a:t>Business, Administration &amp; Law</a:t>
                      </a:r>
                    </a:p>
                  </a:txBody>
                  <a:tcPr marL="4241" marR="4241" marT="4241"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386</a:t>
                      </a:r>
                    </a:p>
                  </a:txBody>
                  <a:tcPr marL="4241" marR="4241" marT="4241"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410</a:t>
                      </a:r>
                    </a:p>
                  </a:txBody>
                  <a:tcPr marL="4241" marR="4241" marT="4241"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519</a:t>
                      </a:r>
                    </a:p>
                  </a:txBody>
                  <a:tcPr marL="4241" marR="4241" marT="4241"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935</a:t>
                      </a:r>
                    </a:p>
                  </a:txBody>
                  <a:tcPr marL="4241" marR="4241" marT="4241"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142%</a:t>
                      </a:r>
                    </a:p>
                  </a:txBody>
                  <a:tcPr marL="4241" marR="4241" marT="4241" marB="0" anchor="b">
                    <a:lnL>
                      <a:noFill/>
                    </a:lnL>
                    <a:lnR>
                      <a:noFill/>
                    </a:lnR>
                    <a:lnT>
                      <a:noFill/>
                    </a:lnT>
                    <a:lnB>
                      <a:noFill/>
                    </a:lnB>
                    <a:solidFill>
                      <a:srgbClr val="63BE7B"/>
                    </a:solidFill>
                  </a:tcPr>
                </a:tc>
                <a:extLst>
                  <a:ext uri="{0D108BD9-81ED-4DB2-BD59-A6C34878D82A}">
                    <a16:rowId xmlns:a16="http://schemas.microsoft.com/office/drawing/2014/main" val="1173934945"/>
                  </a:ext>
                </a:extLst>
              </a:tr>
              <a:tr h="241200">
                <a:tc>
                  <a:txBody>
                    <a:bodyPr/>
                    <a:lstStyle/>
                    <a:p>
                      <a:pPr algn="r" fontAlgn="b"/>
                      <a:r>
                        <a:rPr lang="en-GB" sz="1100" b="0" i="0" u="none" strike="noStrike" dirty="0">
                          <a:solidFill>
                            <a:srgbClr val="000000"/>
                          </a:solidFill>
                          <a:effectLst/>
                          <a:latin typeface="Calibri" panose="020F0502020204030204" pitchFamily="34" charset="0"/>
                        </a:rPr>
                        <a:t>Construction, Planning &amp; Built Environment</a:t>
                      </a:r>
                    </a:p>
                  </a:txBody>
                  <a:tcPr marL="4241" marR="4241" marT="4241"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147</a:t>
                      </a:r>
                    </a:p>
                  </a:txBody>
                  <a:tcPr marL="4241" marR="4241" marT="4241"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66</a:t>
                      </a:r>
                    </a:p>
                  </a:txBody>
                  <a:tcPr marL="4241" marR="4241" marT="4241"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104</a:t>
                      </a:r>
                    </a:p>
                  </a:txBody>
                  <a:tcPr marL="4241" marR="4241" marT="4241"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108</a:t>
                      </a:r>
                    </a:p>
                  </a:txBody>
                  <a:tcPr marL="4241" marR="4241" marT="4241"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-27%</a:t>
                      </a:r>
                    </a:p>
                  </a:txBody>
                  <a:tcPr marL="4241" marR="4241" marT="4241" marB="0" anchor="b">
                    <a:lnL>
                      <a:noFill/>
                    </a:lnL>
                    <a:lnR>
                      <a:noFill/>
                    </a:lnR>
                    <a:lnT>
                      <a:noFill/>
                    </a:lnT>
                    <a:lnB>
                      <a:noFill/>
                    </a:lnB>
                    <a:solidFill>
                      <a:srgbClr val="F9A3A6"/>
                    </a:solidFill>
                  </a:tcPr>
                </a:tc>
                <a:extLst>
                  <a:ext uri="{0D108BD9-81ED-4DB2-BD59-A6C34878D82A}">
                    <a16:rowId xmlns:a16="http://schemas.microsoft.com/office/drawing/2014/main" val="3025542586"/>
                  </a:ext>
                </a:extLst>
              </a:tr>
              <a:tr h="241200">
                <a:tc>
                  <a:txBody>
                    <a:bodyPr/>
                    <a:lstStyle/>
                    <a:p>
                      <a:pPr algn="r" fontAlgn="b"/>
                      <a:r>
                        <a:rPr lang="en-GB" sz="1100" b="0" i="0" u="none" strike="noStrike" dirty="0">
                          <a:solidFill>
                            <a:srgbClr val="000000"/>
                          </a:solidFill>
                          <a:effectLst/>
                          <a:latin typeface="Calibri" panose="020F0502020204030204" pitchFamily="34" charset="0"/>
                        </a:rPr>
                        <a:t>Education &amp; Training</a:t>
                      </a:r>
                    </a:p>
                  </a:txBody>
                  <a:tcPr marL="4241" marR="4241" marT="4241"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41</a:t>
                      </a:r>
                    </a:p>
                  </a:txBody>
                  <a:tcPr marL="4241" marR="4241" marT="4241"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53</a:t>
                      </a:r>
                    </a:p>
                  </a:txBody>
                  <a:tcPr marL="4241" marR="4241" marT="4241"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46</a:t>
                      </a:r>
                    </a:p>
                  </a:txBody>
                  <a:tcPr marL="4241" marR="4241" marT="4241"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54</a:t>
                      </a:r>
                    </a:p>
                  </a:txBody>
                  <a:tcPr marL="4241" marR="4241" marT="4241"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32%</a:t>
                      </a:r>
                    </a:p>
                  </a:txBody>
                  <a:tcPr marL="4241" marR="4241" marT="4241" marB="0" anchor="b">
                    <a:lnL>
                      <a:noFill/>
                    </a:lnL>
                    <a:lnR>
                      <a:noFill/>
                    </a:lnR>
                    <a:lnT>
                      <a:noFill/>
                    </a:lnT>
                    <a:lnB>
                      <a:noFill/>
                    </a:lnB>
                    <a:solidFill>
                      <a:srgbClr val="F4F9F8"/>
                    </a:solidFill>
                  </a:tcPr>
                </a:tc>
                <a:extLst>
                  <a:ext uri="{0D108BD9-81ED-4DB2-BD59-A6C34878D82A}">
                    <a16:rowId xmlns:a16="http://schemas.microsoft.com/office/drawing/2014/main" val="2428859346"/>
                  </a:ext>
                </a:extLst>
              </a:tr>
              <a:tr h="241200">
                <a:tc>
                  <a:txBody>
                    <a:bodyPr/>
                    <a:lstStyle/>
                    <a:p>
                      <a:pPr algn="r" fontAlgn="b"/>
                      <a:r>
                        <a:rPr lang="en-GB" sz="1100" b="0" i="0" u="none" strike="noStrike" dirty="0">
                          <a:solidFill>
                            <a:srgbClr val="000000"/>
                          </a:solidFill>
                          <a:effectLst/>
                          <a:latin typeface="Calibri" panose="020F0502020204030204" pitchFamily="34" charset="0"/>
                        </a:rPr>
                        <a:t>Engineering &amp; Manufacturing Technologies</a:t>
                      </a:r>
                    </a:p>
                  </a:txBody>
                  <a:tcPr marL="4241" marR="4241" marT="4241"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180</a:t>
                      </a:r>
                    </a:p>
                  </a:txBody>
                  <a:tcPr marL="4241" marR="4241" marT="4241"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169</a:t>
                      </a:r>
                    </a:p>
                  </a:txBody>
                  <a:tcPr marL="4241" marR="4241" marT="4241"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201</a:t>
                      </a:r>
                    </a:p>
                  </a:txBody>
                  <a:tcPr marL="4241" marR="4241" marT="4241"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225</a:t>
                      </a:r>
                    </a:p>
                  </a:txBody>
                  <a:tcPr marL="4241" marR="4241" marT="4241"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25%</a:t>
                      </a:r>
                    </a:p>
                  </a:txBody>
                  <a:tcPr marL="4241" marR="4241" marT="4241" marB="0" anchor="b">
                    <a:lnL>
                      <a:noFill/>
                    </a:lnL>
                    <a:lnR>
                      <a:noFill/>
                    </a:lnR>
                    <a:lnT>
                      <a:noFill/>
                    </a:lnT>
                    <a:lnB>
                      <a:noFill/>
                    </a:lnB>
                    <a:solidFill>
                      <a:srgbClr val="FCFCFF"/>
                    </a:solidFill>
                  </a:tcPr>
                </a:tc>
                <a:extLst>
                  <a:ext uri="{0D108BD9-81ED-4DB2-BD59-A6C34878D82A}">
                    <a16:rowId xmlns:a16="http://schemas.microsoft.com/office/drawing/2014/main" val="2630319977"/>
                  </a:ext>
                </a:extLst>
              </a:tr>
              <a:tr h="241200">
                <a:tc>
                  <a:txBody>
                    <a:bodyPr/>
                    <a:lstStyle/>
                    <a:p>
                      <a:pPr algn="r" fontAlgn="b"/>
                      <a:r>
                        <a:rPr lang="en-GB" sz="1100" b="0" i="0" u="none" strike="noStrike" dirty="0">
                          <a:solidFill>
                            <a:srgbClr val="000000"/>
                          </a:solidFill>
                          <a:effectLst/>
                          <a:latin typeface="Calibri" panose="020F0502020204030204" pitchFamily="34" charset="0"/>
                        </a:rPr>
                        <a:t>Health, Public Services &amp; Care</a:t>
                      </a:r>
                    </a:p>
                  </a:txBody>
                  <a:tcPr marL="4241" marR="4241" marT="4241"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493</a:t>
                      </a:r>
                    </a:p>
                  </a:txBody>
                  <a:tcPr marL="4241" marR="4241" marT="4241"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734</a:t>
                      </a:r>
                    </a:p>
                  </a:txBody>
                  <a:tcPr marL="4241" marR="4241" marT="4241"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815</a:t>
                      </a:r>
                    </a:p>
                  </a:txBody>
                  <a:tcPr marL="4241" marR="4241" marT="4241"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806</a:t>
                      </a:r>
                    </a:p>
                  </a:txBody>
                  <a:tcPr marL="4241" marR="4241" marT="4241"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63%</a:t>
                      </a:r>
                    </a:p>
                  </a:txBody>
                  <a:tcPr marL="4241" marR="4241" marT="4241" marB="0" anchor="b">
                    <a:lnL>
                      <a:noFill/>
                    </a:lnL>
                    <a:lnR>
                      <a:noFill/>
                    </a:lnR>
                    <a:lnT>
                      <a:noFill/>
                    </a:lnT>
                    <a:lnB>
                      <a:noFill/>
                    </a:lnB>
                    <a:solidFill>
                      <a:srgbClr val="CAE8D4"/>
                    </a:solidFill>
                  </a:tcPr>
                </a:tc>
                <a:extLst>
                  <a:ext uri="{0D108BD9-81ED-4DB2-BD59-A6C34878D82A}">
                    <a16:rowId xmlns:a16="http://schemas.microsoft.com/office/drawing/2014/main" val="3376754151"/>
                  </a:ext>
                </a:extLst>
              </a:tr>
              <a:tr h="241200">
                <a:tc>
                  <a:txBody>
                    <a:bodyPr/>
                    <a:lstStyle/>
                    <a:p>
                      <a:pPr algn="r" fontAlgn="b"/>
                      <a:r>
                        <a:rPr lang="en-GB" sz="1100" b="0" i="0" u="none" strike="noStrike" dirty="0">
                          <a:solidFill>
                            <a:srgbClr val="000000"/>
                          </a:solidFill>
                          <a:effectLst/>
                          <a:latin typeface="Calibri" panose="020F0502020204030204" pitchFamily="34" charset="0"/>
                        </a:rPr>
                        <a:t>Information &amp; Communication Technology</a:t>
                      </a:r>
                    </a:p>
                  </a:txBody>
                  <a:tcPr marL="4241" marR="4241" marT="4241"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111</a:t>
                      </a:r>
                    </a:p>
                  </a:txBody>
                  <a:tcPr marL="4241" marR="4241" marT="4241"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125</a:t>
                      </a:r>
                    </a:p>
                  </a:txBody>
                  <a:tcPr marL="4241" marR="4241" marT="4241"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104</a:t>
                      </a:r>
                    </a:p>
                  </a:txBody>
                  <a:tcPr marL="4241" marR="4241" marT="4241"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144</a:t>
                      </a:r>
                    </a:p>
                  </a:txBody>
                  <a:tcPr marL="4241" marR="4241" marT="4241"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30%</a:t>
                      </a:r>
                    </a:p>
                  </a:txBody>
                  <a:tcPr marL="4241" marR="4241" marT="4241" marB="0" anchor="b">
                    <a:lnL>
                      <a:noFill/>
                    </a:lnL>
                    <a:lnR>
                      <a:noFill/>
                    </a:lnR>
                    <a:lnT>
                      <a:noFill/>
                    </a:lnT>
                    <a:lnB>
                      <a:noFill/>
                    </a:lnB>
                    <a:solidFill>
                      <a:srgbClr val="F6FAFA"/>
                    </a:solidFill>
                  </a:tcPr>
                </a:tc>
                <a:extLst>
                  <a:ext uri="{0D108BD9-81ED-4DB2-BD59-A6C34878D82A}">
                    <a16:rowId xmlns:a16="http://schemas.microsoft.com/office/drawing/2014/main" val="3203550633"/>
                  </a:ext>
                </a:extLst>
              </a:tr>
              <a:tr h="241200">
                <a:tc>
                  <a:txBody>
                    <a:bodyPr/>
                    <a:lstStyle/>
                    <a:p>
                      <a:pPr algn="r" fontAlgn="b"/>
                      <a:r>
                        <a:rPr lang="en-GB" sz="1100" b="0" i="0" u="none" strike="noStrike" dirty="0">
                          <a:solidFill>
                            <a:srgbClr val="000000"/>
                          </a:solidFill>
                          <a:effectLst/>
                          <a:latin typeface="Calibri" panose="020F0502020204030204" pitchFamily="34" charset="0"/>
                        </a:rPr>
                        <a:t>Leisure, Travel &amp; Tourism</a:t>
                      </a:r>
                    </a:p>
                  </a:txBody>
                  <a:tcPr marL="4241" marR="4241" marT="4241"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47</a:t>
                      </a:r>
                    </a:p>
                  </a:txBody>
                  <a:tcPr marL="4241" marR="4241" marT="4241"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24</a:t>
                      </a:r>
                    </a:p>
                  </a:txBody>
                  <a:tcPr marL="4241" marR="4241" marT="4241"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33</a:t>
                      </a:r>
                    </a:p>
                  </a:txBody>
                  <a:tcPr marL="4241" marR="4241" marT="4241"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54</a:t>
                      </a:r>
                    </a:p>
                  </a:txBody>
                  <a:tcPr marL="4241" marR="4241" marT="4241"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15%</a:t>
                      </a:r>
                    </a:p>
                  </a:txBody>
                  <a:tcPr marL="4241" marR="4241" marT="4241" marB="0" anchor="b">
                    <a:lnL>
                      <a:noFill/>
                    </a:lnL>
                    <a:lnR>
                      <a:noFill/>
                    </a:lnR>
                    <a:lnT>
                      <a:noFill/>
                    </a:lnT>
                    <a:lnB>
                      <a:noFill/>
                    </a:lnB>
                    <a:solidFill>
                      <a:srgbClr val="FBEAED"/>
                    </a:solidFill>
                  </a:tcPr>
                </a:tc>
                <a:extLst>
                  <a:ext uri="{0D108BD9-81ED-4DB2-BD59-A6C34878D82A}">
                    <a16:rowId xmlns:a16="http://schemas.microsoft.com/office/drawing/2014/main" val="3696830299"/>
                  </a:ext>
                </a:extLst>
              </a:tr>
              <a:tr h="241200">
                <a:tc>
                  <a:txBody>
                    <a:bodyPr/>
                    <a:lstStyle/>
                    <a:p>
                      <a:pPr algn="r" fontAlgn="b"/>
                      <a:r>
                        <a:rPr lang="en-GB" sz="1100" b="0" i="0" u="none" strike="noStrike" dirty="0">
                          <a:solidFill>
                            <a:srgbClr val="000000"/>
                          </a:solidFill>
                          <a:effectLst/>
                          <a:latin typeface="Calibri" panose="020F0502020204030204" pitchFamily="34" charset="0"/>
                        </a:rPr>
                        <a:t>Retail &amp; Commercial Enterprise</a:t>
                      </a:r>
                    </a:p>
                  </a:txBody>
                  <a:tcPr marL="4241" marR="4241" marT="4241"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254</a:t>
                      </a:r>
                    </a:p>
                  </a:txBody>
                  <a:tcPr marL="4241" marR="4241" marT="4241"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192</a:t>
                      </a:r>
                    </a:p>
                  </a:txBody>
                  <a:tcPr marL="4241" marR="4241" marT="4241"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234</a:t>
                      </a:r>
                    </a:p>
                  </a:txBody>
                  <a:tcPr marL="4241" marR="4241" marT="4241"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223</a:t>
                      </a:r>
                    </a:p>
                  </a:txBody>
                  <a:tcPr marL="4241" marR="4241" marT="4241"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-12%</a:t>
                      </a:r>
                    </a:p>
                  </a:txBody>
                  <a:tcPr marL="4241" marR="4241" marT="4241" marB="0" anchor="b">
                    <a:lnL>
                      <a:noFill/>
                    </a:lnL>
                    <a:lnR>
                      <a:noFill/>
                    </a:lnR>
                    <a:lnT>
                      <a:noFill/>
                    </a:lnT>
                    <a:lnB>
                      <a:noFill/>
                    </a:lnB>
                    <a:solidFill>
                      <a:srgbClr val="FABCBE"/>
                    </a:solidFill>
                  </a:tcPr>
                </a:tc>
                <a:extLst>
                  <a:ext uri="{0D108BD9-81ED-4DB2-BD59-A6C34878D82A}">
                    <a16:rowId xmlns:a16="http://schemas.microsoft.com/office/drawing/2014/main" val="4121483547"/>
                  </a:ext>
                </a:extLst>
              </a:tr>
              <a:tr h="241200">
                <a:tc>
                  <a:txBody>
                    <a:bodyPr/>
                    <a:lstStyle/>
                    <a:p>
                      <a:pPr algn="r" fontAlgn="b"/>
                      <a:r>
                        <a:rPr lang="en-GB" sz="1100" b="1" i="0" u="none" strike="noStrike" dirty="0">
                          <a:solidFill>
                            <a:srgbClr val="000000"/>
                          </a:solidFill>
                          <a:effectLst/>
                          <a:latin typeface="Calibri" panose="020F0502020204030204" pitchFamily="34" charset="0"/>
                        </a:rPr>
                        <a:t>Total</a:t>
                      </a:r>
                    </a:p>
                  </a:txBody>
                  <a:tcPr marL="4241" marR="4241" marT="4241" marB="0" anchor="b">
                    <a:lnL>
                      <a:noFill/>
                    </a:lnL>
                    <a:lnR>
                      <a:noFill/>
                    </a:lnR>
                    <a:lnT>
                      <a:noFill/>
                    </a:lnT>
                    <a:lnB>
                      <a:noFill/>
                    </a:lnB>
                    <a:noFill/>
                  </a:tcPr>
                </a:tc>
                <a:tc>
                  <a:txBody>
                    <a:bodyPr/>
                    <a:lstStyle/>
                    <a:p>
                      <a:pPr algn="r" fontAlgn="b"/>
                      <a:r>
                        <a:rPr lang="en-GB" sz="1100" b="1" i="0" u="none" strike="noStrike" dirty="0">
                          <a:solidFill>
                            <a:srgbClr val="000000"/>
                          </a:solidFill>
                          <a:effectLst/>
                          <a:latin typeface="Calibri" panose="020F0502020204030204" pitchFamily="34" charset="0"/>
                        </a:rPr>
                        <a:t>        1,723 </a:t>
                      </a:r>
                    </a:p>
                  </a:txBody>
                  <a:tcPr marL="4241" marR="4241" marT="4241" marB="0" anchor="b">
                    <a:lnL>
                      <a:noFill/>
                    </a:lnL>
                    <a:lnR>
                      <a:noFill/>
                    </a:lnR>
                    <a:lnT>
                      <a:noFill/>
                    </a:lnT>
                    <a:lnB>
                      <a:noFill/>
                    </a:lnB>
                    <a:noFill/>
                  </a:tcPr>
                </a:tc>
                <a:tc>
                  <a:txBody>
                    <a:bodyPr/>
                    <a:lstStyle/>
                    <a:p>
                      <a:pPr algn="r" fontAlgn="b"/>
                      <a:r>
                        <a:rPr lang="en-GB" sz="1100" b="1" i="0" u="none" strike="noStrike" dirty="0">
                          <a:solidFill>
                            <a:srgbClr val="000000"/>
                          </a:solidFill>
                          <a:effectLst/>
                          <a:latin typeface="Calibri" panose="020F0502020204030204" pitchFamily="34" charset="0"/>
                        </a:rPr>
                        <a:t>        1,854 </a:t>
                      </a:r>
                    </a:p>
                  </a:txBody>
                  <a:tcPr marL="4241" marR="4241" marT="4241" marB="0" anchor="b">
                    <a:lnL>
                      <a:noFill/>
                    </a:lnL>
                    <a:lnR>
                      <a:noFill/>
                    </a:lnR>
                    <a:lnT>
                      <a:noFill/>
                    </a:lnT>
                    <a:lnB>
                      <a:noFill/>
                    </a:lnB>
                    <a:noFill/>
                  </a:tcPr>
                </a:tc>
                <a:tc>
                  <a:txBody>
                    <a:bodyPr/>
                    <a:lstStyle/>
                    <a:p>
                      <a:pPr algn="r" fontAlgn="b"/>
                      <a:r>
                        <a:rPr lang="en-GB" sz="1100" b="1" i="0" u="none" strike="noStrike" dirty="0">
                          <a:solidFill>
                            <a:srgbClr val="000000"/>
                          </a:solidFill>
                          <a:effectLst/>
                          <a:latin typeface="Calibri" panose="020F0502020204030204" pitchFamily="34" charset="0"/>
                        </a:rPr>
                        <a:t>        2,233 </a:t>
                      </a:r>
                    </a:p>
                  </a:txBody>
                  <a:tcPr marL="4241" marR="4241" marT="4241" marB="0" anchor="b">
                    <a:lnL>
                      <a:noFill/>
                    </a:lnL>
                    <a:lnR>
                      <a:noFill/>
                    </a:lnR>
                    <a:lnT>
                      <a:noFill/>
                    </a:lnT>
                    <a:lnB>
                      <a:noFill/>
                    </a:lnB>
                    <a:noFill/>
                  </a:tcPr>
                </a:tc>
                <a:tc>
                  <a:txBody>
                    <a:bodyPr/>
                    <a:lstStyle/>
                    <a:p>
                      <a:pPr algn="r" fontAlgn="b"/>
                      <a:r>
                        <a:rPr lang="en-GB" sz="1100" b="1" i="0" u="none" strike="noStrike" dirty="0">
                          <a:solidFill>
                            <a:srgbClr val="000000"/>
                          </a:solidFill>
                          <a:effectLst/>
                          <a:latin typeface="Calibri" panose="020F0502020204030204" pitchFamily="34" charset="0"/>
                        </a:rPr>
                        <a:t>        2,575 </a:t>
                      </a:r>
                    </a:p>
                  </a:txBody>
                  <a:tcPr marL="4241" marR="4241" marT="4241" marB="0" anchor="b">
                    <a:lnL>
                      <a:noFill/>
                    </a:lnL>
                    <a:lnR>
                      <a:noFill/>
                    </a:lnR>
                    <a:lnT>
                      <a:noFill/>
                    </a:lnT>
                    <a:lnB>
                      <a:noFill/>
                    </a:lnB>
                    <a:noFill/>
                  </a:tcPr>
                </a:tc>
                <a:tc>
                  <a:txBody>
                    <a:bodyPr/>
                    <a:lstStyle/>
                    <a:p>
                      <a:pPr algn="r" fontAlgn="b"/>
                      <a:r>
                        <a:rPr lang="en-GB" sz="1100" b="1" i="0" u="none" strike="noStrike" dirty="0">
                          <a:solidFill>
                            <a:srgbClr val="000000"/>
                          </a:solidFill>
                          <a:effectLst/>
                          <a:latin typeface="Calibri" panose="020F0502020204030204" pitchFamily="34" charset="0"/>
                        </a:rPr>
                        <a:t>49%</a:t>
                      </a:r>
                    </a:p>
                  </a:txBody>
                  <a:tcPr marL="4241" marR="4241" marT="4241" marB="0" anchor="b">
                    <a:lnL>
                      <a:noFill/>
                    </a:lnL>
                    <a:lnR>
                      <a:noFill/>
                    </a:lnR>
                    <a:lnT>
                      <a:noFill/>
                    </a:lnT>
                    <a:lnB>
                      <a:noFill/>
                    </a:lnB>
                    <a:solidFill>
                      <a:srgbClr val="DDF0E4"/>
                    </a:solidFill>
                  </a:tcPr>
                </a:tc>
                <a:extLst>
                  <a:ext uri="{0D108BD9-81ED-4DB2-BD59-A6C34878D82A}">
                    <a16:rowId xmlns:a16="http://schemas.microsoft.com/office/drawing/2014/main" val="11698983"/>
                  </a:ext>
                </a:extLst>
              </a:tr>
            </a:tbl>
          </a:graphicData>
        </a:graphic>
      </p:graphicFrame>
      <p:sp>
        <p:nvSpPr>
          <p:cNvPr id="3" name="TextBox 2">
            <a:extLst>
              <a:ext uri="{FF2B5EF4-FFF2-40B4-BE49-F238E27FC236}">
                <a16:creationId xmlns:a16="http://schemas.microsoft.com/office/drawing/2014/main" id="{188F5026-6487-D241-1341-3BD0D5C073D1}"/>
              </a:ext>
            </a:extLst>
          </p:cNvPr>
          <p:cNvSpPr txBox="1"/>
          <p:nvPr/>
        </p:nvSpPr>
        <p:spPr>
          <a:xfrm>
            <a:off x="5353486" y="1086961"/>
            <a:ext cx="6040120" cy="738664"/>
          </a:xfrm>
          <a:prstGeom prst="rect">
            <a:avLst/>
          </a:prstGeom>
          <a:noFill/>
        </p:spPr>
        <p:txBody>
          <a:bodyPr wrap="square" rtlCol="0">
            <a:spAutoFit/>
          </a:bodyPr>
          <a:lstStyle/>
          <a:p>
            <a:r>
              <a:rPr lang="en-GB" sz="1400" b="1" dirty="0">
                <a:solidFill>
                  <a:srgbClr val="006965"/>
                </a:solidFill>
              </a:rPr>
              <a:t>There has been a large increase in the number of apprenticeship starts delivered in Buckinghamshire for ‘business, admin &amp; law’ and ‘health, public services &amp; care’.</a:t>
            </a:r>
          </a:p>
        </p:txBody>
      </p:sp>
      <p:sp>
        <p:nvSpPr>
          <p:cNvPr id="4" name="Content Placeholder 2">
            <a:extLst>
              <a:ext uri="{FF2B5EF4-FFF2-40B4-BE49-F238E27FC236}">
                <a16:creationId xmlns:a16="http://schemas.microsoft.com/office/drawing/2014/main" id="{D058EDDD-DE75-A579-33C8-DAEEA8B0C97A}"/>
              </a:ext>
            </a:extLst>
          </p:cNvPr>
          <p:cNvSpPr txBox="1">
            <a:spLocks/>
          </p:cNvSpPr>
          <p:nvPr/>
        </p:nvSpPr>
        <p:spPr>
          <a:xfrm>
            <a:off x="858103" y="2231571"/>
            <a:ext cx="3766054" cy="381045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800" dirty="0"/>
              <a:t>Key sectors of health, digital and engineering recorded strong growth in the number of apprenticeship starts delivered in Buckinghamshire.</a:t>
            </a:r>
          </a:p>
          <a:p>
            <a:r>
              <a:rPr lang="en-GB" sz="1800" dirty="0"/>
              <a:t>Apprenticeship starts in ‘business, admin &amp; law’ have more than doubled since 2019/20.</a:t>
            </a:r>
          </a:p>
          <a:p>
            <a:r>
              <a:rPr lang="en-GB" sz="1800" dirty="0"/>
              <a:t>However, there has been a drop in the number of apprenticeship starts for ‘construction, planning &amp; the built environment’.</a:t>
            </a:r>
            <a:endParaRPr lang="en-GB" sz="1800" dirty="0">
              <a:highlight>
                <a:srgbClr val="FFFF00"/>
              </a:highlight>
            </a:endParaRPr>
          </a:p>
          <a:p>
            <a:endParaRPr lang="en-GB" sz="1800" dirty="0">
              <a:highlight>
                <a:srgbClr val="FFFF00"/>
              </a:highlight>
            </a:endParaRPr>
          </a:p>
        </p:txBody>
      </p:sp>
      <p:sp>
        <p:nvSpPr>
          <p:cNvPr id="5" name="TextBox 4">
            <a:extLst>
              <a:ext uri="{FF2B5EF4-FFF2-40B4-BE49-F238E27FC236}">
                <a16:creationId xmlns:a16="http://schemas.microsoft.com/office/drawing/2014/main" id="{843DD6AD-9133-89F0-72DC-CCD30259E115}"/>
              </a:ext>
            </a:extLst>
          </p:cNvPr>
          <p:cNvSpPr txBox="1"/>
          <p:nvPr/>
        </p:nvSpPr>
        <p:spPr>
          <a:xfrm>
            <a:off x="8051181" y="5899964"/>
            <a:ext cx="3766054" cy="276999"/>
          </a:xfrm>
          <a:prstGeom prst="rect">
            <a:avLst/>
          </a:prstGeom>
          <a:noFill/>
        </p:spPr>
        <p:txBody>
          <a:bodyPr wrap="square" rtlCol="0">
            <a:spAutoFit/>
          </a:bodyPr>
          <a:lstStyle/>
          <a:p>
            <a:pPr algn="r"/>
            <a:r>
              <a:rPr lang="en-GB" sz="1200" dirty="0"/>
              <a:t>Source: </a:t>
            </a:r>
            <a:r>
              <a:rPr lang="en-GB" sz="1200" dirty="0">
                <a:hlinkClick r:id="rId2"/>
              </a:rPr>
              <a:t>DfE Apprenticeship starts</a:t>
            </a:r>
            <a:endParaRPr lang="en-GB" sz="1200" dirty="0"/>
          </a:p>
        </p:txBody>
      </p:sp>
    </p:spTree>
    <p:extLst>
      <p:ext uri="{BB962C8B-B14F-4D97-AF65-F5344CB8AC3E}">
        <p14:creationId xmlns:p14="http://schemas.microsoft.com/office/powerpoint/2010/main" val="67321826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02DD55-4658-12D4-41BF-0BEC4171C0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51D81AB-A10D-4663-FA82-5AF51296EEF0}"/>
              </a:ext>
            </a:extLst>
          </p:cNvPr>
          <p:cNvSpPr>
            <a:spLocks noGrp="1"/>
          </p:cNvSpPr>
          <p:nvPr>
            <p:ph type="title"/>
          </p:nvPr>
        </p:nvSpPr>
        <p:spPr/>
        <p:txBody>
          <a:bodyPr/>
          <a:lstStyle/>
          <a:p>
            <a:r>
              <a:rPr lang="en-GB" dirty="0"/>
              <a:t>Science, Technology, Engineering and Maths (STEM)</a:t>
            </a:r>
          </a:p>
        </p:txBody>
      </p:sp>
      <p:sp>
        <p:nvSpPr>
          <p:cNvPr id="5" name="TextBox 4">
            <a:extLst>
              <a:ext uri="{FF2B5EF4-FFF2-40B4-BE49-F238E27FC236}">
                <a16:creationId xmlns:a16="http://schemas.microsoft.com/office/drawing/2014/main" id="{31C49CEB-3290-F45A-C3A4-E26372AF6717}"/>
              </a:ext>
            </a:extLst>
          </p:cNvPr>
          <p:cNvSpPr txBox="1"/>
          <p:nvPr/>
        </p:nvSpPr>
        <p:spPr>
          <a:xfrm>
            <a:off x="8051181" y="5899964"/>
            <a:ext cx="3766054" cy="276999"/>
          </a:xfrm>
          <a:prstGeom prst="rect">
            <a:avLst/>
          </a:prstGeom>
          <a:noFill/>
        </p:spPr>
        <p:txBody>
          <a:bodyPr wrap="square" rtlCol="0">
            <a:spAutoFit/>
          </a:bodyPr>
          <a:lstStyle/>
          <a:p>
            <a:pPr algn="r"/>
            <a:r>
              <a:rPr lang="en-GB" sz="1200" dirty="0"/>
              <a:t>Source: </a:t>
            </a:r>
            <a:r>
              <a:rPr lang="en-GB" sz="1200" dirty="0">
                <a:hlinkClick r:id="rId2"/>
              </a:rPr>
              <a:t>DfE Apprenticeship starts</a:t>
            </a:r>
            <a:endParaRPr lang="en-GB" sz="1200" dirty="0"/>
          </a:p>
        </p:txBody>
      </p:sp>
      <p:sp>
        <p:nvSpPr>
          <p:cNvPr id="4" name="Content Placeholder 2">
            <a:extLst>
              <a:ext uri="{FF2B5EF4-FFF2-40B4-BE49-F238E27FC236}">
                <a16:creationId xmlns:a16="http://schemas.microsoft.com/office/drawing/2014/main" id="{BDE4E9BE-B505-AF7E-6197-94F6C6489480}"/>
              </a:ext>
            </a:extLst>
          </p:cNvPr>
          <p:cNvSpPr>
            <a:spLocks noGrp="1"/>
          </p:cNvSpPr>
          <p:nvPr>
            <p:ph idx="1"/>
          </p:nvPr>
        </p:nvSpPr>
        <p:spPr>
          <a:xfrm>
            <a:off x="838200" y="2128273"/>
            <a:ext cx="5257800" cy="4048690"/>
          </a:xfrm>
        </p:spPr>
        <p:txBody>
          <a:bodyPr>
            <a:normAutofit lnSpcReduction="10000"/>
          </a:bodyPr>
          <a:lstStyle/>
          <a:p>
            <a:r>
              <a:rPr lang="en-GB" sz="1800" dirty="0"/>
              <a:t>Just under a fifth (19%) of apprenticeship starts delivered in Buckinghamshire were in STEM subjects in 2022/23. This is down from a quarter in 2019/20.</a:t>
            </a:r>
          </a:p>
          <a:p>
            <a:r>
              <a:rPr lang="en-GB" sz="1800" dirty="0"/>
              <a:t>A notable decline in the proportion of starts that were STEM subjects occurred in the Chesham &amp; Amersham area. This is due to the largest provider of STEM provision in the area (Skills4Stem) reducing their delivery.</a:t>
            </a:r>
          </a:p>
          <a:p>
            <a:r>
              <a:rPr lang="en-GB" sz="1800" dirty="0"/>
              <a:t>Declines have also occurred in Wycombe, Beaconsfield, and to a small extent in Aylesbury.</a:t>
            </a:r>
          </a:p>
          <a:p>
            <a:r>
              <a:rPr lang="en-GB" sz="1800" dirty="0"/>
              <a:t>In contrast, the number of learners stating STEM subjects with Buckingham providers has grown at a greater rate than in other Buckinghamshire parliamentary constituency areas.</a:t>
            </a:r>
          </a:p>
        </p:txBody>
      </p:sp>
      <p:graphicFrame>
        <p:nvGraphicFramePr>
          <p:cNvPr id="7" name="Chart 6">
            <a:extLst>
              <a:ext uri="{FF2B5EF4-FFF2-40B4-BE49-F238E27FC236}">
                <a16:creationId xmlns:a16="http://schemas.microsoft.com/office/drawing/2014/main" id="{0091429B-C219-DE5F-F5DB-DDB477EBAAA2}"/>
              </a:ext>
            </a:extLst>
          </p:cNvPr>
          <p:cNvGraphicFramePr>
            <a:graphicFrameLocks/>
          </p:cNvGraphicFramePr>
          <p:nvPr>
            <p:extLst>
              <p:ext uri="{D42A27DB-BD31-4B8C-83A1-F6EECF244321}">
                <p14:modId xmlns:p14="http://schemas.microsoft.com/office/powerpoint/2010/main" val="2412247953"/>
              </p:ext>
            </p:extLst>
          </p:nvPr>
        </p:nvGraphicFramePr>
        <p:xfrm>
          <a:off x="6608957" y="2128273"/>
          <a:ext cx="4744844" cy="3763056"/>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3AA5C59B-B887-54EB-4317-7A20188B5DE2}"/>
              </a:ext>
            </a:extLst>
          </p:cNvPr>
          <p:cNvSpPr txBox="1"/>
          <p:nvPr/>
        </p:nvSpPr>
        <p:spPr>
          <a:xfrm>
            <a:off x="6484982" y="1158535"/>
            <a:ext cx="5208279" cy="738664"/>
          </a:xfrm>
          <a:prstGeom prst="rect">
            <a:avLst/>
          </a:prstGeom>
          <a:noFill/>
        </p:spPr>
        <p:txBody>
          <a:bodyPr wrap="square" rtlCol="0">
            <a:spAutoFit/>
          </a:bodyPr>
          <a:lstStyle/>
          <a:p>
            <a:r>
              <a:rPr lang="en-GB" sz="1400" b="1" dirty="0">
                <a:solidFill>
                  <a:srgbClr val="006965"/>
                </a:solidFill>
              </a:rPr>
              <a:t>Notable declines in the proportion of starts for STEM apprenticeships delivered in Buckinghamshire occurred in Chesham &amp; Amersham, Wycombe and Beaconsfield.</a:t>
            </a:r>
          </a:p>
        </p:txBody>
      </p:sp>
    </p:spTree>
    <p:extLst>
      <p:ext uri="{BB962C8B-B14F-4D97-AF65-F5344CB8AC3E}">
        <p14:creationId xmlns:p14="http://schemas.microsoft.com/office/powerpoint/2010/main" val="42570337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91DEEE-ED2A-574F-7786-1006FC54071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6CACD5C-4616-9099-8018-252ED8048396}"/>
              </a:ext>
            </a:extLst>
          </p:cNvPr>
          <p:cNvSpPr>
            <a:spLocks noGrp="1"/>
          </p:cNvSpPr>
          <p:nvPr>
            <p:ph type="title"/>
          </p:nvPr>
        </p:nvSpPr>
        <p:spPr/>
        <p:txBody>
          <a:bodyPr/>
          <a:lstStyle/>
          <a:p>
            <a:r>
              <a:rPr lang="en-GB" dirty="0"/>
              <a:t>Training providers</a:t>
            </a:r>
          </a:p>
        </p:txBody>
      </p:sp>
      <p:graphicFrame>
        <p:nvGraphicFramePr>
          <p:cNvPr id="4" name="Content Placeholder 3">
            <a:extLst>
              <a:ext uri="{FF2B5EF4-FFF2-40B4-BE49-F238E27FC236}">
                <a16:creationId xmlns:a16="http://schemas.microsoft.com/office/drawing/2014/main" id="{3D82D2BF-1B12-2998-BA0C-F8865C2A8888}"/>
              </a:ext>
            </a:extLst>
          </p:cNvPr>
          <p:cNvGraphicFramePr>
            <a:graphicFrameLocks noGrp="1"/>
          </p:cNvGraphicFramePr>
          <p:nvPr>
            <p:ph idx="1"/>
            <p:extLst>
              <p:ext uri="{D42A27DB-BD31-4B8C-83A1-F6EECF244321}">
                <p14:modId xmlns:p14="http://schemas.microsoft.com/office/powerpoint/2010/main" val="518303842"/>
              </p:ext>
            </p:extLst>
          </p:nvPr>
        </p:nvGraphicFramePr>
        <p:xfrm>
          <a:off x="6955972" y="693893"/>
          <a:ext cx="4598452" cy="5193720"/>
        </p:xfrm>
        <a:graphic>
          <a:graphicData uri="http://schemas.openxmlformats.org/drawingml/2006/table">
            <a:tbl>
              <a:tblPr>
                <a:tableStyleId>{5C22544A-7EE6-4342-B048-85BDC9FD1C3A}</a:tableStyleId>
              </a:tblPr>
              <a:tblGrid>
                <a:gridCol w="536752">
                  <a:extLst>
                    <a:ext uri="{9D8B030D-6E8A-4147-A177-3AD203B41FA5}">
                      <a16:colId xmlns:a16="http://schemas.microsoft.com/office/drawing/2014/main" val="3854924224"/>
                    </a:ext>
                  </a:extLst>
                </a:gridCol>
                <a:gridCol w="4061700">
                  <a:extLst>
                    <a:ext uri="{9D8B030D-6E8A-4147-A177-3AD203B41FA5}">
                      <a16:colId xmlns:a16="http://schemas.microsoft.com/office/drawing/2014/main" val="2380019173"/>
                    </a:ext>
                  </a:extLst>
                </a:gridCol>
              </a:tblGrid>
              <a:tr h="197908">
                <a:tc>
                  <a:txBody>
                    <a:bodyPr/>
                    <a:lstStyle/>
                    <a:p>
                      <a:pPr algn="ctr" fontAlgn="b"/>
                      <a:r>
                        <a:rPr lang="en-GB" sz="1600" b="0" i="0" u="none" strike="noStrike" dirty="0">
                          <a:solidFill>
                            <a:schemeClr val="bg1"/>
                          </a:solidFill>
                          <a:effectLst/>
                          <a:latin typeface="Calibri" panose="020F0502020204030204" pitchFamily="34" charset="0"/>
                        </a:rPr>
                        <a:t>Starts</a:t>
                      </a: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solidFill>
                  </a:tcPr>
                </a:tc>
                <a:tc>
                  <a:txBody>
                    <a:bodyPr/>
                    <a:lstStyle/>
                    <a:p>
                      <a:pPr algn="l" fontAlgn="b"/>
                      <a:r>
                        <a:rPr lang="en-GB" sz="1600" b="0" i="0" u="none" strike="noStrike" dirty="0">
                          <a:solidFill>
                            <a:schemeClr val="bg1"/>
                          </a:solidFill>
                          <a:effectLst/>
                          <a:latin typeface="Calibri" panose="020F0502020204030204" pitchFamily="34" charset="0"/>
                        </a:rPr>
                        <a:t>Training provider</a:t>
                      </a: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732669498"/>
                  </a:ext>
                </a:extLst>
              </a:tr>
              <a:tr h="197908">
                <a:tc>
                  <a:txBody>
                    <a:bodyPr/>
                    <a:lstStyle/>
                    <a:p>
                      <a:pPr algn="ctr" fontAlgn="b"/>
                      <a:r>
                        <a:rPr lang="en-GB" sz="1100" b="0" i="0" u="none" strike="noStrike" dirty="0">
                          <a:solidFill>
                            <a:schemeClr val="bg1"/>
                          </a:solidFill>
                          <a:effectLst/>
                          <a:latin typeface="Calibri" panose="020F0502020204030204" pitchFamily="34" charset="0"/>
                        </a:rPr>
                        <a:t>413</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tc>
                  <a:txBody>
                    <a:bodyPr/>
                    <a:lstStyle/>
                    <a:p>
                      <a:pPr algn="l" fontAlgn="b"/>
                      <a:r>
                        <a:rPr lang="en-GB" sz="1100" b="0" i="0" u="none" strike="noStrike" dirty="0">
                          <a:solidFill>
                            <a:schemeClr val="bg1"/>
                          </a:solidFill>
                          <a:effectLst/>
                          <a:latin typeface="Calibri" panose="020F0502020204030204" pitchFamily="34" charset="0"/>
                        </a:rPr>
                        <a:t>THE UNIVERSITY OF READING </a:t>
                      </a:r>
                      <a:r>
                        <a:rPr lang="en-GB" sz="1100" b="0" i="0" u="none" strike="noStrike" dirty="0">
                          <a:solidFill>
                            <a:schemeClr val="tx1"/>
                          </a:solidFill>
                          <a:effectLst/>
                          <a:latin typeface="Calibri" panose="020F0502020204030204" pitchFamily="34" charset="0"/>
                        </a:rPr>
                        <a:t>(other public funded i.e. LA’s and HE)</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287614261"/>
                  </a:ext>
                </a:extLst>
              </a:tr>
              <a:tr h="197908">
                <a:tc>
                  <a:txBody>
                    <a:bodyPr/>
                    <a:lstStyle/>
                    <a:p>
                      <a:pPr algn="ctr" fontAlgn="b"/>
                      <a:r>
                        <a:rPr lang="en-GB" sz="1100" b="0" i="0" u="none" strike="noStrike" dirty="0">
                          <a:solidFill>
                            <a:schemeClr val="bg1"/>
                          </a:solidFill>
                          <a:effectLst/>
                          <a:latin typeface="Calibri" panose="020F0502020204030204" pitchFamily="34" charset="0"/>
                        </a:rPr>
                        <a:t>247</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tc>
                  <a:txBody>
                    <a:bodyPr/>
                    <a:lstStyle/>
                    <a:p>
                      <a:pPr algn="l" fontAlgn="b"/>
                      <a:r>
                        <a:rPr lang="en-GB" sz="1100" b="0" i="0" u="none" strike="noStrike" dirty="0">
                          <a:solidFill>
                            <a:schemeClr val="bg1"/>
                          </a:solidFill>
                          <a:effectLst/>
                          <a:latin typeface="Calibri" panose="020F0502020204030204" pitchFamily="34" charset="0"/>
                        </a:rPr>
                        <a:t>BUCKINGHAMSHIRE NEW UNIVERSITY </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446934278"/>
                  </a:ext>
                </a:extLst>
              </a:tr>
              <a:tr h="197908">
                <a:tc>
                  <a:txBody>
                    <a:bodyPr/>
                    <a:lstStyle/>
                    <a:p>
                      <a:pPr algn="ctr" fontAlgn="b"/>
                      <a:r>
                        <a:rPr lang="en-GB" sz="1100" b="0" i="0" u="none" strike="noStrike" dirty="0">
                          <a:solidFill>
                            <a:schemeClr val="bg1"/>
                          </a:solidFill>
                          <a:effectLst/>
                          <a:latin typeface="Calibri" panose="020F0502020204030204" pitchFamily="34" charset="0"/>
                        </a:rPr>
                        <a:t>145</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b="0" i="0" u="none" strike="noStrike" dirty="0">
                          <a:solidFill>
                            <a:schemeClr val="bg1"/>
                          </a:solidFill>
                          <a:effectLst/>
                          <a:latin typeface="Calibri" panose="020F0502020204030204" pitchFamily="34" charset="0"/>
                        </a:rPr>
                        <a:t>LIFETIME TRAINING GROUP LIMITED </a:t>
                      </a:r>
                      <a:r>
                        <a:rPr lang="en-GB" sz="1100" b="0" i="0" u="none" strike="noStrike" dirty="0">
                          <a:solidFill>
                            <a:schemeClr val="tx1"/>
                          </a:solidFill>
                          <a:effectLst/>
                          <a:latin typeface="Calibri" panose="020F0502020204030204" pitchFamily="34" charset="0"/>
                        </a:rPr>
                        <a:t>(public sector public funded)</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198946700"/>
                  </a:ext>
                </a:extLst>
              </a:tr>
              <a:tr h="197908">
                <a:tc>
                  <a:txBody>
                    <a:bodyPr/>
                    <a:lstStyle/>
                    <a:p>
                      <a:pPr algn="ctr" fontAlgn="b"/>
                      <a:r>
                        <a:rPr lang="en-GB" sz="1100" b="0" i="0" u="none" strike="noStrike" dirty="0">
                          <a:solidFill>
                            <a:schemeClr val="bg1"/>
                          </a:solidFill>
                          <a:effectLst/>
                          <a:latin typeface="Calibri" panose="020F0502020204030204" pitchFamily="34" charset="0"/>
                        </a:rPr>
                        <a:t>119</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l" fontAlgn="b"/>
                      <a:r>
                        <a:rPr lang="en-GB" sz="1100" b="0" i="0" u="none" strike="noStrike" dirty="0">
                          <a:solidFill>
                            <a:schemeClr val="bg1"/>
                          </a:solidFill>
                          <a:effectLst/>
                          <a:latin typeface="Calibri" panose="020F0502020204030204" pitchFamily="34" charset="0"/>
                        </a:rPr>
                        <a:t>BUCKINGHAMSHIRE COLLEGE GROUP </a:t>
                      </a:r>
                      <a:r>
                        <a:rPr lang="en-GB" sz="1100" b="0" i="0" u="none" strike="noStrike" dirty="0">
                          <a:solidFill>
                            <a:schemeClr val="tx1"/>
                          </a:solidFill>
                          <a:effectLst/>
                          <a:latin typeface="Calibri" panose="020F0502020204030204" pitchFamily="34" charset="0"/>
                        </a:rPr>
                        <a:t>(general FE college incl. tertiary)</a:t>
                      </a:r>
                      <a:endParaRPr lang="en-GB" sz="1100" b="0" i="0" u="none" strike="noStrike" dirty="0">
                        <a:solidFill>
                          <a:schemeClr val="bg1"/>
                        </a:solidFill>
                        <a:effectLst/>
                        <a:latin typeface="Calibri" panose="020F0502020204030204" pitchFamily="34" charset="0"/>
                      </a:endParaRP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extLst>
                  <a:ext uri="{0D108BD9-81ED-4DB2-BD59-A6C34878D82A}">
                    <a16:rowId xmlns:a16="http://schemas.microsoft.com/office/drawing/2014/main" val="1164156524"/>
                  </a:ext>
                </a:extLst>
              </a:tr>
              <a:tr h="197908">
                <a:tc>
                  <a:txBody>
                    <a:bodyPr/>
                    <a:lstStyle/>
                    <a:p>
                      <a:pPr algn="ctr" fontAlgn="b"/>
                      <a:r>
                        <a:rPr lang="en-GB" sz="1100" b="0" i="0" u="none" strike="noStrike" dirty="0">
                          <a:solidFill>
                            <a:schemeClr val="bg1"/>
                          </a:solidFill>
                          <a:effectLst/>
                          <a:latin typeface="Calibri" panose="020F0502020204030204" pitchFamily="34" charset="0"/>
                        </a:rPr>
                        <a:t>69</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tc>
                  <a:txBody>
                    <a:bodyPr/>
                    <a:lstStyle/>
                    <a:p>
                      <a:pPr algn="l" fontAlgn="b"/>
                      <a:r>
                        <a:rPr lang="en-GB" sz="1100" b="0" i="0" u="none" strike="noStrike" dirty="0">
                          <a:solidFill>
                            <a:schemeClr val="bg1"/>
                          </a:solidFill>
                          <a:effectLst/>
                          <a:latin typeface="Calibri" panose="020F0502020204030204" pitchFamily="34" charset="0"/>
                        </a:rPr>
                        <a:t>BUCKINGHAMSHIRE COUNCIL</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3243651809"/>
                  </a:ext>
                </a:extLst>
              </a:tr>
              <a:tr h="197908">
                <a:tc>
                  <a:txBody>
                    <a:bodyPr/>
                    <a:lstStyle/>
                    <a:p>
                      <a:pPr algn="ctr" fontAlgn="b"/>
                      <a:r>
                        <a:rPr lang="en-GB" sz="1100" b="0" i="0" u="none" strike="noStrike" dirty="0">
                          <a:solidFill>
                            <a:schemeClr val="bg1"/>
                          </a:solidFill>
                          <a:effectLst/>
                          <a:latin typeface="Calibri" panose="020F0502020204030204" pitchFamily="34" charset="0"/>
                        </a:rPr>
                        <a:t>67</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b="0" i="0" u="none" strike="noStrike" dirty="0">
                          <a:solidFill>
                            <a:schemeClr val="bg1"/>
                          </a:solidFill>
                          <a:effectLst/>
                          <a:latin typeface="Calibri" panose="020F0502020204030204" pitchFamily="34" charset="0"/>
                        </a:rPr>
                        <a:t>CORNDEL LIMITED</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357849291"/>
                  </a:ext>
                </a:extLst>
              </a:tr>
              <a:tr h="197908">
                <a:tc>
                  <a:txBody>
                    <a:bodyPr/>
                    <a:lstStyle/>
                    <a:p>
                      <a:pPr algn="ctr" fontAlgn="b"/>
                      <a:r>
                        <a:rPr lang="en-GB" sz="1100" b="0" i="0" u="none" strike="noStrike">
                          <a:solidFill>
                            <a:schemeClr val="bg1"/>
                          </a:solidFill>
                          <a:effectLst/>
                          <a:latin typeface="Calibri" panose="020F0502020204030204" pitchFamily="34" charset="0"/>
                        </a:rPr>
                        <a:t>64</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b="0" i="0" u="none" strike="noStrike" dirty="0">
                          <a:solidFill>
                            <a:schemeClr val="bg1"/>
                          </a:solidFill>
                          <a:effectLst/>
                          <a:latin typeface="Calibri" panose="020F0502020204030204" pitchFamily="34" charset="0"/>
                        </a:rPr>
                        <a:t>INSPIRO LEARNING LIMITED</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694573561"/>
                  </a:ext>
                </a:extLst>
              </a:tr>
              <a:tr h="197908">
                <a:tc>
                  <a:txBody>
                    <a:bodyPr/>
                    <a:lstStyle/>
                    <a:p>
                      <a:pPr algn="ctr" fontAlgn="b"/>
                      <a:r>
                        <a:rPr lang="en-GB" sz="1100" b="0" i="0" u="none" strike="noStrike">
                          <a:solidFill>
                            <a:schemeClr val="bg1"/>
                          </a:solidFill>
                          <a:effectLst/>
                          <a:latin typeface="Calibri" panose="020F0502020204030204" pitchFamily="34" charset="0"/>
                        </a:rPr>
                        <a:t>52</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b="0" i="0" u="none" strike="noStrike">
                          <a:solidFill>
                            <a:schemeClr val="bg1"/>
                          </a:solidFill>
                          <a:effectLst/>
                          <a:latin typeface="Calibri" panose="020F0502020204030204" pitchFamily="34" charset="0"/>
                        </a:rPr>
                        <a:t>HIT TRAINING LTD</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863472250"/>
                  </a:ext>
                </a:extLst>
              </a:tr>
              <a:tr h="197908">
                <a:tc>
                  <a:txBody>
                    <a:bodyPr/>
                    <a:lstStyle/>
                    <a:p>
                      <a:pPr algn="ctr" fontAlgn="b"/>
                      <a:r>
                        <a:rPr lang="en-GB" sz="1100" b="0" i="0" u="none" strike="noStrike">
                          <a:solidFill>
                            <a:schemeClr val="bg1"/>
                          </a:solidFill>
                          <a:effectLst/>
                          <a:latin typeface="Calibri" panose="020F0502020204030204" pitchFamily="34" charset="0"/>
                        </a:rPr>
                        <a:t>50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b="0" i="0" u="none" strike="noStrike">
                          <a:solidFill>
                            <a:schemeClr val="bg1"/>
                          </a:solidFill>
                          <a:effectLst/>
                          <a:latin typeface="Calibri" panose="020F0502020204030204" pitchFamily="34" charset="0"/>
                        </a:rPr>
                        <a:t>THE CHILD CARE COMPANY (OLD WINDSOR) LIMITED</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103394969"/>
                  </a:ext>
                </a:extLst>
              </a:tr>
              <a:tr h="197908">
                <a:tc>
                  <a:txBody>
                    <a:bodyPr/>
                    <a:lstStyle/>
                    <a:p>
                      <a:pPr algn="ctr" fontAlgn="b"/>
                      <a:r>
                        <a:rPr lang="en-GB" sz="1100" b="0" i="0" u="none" strike="noStrike" dirty="0">
                          <a:solidFill>
                            <a:schemeClr val="bg1"/>
                          </a:solidFill>
                          <a:effectLst/>
                          <a:latin typeface="Calibri" panose="020F0502020204030204" pitchFamily="34" charset="0"/>
                        </a:rPr>
                        <a:t>48</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b="0" i="0" u="none" strike="noStrike" dirty="0">
                          <a:solidFill>
                            <a:schemeClr val="bg1"/>
                          </a:solidFill>
                          <a:effectLst/>
                          <a:latin typeface="Calibri" panose="020F0502020204030204" pitchFamily="34" charset="0"/>
                        </a:rPr>
                        <a:t>MARR CORPORATION LIMITED</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2139282941"/>
                  </a:ext>
                </a:extLst>
              </a:tr>
              <a:tr h="197908">
                <a:tc>
                  <a:txBody>
                    <a:bodyPr/>
                    <a:lstStyle/>
                    <a:p>
                      <a:pPr algn="ctr" fontAlgn="b"/>
                      <a:r>
                        <a:rPr lang="en-GB" sz="1100" b="0" i="0" u="none" strike="noStrike">
                          <a:solidFill>
                            <a:schemeClr val="bg1"/>
                          </a:solidFill>
                          <a:effectLst/>
                          <a:latin typeface="Calibri" panose="020F0502020204030204" pitchFamily="34" charset="0"/>
                        </a:rPr>
                        <a:t>48</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b="0" i="0" u="none" strike="noStrike">
                          <a:solidFill>
                            <a:schemeClr val="bg1"/>
                          </a:solidFill>
                          <a:effectLst/>
                          <a:latin typeface="Calibri" panose="020F0502020204030204" pitchFamily="34" charset="0"/>
                        </a:rPr>
                        <a:t>QA LIMITED</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806885469"/>
                  </a:ext>
                </a:extLst>
              </a:tr>
              <a:tr h="197908">
                <a:tc>
                  <a:txBody>
                    <a:bodyPr/>
                    <a:lstStyle/>
                    <a:p>
                      <a:pPr algn="ctr" fontAlgn="b"/>
                      <a:r>
                        <a:rPr lang="en-GB" sz="1100" b="0" i="0" u="none" strike="noStrike">
                          <a:solidFill>
                            <a:schemeClr val="bg1"/>
                          </a:solidFill>
                          <a:effectLst/>
                          <a:latin typeface="Calibri" panose="020F0502020204030204" pitchFamily="34" charset="0"/>
                        </a:rPr>
                        <a:t>47</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b="0" i="0" u="none" strike="noStrike">
                          <a:solidFill>
                            <a:schemeClr val="bg1"/>
                          </a:solidFill>
                          <a:effectLst/>
                          <a:latin typeface="Calibri" panose="020F0502020204030204" pitchFamily="34" charset="0"/>
                        </a:rPr>
                        <a:t>PARAGON EDUCATION &amp; SKILLS LIMITED</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1623278684"/>
                  </a:ext>
                </a:extLst>
              </a:tr>
              <a:tr h="197908">
                <a:tc>
                  <a:txBody>
                    <a:bodyPr/>
                    <a:lstStyle/>
                    <a:p>
                      <a:pPr algn="ctr" fontAlgn="b"/>
                      <a:r>
                        <a:rPr lang="en-GB" sz="1100" b="0" i="0" u="none" strike="noStrike" dirty="0">
                          <a:solidFill>
                            <a:schemeClr val="bg1"/>
                          </a:solidFill>
                          <a:effectLst/>
                          <a:latin typeface="Calibri" panose="020F0502020204030204" pitchFamily="34" charset="0"/>
                        </a:rPr>
                        <a:t>41</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b="0" i="0" u="none" strike="noStrike" dirty="0">
                          <a:solidFill>
                            <a:schemeClr val="bg1"/>
                          </a:solidFill>
                          <a:effectLst/>
                          <a:latin typeface="Calibri" panose="020F0502020204030204" pitchFamily="34" charset="0"/>
                        </a:rPr>
                        <a:t>CAPITA PLC</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2440996022"/>
                  </a:ext>
                </a:extLst>
              </a:tr>
              <a:tr h="197908">
                <a:tc>
                  <a:txBody>
                    <a:bodyPr/>
                    <a:lstStyle/>
                    <a:p>
                      <a:pPr algn="ctr" fontAlgn="b"/>
                      <a:r>
                        <a:rPr lang="en-GB" sz="1100" b="0" i="0" u="none" strike="noStrike">
                          <a:solidFill>
                            <a:schemeClr val="bg1"/>
                          </a:solidFill>
                          <a:effectLst/>
                          <a:latin typeface="Calibri" panose="020F0502020204030204" pitchFamily="34" charset="0"/>
                        </a:rPr>
                        <a:t>38</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l" fontAlgn="b"/>
                      <a:r>
                        <a:rPr lang="en-GB" sz="1100" b="0" i="0" u="none" strike="noStrike" dirty="0">
                          <a:solidFill>
                            <a:schemeClr val="bg1"/>
                          </a:solidFill>
                          <a:effectLst/>
                          <a:latin typeface="Calibri" panose="020F0502020204030204" pitchFamily="34" charset="0"/>
                        </a:rPr>
                        <a:t>MILTON KEYNES COLLEGE</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extLst>
                  <a:ext uri="{0D108BD9-81ED-4DB2-BD59-A6C34878D82A}">
                    <a16:rowId xmlns:a16="http://schemas.microsoft.com/office/drawing/2014/main" val="2053509576"/>
                  </a:ext>
                </a:extLst>
              </a:tr>
              <a:tr h="197908">
                <a:tc>
                  <a:txBody>
                    <a:bodyPr/>
                    <a:lstStyle/>
                    <a:p>
                      <a:pPr algn="ctr" fontAlgn="b"/>
                      <a:r>
                        <a:rPr lang="en-GB" sz="1100" b="0" i="0" u="none" strike="noStrike">
                          <a:solidFill>
                            <a:schemeClr val="bg1"/>
                          </a:solidFill>
                          <a:effectLst/>
                          <a:latin typeface="Calibri" panose="020F0502020204030204" pitchFamily="34" charset="0"/>
                        </a:rPr>
                        <a:t>30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b="0" i="0" u="none" strike="noStrike">
                          <a:solidFill>
                            <a:schemeClr val="bg1"/>
                          </a:solidFill>
                          <a:effectLst/>
                          <a:latin typeface="Calibri" panose="020F0502020204030204" pitchFamily="34" charset="0"/>
                        </a:rPr>
                        <a:t>TRAIN'D UP RAILWAY RESOURCING LIMITED</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1674853031"/>
                  </a:ext>
                </a:extLst>
              </a:tr>
              <a:tr h="197908">
                <a:tc>
                  <a:txBody>
                    <a:bodyPr/>
                    <a:lstStyle/>
                    <a:p>
                      <a:pPr algn="ctr" fontAlgn="b"/>
                      <a:r>
                        <a:rPr lang="en-GB" sz="1100" b="0" i="0" u="none" strike="noStrike">
                          <a:solidFill>
                            <a:schemeClr val="bg1"/>
                          </a:solidFill>
                          <a:effectLst/>
                          <a:latin typeface="Calibri" panose="020F0502020204030204" pitchFamily="34" charset="0"/>
                        </a:rPr>
                        <a:t>29</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b="0" i="0" u="none" strike="noStrike" dirty="0">
                          <a:solidFill>
                            <a:schemeClr val="bg1"/>
                          </a:solidFill>
                          <a:effectLst/>
                          <a:latin typeface="Calibri" panose="020F0502020204030204" pitchFamily="34" charset="0"/>
                        </a:rPr>
                        <a:t>REALISE LEARNING AND EMPLOYMENT LIMITED</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1983642889"/>
                  </a:ext>
                </a:extLst>
              </a:tr>
              <a:tr h="197908">
                <a:tc>
                  <a:txBody>
                    <a:bodyPr/>
                    <a:lstStyle/>
                    <a:p>
                      <a:pPr algn="ctr" fontAlgn="b"/>
                      <a:r>
                        <a:rPr lang="en-GB" sz="1100" b="0" i="0" u="none" strike="noStrike" dirty="0">
                          <a:solidFill>
                            <a:schemeClr val="bg1"/>
                          </a:solidFill>
                          <a:effectLst/>
                          <a:latin typeface="Calibri" panose="020F0502020204030204" pitchFamily="34" charset="0"/>
                        </a:rPr>
                        <a:t>28</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b="0" i="0" u="none" strike="noStrike">
                          <a:solidFill>
                            <a:schemeClr val="bg1"/>
                          </a:solidFill>
                          <a:effectLst/>
                          <a:latin typeface="Calibri" panose="020F0502020204030204" pitchFamily="34" charset="0"/>
                        </a:rPr>
                        <a:t>SKILLS TRAINING UK LIMITED</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2496660254"/>
                  </a:ext>
                </a:extLst>
              </a:tr>
              <a:tr h="197908">
                <a:tc>
                  <a:txBody>
                    <a:bodyPr/>
                    <a:lstStyle/>
                    <a:p>
                      <a:pPr algn="ctr" fontAlgn="b"/>
                      <a:r>
                        <a:rPr lang="en-GB" sz="1100" b="0" i="0" u="none" strike="noStrike">
                          <a:solidFill>
                            <a:schemeClr val="bg1"/>
                          </a:solidFill>
                          <a:effectLst/>
                          <a:latin typeface="Calibri" panose="020F0502020204030204" pitchFamily="34" charset="0"/>
                        </a:rPr>
                        <a:t>25</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b="0" i="0" u="none" strike="noStrike" dirty="0">
                          <a:solidFill>
                            <a:schemeClr val="bg1"/>
                          </a:solidFill>
                          <a:effectLst/>
                          <a:latin typeface="Calibri" panose="020F0502020204030204" pitchFamily="34" charset="0"/>
                        </a:rPr>
                        <a:t>FIREBRAND TRAINING LIMITED</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3698813574"/>
                  </a:ext>
                </a:extLst>
              </a:tr>
              <a:tr h="197908">
                <a:tc>
                  <a:txBody>
                    <a:bodyPr/>
                    <a:lstStyle/>
                    <a:p>
                      <a:pPr algn="ctr" fontAlgn="b"/>
                      <a:r>
                        <a:rPr lang="en-GB" sz="1100" b="0" i="0" u="none" strike="noStrike">
                          <a:solidFill>
                            <a:schemeClr val="bg1"/>
                          </a:solidFill>
                          <a:effectLst/>
                          <a:latin typeface="Calibri" panose="020F0502020204030204" pitchFamily="34" charset="0"/>
                        </a:rPr>
                        <a:t>25</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b="0" i="0" u="none" strike="noStrike">
                          <a:solidFill>
                            <a:schemeClr val="bg1"/>
                          </a:solidFill>
                          <a:effectLst/>
                          <a:latin typeface="Calibri" panose="020F0502020204030204" pitchFamily="34" charset="0"/>
                        </a:rPr>
                        <a:t>PARETO LAW LIMITED</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3259970060"/>
                  </a:ext>
                </a:extLst>
              </a:tr>
              <a:tr h="197908">
                <a:tc>
                  <a:txBody>
                    <a:bodyPr/>
                    <a:lstStyle/>
                    <a:p>
                      <a:pPr algn="ctr" fontAlgn="b"/>
                      <a:r>
                        <a:rPr lang="en-GB" sz="1100" b="0" i="0" u="none" strike="noStrike" dirty="0">
                          <a:solidFill>
                            <a:schemeClr val="bg1"/>
                          </a:solidFill>
                          <a:effectLst/>
                          <a:latin typeface="Calibri" panose="020F0502020204030204" pitchFamily="34" charset="0"/>
                        </a:rPr>
                        <a:t>24</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b="0" i="0" u="none" strike="noStrike" dirty="0">
                          <a:solidFill>
                            <a:schemeClr val="bg1"/>
                          </a:solidFill>
                          <a:effectLst/>
                          <a:latin typeface="Calibri" panose="020F0502020204030204" pitchFamily="34" charset="0"/>
                        </a:rPr>
                        <a:t>SPAN TRAINING &amp; DEVELOPMENT LIMITED</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4051592947"/>
                  </a:ext>
                </a:extLst>
              </a:tr>
              <a:tr h="197908">
                <a:tc>
                  <a:txBody>
                    <a:bodyPr/>
                    <a:lstStyle/>
                    <a:p>
                      <a:pPr algn="ctr" fontAlgn="b"/>
                      <a:r>
                        <a:rPr lang="en-GB" sz="1100" b="0" i="0" u="none" strike="noStrike">
                          <a:solidFill>
                            <a:schemeClr val="bg1"/>
                          </a:solidFill>
                          <a:effectLst/>
                          <a:latin typeface="Calibri" panose="020F0502020204030204" pitchFamily="34" charset="0"/>
                        </a:rPr>
                        <a:t>23</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b="0" i="0" u="none" strike="noStrike" dirty="0">
                          <a:solidFill>
                            <a:schemeClr val="bg1"/>
                          </a:solidFill>
                          <a:effectLst/>
                          <a:latin typeface="Calibri" panose="020F0502020204030204" pitchFamily="34" charset="0"/>
                        </a:rPr>
                        <a:t>TEMP DENT DENTAL AGENCY LIMITED</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2510272349"/>
                  </a:ext>
                </a:extLst>
              </a:tr>
              <a:tr h="197908">
                <a:tc>
                  <a:txBody>
                    <a:bodyPr/>
                    <a:lstStyle/>
                    <a:p>
                      <a:pPr algn="ctr" fontAlgn="b"/>
                      <a:r>
                        <a:rPr lang="en-GB" sz="1100" b="0" i="0" u="none" strike="noStrike" dirty="0">
                          <a:solidFill>
                            <a:schemeClr val="bg1"/>
                          </a:solidFill>
                          <a:effectLst/>
                          <a:latin typeface="Calibri" panose="020F0502020204030204" pitchFamily="34" charset="0"/>
                        </a:rPr>
                        <a:t>22</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b="0" i="0" u="none" strike="noStrike" dirty="0">
                          <a:solidFill>
                            <a:schemeClr val="bg1"/>
                          </a:solidFill>
                          <a:effectLst/>
                          <a:latin typeface="Calibri" panose="020F0502020204030204" pitchFamily="34" charset="0"/>
                        </a:rPr>
                        <a:t>BABINGTON BUSINESS COLLEGE LIMITED</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184756876"/>
                  </a:ext>
                </a:extLst>
              </a:tr>
              <a:tr h="197908">
                <a:tc>
                  <a:txBody>
                    <a:bodyPr/>
                    <a:lstStyle/>
                    <a:p>
                      <a:pPr algn="ctr" fontAlgn="b"/>
                      <a:r>
                        <a:rPr lang="en-GB" sz="1100" b="0" i="0" u="none" strike="noStrike" dirty="0">
                          <a:solidFill>
                            <a:schemeClr val="bg1"/>
                          </a:solidFill>
                          <a:effectLst/>
                          <a:latin typeface="Calibri" panose="020F0502020204030204" pitchFamily="34" charset="0"/>
                        </a:rPr>
                        <a:t>22</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b="0" i="0" u="none" strike="noStrike" dirty="0">
                          <a:solidFill>
                            <a:schemeClr val="bg1"/>
                          </a:solidFill>
                          <a:effectLst/>
                          <a:latin typeface="Calibri" panose="020F0502020204030204" pitchFamily="34" charset="0"/>
                        </a:rPr>
                        <a:t>HAWK MANAGEMENT (UK) LIMITED</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1661985265"/>
                  </a:ext>
                </a:extLst>
              </a:tr>
              <a:tr h="197908">
                <a:tc>
                  <a:txBody>
                    <a:bodyPr/>
                    <a:lstStyle/>
                    <a:p>
                      <a:pPr algn="ctr" fontAlgn="b"/>
                      <a:r>
                        <a:rPr lang="en-GB" sz="1100" b="0" i="0" u="none" strike="noStrike" dirty="0">
                          <a:solidFill>
                            <a:schemeClr val="bg1"/>
                          </a:solidFill>
                          <a:effectLst/>
                          <a:latin typeface="Calibri" panose="020F0502020204030204" pitchFamily="34" charset="0"/>
                        </a:rPr>
                        <a:t>22</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b="0" i="0" u="none" strike="noStrike" dirty="0">
                          <a:solidFill>
                            <a:schemeClr val="bg1"/>
                          </a:solidFill>
                          <a:effectLst/>
                          <a:latin typeface="Calibri" panose="020F0502020204030204" pitchFamily="34" charset="0"/>
                        </a:rPr>
                        <a:t>SKILLWISE TRAINING UK LTD</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2394708433"/>
                  </a:ext>
                </a:extLst>
              </a:tr>
              <a:tr h="197908">
                <a:tc>
                  <a:txBody>
                    <a:bodyPr/>
                    <a:lstStyle/>
                    <a:p>
                      <a:pPr algn="ctr" fontAlgn="b"/>
                      <a:r>
                        <a:rPr lang="en-GB" sz="1100" b="0" i="0" u="none" strike="noStrike" dirty="0">
                          <a:solidFill>
                            <a:schemeClr val="bg1"/>
                          </a:solidFill>
                          <a:effectLst/>
                          <a:latin typeface="Calibri" panose="020F0502020204030204" pitchFamily="34" charset="0"/>
                        </a:rPr>
                        <a:t>19 (</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b="0" i="0" u="none" strike="noStrike" dirty="0">
                          <a:solidFill>
                            <a:schemeClr val="bg1"/>
                          </a:solidFill>
                          <a:effectLst/>
                          <a:latin typeface="Calibri" panose="020F0502020204030204" pitchFamily="34" charset="0"/>
                        </a:rPr>
                        <a:t>EDUCATION AND SKILLS TRAINING &amp; DEVELOPMENT LIMITED</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2566013921"/>
                  </a:ext>
                </a:extLst>
              </a:tr>
            </a:tbl>
          </a:graphicData>
        </a:graphic>
      </p:graphicFrame>
      <p:sp>
        <p:nvSpPr>
          <p:cNvPr id="3" name="TextBox 2">
            <a:extLst>
              <a:ext uri="{FF2B5EF4-FFF2-40B4-BE49-F238E27FC236}">
                <a16:creationId xmlns:a16="http://schemas.microsoft.com/office/drawing/2014/main" id="{83A606E1-5764-E6A1-3CDB-D04BD53C84B6}"/>
              </a:ext>
            </a:extLst>
          </p:cNvPr>
          <p:cNvSpPr txBox="1"/>
          <p:nvPr/>
        </p:nvSpPr>
        <p:spPr>
          <a:xfrm>
            <a:off x="8060512" y="6049254"/>
            <a:ext cx="3766054" cy="276999"/>
          </a:xfrm>
          <a:prstGeom prst="rect">
            <a:avLst/>
          </a:prstGeom>
          <a:noFill/>
        </p:spPr>
        <p:txBody>
          <a:bodyPr wrap="square" rtlCol="0">
            <a:spAutoFit/>
          </a:bodyPr>
          <a:lstStyle/>
          <a:p>
            <a:pPr algn="r"/>
            <a:r>
              <a:rPr lang="en-GB" sz="1200" dirty="0"/>
              <a:t>Source: </a:t>
            </a:r>
            <a:r>
              <a:rPr lang="en-GB" sz="1200" dirty="0">
                <a:hlinkClick r:id="rId2"/>
              </a:rPr>
              <a:t>DfE Apprenticeship starts 2022/23 academic year</a:t>
            </a:r>
            <a:endParaRPr lang="en-GB" sz="1200" dirty="0"/>
          </a:p>
        </p:txBody>
      </p:sp>
      <p:sp>
        <p:nvSpPr>
          <p:cNvPr id="5" name="Content Placeholder 2">
            <a:extLst>
              <a:ext uri="{FF2B5EF4-FFF2-40B4-BE49-F238E27FC236}">
                <a16:creationId xmlns:a16="http://schemas.microsoft.com/office/drawing/2014/main" id="{0BE3A68E-9A06-0554-7C1A-376142D71F38}"/>
              </a:ext>
            </a:extLst>
          </p:cNvPr>
          <p:cNvSpPr txBox="1">
            <a:spLocks/>
          </p:cNvSpPr>
          <p:nvPr/>
        </p:nvSpPr>
        <p:spPr>
          <a:xfrm>
            <a:off x="838200" y="1825625"/>
            <a:ext cx="5094514" cy="4351338"/>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000" dirty="0"/>
              <a:t>In 2022/23, just under two thirds (63%) of apprenticeships delivered in Buckinghamshire were from private sector public funded training providers.</a:t>
            </a:r>
          </a:p>
          <a:p>
            <a:r>
              <a:rPr lang="en-GB" sz="2000" dirty="0"/>
              <a:t>In contrast, 30% were from other public funded training providers such as local authorities and higher education institutions.</a:t>
            </a:r>
          </a:p>
          <a:p>
            <a:r>
              <a:rPr lang="en-GB" sz="2000" dirty="0"/>
              <a:t>49% of apprenticeships delivered in Buckinghamshire were started by Buckinghamshire-based learners. This is down from 65% in 2019/20.</a:t>
            </a:r>
          </a:p>
          <a:p>
            <a:r>
              <a:rPr lang="en-GB" sz="2000" dirty="0"/>
              <a:t>The number of Buckinghamshire-based learners starting apprenticeships delivered in Buckinghamshire has grown by 12% since 2019/20, however the number of learners based outside of the county starting apprenticeships delivered in Buckinghamshire has grown by 117%.</a:t>
            </a:r>
          </a:p>
          <a:p>
            <a:r>
              <a:rPr lang="en-GB" sz="2000" dirty="0"/>
              <a:t>The highest number of achievements delivered outside of Buckinghamshire were in the local authorities of Oxfordshire (5%), followed by Hertfordshire (3%), Slough (3%), Milton Keynes (3%), Central Bedfordshire (2%) and Wokingham (2%).</a:t>
            </a:r>
          </a:p>
          <a:p>
            <a:endParaRPr lang="en-GB" sz="2000" dirty="0">
              <a:highlight>
                <a:srgbClr val="FFFF00"/>
              </a:highlight>
            </a:endParaRPr>
          </a:p>
        </p:txBody>
      </p:sp>
    </p:spTree>
    <p:extLst>
      <p:ext uri="{BB962C8B-B14F-4D97-AF65-F5344CB8AC3E}">
        <p14:creationId xmlns:p14="http://schemas.microsoft.com/office/powerpoint/2010/main" val="35484934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006965"/>
        </a:solidFill>
        <a:effectLst/>
      </p:bgPr>
    </p:bg>
    <p:spTree>
      <p:nvGrpSpPr>
        <p:cNvPr id="1" name="">
          <a:extLst>
            <a:ext uri="{FF2B5EF4-FFF2-40B4-BE49-F238E27FC236}">
              <a16:creationId xmlns:a16="http://schemas.microsoft.com/office/drawing/2014/main" id="{74572659-E295-4FA7-F9C4-56233E7BE443}"/>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46ED4B45-BE23-B922-7FBE-275492A5DAEA}"/>
              </a:ext>
            </a:extLst>
          </p:cNvPr>
          <p:cNvSpPr>
            <a:spLocks noGrp="1"/>
          </p:cNvSpPr>
          <p:nvPr>
            <p:ph type="title"/>
          </p:nvPr>
        </p:nvSpPr>
        <p:spPr/>
        <p:txBody>
          <a:bodyPr/>
          <a:lstStyle/>
          <a:p>
            <a:r>
              <a:rPr lang="en-GB" b="1" dirty="0">
                <a:solidFill>
                  <a:schemeClr val="bg1"/>
                </a:solidFill>
                <a:latin typeface="+mn-lt"/>
              </a:rPr>
              <a:t>Apprenticeship achievements</a:t>
            </a:r>
            <a:br>
              <a:rPr lang="en-GB" b="1" dirty="0">
                <a:solidFill>
                  <a:schemeClr val="bg1"/>
                </a:solidFill>
                <a:latin typeface="+mn-lt"/>
              </a:rPr>
            </a:br>
            <a:r>
              <a:rPr lang="en-GB" b="1" dirty="0">
                <a:solidFill>
                  <a:schemeClr val="bg1"/>
                </a:solidFill>
                <a:latin typeface="+mn-lt"/>
              </a:rPr>
              <a:t>delivered in Buckinghamshire</a:t>
            </a:r>
          </a:p>
        </p:txBody>
      </p:sp>
      <p:sp>
        <p:nvSpPr>
          <p:cNvPr id="2" name="Title 3">
            <a:extLst>
              <a:ext uri="{FF2B5EF4-FFF2-40B4-BE49-F238E27FC236}">
                <a16:creationId xmlns:a16="http://schemas.microsoft.com/office/drawing/2014/main" id="{7DDA14D8-5477-837F-2046-1EB050AF5D3F}"/>
              </a:ext>
            </a:extLst>
          </p:cNvPr>
          <p:cNvSpPr txBox="1">
            <a:spLocks/>
          </p:cNvSpPr>
          <p:nvPr/>
        </p:nvSpPr>
        <p:spPr>
          <a:xfrm>
            <a:off x="831850" y="4562475"/>
            <a:ext cx="10515600" cy="988741"/>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GB" sz="2000" b="1" dirty="0">
                <a:solidFill>
                  <a:prstClr val="white"/>
                </a:solidFill>
                <a:latin typeface="Calibri" panose="020F0502020204030204"/>
              </a:rPr>
              <a:t>Please note: D</a:t>
            </a:r>
            <a:r>
              <a:rPr kumimoji="0" lang="en-GB" sz="2000" b="1" i="0" u="none" strike="noStrike" kern="1200" cap="none" spc="0" normalizeH="0" baseline="0" noProof="0" dirty="0" err="1">
                <a:ln>
                  <a:noFill/>
                </a:ln>
                <a:solidFill>
                  <a:prstClr val="white"/>
                </a:solidFill>
                <a:effectLst/>
                <a:uLnTx/>
                <a:uFillTx/>
                <a:latin typeface="Calibri" panose="020F0502020204030204"/>
                <a:ea typeface="+mj-ea"/>
                <a:cs typeface="+mj-cs"/>
              </a:rPr>
              <a:t>irect</a:t>
            </a:r>
            <a:r>
              <a:rPr kumimoji="0" lang="en-GB" sz="2000" b="1" i="0" u="none" strike="noStrike" kern="1200" cap="none" spc="0" normalizeH="0" baseline="0" noProof="0" dirty="0">
                <a:ln>
                  <a:noFill/>
                </a:ln>
                <a:solidFill>
                  <a:prstClr val="white"/>
                </a:solidFill>
                <a:effectLst/>
                <a:uLnTx/>
                <a:uFillTx/>
                <a:latin typeface="Calibri" panose="020F0502020204030204"/>
                <a:ea typeface="+mj-ea"/>
                <a:cs typeface="+mj-cs"/>
              </a:rPr>
              <a:t> comparisons between starts and achievements should not be made</a:t>
            </a:r>
          </a:p>
        </p:txBody>
      </p:sp>
    </p:spTree>
    <p:extLst>
      <p:ext uri="{BB962C8B-B14F-4D97-AF65-F5344CB8AC3E}">
        <p14:creationId xmlns:p14="http://schemas.microsoft.com/office/powerpoint/2010/main" val="135415585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61C1FB-BD73-90D9-6D38-84B49EE2272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E4AB4E2-96EA-427C-E684-18CE68F7496B}"/>
              </a:ext>
            </a:extLst>
          </p:cNvPr>
          <p:cNvSpPr>
            <a:spLocks noGrp="1"/>
          </p:cNvSpPr>
          <p:nvPr>
            <p:ph type="title"/>
          </p:nvPr>
        </p:nvSpPr>
        <p:spPr/>
        <p:txBody>
          <a:bodyPr/>
          <a:lstStyle/>
          <a:p>
            <a:r>
              <a:rPr lang="en-GB" dirty="0"/>
              <a:t>Trend – national comparison</a:t>
            </a:r>
          </a:p>
        </p:txBody>
      </p:sp>
      <p:sp>
        <p:nvSpPr>
          <p:cNvPr id="3" name="Content Placeholder 2">
            <a:extLst>
              <a:ext uri="{FF2B5EF4-FFF2-40B4-BE49-F238E27FC236}">
                <a16:creationId xmlns:a16="http://schemas.microsoft.com/office/drawing/2014/main" id="{7EEA0745-2743-8FCF-AB77-2BBDFCA4FFDA}"/>
              </a:ext>
            </a:extLst>
          </p:cNvPr>
          <p:cNvSpPr>
            <a:spLocks noGrp="1"/>
          </p:cNvSpPr>
          <p:nvPr>
            <p:ph idx="1"/>
          </p:nvPr>
        </p:nvSpPr>
        <p:spPr>
          <a:xfrm>
            <a:off x="838199" y="1885808"/>
            <a:ext cx="5094249" cy="3792992"/>
          </a:xfrm>
        </p:spPr>
        <p:txBody>
          <a:bodyPr>
            <a:noAutofit/>
          </a:bodyPr>
          <a:lstStyle/>
          <a:p>
            <a:r>
              <a:rPr lang="en-GB" sz="1800" dirty="0"/>
              <a:t>The number of achievements (learners who successfully complete the programme) for apprenticeships delivered in Buckinghamshire has remained relatively flat since 2019/20 (the year of greatest disruption from Covid-19).</a:t>
            </a:r>
          </a:p>
          <a:p>
            <a:r>
              <a:rPr lang="en-GB" sz="1800" dirty="0"/>
              <a:t>A drop was recorded in 2021/22, however the number of achievements recovered in 2022/23.</a:t>
            </a:r>
          </a:p>
          <a:p>
            <a:r>
              <a:rPr lang="en-GB" sz="1800" dirty="0"/>
              <a:t>The overall trend has been similar to the national average.</a:t>
            </a:r>
          </a:p>
          <a:p>
            <a:r>
              <a:rPr lang="en-GB" sz="1800" b="1" dirty="0"/>
              <a:t>Please note: </a:t>
            </a:r>
            <a:r>
              <a:rPr lang="en-GB" sz="1800" dirty="0"/>
              <a:t>apprenticeships take 1 to 5 years to complete depending on their level. For example, degree apprenticeships typically take 3 to 6 years to complete, while an intermediate level apprenticeship typically takes 12 to 18 months full-time. Direct comparisons between starts and achievements should not be made.</a:t>
            </a:r>
          </a:p>
        </p:txBody>
      </p:sp>
      <p:graphicFrame>
        <p:nvGraphicFramePr>
          <p:cNvPr id="4" name="Chart 3">
            <a:extLst>
              <a:ext uri="{FF2B5EF4-FFF2-40B4-BE49-F238E27FC236}">
                <a16:creationId xmlns:a16="http://schemas.microsoft.com/office/drawing/2014/main" id="{0A919D56-314C-2513-659F-EE6D6D295469}"/>
              </a:ext>
            </a:extLst>
          </p:cNvPr>
          <p:cNvGraphicFramePr>
            <a:graphicFrameLocks/>
          </p:cNvGraphicFramePr>
          <p:nvPr>
            <p:extLst>
              <p:ext uri="{D42A27DB-BD31-4B8C-83A1-F6EECF244321}">
                <p14:modId xmlns:p14="http://schemas.microsoft.com/office/powerpoint/2010/main" val="1534088895"/>
              </p:ext>
            </p:extLst>
          </p:nvPr>
        </p:nvGraphicFramePr>
        <p:xfrm>
          <a:off x="6096000" y="2306320"/>
          <a:ext cx="5257800" cy="3593643"/>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2507AD13-5936-8744-5DAE-205493185E37}"/>
              </a:ext>
            </a:extLst>
          </p:cNvPr>
          <p:cNvSpPr txBox="1"/>
          <p:nvPr/>
        </p:nvSpPr>
        <p:spPr>
          <a:xfrm>
            <a:off x="6259553" y="1690688"/>
            <a:ext cx="5007200" cy="523220"/>
          </a:xfrm>
          <a:prstGeom prst="rect">
            <a:avLst/>
          </a:prstGeom>
          <a:noFill/>
        </p:spPr>
        <p:txBody>
          <a:bodyPr wrap="square" rtlCol="0">
            <a:spAutoFit/>
          </a:bodyPr>
          <a:lstStyle/>
          <a:p>
            <a:r>
              <a:rPr lang="en-GB" sz="1400" b="1" dirty="0">
                <a:solidFill>
                  <a:srgbClr val="006965"/>
                </a:solidFill>
              </a:rPr>
              <a:t>The number of apprenticeship achievements delivered in Buckinghamshire has remained relatively flat since 2019/20.</a:t>
            </a:r>
          </a:p>
        </p:txBody>
      </p:sp>
      <p:sp>
        <p:nvSpPr>
          <p:cNvPr id="7" name="TextBox 6">
            <a:extLst>
              <a:ext uri="{FF2B5EF4-FFF2-40B4-BE49-F238E27FC236}">
                <a16:creationId xmlns:a16="http://schemas.microsoft.com/office/drawing/2014/main" id="{0AFEE962-59B2-D9EC-C358-3C0CFAF2B43F}"/>
              </a:ext>
            </a:extLst>
          </p:cNvPr>
          <p:cNvSpPr txBox="1"/>
          <p:nvPr/>
        </p:nvSpPr>
        <p:spPr>
          <a:xfrm>
            <a:off x="8051181" y="5899964"/>
            <a:ext cx="3766054" cy="276999"/>
          </a:xfrm>
          <a:prstGeom prst="rect">
            <a:avLst/>
          </a:prstGeom>
          <a:noFill/>
        </p:spPr>
        <p:txBody>
          <a:bodyPr wrap="square" rtlCol="0">
            <a:spAutoFit/>
          </a:bodyPr>
          <a:lstStyle/>
          <a:p>
            <a:pPr algn="r"/>
            <a:r>
              <a:rPr lang="en-GB" sz="1200" dirty="0"/>
              <a:t>Source: </a:t>
            </a:r>
            <a:r>
              <a:rPr lang="en-GB" sz="1200" dirty="0">
                <a:hlinkClick r:id="rId4"/>
              </a:rPr>
              <a:t>DfE Apprenticeship achievements</a:t>
            </a:r>
            <a:endParaRPr lang="en-GB" sz="1200" dirty="0"/>
          </a:p>
        </p:txBody>
      </p:sp>
    </p:spTree>
    <p:extLst>
      <p:ext uri="{BB962C8B-B14F-4D97-AF65-F5344CB8AC3E}">
        <p14:creationId xmlns:p14="http://schemas.microsoft.com/office/powerpoint/2010/main" val="25755846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266E18-EAE7-9650-E96B-064AA22A59F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3A7CDA-B07B-4C28-9A74-A7DE2901343C}"/>
              </a:ext>
            </a:extLst>
          </p:cNvPr>
          <p:cNvSpPr>
            <a:spLocks noGrp="1"/>
          </p:cNvSpPr>
          <p:nvPr>
            <p:ph type="title"/>
          </p:nvPr>
        </p:nvSpPr>
        <p:spPr/>
        <p:txBody>
          <a:bodyPr/>
          <a:lstStyle/>
          <a:p>
            <a:r>
              <a:rPr lang="en-GB" dirty="0"/>
              <a:t>Trend – within Buckinghamshire</a:t>
            </a:r>
          </a:p>
        </p:txBody>
      </p:sp>
      <p:graphicFrame>
        <p:nvGraphicFramePr>
          <p:cNvPr id="4" name="Chart 3">
            <a:extLst>
              <a:ext uri="{FF2B5EF4-FFF2-40B4-BE49-F238E27FC236}">
                <a16:creationId xmlns:a16="http://schemas.microsoft.com/office/drawing/2014/main" id="{331BFE91-F693-412E-5239-4D287849F0A8}"/>
              </a:ext>
            </a:extLst>
          </p:cNvPr>
          <p:cNvGraphicFramePr>
            <a:graphicFrameLocks/>
          </p:cNvGraphicFramePr>
          <p:nvPr>
            <p:extLst>
              <p:ext uri="{D42A27DB-BD31-4B8C-83A1-F6EECF244321}">
                <p14:modId xmlns:p14="http://schemas.microsoft.com/office/powerpoint/2010/main" val="4243097343"/>
              </p:ext>
            </p:extLst>
          </p:nvPr>
        </p:nvGraphicFramePr>
        <p:xfrm>
          <a:off x="6220968" y="2429352"/>
          <a:ext cx="5132831" cy="3531869"/>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C7B67593-03AA-E59C-3B11-B63BE19FFC7C}"/>
              </a:ext>
            </a:extLst>
          </p:cNvPr>
          <p:cNvSpPr txBox="1"/>
          <p:nvPr/>
        </p:nvSpPr>
        <p:spPr>
          <a:xfrm>
            <a:off x="8051181" y="5899964"/>
            <a:ext cx="3766054" cy="276999"/>
          </a:xfrm>
          <a:prstGeom prst="rect">
            <a:avLst/>
          </a:prstGeom>
          <a:noFill/>
        </p:spPr>
        <p:txBody>
          <a:bodyPr wrap="square" rtlCol="0">
            <a:spAutoFit/>
          </a:bodyPr>
          <a:lstStyle/>
          <a:p>
            <a:pPr algn="r"/>
            <a:r>
              <a:rPr lang="en-GB" sz="1200" dirty="0"/>
              <a:t>Source: </a:t>
            </a:r>
            <a:r>
              <a:rPr lang="en-GB" sz="1200" dirty="0">
                <a:hlinkClick r:id="rId3"/>
              </a:rPr>
              <a:t>DfE Apprenticeship achievements</a:t>
            </a:r>
            <a:endParaRPr lang="en-GB" sz="1200" dirty="0"/>
          </a:p>
        </p:txBody>
      </p:sp>
      <p:sp>
        <p:nvSpPr>
          <p:cNvPr id="5" name="Content Placeholder 2">
            <a:extLst>
              <a:ext uri="{FF2B5EF4-FFF2-40B4-BE49-F238E27FC236}">
                <a16:creationId xmlns:a16="http://schemas.microsoft.com/office/drawing/2014/main" id="{E0F40DDC-D1D4-0869-A673-5E108283D813}"/>
              </a:ext>
            </a:extLst>
          </p:cNvPr>
          <p:cNvSpPr>
            <a:spLocks noGrp="1"/>
          </p:cNvSpPr>
          <p:nvPr>
            <p:ph idx="1"/>
          </p:nvPr>
        </p:nvSpPr>
        <p:spPr>
          <a:xfrm>
            <a:off x="838201" y="2429351"/>
            <a:ext cx="5007200" cy="3747611"/>
          </a:xfrm>
        </p:spPr>
        <p:txBody>
          <a:bodyPr>
            <a:normAutofit/>
          </a:bodyPr>
          <a:lstStyle/>
          <a:p>
            <a:r>
              <a:rPr lang="en-GB" sz="2000" dirty="0"/>
              <a:t>Between 2021/22 and 2022/23, apprenticeship achievements have grown across all areas in Buckinghamshire except Chesham &amp; Amersham.</a:t>
            </a:r>
          </a:p>
          <a:p>
            <a:r>
              <a:rPr lang="en-GB" sz="2000" dirty="0"/>
              <a:t>Achievements are still below their historical peaks in Buckingham and Chesham &amp; Amersham.</a:t>
            </a:r>
          </a:p>
          <a:p>
            <a:r>
              <a:rPr lang="en-GB" sz="2000" dirty="0"/>
              <a:t>Between 2020/21 and 2021/22 there were large drops in the number of achievements delivered in Aylesbury and Chesham &amp; Amersham.</a:t>
            </a:r>
          </a:p>
        </p:txBody>
      </p:sp>
      <p:sp>
        <p:nvSpPr>
          <p:cNvPr id="7" name="TextBox 6">
            <a:extLst>
              <a:ext uri="{FF2B5EF4-FFF2-40B4-BE49-F238E27FC236}">
                <a16:creationId xmlns:a16="http://schemas.microsoft.com/office/drawing/2014/main" id="{B3819F5A-0F01-2C2C-01DF-69C5E210246C}"/>
              </a:ext>
            </a:extLst>
          </p:cNvPr>
          <p:cNvSpPr txBox="1"/>
          <p:nvPr/>
        </p:nvSpPr>
        <p:spPr>
          <a:xfrm>
            <a:off x="6132908" y="1690688"/>
            <a:ext cx="5007200" cy="738664"/>
          </a:xfrm>
          <a:prstGeom prst="rect">
            <a:avLst/>
          </a:prstGeom>
          <a:noFill/>
        </p:spPr>
        <p:txBody>
          <a:bodyPr wrap="square" rtlCol="0">
            <a:spAutoFit/>
          </a:bodyPr>
          <a:lstStyle/>
          <a:p>
            <a:r>
              <a:rPr lang="en-GB" sz="1400" b="1" dirty="0">
                <a:solidFill>
                  <a:srgbClr val="006965"/>
                </a:solidFill>
              </a:rPr>
              <a:t>Between 2020/21 and 2021/22 there were large drops in the number of achievements delivered in Aylesbury and Chesham &amp; Amersham.</a:t>
            </a:r>
          </a:p>
        </p:txBody>
      </p:sp>
    </p:spTree>
    <p:extLst>
      <p:ext uri="{BB962C8B-B14F-4D97-AF65-F5344CB8AC3E}">
        <p14:creationId xmlns:p14="http://schemas.microsoft.com/office/powerpoint/2010/main" val="7671664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08F730-497E-C568-4FAD-2612F00794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323BEC7-D9DA-B72E-6460-A40CA218AFE6}"/>
              </a:ext>
            </a:extLst>
          </p:cNvPr>
          <p:cNvSpPr>
            <a:spLocks noGrp="1"/>
          </p:cNvSpPr>
          <p:nvPr>
            <p:ph type="title"/>
          </p:nvPr>
        </p:nvSpPr>
        <p:spPr/>
        <p:txBody>
          <a:bodyPr/>
          <a:lstStyle/>
          <a:p>
            <a:r>
              <a:rPr lang="en-GB" dirty="0"/>
              <a:t>Age trend</a:t>
            </a:r>
          </a:p>
        </p:txBody>
      </p:sp>
      <p:sp>
        <p:nvSpPr>
          <p:cNvPr id="3" name="Content Placeholder 2">
            <a:extLst>
              <a:ext uri="{FF2B5EF4-FFF2-40B4-BE49-F238E27FC236}">
                <a16:creationId xmlns:a16="http://schemas.microsoft.com/office/drawing/2014/main" id="{214954A1-549B-0CFE-3181-A69B5B912507}"/>
              </a:ext>
            </a:extLst>
          </p:cNvPr>
          <p:cNvSpPr>
            <a:spLocks noGrp="1"/>
          </p:cNvSpPr>
          <p:nvPr>
            <p:ph idx="1"/>
          </p:nvPr>
        </p:nvSpPr>
        <p:spPr>
          <a:xfrm>
            <a:off x="838201" y="2175985"/>
            <a:ext cx="5029200" cy="4000977"/>
          </a:xfrm>
        </p:spPr>
        <p:txBody>
          <a:bodyPr>
            <a:normAutofit/>
          </a:bodyPr>
          <a:lstStyle/>
          <a:p>
            <a:r>
              <a:rPr lang="en-GB" sz="2000" dirty="0"/>
              <a:t>Almost half of achievements for apprenticeships delivered in Buckinghamshire were from apprentices aged 25 or older.</a:t>
            </a:r>
          </a:p>
          <a:p>
            <a:r>
              <a:rPr lang="en-GB" sz="2000" dirty="0"/>
              <a:t>The proportion of achievements by apprentices aged 25 or older has been on a slow upward trajectory since 2019/20.</a:t>
            </a:r>
          </a:p>
          <a:p>
            <a:r>
              <a:rPr lang="en-GB" sz="2000" dirty="0"/>
              <a:t>In contrast, the proportion of achievements by under 19s has declined. This equated to a 26% drop in the number of achievements by under 19s since 2019/20.</a:t>
            </a:r>
          </a:p>
        </p:txBody>
      </p:sp>
      <p:graphicFrame>
        <p:nvGraphicFramePr>
          <p:cNvPr id="4" name="Chart 3">
            <a:extLst>
              <a:ext uri="{FF2B5EF4-FFF2-40B4-BE49-F238E27FC236}">
                <a16:creationId xmlns:a16="http://schemas.microsoft.com/office/drawing/2014/main" id="{88EE1A6F-B0F9-C3CF-06C6-685A96CCE6F2}"/>
              </a:ext>
            </a:extLst>
          </p:cNvPr>
          <p:cNvGraphicFramePr>
            <a:graphicFrameLocks/>
          </p:cNvGraphicFramePr>
          <p:nvPr>
            <p:extLst>
              <p:ext uri="{D42A27DB-BD31-4B8C-83A1-F6EECF244321}">
                <p14:modId xmlns:p14="http://schemas.microsoft.com/office/powerpoint/2010/main" val="3057069465"/>
              </p:ext>
            </p:extLst>
          </p:nvPr>
        </p:nvGraphicFramePr>
        <p:xfrm>
          <a:off x="6675120" y="2175986"/>
          <a:ext cx="4572000" cy="3650615"/>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B72BB6C6-8EF9-8879-27CA-303D5CBDA601}"/>
              </a:ext>
            </a:extLst>
          </p:cNvPr>
          <p:cNvSpPr txBox="1"/>
          <p:nvPr/>
        </p:nvSpPr>
        <p:spPr>
          <a:xfrm>
            <a:off x="6675120" y="1276993"/>
            <a:ext cx="4561840" cy="738664"/>
          </a:xfrm>
          <a:prstGeom prst="rect">
            <a:avLst/>
          </a:prstGeom>
          <a:noFill/>
        </p:spPr>
        <p:txBody>
          <a:bodyPr wrap="square" rtlCol="0">
            <a:spAutoFit/>
          </a:bodyPr>
          <a:lstStyle/>
          <a:p>
            <a:r>
              <a:rPr lang="en-GB" sz="1400" b="1" dirty="0">
                <a:solidFill>
                  <a:srgbClr val="006965"/>
                </a:solidFill>
              </a:rPr>
              <a:t>The proportion of apprenticeship achievements delivered in Buckinghamshire by apprentices aged 25+ has been on a slow upward trajectory.</a:t>
            </a:r>
          </a:p>
        </p:txBody>
      </p:sp>
      <p:sp>
        <p:nvSpPr>
          <p:cNvPr id="7" name="TextBox 6">
            <a:extLst>
              <a:ext uri="{FF2B5EF4-FFF2-40B4-BE49-F238E27FC236}">
                <a16:creationId xmlns:a16="http://schemas.microsoft.com/office/drawing/2014/main" id="{E5258F8B-B1CE-C9F4-ED27-CB383A747DAC}"/>
              </a:ext>
            </a:extLst>
          </p:cNvPr>
          <p:cNvSpPr txBox="1"/>
          <p:nvPr/>
        </p:nvSpPr>
        <p:spPr>
          <a:xfrm>
            <a:off x="8051181" y="5899964"/>
            <a:ext cx="3766054" cy="276999"/>
          </a:xfrm>
          <a:prstGeom prst="rect">
            <a:avLst/>
          </a:prstGeom>
          <a:noFill/>
        </p:spPr>
        <p:txBody>
          <a:bodyPr wrap="square" rtlCol="0">
            <a:spAutoFit/>
          </a:bodyPr>
          <a:lstStyle/>
          <a:p>
            <a:pPr algn="r"/>
            <a:r>
              <a:rPr lang="en-GB" sz="1200" dirty="0"/>
              <a:t>Source: </a:t>
            </a:r>
            <a:r>
              <a:rPr lang="en-GB" sz="1200" dirty="0">
                <a:hlinkClick r:id="rId3"/>
              </a:rPr>
              <a:t>DfE Apprenticeship achievements</a:t>
            </a:r>
            <a:endParaRPr lang="en-GB" sz="1200" dirty="0"/>
          </a:p>
        </p:txBody>
      </p:sp>
    </p:spTree>
    <p:extLst>
      <p:ext uri="{BB962C8B-B14F-4D97-AF65-F5344CB8AC3E}">
        <p14:creationId xmlns:p14="http://schemas.microsoft.com/office/powerpoint/2010/main" val="1056947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62BA3-833D-439A-ADCC-1FD4466E5460}"/>
              </a:ext>
            </a:extLst>
          </p:cNvPr>
          <p:cNvSpPr>
            <a:spLocks noGrp="1"/>
          </p:cNvSpPr>
          <p:nvPr>
            <p:ph type="title"/>
          </p:nvPr>
        </p:nvSpPr>
        <p:spPr>
          <a:xfrm>
            <a:off x="385439" y="155328"/>
            <a:ext cx="10515600" cy="679142"/>
          </a:xfrm>
        </p:spPr>
        <p:txBody>
          <a:bodyPr>
            <a:normAutofit/>
          </a:bodyPr>
          <a:lstStyle/>
          <a:p>
            <a:r>
              <a:rPr lang="en-GB" sz="3200" b="1" dirty="0">
                <a:solidFill>
                  <a:srgbClr val="006965"/>
                </a:solidFill>
                <a:latin typeface="+mn-lt"/>
              </a:rPr>
              <a:t>Contents - 1</a:t>
            </a:r>
            <a:endParaRPr lang="en-GB" sz="3200" dirty="0">
              <a:solidFill>
                <a:srgbClr val="006965"/>
              </a:solidFill>
              <a:latin typeface="+mn-lt"/>
            </a:endParaRPr>
          </a:p>
        </p:txBody>
      </p:sp>
      <p:graphicFrame>
        <p:nvGraphicFramePr>
          <p:cNvPr id="6" name="Table 5">
            <a:extLst>
              <a:ext uri="{FF2B5EF4-FFF2-40B4-BE49-F238E27FC236}">
                <a16:creationId xmlns:a16="http://schemas.microsoft.com/office/drawing/2014/main" id="{77BBD491-0A40-97D3-5837-11A99741FF8C}"/>
              </a:ext>
            </a:extLst>
          </p:cNvPr>
          <p:cNvGraphicFramePr>
            <a:graphicFrameLocks noGrp="1"/>
          </p:cNvGraphicFramePr>
          <p:nvPr>
            <p:extLst>
              <p:ext uri="{D42A27DB-BD31-4B8C-83A1-F6EECF244321}">
                <p14:modId xmlns:p14="http://schemas.microsoft.com/office/powerpoint/2010/main" val="8115672"/>
              </p:ext>
            </p:extLst>
          </p:nvPr>
        </p:nvGraphicFramePr>
        <p:xfrm>
          <a:off x="433725" y="834470"/>
          <a:ext cx="11372836" cy="5461000"/>
        </p:xfrm>
        <a:graphic>
          <a:graphicData uri="http://schemas.openxmlformats.org/drawingml/2006/table">
            <a:tbl>
              <a:tblPr firstRow="1" bandRow="1">
                <a:tableStyleId>{5C22544A-7EE6-4342-B048-85BDC9FD1C3A}</a:tableStyleId>
              </a:tblPr>
              <a:tblGrid>
                <a:gridCol w="2843209">
                  <a:extLst>
                    <a:ext uri="{9D8B030D-6E8A-4147-A177-3AD203B41FA5}">
                      <a16:colId xmlns:a16="http://schemas.microsoft.com/office/drawing/2014/main" val="813660762"/>
                    </a:ext>
                  </a:extLst>
                </a:gridCol>
                <a:gridCol w="2843209">
                  <a:extLst>
                    <a:ext uri="{9D8B030D-6E8A-4147-A177-3AD203B41FA5}">
                      <a16:colId xmlns:a16="http://schemas.microsoft.com/office/drawing/2014/main" val="253702966"/>
                    </a:ext>
                  </a:extLst>
                </a:gridCol>
                <a:gridCol w="2843209">
                  <a:extLst>
                    <a:ext uri="{9D8B030D-6E8A-4147-A177-3AD203B41FA5}">
                      <a16:colId xmlns:a16="http://schemas.microsoft.com/office/drawing/2014/main" val="3837687117"/>
                    </a:ext>
                  </a:extLst>
                </a:gridCol>
                <a:gridCol w="2843209">
                  <a:extLst>
                    <a:ext uri="{9D8B030D-6E8A-4147-A177-3AD203B41FA5}">
                      <a16:colId xmlns:a16="http://schemas.microsoft.com/office/drawing/2014/main" val="805735547"/>
                    </a:ext>
                  </a:extLst>
                </a:gridCol>
              </a:tblGrid>
              <a:tr h="370840">
                <a:tc gridSpan="4">
                  <a:txBody>
                    <a:bodyPr/>
                    <a:lstStyle/>
                    <a:p>
                      <a:pPr algn="ctr"/>
                      <a:r>
                        <a:rPr lang="en-GB" dirty="0"/>
                        <a:t>Apprenticeships</a:t>
                      </a:r>
                    </a:p>
                  </a:txBody>
                  <a:tcPr>
                    <a:solidFill>
                      <a:srgbClr val="006965"/>
                    </a:solidFill>
                  </a:tcPr>
                </a:tc>
                <a:tc hMerge="1">
                  <a:txBody>
                    <a:bodyPr/>
                    <a:lstStyle/>
                    <a:p>
                      <a:endParaRPr/>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2129959833"/>
                  </a:ext>
                </a:extLst>
              </a:tr>
              <a:tr h="370840">
                <a:tc gridSpan="2">
                  <a:txBody>
                    <a:bodyPr/>
                    <a:lstStyle/>
                    <a:p>
                      <a:pPr algn="ctr"/>
                      <a:r>
                        <a:rPr lang="en-GB" b="1" dirty="0">
                          <a:solidFill>
                            <a:schemeClr val="bg1"/>
                          </a:solidFill>
                        </a:rPr>
                        <a:t>Buckinghamshire-based learners</a:t>
                      </a:r>
                    </a:p>
                  </a:txBody>
                  <a:tcPr>
                    <a:solidFill>
                      <a:srgbClr val="006965">
                        <a:alpha val="80000"/>
                      </a:srgbClr>
                    </a:solidFill>
                  </a:tcPr>
                </a:tc>
                <a:tc hMerge="1">
                  <a:txBody>
                    <a:bodyPr/>
                    <a:lstStyle/>
                    <a:p>
                      <a:endParaRPr lang="en-GB" dirty="0"/>
                    </a:p>
                  </a:txBody>
                  <a:tcPr/>
                </a:tc>
                <a:tc gridSpan="2">
                  <a:txBody>
                    <a:bodyPr/>
                    <a:lstStyle/>
                    <a:p>
                      <a:pPr algn="ctr"/>
                      <a:r>
                        <a:rPr lang="en-GB" b="1" dirty="0">
                          <a:solidFill>
                            <a:schemeClr val="bg1"/>
                          </a:solidFill>
                        </a:rPr>
                        <a:t>Delivered in Buckinghamshire</a:t>
                      </a:r>
                    </a:p>
                  </a:txBody>
                  <a:tcPr>
                    <a:solidFill>
                      <a:srgbClr val="006965">
                        <a:alpha val="80000"/>
                      </a:srgbClr>
                    </a:solidFill>
                  </a:tcPr>
                </a:tc>
                <a:tc hMerge="1">
                  <a:txBody>
                    <a:bodyPr/>
                    <a:lstStyle/>
                    <a:p>
                      <a:pPr algn="ctr"/>
                      <a:endParaRPr lang="en-GB" dirty="0"/>
                    </a:p>
                  </a:txBody>
                  <a:tcPr/>
                </a:tc>
                <a:extLst>
                  <a:ext uri="{0D108BD9-81ED-4DB2-BD59-A6C34878D82A}">
                    <a16:rowId xmlns:a16="http://schemas.microsoft.com/office/drawing/2014/main" val="418598275"/>
                  </a:ext>
                </a:extLst>
              </a:tr>
              <a:tr h="370840">
                <a:tc>
                  <a:txBody>
                    <a:bodyPr/>
                    <a:lstStyle/>
                    <a:p>
                      <a:pPr algn="ctr"/>
                      <a:r>
                        <a:rPr lang="en-GB" b="1" dirty="0">
                          <a:solidFill>
                            <a:schemeClr val="tx1"/>
                          </a:solidFill>
                          <a:hlinkClick r:id="rId3" action="ppaction://hlinksldjump">
                            <a:extLst>
                              <a:ext uri="{A12FA001-AC4F-418D-AE19-62706E023703}">
                                <ahyp:hlinkClr xmlns:ahyp="http://schemas.microsoft.com/office/drawing/2018/hyperlinkcolor" val="tx"/>
                              </a:ext>
                            </a:extLst>
                          </a:hlinkClick>
                        </a:rPr>
                        <a:t>Starts</a:t>
                      </a:r>
                      <a:endParaRPr lang="en-GB" b="1" dirty="0">
                        <a:solidFill>
                          <a:schemeClr val="tx1"/>
                        </a:solidFill>
                      </a:endParaRPr>
                    </a:p>
                  </a:txBody>
                  <a:tcPr>
                    <a:solidFill>
                      <a:srgbClr val="006965">
                        <a:alpha val="60000"/>
                      </a:srgbClr>
                    </a:solidFill>
                  </a:tcPr>
                </a:tc>
                <a:tc>
                  <a:txBody>
                    <a:bodyPr/>
                    <a:lstStyle/>
                    <a:p>
                      <a:pPr algn="ctr"/>
                      <a:r>
                        <a:rPr lang="en-GB" b="1" dirty="0">
                          <a:solidFill>
                            <a:schemeClr val="tx1"/>
                          </a:solidFill>
                          <a:hlinkClick r:id="rId4" action="ppaction://hlinksldjump">
                            <a:extLst>
                              <a:ext uri="{A12FA001-AC4F-418D-AE19-62706E023703}">
                                <ahyp:hlinkClr xmlns:ahyp="http://schemas.microsoft.com/office/drawing/2018/hyperlinkcolor" val="tx"/>
                              </a:ext>
                            </a:extLst>
                          </a:hlinkClick>
                        </a:rPr>
                        <a:t>Achievements</a:t>
                      </a:r>
                      <a:endParaRPr lang="en-GB" b="1" dirty="0">
                        <a:solidFill>
                          <a:schemeClr val="tx1"/>
                        </a:solidFill>
                      </a:endParaRPr>
                    </a:p>
                  </a:txBody>
                  <a:tcPr>
                    <a:solidFill>
                      <a:srgbClr val="006965">
                        <a:alpha val="60000"/>
                      </a:srgbClr>
                    </a:solidFill>
                  </a:tcPr>
                </a:tc>
                <a:tc>
                  <a:txBody>
                    <a:bodyPr/>
                    <a:lstStyle/>
                    <a:p>
                      <a:pPr algn="ctr"/>
                      <a:r>
                        <a:rPr lang="en-GB" b="1" dirty="0">
                          <a:solidFill>
                            <a:schemeClr val="tx1"/>
                          </a:solidFill>
                          <a:hlinkClick r:id="rId5" action="ppaction://hlinksldjump">
                            <a:extLst>
                              <a:ext uri="{A12FA001-AC4F-418D-AE19-62706E023703}">
                                <ahyp:hlinkClr xmlns:ahyp="http://schemas.microsoft.com/office/drawing/2018/hyperlinkcolor" val="tx"/>
                              </a:ext>
                            </a:extLst>
                          </a:hlinkClick>
                        </a:rPr>
                        <a:t>Starts</a:t>
                      </a:r>
                      <a:endParaRPr lang="en-GB" b="1" dirty="0">
                        <a:solidFill>
                          <a:schemeClr val="tx1"/>
                        </a:solidFill>
                      </a:endParaRPr>
                    </a:p>
                  </a:txBody>
                  <a:tcPr>
                    <a:solidFill>
                      <a:srgbClr val="006965">
                        <a:alpha val="60000"/>
                      </a:srgbClr>
                    </a:solidFill>
                  </a:tcPr>
                </a:tc>
                <a:tc>
                  <a:txBody>
                    <a:bodyPr/>
                    <a:lstStyle/>
                    <a:p>
                      <a:pPr algn="ctr"/>
                      <a:r>
                        <a:rPr lang="en-GB" b="1" dirty="0">
                          <a:solidFill>
                            <a:schemeClr val="tx1"/>
                          </a:solidFill>
                          <a:hlinkClick r:id="rId6" action="ppaction://hlinksldjump">
                            <a:extLst>
                              <a:ext uri="{A12FA001-AC4F-418D-AE19-62706E023703}">
                                <ahyp:hlinkClr xmlns:ahyp="http://schemas.microsoft.com/office/drawing/2018/hyperlinkcolor" val="tx"/>
                              </a:ext>
                            </a:extLst>
                          </a:hlinkClick>
                        </a:rPr>
                        <a:t>Achievements</a:t>
                      </a:r>
                      <a:endParaRPr lang="en-GB" b="1" dirty="0">
                        <a:solidFill>
                          <a:schemeClr val="tx1"/>
                        </a:solidFill>
                      </a:endParaRPr>
                    </a:p>
                  </a:txBody>
                  <a:tcPr>
                    <a:solidFill>
                      <a:srgbClr val="006965">
                        <a:alpha val="60000"/>
                      </a:srgbClr>
                    </a:solidFill>
                  </a:tcPr>
                </a:tc>
                <a:extLst>
                  <a:ext uri="{0D108BD9-81ED-4DB2-BD59-A6C34878D82A}">
                    <a16:rowId xmlns:a16="http://schemas.microsoft.com/office/drawing/2014/main" val="1955381762"/>
                  </a:ext>
                </a:extLst>
              </a:tr>
              <a:tr h="370840">
                <a:tc>
                  <a:txBody>
                    <a:bodyPr/>
                    <a:lstStyle/>
                    <a:p>
                      <a:r>
                        <a:rPr lang="en-GB" dirty="0">
                          <a:solidFill>
                            <a:schemeClr val="tx1"/>
                          </a:solidFill>
                          <a:hlinkClick r:id="rId7" action="ppaction://hlinksldjump">
                            <a:extLst>
                              <a:ext uri="{A12FA001-AC4F-418D-AE19-62706E023703}">
                                <ahyp:hlinkClr xmlns:ahyp="http://schemas.microsoft.com/office/drawing/2018/hyperlinkcolor" val="tx"/>
                              </a:ext>
                            </a:extLst>
                          </a:hlinkClick>
                        </a:rPr>
                        <a:t>Trend – national comparison</a:t>
                      </a:r>
                      <a:endParaRPr lang="en-GB" dirty="0">
                        <a:solidFill>
                          <a:schemeClr val="tx1"/>
                        </a:solidFill>
                      </a:endParaRPr>
                    </a:p>
                  </a:txBody>
                  <a:tcPr>
                    <a:solidFill>
                      <a:srgbClr val="006965">
                        <a:alpha val="40000"/>
                      </a:srgbClr>
                    </a:solidFill>
                  </a:tcPr>
                </a:tc>
                <a:tc>
                  <a:txBody>
                    <a:bodyPr/>
                    <a:lstStyle/>
                    <a:p>
                      <a:r>
                        <a:rPr lang="en-GB" dirty="0">
                          <a:solidFill>
                            <a:schemeClr val="tx1"/>
                          </a:solidFill>
                          <a:hlinkClick r:id="rId8" action="ppaction://hlinksldjump">
                            <a:extLst>
                              <a:ext uri="{A12FA001-AC4F-418D-AE19-62706E023703}">
                                <ahyp:hlinkClr xmlns:ahyp="http://schemas.microsoft.com/office/drawing/2018/hyperlinkcolor" val="tx"/>
                              </a:ext>
                            </a:extLst>
                          </a:hlinkClick>
                        </a:rPr>
                        <a:t>Trend – national comparison</a:t>
                      </a:r>
                      <a:endParaRPr lang="en-GB" dirty="0">
                        <a:solidFill>
                          <a:schemeClr val="tx1"/>
                        </a:solidFill>
                      </a:endParaRPr>
                    </a:p>
                  </a:txBody>
                  <a:tcPr>
                    <a:solidFill>
                      <a:srgbClr val="006965">
                        <a:alpha val="40000"/>
                      </a:srgbClr>
                    </a:solidFill>
                  </a:tcPr>
                </a:tc>
                <a:tc>
                  <a:txBody>
                    <a:bodyPr/>
                    <a:lstStyle/>
                    <a:p>
                      <a:r>
                        <a:rPr lang="en-GB" dirty="0">
                          <a:solidFill>
                            <a:schemeClr val="tx1"/>
                          </a:solidFill>
                          <a:hlinkClick r:id="rId9" action="ppaction://hlinksldjump">
                            <a:extLst>
                              <a:ext uri="{A12FA001-AC4F-418D-AE19-62706E023703}">
                                <ahyp:hlinkClr xmlns:ahyp="http://schemas.microsoft.com/office/drawing/2018/hyperlinkcolor" val="tx"/>
                              </a:ext>
                            </a:extLst>
                          </a:hlinkClick>
                        </a:rPr>
                        <a:t>Trend – national comparison</a:t>
                      </a:r>
                      <a:endParaRPr lang="en-GB" dirty="0">
                        <a:solidFill>
                          <a:schemeClr val="tx1"/>
                        </a:solidFill>
                      </a:endParaRPr>
                    </a:p>
                  </a:txBody>
                  <a:tcPr>
                    <a:solidFill>
                      <a:srgbClr val="006965">
                        <a:alpha val="40000"/>
                      </a:srgbClr>
                    </a:solidFill>
                  </a:tcPr>
                </a:tc>
                <a:tc>
                  <a:txBody>
                    <a:bodyPr/>
                    <a:lstStyle/>
                    <a:p>
                      <a:r>
                        <a:rPr lang="en-GB" dirty="0">
                          <a:solidFill>
                            <a:schemeClr val="tx1"/>
                          </a:solidFill>
                          <a:hlinkClick r:id="rId10" action="ppaction://hlinksldjump">
                            <a:extLst>
                              <a:ext uri="{A12FA001-AC4F-418D-AE19-62706E023703}">
                                <ahyp:hlinkClr xmlns:ahyp="http://schemas.microsoft.com/office/drawing/2018/hyperlinkcolor" val="tx"/>
                              </a:ext>
                            </a:extLst>
                          </a:hlinkClick>
                        </a:rPr>
                        <a:t>Trend – national comparison</a:t>
                      </a:r>
                      <a:endParaRPr lang="en-GB" dirty="0">
                        <a:solidFill>
                          <a:schemeClr val="tx1"/>
                        </a:solidFill>
                      </a:endParaRPr>
                    </a:p>
                  </a:txBody>
                  <a:tcPr>
                    <a:solidFill>
                      <a:srgbClr val="006965">
                        <a:alpha val="40000"/>
                      </a:srgbClr>
                    </a:solidFill>
                  </a:tcPr>
                </a:tc>
                <a:extLst>
                  <a:ext uri="{0D108BD9-81ED-4DB2-BD59-A6C34878D82A}">
                    <a16:rowId xmlns:a16="http://schemas.microsoft.com/office/drawing/2014/main" val="31580616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chemeClr val="tx1"/>
                          </a:solidFill>
                          <a:hlinkClick r:id="rId11" action="ppaction://hlinksldjump">
                            <a:extLst>
                              <a:ext uri="{A12FA001-AC4F-418D-AE19-62706E023703}">
                                <ahyp:hlinkClr xmlns:ahyp="http://schemas.microsoft.com/office/drawing/2018/hyperlinkcolor" val="tx"/>
                              </a:ext>
                            </a:extLst>
                          </a:hlinkClick>
                        </a:rPr>
                        <a:t>Trend – within Buckinghamshire</a:t>
                      </a:r>
                      <a:endParaRPr lang="en-GB" dirty="0">
                        <a:solidFill>
                          <a:schemeClr val="tx1"/>
                        </a:solidFill>
                      </a:endParaRPr>
                    </a:p>
                  </a:txBody>
                  <a:tcPr>
                    <a:solidFill>
                      <a:srgbClr val="006965">
                        <a:alpha val="20000"/>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chemeClr val="tx1"/>
                          </a:solidFill>
                          <a:hlinkClick r:id="rId12" action="ppaction://hlinksldjump">
                            <a:extLst>
                              <a:ext uri="{A12FA001-AC4F-418D-AE19-62706E023703}">
                                <ahyp:hlinkClr xmlns:ahyp="http://schemas.microsoft.com/office/drawing/2018/hyperlinkcolor" val="tx"/>
                              </a:ext>
                            </a:extLst>
                          </a:hlinkClick>
                        </a:rPr>
                        <a:t>Trend – within Buckinghamshire</a:t>
                      </a:r>
                      <a:endParaRPr lang="en-GB" dirty="0">
                        <a:solidFill>
                          <a:schemeClr val="tx1"/>
                        </a:solidFill>
                      </a:endParaRPr>
                    </a:p>
                  </a:txBody>
                  <a:tcPr>
                    <a:solidFill>
                      <a:srgbClr val="006965">
                        <a:alpha val="20000"/>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chemeClr val="tx1"/>
                          </a:solidFill>
                          <a:hlinkClick r:id="rId13" action="ppaction://hlinksldjump">
                            <a:extLst>
                              <a:ext uri="{A12FA001-AC4F-418D-AE19-62706E023703}">
                                <ahyp:hlinkClr xmlns:ahyp="http://schemas.microsoft.com/office/drawing/2018/hyperlinkcolor" val="tx"/>
                              </a:ext>
                            </a:extLst>
                          </a:hlinkClick>
                        </a:rPr>
                        <a:t>Trend – within Buckinghamshire</a:t>
                      </a:r>
                      <a:endParaRPr lang="en-GB" dirty="0">
                        <a:solidFill>
                          <a:schemeClr val="tx1"/>
                        </a:solidFill>
                      </a:endParaRPr>
                    </a:p>
                  </a:txBody>
                  <a:tcPr>
                    <a:solidFill>
                      <a:srgbClr val="006965">
                        <a:alpha val="20000"/>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chemeClr val="tx1"/>
                          </a:solidFill>
                          <a:hlinkClick r:id="rId14" action="ppaction://hlinksldjump">
                            <a:extLst>
                              <a:ext uri="{A12FA001-AC4F-418D-AE19-62706E023703}">
                                <ahyp:hlinkClr xmlns:ahyp="http://schemas.microsoft.com/office/drawing/2018/hyperlinkcolor" val="tx"/>
                              </a:ext>
                            </a:extLst>
                          </a:hlinkClick>
                        </a:rPr>
                        <a:t>Trend – within Buckinghamshire</a:t>
                      </a:r>
                      <a:endParaRPr lang="en-GB" dirty="0">
                        <a:solidFill>
                          <a:schemeClr val="tx1"/>
                        </a:solidFill>
                      </a:endParaRPr>
                    </a:p>
                  </a:txBody>
                  <a:tcPr>
                    <a:solidFill>
                      <a:srgbClr val="006965">
                        <a:alpha val="20000"/>
                      </a:srgbClr>
                    </a:solidFill>
                  </a:tcPr>
                </a:tc>
                <a:extLst>
                  <a:ext uri="{0D108BD9-81ED-4DB2-BD59-A6C34878D82A}">
                    <a16:rowId xmlns:a16="http://schemas.microsoft.com/office/drawing/2014/main" val="1220851987"/>
                  </a:ext>
                </a:extLst>
              </a:tr>
              <a:tr h="370840">
                <a:tc>
                  <a:txBody>
                    <a:bodyPr/>
                    <a:lstStyle/>
                    <a:p>
                      <a:r>
                        <a:rPr lang="en-GB" dirty="0">
                          <a:solidFill>
                            <a:schemeClr val="tx1"/>
                          </a:solidFill>
                          <a:hlinkClick r:id="rId15" action="ppaction://hlinksldjump">
                            <a:extLst>
                              <a:ext uri="{A12FA001-AC4F-418D-AE19-62706E023703}">
                                <ahyp:hlinkClr xmlns:ahyp="http://schemas.microsoft.com/office/drawing/2018/hyperlinkcolor" val="tx"/>
                              </a:ext>
                            </a:extLst>
                          </a:hlinkClick>
                        </a:rPr>
                        <a:t>Rate – residents aged 16-64</a:t>
                      </a:r>
                      <a:endParaRPr lang="en-GB" dirty="0">
                        <a:solidFill>
                          <a:schemeClr val="tx1"/>
                        </a:solidFill>
                      </a:endParaRPr>
                    </a:p>
                  </a:txBody>
                  <a:tcPr>
                    <a:solidFill>
                      <a:srgbClr val="006965">
                        <a:alpha val="40000"/>
                      </a:srgbClr>
                    </a:solidFill>
                  </a:tcPr>
                </a:tc>
                <a:tc>
                  <a:txBody>
                    <a:bodyPr/>
                    <a:lstStyle/>
                    <a:p>
                      <a:r>
                        <a:rPr lang="en-GB" dirty="0">
                          <a:solidFill>
                            <a:schemeClr val="tx1"/>
                          </a:solidFill>
                          <a:hlinkClick r:id="rId16" action="ppaction://hlinksldjump">
                            <a:extLst>
                              <a:ext uri="{A12FA001-AC4F-418D-AE19-62706E023703}">
                                <ahyp:hlinkClr xmlns:ahyp="http://schemas.microsoft.com/office/drawing/2018/hyperlinkcolor" val="tx"/>
                              </a:ext>
                            </a:extLst>
                          </a:hlinkClick>
                        </a:rPr>
                        <a:t>Rate – residents aged 16-64</a:t>
                      </a:r>
                      <a:endParaRPr lang="en-GB" dirty="0">
                        <a:solidFill>
                          <a:schemeClr val="tx1"/>
                        </a:solidFill>
                      </a:endParaRPr>
                    </a:p>
                  </a:txBody>
                  <a:tcPr>
                    <a:solidFill>
                      <a:srgbClr val="006965">
                        <a:alpha val="40000"/>
                      </a:srgbClr>
                    </a:solidFill>
                  </a:tcPr>
                </a:tc>
                <a:tc>
                  <a:txBody>
                    <a:bodyPr/>
                    <a:lstStyle/>
                    <a:p>
                      <a:r>
                        <a:rPr lang="en-GB" dirty="0">
                          <a:solidFill>
                            <a:schemeClr val="tx1"/>
                          </a:solidFill>
                          <a:hlinkClick r:id="rId17" action="ppaction://hlinksldjump">
                            <a:extLst>
                              <a:ext uri="{A12FA001-AC4F-418D-AE19-62706E023703}">
                                <ahyp:hlinkClr xmlns:ahyp="http://schemas.microsoft.com/office/drawing/2018/hyperlinkcolor" val="tx"/>
                              </a:ext>
                            </a:extLst>
                          </a:hlinkClick>
                        </a:rPr>
                        <a:t>Age</a:t>
                      </a:r>
                      <a:endParaRPr lang="en-GB" dirty="0">
                        <a:solidFill>
                          <a:schemeClr val="tx1"/>
                        </a:solidFill>
                      </a:endParaRPr>
                    </a:p>
                  </a:txBody>
                  <a:tcPr>
                    <a:solidFill>
                      <a:srgbClr val="006965">
                        <a:alpha val="40000"/>
                      </a:srgbClr>
                    </a:solidFill>
                  </a:tcPr>
                </a:tc>
                <a:tc>
                  <a:txBody>
                    <a:bodyPr/>
                    <a:lstStyle/>
                    <a:p>
                      <a:r>
                        <a:rPr lang="en-GB" dirty="0">
                          <a:solidFill>
                            <a:schemeClr val="tx1"/>
                          </a:solidFill>
                          <a:hlinkClick r:id="rId18" action="ppaction://hlinksldjump">
                            <a:extLst>
                              <a:ext uri="{A12FA001-AC4F-418D-AE19-62706E023703}">
                                <ahyp:hlinkClr xmlns:ahyp="http://schemas.microsoft.com/office/drawing/2018/hyperlinkcolor" val="tx"/>
                              </a:ext>
                            </a:extLst>
                          </a:hlinkClick>
                        </a:rPr>
                        <a:t>Age</a:t>
                      </a:r>
                      <a:endParaRPr lang="en-GB" dirty="0">
                        <a:solidFill>
                          <a:schemeClr val="tx1"/>
                        </a:solidFill>
                      </a:endParaRPr>
                    </a:p>
                  </a:txBody>
                  <a:tcPr>
                    <a:solidFill>
                      <a:srgbClr val="006965">
                        <a:alpha val="40000"/>
                      </a:srgbClr>
                    </a:solidFill>
                  </a:tcPr>
                </a:tc>
                <a:extLst>
                  <a:ext uri="{0D108BD9-81ED-4DB2-BD59-A6C34878D82A}">
                    <a16:rowId xmlns:a16="http://schemas.microsoft.com/office/drawing/2014/main" val="3268690950"/>
                  </a:ext>
                </a:extLst>
              </a:tr>
              <a:tr h="370840">
                <a:tc>
                  <a:txBody>
                    <a:bodyPr/>
                    <a:lstStyle/>
                    <a:p>
                      <a:r>
                        <a:rPr lang="en-GB" dirty="0">
                          <a:solidFill>
                            <a:schemeClr val="tx1"/>
                          </a:solidFill>
                          <a:hlinkClick r:id="rId19" action="ppaction://hlinksldjump">
                            <a:extLst>
                              <a:ext uri="{A12FA001-AC4F-418D-AE19-62706E023703}">
                                <ahyp:hlinkClr xmlns:ahyp="http://schemas.microsoft.com/office/drawing/2018/hyperlinkcolor" val="tx"/>
                              </a:ext>
                            </a:extLst>
                          </a:hlinkClick>
                        </a:rPr>
                        <a:t>Gender</a:t>
                      </a:r>
                      <a:endParaRPr lang="en-GB" dirty="0">
                        <a:solidFill>
                          <a:schemeClr val="tx1"/>
                        </a:solidFill>
                      </a:endParaRPr>
                    </a:p>
                  </a:txBody>
                  <a:tcPr>
                    <a:solidFill>
                      <a:srgbClr val="006965">
                        <a:alpha val="20000"/>
                      </a:srgbClr>
                    </a:solidFill>
                  </a:tcPr>
                </a:tc>
                <a:tc>
                  <a:txBody>
                    <a:bodyPr/>
                    <a:lstStyle/>
                    <a:p>
                      <a:r>
                        <a:rPr lang="en-GB" dirty="0">
                          <a:solidFill>
                            <a:schemeClr val="tx1"/>
                          </a:solidFill>
                          <a:hlinkClick r:id="rId20" action="ppaction://hlinksldjump">
                            <a:extLst>
                              <a:ext uri="{A12FA001-AC4F-418D-AE19-62706E023703}">
                                <ahyp:hlinkClr xmlns:ahyp="http://schemas.microsoft.com/office/drawing/2018/hyperlinkcolor" val="tx"/>
                              </a:ext>
                            </a:extLst>
                          </a:hlinkClick>
                        </a:rPr>
                        <a:t>Gender</a:t>
                      </a:r>
                      <a:endParaRPr lang="en-GB" dirty="0">
                        <a:solidFill>
                          <a:schemeClr val="tx1"/>
                        </a:solidFill>
                      </a:endParaRPr>
                    </a:p>
                  </a:txBody>
                  <a:tcPr>
                    <a:solidFill>
                      <a:srgbClr val="006965">
                        <a:alpha val="20000"/>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chemeClr val="tx1"/>
                          </a:solidFill>
                          <a:hlinkClick r:id="rId21" action="ppaction://hlinksldjump">
                            <a:extLst>
                              <a:ext uri="{A12FA001-AC4F-418D-AE19-62706E023703}">
                                <ahyp:hlinkClr xmlns:ahyp="http://schemas.microsoft.com/office/drawing/2018/hyperlinkcolor" val="tx"/>
                              </a:ext>
                            </a:extLst>
                          </a:hlinkClick>
                        </a:rPr>
                        <a:t>Age by local area</a:t>
                      </a:r>
                      <a:endParaRPr lang="en-GB" dirty="0">
                        <a:solidFill>
                          <a:schemeClr val="tx1"/>
                        </a:solidFill>
                      </a:endParaRPr>
                    </a:p>
                  </a:txBody>
                  <a:tcPr>
                    <a:solidFill>
                      <a:srgbClr val="006965">
                        <a:alpha val="20000"/>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chemeClr val="tx1"/>
                          </a:solidFill>
                          <a:hlinkClick r:id="rId22" action="ppaction://hlinksldjump">
                            <a:extLst>
                              <a:ext uri="{A12FA001-AC4F-418D-AE19-62706E023703}">
                                <ahyp:hlinkClr xmlns:ahyp="http://schemas.microsoft.com/office/drawing/2018/hyperlinkcolor" val="tx"/>
                              </a:ext>
                            </a:extLst>
                          </a:hlinkClick>
                        </a:rPr>
                        <a:t>Age by local area</a:t>
                      </a:r>
                      <a:endParaRPr lang="en-GB" dirty="0">
                        <a:solidFill>
                          <a:schemeClr val="tx1"/>
                        </a:solidFill>
                      </a:endParaRPr>
                    </a:p>
                  </a:txBody>
                  <a:tcPr>
                    <a:solidFill>
                      <a:srgbClr val="006965">
                        <a:alpha val="20000"/>
                      </a:srgbClr>
                    </a:solidFill>
                  </a:tcPr>
                </a:tc>
                <a:extLst>
                  <a:ext uri="{0D108BD9-81ED-4DB2-BD59-A6C34878D82A}">
                    <a16:rowId xmlns:a16="http://schemas.microsoft.com/office/drawing/2014/main" val="3633599929"/>
                  </a:ext>
                </a:extLst>
              </a:tr>
              <a:tr h="370840">
                <a:tc>
                  <a:txBody>
                    <a:bodyPr/>
                    <a:lstStyle/>
                    <a:p>
                      <a:r>
                        <a:rPr lang="en-GB" dirty="0">
                          <a:solidFill>
                            <a:schemeClr val="tx1"/>
                          </a:solidFill>
                          <a:hlinkClick r:id="rId23" action="ppaction://hlinksldjump">
                            <a:extLst>
                              <a:ext uri="{A12FA001-AC4F-418D-AE19-62706E023703}">
                                <ahyp:hlinkClr xmlns:ahyp="http://schemas.microsoft.com/office/drawing/2018/hyperlinkcolor" val="tx"/>
                              </a:ext>
                            </a:extLst>
                          </a:hlinkClick>
                        </a:rPr>
                        <a:t>Age</a:t>
                      </a:r>
                      <a:endParaRPr lang="en-GB" dirty="0">
                        <a:solidFill>
                          <a:schemeClr val="tx1"/>
                        </a:solidFill>
                      </a:endParaRPr>
                    </a:p>
                  </a:txBody>
                  <a:tcPr>
                    <a:solidFill>
                      <a:srgbClr val="006965">
                        <a:alpha val="40000"/>
                      </a:srgbClr>
                    </a:solidFill>
                  </a:tcPr>
                </a:tc>
                <a:tc>
                  <a:txBody>
                    <a:bodyPr/>
                    <a:lstStyle/>
                    <a:p>
                      <a:r>
                        <a:rPr lang="en-GB" dirty="0">
                          <a:solidFill>
                            <a:schemeClr val="tx1"/>
                          </a:solidFill>
                          <a:hlinkClick r:id="rId24" action="ppaction://hlinksldjump">
                            <a:extLst>
                              <a:ext uri="{A12FA001-AC4F-418D-AE19-62706E023703}">
                                <ahyp:hlinkClr xmlns:ahyp="http://schemas.microsoft.com/office/drawing/2018/hyperlinkcolor" val="tx"/>
                              </a:ext>
                            </a:extLst>
                          </a:hlinkClick>
                        </a:rPr>
                        <a:t>Age</a:t>
                      </a:r>
                      <a:endParaRPr lang="en-GB" dirty="0">
                        <a:solidFill>
                          <a:schemeClr val="tx1"/>
                        </a:solidFill>
                      </a:endParaRPr>
                    </a:p>
                  </a:txBody>
                  <a:tcPr>
                    <a:solidFill>
                      <a:srgbClr val="006965">
                        <a:alpha val="40000"/>
                      </a:srgbClr>
                    </a:solidFill>
                  </a:tcPr>
                </a:tc>
                <a:tc>
                  <a:txBody>
                    <a:bodyPr/>
                    <a:lstStyle/>
                    <a:p>
                      <a:r>
                        <a:rPr lang="en-GB" dirty="0">
                          <a:solidFill>
                            <a:schemeClr val="tx1"/>
                          </a:solidFill>
                          <a:hlinkClick r:id="rId25" action="ppaction://hlinksldjump">
                            <a:extLst>
                              <a:ext uri="{A12FA001-AC4F-418D-AE19-62706E023703}">
                                <ahyp:hlinkClr xmlns:ahyp="http://schemas.microsoft.com/office/drawing/2018/hyperlinkcolor" val="tx"/>
                              </a:ext>
                            </a:extLst>
                          </a:hlinkClick>
                        </a:rPr>
                        <a:t>Level</a:t>
                      </a:r>
                      <a:endParaRPr lang="en-GB" dirty="0">
                        <a:solidFill>
                          <a:schemeClr val="tx1"/>
                        </a:solidFill>
                      </a:endParaRPr>
                    </a:p>
                  </a:txBody>
                  <a:tcPr>
                    <a:solidFill>
                      <a:srgbClr val="006965">
                        <a:alpha val="40000"/>
                      </a:srgbClr>
                    </a:solidFill>
                  </a:tcPr>
                </a:tc>
                <a:tc>
                  <a:txBody>
                    <a:bodyPr/>
                    <a:lstStyle/>
                    <a:p>
                      <a:r>
                        <a:rPr lang="en-GB" dirty="0">
                          <a:solidFill>
                            <a:schemeClr val="tx1"/>
                          </a:solidFill>
                          <a:hlinkClick r:id="rId26" action="ppaction://hlinksldjump">
                            <a:extLst>
                              <a:ext uri="{A12FA001-AC4F-418D-AE19-62706E023703}">
                                <ahyp:hlinkClr xmlns:ahyp="http://schemas.microsoft.com/office/drawing/2018/hyperlinkcolor" val="tx"/>
                              </a:ext>
                            </a:extLst>
                          </a:hlinkClick>
                        </a:rPr>
                        <a:t>Level</a:t>
                      </a:r>
                      <a:endParaRPr lang="en-GB" dirty="0">
                        <a:solidFill>
                          <a:schemeClr val="tx1"/>
                        </a:solidFill>
                      </a:endParaRPr>
                    </a:p>
                  </a:txBody>
                  <a:tcPr>
                    <a:solidFill>
                      <a:srgbClr val="006965">
                        <a:alpha val="40000"/>
                      </a:srgbClr>
                    </a:solidFill>
                  </a:tcPr>
                </a:tc>
                <a:extLst>
                  <a:ext uri="{0D108BD9-81ED-4DB2-BD59-A6C34878D82A}">
                    <a16:rowId xmlns:a16="http://schemas.microsoft.com/office/drawing/2014/main" val="1704290277"/>
                  </a:ext>
                </a:extLst>
              </a:tr>
              <a:tr h="370840">
                <a:tc>
                  <a:txBody>
                    <a:bodyPr/>
                    <a:lstStyle/>
                    <a:p>
                      <a:r>
                        <a:rPr lang="en-GB" dirty="0">
                          <a:solidFill>
                            <a:schemeClr val="tx1"/>
                          </a:solidFill>
                          <a:hlinkClick r:id="rId27" action="ppaction://hlinksldjump">
                            <a:extLst>
                              <a:ext uri="{A12FA001-AC4F-418D-AE19-62706E023703}">
                                <ahyp:hlinkClr xmlns:ahyp="http://schemas.microsoft.com/office/drawing/2018/hyperlinkcolor" val="tx"/>
                              </a:ext>
                            </a:extLst>
                          </a:hlinkClick>
                        </a:rPr>
                        <a:t>Age by local area</a:t>
                      </a:r>
                      <a:endParaRPr lang="en-GB" dirty="0">
                        <a:solidFill>
                          <a:schemeClr val="tx1"/>
                        </a:solidFill>
                      </a:endParaRPr>
                    </a:p>
                  </a:txBody>
                  <a:tcPr>
                    <a:solidFill>
                      <a:srgbClr val="006965">
                        <a:alpha val="20000"/>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chemeClr val="tx1"/>
                          </a:solidFill>
                          <a:hlinkClick r:id="rId28" action="ppaction://hlinksldjump">
                            <a:extLst>
                              <a:ext uri="{A12FA001-AC4F-418D-AE19-62706E023703}">
                                <ahyp:hlinkClr xmlns:ahyp="http://schemas.microsoft.com/office/drawing/2018/hyperlinkcolor" val="tx"/>
                              </a:ext>
                            </a:extLst>
                          </a:hlinkClick>
                        </a:rPr>
                        <a:t>Age by local area</a:t>
                      </a:r>
                      <a:endParaRPr lang="en-GB" dirty="0">
                        <a:solidFill>
                          <a:schemeClr val="tx1"/>
                        </a:solidFill>
                      </a:endParaRPr>
                    </a:p>
                  </a:txBody>
                  <a:tcPr>
                    <a:solidFill>
                      <a:srgbClr val="006965">
                        <a:alpha val="20000"/>
                      </a:srgbClr>
                    </a:solidFill>
                  </a:tcPr>
                </a:tc>
                <a:tc>
                  <a:txBody>
                    <a:bodyPr/>
                    <a:lstStyle/>
                    <a:p>
                      <a:r>
                        <a:rPr lang="en-GB" dirty="0">
                          <a:solidFill>
                            <a:schemeClr val="tx1"/>
                          </a:solidFill>
                          <a:hlinkClick r:id="rId29" action="ppaction://hlinksldjump">
                            <a:extLst>
                              <a:ext uri="{A12FA001-AC4F-418D-AE19-62706E023703}">
                                <ahyp:hlinkClr xmlns:ahyp="http://schemas.microsoft.com/office/drawing/2018/hyperlinkcolor" val="tx"/>
                              </a:ext>
                            </a:extLst>
                          </a:hlinkClick>
                        </a:rPr>
                        <a:t>Subject</a:t>
                      </a:r>
                      <a:endParaRPr lang="en-GB" dirty="0">
                        <a:solidFill>
                          <a:schemeClr val="tx1"/>
                        </a:solidFill>
                      </a:endParaRPr>
                    </a:p>
                  </a:txBody>
                  <a:tcPr>
                    <a:solidFill>
                      <a:srgbClr val="006965">
                        <a:alpha val="20000"/>
                      </a:srgbClr>
                    </a:solidFill>
                  </a:tcPr>
                </a:tc>
                <a:tc>
                  <a:txBody>
                    <a:bodyPr/>
                    <a:lstStyle/>
                    <a:p>
                      <a:r>
                        <a:rPr lang="en-GB" dirty="0">
                          <a:solidFill>
                            <a:schemeClr val="tx1"/>
                          </a:solidFill>
                          <a:hlinkClick r:id="rId30" action="ppaction://hlinksldjump">
                            <a:extLst>
                              <a:ext uri="{A12FA001-AC4F-418D-AE19-62706E023703}">
                                <ahyp:hlinkClr xmlns:ahyp="http://schemas.microsoft.com/office/drawing/2018/hyperlinkcolor" val="tx"/>
                              </a:ext>
                            </a:extLst>
                          </a:hlinkClick>
                        </a:rPr>
                        <a:t>Subject</a:t>
                      </a:r>
                      <a:endParaRPr lang="en-GB" dirty="0">
                        <a:solidFill>
                          <a:schemeClr val="tx1"/>
                        </a:solidFill>
                      </a:endParaRPr>
                    </a:p>
                  </a:txBody>
                  <a:tcPr>
                    <a:solidFill>
                      <a:srgbClr val="006965">
                        <a:alpha val="20000"/>
                      </a:srgbClr>
                    </a:solidFill>
                  </a:tcPr>
                </a:tc>
                <a:extLst>
                  <a:ext uri="{0D108BD9-81ED-4DB2-BD59-A6C34878D82A}">
                    <a16:rowId xmlns:a16="http://schemas.microsoft.com/office/drawing/2014/main" val="3696691092"/>
                  </a:ext>
                </a:extLst>
              </a:tr>
              <a:tr h="370840">
                <a:tc>
                  <a:txBody>
                    <a:bodyPr/>
                    <a:lstStyle/>
                    <a:p>
                      <a:r>
                        <a:rPr lang="en-GB" dirty="0">
                          <a:solidFill>
                            <a:schemeClr val="tx1"/>
                          </a:solidFill>
                          <a:hlinkClick r:id="rId31" action="ppaction://hlinksldjump">
                            <a:extLst>
                              <a:ext uri="{A12FA001-AC4F-418D-AE19-62706E023703}">
                                <ahyp:hlinkClr xmlns:ahyp="http://schemas.microsoft.com/office/drawing/2018/hyperlinkcolor" val="tx"/>
                              </a:ext>
                            </a:extLst>
                          </a:hlinkClick>
                        </a:rPr>
                        <a:t>Level</a:t>
                      </a:r>
                      <a:endParaRPr lang="en-GB" dirty="0">
                        <a:solidFill>
                          <a:schemeClr val="tx1"/>
                        </a:solidFill>
                      </a:endParaRPr>
                    </a:p>
                  </a:txBody>
                  <a:tcPr>
                    <a:solidFill>
                      <a:srgbClr val="006965">
                        <a:alpha val="40000"/>
                      </a:srgbClr>
                    </a:solidFill>
                  </a:tcPr>
                </a:tc>
                <a:tc>
                  <a:txBody>
                    <a:bodyPr/>
                    <a:lstStyle/>
                    <a:p>
                      <a:r>
                        <a:rPr lang="en-GB" dirty="0">
                          <a:solidFill>
                            <a:schemeClr val="tx1"/>
                          </a:solidFill>
                          <a:hlinkClick r:id="rId32" action="ppaction://hlinksldjump">
                            <a:extLst>
                              <a:ext uri="{A12FA001-AC4F-418D-AE19-62706E023703}">
                                <ahyp:hlinkClr xmlns:ahyp="http://schemas.microsoft.com/office/drawing/2018/hyperlinkcolor" val="tx"/>
                              </a:ext>
                            </a:extLst>
                          </a:hlinkClick>
                        </a:rPr>
                        <a:t>Level</a:t>
                      </a:r>
                      <a:endParaRPr lang="en-GB" dirty="0">
                        <a:solidFill>
                          <a:schemeClr val="tx1"/>
                        </a:solidFill>
                      </a:endParaRPr>
                    </a:p>
                  </a:txBody>
                  <a:tcPr>
                    <a:solidFill>
                      <a:srgbClr val="006965">
                        <a:alpha val="40000"/>
                      </a:srgbClr>
                    </a:solidFill>
                  </a:tcPr>
                </a:tc>
                <a:tc>
                  <a:txBody>
                    <a:bodyPr/>
                    <a:lstStyle/>
                    <a:p>
                      <a:r>
                        <a:rPr lang="en-GB" dirty="0">
                          <a:solidFill>
                            <a:schemeClr val="tx1"/>
                          </a:solidFill>
                          <a:hlinkClick r:id="rId33" action="ppaction://hlinksldjump">
                            <a:extLst>
                              <a:ext uri="{A12FA001-AC4F-418D-AE19-62706E023703}">
                                <ahyp:hlinkClr xmlns:ahyp="http://schemas.microsoft.com/office/drawing/2018/hyperlinkcolor" val="tx"/>
                              </a:ext>
                            </a:extLst>
                          </a:hlinkClick>
                        </a:rPr>
                        <a:t>Subject - trend</a:t>
                      </a:r>
                      <a:endParaRPr lang="en-GB" dirty="0">
                        <a:solidFill>
                          <a:schemeClr val="tx1"/>
                        </a:solidFill>
                      </a:endParaRPr>
                    </a:p>
                  </a:txBody>
                  <a:tcPr>
                    <a:solidFill>
                      <a:srgbClr val="006965">
                        <a:alpha val="40000"/>
                      </a:srgbClr>
                    </a:solidFill>
                  </a:tcPr>
                </a:tc>
                <a:tc>
                  <a:txBody>
                    <a:bodyPr/>
                    <a:lstStyle/>
                    <a:p>
                      <a:r>
                        <a:rPr lang="en-GB" dirty="0">
                          <a:solidFill>
                            <a:schemeClr val="tx1"/>
                          </a:solidFill>
                          <a:hlinkClick r:id="rId34" action="ppaction://hlinksldjump">
                            <a:extLst>
                              <a:ext uri="{A12FA001-AC4F-418D-AE19-62706E023703}">
                                <ahyp:hlinkClr xmlns:ahyp="http://schemas.microsoft.com/office/drawing/2018/hyperlinkcolor" val="tx"/>
                              </a:ext>
                            </a:extLst>
                          </a:hlinkClick>
                        </a:rPr>
                        <a:t>Subject - trend</a:t>
                      </a:r>
                      <a:endParaRPr lang="en-GB" dirty="0">
                        <a:solidFill>
                          <a:schemeClr val="tx1"/>
                        </a:solidFill>
                      </a:endParaRPr>
                    </a:p>
                  </a:txBody>
                  <a:tcPr>
                    <a:solidFill>
                      <a:srgbClr val="006965">
                        <a:alpha val="40000"/>
                      </a:srgbClr>
                    </a:solidFill>
                  </a:tcPr>
                </a:tc>
                <a:extLst>
                  <a:ext uri="{0D108BD9-81ED-4DB2-BD59-A6C34878D82A}">
                    <a16:rowId xmlns:a16="http://schemas.microsoft.com/office/drawing/2014/main" val="3060989437"/>
                  </a:ext>
                </a:extLst>
              </a:tr>
              <a:tr h="370840">
                <a:tc>
                  <a:txBody>
                    <a:bodyPr/>
                    <a:lstStyle/>
                    <a:p>
                      <a:r>
                        <a:rPr lang="en-GB" dirty="0">
                          <a:solidFill>
                            <a:schemeClr val="tx1"/>
                          </a:solidFill>
                          <a:hlinkClick r:id="rId35" action="ppaction://hlinksldjump">
                            <a:extLst>
                              <a:ext uri="{A12FA001-AC4F-418D-AE19-62706E023703}">
                                <ahyp:hlinkClr xmlns:ahyp="http://schemas.microsoft.com/office/drawing/2018/hyperlinkcolor" val="tx"/>
                              </a:ext>
                            </a:extLst>
                          </a:hlinkClick>
                        </a:rPr>
                        <a:t>Subject</a:t>
                      </a:r>
                      <a:endParaRPr lang="en-GB" dirty="0">
                        <a:solidFill>
                          <a:schemeClr val="tx1"/>
                        </a:solidFill>
                      </a:endParaRPr>
                    </a:p>
                  </a:txBody>
                  <a:tcPr>
                    <a:solidFill>
                      <a:srgbClr val="006965">
                        <a:alpha val="20000"/>
                      </a:srgbClr>
                    </a:solidFill>
                  </a:tcPr>
                </a:tc>
                <a:tc>
                  <a:txBody>
                    <a:bodyPr/>
                    <a:lstStyle/>
                    <a:p>
                      <a:r>
                        <a:rPr lang="en-GB" dirty="0">
                          <a:solidFill>
                            <a:schemeClr val="tx1"/>
                          </a:solidFill>
                          <a:hlinkClick r:id="rId36" action="ppaction://hlinksldjump">
                            <a:extLst>
                              <a:ext uri="{A12FA001-AC4F-418D-AE19-62706E023703}">
                                <ahyp:hlinkClr xmlns:ahyp="http://schemas.microsoft.com/office/drawing/2018/hyperlinkcolor" val="tx"/>
                              </a:ext>
                            </a:extLst>
                          </a:hlinkClick>
                        </a:rPr>
                        <a:t>Subject</a:t>
                      </a:r>
                      <a:endParaRPr lang="en-GB" dirty="0">
                        <a:solidFill>
                          <a:schemeClr val="tx1"/>
                        </a:solidFill>
                      </a:endParaRPr>
                    </a:p>
                  </a:txBody>
                  <a:tcPr>
                    <a:solidFill>
                      <a:srgbClr val="006965">
                        <a:alpha val="20000"/>
                      </a:srgbClr>
                    </a:solidFill>
                  </a:tcPr>
                </a:tc>
                <a:tc>
                  <a:txBody>
                    <a:bodyPr/>
                    <a:lstStyle/>
                    <a:p>
                      <a:r>
                        <a:rPr lang="en-GB" dirty="0">
                          <a:solidFill>
                            <a:schemeClr val="tx1"/>
                          </a:solidFill>
                          <a:hlinkClick r:id="rId37" action="ppaction://hlinksldjump">
                            <a:extLst>
                              <a:ext uri="{A12FA001-AC4F-418D-AE19-62706E023703}">
                                <ahyp:hlinkClr xmlns:ahyp="http://schemas.microsoft.com/office/drawing/2018/hyperlinkcolor" val="tx"/>
                              </a:ext>
                            </a:extLst>
                          </a:hlinkClick>
                        </a:rPr>
                        <a:t>STEM</a:t>
                      </a:r>
                      <a:endParaRPr lang="en-GB" dirty="0">
                        <a:solidFill>
                          <a:schemeClr val="tx1"/>
                        </a:solidFill>
                      </a:endParaRPr>
                    </a:p>
                  </a:txBody>
                  <a:tcPr>
                    <a:solidFill>
                      <a:srgbClr val="006965">
                        <a:alpha val="20000"/>
                      </a:srgbClr>
                    </a:solidFill>
                  </a:tcPr>
                </a:tc>
                <a:tc>
                  <a:txBody>
                    <a:bodyPr/>
                    <a:lstStyle/>
                    <a:p>
                      <a:r>
                        <a:rPr lang="en-GB" dirty="0">
                          <a:solidFill>
                            <a:schemeClr val="tx1"/>
                          </a:solidFill>
                          <a:hlinkClick r:id="rId38" action="ppaction://hlinksldjump">
                            <a:extLst>
                              <a:ext uri="{A12FA001-AC4F-418D-AE19-62706E023703}">
                                <ahyp:hlinkClr xmlns:ahyp="http://schemas.microsoft.com/office/drawing/2018/hyperlinkcolor" val="tx"/>
                              </a:ext>
                            </a:extLst>
                          </a:hlinkClick>
                        </a:rPr>
                        <a:t>STEM</a:t>
                      </a:r>
                      <a:endParaRPr lang="en-GB" dirty="0">
                        <a:solidFill>
                          <a:schemeClr val="tx1"/>
                        </a:solidFill>
                      </a:endParaRPr>
                    </a:p>
                  </a:txBody>
                  <a:tcPr>
                    <a:solidFill>
                      <a:srgbClr val="006965">
                        <a:alpha val="20000"/>
                      </a:srgbClr>
                    </a:solidFill>
                  </a:tcPr>
                </a:tc>
                <a:extLst>
                  <a:ext uri="{0D108BD9-81ED-4DB2-BD59-A6C34878D82A}">
                    <a16:rowId xmlns:a16="http://schemas.microsoft.com/office/drawing/2014/main" val="1253027027"/>
                  </a:ext>
                </a:extLst>
              </a:tr>
              <a:tr h="370840">
                <a:tc>
                  <a:txBody>
                    <a:bodyPr/>
                    <a:lstStyle/>
                    <a:p>
                      <a:r>
                        <a:rPr lang="en-GB" dirty="0">
                          <a:solidFill>
                            <a:schemeClr val="tx1"/>
                          </a:solidFill>
                          <a:hlinkClick r:id="rId39" action="ppaction://hlinksldjump">
                            <a:extLst>
                              <a:ext uri="{A12FA001-AC4F-418D-AE19-62706E023703}">
                                <ahyp:hlinkClr xmlns:ahyp="http://schemas.microsoft.com/office/drawing/2018/hyperlinkcolor" val="tx"/>
                              </a:ext>
                            </a:extLst>
                          </a:hlinkClick>
                        </a:rPr>
                        <a:t>Subject - trend</a:t>
                      </a:r>
                      <a:endParaRPr lang="en-GB" dirty="0">
                        <a:solidFill>
                          <a:schemeClr val="tx1"/>
                        </a:solidFill>
                      </a:endParaRPr>
                    </a:p>
                  </a:txBody>
                  <a:tcPr>
                    <a:solidFill>
                      <a:srgbClr val="006965">
                        <a:alpha val="40000"/>
                      </a:srgbClr>
                    </a:solidFill>
                  </a:tcPr>
                </a:tc>
                <a:tc>
                  <a:txBody>
                    <a:bodyPr/>
                    <a:lstStyle/>
                    <a:p>
                      <a:r>
                        <a:rPr lang="en-GB" dirty="0">
                          <a:solidFill>
                            <a:schemeClr val="tx1"/>
                          </a:solidFill>
                          <a:hlinkClick r:id="rId40" action="ppaction://hlinksldjump">
                            <a:extLst>
                              <a:ext uri="{A12FA001-AC4F-418D-AE19-62706E023703}">
                                <ahyp:hlinkClr xmlns:ahyp="http://schemas.microsoft.com/office/drawing/2018/hyperlinkcolor" val="tx"/>
                              </a:ext>
                            </a:extLst>
                          </a:hlinkClick>
                        </a:rPr>
                        <a:t>Subject - trend</a:t>
                      </a:r>
                      <a:endParaRPr lang="en-GB" dirty="0">
                        <a:solidFill>
                          <a:schemeClr val="tx1"/>
                        </a:solidFill>
                      </a:endParaRPr>
                    </a:p>
                  </a:txBody>
                  <a:tcPr>
                    <a:solidFill>
                      <a:srgbClr val="006965">
                        <a:alpha val="40000"/>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chemeClr val="tx1"/>
                          </a:solidFill>
                          <a:hlinkClick r:id="rId41" action="ppaction://hlinksldjump">
                            <a:extLst>
                              <a:ext uri="{A12FA001-AC4F-418D-AE19-62706E023703}">
                                <ahyp:hlinkClr xmlns:ahyp="http://schemas.microsoft.com/office/drawing/2018/hyperlinkcolor" val="tx"/>
                              </a:ext>
                            </a:extLst>
                          </a:hlinkClick>
                        </a:rPr>
                        <a:t>Training providers</a:t>
                      </a:r>
                      <a:endParaRPr lang="en-GB" dirty="0">
                        <a:solidFill>
                          <a:schemeClr val="tx1"/>
                        </a:solidFill>
                      </a:endParaRPr>
                    </a:p>
                  </a:txBody>
                  <a:tcPr>
                    <a:solidFill>
                      <a:srgbClr val="006965">
                        <a:alpha val="40000"/>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chemeClr val="tx1"/>
                          </a:solidFill>
                          <a:hlinkClick r:id="rId42" action="ppaction://hlinksldjump">
                            <a:extLst>
                              <a:ext uri="{A12FA001-AC4F-418D-AE19-62706E023703}">
                                <ahyp:hlinkClr xmlns:ahyp="http://schemas.microsoft.com/office/drawing/2018/hyperlinkcolor" val="tx"/>
                              </a:ext>
                            </a:extLst>
                          </a:hlinkClick>
                        </a:rPr>
                        <a:t>Training providers</a:t>
                      </a:r>
                      <a:endParaRPr lang="en-GB" dirty="0">
                        <a:solidFill>
                          <a:schemeClr val="tx1"/>
                        </a:solidFill>
                      </a:endParaRPr>
                    </a:p>
                  </a:txBody>
                  <a:tcPr>
                    <a:solidFill>
                      <a:srgbClr val="006965">
                        <a:alpha val="40000"/>
                      </a:srgbClr>
                    </a:solidFill>
                  </a:tcPr>
                </a:tc>
                <a:extLst>
                  <a:ext uri="{0D108BD9-81ED-4DB2-BD59-A6C34878D82A}">
                    <a16:rowId xmlns:a16="http://schemas.microsoft.com/office/drawing/2014/main" val="1855082523"/>
                  </a:ext>
                </a:extLst>
              </a:tr>
              <a:tr h="370840">
                <a:tc>
                  <a:txBody>
                    <a:bodyPr/>
                    <a:lstStyle/>
                    <a:p>
                      <a:r>
                        <a:rPr lang="en-GB" dirty="0">
                          <a:solidFill>
                            <a:schemeClr val="tx1"/>
                          </a:solidFill>
                          <a:hlinkClick r:id="rId43" action="ppaction://hlinksldjump">
                            <a:extLst>
                              <a:ext uri="{A12FA001-AC4F-418D-AE19-62706E023703}">
                                <ahyp:hlinkClr xmlns:ahyp="http://schemas.microsoft.com/office/drawing/2018/hyperlinkcolor" val="tx"/>
                              </a:ext>
                            </a:extLst>
                          </a:hlinkClick>
                        </a:rPr>
                        <a:t>STEM</a:t>
                      </a:r>
                      <a:endParaRPr lang="en-GB" dirty="0">
                        <a:solidFill>
                          <a:schemeClr val="tx1"/>
                        </a:solidFill>
                      </a:endParaRPr>
                    </a:p>
                  </a:txBody>
                  <a:tcPr>
                    <a:solidFill>
                      <a:srgbClr val="006965">
                        <a:alpha val="20000"/>
                      </a:srgbClr>
                    </a:solidFill>
                  </a:tcPr>
                </a:tc>
                <a:tc>
                  <a:txBody>
                    <a:bodyPr/>
                    <a:lstStyle/>
                    <a:p>
                      <a:r>
                        <a:rPr lang="en-GB" dirty="0">
                          <a:solidFill>
                            <a:schemeClr val="tx1"/>
                          </a:solidFill>
                          <a:hlinkClick r:id="rId44" action="ppaction://hlinksldjump">
                            <a:extLst>
                              <a:ext uri="{A12FA001-AC4F-418D-AE19-62706E023703}">
                                <ahyp:hlinkClr xmlns:ahyp="http://schemas.microsoft.com/office/drawing/2018/hyperlinkcolor" val="tx"/>
                              </a:ext>
                            </a:extLst>
                          </a:hlinkClick>
                        </a:rPr>
                        <a:t>STEM</a:t>
                      </a:r>
                      <a:endParaRPr lang="en-GB" dirty="0">
                        <a:solidFill>
                          <a:schemeClr val="tx1"/>
                        </a:solidFill>
                      </a:endParaRPr>
                    </a:p>
                  </a:txBody>
                  <a:tcPr>
                    <a:solidFill>
                      <a:srgbClr val="006965">
                        <a:alpha val="20000"/>
                      </a:srgbClr>
                    </a:solidFill>
                  </a:tcPr>
                </a:tc>
                <a:tc>
                  <a:txBody>
                    <a:bodyPr/>
                    <a:lstStyle/>
                    <a:p>
                      <a:endParaRPr lang="en-GB" dirty="0">
                        <a:solidFill>
                          <a:schemeClr val="tx1"/>
                        </a:solidFill>
                      </a:endParaRPr>
                    </a:p>
                  </a:txBody>
                  <a:tcPr>
                    <a:solidFill>
                      <a:srgbClr val="006965">
                        <a:alpha val="20000"/>
                      </a:srgbClr>
                    </a:solidFill>
                  </a:tcPr>
                </a:tc>
                <a:tc>
                  <a:txBody>
                    <a:bodyPr/>
                    <a:lstStyle/>
                    <a:p>
                      <a:endParaRPr lang="en-GB" dirty="0">
                        <a:solidFill>
                          <a:schemeClr val="tx1"/>
                        </a:solidFill>
                      </a:endParaRPr>
                    </a:p>
                  </a:txBody>
                  <a:tcPr>
                    <a:solidFill>
                      <a:srgbClr val="006965">
                        <a:alpha val="20000"/>
                      </a:srgbClr>
                    </a:solidFill>
                  </a:tcPr>
                </a:tc>
                <a:extLst>
                  <a:ext uri="{0D108BD9-81ED-4DB2-BD59-A6C34878D82A}">
                    <a16:rowId xmlns:a16="http://schemas.microsoft.com/office/drawing/2014/main" val="3522894406"/>
                  </a:ext>
                </a:extLst>
              </a:tr>
              <a:tr h="370840">
                <a:tc>
                  <a:txBody>
                    <a:bodyPr/>
                    <a:lstStyle/>
                    <a:p>
                      <a:r>
                        <a:rPr lang="en-GB" dirty="0">
                          <a:solidFill>
                            <a:schemeClr val="tx1"/>
                          </a:solidFill>
                          <a:hlinkClick r:id="rId45" action="ppaction://hlinksldjump">
                            <a:extLst>
                              <a:ext uri="{A12FA001-AC4F-418D-AE19-62706E023703}">
                                <ahyp:hlinkClr xmlns:ahyp="http://schemas.microsoft.com/office/drawing/2018/hyperlinkcolor" val="tx"/>
                              </a:ext>
                            </a:extLst>
                          </a:hlinkClick>
                        </a:rPr>
                        <a:t>Training providers</a:t>
                      </a:r>
                      <a:endParaRPr lang="en-GB" dirty="0">
                        <a:solidFill>
                          <a:schemeClr val="tx1"/>
                        </a:solidFill>
                      </a:endParaRPr>
                    </a:p>
                  </a:txBody>
                  <a:tcPr>
                    <a:solidFill>
                      <a:srgbClr val="006965">
                        <a:alpha val="40000"/>
                      </a:srgbClr>
                    </a:solidFill>
                  </a:tcPr>
                </a:tc>
                <a:tc>
                  <a:txBody>
                    <a:bodyPr/>
                    <a:lstStyle/>
                    <a:p>
                      <a:r>
                        <a:rPr lang="en-GB" dirty="0">
                          <a:solidFill>
                            <a:schemeClr val="tx1"/>
                          </a:solidFill>
                          <a:hlinkClick r:id="rId46" action="ppaction://hlinksldjump">
                            <a:extLst>
                              <a:ext uri="{A12FA001-AC4F-418D-AE19-62706E023703}">
                                <ahyp:hlinkClr xmlns:ahyp="http://schemas.microsoft.com/office/drawing/2018/hyperlinkcolor" val="tx"/>
                              </a:ext>
                            </a:extLst>
                          </a:hlinkClick>
                        </a:rPr>
                        <a:t>Training providers</a:t>
                      </a:r>
                      <a:endParaRPr lang="en-GB" dirty="0">
                        <a:solidFill>
                          <a:schemeClr val="tx1"/>
                        </a:solidFill>
                      </a:endParaRPr>
                    </a:p>
                  </a:txBody>
                  <a:tcPr>
                    <a:solidFill>
                      <a:srgbClr val="006965">
                        <a:alpha val="40000"/>
                      </a:srgbClr>
                    </a:solidFill>
                  </a:tcPr>
                </a:tc>
                <a:tc>
                  <a:txBody>
                    <a:bodyPr/>
                    <a:lstStyle/>
                    <a:p>
                      <a:endParaRPr lang="en-GB" dirty="0">
                        <a:solidFill>
                          <a:schemeClr val="tx1"/>
                        </a:solidFill>
                      </a:endParaRPr>
                    </a:p>
                  </a:txBody>
                  <a:tcPr>
                    <a:solidFill>
                      <a:srgbClr val="006965">
                        <a:alpha val="40000"/>
                      </a:srgbClr>
                    </a:solidFill>
                  </a:tcPr>
                </a:tc>
                <a:tc>
                  <a:txBody>
                    <a:bodyPr/>
                    <a:lstStyle/>
                    <a:p>
                      <a:endParaRPr lang="en-GB" dirty="0">
                        <a:solidFill>
                          <a:schemeClr val="tx1"/>
                        </a:solidFill>
                      </a:endParaRPr>
                    </a:p>
                  </a:txBody>
                  <a:tcPr>
                    <a:solidFill>
                      <a:srgbClr val="006965">
                        <a:alpha val="40000"/>
                      </a:srgbClr>
                    </a:solidFill>
                  </a:tcPr>
                </a:tc>
                <a:extLst>
                  <a:ext uri="{0D108BD9-81ED-4DB2-BD59-A6C34878D82A}">
                    <a16:rowId xmlns:a16="http://schemas.microsoft.com/office/drawing/2014/main" val="916756855"/>
                  </a:ext>
                </a:extLst>
              </a:tr>
            </a:tbl>
          </a:graphicData>
        </a:graphic>
      </p:graphicFrame>
    </p:spTree>
    <p:extLst>
      <p:ext uri="{BB962C8B-B14F-4D97-AF65-F5344CB8AC3E}">
        <p14:creationId xmlns:p14="http://schemas.microsoft.com/office/powerpoint/2010/main" val="14638027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528F51-63B4-6266-D6D5-5D2A8C3976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5DDE7A4-802C-5D87-96B9-AA10C1AAD053}"/>
              </a:ext>
            </a:extLst>
          </p:cNvPr>
          <p:cNvSpPr>
            <a:spLocks noGrp="1"/>
          </p:cNvSpPr>
          <p:nvPr>
            <p:ph type="title"/>
          </p:nvPr>
        </p:nvSpPr>
        <p:spPr/>
        <p:txBody>
          <a:bodyPr/>
          <a:lstStyle/>
          <a:p>
            <a:r>
              <a:rPr lang="en-GB" dirty="0"/>
              <a:t>Age – local area</a:t>
            </a:r>
          </a:p>
        </p:txBody>
      </p:sp>
      <p:sp>
        <p:nvSpPr>
          <p:cNvPr id="3" name="Content Placeholder 2">
            <a:extLst>
              <a:ext uri="{FF2B5EF4-FFF2-40B4-BE49-F238E27FC236}">
                <a16:creationId xmlns:a16="http://schemas.microsoft.com/office/drawing/2014/main" id="{8356C6D5-098B-DD84-6E7F-60EF68CB1B9F}"/>
              </a:ext>
            </a:extLst>
          </p:cNvPr>
          <p:cNvSpPr>
            <a:spLocks noGrp="1"/>
          </p:cNvSpPr>
          <p:nvPr>
            <p:ph idx="1"/>
          </p:nvPr>
        </p:nvSpPr>
        <p:spPr>
          <a:xfrm>
            <a:off x="838200" y="1825625"/>
            <a:ext cx="4982737" cy="4351338"/>
          </a:xfrm>
        </p:spPr>
        <p:txBody>
          <a:bodyPr>
            <a:normAutofit fontScale="85000" lnSpcReduction="20000"/>
          </a:bodyPr>
          <a:lstStyle/>
          <a:p>
            <a:r>
              <a:rPr lang="en-GB" sz="2800" dirty="0"/>
              <a:t>A particularly high proportion of achievements from apprenticeships delivered in Wycombe in 2022/23 were from learners aged 25 or older (60%), reflecting the apprenticeship offer by providers in this area. </a:t>
            </a:r>
          </a:p>
          <a:p>
            <a:r>
              <a:rPr lang="en-GB" sz="2800" dirty="0"/>
              <a:t>The highest proportion of achievements delivered in Chesham &amp; Amersham were aged 19-24.</a:t>
            </a:r>
          </a:p>
          <a:p>
            <a:r>
              <a:rPr lang="en-GB" sz="2800" dirty="0"/>
              <a:t>A relatively low proportion of apprenticeship achievements delivered in Wycombe were by learners aged under 19. This is likely due to the presence of Buckinghamshire New University.</a:t>
            </a:r>
            <a:endParaRPr lang="en-GB" dirty="0">
              <a:highlight>
                <a:srgbClr val="FF0000"/>
              </a:highlight>
            </a:endParaRPr>
          </a:p>
          <a:p>
            <a:endParaRPr lang="en-GB" dirty="0"/>
          </a:p>
        </p:txBody>
      </p:sp>
      <p:sp>
        <p:nvSpPr>
          <p:cNvPr id="6" name="TextBox 5">
            <a:extLst>
              <a:ext uri="{FF2B5EF4-FFF2-40B4-BE49-F238E27FC236}">
                <a16:creationId xmlns:a16="http://schemas.microsoft.com/office/drawing/2014/main" id="{ADBD3578-59F4-A2DF-185C-DD81A3C9E735}"/>
              </a:ext>
            </a:extLst>
          </p:cNvPr>
          <p:cNvSpPr txBox="1"/>
          <p:nvPr/>
        </p:nvSpPr>
        <p:spPr>
          <a:xfrm>
            <a:off x="7467600" y="5899964"/>
            <a:ext cx="4349635" cy="276999"/>
          </a:xfrm>
          <a:prstGeom prst="rect">
            <a:avLst/>
          </a:prstGeom>
          <a:noFill/>
        </p:spPr>
        <p:txBody>
          <a:bodyPr wrap="square" rtlCol="0">
            <a:spAutoFit/>
          </a:bodyPr>
          <a:lstStyle/>
          <a:p>
            <a:pPr algn="r"/>
            <a:r>
              <a:rPr lang="en-GB" sz="1200" dirty="0"/>
              <a:t>Source: </a:t>
            </a:r>
            <a:r>
              <a:rPr lang="en-GB" sz="1200" dirty="0">
                <a:hlinkClick r:id="rId2"/>
              </a:rPr>
              <a:t>DfE Apprenticeship achievements 2022/23 academic year</a:t>
            </a:r>
            <a:endParaRPr lang="en-GB" sz="1200" dirty="0"/>
          </a:p>
        </p:txBody>
      </p:sp>
      <p:graphicFrame>
        <p:nvGraphicFramePr>
          <p:cNvPr id="4" name="Chart 3">
            <a:extLst>
              <a:ext uri="{FF2B5EF4-FFF2-40B4-BE49-F238E27FC236}">
                <a16:creationId xmlns:a16="http://schemas.microsoft.com/office/drawing/2014/main" id="{EC829A87-DBCF-9008-4436-70AA531883CB}"/>
              </a:ext>
            </a:extLst>
          </p:cNvPr>
          <p:cNvGraphicFramePr>
            <a:graphicFrameLocks/>
          </p:cNvGraphicFramePr>
          <p:nvPr>
            <p:extLst>
              <p:ext uri="{D42A27DB-BD31-4B8C-83A1-F6EECF244321}">
                <p14:modId xmlns:p14="http://schemas.microsoft.com/office/powerpoint/2010/main" val="185528977"/>
              </p:ext>
            </p:extLst>
          </p:nvPr>
        </p:nvGraphicFramePr>
        <p:xfrm>
          <a:off x="6371064" y="1825624"/>
          <a:ext cx="4982735" cy="3863975"/>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5B215C7F-4124-AC28-B657-7D0A08B1A7B2}"/>
              </a:ext>
            </a:extLst>
          </p:cNvPr>
          <p:cNvSpPr txBox="1"/>
          <p:nvPr/>
        </p:nvSpPr>
        <p:spPr>
          <a:xfrm>
            <a:off x="6251985" y="1167468"/>
            <a:ext cx="5220892" cy="523220"/>
          </a:xfrm>
          <a:prstGeom prst="rect">
            <a:avLst/>
          </a:prstGeom>
          <a:noFill/>
        </p:spPr>
        <p:txBody>
          <a:bodyPr wrap="square" rtlCol="0">
            <a:spAutoFit/>
          </a:bodyPr>
          <a:lstStyle/>
          <a:p>
            <a:r>
              <a:rPr lang="en-GB" sz="1400" b="1" dirty="0">
                <a:solidFill>
                  <a:srgbClr val="006965"/>
                </a:solidFill>
              </a:rPr>
              <a:t>A high concentration of achievements delivered in Wycombe were from learners aged 25+.</a:t>
            </a:r>
          </a:p>
        </p:txBody>
      </p:sp>
    </p:spTree>
    <p:extLst>
      <p:ext uri="{BB962C8B-B14F-4D97-AF65-F5344CB8AC3E}">
        <p14:creationId xmlns:p14="http://schemas.microsoft.com/office/powerpoint/2010/main" val="125379922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0EA9A9-391C-2C6F-62A4-A1C8E09B9E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7DC5AE6-AA3F-7F2A-3779-6BA5E1C0267B}"/>
              </a:ext>
            </a:extLst>
          </p:cNvPr>
          <p:cNvSpPr>
            <a:spLocks noGrp="1"/>
          </p:cNvSpPr>
          <p:nvPr>
            <p:ph type="title"/>
          </p:nvPr>
        </p:nvSpPr>
        <p:spPr/>
        <p:txBody>
          <a:bodyPr/>
          <a:lstStyle/>
          <a:p>
            <a:r>
              <a:rPr lang="en-GB" dirty="0"/>
              <a:t>Level</a:t>
            </a:r>
          </a:p>
        </p:txBody>
      </p:sp>
      <p:sp>
        <p:nvSpPr>
          <p:cNvPr id="6" name="Content Placeholder 2">
            <a:extLst>
              <a:ext uri="{FF2B5EF4-FFF2-40B4-BE49-F238E27FC236}">
                <a16:creationId xmlns:a16="http://schemas.microsoft.com/office/drawing/2014/main" id="{F6C7FC61-E7B1-73AC-1829-878BE398116F}"/>
              </a:ext>
            </a:extLst>
          </p:cNvPr>
          <p:cNvSpPr>
            <a:spLocks noGrp="1"/>
          </p:cNvSpPr>
          <p:nvPr>
            <p:ph idx="1"/>
          </p:nvPr>
        </p:nvSpPr>
        <p:spPr>
          <a:xfrm>
            <a:off x="838200" y="1825625"/>
            <a:ext cx="5104053" cy="4351338"/>
          </a:xfrm>
        </p:spPr>
        <p:txBody>
          <a:bodyPr>
            <a:normAutofit fontScale="92500" lnSpcReduction="20000"/>
          </a:bodyPr>
          <a:lstStyle/>
          <a:p>
            <a:r>
              <a:rPr lang="en-GB" sz="2000" dirty="0"/>
              <a:t>Since 2019/20, the majority of achievements for apprenticeships delivered in Buckinghamshire were </a:t>
            </a:r>
            <a:r>
              <a:rPr lang="en-GB" sz="2000" dirty="0">
                <a:hlinkClick r:id="rId2"/>
              </a:rPr>
              <a:t>advanced level apprenticeships</a:t>
            </a:r>
            <a:r>
              <a:rPr lang="en-GB" sz="2000" dirty="0"/>
              <a:t>.</a:t>
            </a:r>
          </a:p>
          <a:p>
            <a:r>
              <a:rPr lang="en-GB" sz="2000" dirty="0"/>
              <a:t>Over the same period, the proportion of intermediate level achievements has decreased, while higher level achievements has increased. This is in-line with the national average.</a:t>
            </a:r>
          </a:p>
          <a:p>
            <a:r>
              <a:rPr lang="en-GB" sz="2000" dirty="0"/>
              <a:t>The proportion of achievements for intermediate and higher level apprenticeships are similar in 2022/23.</a:t>
            </a:r>
          </a:p>
          <a:p>
            <a:r>
              <a:rPr lang="en-GB" sz="2000" dirty="0"/>
              <a:t>The number of degree apprenticeships delivered in Buckinghamshire has increased year-on-year.</a:t>
            </a:r>
          </a:p>
          <a:p>
            <a:r>
              <a:rPr lang="en-GB" sz="2000" dirty="0"/>
              <a:t>4% of all achievements for apprenticeships delivered in Buckinghamshire in 2022/23 were degree apprenticeships.</a:t>
            </a:r>
          </a:p>
        </p:txBody>
      </p:sp>
      <p:sp>
        <p:nvSpPr>
          <p:cNvPr id="7" name="TextBox 6">
            <a:extLst>
              <a:ext uri="{FF2B5EF4-FFF2-40B4-BE49-F238E27FC236}">
                <a16:creationId xmlns:a16="http://schemas.microsoft.com/office/drawing/2014/main" id="{FA13838F-96FB-40AB-B2AF-9E652DD5C4B1}"/>
              </a:ext>
            </a:extLst>
          </p:cNvPr>
          <p:cNvSpPr txBox="1"/>
          <p:nvPr/>
        </p:nvSpPr>
        <p:spPr>
          <a:xfrm>
            <a:off x="6249747" y="511062"/>
            <a:ext cx="5104052" cy="738664"/>
          </a:xfrm>
          <a:prstGeom prst="rect">
            <a:avLst/>
          </a:prstGeom>
          <a:noFill/>
        </p:spPr>
        <p:txBody>
          <a:bodyPr wrap="square" rtlCol="0">
            <a:spAutoFit/>
          </a:bodyPr>
          <a:lstStyle/>
          <a:p>
            <a:r>
              <a:rPr lang="en-GB" sz="1400" b="1" dirty="0">
                <a:solidFill>
                  <a:srgbClr val="006965"/>
                </a:solidFill>
              </a:rPr>
              <a:t>Since 2019/20, the majority of achievements for apprenticeships delivered in Buckinghamshire were advanced level apprenticeships.</a:t>
            </a:r>
          </a:p>
        </p:txBody>
      </p:sp>
      <p:sp>
        <p:nvSpPr>
          <p:cNvPr id="3" name="TextBox 2">
            <a:extLst>
              <a:ext uri="{FF2B5EF4-FFF2-40B4-BE49-F238E27FC236}">
                <a16:creationId xmlns:a16="http://schemas.microsoft.com/office/drawing/2014/main" id="{423089AC-A663-5B3F-033E-26D459B89873}"/>
              </a:ext>
            </a:extLst>
          </p:cNvPr>
          <p:cNvSpPr txBox="1"/>
          <p:nvPr/>
        </p:nvSpPr>
        <p:spPr>
          <a:xfrm>
            <a:off x="8225352" y="5899964"/>
            <a:ext cx="3766054" cy="276999"/>
          </a:xfrm>
          <a:prstGeom prst="rect">
            <a:avLst/>
          </a:prstGeom>
          <a:noFill/>
        </p:spPr>
        <p:txBody>
          <a:bodyPr wrap="square" rtlCol="0">
            <a:spAutoFit/>
          </a:bodyPr>
          <a:lstStyle/>
          <a:p>
            <a:pPr algn="r"/>
            <a:r>
              <a:rPr lang="en-GB" sz="1200" dirty="0"/>
              <a:t>Source: </a:t>
            </a:r>
            <a:r>
              <a:rPr lang="en-GB" sz="1200" dirty="0">
                <a:hlinkClick r:id="rId3"/>
              </a:rPr>
              <a:t>DfE Apprenticeship achievements</a:t>
            </a:r>
            <a:endParaRPr lang="en-GB" sz="1200" dirty="0"/>
          </a:p>
        </p:txBody>
      </p:sp>
      <p:graphicFrame>
        <p:nvGraphicFramePr>
          <p:cNvPr id="5" name="Table 4">
            <a:extLst>
              <a:ext uri="{FF2B5EF4-FFF2-40B4-BE49-F238E27FC236}">
                <a16:creationId xmlns:a16="http://schemas.microsoft.com/office/drawing/2014/main" id="{2CD7FFE5-CF89-1BED-AE1E-5F50C9DB5245}"/>
              </a:ext>
            </a:extLst>
          </p:cNvPr>
          <p:cNvGraphicFramePr>
            <a:graphicFrameLocks noGrp="1"/>
          </p:cNvGraphicFramePr>
          <p:nvPr>
            <p:extLst>
              <p:ext uri="{D42A27DB-BD31-4B8C-83A1-F6EECF244321}">
                <p14:modId xmlns:p14="http://schemas.microsoft.com/office/powerpoint/2010/main" val="2762955312"/>
              </p:ext>
            </p:extLst>
          </p:nvPr>
        </p:nvGraphicFramePr>
        <p:xfrm>
          <a:off x="6249747" y="5048225"/>
          <a:ext cx="3021982" cy="1219200"/>
        </p:xfrm>
        <a:graphic>
          <a:graphicData uri="http://schemas.openxmlformats.org/drawingml/2006/table">
            <a:tbl>
              <a:tblPr firstRow="1" bandRow="1">
                <a:tableStyleId>{5C22544A-7EE6-4342-B048-85BDC9FD1C3A}</a:tableStyleId>
              </a:tblPr>
              <a:tblGrid>
                <a:gridCol w="1510991">
                  <a:extLst>
                    <a:ext uri="{9D8B030D-6E8A-4147-A177-3AD203B41FA5}">
                      <a16:colId xmlns:a16="http://schemas.microsoft.com/office/drawing/2014/main" val="385182599"/>
                    </a:ext>
                  </a:extLst>
                </a:gridCol>
                <a:gridCol w="1510991">
                  <a:extLst>
                    <a:ext uri="{9D8B030D-6E8A-4147-A177-3AD203B41FA5}">
                      <a16:colId xmlns:a16="http://schemas.microsoft.com/office/drawing/2014/main" val="3746692928"/>
                    </a:ext>
                  </a:extLst>
                </a:gridCol>
              </a:tblGrid>
              <a:tr h="288000">
                <a:tc>
                  <a:txBody>
                    <a:bodyPr/>
                    <a:lstStyle/>
                    <a:p>
                      <a:r>
                        <a:rPr lang="en-GB" sz="1400" b="1" dirty="0">
                          <a:solidFill>
                            <a:schemeClr val="bg1"/>
                          </a:solidFill>
                        </a:rPr>
                        <a:t>Intermediate</a:t>
                      </a:r>
                    </a:p>
                  </a:txBody>
                  <a:tcPr>
                    <a:solidFill>
                      <a:srgbClr val="006965"/>
                    </a:solidFill>
                  </a:tcPr>
                </a:tc>
                <a:tc>
                  <a:txBody>
                    <a:bodyPr/>
                    <a:lstStyle/>
                    <a:p>
                      <a:r>
                        <a:rPr lang="en-GB" sz="1400" b="1" dirty="0">
                          <a:solidFill>
                            <a:schemeClr val="bg1"/>
                          </a:solidFill>
                        </a:rPr>
                        <a:t>Levels 1 and 2</a:t>
                      </a:r>
                    </a:p>
                  </a:txBody>
                  <a:tcPr>
                    <a:solidFill>
                      <a:srgbClr val="006965"/>
                    </a:solidFill>
                  </a:tcPr>
                </a:tc>
                <a:extLst>
                  <a:ext uri="{0D108BD9-81ED-4DB2-BD59-A6C34878D82A}">
                    <a16:rowId xmlns:a16="http://schemas.microsoft.com/office/drawing/2014/main" val="2897538351"/>
                  </a:ext>
                </a:extLst>
              </a:tr>
              <a:tr h="288000">
                <a:tc>
                  <a:txBody>
                    <a:bodyPr/>
                    <a:lstStyle/>
                    <a:p>
                      <a:r>
                        <a:rPr lang="en-GB" sz="1400" b="1" dirty="0">
                          <a:solidFill>
                            <a:schemeClr val="bg1"/>
                          </a:solidFill>
                        </a:rPr>
                        <a:t>Advanced</a:t>
                      </a:r>
                    </a:p>
                  </a:txBody>
                  <a:tcPr>
                    <a:solidFill>
                      <a:srgbClr val="006965">
                        <a:alpha val="60000"/>
                      </a:srgbClr>
                    </a:solidFill>
                  </a:tcPr>
                </a:tc>
                <a:tc>
                  <a:txBody>
                    <a:bodyPr/>
                    <a:lstStyle/>
                    <a:p>
                      <a:r>
                        <a:rPr lang="en-GB" sz="1400" b="1" dirty="0">
                          <a:solidFill>
                            <a:schemeClr val="bg1"/>
                          </a:solidFill>
                        </a:rPr>
                        <a:t>Level 3</a:t>
                      </a:r>
                    </a:p>
                  </a:txBody>
                  <a:tcPr>
                    <a:solidFill>
                      <a:srgbClr val="006965">
                        <a:alpha val="60000"/>
                      </a:srgbClr>
                    </a:solidFill>
                  </a:tcPr>
                </a:tc>
                <a:extLst>
                  <a:ext uri="{0D108BD9-81ED-4DB2-BD59-A6C34878D82A}">
                    <a16:rowId xmlns:a16="http://schemas.microsoft.com/office/drawing/2014/main" val="3187089783"/>
                  </a:ext>
                </a:extLst>
              </a:tr>
              <a:tr h="288000">
                <a:tc>
                  <a:txBody>
                    <a:bodyPr/>
                    <a:lstStyle/>
                    <a:p>
                      <a:r>
                        <a:rPr lang="en-GB" sz="1400" b="1" dirty="0">
                          <a:solidFill>
                            <a:schemeClr val="bg1"/>
                          </a:solidFill>
                        </a:rPr>
                        <a:t>Higher</a:t>
                      </a:r>
                    </a:p>
                  </a:txBody>
                  <a:tcPr>
                    <a:solidFill>
                      <a:srgbClr val="006965"/>
                    </a:solidFill>
                  </a:tcPr>
                </a:tc>
                <a:tc>
                  <a:txBody>
                    <a:bodyPr/>
                    <a:lstStyle/>
                    <a:p>
                      <a:r>
                        <a:rPr lang="en-GB" sz="1400" b="1" dirty="0">
                          <a:solidFill>
                            <a:schemeClr val="bg1"/>
                          </a:solidFill>
                        </a:rPr>
                        <a:t>Levels 4 to 7</a:t>
                      </a:r>
                    </a:p>
                  </a:txBody>
                  <a:tcPr>
                    <a:solidFill>
                      <a:srgbClr val="006965"/>
                    </a:solidFill>
                  </a:tcPr>
                </a:tc>
                <a:extLst>
                  <a:ext uri="{0D108BD9-81ED-4DB2-BD59-A6C34878D82A}">
                    <a16:rowId xmlns:a16="http://schemas.microsoft.com/office/drawing/2014/main" val="827844900"/>
                  </a:ext>
                </a:extLst>
              </a:tr>
              <a:tr h="288000">
                <a:tc>
                  <a:txBody>
                    <a:bodyPr/>
                    <a:lstStyle/>
                    <a:p>
                      <a:r>
                        <a:rPr lang="en-GB" sz="1400" b="1" dirty="0">
                          <a:solidFill>
                            <a:schemeClr val="bg1"/>
                          </a:solidFill>
                        </a:rPr>
                        <a:t>Degree</a:t>
                      </a:r>
                    </a:p>
                  </a:txBody>
                  <a:tcPr>
                    <a:solidFill>
                      <a:srgbClr val="006965">
                        <a:alpha val="60000"/>
                      </a:srgbClr>
                    </a:solidFill>
                  </a:tcPr>
                </a:tc>
                <a:tc>
                  <a:txBody>
                    <a:bodyPr/>
                    <a:lstStyle/>
                    <a:p>
                      <a:r>
                        <a:rPr lang="en-GB" sz="1400" b="1" dirty="0">
                          <a:solidFill>
                            <a:schemeClr val="bg1"/>
                          </a:solidFill>
                        </a:rPr>
                        <a:t>Levels 6 &amp; 7</a:t>
                      </a:r>
                    </a:p>
                  </a:txBody>
                  <a:tcPr>
                    <a:solidFill>
                      <a:srgbClr val="006965">
                        <a:alpha val="60000"/>
                      </a:srgbClr>
                    </a:solidFill>
                  </a:tcPr>
                </a:tc>
                <a:extLst>
                  <a:ext uri="{0D108BD9-81ED-4DB2-BD59-A6C34878D82A}">
                    <a16:rowId xmlns:a16="http://schemas.microsoft.com/office/drawing/2014/main" val="3824874897"/>
                  </a:ext>
                </a:extLst>
              </a:tr>
            </a:tbl>
          </a:graphicData>
        </a:graphic>
      </p:graphicFrame>
      <p:graphicFrame>
        <p:nvGraphicFramePr>
          <p:cNvPr id="8" name="Chart 7">
            <a:extLst>
              <a:ext uri="{FF2B5EF4-FFF2-40B4-BE49-F238E27FC236}">
                <a16:creationId xmlns:a16="http://schemas.microsoft.com/office/drawing/2014/main" id="{DD3D142E-CE9A-487E-283D-295770A8E9FF}"/>
              </a:ext>
            </a:extLst>
          </p:cNvPr>
          <p:cNvGraphicFramePr>
            <a:graphicFrameLocks/>
          </p:cNvGraphicFramePr>
          <p:nvPr>
            <p:extLst>
              <p:ext uri="{D42A27DB-BD31-4B8C-83A1-F6EECF244321}">
                <p14:modId xmlns:p14="http://schemas.microsoft.com/office/powerpoint/2010/main" val="1293517118"/>
              </p:ext>
            </p:extLst>
          </p:nvPr>
        </p:nvGraphicFramePr>
        <p:xfrm>
          <a:off x="6249747" y="1395663"/>
          <a:ext cx="5104052" cy="356209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43348532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856C91-1531-4F6D-B2C4-B438D9C3D5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5C8E6C-B045-EB69-AC2C-53C1512093C7}"/>
              </a:ext>
            </a:extLst>
          </p:cNvPr>
          <p:cNvSpPr>
            <a:spLocks noGrp="1"/>
          </p:cNvSpPr>
          <p:nvPr>
            <p:ph type="title"/>
          </p:nvPr>
        </p:nvSpPr>
        <p:spPr/>
        <p:txBody>
          <a:bodyPr/>
          <a:lstStyle/>
          <a:p>
            <a:r>
              <a:rPr lang="en-GB" dirty="0"/>
              <a:t>Subject</a:t>
            </a:r>
          </a:p>
        </p:txBody>
      </p:sp>
      <p:graphicFrame>
        <p:nvGraphicFramePr>
          <p:cNvPr id="7" name="Content Placeholder 6">
            <a:extLst>
              <a:ext uri="{FF2B5EF4-FFF2-40B4-BE49-F238E27FC236}">
                <a16:creationId xmlns:a16="http://schemas.microsoft.com/office/drawing/2014/main" id="{D845153F-1C4E-6BA2-A626-44CDD095C11A}"/>
              </a:ext>
            </a:extLst>
          </p:cNvPr>
          <p:cNvGraphicFramePr>
            <a:graphicFrameLocks noGrp="1"/>
          </p:cNvGraphicFramePr>
          <p:nvPr>
            <p:ph idx="1"/>
            <p:extLst>
              <p:ext uri="{D42A27DB-BD31-4B8C-83A1-F6EECF244321}">
                <p14:modId xmlns:p14="http://schemas.microsoft.com/office/powerpoint/2010/main" val="800225347"/>
              </p:ext>
            </p:extLst>
          </p:nvPr>
        </p:nvGraphicFramePr>
        <p:xfrm>
          <a:off x="4648197" y="1936418"/>
          <a:ext cx="6705603" cy="3896077"/>
        </p:xfrm>
        <a:graphic>
          <a:graphicData uri="http://schemas.openxmlformats.org/drawingml/2006/table">
            <a:tbl>
              <a:tblPr>
                <a:tableStyleId>{5C22544A-7EE6-4342-B048-85BDC9FD1C3A}</a:tableStyleId>
              </a:tblPr>
              <a:tblGrid>
                <a:gridCol w="2800815">
                  <a:extLst>
                    <a:ext uri="{9D8B030D-6E8A-4147-A177-3AD203B41FA5}">
                      <a16:colId xmlns:a16="http://schemas.microsoft.com/office/drawing/2014/main" val="4257905443"/>
                    </a:ext>
                  </a:extLst>
                </a:gridCol>
                <a:gridCol w="650798">
                  <a:extLst>
                    <a:ext uri="{9D8B030D-6E8A-4147-A177-3AD203B41FA5}">
                      <a16:colId xmlns:a16="http://schemas.microsoft.com/office/drawing/2014/main" val="3194041148"/>
                    </a:ext>
                  </a:extLst>
                </a:gridCol>
                <a:gridCol w="650798">
                  <a:extLst>
                    <a:ext uri="{9D8B030D-6E8A-4147-A177-3AD203B41FA5}">
                      <a16:colId xmlns:a16="http://schemas.microsoft.com/office/drawing/2014/main" val="1610891498"/>
                    </a:ext>
                  </a:extLst>
                </a:gridCol>
                <a:gridCol w="650798">
                  <a:extLst>
                    <a:ext uri="{9D8B030D-6E8A-4147-A177-3AD203B41FA5}">
                      <a16:colId xmlns:a16="http://schemas.microsoft.com/office/drawing/2014/main" val="3557024025"/>
                    </a:ext>
                  </a:extLst>
                </a:gridCol>
                <a:gridCol w="650798">
                  <a:extLst>
                    <a:ext uri="{9D8B030D-6E8A-4147-A177-3AD203B41FA5}">
                      <a16:colId xmlns:a16="http://schemas.microsoft.com/office/drawing/2014/main" val="1592589810"/>
                    </a:ext>
                  </a:extLst>
                </a:gridCol>
                <a:gridCol w="650798">
                  <a:extLst>
                    <a:ext uri="{9D8B030D-6E8A-4147-A177-3AD203B41FA5}">
                      <a16:colId xmlns:a16="http://schemas.microsoft.com/office/drawing/2014/main" val="3571890976"/>
                    </a:ext>
                  </a:extLst>
                </a:gridCol>
                <a:gridCol w="650798">
                  <a:extLst>
                    <a:ext uri="{9D8B030D-6E8A-4147-A177-3AD203B41FA5}">
                      <a16:colId xmlns:a16="http://schemas.microsoft.com/office/drawing/2014/main" val="2553706441"/>
                    </a:ext>
                  </a:extLst>
                </a:gridCol>
              </a:tblGrid>
              <a:tr h="667969">
                <a:tc>
                  <a:txBody>
                    <a:bodyPr/>
                    <a:lstStyle/>
                    <a:p>
                      <a:pPr algn="l" fontAlgn="b"/>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GB" sz="1100" u="none" strike="noStrike" dirty="0">
                          <a:solidFill>
                            <a:schemeClr val="bg1"/>
                          </a:solidFill>
                          <a:effectLst/>
                        </a:rPr>
                        <a:t>Bucks</a:t>
                      </a:r>
                      <a:endParaRPr lang="en-GB" sz="1100" b="0" i="0" u="none" strike="noStrike" dirty="0">
                        <a:solidFill>
                          <a:schemeClr val="bg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a:txBody>
                    <a:bodyPr/>
                    <a:lstStyle/>
                    <a:p>
                      <a:pPr algn="l" fontAlgn="b"/>
                      <a:r>
                        <a:rPr lang="en-GB" sz="1100" u="none" strike="noStrike" dirty="0">
                          <a:solidFill>
                            <a:schemeClr val="bg1"/>
                          </a:solidFill>
                          <a:effectLst/>
                        </a:rPr>
                        <a:t>Herts</a:t>
                      </a:r>
                      <a:endParaRPr lang="en-GB" sz="1100" b="0" i="0" u="none" strike="noStrike" dirty="0">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78787"/>
                    </a:solidFill>
                  </a:tcPr>
                </a:tc>
                <a:tc>
                  <a:txBody>
                    <a:bodyPr/>
                    <a:lstStyle/>
                    <a:p>
                      <a:pPr algn="l" fontAlgn="b"/>
                      <a:r>
                        <a:rPr lang="en-GB" sz="1100" u="none" strike="noStrike" dirty="0">
                          <a:solidFill>
                            <a:schemeClr val="bg1"/>
                          </a:solidFill>
                          <a:effectLst/>
                        </a:rPr>
                        <a:t>Oxon</a:t>
                      </a:r>
                      <a:endParaRPr lang="en-GB" sz="1100" b="0" i="0" u="none" strike="noStrike" dirty="0">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78787"/>
                    </a:solidFill>
                  </a:tcPr>
                </a:tc>
                <a:tc>
                  <a:txBody>
                    <a:bodyPr/>
                    <a:lstStyle/>
                    <a:p>
                      <a:pPr algn="l" fontAlgn="b"/>
                      <a:r>
                        <a:rPr lang="en-GB" sz="1100" u="none" strike="noStrike" dirty="0">
                          <a:solidFill>
                            <a:schemeClr val="bg1"/>
                          </a:solidFill>
                          <a:effectLst/>
                        </a:rPr>
                        <a:t>Milton Keynes (LA)</a:t>
                      </a:r>
                      <a:endParaRPr lang="en-GB" sz="1100" b="0" i="0" u="none" strike="noStrike" dirty="0">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78787"/>
                    </a:solidFill>
                  </a:tcPr>
                </a:tc>
                <a:tc>
                  <a:txBody>
                    <a:bodyPr/>
                    <a:lstStyle/>
                    <a:p>
                      <a:pPr algn="l" fontAlgn="b"/>
                      <a:r>
                        <a:rPr lang="en-GB" sz="1100" u="none" strike="noStrike" dirty="0">
                          <a:solidFill>
                            <a:schemeClr val="bg1"/>
                          </a:solidFill>
                          <a:effectLst/>
                        </a:rPr>
                        <a:t>Slough (LA)</a:t>
                      </a:r>
                      <a:endParaRPr lang="en-GB" sz="1100" b="0" i="0" u="none" strike="noStrike" dirty="0">
                        <a:solidFill>
                          <a:schemeClr val="bg1"/>
                        </a:solidFill>
                        <a:effectLst/>
                        <a:latin typeface="Calibri" panose="020F0502020204030204" pitchFamily="34" charset="0"/>
                      </a:endParaRPr>
                    </a:p>
                  </a:txBody>
                  <a:tcPr marL="9525" marR="9525" marT="9525"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78787"/>
                    </a:solidFill>
                  </a:tcPr>
                </a:tc>
                <a:tc>
                  <a:txBody>
                    <a:bodyPr/>
                    <a:lstStyle/>
                    <a:p>
                      <a:pPr algn="l" fontAlgn="b"/>
                      <a:r>
                        <a:rPr lang="en-GB" sz="1100" u="none" strike="noStrike" dirty="0">
                          <a:effectLst/>
                        </a:rPr>
                        <a:t>England</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3276550149"/>
                  </a:ext>
                </a:extLst>
              </a:tr>
              <a:tr h="248316">
                <a:tc>
                  <a:txBody>
                    <a:bodyPr/>
                    <a:lstStyle/>
                    <a:p>
                      <a:pPr algn="r" fontAlgn="b"/>
                      <a:r>
                        <a:rPr lang="en-GB" sz="1100" u="none" strike="noStrike" dirty="0">
                          <a:effectLst/>
                        </a:rPr>
                        <a:t>Agriculture, Horticulture &amp; Animal Care</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fontAlgn="b"/>
                      <a:r>
                        <a:rPr lang="en-GB" sz="1100" b="0" i="0" u="none" strike="noStrike" dirty="0">
                          <a:solidFill>
                            <a:schemeClr val="bg1"/>
                          </a:solidFill>
                          <a:effectLst/>
                          <a:latin typeface="Calibri" panose="020F0502020204030204" pitchFamily="34" charset="0"/>
                        </a:rPr>
                        <a:t>2%</a:t>
                      </a:r>
                    </a:p>
                  </a:txBody>
                  <a:tcPr marL="7620" marR="7620" marT="7620" marB="0" anchor="b">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b="0" i="0" u="none" strike="noStrike">
                          <a:solidFill>
                            <a:schemeClr val="bg1"/>
                          </a:solidFill>
                          <a:effectLst/>
                          <a:latin typeface="Calibri" panose="020F0502020204030204" pitchFamily="34" charset="0"/>
                        </a:rPr>
                        <a:t>2%</a:t>
                      </a:r>
                    </a:p>
                  </a:txBody>
                  <a:tcPr marL="7620" marR="7620" marT="7620"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2%</a:t>
                      </a:r>
                    </a:p>
                  </a:txBody>
                  <a:tcPr marL="7620" marR="7620" marT="7620"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1%</a:t>
                      </a:r>
                    </a:p>
                  </a:txBody>
                  <a:tcPr marL="7620" marR="7620" marT="7620"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0%</a:t>
                      </a:r>
                    </a:p>
                  </a:txBody>
                  <a:tcPr marL="7620" marR="7620" marT="7620"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rgbClr val="000000"/>
                          </a:solidFill>
                          <a:effectLst/>
                          <a:latin typeface="Calibri" panose="020F0502020204030204" pitchFamily="34" charset="0"/>
                        </a:rPr>
                        <a:t>2%</a:t>
                      </a:r>
                    </a:p>
                  </a:txBody>
                  <a:tcPr marL="7620" marR="7620" marT="7620"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1658524696"/>
                  </a:ext>
                </a:extLst>
              </a:tr>
              <a:tr h="248316">
                <a:tc>
                  <a:txBody>
                    <a:bodyPr/>
                    <a:lstStyle/>
                    <a:p>
                      <a:pPr algn="r" fontAlgn="b"/>
                      <a:r>
                        <a:rPr lang="en-GB" sz="1100" u="none" strike="noStrike" dirty="0">
                          <a:effectLst/>
                        </a:rPr>
                        <a:t>Arts, Media &amp; Publishing</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GB" sz="1100" b="0" i="0" u="none" strike="noStrike">
                          <a:solidFill>
                            <a:schemeClr val="bg1"/>
                          </a:solidFill>
                          <a:effectLst/>
                          <a:latin typeface="Calibri" panose="020F0502020204030204" pitchFamily="34" charset="0"/>
                        </a:rPr>
                        <a:t>4%</a:t>
                      </a:r>
                    </a:p>
                  </a:txBody>
                  <a:tcPr marL="7620" marR="7620" marT="7620"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b="0" i="0" u="none" strike="noStrike">
                          <a:solidFill>
                            <a:schemeClr val="bg1"/>
                          </a:solidFill>
                          <a:effectLst/>
                          <a:latin typeface="Calibri" panose="020F0502020204030204" pitchFamily="34" charset="0"/>
                        </a:rPr>
                        <a:t>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1%</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1%</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rgbClr val="000000"/>
                          </a:solidFill>
                          <a:effectLst/>
                          <a:latin typeface="Calibri" panose="020F0502020204030204" pitchFamily="34" charset="0"/>
                        </a:rPr>
                        <a:t>1%</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385664616"/>
                  </a:ext>
                </a:extLst>
              </a:tr>
              <a:tr h="248316">
                <a:tc>
                  <a:txBody>
                    <a:bodyPr/>
                    <a:lstStyle/>
                    <a:p>
                      <a:pPr algn="r" fontAlgn="b"/>
                      <a:r>
                        <a:rPr lang="en-GB" sz="1100" u="none" strike="noStrike" dirty="0">
                          <a:effectLst/>
                        </a:rPr>
                        <a:t>Business, Administration &amp; Law</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GB" sz="1100" b="0" i="0" u="none" strike="noStrike">
                          <a:solidFill>
                            <a:schemeClr val="bg1"/>
                          </a:solidFill>
                          <a:effectLst/>
                          <a:latin typeface="Calibri" panose="020F0502020204030204" pitchFamily="34" charset="0"/>
                        </a:rPr>
                        <a:t>26%</a:t>
                      </a:r>
                    </a:p>
                  </a:txBody>
                  <a:tcPr marL="7620" marR="7620" marT="7620"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b="0" i="0" u="none" strike="noStrike">
                          <a:solidFill>
                            <a:schemeClr val="bg1"/>
                          </a:solidFill>
                          <a:effectLst/>
                          <a:latin typeface="Calibri" panose="020F0502020204030204" pitchFamily="34" charset="0"/>
                        </a:rPr>
                        <a:t>35%</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26%</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dirty="0">
                          <a:solidFill>
                            <a:schemeClr val="bg1"/>
                          </a:solidFill>
                          <a:effectLst/>
                          <a:latin typeface="Calibri" panose="020F0502020204030204" pitchFamily="34" charset="0"/>
                        </a:rPr>
                        <a:t>46%</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36%</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rgbClr val="000000"/>
                          </a:solidFill>
                          <a:effectLst/>
                          <a:latin typeface="Calibri" panose="020F0502020204030204" pitchFamily="34" charset="0"/>
                        </a:rPr>
                        <a:t>30%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3657275031"/>
                  </a:ext>
                </a:extLst>
              </a:tr>
              <a:tr h="248316">
                <a:tc>
                  <a:txBody>
                    <a:bodyPr/>
                    <a:lstStyle/>
                    <a:p>
                      <a:pPr algn="r" fontAlgn="b"/>
                      <a:r>
                        <a:rPr lang="en-GB" sz="1100" u="none" strike="noStrike" dirty="0">
                          <a:effectLst/>
                        </a:rPr>
                        <a:t>Construction, Planning &amp; the Built Environment</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GB" sz="1100" b="0" i="0" u="none" strike="noStrike">
                          <a:solidFill>
                            <a:schemeClr val="bg1"/>
                          </a:solidFill>
                          <a:effectLst/>
                          <a:latin typeface="Calibri" panose="020F0502020204030204" pitchFamily="34" charset="0"/>
                        </a:rPr>
                        <a:t>4%</a:t>
                      </a:r>
                    </a:p>
                  </a:txBody>
                  <a:tcPr marL="7620" marR="7620" marT="7620"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b="0" i="0" u="none" strike="noStrike">
                          <a:solidFill>
                            <a:schemeClr val="bg1"/>
                          </a:solidFill>
                          <a:effectLst/>
                          <a:latin typeface="Calibri" panose="020F0502020204030204" pitchFamily="34" charset="0"/>
                        </a:rPr>
                        <a:t>5%</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7%</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6%</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11%</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rgbClr val="000000"/>
                          </a:solidFill>
                          <a:effectLst/>
                          <a:latin typeface="Calibri" panose="020F0502020204030204" pitchFamily="34" charset="0"/>
                        </a:rPr>
                        <a:t>5%</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500409961"/>
                  </a:ext>
                </a:extLst>
              </a:tr>
              <a:tr h="248316">
                <a:tc>
                  <a:txBody>
                    <a:bodyPr/>
                    <a:lstStyle/>
                    <a:p>
                      <a:pPr algn="r" fontAlgn="b"/>
                      <a:r>
                        <a:rPr lang="en-GB" sz="1100" u="none" strike="noStrike" dirty="0">
                          <a:effectLst/>
                        </a:rPr>
                        <a:t>Education &amp; Training</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GB" sz="1100" b="0" i="0" u="none" strike="noStrike">
                          <a:solidFill>
                            <a:schemeClr val="bg1"/>
                          </a:solidFill>
                          <a:effectLst/>
                          <a:latin typeface="Calibri" panose="020F0502020204030204" pitchFamily="34" charset="0"/>
                        </a:rPr>
                        <a:t>4%</a:t>
                      </a:r>
                    </a:p>
                  </a:txBody>
                  <a:tcPr marL="7620" marR="7620" marT="7620"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b="0" i="0" u="none" strike="noStrike">
                          <a:solidFill>
                            <a:schemeClr val="bg1"/>
                          </a:solidFill>
                          <a:effectLst/>
                          <a:latin typeface="Calibri" panose="020F0502020204030204" pitchFamily="34" charset="0"/>
                        </a:rPr>
                        <a:t>3%</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2%</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4%</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rgbClr val="000000"/>
                          </a:solidFill>
                          <a:effectLst/>
                          <a:latin typeface="Calibri" panose="020F0502020204030204" pitchFamily="34" charset="0"/>
                        </a:rPr>
                        <a:t>3%</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1775377573"/>
                  </a:ext>
                </a:extLst>
              </a:tr>
              <a:tr h="248316">
                <a:tc>
                  <a:txBody>
                    <a:bodyPr/>
                    <a:lstStyle/>
                    <a:p>
                      <a:pPr algn="r" fontAlgn="b"/>
                      <a:r>
                        <a:rPr lang="en-GB" sz="1100" u="none" strike="noStrike" dirty="0">
                          <a:effectLst/>
                        </a:rPr>
                        <a:t>Engineering &amp; Manufacturing Technologies</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GB" sz="1100" b="0" i="0" u="none" strike="noStrike">
                          <a:solidFill>
                            <a:schemeClr val="bg1"/>
                          </a:solidFill>
                          <a:effectLst/>
                          <a:latin typeface="Calibri" panose="020F0502020204030204" pitchFamily="34" charset="0"/>
                        </a:rPr>
                        <a:t>11%</a:t>
                      </a:r>
                    </a:p>
                  </a:txBody>
                  <a:tcPr marL="7620" marR="7620" marT="7620"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b="0" i="0" u="none" strike="noStrike">
                          <a:solidFill>
                            <a:schemeClr val="bg1"/>
                          </a:solidFill>
                          <a:effectLst/>
                          <a:latin typeface="Calibri" panose="020F0502020204030204" pitchFamily="34" charset="0"/>
                        </a:rPr>
                        <a:t>14%</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18%</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8%</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14%</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rgbClr val="000000"/>
                          </a:solidFill>
                          <a:effectLst/>
                          <a:latin typeface="Calibri" panose="020F0502020204030204" pitchFamily="34" charset="0"/>
                        </a:rPr>
                        <a:t>15%</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1903145499"/>
                  </a:ext>
                </a:extLst>
              </a:tr>
              <a:tr h="248316">
                <a:tc>
                  <a:txBody>
                    <a:bodyPr/>
                    <a:lstStyle/>
                    <a:p>
                      <a:pPr algn="r" fontAlgn="b"/>
                      <a:r>
                        <a:rPr lang="en-GB" sz="1100" u="none" strike="noStrike" dirty="0">
                          <a:effectLst/>
                        </a:rPr>
                        <a:t>Health, Public Services &amp; Care</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GB" sz="1100" b="0" i="0" u="none" strike="noStrike">
                          <a:solidFill>
                            <a:schemeClr val="bg1"/>
                          </a:solidFill>
                          <a:effectLst/>
                          <a:latin typeface="Calibri" panose="020F0502020204030204" pitchFamily="34" charset="0"/>
                        </a:rPr>
                        <a:t>30%</a:t>
                      </a:r>
                    </a:p>
                  </a:txBody>
                  <a:tcPr marL="7620" marR="7620" marT="7620"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b="0" i="0" u="none" strike="noStrike">
                          <a:solidFill>
                            <a:schemeClr val="bg1"/>
                          </a:solidFill>
                          <a:effectLst/>
                          <a:latin typeface="Calibri" panose="020F0502020204030204" pitchFamily="34" charset="0"/>
                        </a:rPr>
                        <a:t>24%</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29%</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15%</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14%</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rgbClr val="000000"/>
                          </a:solidFill>
                          <a:effectLst/>
                          <a:latin typeface="Calibri" panose="020F0502020204030204" pitchFamily="34" charset="0"/>
                        </a:rPr>
                        <a:t>26%</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2739742895"/>
                  </a:ext>
                </a:extLst>
              </a:tr>
              <a:tr h="248316">
                <a:tc>
                  <a:txBody>
                    <a:bodyPr/>
                    <a:lstStyle/>
                    <a:p>
                      <a:pPr algn="r" fontAlgn="b"/>
                      <a:r>
                        <a:rPr lang="en-GB" sz="1100" u="none" strike="noStrike" dirty="0">
                          <a:effectLst/>
                        </a:rPr>
                        <a:t>History, Philosophy &amp; Theology</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GB" sz="1100" b="0" i="0" u="none" strike="noStrike">
                          <a:solidFill>
                            <a:schemeClr val="bg1"/>
                          </a:solidFill>
                          <a:effectLst/>
                          <a:latin typeface="Calibri" panose="020F0502020204030204" pitchFamily="34" charset="0"/>
                        </a:rPr>
                        <a:t>0%</a:t>
                      </a:r>
                    </a:p>
                  </a:txBody>
                  <a:tcPr marL="7620" marR="7620" marT="7620"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b="0" i="0" u="none" strike="noStrike">
                          <a:solidFill>
                            <a:schemeClr val="bg1"/>
                          </a:solidFill>
                          <a:effectLst/>
                          <a:latin typeface="Calibri" panose="020F0502020204030204" pitchFamily="34" charset="0"/>
                        </a:rPr>
                        <a:t>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rgbClr val="000000"/>
                          </a:solidFill>
                          <a:effectLst/>
                          <a:latin typeface="Calibri" panose="020F0502020204030204" pitchFamily="34" charset="0"/>
                        </a:rPr>
                        <a:t>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160720564"/>
                  </a:ext>
                </a:extLst>
              </a:tr>
              <a:tr h="248316">
                <a:tc>
                  <a:txBody>
                    <a:bodyPr/>
                    <a:lstStyle/>
                    <a:p>
                      <a:pPr algn="r" fontAlgn="b"/>
                      <a:r>
                        <a:rPr lang="en-GB" sz="1100" u="none" strike="noStrike" dirty="0">
                          <a:effectLst/>
                        </a:rPr>
                        <a:t>Information &amp; Communication Technology</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GB" sz="1100" b="0" i="0" u="none" strike="noStrike">
                          <a:solidFill>
                            <a:schemeClr val="bg1"/>
                          </a:solidFill>
                          <a:effectLst/>
                          <a:latin typeface="Calibri" panose="020F0502020204030204" pitchFamily="34" charset="0"/>
                        </a:rPr>
                        <a:t>5%</a:t>
                      </a:r>
                    </a:p>
                  </a:txBody>
                  <a:tcPr marL="7620" marR="7620" marT="7620"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b="0" i="0" u="none" strike="noStrike">
                          <a:solidFill>
                            <a:schemeClr val="bg1"/>
                          </a:solidFill>
                          <a:effectLst/>
                          <a:latin typeface="Calibri" panose="020F0502020204030204" pitchFamily="34" charset="0"/>
                        </a:rPr>
                        <a:t>7%</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4%</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9%</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11%</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rgbClr val="000000"/>
                          </a:solidFill>
                          <a:effectLst/>
                          <a:latin typeface="Calibri" panose="020F0502020204030204" pitchFamily="34" charset="0"/>
                        </a:rPr>
                        <a:t>6%</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2760448770"/>
                  </a:ext>
                </a:extLst>
              </a:tr>
              <a:tr h="248316">
                <a:tc>
                  <a:txBody>
                    <a:bodyPr/>
                    <a:lstStyle/>
                    <a:p>
                      <a:pPr algn="r" fontAlgn="b"/>
                      <a:r>
                        <a:rPr lang="en-GB" sz="1100" u="none" strike="noStrike" dirty="0">
                          <a:effectLst/>
                        </a:rPr>
                        <a:t>Leisure, Travel &amp; Tourism</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GB" sz="1100" b="0" i="0" u="none" strike="noStrike">
                          <a:solidFill>
                            <a:schemeClr val="bg1"/>
                          </a:solidFill>
                          <a:effectLst/>
                          <a:latin typeface="Calibri" panose="020F0502020204030204" pitchFamily="34" charset="0"/>
                        </a:rPr>
                        <a:t>2%</a:t>
                      </a:r>
                    </a:p>
                  </a:txBody>
                  <a:tcPr marL="7620" marR="7620" marT="7620"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b="0" i="0" u="none" strike="noStrike">
                          <a:solidFill>
                            <a:schemeClr val="bg1"/>
                          </a:solidFill>
                          <a:effectLst/>
                          <a:latin typeface="Calibri" panose="020F0502020204030204" pitchFamily="34" charset="0"/>
                        </a:rPr>
                        <a:t>1%</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1%</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rgbClr val="000000"/>
                          </a:solidFill>
                          <a:effectLst/>
                          <a:latin typeface="Calibri" panose="020F0502020204030204" pitchFamily="34" charset="0"/>
                        </a:rPr>
                        <a:t>1%</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969021756"/>
                  </a:ext>
                </a:extLst>
              </a:tr>
              <a:tr h="248316">
                <a:tc>
                  <a:txBody>
                    <a:bodyPr/>
                    <a:lstStyle/>
                    <a:p>
                      <a:pPr algn="r" fontAlgn="b"/>
                      <a:r>
                        <a:rPr lang="en-GB" sz="1100" u="none" strike="noStrike" dirty="0">
                          <a:effectLst/>
                        </a:rPr>
                        <a:t>Retail &amp; Commercial Enterprise</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GB" sz="1100" b="0" i="0" u="none" strike="noStrike">
                          <a:solidFill>
                            <a:schemeClr val="bg1"/>
                          </a:solidFill>
                          <a:effectLst/>
                          <a:latin typeface="Calibri" panose="020F0502020204030204" pitchFamily="34" charset="0"/>
                        </a:rPr>
                        <a:t>10%</a:t>
                      </a:r>
                    </a:p>
                  </a:txBody>
                  <a:tcPr marL="7620" marR="7620" marT="7620"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b="0" i="0" u="none" strike="noStrike">
                          <a:solidFill>
                            <a:schemeClr val="bg1"/>
                          </a:solidFill>
                          <a:effectLst/>
                          <a:latin typeface="Calibri" panose="020F0502020204030204" pitchFamily="34" charset="0"/>
                        </a:rPr>
                        <a:t>7%</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10%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9%</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14%</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rgbClr val="000000"/>
                          </a:solidFill>
                          <a:effectLst/>
                          <a:latin typeface="Calibri" panose="020F0502020204030204" pitchFamily="34" charset="0"/>
                        </a:rPr>
                        <a:t>9%</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426023978"/>
                  </a:ext>
                </a:extLst>
              </a:tr>
              <a:tr h="248316">
                <a:tc>
                  <a:txBody>
                    <a:bodyPr/>
                    <a:lstStyle/>
                    <a:p>
                      <a:pPr algn="r" fontAlgn="b"/>
                      <a:r>
                        <a:rPr lang="en-GB" sz="1100" u="none" strike="noStrike" dirty="0">
                          <a:effectLst/>
                        </a:rPr>
                        <a:t>Science &amp; Mathematics</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GB" sz="1100" b="0" i="0" u="none" strike="noStrike">
                          <a:solidFill>
                            <a:schemeClr val="bg1"/>
                          </a:solidFill>
                          <a:effectLst/>
                          <a:latin typeface="Calibri" panose="020F0502020204030204" pitchFamily="34" charset="0"/>
                        </a:rPr>
                        <a:t>0%</a:t>
                      </a:r>
                    </a:p>
                  </a:txBody>
                  <a:tcPr marL="7620" marR="7620" marT="7620"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b="0" i="0" u="none" strike="noStrike">
                          <a:solidFill>
                            <a:schemeClr val="bg1"/>
                          </a:solidFill>
                          <a:effectLst/>
                          <a:latin typeface="Calibri" panose="020F0502020204030204" pitchFamily="34" charset="0"/>
                        </a:rPr>
                        <a:t>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rgbClr val="000000"/>
                          </a:solidFill>
                          <a:effectLst/>
                          <a:latin typeface="Calibri" panose="020F0502020204030204" pitchFamily="34" charset="0"/>
                        </a:rPr>
                        <a:t>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902254958"/>
                  </a:ext>
                </a:extLst>
              </a:tr>
              <a:tr h="248316">
                <a:tc>
                  <a:txBody>
                    <a:bodyPr/>
                    <a:lstStyle/>
                    <a:p>
                      <a:pPr algn="r" fontAlgn="b"/>
                      <a:r>
                        <a:rPr lang="en-GB" sz="1100" u="none" strike="noStrike" dirty="0">
                          <a:effectLst/>
                        </a:rPr>
                        <a:t>Social Sciences</a:t>
                      </a:r>
                      <a:endParaRPr lang="en-GB" sz="1100" b="0" i="0" u="none" strike="noStrike" dirty="0">
                        <a:solidFill>
                          <a:srgbClr val="000000"/>
                        </a:solidFill>
                        <a:effectLst/>
                        <a:latin typeface="Calibri" panose="020F0502020204030204" pitchFamily="34" charset="0"/>
                      </a:endParaRPr>
                    </a:p>
                  </a:txBody>
                  <a:tcPr marL="9525" marR="9525" marT="9525"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GB" sz="1100" b="0" i="0" u="none" strike="noStrike">
                          <a:solidFill>
                            <a:schemeClr val="bg1"/>
                          </a:solidFill>
                          <a:effectLst/>
                          <a:latin typeface="Calibri" panose="020F0502020204030204" pitchFamily="34" charset="0"/>
                        </a:rPr>
                        <a:t>0%</a:t>
                      </a:r>
                    </a:p>
                  </a:txBody>
                  <a:tcPr marL="7620" marR="7620" marT="7620"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r" fontAlgn="b"/>
                      <a:r>
                        <a:rPr lang="en-GB" sz="1100" b="0" i="0" u="none" strike="noStrike">
                          <a:solidFill>
                            <a:schemeClr val="bg1"/>
                          </a:solidFill>
                          <a:effectLst/>
                          <a:latin typeface="Calibri" panose="020F0502020204030204" pitchFamily="34" charset="0"/>
                        </a:rPr>
                        <a:t>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a:solidFill>
                            <a:schemeClr val="bg1"/>
                          </a:solidFill>
                          <a:effectLst/>
                          <a:latin typeface="Calibri" panose="020F0502020204030204" pitchFamily="34" charset="0"/>
                        </a:rPr>
                        <a:t>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dirty="0">
                          <a:solidFill>
                            <a:schemeClr val="bg1"/>
                          </a:solidFill>
                          <a:effectLst/>
                          <a:latin typeface="Calibri" panose="020F0502020204030204" pitchFamily="34" charset="0"/>
                        </a:rPr>
                        <a:t>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r" fontAlgn="b"/>
                      <a:r>
                        <a:rPr lang="en-GB" sz="1100" b="0" i="0" u="none" strike="noStrike" dirty="0">
                          <a:solidFill>
                            <a:srgbClr val="000000"/>
                          </a:solidFill>
                          <a:effectLst/>
                          <a:latin typeface="Calibri" panose="020F0502020204030204" pitchFamily="34" charset="0"/>
                        </a:rPr>
                        <a:t>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808775740"/>
                  </a:ext>
                </a:extLst>
              </a:tr>
            </a:tbl>
          </a:graphicData>
        </a:graphic>
      </p:graphicFrame>
      <p:sp>
        <p:nvSpPr>
          <p:cNvPr id="4" name="TextBox 3">
            <a:extLst>
              <a:ext uri="{FF2B5EF4-FFF2-40B4-BE49-F238E27FC236}">
                <a16:creationId xmlns:a16="http://schemas.microsoft.com/office/drawing/2014/main" id="{8287E605-3B04-EC95-B62A-37D8137BE68C}"/>
              </a:ext>
            </a:extLst>
          </p:cNvPr>
          <p:cNvSpPr txBox="1"/>
          <p:nvPr/>
        </p:nvSpPr>
        <p:spPr>
          <a:xfrm>
            <a:off x="7559040" y="5899964"/>
            <a:ext cx="4258195" cy="276999"/>
          </a:xfrm>
          <a:prstGeom prst="rect">
            <a:avLst/>
          </a:prstGeom>
          <a:noFill/>
        </p:spPr>
        <p:txBody>
          <a:bodyPr wrap="square" rtlCol="0">
            <a:spAutoFit/>
          </a:bodyPr>
          <a:lstStyle/>
          <a:p>
            <a:pPr algn="r"/>
            <a:r>
              <a:rPr lang="en-GB" sz="1200" dirty="0"/>
              <a:t>Source: </a:t>
            </a:r>
            <a:r>
              <a:rPr lang="en-GB" sz="1200" dirty="0">
                <a:hlinkClick r:id="rId2"/>
              </a:rPr>
              <a:t>DfE Apprenticeship achievements 2022/23 academic year</a:t>
            </a:r>
            <a:endParaRPr lang="en-GB" sz="1200" dirty="0"/>
          </a:p>
        </p:txBody>
      </p:sp>
      <p:sp>
        <p:nvSpPr>
          <p:cNvPr id="3" name="TextBox 2">
            <a:extLst>
              <a:ext uri="{FF2B5EF4-FFF2-40B4-BE49-F238E27FC236}">
                <a16:creationId xmlns:a16="http://schemas.microsoft.com/office/drawing/2014/main" id="{D0E8AE10-1762-BF38-35C2-DF7C2C27CF2E}"/>
              </a:ext>
            </a:extLst>
          </p:cNvPr>
          <p:cNvSpPr txBox="1"/>
          <p:nvPr/>
        </p:nvSpPr>
        <p:spPr>
          <a:xfrm>
            <a:off x="5562600" y="982311"/>
            <a:ext cx="5791200" cy="954107"/>
          </a:xfrm>
          <a:prstGeom prst="rect">
            <a:avLst/>
          </a:prstGeom>
          <a:noFill/>
        </p:spPr>
        <p:txBody>
          <a:bodyPr wrap="square" rtlCol="0">
            <a:spAutoFit/>
          </a:bodyPr>
          <a:lstStyle/>
          <a:p>
            <a:r>
              <a:rPr lang="en-GB" sz="1400" b="1" dirty="0">
                <a:solidFill>
                  <a:srgbClr val="006965"/>
                </a:solidFill>
              </a:rPr>
              <a:t>A lower proportion of achievements for apprenticeships delivered in Buckinghamshire were in ‘engineering &amp; manufacturing technologies’ than the national average, while a higher proportion were in ‘health, public services &amp; care’ </a:t>
            </a:r>
          </a:p>
        </p:txBody>
      </p:sp>
      <p:sp>
        <p:nvSpPr>
          <p:cNvPr id="5" name="Content Placeholder 2">
            <a:extLst>
              <a:ext uri="{FF2B5EF4-FFF2-40B4-BE49-F238E27FC236}">
                <a16:creationId xmlns:a16="http://schemas.microsoft.com/office/drawing/2014/main" id="{51247D88-4F14-B496-BDC0-A0C9DFD5B637}"/>
              </a:ext>
            </a:extLst>
          </p:cNvPr>
          <p:cNvSpPr txBox="1">
            <a:spLocks/>
          </p:cNvSpPr>
          <p:nvPr/>
        </p:nvSpPr>
        <p:spPr>
          <a:xfrm>
            <a:off x="838200" y="1825625"/>
            <a:ext cx="3809997"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000" dirty="0"/>
              <a:t>Almost a third of achievements for apprenticeships delivered in Buckinghamshire were in ‘health public services &amp; care’, higher than the national average.</a:t>
            </a:r>
          </a:p>
          <a:p>
            <a:r>
              <a:rPr lang="en-GB" sz="2000" dirty="0"/>
              <a:t>Just over a quarter of achievements were in ‘business, admin &amp; law’, lower than national average.</a:t>
            </a:r>
          </a:p>
          <a:p>
            <a:r>
              <a:rPr lang="en-GB" sz="2000" dirty="0"/>
              <a:t>A lower proportion of achievements were in ‘engineering &amp; manufacturing technologies’ than the national average.</a:t>
            </a:r>
          </a:p>
          <a:p>
            <a:endParaRPr lang="en-GB" sz="2000" dirty="0">
              <a:highlight>
                <a:srgbClr val="FFFF00"/>
              </a:highlight>
            </a:endParaRPr>
          </a:p>
        </p:txBody>
      </p:sp>
    </p:spTree>
    <p:extLst>
      <p:ext uri="{BB962C8B-B14F-4D97-AF65-F5344CB8AC3E}">
        <p14:creationId xmlns:p14="http://schemas.microsoft.com/office/powerpoint/2010/main" val="277851587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638DCE-90BA-2101-B40B-AE38DBC0B6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2E59FF-4140-6CA7-ABA4-ECED625151F7}"/>
              </a:ext>
            </a:extLst>
          </p:cNvPr>
          <p:cNvSpPr>
            <a:spLocks noGrp="1"/>
          </p:cNvSpPr>
          <p:nvPr>
            <p:ph type="title"/>
          </p:nvPr>
        </p:nvSpPr>
        <p:spPr/>
        <p:txBody>
          <a:bodyPr/>
          <a:lstStyle/>
          <a:p>
            <a:r>
              <a:rPr lang="en-GB" dirty="0"/>
              <a:t>Subject trend</a:t>
            </a:r>
          </a:p>
        </p:txBody>
      </p:sp>
      <p:graphicFrame>
        <p:nvGraphicFramePr>
          <p:cNvPr id="4" name="Table 3">
            <a:extLst>
              <a:ext uri="{FF2B5EF4-FFF2-40B4-BE49-F238E27FC236}">
                <a16:creationId xmlns:a16="http://schemas.microsoft.com/office/drawing/2014/main" id="{FF0F6083-CEEF-C770-3AB3-B1F58F468FE4}"/>
              </a:ext>
            </a:extLst>
          </p:cNvPr>
          <p:cNvGraphicFramePr>
            <a:graphicFrameLocks noGrp="1"/>
          </p:cNvGraphicFramePr>
          <p:nvPr>
            <p:extLst>
              <p:ext uri="{D42A27DB-BD31-4B8C-83A1-F6EECF244321}">
                <p14:modId xmlns:p14="http://schemas.microsoft.com/office/powerpoint/2010/main" val="3472437750"/>
              </p:ext>
            </p:extLst>
          </p:nvPr>
        </p:nvGraphicFramePr>
        <p:xfrm>
          <a:off x="5403000" y="2192131"/>
          <a:ext cx="5950800" cy="3160983"/>
        </p:xfrm>
        <a:graphic>
          <a:graphicData uri="http://schemas.openxmlformats.org/drawingml/2006/table">
            <a:tbl>
              <a:tblPr/>
              <a:tblGrid>
                <a:gridCol w="2548800">
                  <a:extLst>
                    <a:ext uri="{9D8B030D-6E8A-4147-A177-3AD203B41FA5}">
                      <a16:colId xmlns:a16="http://schemas.microsoft.com/office/drawing/2014/main" val="1765836603"/>
                    </a:ext>
                  </a:extLst>
                </a:gridCol>
                <a:gridCol w="680400">
                  <a:extLst>
                    <a:ext uri="{9D8B030D-6E8A-4147-A177-3AD203B41FA5}">
                      <a16:colId xmlns:a16="http://schemas.microsoft.com/office/drawing/2014/main" val="1168075891"/>
                    </a:ext>
                  </a:extLst>
                </a:gridCol>
                <a:gridCol w="680400">
                  <a:extLst>
                    <a:ext uri="{9D8B030D-6E8A-4147-A177-3AD203B41FA5}">
                      <a16:colId xmlns:a16="http://schemas.microsoft.com/office/drawing/2014/main" val="253193790"/>
                    </a:ext>
                  </a:extLst>
                </a:gridCol>
                <a:gridCol w="680400">
                  <a:extLst>
                    <a:ext uri="{9D8B030D-6E8A-4147-A177-3AD203B41FA5}">
                      <a16:colId xmlns:a16="http://schemas.microsoft.com/office/drawing/2014/main" val="2400346824"/>
                    </a:ext>
                  </a:extLst>
                </a:gridCol>
                <a:gridCol w="680400">
                  <a:extLst>
                    <a:ext uri="{9D8B030D-6E8A-4147-A177-3AD203B41FA5}">
                      <a16:colId xmlns:a16="http://schemas.microsoft.com/office/drawing/2014/main" val="2167087135"/>
                    </a:ext>
                  </a:extLst>
                </a:gridCol>
                <a:gridCol w="680400">
                  <a:extLst>
                    <a:ext uri="{9D8B030D-6E8A-4147-A177-3AD203B41FA5}">
                      <a16:colId xmlns:a16="http://schemas.microsoft.com/office/drawing/2014/main" val="1704505002"/>
                    </a:ext>
                  </a:extLst>
                </a:gridCol>
              </a:tblGrid>
              <a:tr h="241200">
                <a:tc>
                  <a:txBody>
                    <a:bodyPr/>
                    <a:lstStyle/>
                    <a:p>
                      <a:pPr algn="r" fontAlgn="b"/>
                      <a:endParaRPr lang="en-GB" sz="1100" b="0" i="0" u="none" strike="noStrike" dirty="0">
                        <a:solidFill>
                          <a:schemeClr val="bg1"/>
                        </a:solidFill>
                        <a:effectLst/>
                        <a:latin typeface="Calibri" panose="020F0502020204030204" pitchFamily="34" charset="0"/>
                      </a:endParaRPr>
                    </a:p>
                  </a:txBody>
                  <a:tcPr marL="4863" marR="4863" marT="4863" marB="0" anchor="b">
                    <a:lnL>
                      <a:noFill/>
                    </a:lnL>
                    <a:lnR>
                      <a:noFill/>
                    </a:lnR>
                    <a:lnT>
                      <a:noFill/>
                    </a:lnT>
                    <a:lnB>
                      <a:noFill/>
                    </a:lnB>
                    <a:solidFill>
                      <a:srgbClr val="006965"/>
                    </a:solidFill>
                  </a:tcPr>
                </a:tc>
                <a:tc>
                  <a:txBody>
                    <a:bodyPr/>
                    <a:lstStyle/>
                    <a:p>
                      <a:pPr algn="r" fontAlgn="b"/>
                      <a:r>
                        <a:rPr lang="en-GB" sz="1100" b="0" i="0" u="none" strike="noStrike" dirty="0">
                          <a:solidFill>
                            <a:schemeClr val="bg1"/>
                          </a:solidFill>
                          <a:effectLst/>
                          <a:latin typeface="Calibri" panose="020F0502020204030204" pitchFamily="34" charset="0"/>
                        </a:rPr>
                        <a:t>2019/20</a:t>
                      </a:r>
                    </a:p>
                  </a:txBody>
                  <a:tcPr marL="4863" marR="4863" marT="4863" marB="0" anchor="b">
                    <a:lnL>
                      <a:noFill/>
                    </a:lnL>
                    <a:lnR>
                      <a:noFill/>
                    </a:lnR>
                    <a:lnT>
                      <a:noFill/>
                    </a:lnT>
                    <a:lnB>
                      <a:noFill/>
                    </a:lnB>
                    <a:solidFill>
                      <a:srgbClr val="006965"/>
                    </a:solidFill>
                  </a:tcPr>
                </a:tc>
                <a:tc>
                  <a:txBody>
                    <a:bodyPr/>
                    <a:lstStyle/>
                    <a:p>
                      <a:pPr algn="r" fontAlgn="b"/>
                      <a:r>
                        <a:rPr lang="en-GB" sz="1100" b="0" i="0" u="none" strike="noStrike" dirty="0">
                          <a:solidFill>
                            <a:schemeClr val="bg1"/>
                          </a:solidFill>
                          <a:effectLst/>
                          <a:latin typeface="Calibri" panose="020F0502020204030204" pitchFamily="34" charset="0"/>
                        </a:rPr>
                        <a:t>2020/21</a:t>
                      </a:r>
                    </a:p>
                  </a:txBody>
                  <a:tcPr marL="4863" marR="4863" marT="4863" marB="0" anchor="b">
                    <a:lnL>
                      <a:noFill/>
                    </a:lnL>
                    <a:lnR>
                      <a:noFill/>
                    </a:lnR>
                    <a:lnT>
                      <a:noFill/>
                    </a:lnT>
                    <a:lnB>
                      <a:noFill/>
                    </a:lnB>
                    <a:solidFill>
                      <a:srgbClr val="006965"/>
                    </a:solidFill>
                  </a:tcPr>
                </a:tc>
                <a:tc>
                  <a:txBody>
                    <a:bodyPr/>
                    <a:lstStyle/>
                    <a:p>
                      <a:pPr algn="r" fontAlgn="b"/>
                      <a:r>
                        <a:rPr lang="en-GB" sz="1100" b="0" i="0" u="none" strike="noStrike" dirty="0">
                          <a:solidFill>
                            <a:schemeClr val="bg1"/>
                          </a:solidFill>
                          <a:effectLst/>
                          <a:latin typeface="Calibri" panose="020F0502020204030204" pitchFamily="34" charset="0"/>
                        </a:rPr>
                        <a:t>2021/22</a:t>
                      </a:r>
                    </a:p>
                  </a:txBody>
                  <a:tcPr marL="4863" marR="4863" marT="4863" marB="0" anchor="b">
                    <a:lnL>
                      <a:noFill/>
                    </a:lnL>
                    <a:lnR>
                      <a:noFill/>
                    </a:lnR>
                    <a:lnT>
                      <a:noFill/>
                    </a:lnT>
                    <a:lnB>
                      <a:noFill/>
                    </a:lnB>
                    <a:solidFill>
                      <a:srgbClr val="006965"/>
                    </a:solidFill>
                  </a:tcPr>
                </a:tc>
                <a:tc>
                  <a:txBody>
                    <a:bodyPr/>
                    <a:lstStyle/>
                    <a:p>
                      <a:pPr algn="r" fontAlgn="b"/>
                      <a:r>
                        <a:rPr lang="en-GB" sz="1100" b="0" i="0" u="none" strike="noStrike" dirty="0">
                          <a:solidFill>
                            <a:schemeClr val="bg1"/>
                          </a:solidFill>
                          <a:effectLst/>
                          <a:latin typeface="Calibri" panose="020F0502020204030204" pitchFamily="34" charset="0"/>
                        </a:rPr>
                        <a:t>2022/23</a:t>
                      </a:r>
                    </a:p>
                  </a:txBody>
                  <a:tcPr marL="4863" marR="4863" marT="4863" marB="0" anchor="b">
                    <a:lnL>
                      <a:noFill/>
                    </a:lnL>
                    <a:lnR>
                      <a:noFill/>
                    </a:lnR>
                    <a:lnT>
                      <a:noFill/>
                    </a:lnT>
                    <a:lnB>
                      <a:noFill/>
                    </a:lnB>
                    <a:solidFill>
                      <a:srgbClr val="006965"/>
                    </a:solidFill>
                  </a:tcPr>
                </a:tc>
                <a:tc>
                  <a:txBody>
                    <a:bodyPr/>
                    <a:lstStyle/>
                    <a:p>
                      <a:pPr algn="r" fontAlgn="b"/>
                      <a:r>
                        <a:rPr lang="en-GB" sz="1100" b="0" i="0" u="none" strike="noStrike" dirty="0">
                          <a:solidFill>
                            <a:schemeClr val="bg1"/>
                          </a:solidFill>
                          <a:effectLst/>
                          <a:latin typeface="Calibri" panose="020F0502020204030204" pitchFamily="34" charset="0"/>
                        </a:rPr>
                        <a:t>% change</a:t>
                      </a:r>
                    </a:p>
                    <a:p>
                      <a:pPr algn="r" fontAlgn="b"/>
                      <a:r>
                        <a:rPr lang="en-GB" sz="1100" b="0" i="0" u="none" strike="noStrike" dirty="0">
                          <a:solidFill>
                            <a:schemeClr val="bg1"/>
                          </a:solidFill>
                          <a:effectLst/>
                          <a:latin typeface="Calibri" panose="020F0502020204030204" pitchFamily="34" charset="0"/>
                        </a:rPr>
                        <a:t>2019/20 to 2022/23</a:t>
                      </a:r>
                    </a:p>
                  </a:txBody>
                  <a:tcPr marL="4863" marR="4863" marT="4863" marB="0" anchor="b">
                    <a:lnL>
                      <a:noFill/>
                    </a:lnL>
                    <a:lnR>
                      <a:noFill/>
                    </a:lnR>
                    <a:lnT>
                      <a:noFill/>
                    </a:lnT>
                    <a:lnB>
                      <a:noFill/>
                    </a:lnB>
                    <a:solidFill>
                      <a:srgbClr val="006965"/>
                    </a:solidFill>
                  </a:tcPr>
                </a:tc>
                <a:extLst>
                  <a:ext uri="{0D108BD9-81ED-4DB2-BD59-A6C34878D82A}">
                    <a16:rowId xmlns:a16="http://schemas.microsoft.com/office/drawing/2014/main" val="1750724983"/>
                  </a:ext>
                </a:extLst>
              </a:tr>
              <a:tr h="241200">
                <a:tc>
                  <a:txBody>
                    <a:bodyPr/>
                    <a:lstStyle/>
                    <a:p>
                      <a:pPr algn="r" fontAlgn="b"/>
                      <a:r>
                        <a:rPr lang="en-GB" sz="1100" b="0" i="0" u="none" strike="noStrike" dirty="0">
                          <a:solidFill>
                            <a:srgbClr val="000000"/>
                          </a:solidFill>
                          <a:effectLst/>
                          <a:latin typeface="Calibri" panose="020F0502020204030204" pitchFamily="34" charset="0"/>
                        </a:rPr>
                        <a:t>Agriculture, Horticulture &amp; Animal Care</a:t>
                      </a:r>
                    </a:p>
                  </a:txBody>
                  <a:tcPr marL="4863" marR="4863" marT="4863"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15</a:t>
                      </a:r>
                    </a:p>
                  </a:txBody>
                  <a:tcPr marL="4863" marR="4863" marT="4863"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16</a:t>
                      </a:r>
                    </a:p>
                  </a:txBody>
                  <a:tcPr marL="4863" marR="4863" marT="4863"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14</a:t>
                      </a:r>
                    </a:p>
                  </a:txBody>
                  <a:tcPr marL="4863" marR="4863" marT="4863"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15</a:t>
                      </a:r>
                    </a:p>
                  </a:txBody>
                  <a:tcPr marL="4863" marR="4863" marT="4863"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0%</a:t>
                      </a:r>
                    </a:p>
                  </a:txBody>
                  <a:tcPr marL="4863" marR="4863" marT="4863" marB="0" anchor="b">
                    <a:lnL>
                      <a:noFill/>
                    </a:lnL>
                    <a:lnR>
                      <a:noFill/>
                    </a:lnR>
                    <a:lnT>
                      <a:noFill/>
                    </a:lnT>
                    <a:lnB>
                      <a:noFill/>
                    </a:lnB>
                    <a:solidFill>
                      <a:srgbClr val="F2F8F7"/>
                    </a:solidFill>
                  </a:tcPr>
                </a:tc>
                <a:extLst>
                  <a:ext uri="{0D108BD9-81ED-4DB2-BD59-A6C34878D82A}">
                    <a16:rowId xmlns:a16="http://schemas.microsoft.com/office/drawing/2014/main" val="2160043970"/>
                  </a:ext>
                </a:extLst>
              </a:tr>
              <a:tr h="241200">
                <a:tc>
                  <a:txBody>
                    <a:bodyPr/>
                    <a:lstStyle/>
                    <a:p>
                      <a:pPr algn="r" fontAlgn="b"/>
                      <a:r>
                        <a:rPr lang="en-GB" sz="1100" b="0" i="0" u="none" strike="noStrike" dirty="0">
                          <a:solidFill>
                            <a:srgbClr val="000000"/>
                          </a:solidFill>
                          <a:effectLst/>
                          <a:latin typeface="Calibri" panose="020F0502020204030204" pitchFamily="34" charset="0"/>
                        </a:rPr>
                        <a:t>Arts, Media &amp; Publishing</a:t>
                      </a:r>
                    </a:p>
                  </a:txBody>
                  <a:tcPr marL="4863" marR="4863" marT="4863"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36</a:t>
                      </a:r>
                    </a:p>
                  </a:txBody>
                  <a:tcPr marL="4863" marR="4863" marT="4863"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30</a:t>
                      </a:r>
                    </a:p>
                  </a:txBody>
                  <a:tcPr marL="4863" marR="4863" marT="4863"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23</a:t>
                      </a:r>
                    </a:p>
                  </a:txBody>
                  <a:tcPr marL="4863" marR="4863" marT="4863"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35</a:t>
                      </a:r>
                    </a:p>
                  </a:txBody>
                  <a:tcPr marL="4863" marR="4863" marT="4863"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-3%</a:t>
                      </a:r>
                    </a:p>
                  </a:txBody>
                  <a:tcPr marL="4863" marR="4863" marT="4863" marB="0" anchor="b">
                    <a:lnL>
                      <a:noFill/>
                    </a:lnL>
                    <a:lnR>
                      <a:noFill/>
                    </a:lnR>
                    <a:lnT>
                      <a:noFill/>
                    </a:lnT>
                    <a:lnB>
                      <a:noFill/>
                    </a:lnB>
                    <a:solidFill>
                      <a:srgbClr val="FCFCFF"/>
                    </a:solidFill>
                  </a:tcPr>
                </a:tc>
                <a:extLst>
                  <a:ext uri="{0D108BD9-81ED-4DB2-BD59-A6C34878D82A}">
                    <a16:rowId xmlns:a16="http://schemas.microsoft.com/office/drawing/2014/main" val="3378846706"/>
                  </a:ext>
                </a:extLst>
              </a:tr>
              <a:tr h="241200">
                <a:tc>
                  <a:txBody>
                    <a:bodyPr/>
                    <a:lstStyle/>
                    <a:p>
                      <a:pPr algn="r" fontAlgn="b"/>
                      <a:r>
                        <a:rPr lang="en-GB" sz="1100" b="0" i="0" u="none" strike="noStrike" dirty="0">
                          <a:solidFill>
                            <a:srgbClr val="000000"/>
                          </a:solidFill>
                          <a:effectLst/>
                          <a:latin typeface="Calibri" panose="020F0502020204030204" pitchFamily="34" charset="0"/>
                        </a:rPr>
                        <a:t>Business, Administration &amp; Law</a:t>
                      </a:r>
                    </a:p>
                  </a:txBody>
                  <a:tcPr marL="4863" marR="4863" marT="4863"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174</a:t>
                      </a:r>
                    </a:p>
                  </a:txBody>
                  <a:tcPr marL="4863" marR="4863" marT="4863"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210</a:t>
                      </a:r>
                    </a:p>
                  </a:txBody>
                  <a:tcPr marL="4863" marR="4863" marT="4863"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174</a:t>
                      </a:r>
                    </a:p>
                  </a:txBody>
                  <a:tcPr marL="4863" marR="4863" marT="4863"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241</a:t>
                      </a:r>
                    </a:p>
                  </a:txBody>
                  <a:tcPr marL="4863" marR="4863" marT="4863"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39%</a:t>
                      </a:r>
                    </a:p>
                  </a:txBody>
                  <a:tcPr marL="4863" marR="4863" marT="4863" marB="0" anchor="b">
                    <a:lnL>
                      <a:noFill/>
                    </a:lnL>
                    <a:lnR>
                      <a:noFill/>
                    </a:lnR>
                    <a:lnT>
                      <a:noFill/>
                    </a:lnT>
                    <a:lnB>
                      <a:noFill/>
                    </a:lnB>
                    <a:solidFill>
                      <a:srgbClr val="63BE7B"/>
                    </a:solidFill>
                  </a:tcPr>
                </a:tc>
                <a:extLst>
                  <a:ext uri="{0D108BD9-81ED-4DB2-BD59-A6C34878D82A}">
                    <a16:rowId xmlns:a16="http://schemas.microsoft.com/office/drawing/2014/main" val="314591467"/>
                  </a:ext>
                </a:extLst>
              </a:tr>
              <a:tr h="241200">
                <a:tc>
                  <a:txBody>
                    <a:bodyPr/>
                    <a:lstStyle/>
                    <a:p>
                      <a:pPr algn="r" fontAlgn="b"/>
                      <a:r>
                        <a:rPr lang="en-GB" sz="1100" b="0" i="0" u="none" strike="noStrike" dirty="0">
                          <a:solidFill>
                            <a:srgbClr val="000000"/>
                          </a:solidFill>
                          <a:effectLst/>
                          <a:latin typeface="Calibri" panose="020F0502020204030204" pitchFamily="34" charset="0"/>
                        </a:rPr>
                        <a:t>Construction, Planning &amp; Built Environment</a:t>
                      </a:r>
                    </a:p>
                  </a:txBody>
                  <a:tcPr marL="4863" marR="4863" marT="4863"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59</a:t>
                      </a:r>
                    </a:p>
                  </a:txBody>
                  <a:tcPr marL="4863" marR="4863" marT="4863"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77</a:t>
                      </a:r>
                    </a:p>
                  </a:txBody>
                  <a:tcPr marL="4863" marR="4863" marT="4863"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16</a:t>
                      </a:r>
                    </a:p>
                  </a:txBody>
                  <a:tcPr marL="4863" marR="4863" marT="4863"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43</a:t>
                      </a:r>
                    </a:p>
                  </a:txBody>
                  <a:tcPr marL="4863" marR="4863" marT="4863"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-27%</a:t>
                      </a:r>
                    </a:p>
                  </a:txBody>
                  <a:tcPr marL="4863" marR="4863" marT="4863" marB="0" anchor="b">
                    <a:lnL>
                      <a:noFill/>
                    </a:lnL>
                    <a:lnR>
                      <a:noFill/>
                    </a:lnR>
                    <a:lnT>
                      <a:noFill/>
                    </a:lnT>
                    <a:lnB>
                      <a:noFill/>
                    </a:lnB>
                    <a:solidFill>
                      <a:srgbClr val="F9A2A5"/>
                    </a:solidFill>
                  </a:tcPr>
                </a:tc>
                <a:extLst>
                  <a:ext uri="{0D108BD9-81ED-4DB2-BD59-A6C34878D82A}">
                    <a16:rowId xmlns:a16="http://schemas.microsoft.com/office/drawing/2014/main" val="4051199636"/>
                  </a:ext>
                </a:extLst>
              </a:tr>
              <a:tr h="241200">
                <a:tc>
                  <a:txBody>
                    <a:bodyPr/>
                    <a:lstStyle/>
                    <a:p>
                      <a:pPr algn="r" fontAlgn="b"/>
                      <a:r>
                        <a:rPr lang="en-GB" sz="1100" b="0" i="0" u="none" strike="noStrike" dirty="0">
                          <a:solidFill>
                            <a:srgbClr val="000000"/>
                          </a:solidFill>
                          <a:effectLst/>
                          <a:latin typeface="Calibri" panose="020F0502020204030204" pitchFamily="34" charset="0"/>
                        </a:rPr>
                        <a:t>Education &amp; Training</a:t>
                      </a:r>
                    </a:p>
                  </a:txBody>
                  <a:tcPr marL="4863" marR="4863" marT="4863"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39</a:t>
                      </a:r>
                    </a:p>
                  </a:txBody>
                  <a:tcPr marL="4863" marR="4863" marT="4863"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27</a:t>
                      </a:r>
                    </a:p>
                  </a:txBody>
                  <a:tcPr marL="4863" marR="4863" marT="4863"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32</a:t>
                      </a:r>
                    </a:p>
                  </a:txBody>
                  <a:tcPr marL="4863" marR="4863" marT="4863"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40</a:t>
                      </a:r>
                    </a:p>
                  </a:txBody>
                  <a:tcPr marL="4863" marR="4863" marT="4863"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3%</a:t>
                      </a:r>
                    </a:p>
                  </a:txBody>
                  <a:tcPr marL="4863" marR="4863" marT="4863" marB="0" anchor="b">
                    <a:lnL>
                      <a:noFill/>
                    </a:lnL>
                    <a:lnR>
                      <a:noFill/>
                    </a:lnR>
                    <a:lnT>
                      <a:noFill/>
                    </a:lnT>
                    <a:lnB>
                      <a:noFill/>
                    </a:lnB>
                    <a:solidFill>
                      <a:srgbClr val="E9F4EE"/>
                    </a:solidFill>
                  </a:tcPr>
                </a:tc>
                <a:extLst>
                  <a:ext uri="{0D108BD9-81ED-4DB2-BD59-A6C34878D82A}">
                    <a16:rowId xmlns:a16="http://schemas.microsoft.com/office/drawing/2014/main" val="328754001"/>
                  </a:ext>
                </a:extLst>
              </a:tr>
              <a:tr h="241200">
                <a:tc>
                  <a:txBody>
                    <a:bodyPr/>
                    <a:lstStyle/>
                    <a:p>
                      <a:pPr algn="r" fontAlgn="b"/>
                      <a:r>
                        <a:rPr lang="en-GB" sz="1100" b="0" i="0" u="none" strike="noStrike" dirty="0">
                          <a:solidFill>
                            <a:srgbClr val="000000"/>
                          </a:solidFill>
                          <a:effectLst/>
                          <a:latin typeface="Calibri" panose="020F0502020204030204" pitchFamily="34" charset="0"/>
                        </a:rPr>
                        <a:t>Engineering &amp; Manufacturing Technologies</a:t>
                      </a:r>
                    </a:p>
                  </a:txBody>
                  <a:tcPr marL="4863" marR="4863" marT="4863"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118</a:t>
                      </a:r>
                    </a:p>
                  </a:txBody>
                  <a:tcPr marL="4863" marR="4863" marT="4863"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78</a:t>
                      </a:r>
                    </a:p>
                  </a:txBody>
                  <a:tcPr marL="4863" marR="4863" marT="4863"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79</a:t>
                      </a:r>
                    </a:p>
                  </a:txBody>
                  <a:tcPr marL="4863" marR="4863" marT="4863"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103</a:t>
                      </a:r>
                    </a:p>
                  </a:txBody>
                  <a:tcPr marL="4863" marR="4863" marT="4863"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-13%</a:t>
                      </a:r>
                    </a:p>
                  </a:txBody>
                  <a:tcPr marL="4863" marR="4863" marT="4863" marB="0" anchor="b">
                    <a:lnL>
                      <a:noFill/>
                    </a:lnL>
                    <a:lnR>
                      <a:noFill/>
                    </a:lnR>
                    <a:lnT>
                      <a:noFill/>
                    </a:lnT>
                    <a:lnB>
                      <a:noFill/>
                    </a:lnB>
                    <a:solidFill>
                      <a:srgbClr val="FBD7DA"/>
                    </a:solidFill>
                  </a:tcPr>
                </a:tc>
                <a:extLst>
                  <a:ext uri="{0D108BD9-81ED-4DB2-BD59-A6C34878D82A}">
                    <a16:rowId xmlns:a16="http://schemas.microsoft.com/office/drawing/2014/main" val="671669481"/>
                  </a:ext>
                </a:extLst>
              </a:tr>
              <a:tr h="241200">
                <a:tc>
                  <a:txBody>
                    <a:bodyPr/>
                    <a:lstStyle/>
                    <a:p>
                      <a:pPr algn="r" fontAlgn="b"/>
                      <a:r>
                        <a:rPr lang="en-GB" sz="1100" b="0" i="0" u="none" strike="noStrike" dirty="0">
                          <a:solidFill>
                            <a:srgbClr val="000000"/>
                          </a:solidFill>
                          <a:effectLst/>
                          <a:latin typeface="Calibri" panose="020F0502020204030204" pitchFamily="34" charset="0"/>
                        </a:rPr>
                        <a:t>Health, Public Services &amp; Care</a:t>
                      </a:r>
                    </a:p>
                  </a:txBody>
                  <a:tcPr marL="4863" marR="4863" marT="4863"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236</a:t>
                      </a:r>
                    </a:p>
                  </a:txBody>
                  <a:tcPr marL="4863" marR="4863" marT="4863"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211</a:t>
                      </a:r>
                    </a:p>
                  </a:txBody>
                  <a:tcPr marL="4863" marR="4863" marT="4863"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228</a:t>
                      </a:r>
                    </a:p>
                  </a:txBody>
                  <a:tcPr marL="4863" marR="4863" marT="4863"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281</a:t>
                      </a:r>
                    </a:p>
                  </a:txBody>
                  <a:tcPr marL="4863" marR="4863" marT="4863"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19%</a:t>
                      </a:r>
                    </a:p>
                  </a:txBody>
                  <a:tcPr marL="4863" marR="4863" marT="4863" marB="0" anchor="b">
                    <a:lnL>
                      <a:noFill/>
                    </a:lnL>
                    <a:lnR>
                      <a:noFill/>
                    </a:lnR>
                    <a:lnT>
                      <a:noFill/>
                    </a:lnT>
                    <a:lnB>
                      <a:noFill/>
                    </a:lnB>
                    <a:solidFill>
                      <a:srgbClr val="ACDCBA"/>
                    </a:solidFill>
                  </a:tcPr>
                </a:tc>
                <a:extLst>
                  <a:ext uri="{0D108BD9-81ED-4DB2-BD59-A6C34878D82A}">
                    <a16:rowId xmlns:a16="http://schemas.microsoft.com/office/drawing/2014/main" val="2550394027"/>
                  </a:ext>
                </a:extLst>
              </a:tr>
              <a:tr h="241200">
                <a:tc>
                  <a:txBody>
                    <a:bodyPr/>
                    <a:lstStyle/>
                    <a:p>
                      <a:pPr algn="r" fontAlgn="b"/>
                      <a:r>
                        <a:rPr lang="en-GB" sz="1100" b="0" i="0" u="none" strike="noStrike" dirty="0">
                          <a:solidFill>
                            <a:srgbClr val="000000"/>
                          </a:solidFill>
                          <a:effectLst/>
                          <a:latin typeface="Calibri" panose="020F0502020204030204" pitchFamily="34" charset="0"/>
                        </a:rPr>
                        <a:t>Information &amp; Communication Technology</a:t>
                      </a:r>
                    </a:p>
                  </a:txBody>
                  <a:tcPr marL="4863" marR="4863" marT="4863"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78</a:t>
                      </a:r>
                    </a:p>
                  </a:txBody>
                  <a:tcPr marL="4863" marR="4863" marT="4863"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88</a:t>
                      </a:r>
                    </a:p>
                  </a:txBody>
                  <a:tcPr marL="4863" marR="4863" marT="4863"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61</a:t>
                      </a:r>
                    </a:p>
                  </a:txBody>
                  <a:tcPr marL="4863" marR="4863" marT="4863"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53</a:t>
                      </a:r>
                    </a:p>
                  </a:txBody>
                  <a:tcPr marL="4863" marR="4863" marT="4863"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-32%</a:t>
                      </a:r>
                    </a:p>
                  </a:txBody>
                  <a:tcPr marL="4863" marR="4863" marT="4863" marB="0" anchor="b">
                    <a:lnL>
                      <a:noFill/>
                    </a:lnL>
                    <a:lnR>
                      <a:noFill/>
                    </a:lnR>
                    <a:lnT>
                      <a:noFill/>
                    </a:lnT>
                    <a:lnB>
                      <a:noFill/>
                    </a:lnB>
                    <a:solidFill>
                      <a:srgbClr val="F99092"/>
                    </a:solidFill>
                  </a:tcPr>
                </a:tc>
                <a:extLst>
                  <a:ext uri="{0D108BD9-81ED-4DB2-BD59-A6C34878D82A}">
                    <a16:rowId xmlns:a16="http://schemas.microsoft.com/office/drawing/2014/main" val="183243567"/>
                  </a:ext>
                </a:extLst>
              </a:tr>
              <a:tr h="241200">
                <a:tc>
                  <a:txBody>
                    <a:bodyPr/>
                    <a:lstStyle/>
                    <a:p>
                      <a:pPr algn="r" fontAlgn="b"/>
                      <a:r>
                        <a:rPr lang="en-GB" sz="1100" b="0" i="0" u="none" strike="noStrike" dirty="0">
                          <a:solidFill>
                            <a:srgbClr val="000000"/>
                          </a:solidFill>
                          <a:effectLst/>
                          <a:latin typeface="Calibri" panose="020F0502020204030204" pitchFamily="34" charset="0"/>
                        </a:rPr>
                        <a:t>Leisure, Travel &amp; Tourism</a:t>
                      </a:r>
                    </a:p>
                  </a:txBody>
                  <a:tcPr marL="4863" marR="4863" marT="4863"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28</a:t>
                      </a:r>
                    </a:p>
                  </a:txBody>
                  <a:tcPr marL="4863" marR="4863" marT="4863"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22</a:t>
                      </a:r>
                    </a:p>
                  </a:txBody>
                  <a:tcPr marL="4863" marR="4863" marT="4863"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18</a:t>
                      </a:r>
                    </a:p>
                  </a:txBody>
                  <a:tcPr marL="4863" marR="4863" marT="4863"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16</a:t>
                      </a:r>
                    </a:p>
                  </a:txBody>
                  <a:tcPr marL="4863" marR="4863" marT="4863"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-43%</a:t>
                      </a:r>
                    </a:p>
                  </a:txBody>
                  <a:tcPr marL="4863" marR="4863" marT="4863" marB="0" anchor="b">
                    <a:lnL>
                      <a:noFill/>
                    </a:lnL>
                    <a:lnR>
                      <a:noFill/>
                    </a:lnR>
                    <a:lnT>
                      <a:noFill/>
                    </a:lnT>
                    <a:lnB>
                      <a:noFill/>
                    </a:lnB>
                    <a:solidFill>
                      <a:srgbClr val="F8696B"/>
                    </a:solidFill>
                  </a:tcPr>
                </a:tc>
                <a:extLst>
                  <a:ext uri="{0D108BD9-81ED-4DB2-BD59-A6C34878D82A}">
                    <a16:rowId xmlns:a16="http://schemas.microsoft.com/office/drawing/2014/main" val="1071061781"/>
                  </a:ext>
                </a:extLst>
              </a:tr>
              <a:tr h="241200">
                <a:tc>
                  <a:txBody>
                    <a:bodyPr/>
                    <a:lstStyle/>
                    <a:p>
                      <a:pPr algn="r" fontAlgn="b"/>
                      <a:r>
                        <a:rPr lang="en-GB" sz="1100" b="0" i="0" u="none" strike="noStrike" dirty="0">
                          <a:solidFill>
                            <a:srgbClr val="000000"/>
                          </a:solidFill>
                          <a:effectLst/>
                          <a:latin typeface="Calibri" panose="020F0502020204030204" pitchFamily="34" charset="0"/>
                        </a:rPr>
                        <a:t>Retail &amp; Commercial Enterprise</a:t>
                      </a:r>
                    </a:p>
                  </a:txBody>
                  <a:tcPr marL="4863" marR="4863" marT="4863"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127</a:t>
                      </a:r>
                    </a:p>
                  </a:txBody>
                  <a:tcPr marL="4863" marR="4863" marT="4863"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156</a:t>
                      </a:r>
                    </a:p>
                  </a:txBody>
                  <a:tcPr marL="4863" marR="4863" marT="4863" marB="0" anchor="b">
                    <a:lnL>
                      <a:noFill/>
                    </a:lnL>
                    <a:lnR>
                      <a:noFill/>
                    </a:lnR>
                    <a:lnT>
                      <a:noFill/>
                    </a:lnT>
                    <a:lnB>
                      <a:noFill/>
                    </a:lnB>
                    <a:noFill/>
                  </a:tcPr>
                </a:tc>
                <a:tc>
                  <a:txBody>
                    <a:bodyPr/>
                    <a:lstStyle/>
                    <a:p>
                      <a:pPr algn="r" fontAlgn="b"/>
                      <a:r>
                        <a:rPr lang="en-GB" sz="1100" b="0" i="0" u="none" strike="noStrike">
                          <a:solidFill>
                            <a:srgbClr val="000000"/>
                          </a:solidFill>
                          <a:effectLst/>
                          <a:latin typeface="Calibri" panose="020F0502020204030204" pitchFamily="34" charset="0"/>
                        </a:rPr>
                        <a:t>110</a:t>
                      </a:r>
                    </a:p>
                  </a:txBody>
                  <a:tcPr marL="4863" marR="4863" marT="4863"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92</a:t>
                      </a:r>
                    </a:p>
                  </a:txBody>
                  <a:tcPr marL="4863" marR="4863" marT="4863" marB="0" anchor="b">
                    <a:lnL>
                      <a:noFill/>
                    </a:lnL>
                    <a:lnR>
                      <a:noFill/>
                    </a:lnR>
                    <a:lnT>
                      <a:noFill/>
                    </a:lnT>
                    <a:lnB>
                      <a:noFill/>
                    </a:lnB>
                    <a:noFill/>
                  </a:tcPr>
                </a:tc>
                <a:tc>
                  <a:txBody>
                    <a:bodyPr/>
                    <a:lstStyle/>
                    <a:p>
                      <a:pPr algn="r" fontAlgn="b"/>
                      <a:r>
                        <a:rPr lang="en-GB" sz="1100" b="0" i="0" u="none" strike="noStrike" dirty="0">
                          <a:solidFill>
                            <a:srgbClr val="000000"/>
                          </a:solidFill>
                          <a:effectLst/>
                          <a:latin typeface="Calibri" panose="020F0502020204030204" pitchFamily="34" charset="0"/>
                        </a:rPr>
                        <a:t>-28%</a:t>
                      </a:r>
                    </a:p>
                  </a:txBody>
                  <a:tcPr marL="4863" marR="4863" marT="4863" marB="0" anchor="b">
                    <a:lnL>
                      <a:noFill/>
                    </a:lnL>
                    <a:lnR>
                      <a:noFill/>
                    </a:lnR>
                    <a:lnT>
                      <a:noFill/>
                    </a:lnT>
                    <a:lnB>
                      <a:noFill/>
                    </a:lnB>
                    <a:solidFill>
                      <a:srgbClr val="F9A1A3"/>
                    </a:solidFill>
                  </a:tcPr>
                </a:tc>
                <a:extLst>
                  <a:ext uri="{0D108BD9-81ED-4DB2-BD59-A6C34878D82A}">
                    <a16:rowId xmlns:a16="http://schemas.microsoft.com/office/drawing/2014/main" val="4080348983"/>
                  </a:ext>
                </a:extLst>
              </a:tr>
              <a:tr h="241200">
                <a:tc>
                  <a:txBody>
                    <a:bodyPr/>
                    <a:lstStyle/>
                    <a:p>
                      <a:pPr algn="l" fontAlgn="b"/>
                      <a:endParaRPr lang="en-GB" sz="1100" b="0" i="0" u="none" strike="noStrike" dirty="0">
                        <a:solidFill>
                          <a:srgbClr val="000000"/>
                        </a:solidFill>
                        <a:effectLst/>
                        <a:latin typeface="Calibri" panose="020F0502020204030204" pitchFamily="34" charset="0"/>
                      </a:endParaRPr>
                    </a:p>
                  </a:txBody>
                  <a:tcPr marL="4863" marR="4863" marT="4863" marB="0" anchor="b">
                    <a:lnL>
                      <a:noFill/>
                    </a:lnL>
                    <a:lnR>
                      <a:noFill/>
                    </a:lnR>
                    <a:lnT>
                      <a:noFill/>
                    </a:lnT>
                    <a:lnB>
                      <a:noFill/>
                    </a:lnB>
                    <a:noFill/>
                  </a:tcPr>
                </a:tc>
                <a:tc>
                  <a:txBody>
                    <a:bodyPr/>
                    <a:lstStyle/>
                    <a:p>
                      <a:pPr algn="r" fontAlgn="b"/>
                      <a:r>
                        <a:rPr lang="en-GB" sz="1100" b="1" i="0" u="none" strike="noStrike" dirty="0">
                          <a:solidFill>
                            <a:srgbClr val="000000"/>
                          </a:solidFill>
                          <a:effectLst/>
                          <a:latin typeface="Calibri" panose="020F0502020204030204" pitchFamily="34" charset="0"/>
                        </a:rPr>
                        <a:t>910</a:t>
                      </a:r>
                    </a:p>
                  </a:txBody>
                  <a:tcPr marL="4863" marR="4863" marT="4863" marB="0" anchor="b">
                    <a:lnL>
                      <a:noFill/>
                    </a:lnL>
                    <a:lnR>
                      <a:noFill/>
                    </a:lnR>
                    <a:lnT>
                      <a:noFill/>
                    </a:lnT>
                    <a:lnB>
                      <a:noFill/>
                    </a:lnB>
                    <a:noFill/>
                  </a:tcPr>
                </a:tc>
                <a:tc>
                  <a:txBody>
                    <a:bodyPr/>
                    <a:lstStyle/>
                    <a:p>
                      <a:pPr algn="r" fontAlgn="b"/>
                      <a:r>
                        <a:rPr lang="en-GB" sz="1100" b="1" i="0" u="none" strike="noStrike" dirty="0">
                          <a:solidFill>
                            <a:srgbClr val="000000"/>
                          </a:solidFill>
                          <a:effectLst/>
                          <a:latin typeface="Calibri" panose="020F0502020204030204" pitchFamily="34" charset="0"/>
                        </a:rPr>
                        <a:t>915</a:t>
                      </a:r>
                    </a:p>
                  </a:txBody>
                  <a:tcPr marL="4863" marR="4863" marT="4863" marB="0" anchor="b">
                    <a:lnL>
                      <a:noFill/>
                    </a:lnL>
                    <a:lnR>
                      <a:noFill/>
                    </a:lnR>
                    <a:lnT>
                      <a:noFill/>
                    </a:lnT>
                    <a:lnB>
                      <a:noFill/>
                    </a:lnB>
                    <a:noFill/>
                  </a:tcPr>
                </a:tc>
                <a:tc>
                  <a:txBody>
                    <a:bodyPr/>
                    <a:lstStyle/>
                    <a:p>
                      <a:pPr algn="r" fontAlgn="b"/>
                      <a:r>
                        <a:rPr lang="en-GB" sz="1100" b="1" i="0" u="none" strike="noStrike" dirty="0">
                          <a:solidFill>
                            <a:srgbClr val="000000"/>
                          </a:solidFill>
                          <a:effectLst/>
                          <a:latin typeface="Calibri" panose="020F0502020204030204" pitchFamily="34" charset="0"/>
                        </a:rPr>
                        <a:t>755</a:t>
                      </a:r>
                    </a:p>
                  </a:txBody>
                  <a:tcPr marL="4863" marR="4863" marT="4863" marB="0" anchor="b">
                    <a:lnL>
                      <a:noFill/>
                    </a:lnL>
                    <a:lnR>
                      <a:noFill/>
                    </a:lnR>
                    <a:lnT>
                      <a:noFill/>
                    </a:lnT>
                    <a:lnB>
                      <a:noFill/>
                    </a:lnB>
                    <a:noFill/>
                  </a:tcPr>
                </a:tc>
                <a:tc>
                  <a:txBody>
                    <a:bodyPr/>
                    <a:lstStyle/>
                    <a:p>
                      <a:pPr algn="r" fontAlgn="b"/>
                      <a:r>
                        <a:rPr lang="en-GB" sz="1100" b="1" i="0" u="none" strike="noStrike" dirty="0">
                          <a:solidFill>
                            <a:srgbClr val="000000"/>
                          </a:solidFill>
                          <a:effectLst/>
                          <a:latin typeface="Calibri" panose="020F0502020204030204" pitchFamily="34" charset="0"/>
                        </a:rPr>
                        <a:t>919</a:t>
                      </a:r>
                    </a:p>
                  </a:txBody>
                  <a:tcPr marL="4863" marR="4863" marT="4863" marB="0" anchor="b">
                    <a:lnL>
                      <a:noFill/>
                    </a:lnL>
                    <a:lnR>
                      <a:noFill/>
                    </a:lnR>
                    <a:lnT>
                      <a:noFill/>
                    </a:lnT>
                    <a:lnB>
                      <a:noFill/>
                    </a:lnB>
                    <a:noFill/>
                  </a:tcPr>
                </a:tc>
                <a:tc>
                  <a:txBody>
                    <a:bodyPr/>
                    <a:lstStyle/>
                    <a:p>
                      <a:pPr algn="r" fontAlgn="b"/>
                      <a:r>
                        <a:rPr lang="en-GB" sz="1100" b="1" i="0" u="none" strike="noStrike" dirty="0">
                          <a:solidFill>
                            <a:srgbClr val="000000"/>
                          </a:solidFill>
                          <a:effectLst/>
                          <a:latin typeface="Calibri" panose="020F0502020204030204" pitchFamily="34" charset="0"/>
                        </a:rPr>
                        <a:t>1%</a:t>
                      </a:r>
                    </a:p>
                  </a:txBody>
                  <a:tcPr marL="4863" marR="4863" marT="4863" marB="0" anchor="b">
                    <a:lnL>
                      <a:noFill/>
                    </a:lnL>
                    <a:lnR>
                      <a:noFill/>
                    </a:lnR>
                    <a:lnT>
                      <a:noFill/>
                    </a:lnT>
                    <a:lnB>
                      <a:noFill/>
                    </a:lnB>
                    <a:solidFill>
                      <a:srgbClr val="EFF7F3"/>
                    </a:solidFill>
                  </a:tcPr>
                </a:tc>
                <a:extLst>
                  <a:ext uri="{0D108BD9-81ED-4DB2-BD59-A6C34878D82A}">
                    <a16:rowId xmlns:a16="http://schemas.microsoft.com/office/drawing/2014/main" val="4112825112"/>
                  </a:ext>
                </a:extLst>
              </a:tr>
            </a:tbl>
          </a:graphicData>
        </a:graphic>
      </p:graphicFrame>
      <p:sp>
        <p:nvSpPr>
          <p:cNvPr id="6" name="TextBox 5">
            <a:extLst>
              <a:ext uri="{FF2B5EF4-FFF2-40B4-BE49-F238E27FC236}">
                <a16:creationId xmlns:a16="http://schemas.microsoft.com/office/drawing/2014/main" id="{8D4EB85C-609D-133C-7AD6-CADFD67440B0}"/>
              </a:ext>
            </a:extLst>
          </p:cNvPr>
          <p:cNvSpPr txBox="1"/>
          <p:nvPr/>
        </p:nvSpPr>
        <p:spPr>
          <a:xfrm>
            <a:off x="5403000" y="1312574"/>
            <a:ext cx="6141828" cy="738664"/>
          </a:xfrm>
          <a:prstGeom prst="rect">
            <a:avLst/>
          </a:prstGeom>
          <a:noFill/>
        </p:spPr>
        <p:txBody>
          <a:bodyPr wrap="square" rtlCol="0">
            <a:spAutoFit/>
          </a:bodyPr>
          <a:lstStyle/>
          <a:p>
            <a:r>
              <a:rPr lang="en-GB" sz="1400" b="1" dirty="0">
                <a:solidFill>
                  <a:srgbClr val="006965"/>
                </a:solidFill>
              </a:rPr>
              <a:t>There has been a large increase in the number of achievements for apprenticeships delivered in Buckinghamshire for ‘health, public services &amp; care’ and ‘business, admin &amp; law’.</a:t>
            </a:r>
          </a:p>
        </p:txBody>
      </p:sp>
      <p:sp>
        <p:nvSpPr>
          <p:cNvPr id="9" name="Content Placeholder 2">
            <a:extLst>
              <a:ext uri="{FF2B5EF4-FFF2-40B4-BE49-F238E27FC236}">
                <a16:creationId xmlns:a16="http://schemas.microsoft.com/office/drawing/2014/main" id="{FE3F21F3-5285-5440-1841-C77BF3886B3E}"/>
              </a:ext>
            </a:extLst>
          </p:cNvPr>
          <p:cNvSpPr txBox="1">
            <a:spLocks/>
          </p:cNvSpPr>
          <p:nvPr/>
        </p:nvSpPr>
        <p:spPr>
          <a:xfrm>
            <a:off x="858103" y="2612571"/>
            <a:ext cx="3844526" cy="342945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800" dirty="0"/>
              <a:t>Achievements for apprenticeships delivered in Buckinghamshire for ‘business, admin &amp; law’ and ‘health, public services &amp; care’ recorded strong growth since 2019/20.</a:t>
            </a:r>
          </a:p>
          <a:p>
            <a:r>
              <a:rPr lang="en-GB" sz="1800" dirty="0"/>
              <a:t>However, there have been relatively large drops in the number of apprenticeship achievements for subjects in key sectors of engineering, construction and digital.</a:t>
            </a:r>
          </a:p>
          <a:p>
            <a:endParaRPr lang="en-GB" sz="1800" dirty="0"/>
          </a:p>
        </p:txBody>
      </p:sp>
      <p:sp>
        <p:nvSpPr>
          <p:cNvPr id="3" name="TextBox 2">
            <a:extLst>
              <a:ext uri="{FF2B5EF4-FFF2-40B4-BE49-F238E27FC236}">
                <a16:creationId xmlns:a16="http://schemas.microsoft.com/office/drawing/2014/main" id="{3F45D188-7E09-98DD-E6B4-2D8C2149240D}"/>
              </a:ext>
            </a:extLst>
          </p:cNvPr>
          <p:cNvSpPr txBox="1"/>
          <p:nvPr/>
        </p:nvSpPr>
        <p:spPr>
          <a:xfrm>
            <a:off x="8051181" y="5899964"/>
            <a:ext cx="3766054" cy="276999"/>
          </a:xfrm>
          <a:prstGeom prst="rect">
            <a:avLst/>
          </a:prstGeom>
          <a:noFill/>
        </p:spPr>
        <p:txBody>
          <a:bodyPr wrap="square" rtlCol="0">
            <a:spAutoFit/>
          </a:bodyPr>
          <a:lstStyle/>
          <a:p>
            <a:pPr algn="r"/>
            <a:r>
              <a:rPr lang="en-GB" sz="1200" dirty="0"/>
              <a:t>Source: </a:t>
            </a:r>
            <a:r>
              <a:rPr lang="en-GB" sz="1200" dirty="0">
                <a:hlinkClick r:id="rId2"/>
              </a:rPr>
              <a:t>DfE Apprenticeship achievements</a:t>
            </a:r>
            <a:endParaRPr lang="en-GB" sz="1200" dirty="0"/>
          </a:p>
        </p:txBody>
      </p:sp>
    </p:spTree>
    <p:extLst>
      <p:ext uri="{BB962C8B-B14F-4D97-AF65-F5344CB8AC3E}">
        <p14:creationId xmlns:p14="http://schemas.microsoft.com/office/powerpoint/2010/main" val="400118327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2EA277-9C20-A5AC-CED1-A60C3D382ED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88FD4E0-2C38-7CDA-2B7D-5665F51A4AE9}"/>
              </a:ext>
            </a:extLst>
          </p:cNvPr>
          <p:cNvSpPr>
            <a:spLocks noGrp="1"/>
          </p:cNvSpPr>
          <p:nvPr>
            <p:ph type="title"/>
          </p:nvPr>
        </p:nvSpPr>
        <p:spPr/>
        <p:txBody>
          <a:bodyPr/>
          <a:lstStyle/>
          <a:p>
            <a:r>
              <a:rPr lang="en-GB" dirty="0"/>
              <a:t>Science, Technology, Engineering and Maths (STEM)</a:t>
            </a:r>
          </a:p>
        </p:txBody>
      </p:sp>
      <p:graphicFrame>
        <p:nvGraphicFramePr>
          <p:cNvPr id="4" name="Chart 3">
            <a:extLst>
              <a:ext uri="{FF2B5EF4-FFF2-40B4-BE49-F238E27FC236}">
                <a16:creationId xmlns:a16="http://schemas.microsoft.com/office/drawing/2014/main" id="{979DE322-EDA4-DC33-1BED-023584187E11}"/>
              </a:ext>
            </a:extLst>
          </p:cNvPr>
          <p:cNvGraphicFramePr>
            <a:graphicFrameLocks/>
          </p:cNvGraphicFramePr>
          <p:nvPr>
            <p:extLst>
              <p:ext uri="{D42A27DB-BD31-4B8C-83A1-F6EECF244321}">
                <p14:modId xmlns:p14="http://schemas.microsoft.com/office/powerpoint/2010/main" val="1995364577"/>
              </p:ext>
            </p:extLst>
          </p:nvPr>
        </p:nvGraphicFramePr>
        <p:xfrm>
          <a:off x="6441440" y="2079171"/>
          <a:ext cx="4912360" cy="3866832"/>
        </p:xfrm>
        <a:graphic>
          <a:graphicData uri="http://schemas.openxmlformats.org/drawingml/2006/chart">
            <c:chart xmlns:c="http://schemas.openxmlformats.org/drawingml/2006/chart" xmlns:r="http://schemas.openxmlformats.org/officeDocument/2006/relationships" r:id="rId2"/>
          </a:graphicData>
        </a:graphic>
      </p:graphicFrame>
      <p:sp>
        <p:nvSpPr>
          <p:cNvPr id="6" name="Content Placeholder 2">
            <a:extLst>
              <a:ext uri="{FF2B5EF4-FFF2-40B4-BE49-F238E27FC236}">
                <a16:creationId xmlns:a16="http://schemas.microsoft.com/office/drawing/2014/main" id="{9A15E7A1-F24F-05F6-8938-21A499EC3643}"/>
              </a:ext>
            </a:extLst>
          </p:cNvPr>
          <p:cNvSpPr>
            <a:spLocks noGrp="1"/>
          </p:cNvSpPr>
          <p:nvPr>
            <p:ph idx="1"/>
          </p:nvPr>
        </p:nvSpPr>
        <p:spPr>
          <a:xfrm>
            <a:off x="838200" y="2079171"/>
            <a:ext cx="5257800" cy="4097792"/>
          </a:xfrm>
        </p:spPr>
        <p:txBody>
          <a:bodyPr>
            <a:normAutofit fontScale="92500" lnSpcReduction="10000"/>
          </a:bodyPr>
          <a:lstStyle/>
          <a:p>
            <a:r>
              <a:rPr lang="en-GB" sz="2000" dirty="0"/>
              <a:t>22% of achievements for apprenticeships delivered in Buckinghamshire were STEM subjects in 2022/23.</a:t>
            </a:r>
          </a:p>
          <a:p>
            <a:r>
              <a:rPr lang="en-GB" sz="2000" dirty="0"/>
              <a:t>A relatively high proportion (43%) of achievements delivered in Chesham &amp; Amersham were STEM subjects in 2020/21. The proportion has since dropped down to 11%.</a:t>
            </a:r>
          </a:p>
          <a:p>
            <a:r>
              <a:rPr lang="en-GB" sz="2000" dirty="0"/>
              <a:t>A noticeable decline in the proportion for STEM subjects since 2019/20 also occurred in Beaconsfield and Wycombe.</a:t>
            </a:r>
          </a:p>
          <a:p>
            <a:r>
              <a:rPr lang="en-GB" sz="2000" dirty="0"/>
              <a:t>In contrast, the proportion for STEM subjects in Aylesbury has been relatively stable, while in Buckingham, the proportion has recovered from its drop in 2020/21.</a:t>
            </a:r>
          </a:p>
        </p:txBody>
      </p:sp>
      <p:sp>
        <p:nvSpPr>
          <p:cNvPr id="7" name="TextBox 6">
            <a:extLst>
              <a:ext uri="{FF2B5EF4-FFF2-40B4-BE49-F238E27FC236}">
                <a16:creationId xmlns:a16="http://schemas.microsoft.com/office/drawing/2014/main" id="{D13B284E-12FE-C516-7CB7-F6147EE83666}"/>
              </a:ext>
            </a:extLst>
          </p:cNvPr>
          <p:cNvSpPr txBox="1"/>
          <p:nvPr/>
        </p:nvSpPr>
        <p:spPr>
          <a:xfrm>
            <a:off x="6441440" y="1267709"/>
            <a:ext cx="5208279" cy="738664"/>
          </a:xfrm>
          <a:prstGeom prst="rect">
            <a:avLst/>
          </a:prstGeom>
          <a:noFill/>
        </p:spPr>
        <p:txBody>
          <a:bodyPr wrap="square" rtlCol="0">
            <a:spAutoFit/>
          </a:bodyPr>
          <a:lstStyle/>
          <a:p>
            <a:r>
              <a:rPr lang="en-GB" sz="1400" b="1" dirty="0">
                <a:solidFill>
                  <a:srgbClr val="006965"/>
                </a:solidFill>
              </a:rPr>
              <a:t>Notable declines in the proportion of achievements for STEM apprenticeships delivered in Buckinghamshire occurred in Chesham &amp; Amersham, Wycombe and Beaconsfield.</a:t>
            </a:r>
          </a:p>
        </p:txBody>
      </p:sp>
      <p:sp>
        <p:nvSpPr>
          <p:cNvPr id="3" name="TextBox 2">
            <a:extLst>
              <a:ext uri="{FF2B5EF4-FFF2-40B4-BE49-F238E27FC236}">
                <a16:creationId xmlns:a16="http://schemas.microsoft.com/office/drawing/2014/main" id="{A34FC7D4-F4C3-09B0-9E28-2A4E63DEBBEF}"/>
              </a:ext>
            </a:extLst>
          </p:cNvPr>
          <p:cNvSpPr txBox="1"/>
          <p:nvPr/>
        </p:nvSpPr>
        <p:spPr>
          <a:xfrm>
            <a:off x="8051181" y="5899964"/>
            <a:ext cx="3766054" cy="276999"/>
          </a:xfrm>
          <a:prstGeom prst="rect">
            <a:avLst/>
          </a:prstGeom>
          <a:noFill/>
        </p:spPr>
        <p:txBody>
          <a:bodyPr wrap="square" rtlCol="0">
            <a:spAutoFit/>
          </a:bodyPr>
          <a:lstStyle/>
          <a:p>
            <a:pPr algn="r"/>
            <a:r>
              <a:rPr lang="en-GB" sz="1200" dirty="0"/>
              <a:t>Source: </a:t>
            </a:r>
            <a:r>
              <a:rPr lang="en-GB" sz="1200" dirty="0">
                <a:hlinkClick r:id="rId3"/>
              </a:rPr>
              <a:t>DfE Apprenticeship achievements</a:t>
            </a:r>
            <a:endParaRPr lang="en-GB" sz="1200" dirty="0"/>
          </a:p>
        </p:txBody>
      </p:sp>
    </p:spTree>
    <p:extLst>
      <p:ext uri="{BB962C8B-B14F-4D97-AF65-F5344CB8AC3E}">
        <p14:creationId xmlns:p14="http://schemas.microsoft.com/office/powerpoint/2010/main" val="409156371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C527BA-7EB3-C9EC-29EC-F181C09BFA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D929F8F-9257-BBB7-4F89-346A13B971B8}"/>
              </a:ext>
            </a:extLst>
          </p:cNvPr>
          <p:cNvSpPr>
            <a:spLocks noGrp="1"/>
          </p:cNvSpPr>
          <p:nvPr>
            <p:ph type="title"/>
          </p:nvPr>
        </p:nvSpPr>
        <p:spPr/>
        <p:txBody>
          <a:bodyPr/>
          <a:lstStyle/>
          <a:p>
            <a:r>
              <a:rPr lang="en-GB" dirty="0"/>
              <a:t>Training providers</a:t>
            </a:r>
          </a:p>
        </p:txBody>
      </p:sp>
      <p:graphicFrame>
        <p:nvGraphicFramePr>
          <p:cNvPr id="4" name="Content Placeholder 3">
            <a:extLst>
              <a:ext uri="{FF2B5EF4-FFF2-40B4-BE49-F238E27FC236}">
                <a16:creationId xmlns:a16="http://schemas.microsoft.com/office/drawing/2014/main" id="{1EEB56DB-E56A-F76C-9B92-0E05D7803ED0}"/>
              </a:ext>
            </a:extLst>
          </p:cNvPr>
          <p:cNvGraphicFramePr>
            <a:graphicFrameLocks noGrp="1"/>
          </p:cNvGraphicFramePr>
          <p:nvPr>
            <p:ph idx="1"/>
            <p:extLst>
              <p:ext uri="{D42A27DB-BD31-4B8C-83A1-F6EECF244321}">
                <p14:modId xmlns:p14="http://schemas.microsoft.com/office/powerpoint/2010/main" val="4053524801"/>
              </p:ext>
            </p:extLst>
          </p:nvPr>
        </p:nvGraphicFramePr>
        <p:xfrm>
          <a:off x="6096001" y="726550"/>
          <a:ext cx="5730566" cy="5193720"/>
        </p:xfrm>
        <a:graphic>
          <a:graphicData uri="http://schemas.openxmlformats.org/drawingml/2006/table">
            <a:tbl>
              <a:tblPr>
                <a:tableStyleId>{5C22544A-7EE6-4342-B048-85BDC9FD1C3A}</a:tableStyleId>
              </a:tblPr>
              <a:tblGrid>
                <a:gridCol w="1240970">
                  <a:extLst>
                    <a:ext uri="{9D8B030D-6E8A-4147-A177-3AD203B41FA5}">
                      <a16:colId xmlns:a16="http://schemas.microsoft.com/office/drawing/2014/main" val="3854924224"/>
                    </a:ext>
                  </a:extLst>
                </a:gridCol>
                <a:gridCol w="4489596">
                  <a:extLst>
                    <a:ext uri="{9D8B030D-6E8A-4147-A177-3AD203B41FA5}">
                      <a16:colId xmlns:a16="http://schemas.microsoft.com/office/drawing/2014/main" val="2380019173"/>
                    </a:ext>
                  </a:extLst>
                </a:gridCol>
              </a:tblGrid>
              <a:tr h="197908">
                <a:tc>
                  <a:txBody>
                    <a:bodyPr/>
                    <a:lstStyle/>
                    <a:p>
                      <a:pPr algn="ctr" fontAlgn="b"/>
                      <a:r>
                        <a:rPr lang="en-GB" sz="1600" b="0" i="0" u="none" strike="noStrike" dirty="0">
                          <a:solidFill>
                            <a:schemeClr val="bg1"/>
                          </a:solidFill>
                          <a:effectLst/>
                          <a:latin typeface="Calibri" panose="020F0502020204030204" pitchFamily="34" charset="0"/>
                        </a:rPr>
                        <a:t>Achievements</a:t>
                      </a: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solidFill>
                  </a:tcPr>
                </a:tc>
                <a:tc>
                  <a:txBody>
                    <a:bodyPr/>
                    <a:lstStyle/>
                    <a:p>
                      <a:pPr algn="l" fontAlgn="b"/>
                      <a:r>
                        <a:rPr lang="en-GB" sz="1600" b="0" i="0" u="none" strike="noStrike" dirty="0">
                          <a:solidFill>
                            <a:schemeClr val="bg1"/>
                          </a:solidFill>
                          <a:effectLst/>
                          <a:latin typeface="Calibri" panose="020F0502020204030204" pitchFamily="34" charset="0"/>
                        </a:rPr>
                        <a:t>Training provider</a:t>
                      </a:r>
                    </a:p>
                  </a:txBody>
                  <a:tcPr marL="2180" marR="2180" marT="218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500175341"/>
                  </a:ext>
                </a:extLst>
              </a:tr>
              <a:tr h="197908">
                <a:tc>
                  <a:txBody>
                    <a:bodyPr/>
                    <a:lstStyle/>
                    <a:p>
                      <a:pPr algn="ctr" fontAlgn="b"/>
                      <a:r>
                        <a:rPr lang="en-GB" sz="1100" b="0" i="0" u="none" strike="noStrike" dirty="0">
                          <a:solidFill>
                            <a:schemeClr val="bg1"/>
                          </a:solidFill>
                          <a:effectLst/>
                          <a:latin typeface="Calibri" panose="020F0502020204030204" pitchFamily="34" charset="0"/>
                        </a:rPr>
                        <a:t>80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tc>
                  <a:txBody>
                    <a:bodyPr/>
                    <a:lstStyle/>
                    <a:p>
                      <a:pPr algn="l" fontAlgn="b"/>
                      <a:r>
                        <a:rPr lang="en-GB" sz="1100" b="0" i="0" u="none" strike="noStrike" dirty="0">
                          <a:solidFill>
                            <a:schemeClr val="bg1"/>
                          </a:solidFill>
                          <a:effectLst/>
                          <a:latin typeface="Calibri" panose="020F0502020204030204" pitchFamily="34" charset="0"/>
                        </a:rPr>
                        <a:t>BUCKINGHAMSHIRE NEW UNIVERSITY </a:t>
                      </a:r>
                      <a:r>
                        <a:rPr lang="en-GB" sz="1100" b="0" i="0" u="none" strike="noStrike" dirty="0">
                          <a:solidFill>
                            <a:schemeClr val="tx1"/>
                          </a:solidFill>
                          <a:effectLst/>
                          <a:latin typeface="Calibri" panose="020F0502020204030204" pitchFamily="34" charset="0"/>
                        </a:rPr>
                        <a:t>(other public funded i.e. LA’s and HE)</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287614261"/>
                  </a:ext>
                </a:extLst>
              </a:tr>
              <a:tr h="197908">
                <a:tc>
                  <a:txBody>
                    <a:bodyPr/>
                    <a:lstStyle/>
                    <a:p>
                      <a:pPr algn="ctr" fontAlgn="b"/>
                      <a:r>
                        <a:rPr lang="en-GB" sz="1100" b="0" i="0" u="none" strike="noStrike">
                          <a:solidFill>
                            <a:schemeClr val="bg1"/>
                          </a:solidFill>
                          <a:effectLst/>
                          <a:latin typeface="Calibri" panose="020F0502020204030204" pitchFamily="34" charset="0"/>
                        </a:rPr>
                        <a:t>71</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l" fontAlgn="b"/>
                      <a:r>
                        <a:rPr lang="en-GB" sz="1100" b="0" i="0" u="none" strike="noStrike" dirty="0">
                          <a:solidFill>
                            <a:schemeClr val="bg1"/>
                          </a:solidFill>
                          <a:effectLst/>
                          <a:latin typeface="Calibri" panose="020F0502020204030204" pitchFamily="34" charset="0"/>
                        </a:rPr>
                        <a:t>BUCKINGHAMSHIRE COLLEGE GROUP </a:t>
                      </a:r>
                      <a:r>
                        <a:rPr lang="en-GB" sz="1100" b="0" i="0" u="none" strike="noStrike" dirty="0">
                          <a:solidFill>
                            <a:schemeClr val="tx1"/>
                          </a:solidFill>
                          <a:effectLst/>
                          <a:latin typeface="Calibri" panose="020F0502020204030204" pitchFamily="34" charset="0"/>
                        </a:rPr>
                        <a:t>(general FE college incl. tertiary)</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extLst>
                  <a:ext uri="{0D108BD9-81ED-4DB2-BD59-A6C34878D82A}">
                    <a16:rowId xmlns:a16="http://schemas.microsoft.com/office/drawing/2014/main" val="446934278"/>
                  </a:ext>
                </a:extLst>
              </a:tr>
              <a:tr h="197908">
                <a:tc>
                  <a:txBody>
                    <a:bodyPr/>
                    <a:lstStyle/>
                    <a:p>
                      <a:pPr algn="ctr" fontAlgn="b"/>
                      <a:r>
                        <a:rPr lang="en-GB" sz="1100" b="0" i="0" u="none" strike="noStrike" dirty="0">
                          <a:solidFill>
                            <a:schemeClr val="bg1"/>
                          </a:solidFill>
                          <a:effectLst/>
                          <a:latin typeface="Calibri" panose="020F0502020204030204" pitchFamily="34" charset="0"/>
                        </a:rPr>
                        <a:t>46</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b="0" i="0" u="none" strike="noStrike" dirty="0">
                          <a:solidFill>
                            <a:schemeClr val="bg1"/>
                          </a:solidFill>
                          <a:effectLst/>
                          <a:latin typeface="Calibri" panose="020F0502020204030204" pitchFamily="34" charset="0"/>
                        </a:rPr>
                        <a:t>LIFETIME TRAINING GROUP LIMITED </a:t>
                      </a:r>
                      <a:r>
                        <a:rPr lang="en-GB" sz="1100" b="0" i="0" u="none" strike="noStrike" dirty="0">
                          <a:solidFill>
                            <a:schemeClr val="tx1"/>
                          </a:solidFill>
                          <a:effectLst/>
                          <a:latin typeface="Calibri" panose="020F0502020204030204" pitchFamily="34" charset="0"/>
                        </a:rPr>
                        <a:t>(public sector public funded)</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198946700"/>
                  </a:ext>
                </a:extLst>
              </a:tr>
              <a:tr h="197908">
                <a:tc>
                  <a:txBody>
                    <a:bodyPr/>
                    <a:lstStyle/>
                    <a:p>
                      <a:pPr algn="ctr" fontAlgn="b"/>
                      <a:r>
                        <a:rPr lang="en-GB" sz="1100" b="0" i="0" u="none" strike="noStrike" dirty="0">
                          <a:solidFill>
                            <a:schemeClr val="bg1"/>
                          </a:solidFill>
                          <a:effectLst/>
                          <a:latin typeface="Calibri" panose="020F0502020204030204" pitchFamily="34" charset="0"/>
                        </a:rPr>
                        <a:t>39</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tc>
                  <a:txBody>
                    <a:bodyPr/>
                    <a:lstStyle/>
                    <a:p>
                      <a:pPr algn="l" fontAlgn="b"/>
                      <a:r>
                        <a:rPr lang="en-GB" sz="1100" b="0" i="0" u="none" strike="noStrike" dirty="0">
                          <a:solidFill>
                            <a:schemeClr val="bg1"/>
                          </a:solidFill>
                          <a:effectLst/>
                          <a:latin typeface="Calibri" panose="020F0502020204030204" pitchFamily="34" charset="0"/>
                        </a:rPr>
                        <a:t>BUCKINGHAMSHIRE COUNCIL</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1164156524"/>
                  </a:ext>
                </a:extLst>
              </a:tr>
              <a:tr h="197908">
                <a:tc>
                  <a:txBody>
                    <a:bodyPr/>
                    <a:lstStyle/>
                    <a:p>
                      <a:pPr algn="ctr" fontAlgn="b"/>
                      <a:r>
                        <a:rPr lang="en-GB" sz="1100" b="0" i="0" u="none" strike="noStrike" dirty="0">
                          <a:solidFill>
                            <a:schemeClr val="bg1"/>
                          </a:solidFill>
                          <a:effectLst/>
                          <a:latin typeface="Calibri" panose="020F0502020204030204" pitchFamily="34" charset="0"/>
                        </a:rPr>
                        <a:t>30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b="0" i="0" u="none" strike="noStrike" dirty="0">
                          <a:solidFill>
                            <a:schemeClr val="bg1"/>
                          </a:solidFill>
                          <a:effectLst/>
                          <a:latin typeface="Calibri" panose="020F0502020204030204" pitchFamily="34" charset="0"/>
                        </a:rPr>
                        <a:t>ALL SPRING MEDIA LIMITED</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3243651809"/>
                  </a:ext>
                </a:extLst>
              </a:tr>
              <a:tr h="197908">
                <a:tc>
                  <a:txBody>
                    <a:bodyPr/>
                    <a:lstStyle/>
                    <a:p>
                      <a:pPr algn="ctr" fontAlgn="b"/>
                      <a:r>
                        <a:rPr lang="en-GB" sz="1100" b="0" i="0" u="none" strike="noStrike">
                          <a:solidFill>
                            <a:schemeClr val="bg1"/>
                          </a:solidFill>
                          <a:effectLst/>
                          <a:latin typeface="Calibri" panose="020F0502020204030204" pitchFamily="34" charset="0"/>
                        </a:rPr>
                        <a:t>26</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b="0" i="0" u="none" strike="noStrike">
                          <a:solidFill>
                            <a:schemeClr val="bg1"/>
                          </a:solidFill>
                          <a:effectLst/>
                          <a:latin typeface="Calibri" panose="020F0502020204030204" pitchFamily="34" charset="0"/>
                        </a:rPr>
                        <a:t>MULTIVERSE GROUP LIMITED</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357849291"/>
                  </a:ext>
                </a:extLst>
              </a:tr>
              <a:tr h="197908">
                <a:tc>
                  <a:txBody>
                    <a:bodyPr/>
                    <a:lstStyle/>
                    <a:p>
                      <a:pPr algn="ctr" fontAlgn="b"/>
                      <a:r>
                        <a:rPr lang="en-GB" sz="1100" b="0" i="0" u="none" strike="noStrike">
                          <a:solidFill>
                            <a:schemeClr val="bg1"/>
                          </a:solidFill>
                          <a:effectLst/>
                          <a:latin typeface="Calibri" panose="020F0502020204030204" pitchFamily="34" charset="0"/>
                        </a:rPr>
                        <a:t>23</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b="0" i="0" u="none" strike="noStrike" dirty="0">
                          <a:solidFill>
                            <a:schemeClr val="bg1"/>
                          </a:solidFill>
                          <a:effectLst/>
                          <a:latin typeface="Calibri" panose="020F0502020204030204" pitchFamily="34" charset="0"/>
                        </a:rPr>
                        <a:t>HAWK MANAGEMENT (UK) LIMITED</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694573561"/>
                  </a:ext>
                </a:extLst>
              </a:tr>
              <a:tr h="197908">
                <a:tc>
                  <a:txBody>
                    <a:bodyPr/>
                    <a:lstStyle/>
                    <a:p>
                      <a:pPr algn="ctr" fontAlgn="b"/>
                      <a:r>
                        <a:rPr lang="en-GB" sz="1100" b="0" i="0" u="none" strike="noStrike">
                          <a:solidFill>
                            <a:schemeClr val="bg1"/>
                          </a:solidFill>
                          <a:effectLst/>
                          <a:latin typeface="Calibri" panose="020F0502020204030204" pitchFamily="34" charset="0"/>
                        </a:rPr>
                        <a:t>22</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b="0" i="0" u="none" strike="noStrike" dirty="0">
                          <a:solidFill>
                            <a:schemeClr val="bg1"/>
                          </a:solidFill>
                          <a:effectLst/>
                          <a:latin typeface="Calibri" panose="020F0502020204030204" pitchFamily="34" charset="0"/>
                        </a:rPr>
                        <a:t>BRITISH TELECOMMUNICATIONS PUBLIC LIMITED COMPANY</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863472250"/>
                  </a:ext>
                </a:extLst>
              </a:tr>
              <a:tr h="197908">
                <a:tc>
                  <a:txBody>
                    <a:bodyPr/>
                    <a:lstStyle/>
                    <a:p>
                      <a:pPr algn="ctr" fontAlgn="b"/>
                      <a:r>
                        <a:rPr lang="en-GB" sz="1100" b="0" i="0" u="none" strike="noStrike">
                          <a:solidFill>
                            <a:schemeClr val="bg1"/>
                          </a:solidFill>
                          <a:effectLst/>
                          <a:latin typeface="Calibri" panose="020F0502020204030204" pitchFamily="34" charset="0"/>
                        </a:rPr>
                        <a:t>20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b="0" i="0" u="none" strike="noStrike" dirty="0">
                          <a:solidFill>
                            <a:schemeClr val="bg1"/>
                          </a:solidFill>
                          <a:effectLst/>
                          <a:latin typeface="Calibri" panose="020F0502020204030204" pitchFamily="34" charset="0"/>
                        </a:rPr>
                        <a:t>INSTEP UK LIMITED</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103394969"/>
                  </a:ext>
                </a:extLst>
              </a:tr>
              <a:tr h="197908">
                <a:tc>
                  <a:txBody>
                    <a:bodyPr/>
                    <a:lstStyle/>
                    <a:p>
                      <a:pPr algn="ctr" fontAlgn="b"/>
                      <a:r>
                        <a:rPr lang="en-GB" sz="1100" b="0" i="0" u="none" strike="noStrike" dirty="0">
                          <a:solidFill>
                            <a:schemeClr val="bg1"/>
                          </a:solidFill>
                          <a:effectLst/>
                          <a:latin typeface="Calibri" panose="020F0502020204030204" pitchFamily="34" charset="0"/>
                        </a:rPr>
                        <a:t>19</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b="0" i="0" u="none" strike="noStrike" dirty="0">
                          <a:solidFill>
                            <a:schemeClr val="bg1"/>
                          </a:solidFill>
                          <a:effectLst/>
                          <a:latin typeface="Calibri" panose="020F0502020204030204" pitchFamily="34" charset="0"/>
                        </a:rPr>
                        <a:t>THE CHILD CARE COMPANY (OLD WINDSOR) LIMITED</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2139282941"/>
                  </a:ext>
                </a:extLst>
              </a:tr>
              <a:tr h="197908">
                <a:tc>
                  <a:txBody>
                    <a:bodyPr/>
                    <a:lstStyle/>
                    <a:p>
                      <a:pPr algn="ctr" fontAlgn="b"/>
                      <a:r>
                        <a:rPr lang="en-GB" sz="1100" b="0" i="0" u="none" strike="noStrike">
                          <a:solidFill>
                            <a:schemeClr val="bg1"/>
                          </a:solidFill>
                          <a:effectLst/>
                          <a:latin typeface="Calibri" panose="020F0502020204030204" pitchFamily="34" charset="0"/>
                        </a:rPr>
                        <a:t>18</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b="0" i="0" u="none" strike="noStrike" dirty="0">
                          <a:solidFill>
                            <a:schemeClr val="bg1"/>
                          </a:solidFill>
                          <a:effectLst/>
                          <a:latin typeface="Calibri" panose="020F0502020204030204" pitchFamily="34" charset="0"/>
                        </a:rPr>
                        <a:t>HIT TRAINING LTD</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806885469"/>
                  </a:ext>
                </a:extLst>
              </a:tr>
              <a:tr h="197908">
                <a:tc>
                  <a:txBody>
                    <a:bodyPr/>
                    <a:lstStyle/>
                    <a:p>
                      <a:pPr algn="ctr" fontAlgn="b"/>
                      <a:r>
                        <a:rPr lang="en-GB" sz="1100" b="0" i="0" u="none" strike="noStrike">
                          <a:solidFill>
                            <a:schemeClr val="bg1"/>
                          </a:solidFill>
                          <a:effectLst/>
                          <a:latin typeface="Calibri" panose="020F0502020204030204" pitchFamily="34" charset="0"/>
                        </a:rPr>
                        <a:t>17</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b="0" i="0" u="none" strike="noStrike" dirty="0">
                          <a:solidFill>
                            <a:schemeClr val="bg1"/>
                          </a:solidFill>
                          <a:effectLst/>
                          <a:latin typeface="Calibri" panose="020F0502020204030204" pitchFamily="34" charset="0"/>
                        </a:rPr>
                        <a:t>REMIT GROUP LIMITED</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1623278684"/>
                  </a:ext>
                </a:extLst>
              </a:tr>
              <a:tr h="197908">
                <a:tc>
                  <a:txBody>
                    <a:bodyPr/>
                    <a:lstStyle/>
                    <a:p>
                      <a:pPr algn="ctr" fontAlgn="b"/>
                      <a:r>
                        <a:rPr lang="en-GB" sz="1100" b="0" i="0" u="none" strike="noStrike">
                          <a:solidFill>
                            <a:schemeClr val="bg1"/>
                          </a:solidFill>
                          <a:effectLst/>
                          <a:latin typeface="Calibri" panose="020F0502020204030204" pitchFamily="34" charset="0"/>
                        </a:rPr>
                        <a:t>15</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b="0" i="0" u="none" strike="noStrike" dirty="0">
                          <a:solidFill>
                            <a:schemeClr val="bg1"/>
                          </a:solidFill>
                          <a:effectLst/>
                          <a:latin typeface="Calibri" panose="020F0502020204030204" pitchFamily="34" charset="0"/>
                        </a:rPr>
                        <a:t>INSPIRO LEARNING LIMITED</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2440996022"/>
                  </a:ext>
                </a:extLst>
              </a:tr>
              <a:tr h="197908">
                <a:tc>
                  <a:txBody>
                    <a:bodyPr/>
                    <a:lstStyle/>
                    <a:p>
                      <a:pPr algn="ctr" fontAlgn="b"/>
                      <a:r>
                        <a:rPr lang="en-GB" sz="1100" b="0" i="0" u="none" strike="noStrike">
                          <a:solidFill>
                            <a:schemeClr val="bg1"/>
                          </a:solidFill>
                          <a:effectLst/>
                          <a:latin typeface="Calibri" panose="020F0502020204030204" pitchFamily="34" charset="0"/>
                        </a:rPr>
                        <a:t>15</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b="0" i="0" u="none" strike="noStrike" dirty="0">
                          <a:solidFill>
                            <a:schemeClr val="bg1"/>
                          </a:solidFill>
                          <a:effectLst/>
                          <a:latin typeface="Calibri" panose="020F0502020204030204" pitchFamily="34" charset="0"/>
                        </a:rPr>
                        <a:t>SPAN TRAINING &amp; DEVELOPMENT LIMITED</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2053509576"/>
                  </a:ext>
                </a:extLst>
              </a:tr>
              <a:tr h="197908">
                <a:tc>
                  <a:txBody>
                    <a:bodyPr/>
                    <a:lstStyle/>
                    <a:p>
                      <a:pPr algn="ctr" fontAlgn="b"/>
                      <a:r>
                        <a:rPr lang="en-GB" sz="1100" b="0" i="0" u="none" strike="noStrike">
                          <a:solidFill>
                            <a:schemeClr val="bg1"/>
                          </a:solidFill>
                          <a:effectLst/>
                          <a:latin typeface="Calibri" panose="020F0502020204030204" pitchFamily="34" charset="0"/>
                        </a:rPr>
                        <a:t>14</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b="0" i="0" u="none" strike="noStrike" dirty="0">
                          <a:solidFill>
                            <a:schemeClr val="bg1"/>
                          </a:solidFill>
                          <a:effectLst/>
                          <a:latin typeface="Calibri" panose="020F0502020204030204" pitchFamily="34" charset="0"/>
                        </a:rPr>
                        <a:t>CORNDEL LIMITED</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1674853031"/>
                  </a:ext>
                </a:extLst>
              </a:tr>
              <a:tr h="197908">
                <a:tc>
                  <a:txBody>
                    <a:bodyPr/>
                    <a:lstStyle/>
                    <a:p>
                      <a:pPr algn="ctr" fontAlgn="b"/>
                      <a:r>
                        <a:rPr lang="en-GB" sz="1100" b="0" i="0" u="none" strike="noStrike">
                          <a:solidFill>
                            <a:schemeClr val="bg1"/>
                          </a:solidFill>
                          <a:effectLst/>
                          <a:latin typeface="Calibri" panose="020F0502020204030204" pitchFamily="34" charset="0"/>
                        </a:rPr>
                        <a:t>14</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b="0" i="0" u="none" strike="noStrike" dirty="0">
                          <a:solidFill>
                            <a:schemeClr val="bg1"/>
                          </a:solidFill>
                          <a:effectLst/>
                          <a:latin typeface="Calibri" panose="020F0502020204030204" pitchFamily="34" charset="0"/>
                        </a:rPr>
                        <a:t>PARAGON EDUCATION &amp; SKILLS LIMITED</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1983642889"/>
                  </a:ext>
                </a:extLst>
              </a:tr>
              <a:tr h="197908">
                <a:tc>
                  <a:txBody>
                    <a:bodyPr/>
                    <a:lstStyle/>
                    <a:p>
                      <a:pPr algn="ctr" fontAlgn="b"/>
                      <a:r>
                        <a:rPr lang="en-GB" sz="1100" b="0" i="0" u="none" strike="noStrike">
                          <a:solidFill>
                            <a:schemeClr val="bg1"/>
                          </a:solidFill>
                          <a:effectLst/>
                          <a:latin typeface="Calibri" panose="020F0502020204030204" pitchFamily="34" charset="0"/>
                        </a:rPr>
                        <a:t>13</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b="0" i="0" u="none" strike="noStrike" dirty="0">
                          <a:solidFill>
                            <a:schemeClr val="bg1"/>
                          </a:solidFill>
                          <a:effectLst/>
                          <a:latin typeface="Calibri" panose="020F0502020204030204" pitchFamily="34" charset="0"/>
                        </a:rPr>
                        <a:t>FIREBRAND TRAINING LIMITED</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2496660254"/>
                  </a:ext>
                </a:extLst>
              </a:tr>
              <a:tr h="197908">
                <a:tc>
                  <a:txBody>
                    <a:bodyPr/>
                    <a:lstStyle/>
                    <a:p>
                      <a:pPr algn="ctr" fontAlgn="b"/>
                      <a:r>
                        <a:rPr lang="en-GB" sz="1100" b="0" i="0" u="none" strike="noStrike" dirty="0">
                          <a:solidFill>
                            <a:schemeClr val="bg1"/>
                          </a:solidFill>
                          <a:effectLst/>
                          <a:latin typeface="Calibri" panose="020F0502020204030204" pitchFamily="34" charset="0"/>
                        </a:rPr>
                        <a:t>12</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tc>
                  <a:txBody>
                    <a:bodyPr/>
                    <a:lstStyle/>
                    <a:p>
                      <a:pPr algn="l" fontAlgn="b"/>
                      <a:r>
                        <a:rPr lang="en-GB" sz="1100" b="0" i="0" u="none" strike="noStrike" dirty="0">
                          <a:solidFill>
                            <a:schemeClr val="bg1"/>
                          </a:solidFill>
                          <a:effectLst/>
                          <a:latin typeface="Calibri" panose="020F0502020204030204" pitchFamily="34" charset="0"/>
                        </a:rPr>
                        <a:t>MILTON KEYNES COLLEGE</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878787"/>
                    </a:solidFill>
                  </a:tcPr>
                </a:tc>
                <a:extLst>
                  <a:ext uri="{0D108BD9-81ED-4DB2-BD59-A6C34878D82A}">
                    <a16:rowId xmlns:a16="http://schemas.microsoft.com/office/drawing/2014/main" val="3698813574"/>
                  </a:ext>
                </a:extLst>
              </a:tr>
              <a:tr h="197908">
                <a:tc>
                  <a:txBody>
                    <a:bodyPr/>
                    <a:lstStyle/>
                    <a:p>
                      <a:pPr algn="ctr" fontAlgn="b"/>
                      <a:r>
                        <a:rPr lang="en-GB" sz="1100" b="0" i="0" u="none" strike="noStrike">
                          <a:solidFill>
                            <a:schemeClr val="bg1"/>
                          </a:solidFill>
                          <a:effectLst/>
                          <a:latin typeface="Calibri" panose="020F0502020204030204" pitchFamily="34" charset="0"/>
                        </a:rPr>
                        <a:t>12</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b="0" i="0" u="none" strike="noStrike" dirty="0">
                          <a:solidFill>
                            <a:schemeClr val="bg1"/>
                          </a:solidFill>
                          <a:effectLst/>
                          <a:latin typeface="Calibri" panose="020F0502020204030204" pitchFamily="34" charset="0"/>
                        </a:rPr>
                        <a:t>QA LIMITED</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3259970060"/>
                  </a:ext>
                </a:extLst>
              </a:tr>
              <a:tr h="197908">
                <a:tc>
                  <a:txBody>
                    <a:bodyPr/>
                    <a:lstStyle/>
                    <a:p>
                      <a:pPr algn="ctr" fontAlgn="b"/>
                      <a:r>
                        <a:rPr lang="en-GB" sz="1100" b="0" i="0" u="none" strike="noStrike">
                          <a:solidFill>
                            <a:schemeClr val="bg1"/>
                          </a:solidFill>
                          <a:effectLst/>
                          <a:latin typeface="Calibri" panose="020F0502020204030204" pitchFamily="34" charset="0"/>
                        </a:rPr>
                        <a:t>12</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b="0" i="0" u="none" strike="noStrike" dirty="0">
                          <a:solidFill>
                            <a:schemeClr val="bg1"/>
                          </a:solidFill>
                          <a:effectLst/>
                          <a:latin typeface="Calibri" panose="020F0502020204030204" pitchFamily="34" charset="0"/>
                        </a:rPr>
                        <a:t>RHG CONSULT LTD</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4051592947"/>
                  </a:ext>
                </a:extLst>
              </a:tr>
              <a:tr h="197908">
                <a:tc>
                  <a:txBody>
                    <a:bodyPr/>
                    <a:lstStyle/>
                    <a:p>
                      <a:pPr algn="ctr" fontAlgn="b"/>
                      <a:r>
                        <a:rPr lang="en-GB" sz="1100" b="0" i="0" u="none" strike="noStrike">
                          <a:solidFill>
                            <a:schemeClr val="bg1"/>
                          </a:solidFill>
                          <a:effectLst/>
                          <a:latin typeface="Calibri" panose="020F0502020204030204" pitchFamily="34" charset="0"/>
                        </a:rPr>
                        <a:t>12</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b="0" i="0" u="none" strike="noStrike" dirty="0">
                          <a:solidFill>
                            <a:schemeClr val="bg1"/>
                          </a:solidFill>
                          <a:effectLst/>
                          <a:latin typeface="Calibri" panose="020F0502020204030204" pitchFamily="34" charset="0"/>
                        </a:rPr>
                        <a:t>SKILLS TRAINING UK LIMITED</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2510272349"/>
                  </a:ext>
                </a:extLst>
              </a:tr>
              <a:tr h="197908">
                <a:tc>
                  <a:txBody>
                    <a:bodyPr/>
                    <a:lstStyle/>
                    <a:p>
                      <a:pPr algn="ctr" fontAlgn="b"/>
                      <a:r>
                        <a:rPr lang="en-GB" sz="1100" b="0" i="0" u="none" strike="noStrike" dirty="0">
                          <a:solidFill>
                            <a:schemeClr val="bg1"/>
                          </a:solidFill>
                          <a:effectLst/>
                          <a:latin typeface="Calibri" panose="020F0502020204030204" pitchFamily="34" charset="0"/>
                        </a:rPr>
                        <a:t>11</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b="0" i="0" u="none" strike="noStrike" dirty="0">
                          <a:solidFill>
                            <a:schemeClr val="bg1"/>
                          </a:solidFill>
                          <a:effectLst/>
                          <a:latin typeface="Calibri" panose="020F0502020204030204" pitchFamily="34" charset="0"/>
                        </a:rPr>
                        <a:t>INSPIRING FUTURES THROUGH LEARNING</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184756876"/>
                  </a:ext>
                </a:extLst>
              </a:tr>
              <a:tr h="197908">
                <a:tc>
                  <a:txBody>
                    <a:bodyPr/>
                    <a:lstStyle/>
                    <a:p>
                      <a:pPr algn="ctr" fontAlgn="b"/>
                      <a:r>
                        <a:rPr lang="en-GB" sz="1100" b="0" i="0" u="none" strike="noStrike" dirty="0">
                          <a:solidFill>
                            <a:schemeClr val="bg1"/>
                          </a:solidFill>
                          <a:effectLst/>
                          <a:latin typeface="Calibri" panose="020F0502020204030204" pitchFamily="34" charset="0"/>
                        </a:rPr>
                        <a:t>9</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b="0" i="0" u="none" strike="noStrike" dirty="0">
                          <a:solidFill>
                            <a:schemeClr val="bg1"/>
                          </a:solidFill>
                          <a:effectLst/>
                          <a:latin typeface="Calibri" panose="020F0502020204030204" pitchFamily="34" charset="0"/>
                        </a:rPr>
                        <a:t>PARENTA TRAINING LIMITED</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1661985265"/>
                  </a:ext>
                </a:extLst>
              </a:tr>
              <a:tr h="197908">
                <a:tc>
                  <a:txBody>
                    <a:bodyPr/>
                    <a:lstStyle/>
                    <a:p>
                      <a:pPr algn="ctr" fontAlgn="b"/>
                      <a:r>
                        <a:rPr lang="en-GB" sz="1100" b="0" i="0" u="none" strike="noStrike" dirty="0">
                          <a:solidFill>
                            <a:schemeClr val="bg1"/>
                          </a:solidFill>
                          <a:effectLst/>
                          <a:latin typeface="Calibri" panose="020F0502020204030204" pitchFamily="34" charset="0"/>
                        </a:rPr>
                        <a:t>9</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tc>
                  <a:txBody>
                    <a:bodyPr/>
                    <a:lstStyle/>
                    <a:p>
                      <a:pPr algn="l" fontAlgn="b"/>
                      <a:r>
                        <a:rPr lang="en-GB" sz="1100" b="0" i="0" u="none" strike="noStrike" dirty="0">
                          <a:solidFill>
                            <a:schemeClr val="bg1"/>
                          </a:solidFill>
                          <a:effectLst/>
                          <a:latin typeface="Calibri" panose="020F0502020204030204" pitchFamily="34" charset="0"/>
                        </a:rPr>
                        <a:t>THE OPEN UNIVERSITY</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B5D137"/>
                    </a:solidFill>
                  </a:tcPr>
                </a:tc>
                <a:extLst>
                  <a:ext uri="{0D108BD9-81ED-4DB2-BD59-A6C34878D82A}">
                    <a16:rowId xmlns:a16="http://schemas.microsoft.com/office/drawing/2014/main" val="2394708433"/>
                  </a:ext>
                </a:extLst>
              </a:tr>
              <a:tr h="197908">
                <a:tc>
                  <a:txBody>
                    <a:bodyPr/>
                    <a:lstStyle/>
                    <a:p>
                      <a:pPr algn="ctr" fontAlgn="b"/>
                      <a:r>
                        <a:rPr lang="en-GB" sz="1100" b="0" i="0" u="none" strike="noStrike" dirty="0">
                          <a:solidFill>
                            <a:schemeClr val="bg1"/>
                          </a:solidFill>
                          <a:effectLst/>
                          <a:latin typeface="Calibri" panose="020F0502020204030204" pitchFamily="34" charset="0"/>
                        </a:rPr>
                        <a:t>9</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tc>
                  <a:txBody>
                    <a:bodyPr/>
                    <a:lstStyle/>
                    <a:p>
                      <a:pPr algn="l" fontAlgn="b"/>
                      <a:r>
                        <a:rPr lang="en-GB" sz="1100" b="0" i="0" u="none" strike="noStrike" dirty="0">
                          <a:solidFill>
                            <a:schemeClr val="bg1"/>
                          </a:solidFill>
                          <a:effectLst/>
                          <a:latin typeface="Calibri" panose="020F0502020204030204" pitchFamily="34" charset="0"/>
                        </a:rPr>
                        <a:t>TRAIN'D UP RAILWAY RESOURCING LIMITED</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6965"/>
                    </a:solidFill>
                  </a:tcPr>
                </a:tc>
                <a:extLst>
                  <a:ext uri="{0D108BD9-81ED-4DB2-BD59-A6C34878D82A}">
                    <a16:rowId xmlns:a16="http://schemas.microsoft.com/office/drawing/2014/main" val="2566013921"/>
                  </a:ext>
                </a:extLst>
              </a:tr>
            </a:tbl>
          </a:graphicData>
        </a:graphic>
      </p:graphicFrame>
      <p:sp>
        <p:nvSpPr>
          <p:cNvPr id="3" name="TextBox 2">
            <a:extLst>
              <a:ext uri="{FF2B5EF4-FFF2-40B4-BE49-F238E27FC236}">
                <a16:creationId xmlns:a16="http://schemas.microsoft.com/office/drawing/2014/main" id="{2A3D8A7F-2F54-0D62-05DE-A6CC0C488010}"/>
              </a:ext>
            </a:extLst>
          </p:cNvPr>
          <p:cNvSpPr txBox="1"/>
          <p:nvPr/>
        </p:nvSpPr>
        <p:spPr>
          <a:xfrm>
            <a:off x="7500257" y="6049254"/>
            <a:ext cx="4326309" cy="276999"/>
          </a:xfrm>
          <a:prstGeom prst="rect">
            <a:avLst/>
          </a:prstGeom>
          <a:noFill/>
        </p:spPr>
        <p:txBody>
          <a:bodyPr wrap="square" rtlCol="0">
            <a:spAutoFit/>
          </a:bodyPr>
          <a:lstStyle/>
          <a:p>
            <a:pPr algn="r"/>
            <a:r>
              <a:rPr lang="en-GB" sz="1200" dirty="0"/>
              <a:t>Source: </a:t>
            </a:r>
            <a:r>
              <a:rPr lang="en-GB" sz="1200" dirty="0">
                <a:hlinkClick r:id="rId2"/>
              </a:rPr>
              <a:t>DfE Apprenticeship achievements 2022/23 academic year</a:t>
            </a:r>
            <a:endParaRPr lang="en-GB" sz="1200" dirty="0"/>
          </a:p>
        </p:txBody>
      </p:sp>
      <p:sp>
        <p:nvSpPr>
          <p:cNvPr id="5" name="Content Placeholder 2">
            <a:extLst>
              <a:ext uri="{FF2B5EF4-FFF2-40B4-BE49-F238E27FC236}">
                <a16:creationId xmlns:a16="http://schemas.microsoft.com/office/drawing/2014/main" id="{82F6060A-7042-96CC-3D2E-5AC60013C06B}"/>
              </a:ext>
            </a:extLst>
          </p:cNvPr>
          <p:cNvSpPr txBox="1">
            <a:spLocks/>
          </p:cNvSpPr>
          <p:nvPr/>
        </p:nvSpPr>
        <p:spPr>
          <a:xfrm>
            <a:off x="838200" y="1825625"/>
            <a:ext cx="5094514" cy="4351338"/>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000" dirty="0"/>
              <a:t>In 2022/23, just under three quarters (73%) of achievements for apprenticeships delivered in Buckinghamshire were from private sector public funded training providers.</a:t>
            </a:r>
          </a:p>
          <a:p>
            <a:r>
              <a:rPr lang="en-GB" sz="2000" dirty="0"/>
              <a:t>In contrast, 15% were from other public funded training providers such as local authorities and higher education institutions.</a:t>
            </a:r>
          </a:p>
          <a:p>
            <a:r>
              <a:rPr lang="en-GB" sz="2000" dirty="0"/>
              <a:t>61% of achievements for apprenticeships delivered in Buckinghamshire were achieved by Buckinghamshire-based learners.</a:t>
            </a:r>
          </a:p>
          <a:p>
            <a:r>
              <a:rPr lang="en-GB" sz="2000" dirty="0"/>
              <a:t>The highest number of achievements delivered outside of Buckinghamshire for Buckinghamshire-based learners were in the local authorities of Hertfordshire (5%), followed by Oxfordshire (4%), Milton Keynes (3%), Slough (3%), Central Bedfordshire (2%) and Windsor &amp; Maidenhead (2%).</a:t>
            </a:r>
          </a:p>
          <a:p>
            <a:endParaRPr lang="en-GB" sz="2000" dirty="0">
              <a:highlight>
                <a:srgbClr val="FFFF00"/>
              </a:highlight>
            </a:endParaRPr>
          </a:p>
        </p:txBody>
      </p:sp>
    </p:spTree>
    <p:extLst>
      <p:ext uri="{BB962C8B-B14F-4D97-AF65-F5344CB8AC3E}">
        <p14:creationId xmlns:p14="http://schemas.microsoft.com/office/powerpoint/2010/main" val="54279233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rgbClr val="006965"/>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C98A5BB-1781-5547-9190-7060A6126618}"/>
              </a:ext>
            </a:extLst>
          </p:cNvPr>
          <p:cNvSpPr>
            <a:spLocks noGrp="1"/>
          </p:cNvSpPr>
          <p:nvPr>
            <p:ph type="title"/>
          </p:nvPr>
        </p:nvSpPr>
        <p:spPr/>
        <p:txBody>
          <a:bodyPr/>
          <a:lstStyle/>
          <a:p>
            <a:r>
              <a:rPr lang="en-GB" b="1" dirty="0">
                <a:solidFill>
                  <a:schemeClr val="bg1"/>
                </a:solidFill>
                <a:latin typeface="+mn-lt"/>
              </a:rPr>
              <a:t>Employers</a:t>
            </a:r>
          </a:p>
        </p:txBody>
      </p:sp>
      <p:sp>
        <p:nvSpPr>
          <p:cNvPr id="2" name="Title 3">
            <a:extLst>
              <a:ext uri="{FF2B5EF4-FFF2-40B4-BE49-F238E27FC236}">
                <a16:creationId xmlns:a16="http://schemas.microsoft.com/office/drawing/2014/main" id="{57A5D20E-1621-DA38-05AF-8BDA1234775B}"/>
              </a:ext>
            </a:extLst>
          </p:cNvPr>
          <p:cNvSpPr txBox="1">
            <a:spLocks/>
          </p:cNvSpPr>
          <p:nvPr/>
        </p:nvSpPr>
        <p:spPr>
          <a:xfrm>
            <a:off x="831850" y="4562475"/>
            <a:ext cx="10515600" cy="988741"/>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GB" sz="2000" b="1" dirty="0">
                <a:solidFill>
                  <a:prstClr val="white"/>
                </a:solidFill>
                <a:latin typeface="Calibri" panose="020F0502020204030204"/>
              </a:rPr>
              <a:t>Findings from the Employer Skills Survey 2022</a:t>
            </a:r>
            <a:endParaRPr kumimoji="0" lang="en-GB" sz="2000" b="1" i="0" u="none" strike="noStrike" kern="1200" cap="none" spc="0" normalizeH="0" baseline="0" noProof="0" dirty="0">
              <a:ln>
                <a:noFill/>
              </a:ln>
              <a:solidFill>
                <a:prstClr val="white"/>
              </a:solidFill>
              <a:effectLst/>
              <a:uLnTx/>
              <a:uFillTx/>
              <a:latin typeface="Calibri" panose="020F0502020204030204"/>
              <a:ea typeface="+mj-ea"/>
              <a:cs typeface="+mj-cs"/>
            </a:endParaRPr>
          </a:p>
        </p:txBody>
      </p:sp>
    </p:spTree>
    <p:extLst>
      <p:ext uri="{BB962C8B-B14F-4D97-AF65-F5344CB8AC3E}">
        <p14:creationId xmlns:p14="http://schemas.microsoft.com/office/powerpoint/2010/main" val="226915699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822D-4CF5-2CD5-AB7F-4558FD72BF0B}"/>
              </a:ext>
            </a:extLst>
          </p:cNvPr>
          <p:cNvSpPr>
            <a:spLocks noGrp="1"/>
          </p:cNvSpPr>
          <p:nvPr>
            <p:ph type="title"/>
          </p:nvPr>
        </p:nvSpPr>
        <p:spPr/>
        <p:txBody>
          <a:bodyPr/>
          <a:lstStyle/>
          <a:p>
            <a:r>
              <a:rPr lang="en-GB" dirty="0"/>
              <a:t>Employer Skills Survey 2022</a:t>
            </a:r>
          </a:p>
        </p:txBody>
      </p:sp>
      <p:sp>
        <p:nvSpPr>
          <p:cNvPr id="3" name="Content Placeholder 2">
            <a:extLst>
              <a:ext uri="{FF2B5EF4-FFF2-40B4-BE49-F238E27FC236}">
                <a16:creationId xmlns:a16="http://schemas.microsoft.com/office/drawing/2014/main" id="{FDD86E4E-6C65-6B41-F644-90E3B91DCDE0}"/>
              </a:ext>
            </a:extLst>
          </p:cNvPr>
          <p:cNvSpPr>
            <a:spLocks noGrp="1"/>
          </p:cNvSpPr>
          <p:nvPr>
            <p:ph idx="1"/>
          </p:nvPr>
        </p:nvSpPr>
        <p:spPr/>
        <p:txBody>
          <a:bodyPr/>
          <a:lstStyle/>
          <a:p>
            <a:r>
              <a:rPr lang="en-GB" dirty="0"/>
              <a:t>The Employer Skills Survey, commissioned by the Department for Education, gathers labour market intelligence on employer skills needs and training activity among employers across the UK.</a:t>
            </a:r>
          </a:p>
          <a:p>
            <a:r>
              <a:rPr lang="en-GB" dirty="0"/>
              <a:t>The survey has been undertaken approximately every two years since 1999. </a:t>
            </a:r>
          </a:p>
          <a:p>
            <a:r>
              <a:rPr lang="en-GB" dirty="0"/>
              <a:t>The </a:t>
            </a:r>
            <a:r>
              <a:rPr lang="en-GB" dirty="0">
                <a:hlinkClick r:id="rId2"/>
              </a:rPr>
              <a:t>2022 Employer Skills Survey </a:t>
            </a:r>
            <a:r>
              <a:rPr lang="en-GB" dirty="0"/>
              <a:t>was conducted between June 2022 and March 2023, with results being representative of employers across the UK. </a:t>
            </a:r>
          </a:p>
          <a:p>
            <a:r>
              <a:rPr lang="en-GB" dirty="0"/>
              <a:t>534 Buckinghamshire employers were surveyed during this period.</a:t>
            </a:r>
          </a:p>
        </p:txBody>
      </p:sp>
    </p:spTree>
    <p:extLst>
      <p:ext uri="{BB962C8B-B14F-4D97-AF65-F5344CB8AC3E}">
        <p14:creationId xmlns:p14="http://schemas.microsoft.com/office/powerpoint/2010/main" val="344286932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D571F4-A2B2-AB55-CD44-668CD957D86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516721E-5F9A-BFA2-376F-CD7217AFC813}"/>
              </a:ext>
            </a:extLst>
          </p:cNvPr>
          <p:cNvSpPr>
            <a:spLocks noGrp="1"/>
          </p:cNvSpPr>
          <p:nvPr>
            <p:ph type="title"/>
          </p:nvPr>
        </p:nvSpPr>
        <p:spPr/>
        <p:txBody>
          <a:bodyPr/>
          <a:lstStyle/>
          <a:p>
            <a:r>
              <a:rPr lang="en-GB" dirty="0"/>
              <a:t>Employers that have or offer apprenticeships</a:t>
            </a:r>
          </a:p>
        </p:txBody>
      </p:sp>
      <p:sp>
        <p:nvSpPr>
          <p:cNvPr id="3" name="Content Placeholder 2">
            <a:extLst>
              <a:ext uri="{FF2B5EF4-FFF2-40B4-BE49-F238E27FC236}">
                <a16:creationId xmlns:a16="http://schemas.microsoft.com/office/drawing/2014/main" id="{33E6EDFE-1324-4C44-8CF0-063850A876BB}"/>
              </a:ext>
            </a:extLst>
          </p:cNvPr>
          <p:cNvSpPr>
            <a:spLocks noGrp="1"/>
          </p:cNvSpPr>
          <p:nvPr>
            <p:ph idx="1"/>
          </p:nvPr>
        </p:nvSpPr>
        <p:spPr>
          <a:xfrm>
            <a:off x="838200" y="2325493"/>
            <a:ext cx="4612105" cy="3851469"/>
          </a:xfrm>
        </p:spPr>
        <p:txBody>
          <a:bodyPr>
            <a:normAutofit/>
          </a:bodyPr>
          <a:lstStyle/>
          <a:p>
            <a:r>
              <a:rPr lang="en-GB" sz="2000" dirty="0"/>
              <a:t>Between June 2022 and March 2023, just 13% of Buckinghamshire employers had or offered apprenticeships. </a:t>
            </a:r>
          </a:p>
          <a:p>
            <a:r>
              <a:rPr lang="en-GB" sz="2000" dirty="0"/>
              <a:t>This was significantly lower than the 20% average for England, and neighbouring LEP areas.</a:t>
            </a:r>
          </a:p>
          <a:p>
            <a:r>
              <a:rPr lang="en-GB" sz="2000" dirty="0"/>
              <a:t>It was also slightly lower than the 14% of employers that had or offered apprenticeships in 2019.</a:t>
            </a:r>
          </a:p>
        </p:txBody>
      </p:sp>
      <p:sp>
        <p:nvSpPr>
          <p:cNvPr id="5" name="TextBox 4">
            <a:extLst>
              <a:ext uri="{FF2B5EF4-FFF2-40B4-BE49-F238E27FC236}">
                <a16:creationId xmlns:a16="http://schemas.microsoft.com/office/drawing/2014/main" id="{2A5E7944-937E-C2C4-F3FE-2ABBD497C8B4}"/>
              </a:ext>
            </a:extLst>
          </p:cNvPr>
          <p:cNvSpPr txBox="1"/>
          <p:nvPr/>
        </p:nvSpPr>
        <p:spPr>
          <a:xfrm>
            <a:off x="8286790" y="5965303"/>
            <a:ext cx="3539613" cy="276999"/>
          </a:xfrm>
          <a:prstGeom prst="rect">
            <a:avLst/>
          </a:prstGeom>
          <a:noFill/>
        </p:spPr>
        <p:txBody>
          <a:bodyPr wrap="square" rtlCol="0">
            <a:spAutoFit/>
          </a:bodyPr>
          <a:lstStyle/>
          <a:p>
            <a:pPr algn="r"/>
            <a:r>
              <a:rPr lang="en-GB" sz="1200" dirty="0"/>
              <a:t>Source: </a:t>
            </a:r>
            <a:r>
              <a:rPr lang="en-GB" sz="1200" dirty="0">
                <a:hlinkClick r:id="rId2"/>
              </a:rPr>
              <a:t>Employer Skills Survey 2022, DfE</a:t>
            </a:r>
            <a:endParaRPr lang="en-GB" sz="1200" dirty="0"/>
          </a:p>
        </p:txBody>
      </p:sp>
      <p:graphicFrame>
        <p:nvGraphicFramePr>
          <p:cNvPr id="4" name="Chart 3">
            <a:extLst>
              <a:ext uri="{FF2B5EF4-FFF2-40B4-BE49-F238E27FC236}">
                <a16:creationId xmlns:a16="http://schemas.microsoft.com/office/drawing/2014/main" id="{0A67BA8E-2877-1369-C9AC-2B252B431609}"/>
              </a:ext>
            </a:extLst>
          </p:cNvPr>
          <p:cNvGraphicFramePr>
            <a:graphicFrameLocks/>
          </p:cNvGraphicFramePr>
          <p:nvPr>
            <p:extLst>
              <p:ext uri="{D42A27DB-BD31-4B8C-83A1-F6EECF244321}">
                <p14:modId xmlns:p14="http://schemas.microsoft.com/office/powerpoint/2010/main" val="288592232"/>
              </p:ext>
            </p:extLst>
          </p:nvPr>
        </p:nvGraphicFramePr>
        <p:xfrm>
          <a:off x="6096000" y="2325494"/>
          <a:ext cx="5257800" cy="3639809"/>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9EB96B04-3A42-0458-CDF3-EA51B3761917}"/>
              </a:ext>
            </a:extLst>
          </p:cNvPr>
          <p:cNvSpPr txBox="1"/>
          <p:nvPr/>
        </p:nvSpPr>
        <p:spPr>
          <a:xfrm>
            <a:off x="6096000" y="1690688"/>
            <a:ext cx="5170714" cy="523220"/>
          </a:xfrm>
          <a:prstGeom prst="rect">
            <a:avLst/>
          </a:prstGeom>
          <a:noFill/>
        </p:spPr>
        <p:txBody>
          <a:bodyPr wrap="square" rtlCol="0">
            <a:spAutoFit/>
          </a:bodyPr>
          <a:lstStyle/>
          <a:p>
            <a:r>
              <a:rPr lang="en-GB" sz="1400" b="1" dirty="0">
                <a:solidFill>
                  <a:srgbClr val="006965"/>
                </a:solidFill>
              </a:rPr>
              <a:t>The proportion of Buckinghamshire employers that have or offer apprenticeships is significantly lower than the national average.</a:t>
            </a:r>
          </a:p>
        </p:txBody>
      </p:sp>
    </p:spTree>
    <p:extLst>
      <p:ext uri="{BB962C8B-B14F-4D97-AF65-F5344CB8AC3E}">
        <p14:creationId xmlns:p14="http://schemas.microsoft.com/office/powerpoint/2010/main" val="75518990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9F554-160C-D84B-B8CC-4700D80885CD}"/>
              </a:ext>
            </a:extLst>
          </p:cNvPr>
          <p:cNvSpPr>
            <a:spLocks noGrp="1"/>
          </p:cNvSpPr>
          <p:nvPr>
            <p:ph type="title"/>
          </p:nvPr>
        </p:nvSpPr>
        <p:spPr/>
        <p:txBody>
          <a:bodyPr/>
          <a:lstStyle/>
          <a:p>
            <a:r>
              <a:rPr lang="en-GB" dirty="0"/>
              <a:t>Awareness of apprenticeships</a:t>
            </a:r>
          </a:p>
        </p:txBody>
      </p:sp>
      <p:sp>
        <p:nvSpPr>
          <p:cNvPr id="3" name="Content Placeholder 2">
            <a:extLst>
              <a:ext uri="{FF2B5EF4-FFF2-40B4-BE49-F238E27FC236}">
                <a16:creationId xmlns:a16="http://schemas.microsoft.com/office/drawing/2014/main" id="{A13222E0-8313-9376-B610-033EE13C9847}"/>
              </a:ext>
            </a:extLst>
          </p:cNvPr>
          <p:cNvSpPr>
            <a:spLocks noGrp="1"/>
          </p:cNvSpPr>
          <p:nvPr>
            <p:ph idx="1"/>
          </p:nvPr>
        </p:nvSpPr>
        <p:spPr>
          <a:xfrm>
            <a:off x="838200" y="2349713"/>
            <a:ext cx="5257800" cy="3827250"/>
          </a:xfrm>
        </p:spPr>
        <p:txBody>
          <a:bodyPr>
            <a:normAutofit/>
          </a:bodyPr>
          <a:lstStyle/>
          <a:p>
            <a:r>
              <a:rPr lang="en-GB" sz="2000" dirty="0"/>
              <a:t>A higher proportion of Buckinghamshire employers ‘do not know what is involved with apprenticeships’ than the national average (11% and 7% respectively).</a:t>
            </a:r>
            <a:endParaRPr lang="en-GB" sz="2000" dirty="0">
              <a:highlight>
                <a:srgbClr val="FFFF00"/>
              </a:highlight>
            </a:endParaRPr>
          </a:p>
          <a:p>
            <a:r>
              <a:rPr lang="en-GB" sz="2000" dirty="0"/>
              <a:t>However, a slightly higher proportion of Buckinghamshire employers also have ‘good, or some knowledge of what is involved’ than the national average.</a:t>
            </a:r>
          </a:p>
        </p:txBody>
      </p:sp>
      <p:sp>
        <p:nvSpPr>
          <p:cNvPr id="5" name="TextBox 4">
            <a:extLst>
              <a:ext uri="{FF2B5EF4-FFF2-40B4-BE49-F238E27FC236}">
                <a16:creationId xmlns:a16="http://schemas.microsoft.com/office/drawing/2014/main" id="{66DB97B2-A146-22E8-549B-14EACA52F937}"/>
              </a:ext>
            </a:extLst>
          </p:cNvPr>
          <p:cNvSpPr txBox="1"/>
          <p:nvPr/>
        </p:nvSpPr>
        <p:spPr>
          <a:xfrm>
            <a:off x="8246150" y="6034901"/>
            <a:ext cx="3539613" cy="276999"/>
          </a:xfrm>
          <a:prstGeom prst="rect">
            <a:avLst/>
          </a:prstGeom>
          <a:noFill/>
        </p:spPr>
        <p:txBody>
          <a:bodyPr wrap="square" rtlCol="0">
            <a:spAutoFit/>
          </a:bodyPr>
          <a:lstStyle/>
          <a:p>
            <a:pPr algn="r"/>
            <a:r>
              <a:rPr lang="en-GB" sz="1200" dirty="0"/>
              <a:t>Source: </a:t>
            </a:r>
            <a:r>
              <a:rPr lang="en-GB" sz="1200" dirty="0">
                <a:hlinkClick r:id="rId2"/>
              </a:rPr>
              <a:t>Employer Skills Survey 2022, DfE</a:t>
            </a:r>
            <a:endParaRPr lang="en-GB" sz="1200" dirty="0"/>
          </a:p>
        </p:txBody>
      </p:sp>
      <p:graphicFrame>
        <p:nvGraphicFramePr>
          <p:cNvPr id="6" name="Chart 5">
            <a:extLst>
              <a:ext uri="{FF2B5EF4-FFF2-40B4-BE49-F238E27FC236}">
                <a16:creationId xmlns:a16="http://schemas.microsoft.com/office/drawing/2014/main" id="{25827D67-11B9-8160-D877-9283CAA8AA54}"/>
              </a:ext>
            </a:extLst>
          </p:cNvPr>
          <p:cNvGraphicFramePr>
            <a:graphicFrameLocks/>
          </p:cNvGraphicFramePr>
          <p:nvPr>
            <p:extLst>
              <p:ext uri="{D42A27DB-BD31-4B8C-83A1-F6EECF244321}">
                <p14:modId xmlns:p14="http://schemas.microsoft.com/office/powerpoint/2010/main" val="3190256946"/>
              </p:ext>
            </p:extLst>
          </p:nvPr>
        </p:nvGraphicFramePr>
        <p:xfrm>
          <a:off x="6432055" y="2207651"/>
          <a:ext cx="5219700" cy="382725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a:extLst>
              <a:ext uri="{FF2B5EF4-FFF2-40B4-BE49-F238E27FC236}">
                <a16:creationId xmlns:a16="http://schemas.microsoft.com/office/drawing/2014/main" id="{DCFF2707-9A39-BD0F-1A0F-88A780B4C7E8}"/>
              </a:ext>
            </a:extLst>
          </p:cNvPr>
          <p:cNvSpPr txBox="1"/>
          <p:nvPr/>
        </p:nvSpPr>
        <p:spPr>
          <a:xfrm>
            <a:off x="6432054" y="1690688"/>
            <a:ext cx="4834659" cy="523220"/>
          </a:xfrm>
          <a:prstGeom prst="rect">
            <a:avLst/>
          </a:prstGeom>
          <a:noFill/>
        </p:spPr>
        <p:txBody>
          <a:bodyPr wrap="square" rtlCol="0">
            <a:spAutoFit/>
          </a:bodyPr>
          <a:lstStyle/>
          <a:p>
            <a:r>
              <a:rPr lang="en-GB" sz="1400" b="1" dirty="0">
                <a:solidFill>
                  <a:srgbClr val="006965"/>
                </a:solidFill>
              </a:rPr>
              <a:t>A lower proportion of Buckinghamshire employers have or offer apprenticeships than the national average.</a:t>
            </a:r>
          </a:p>
        </p:txBody>
      </p:sp>
    </p:spTree>
    <p:extLst>
      <p:ext uri="{BB962C8B-B14F-4D97-AF65-F5344CB8AC3E}">
        <p14:creationId xmlns:p14="http://schemas.microsoft.com/office/powerpoint/2010/main" val="1172306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E2042F-4BBA-462D-9C81-134B6476490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5B66F0-75A4-2AC4-B324-74C277138333}"/>
              </a:ext>
            </a:extLst>
          </p:cNvPr>
          <p:cNvSpPr>
            <a:spLocks noGrp="1"/>
          </p:cNvSpPr>
          <p:nvPr>
            <p:ph type="title"/>
          </p:nvPr>
        </p:nvSpPr>
        <p:spPr>
          <a:xfrm>
            <a:off x="385439" y="155328"/>
            <a:ext cx="10515600" cy="679142"/>
          </a:xfrm>
        </p:spPr>
        <p:txBody>
          <a:bodyPr>
            <a:normAutofit/>
          </a:bodyPr>
          <a:lstStyle/>
          <a:p>
            <a:r>
              <a:rPr lang="en-GB" sz="3200" b="1" dirty="0">
                <a:solidFill>
                  <a:srgbClr val="006965"/>
                </a:solidFill>
                <a:latin typeface="+mn-lt"/>
              </a:rPr>
              <a:t>Contents - 2</a:t>
            </a:r>
            <a:endParaRPr lang="en-GB" sz="3200" dirty="0">
              <a:solidFill>
                <a:srgbClr val="006965"/>
              </a:solidFill>
              <a:latin typeface="+mn-lt"/>
            </a:endParaRPr>
          </a:p>
        </p:txBody>
      </p:sp>
      <p:graphicFrame>
        <p:nvGraphicFramePr>
          <p:cNvPr id="6" name="Table 5">
            <a:extLst>
              <a:ext uri="{FF2B5EF4-FFF2-40B4-BE49-F238E27FC236}">
                <a16:creationId xmlns:a16="http://schemas.microsoft.com/office/drawing/2014/main" id="{F74F4AA3-B999-B337-DA2D-2F669115100C}"/>
              </a:ext>
            </a:extLst>
          </p:cNvPr>
          <p:cNvGraphicFramePr>
            <a:graphicFrameLocks noGrp="1"/>
          </p:cNvGraphicFramePr>
          <p:nvPr>
            <p:extLst>
              <p:ext uri="{D42A27DB-BD31-4B8C-83A1-F6EECF244321}">
                <p14:modId xmlns:p14="http://schemas.microsoft.com/office/powerpoint/2010/main" val="3287221768"/>
              </p:ext>
            </p:extLst>
          </p:nvPr>
        </p:nvGraphicFramePr>
        <p:xfrm>
          <a:off x="862342" y="1563675"/>
          <a:ext cx="10467315" cy="2931160"/>
        </p:xfrm>
        <a:graphic>
          <a:graphicData uri="http://schemas.openxmlformats.org/drawingml/2006/table">
            <a:tbl>
              <a:tblPr firstRow="1" bandRow="1">
                <a:tableStyleId>{5C22544A-7EE6-4342-B048-85BDC9FD1C3A}</a:tableStyleId>
              </a:tblPr>
              <a:tblGrid>
                <a:gridCol w="3489105">
                  <a:extLst>
                    <a:ext uri="{9D8B030D-6E8A-4147-A177-3AD203B41FA5}">
                      <a16:colId xmlns:a16="http://schemas.microsoft.com/office/drawing/2014/main" val="813660762"/>
                    </a:ext>
                  </a:extLst>
                </a:gridCol>
                <a:gridCol w="3489105">
                  <a:extLst>
                    <a:ext uri="{9D8B030D-6E8A-4147-A177-3AD203B41FA5}">
                      <a16:colId xmlns:a16="http://schemas.microsoft.com/office/drawing/2014/main" val="253702966"/>
                    </a:ext>
                  </a:extLst>
                </a:gridCol>
                <a:gridCol w="3489105">
                  <a:extLst>
                    <a:ext uri="{9D8B030D-6E8A-4147-A177-3AD203B41FA5}">
                      <a16:colId xmlns:a16="http://schemas.microsoft.com/office/drawing/2014/main" val="3837687117"/>
                    </a:ext>
                  </a:extLst>
                </a:gridCol>
              </a:tblGrid>
              <a:tr h="370840">
                <a:tc>
                  <a:txBody>
                    <a:bodyPr/>
                    <a:lstStyle/>
                    <a:p>
                      <a:pPr algn="ctr"/>
                      <a:r>
                        <a:rPr lang="en-GB" dirty="0"/>
                        <a:t>Employers</a:t>
                      </a:r>
                    </a:p>
                  </a:txBody>
                  <a:tcPr>
                    <a:solidFill>
                      <a:srgbClr val="006965"/>
                    </a:solidFill>
                  </a:tcPr>
                </a:tc>
                <a:tc>
                  <a:txBody>
                    <a:bodyPr/>
                    <a:lstStyle/>
                    <a:p>
                      <a:pPr algn="ctr"/>
                      <a:r>
                        <a:rPr lang="en-GB" dirty="0"/>
                        <a:t>Vacancies &amp; applicants</a:t>
                      </a:r>
                    </a:p>
                  </a:txBody>
                  <a:tcPr>
                    <a:solidFill>
                      <a:srgbClr val="006965"/>
                    </a:solidFill>
                  </a:tcPr>
                </a:tc>
                <a:tc>
                  <a:txBody>
                    <a:bodyPr/>
                    <a:lstStyle/>
                    <a:p>
                      <a:pPr algn="ctr"/>
                      <a:r>
                        <a:rPr lang="en-GB" dirty="0"/>
                        <a:t>School leavers</a:t>
                      </a:r>
                    </a:p>
                  </a:txBody>
                  <a:tcPr>
                    <a:solidFill>
                      <a:srgbClr val="006965"/>
                    </a:solidFill>
                  </a:tcPr>
                </a:tc>
                <a:extLst>
                  <a:ext uri="{0D108BD9-81ED-4DB2-BD59-A6C34878D82A}">
                    <a16:rowId xmlns:a16="http://schemas.microsoft.com/office/drawing/2014/main" val="2129959833"/>
                  </a:ext>
                </a:extLst>
              </a:tr>
              <a:tr h="370840">
                <a:tc>
                  <a:txBody>
                    <a:bodyPr/>
                    <a:lstStyle/>
                    <a:p>
                      <a:pPr algn="l"/>
                      <a:r>
                        <a:rPr lang="en-GB" b="0" dirty="0">
                          <a:solidFill>
                            <a:schemeClr val="bg1"/>
                          </a:solidFill>
                          <a:hlinkClick r:id="rId2" action="ppaction://hlinksldjump">
                            <a:extLst>
                              <a:ext uri="{A12FA001-AC4F-418D-AE19-62706E023703}">
                                <ahyp:hlinkClr xmlns:ahyp="http://schemas.microsoft.com/office/drawing/2018/hyperlinkcolor" val="tx"/>
                              </a:ext>
                            </a:extLst>
                          </a:hlinkClick>
                        </a:rPr>
                        <a:t>Have or offer apprenticeships</a:t>
                      </a:r>
                      <a:endParaRPr lang="en-GB" b="0" dirty="0">
                        <a:solidFill>
                          <a:schemeClr val="bg1"/>
                        </a:solidFill>
                      </a:endParaRPr>
                    </a:p>
                  </a:txBody>
                  <a:tcPr>
                    <a:solidFill>
                      <a:srgbClr val="006965">
                        <a:alpha val="80000"/>
                      </a:srgbClr>
                    </a:solidFill>
                  </a:tcPr>
                </a:tc>
                <a:tc>
                  <a:txBody>
                    <a:bodyPr/>
                    <a:lstStyle/>
                    <a:p>
                      <a:pPr algn="l"/>
                      <a:r>
                        <a:rPr lang="en-GB" b="0" dirty="0">
                          <a:solidFill>
                            <a:schemeClr val="bg1"/>
                          </a:solidFill>
                          <a:hlinkClick r:id="rId3" action="ppaction://hlinksldjump">
                            <a:extLst>
                              <a:ext uri="{A12FA001-AC4F-418D-AE19-62706E023703}">
                                <ahyp:hlinkClr xmlns:ahyp="http://schemas.microsoft.com/office/drawing/2018/hyperlinkcolor" val="tx"/>
                              </a:ext>
                            </a:extLst>
                          </a:hlinkClick>
                        </a:rPr>
                        <a:t>Vacancy applicant comparison</a:t>
                      </a:r>
                      <a:endParaRPr lang="en-GB" b="0" dirty="0">
                        <a:solidFill>
                          <a:schemeClr val="bg1"/>
                        </a:solidFill>
                      </a:endParaRPr>
                    </a:p>
                  </a:txBody>
                  <a:tcPr>
                    <a:solidFill>
                      <a:srgbClr val="006965">
                        <a:alpha val="80000"/>
                      </a:srgbClr>
                    </a:solidFill>
                  </a:tcPr>
                </a:tc>
                <a:tc>
                  <a:txBody>
                    <a:bodyPr/>
                    <a:lstStyle/>
                    <a:p>
                      <a:pPr algn="l"/>
                      <a:r>
                        <a:rPr lang="en-GB" b="0" dirty="0">
                          <a:solidFill>
                            <a:schemeClr val="bg1"/>
                          </a:solidFill>
                          <a:hlinkClick r:id="rId4" action="ppaction://hlinksldjump">
                            <a:extLst>
                              <a:ext uri="{A12FA001-AC4F-418D-AE19-62706E023703}">
                                <ahyp:hlinkClr xmlns:ahyp="http://schemas.microsoft.com/office/drawing/2018/hyperlinkcolor" val="tx"/>
                              </a:ext>
                            </a:extLst>
                          </a:hlinkClick>
                        </a:rPr>
                        <a:t>Sustained apprenticeship destinations</a:t>
                      </a:r>
                      <a:endParaRPr lang="en-GB" b="0" dirty="0">
                        <a:solidFill>
                          <a:schemeClr val="bg1"/>
                        </a:solidFill>
                      </a:endParaRPr>
                    </a:p>
                  </a:txBody>
                  <a:tcPr>
                    <a:solidFill>
                      <a:srgbClr val="006965">
                        <a:alpha val="80000"/>
                      </a:srgbClr>
                    </a:solidFill>
                  </a:tcPr>
                </a:tc>
                <a:extLst>
                  <a:ext uri="{0D108BD9-81ED-4DB2-BD59-A6C34878D82A}">
                    <a16:rowId xmlns:a16="http://schemas.microsoft.com/office/drawing/2014/main" val="418598275"/>
                  </a:ext>
                </a:extLst>
              </a:tr>
              <a:tr h="370840">
                <a:tc>
                  <a:txBody>
                    <a:bodyPr/>
                    <a:lstStyle/>
                    <a:p>
                      <a:pPr algn="l"/>
                      <a:r>
                        <a:rPr lang="en-GB" b="0" dirty="0">
                          <a:solidFill>
                            <a:schemeClr val="bg1"/>
                          </a:solidFill>
                          <a:hlinkClick r:id="rId5" action="ppaction://hlinksldjump">
                            <a:extLst>
                              <a:ext uri="{A12FA001-AC4F-418D-AE19-62706E023703}">
                                <ahyp:hlinkClr xmlns:ahyp="http://schemas.microsoft.com/office/drawing/2018/hyperlinkcolor" val="tx"/>
                              </a:ext>
                            </a:extLst>
                          </a:hlinkClick>
                        </a:rPr>
                        <a:t>Awareness of apprenticeships</a:t>
                      </a:r>
                      <a:endParaRPr lang="en-GB" b="0" dirty="0">
                        <a:solidFill>
                          <a:schemeClr val="bg1"/>
                        </a:solidFill>
                      </a:endParaRPr>
                    </a:p>
                  </a:txBody>
                  <a:tcPr>
                    <a:solidFill>
                      <a:srgbClr val="006965">
                        <a:alpha val="60000"/>
                      </a:srgbClr>
                    </a:solidFill>
                  </a:tcPr>
                </a:tc>
                <a:tc>
                  <a:txBody>
                    <a:bodyPr/>
                    <a:lstStyle/>
                    <a:p>
                      <a:pPr algn="l"/>
                      <a:r>
                        <a:rPr lang="en-GB" b="0" dirty="0">
                          <a:solidFill>
                            <a:schemeClr val="bg1"/>
                          </a:solidFill>
                          <a:hlinkClick r:id="rId6" action="ppaction://hlinksldjump">
                            <a:extLst>
                              <a:ext uri="{A12FA001-AC4F-418D-AE19-62706E023703}">
                                <ahyp:hlinkClr xmlns:ahyp="http://schemas.microsoft.com/office/drawing/2018/hyperlinkcolor" val="tx"/>
                              </a:ext>
                            </a:extLst>
                          </a:hlinkClick>
                        </a:rPr>
                        <a:t>Comparison of vacancies and starts by level</a:t>
                      </a:r>
                      <a:endParaRPr lang="en-GB" b="0" dirty="0">
                        <a:solidFill>
                          <a:schemeClr val="bg1"/>
                        </a:solidFill>
                      </a:endParaRPr>
                    </a:p>
                  </a:txBody>
                  <a:tcPr>
                    <a:solidFill>
                      <a:srgbClr val="006965">
                        <a:alpha val="60000"/>
                      </a:srgbClr>
                    </a:solidFill>
                  </a:tcPr>
                </a:tc>
                <a:tc>
                  <a:txBody>
                    <a:bodyPr/>
                    <a:lstStyle/>
                    <a:p>
                      <a:pPr algn="l"/>
                      <a:endParaRPr lang="en-GB" b="0" dirty="0">
                        <a:solidFill>
                          <a:schemeClr val="bg1"/>
                        </a:solidFill>
                      </a:endParaRPr>
                    </a:p>
                  </a:txBody>
                  <a:tcPr>
                    <a:solidFill>
                      <a:srgbClr val="006965">
                        <a:alpha val="60000"/>
                      </a:srgbClr>
                    </a:solidFill>
                  </a:tcPr>
                </a:tc>
                <a:extLst>
                  <a:ext uri="{0D108BD9-81ED-4DB2-BD59-A6C34878D82A}">
                    <a16:rowId xmlns:a16="http://schemas.microsoft.com/office/drawing/2014/main" val="1955381762"/>
                  </a:ext>
                </a:extLst>
              </a:tr>
              <a:tr h="370840">
                <a:tc>
                  <a:txBody>
                    <a:bodyPr/>
                    <a:lstStyle/>
                    <a:p>
                      <a:pPr algn="l"/>
                      <a:r>
                        <a:rPr lang="en-GB" b="0" dirty="0">
                          <a:solidFill>
                            <a:schemeClr val="bg1"/>
                          </a:solidFill>
                          <a:hlinkClick r:id="rId7" action="ppaction://hlinksldjump">
                            <a:extLst>
                              <a:ext uri="{A12FA001-AC4F-418D-AE19-62706E023703}">
                                <ahyp:hlinkClr xmlns:ahyp="http://schemas.microsoft.com/office/drawing/2018/hyperlinkcolor" val="tx"/>
                              </a:ext>
                            </a:extLst>
                          </a:hlinkClick>
                        </a:rPr>
                        <a:t>Reasons for not offering apprenticeships</a:t>
                      </a:r>
                      <a:endParaRPr lang="en-GB" b="0" dirty="0">
                        <a:solidFill>
                          <a:schemeClr val="bg1"/>
                        </a:solidFill>
                      </a:endParaRPr>
                    </a:p>
                  </a:txBody>
                  <a:tcPr>
                    <a:solidFill>
                      <a:srgbClr val="006965">
                        <a:alpha val="80000"/>
                      </a:srgbClr>
                    </a:solidFill>
                  </a:tcPr>
                </a:tc>
                <a:tc>
                  <a:txBody>
                    <a:bodyPr/>
                    <a:lstStyle/>
                    <a:p>
                      <a:pPr algn="l"/>
                      <a:r>
                        <a:rPr lang="en-GB" b="0" dirty="0">
                          <a:solidFill>
                            <a:schemeClr val="bg1"/>
                          </a:solidFill>
                          <a:hlinkClick r:id="rId8" action="ppaction://hlinksldjump">
                            <a:extLst>
                              <a:ext uri="{A12FA001-AC4F-418D-AE19-62706E023703}">
                                <ahyp:hlinkClr xmlns:ahyp="http://schemas.microsoft.com/office/drawing/2018/hyperlinkcolor" val="tx"/>
                              </a:ext>
                            </a:extLst>
                          </a:hlinkClick>
                        </a:rPr>
                        <a:t>Vacancies by apprenticeship level</a:t>
                      </a:r>
                      <a:endParaRPr lang="en-GB" b="0" dirty="0">
                        <a:solidFill>
                          <a:schemeClr val="bg1"/>
                        </a:solidFill>
                      </a:endParaRPr>
                    </a:p>
                  </a:txBody>
                  <a:tcPr>
                    <a:solidFill>
                      <a:srgbClr val="006965">
                        <a:alpha val="80000"/>
                      </a:srgbClr>
                    </a:solidFill>
                  </a:tcPr>
                </a:tc>
                <a:tc>
                  <a:txBody>
                    <a:bodyPr/>
                    <a:lstStyle/>
                    <a:p>
                      <a:pPr algn="l"/>
                      <a:endParaRPr lang="en-GB" b="0" dirty="0">
                        <a:solidFill>
                          <a:schemeClr val="bg1"/>
                        </a:solidFill>
                      </a:endParaRPr>
                    </a:p>
                  </a:txBody>
                  <a:tcPr>
                    <a:solidFill>
                      <a:srgbClr val="006965">
                        <a:alpha val="80000"/>
                      </a:srgbClr>
                    </a:solidFill>
                  </a:tcPr>
                </a:tc>
                <a:extLst>
                  <a:ext uri="{0D108BD9-81ED-4DB2-BD59-A6C34878D82A}">
                    <a16:rowId xmlns:a16="http://schemas.microsoft.com/office/drawing/2014/main" val="31580616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a:solidFill>
                            <a:schemeClr val="bg1"/>
                          </a:solidFill>
                          <a:hlinkClick r:id="rId9" action="ppaction://hlinksldjump">
                            <a:extLst>
                              <a:ext uri="{A12FA001-AC4F-418D-AE19-62706E023703}">
                                <ahyp:hlinkClr xmlns:ahyp="http://schemas.microsoft.com/office/drawing/2018/hyperlinkcolor" val="tx"/>
                              </a:ext>
                            </a:extLst>
                          </a:hlinkClick>
                        </a:rPr>
                        <a:t>Plans to offer apprenticeships</a:t>
                      </a:r>
                      <a:endParaRPr lang="en-GB" b="0" dirty="0">
                        <a:solidFill>
                          <a:schemeClr val="bg1"/>
                        </a:solidFill>
                      </a:endParaRPr>
                    </a:p>
                  </a:txBody>
                  <a:tcPr>
                    <a:solidFill>
                      <a:srgbClr val="006965">
                        <a:alpha val="60000"/>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a:solidFill>
                            <a:schemeClr val="bg1"/>
                          </a:solidFill>
                          <a:hlinkClick r:id="rId10" action="ppaction://hlinksldjump">
                            <a:extLst>
                              <a:ext uri="{A12FA001-AC4F-418D-AE19-62706E023703}">
                                <ahyp:hlinkClr xmlns:ahyp="http://schemas.microsoft.com/office/drawing/2018/hyperlinkcolor" val="tx"/>
                              </a:ext>
                            </a:extLst>
                          </a:hlinkClick>
                        </a:rPr>
                        <a:t>Apprenticeship vacancies by subject</a:t>
                      </a:r>
                      <a:endParaRPr lang="en-GB" b="0" dirty="0">
                        <a:solidFill>
                          <a:schemeClr val="bg1"/>
                        </a:solidFill>
                      </a:endParaRPr>
                    </a:p>
                  </a:txBody>
                  <a:tcPr>
                    <a:solidFill>
                      <a:srgbClr val="006965">
                        <a:alpha val="60000"/>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b="0" dirty="0">
                        <a:solidFill>
                          <a:schemeClr val="bg1"/>
                        </a:solidFill>
                      </a:endParaRPr>
                    </a:p>
                  </a:txBody>
                  <a:tcPr>
                    <a:solidFill>
                      <a:srgbClr val="006965">
                        <a:alpha val="60000"/>
                      </a:srgbClr>
                    </a:solidFill>
                  </a:tcPr>
                </a:tc>
                <a:extLst>
                  <a:ext uri="{0D108BD9-81ED-4DB2-BD59-A6C34878D82A}">
                    <a16:rowId xmlns:a16="http://schemas.microsoft.com/office/drawing/2014/main" val="1220851987"/>
                  </a:ext>
                </a:extLst>
              </a:tr>
            </a:tbl>
          </a:graphicData>
        </a:graphic>
      </p:graphicFrame>
    </p:spTree>
    <p:extLst>
      <p:ext uri="{BB962C8B-B14F-4D97-AF65-F5344CB8AC3E}">
        <p14:creationId xmlns:p14="http://schemas.microsoft.com/office/powerpoint/2010/main" val="166313272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9656F-AF78-D31D-1FEE-C38A1D4B23CC}"/>
              </a:ext>
            </a:extLst>
          </p:cNvPr>
          <p:cNvSpPr>
            <a:spLocks noGrp="1"/>
          </p:cNvSpPr>
          <p:nvPr>
            <p:ph type="title"/>
          </p:nvPr>
        </p:nvSpPr>
        <p:spPr/>
        <p:txBody>
          <a:bodyPr/>
          <a:lstStyle/>
          <a:p>
            <a:r>
              <a:rPr lang="en-GB" dirty="0"/>
              <a:t>Reasons for not offering apprenticeships</a:t>
            </a:r>
          </a:p>
        </p:txBody>
      </p:sp>
      <p:sp>
        <p:nvSpPr>
          <p:cNvPr id="3" name="Content Placeholder 2">
            <a:extLst>
              <a:ext uri="{FF2B5EF4-FFF2-40B4-BE49-F238E27FC236}">
                <a16:creationId xmlns:a16="http://schemas.microsoft.com/office/drawing/2014/main" id="{EB16DB82-618F-5446-A9C1-D3B7A103741D}"/>
              </a:ext>
            </a:extLst>
          </p:cNvPr>
          <p:cNvSpPr>
            <a:spLocks noGrp="1"/>
          </p:cNvSpPr>
          <p:nvPr>
            <p:ph idx="1"/>
          </p:nvPr>
        </p:nvSpPr>
        <p:spPr>
          <a:xfrm>
            <a:off x="838199" y="2147477"/>
            <a:ext cx="4103915" cy="4029486"/>
          </a:xfrm>
        </p:spPr>
        <p:txBody>
          <a:bodyPr>
            <a:normAutofit/>
          </a:bodyPr>
          <a:lstStyle/>
          <a:p>
            <a:r>
              <a:rPr lang="en-GB" sz="1800" dirty="0"/>
              <a:t>Buckinghamshire employers were more likely not to offer apprenticeships due to the size of their business than the national average.</a:t>
            </a:r>
          </a:p>
          <a:p>
            <a:r>
              <a:rPr lang="en-GB" sz="1800" dirty="0"/>
              <a:t>This also extends to other reasons such as ‘not looking to recruit new staff’, ‘not having work to offer’ and ‘not suiting the business model’.</a:t>
            </a:r>
          </a:p>
          <a:p>
            <a:r>
              <a:rPr lang="en-GB" sz="1800" dirty="0"/>
              <a:t>In contrast a lower proportion did not offer apprenticeships due to ‘not having the time to train them’ and ‘not offered for our industry’ than the national average.</a:t>
            </a:r>
          </a:p>
        </p:txBody>
      </p:sp>
      <p:graphicFrame>
        <p:nvGraphicFramePr>
          <p:cNvPr id="4" name="Chart 3">
            <a:extLst>
              <a:ext uri="{FF2B5EF4-FFF2-40B4-BE49-F238E27FC236}">
                <a16:creationId xmlns:a16="http://schemas.microsoft.com/office/drawing/2014/main" id="{54765128-A57F-8AD5-DCD7-853B881AA979}"/>
              </a:ext>
            </a:extLst>
          </p:cNvPr>
          <p:cNvGraphicFramePr>
            <a:graphicFrameLocks/>
          </p:cNvGraphicFramePr>
          <p:nvPr>
            <p:extLst>
              <p:ext uri="{D42A27DB-BD31-4B8C-83A1-F6EECF244321}">
                <p14:modId xmlns:p14="http://schemas.microsoft.com/office/powerpoint/2010/main" val="3496202666"/>
              </p:ext>
            </p:extLst>
          </p:nvPr>
        </p:nvGraphicFramePr>
        <p:xfrm>
          <a:off x="5279571" y="2147477"/>
          <a:ext cx="6357257" cy="3913694"/>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0583BF47-4C05-58A8-6CB5-D054DAE6631A}"/>
              </a:ext>
            </a:extLst>
          </p:cNvPr>
          <p:cNvSpPr txBox="1"/>
          <p:nvPr/>
        </p:nvSpPr>
        <p:spPr>
          <a:xfrm>
            <a:off x="8267450" y="5948493"/>
            <a:ext cx="3539613" cy="276999"/>
          </a:xfrm>
          <a:prstGeom prst="rect">
            <a:avLst/>
          </a:prstGeom>
          <a:noFill/>
        </p:spPr>
        <p:txBody>
          <a:bodyPr wrap="square" rtlCol="0">
            <a:spAutoFit/>
          </a:bodyPr>
          <a:lstStyle/>
          <a:p>
            <a:pPr algn="r"/>
            <a:r>
              <a:rPr lang="en-GB" sz="1200" dirty="0"/>
              <a:t>Source: </a:t>
            </a:r>
            <a:r>
              <a:rPr lang="en-GB" sz="1200" dirty="0">
                <a:hlinkClick r:id="rId3"/>
              </a:rPr>
              <a:t>Employer Skills Survey 2022, DfE</a:t>
            </a:r>
            <a:endParaRPr lang="en-GB" sz="1200" dirty="0"/>
          </a:p>
        </p:txBody>
      </p:sp>
      <p:sp>
        <p:nvSpPr>
          <p:cNvPr id="6" name="TextBox 5">
            <a:extLst>
              <a:ext uri="{FF2B5EF4-FFF2-40B4-BE49-F238E27FC236}">
                <a16:creationId xmlns:a16="http://schemas.microsoft.com/office/drawing/2014/main" id="{15C8EE72-06EB-7F88-D536-D44723C2AAF9}"/>
              </a:ext>
            </a:extLst>
          </p:cNvPr>
          <p:cNvSpPr txBox="1"/>
          <p:nvPr/>
        </p:nvSpPr>
        <p:spPr>
          <a:xfrm>
            <a:off x="5279571" y="1657473"/>
            <a:ext cx="5823629" cy="523220"/>
          </a:xfrm>
          <a:prstGeom prst="rect">
            <a:avLst/>
          </a:prstGeom>
          <a:noFill/>
        </p:spPr>
        <p:txBody>
          <a:bodyPr wrap="square" rtlCol="0">
            <a:spAutoFit/>
          </a:bodyPr>
          <a:lstStyle/>
          <a:p>
            <a:r>
              <a:rPr lang="en-GB" sz="1400" b="1" dirty="0">
                <a:solidFill>
                  <a:srgbClr val="006965"/>
                </a:solidFill>
              </a:rPr>
              <a:t>Buckinghamshire employers were more likely not to offer apprenticeships due to the size of their business than the national average.</a:t>
            </a:r>
          </a:p>
        </p:txBody>
      </p:sp>
    </p:spTree>
    <p:extLst>
      <p:ext uri="{BB962C8B-B14F-4D97-AF65-F5344CB8AC3E}">
        <p14:creationId xmlns:p14="http://schemas.microsoft.com/office/powerpoint/2010/main" val="260373559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8AA586-9D0C-F405-0557-D0603EF85B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48C8B36-AA6A-B6B5-7B50-33D597065D7A}"/>
              </a:ext>
            </a:extLst>
          </p:cNvPr>
          <p:cNvSpPr>
            <a:spLocks noGrp="1"/>
          </p:cNvSpPr>
          <p:nvPr>
            <p:ph type="title"/>
          </p:nvPr>
        </p:nvSpPr>
        <p:spPr/>
        <p:txBody>
          <a:bodyPr>
            <a:normAutofit/>
          </a:bodyPr>
          <a:lstStyle/>
          <a:p>
            <a:r>
              <a:rPr lang="en-GB" dirty="0"/>
              <a:t>Plans to offer apprenticeships</a:t>
            </a:r>
          </a:p>
        </p:txBody>
      </p:sp>
      <p:sp>
        <p:nvSpPr>
          <p:cNvPr id="3" name="Content Placeholder 2">
            <a:extLst>
              <a:ext uri="{FF2B5EF4-FFF2-40B4-BE49-F238E27FC236}">
                <a16:creationId xmlns:a16="http://schemas.microsoft.com/office/drawing/2014/main" id="{79DA6322-C538-BCBE-71C8-DDA4B05A9D08}"/>
              </a:ext>
            </a:extLst>
          </p:cNvPr>
          <p:cNvSpPr>
            <a:spLocks noGrp="1"/>
          </p:cNvSpPr>
          <p:nvPr>
            <p:ph idx="1"/>
          </p:nvPr>
        </p:nvSpPr>
        <p:spPr>
          <a:xfrm>
            <a:off x="838200" y="2144485"/>
            <a:ext cx="5213677" cy="4032477"/>
          </a:xfrm>
        </p:spPr>
        <p:txBody>
          <a:bodyPr>
            <a:normAutofit/>
          </a:bodyPr>
          <a:lstStyle/>
          <a:p>
            <a:r>
              <a:rPr lang="en-GB" sz="2400" dirty="0"/>
              <a:t>Just over a third (35%) of Buckinghamshire employers plan to offer apprenticeships in the future.</a:t>
            </a:r>
          </a:p>
          <a:p>
            <a:r>
              <a:rPr lang="en-GB" sz="2400" dirty="0"/>
              <a:t>This was up from 29% in the 2019 Employer Skills Survey. However, it remains lower than the 39% national average.</a:t>
            </a:r>
          </a:p>
          <a:p>
            <a:r>
              <a:rPr lang="en-GB" sz="2400" dirty="0"/>
              <a:t>A slightly higher proportion than the national average do not have plans to offer apprenticeships.</a:t>
            </a:r>
          </a:p>
        </p:txBody>
      </p:sp>
      <p:sp>
        <p:nvSpPr>
          <p:cNvPr id="5" name="TextBox 4">
            <a:extLst>
              <a:ext uri="{FF2B5EF4-FFF2-40B4-BE49-F238E27FC236}">
                <a16:creationId xmlns:a16="http://schemas.microsoft.com/office/drawing/2014/main" id="{9721B5B9-43BA-9F73-59E7-143FD7B3E45A}"/>
              </a:ext>
            </a:extLst>
          </p:cNvPr>
          <p:cNvSpPr txBox="1"/>
          <p:nvPr/>
        </p:nvSpPr>
        <p:spPr>
          <a:xfrm>
            <a:off x="8143049" y="5899963"/>
            <a:ext cx="3539613" cy="276999"/>
          </a:xfrm>
          <a:prstGeom prst="rect">
            <a:avLst/>
          </a:prstGeom>
          <a:noFill/>
        </p:spPr>
        <p:txBody>
          <a:bodyPr wrap="square" rtlCol="0">
            <a:spAutoFit/>
          </a:bodyPr>
          <a:lstStyle/>
          <a:p>
            <a:pPr algn="r"/>
            <a:r>
              <a:rPr lang="en-GB" sz="1200" dirty="0"/>
              <a:t>Source: </a:t>
            </a:r>
            <a:r>
              <a:rPr lang="en-GB" sz="1200" dirty="0">
                <a:hlinkClick r:id="rId2"/>
              </a:rPr>
              <a:t>Employer Skills Survey 2022, DfE</a:t>
            </a:r>
            <a:endParaRPr lang="en-GB" sz="1200" dirty="0"/>
          </a:p>
        </p:txBody>
      </p:sp>
      <p:graphicFrame>
        <p:nvGraphicFramePr>
          <p:cNvPr id="4" name="Chart 3">
            <a:extLst>
              <a:ext uri="{FF2B5EF4-FFF2-40B4-BE49-F238E27FC236}">
                <a16:creationId xmlns:a16="http://schemas.microsoft.com/office/drawing/2014/main" id="{818D1041-E564-34E9-3FE8-E6AA1A409F25}"/>
              </a:ext>
            </a:extLst>
          </p:cNvPr>
          <p:cNvGraphicFramePr>
            <a:graphicFrameLocks/>
          </p:cNvGraphicFramePr>
          <p:nvPr>
            <p:extLst>
              <p:ext uri="{D42A27DB-BD31-4B8C-83A1-F6EECF244321}">
                <p14:modId xmlns:p14="http://schemas.microsoft.com/office/powerpoint/2010/main" val="3949317545"/>
              </p:ext>
            </p:extLst>
          </p:nvPr>
        </p:nvGraphicFramePr>
        <p:xfrm>
          <a:off x="6302477" y="2285999"/>
          <a:ext cx="5380185" cy="3490439"/>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F32538A6-D61E-4870-F97F-7051B32710B1}"/>
              </a:ext>
            </a:extLst>
          </p:cNvPr>
          <p:cNvSpPr txBox="1"/>
          <p:nvPr/>
        </p:nvSpPr>
        <p:spPr>
          <a:xfrm>
            <a:off x="6302477" y="1632892"/>
            <a:ext cx="4800723" cy="523220"/>
          </a:xfrm>
          <a:prstGeom prst="rect">
            <a:avLst/>
          </a:prstGeom>
          <a:noFill/>
        </p:spPr>
        <p:txBody>
          <a:bodyPr wrap="square" rtlCol="0">
            <a:spAutoFit/>
          </a:bodyPr>
          <a:lstStyle/>
          <a:p>
            <a:r>
              <a:rPr lang="en-GB" sz="1400" b="1" dirty="0">
                <a:solidFill>
                  <a:srgbClr val="006965"/>
                </a:solidFill>
              </a:rPr>
              <a:t>A lower proportion of Buckinghamshire employers plan to offer apprenticeships than the national average.</a:t>
            </a:r>
          </a:p>
        </p:txBody>
      </p:sp>
    </p:spTree>
    <p:extLst>
      <p:ext uri="{BB962C8B-B14F-4D97-AF65-F5344CB8AC3E}">
        <p14:creationId xmlns:p14="http://schemas.microsoft.com/office/powerpoint/2010/main" val="84727055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solidFill>
          <a:srgbClr val="006965"/>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C98A5BB-1781-5547-9190-7060A6126618}"/>
              </a:ext>
            </a:extLst>
          </p:cNvPr>
          <p:cNvSpPr>
            <a:spLocks noGrp="1"/>
          </p:cNvSpPr>
          <p:nvPr>
            <p:ph type="title"/>
          </p:nvPr>
        </p:nvSpPr>
        <p:spPr/>
        <p:txBody>
          <a:bodyPr/>
          <a:lstStyle/>
          <a:p>
            <a:r>
              <a:rPr lang="en-GB" b="1" dirty="0">
                <a:solidFill>
                  <a:schemeClr val="bg1"/>
                </a:solidFill>
                <a:latin typeface="+mn-lt"/>
              </a:rPr>
              <a:t>Vacancies &amp; applicants</a:t>
            </a:r>
          </a:p>
        </p:txBody>
      </p:sp>
      <p:sp>
        <p:nvSpPr>
          <p:cNvPr id="2" name="Title 3">
            <a:extLst>
              <a:ext uri="{FF2B5EF4-FFF2-40B4-BE49-F238E27FC236}">
                <a16:creationId xmlns:a16="http://schemas.microsoft.com/office/drawing/2014/main" id="{30C95029-B057-4EA3-43D9-EDE3111AAE4D}"/>
              </a:ext>
            </a:extLst>
          </p:cNvPr>
          <p:cNvSpPr txBox="1">
            <a:spLocks/>
          </p:cNvSpPr>
          <p:nvPr/>
        </p:nvSpPr>
        <p:spPr>
          <a:xfrm>
            <a:off x="831850" y="4562475"/>
            <a:ext cx="10515600" cy="988741"/>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GB" sz="2000" b="1" dirty="0">
                <a:solidFill>
                  <a:prstClr val="white"/>
                </a:solidFill>
                <a:latin typeface="Calibri" panose="020F0502020204030204"/>
              </a:rPr>
              <a:t>Findings from ESFA advertised vacancies</a:t>
            </a:r>
            <a:endParaRPr kumimoji="0" lang="en-GB" sz="2000" b="1" i="0" u="none" strike="noStrike" kern="1200" cap="none" spc="0" normalizeH="0" baseline="0" noProof="0" dirty="0">
              <a:ln>
                <a:noFill/>
              </a:ln>
              <a:solidFill>
                <a:prstClr val="white"/>
              </a:solidFill>
              <a:effectLst/>
              <a:uLnTx/>
              <a:uFillTx/>
              <a:latin typeface="Calibri" panose="020F0502020204030204"/>
              <a:ea typeface="+mj-ea"/>
              <a:cs typeface="+mj-cs"/>
            </a:endParaRPr>
          </a:p>
        </p:txBody>
      </p:sp>
    </p:spTree>
    <p:extLst>
      <p:ext uri="{BB962C8B-B14F-4D97-AF65-F5344CB8AC3E}">
        <p14:creationId xmlns:p14="http://schemas.microsoft.com/office/powerpoint/2010/main" val="379588127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D010D-F988-1D65-478B-DF785882B61F}"/>
              </a:ext>
            </a:extLst>
          </p:cNvPr>
          <p:cNvSpPr>
            <a:spLocks noGrp="1"/>
          </p:cNvSpPr>
          <p:nvPr>
            <p:ph type="title"/>
          </p:nvPr>
        </p:nvSpPr>
        <p:spPr/>
        <p:txBody>
          <a:bodyPr/>
          <a:lstStyle/>
          <a:p>
            <a:r>
              <a:rPr lang="en-GB" dirty="0"/>
              <a:t>A note on the data</a:t>
            </a:r>
          </a:p>
        </p:txBody>
      </p:sp>
      <p:sp>
        <p:nvSpPr>
          <p:cNvPr id="3" name="Content Placeholder 2">
            <a:extLst>
              <a:ext uri="{FF2B5EF4-FFF2-40B4-BE49-F238E27FC236}">
                <a16:creationId xmlns:a16="http://schemas.microsoft.com/office/drawing/2014/main" id="{77CA2FB7-239F-A8C2-1C49-D204BAA6E173}"/>
              </a:ext>
            </a:extLst>
          </p:cNvPr>
          <p:cNvSpPr>
            <a:spLocks noGrp="1"/>
          </p:cNvSpPr>
          <p:nvPr>
            <p:ph idx="1"/>
          </p:nvPr>
        </p:nvSpPr>
        <p:spPr>
          <a:xfrm>
            <a:off x="838200" y="1825625"/>
            <a:ext cx="10232571" cy="3297271"/>
          </a:xfrm>
        </p:spPr>
        <p:txBody>
          <a:bodyPr>
            <a:normAutofit/>
          </a:bodyPr>
          <a:lstStyle/>
          <a:p>
            <a:r>
              <a:rPr lang="en-GB" sz="2000" dirty="0"/>
              <a:t>Apprenticeship vacancies and applicant data are sourced via weekly Education and Skills Funding Agency (ESFA) live vacancy reports.</a:t>
            </a:r>
          </a:p>
          <a:p>
            <a:r>
              <a:rPr lang="en-GB" sz="2000" dirty="0"/>
              <a:t>Apprenticeship vacancy and applicant data are only for apprenticeships advertised on the Government’s </a:t>
            </a:r>
            <a:r>
              <a:rPr lang="en-GB" sz="2000" dirty="0">
                <a:hlinkClick r:id="rId3"/>
              </a:rPr>
              <a:t>Find an apprenticeship </a:t>
            </a:r>
            <a:r>
              <a:rPr lang="en-GB" sz="2000" dirty="0"/>
              <a:t>website.</a:t>
            </a:r>
          </a:p>
          <a:p>
            <a:r>
              <a:rPr lang="en-GB" sz="2000" dirty="0"/>
              <a:t>Not all apprenticeships provide applicant data as some applications are made directly on the employer website and therefore can’t be counted.</a:t>
            </a:r>
          </a:p>
          <a:p>
            <a:r>
              <a:rPr lang="en-GB" sz="2000" dirty="0"/>
              <a:t>Some vacancies listed may be closed early by the training provider or employer.</a:t>
            </a:r>
          </a:p>
          <a:p>
            <a:r>
              <a:rPr lang="en-GB" sz="2000" dirty="0"/>
              <a:t>Employers providing apprenticeships to upskill existing staff don’t need to advertise on the Find an apprenticeship website.</a:t>
            </a:r>
          </a:p>
          <a:p>
            <a:endParaRPr lang="en-GB" sz="2000" dirty="0"/>
          </a:p>
          <a:p>
            <a:endParaRPr lang="en-GB" sz="2000" dirty="0"/>
          </a:p>
          <a:p>
            <a:endParaRPr lang="en-GB" sz="2000" dirty="0"/>
          </a:p>
        </p:txBody>
      </p:sp>
    </p:spTree>
    <p:extLst>
      <p:ext uri="{BB962C8B-B14F-4D97-AF65-F5344CB8AC3E}">
        <p14:creationId xmlns:p14="http://schemas.microsoft.com/office/powerpoint/2010/main" val="184779785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D010D-F988-1D65-478B-DF785882B61F}"/>
              </a:ext>
            </a:extLst>
          </p:cNvPr>
          <p:cNvSpPr>
            <a:spLocks noGrp="1"/>
          </p:cNvSpPr>
          <p:nvPr>
            <p:ph type="title"/>
          </p:nvPr>
        </p:nvSpPr>
        <p:spPr/>
        <p:txBody>
          <a:bodyPr/>
          <a:lstStyle/>
          <a:p>
            <a:r>
              <a:rPr lang="en-GB" dirty="0"/>
              <a:t>Vacancies &amp; applicants</a:t>
            </a:r>
          </a:p>
        </p:txBody>
      </p:sp>
      <p:sp>
        <p:nvSpPr>
          <p:cNvPr id="3" name="Content Placeholder 2">
            <a:extLst>
              <a:ext uri="{FF2B5EF4-FFF2-40B4-BE49-F238E27FC236}">
                <a16:creationId xmlns:a16="http://schemas.microsoft.com/office/drawing/2014/main" id="{77CA2FB7-239F-A8C2-1C49-D204BAA6E173}"/>
              </a:ext>
            </a:extLst>
          </p:cNvPr>
          <p:cNvSpPr>
            <a:spLocks noGrp="1"/>
          </p:cNvSpPr>
          <p:nvPr>
            <p:ph idx="1"/>
          </p:nvPr>
        </p:nvSpPr>
        <p:spPr>
          <a:xfrm>
            <a:off x="838200" y="1825625"/>
            <a:ext cx="5385619" cy="3297271"/>
          </a:xfrm>
        </p:spPr>
        <p:txBody>
          <a:bodyPr>
            <a:normAutofit fontScale="92500" lnSpcReduction="20000"/>
          </a:bodyPr>
          <a:lstStyle/>
          <a:p>
            <a:r>
              <a:rPr lang="en-GB" sz="2000" dirty="0"/>
              <a:t>Approximately 60% of Buckinghamshire apprenticeship starts are not accounted for in ESFA weekly vacancies</a:t>
            </a:r>
          </a:p>
          <a:p>
            <a:r>
              <a:rPr lang="en-GB" sz="2000" dirty="0"/>
              <a:t>Apprenticeship vacancy and applicant data are only for apprenticeships advertised on the Government’s Find an apprenticeship website.</a:t>
            </a:r>
          </a:p>
          <a:p>
            <a:r>
              <a:rPr lang="en-GB" sz="2000" dirty="0"/>
              <a:t>Between 2022 and 2023, the number of applicants for apprenticeship vacancies in Buckinghamshire more than doubled (+132%).</a:t>
            </a:r>
          </a:p>
          <a:p>
            <a:r>
              <a:rPr lang="en-GB" sz="2000" dirty="0"/>
              <a:t>There were 1.5 applicants per apprenticeship vacancy in Buckinghamshire in 2022.</a:t>
            </a:r>
          </a:p>
          <a:p>
            <a:r>
              <a:rPr lang="en-GB" sz="2000" dirty="0"/>
              <a:t>This grew significantly in 2023 to 3.1 applicants per vacancy.</a:t>
            </a:r>
          </a:p>
        </p:txBody>
      </p:sp>
      <p:graphicFrame>
        <p:nvGraphicFramePr>
          <p:cNvPr id="4" name="Chart 3">
            <a:extLst>
              <a:ext uri="{FF2B5EF4-FFF2-40B4-BE49-F238E27FC236}">
                <a16:creationId xmlns:a16="http://schemas.microsoft.com/office/drawing/2014/main" id="{8B744349-F811-4D37-D067-C753135A31B4}"/>
              </a:ext>
            </a:extLst>
          </p:cNvPr>
          <p:cNvGraphicFramePr>
            <a:graphicFrameLocks/>
          </p:cNvGraphicFramePr>
          <p:nvPr>
            <p:extLst>
              <p:ext uri="{D42A27DB-BD31-4B8C-83A1-F6EECF244321}">
                <p14:modId xmlns:p14="http://schemas.microsoft.com/office/powerpoint/2010/main" val="2355655382"/>
              </p:ext>
            </p:extLst>
          </p:nvPr>
        </p:nvGraphicFramePr>
        <p:xfrm>
          <a:off x="6469380" y="2334486"/>
          <a:ext cx="4884420" cy="297561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96C23B8A-4323-181B-5C3E-AE9AC3354392}"/>
              </a:ext>
            </a:extLst>
          </p:cNvPr>
          <p:cNvSpPr txBox="1"/>
          <p:nvPr/>
        </p:nvSpPr>
        <p:spPr>
          <a:xfrm>
            <a:off x="7226709" y="5815394"/>
            <a:ext cx="4446643" cy="280606"/>
          </a:xfrm>
          <a:prstGeom prst="rect">
            <a:avLst/>
          </a:prstGeom>
          <a:noFill/>
        </p:spPr>
        <p:txBody>
          <a:bodyPr wrap="square" rtlCol="0">
            <a:spAutoFit/>
          </a:bodyPr>
          <a:lstStyle/>
          <a:p>
            <a:pPr algn="r"/>
            <a:r>
              <a:rPr lang="en-GB" sz="1200" dirty="0"/>
              <a:t>Source: ESFA weekly live vacancies in Buckinghamshire 2022 &amp; 2023</a:t>
            </a:r>
          </a:p>
        </p:txBody>
      </p:sp>
      <p:sp>
        <p:nvSpPr>
          <p:cNvPr id="6" name="TextBox 5">
            <a:extLst>
              <a:ext uri="{FF2B5EF4-FFF2-40B4-BE49-F238E27FC236}">
                <a16:creationId xmlns:a16="http://schemas.microsoft.com/office/drawing/2014/main" id="{A45BD3BF-09CB-ABA9-B437-1993DF11571A}"/>
              </a:ext>
            </a:extLst>
          </p:cNvPr>
          <p:cNvSpPr txBox="1"/>
          <p:nvPr/>
        </p:nvSpPr>
        <p:spPr>
          <a:xfrm>
            <a:off x="6469381" y="1672766"/>
            <a:ext cx="5007200" cy="523220"/>
          </a:xfrm>
          <a:prstGeom prst="rect">
            <a:avLst/>
          </a:prstGeom>
          <a:noFill/>
        </p:spPr>
        <p:txBody>
          <a:bodyPr wrap="square" rtlCol="0">
            <a:spAutoFit/>
          </a:bodyPr>
          <a:lstStyle/>
          <a:p>
            <a:r>
              <a:rPr lang="en-GB" sz="1400" b="1" dirty="0">
                <a:solidFill>
                  <a:srgbClr val="006965"/>
                </a:solidFill>
              </a:rPr>
              <a:t>Number of applications to Buckinghamshire apprenticeship vacancies</a:t>
            </a:r>
          </a:p>
        </p:txBody>
      </p:sp>
    </p:spTree>
    <p:extLst>
      <p:ext uri="{BB962C8B-B14F-4D97-AF65-F5344CB8AC3E}">
        <p14:creationId xmlns:p14="http://schemas.microsoft.com/office/powerpoint/2010/main" val="411502588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DACCC-49E3-4C72-323D-37507528CB9E}"/>
              </a:ext>
            </a:extLst>
          </p:cNvPr>
          <p:cNvSpPr>
            <a:spLocks noGrp="1"/>
          </p:cNvSpPr>
          <p:nvPr>
            <p:ph type="title"/>
          </p:nvPr>
        </p:nvSpPr>
        <p:spPr/>
        <p:txBody>
          <a:bodyPr/>
          <a:lstStyle/>
          <a:p>
            <a:r>
              <a:rPr lang="en-GB" dirty="0"/>
              <a:t>Comparison of vacancies and starts by level</a:t>
            </a:r>
          </a:p>
        </p:txBody>
      </p:sp>
      <p:sp>
        <p:nvSpPr>
          <p:cNvPr id="3" name="Content Placeholder 2">
            <a:extLst>
              <a:ext uri="{FF2B5EF4-FFF2-40B4-BE49-F238E27FC236}">
                <a16:creationId xmlns:a16="http://schemas.microsoft.com/office/drawing/2014/main" id="{C808F0A0-937F-48B7-9253-2111EB434C92}"/>
              </a:ext>
            </a:extLst>
          </p:cNvPr>
          <p:cNvSpPr>
            <a:spLocks noGrp="1"/>
          </p:cNvSpPr>
          <p:nvPr>
            <p:ph idx="1"/>
          </p:nvPr>
        </p:nvSpPr>
        <p:spPr>
          <a:xfrm>
            <a:off x="838200" y="2087235"/>
            <a:ext cx="5165558" cy="4089728"/>
          </a:xfrm>
        </p:spPr>
        <p:txBody>
          <a:bodyPr>
            <a:normAutofit/>
          </a:bodyPr>
          <a:lstStyle/>
          <a:p>
            <a:r>
              <a:rPr lang="en-GB" sz="2000" dirty="0"/>
              <a:t>Vacancies are more heavily skewed to intermediate level apprenticeships</a:t>
            </a:r>
          </a:p>
          <a:p>
            <a:r>
              <a:rPr lang="en-GB" sz="2000" dirty="0"/>
              <a:t>Starts are more heavily skewed to higher level apprenticeships</a:t>
            </a:r>
          </a:p>
          <a:p>
            <a:r>
              <a:rPr lang="en-GB" sz="2000" dirty="0"/>
              <a:t>Vacancy data excludes apprenticeships for upskilling an employer's existing workforce which tend to be at the higher level.</a:t>
            </a:r>
          </a:p>
          <a:p>
            <a:r>
              <a:rPr lang="en-GB" sz="2000" dirty="0"/>
              <a:t>Vacancy data is therefore useful for thinking about new entrants as opposed to the existing workforce. </a:t>
            </a:r>
          </a:p>
        </p:txBody>
      </p:sp>
      <p:graphicFrame>
        <p:nvGraphicFramePr>
          <p:cNvPr id="4" name="Chart 3">
            <a:extLst>
              <a:ext uri="{FF2B5EF4-FFF2-40B4-BE49-F238E27FC236}">
                <a16:creationId xmlns:a16="http://schemas.microsoft.com/office/drawing/2014/main" id="{8A0C9273-8B9A-FD25-8108-129F8B92DCF8}"/>
              </a:ext>
            </a:extLst>
          </p:cNvPr>
          <p:cNvGraphicFramePr>
            <a:graphicFrameLocks/>
          </p:cNvGraphicFramePr>
          <p:nvPr>
            <p:extLst>
              <p:ext uri="{D42A27DB-BD31-4B8C-83A1-F6EECF244321}">
                <p14:modId xmlns:p14="http://schemas.microsoft.com/office/powerpoint/2010/main" val="3437284105"/>
              </p:ext>
            </p:extLst>
          </p:nvPr>
        </p:nvGraphicFramePr>
        <p:xfrm>
          <a:off x="6364705" y="2195986"/>
          <a:ext cx="4989095" cy="3669632"/>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19140D3B-D450-6A0B-85BF-C7AE8779F171}"/>
              </a:ext>
            </a:extLst>
          </p:cNvPr>
          <p:cNvSpPr txBox="1"/>
          <p:nvPr/>
        </p:nvSpPr>
        <p:spPr>
          <a:xfrm>
            <a:off x="6364705" y="1564015"/>
            <a:ext cx="5007200" cy="523220"/>
          </a:xfrm>
          <a:prstGeom prst="rect">
            <a:avLst/>
          </a:prstGeom>
          <a:noFill/>
        </p:spPr>
        <p:txBody>
          <a:bodyPr wrap="square" rtlCol="0">
            <a:spAutoFit/>
          </a:bodyPr>
          <a:lstStyle/>
          <a:p>
            <a:r>
              <a:rPr lang="en-GB" sz="1400" b="1" dirty="0">
                <a:solidFill>
                  <a:srgbClr val="006965"/>
                </a:solidFill>
              </a:rPr>
              <a:t>Proportion of Buckinghamshire apprenticeship starts and vacancies by level, 2022/23</a:t>
            </a:r>
          </a:p>
        </p:txBody>
      </p:sp>
      <p:sp>
        <p:nvSpPr>
          <p:cNvPr id="6" name="TextBox 5">
            <a:extLst>
              <a:ext uri="{FF2B5EF4-FFF2-40B4-BE49-F238E27FC236}">
                <a16:creationId xmlns:a16="http://schemas.microsoft.com/office/drawing/2014/main" id="{E9C59D07-E20A-C0C1-C5FD-92B6D4E75AEF}"/>
              </a:ext>
            </a:extLst>
          </p:cNvPr>
          <p:cNvSpPr txBox="1"/>
          <p:nvPr/>
        </p:nvSpPr>
        <p:spPr>
          <a:xfrm>
            <a:off x="7226709" y="5815394"/>
            <a:ext cx="4446643" cy="461665"/>
          </a:xfrm>
          <a:prstGeom prst="rect">
            <a:avLst/>
          </a:prstGeom>
          <a:noFill/>
        </p:spPr>
        <p:txBody>
          <a:bodyPr wrap="square" rtlCol="0">
            <a:spAutoFit/>
          </a:bodyPr>
          <a:lstStyle/>
          <a:p>
            <a:pPr algn="r"/>
            <a:r>
              <a:rPr lang="en-GB" sz="1200" dirty="0"/>
              <a:t>Source: ESFA weekly live vacancies in Buckinghamshire 2022 &amp; 2023, and </a:t>
            </a:r>
            <a:r>
              <a:rPr lang="en-GB" sz="1200" dirty="0">
                <a:hlinkClick r:id="rId3"/>
              </a:rPr>
              <a:t>DfE Apprenticeship starts 2022/23 academic year</a:t>
            </a:r>
            <a:r>
              <a:rPr lang="en-GB" sz="1200" dirty="0">
                <a:solidFill>
                  <a:srgbClr val="FF0000"/>
                </a:solidFill>
                <a:hlinkClick r:id="rId3"/>
              </a:rPr>
              <a:t> </a:t>
            </a:r>
            <a:endParaRPr lang="en-GB" sz="1200" dirty="0">
              <a:solidFill>
                <a:srgbClr val="FF0000"/>
              </a:solidFill>
            </a:endParaRPr>
          </a:p>
        </p:txBody>
      </p:sp>
      <p:sp>
        <p:nvSpPr>
          <p:cNvPr id="7" name="TextBox 6">
            <a:extLst>
              <a:ext uri="{FF2B5EF4-FFF2-40B4-BE49-F238E27FC236}">
                <a16:creationId xmlns:a16="http://schemas.microsoft.com/office/drawing/2014/main" id="{9967F111-D60F-9029-490C-0F95CA0BABB5}"/>
              </a:ext>
            </a:extLst>
          </p:cNvPr>
          <p:cNvSpPr txBox="1"/>
          <p:nvPr/>
        </p:nvSpPr>
        <p:spPr>
          <a:xfrm>
            <a:off x="838200" y="5630728"/>
            <a:ext cx="5165558" cy="830997"/>
          </a:xfrm>
          <a:prstGeom prst="rect">
            <a:avLst/>
          </a:prstGeom>
          <a:noFill/>
        </p:spPr>
        <p:txBody>
          <a:bodyPr wrap="square" rtlCol="0">
            <a:spAutoFit/>
          </a:bodyPr>
          <a:lstStyle/>
          <a:p>
            <a:r>
              <a:rPr lang="en-GB" sz="1200" dirty="0"/>
              <a:t>Note on the data:</a:t>
            </a:r>
          </a:p>
          <a:p>
            <a:pPr marL="171450" indent="-171450">
              <a:buFont typeface="Arial" panose="020B0604020202020204" pitchFamily="34" charset="0"/>
              <a:buChar char="•"/>
            </a:pPr>
            <a:r>
              <a:rPr lang="en-GB" sz="1200" dirty="0"/>
              <a:t>Starts are for 2022/23 academic year while vacancies are for the 2023 calendar year</a:t>
            </a:r>
          </a:p>
          <a:p>
            <a:endParaRPr lang="en-GB" sz="1200" dirty="0"/>
          </a:p>
        </p:txBody>
      </p:sp>
    </p:spTree>
    <p:extLst>
      <p:ext uri="{BB962C8B-B14F-4D97-AF65-F5344CB8AC3E}">
        <p14:creationId xmlns:p14="http://schemas.microsoft.com/office/powerpoint/2010/main" val="369521728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4580A-EC7F-3230-D62A-1A5CC50B56F3}"/>
              </a:ext>
            </a:extLst>
          </p:cNvPr>
          <p:cNvSpPr>
            <a:spLocks noGrp="1"/>
          </p:cNvSpPr>
          <p:nvPr>
            <p:ph type="title"/>
          </p:nvPr>
        </p:nvSpPr>
        <p:spPr/>
        <p:txBody>
          <a:bodyPr/>
          <a:lstStyle/>
          <a:p>
            <a:r>
              <a:rPr lang="en-GB" dirty="0"/>
              <a:t>Vacancy level</a:t>
            </a:r>
          </a:p>
        </p:txBody>
      </p:sp>
      <p:sp>
        <p:nvSpPr>
          <p:cNvPr id="3" name="Content Placeholder 2">
            <a:extLst>
              <a:ext uri="{FF2B5EF4-FFF2-40B4-BE49-F238E27FC236}">
                <a16:creationId xmlns:a16="http://schemas.microsoft.com/office/drawing/2014/main" id="{AA51A034-0005-796F-F4F5-8AF2222B8593}"/>
              </a:ext>
            </a:extLst>
          </p:cNvPr>
          <p:cNvSpPr>
            <a:spLocks noGrp="1"/>
          </p:cNvSpPr>
          <p:nvPr>
            <p:ph idx="1"/>
          </p:nvPr>
        </p:nvSpPr>
        <p:spPr>
          <a:xfrm>
            <a:off x="838200" y="1825625"/>
            <a:ext cx="5179142" cy="4351338"/>
          </a:xfrm>
        </p:spPr>
        <p:txBody>
          <a:bodyPr>
            <a:normAutofit/>
          </a:bodyPr>
          <a:lstStyle/>
          <a:p>
            <a:r>
              <a:rPr lang="en-GB" sz="2000" dirty="0"/>
              <a:t>There has been significant growth in applications to degree level apprenticeship vacancies</a:t>
            </a:r>
          </a:p>
          <a:p>
            <a:r>
              <a:rPr lang="en-GB" sz="2000" dirty="0"/>
              <a:t>Some factors can help to explain this. For example, applicants are likely to be from across England; degree level apprenticeships are attractive due to the higher salaries on offer; and they are typically open to applications for longer.</a:t>
            </a:r>
          </a:p>
          <a:p>
            <a:r>
              <a:rPr lang="en-GB" sz="2000" dirty="0"/>
              <a:t>Significant growth also seen in number of applicants for advanced level apprenticeships</a:t>
            </a:r>
          </a:p>
          <a:p>
            <a:r>
              <a:rPr lang="en-GB" sz="2000" dirty="0"/>
              <a:t>Intermediate level apprenticeships are not too oversubscribed, but the gap has grown when there previously wasn’t one</a:t>
            </a:r>
          </a:p>
        </p:txBody>
      </p:sp>
      <p:graphicFrame>
        <p:nvGraphicFramePr>
          <p:cNvPr id="5" name="Chart 4">
            <a:extLst>
              <a:ext uri="{FF2B5EF4-FFF2-40B4-BE49-F238E27FC236}">
                <a16:creationId xmlns:a16="http://schemas.microsoft.com/office/drawing/2014/main" id="{B89C5D4F-A97C-9BCA-DF0B-D76036D3DBCE}"/>
              </a:ext>
            </a:extLst>
          </p:cNvPr>
          <p:cNvGraphicFramePr>
            <a:graphicFrameLocks/>
          </p:cNvGraphicFramePr>
          <p:nvPr>
            <p:extLst>
              <p:ext uri="{D42A27DB-BD31-4B8C-83A1-F6EECF244321}">
                <p14:modId xmlns:p14="http://schemas.microsoft.com/office/powerpoint/2010/main" val="129306819"/>
              </p:ext>
            </p:extLst>
          </p:nvPr>
        </p:nvGraphicFramePr>
        <p:xfrm>
          <a:off x="6569669" y="2096053"/>
          <a:ext cx="5227320" cy="343281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57C25239-6D26-2C06-5808-4C1DA89C65A3}"/>
              </a:ext>
            </a:extLst>
          </p:cNvPr>
          <p:cNvSpPr txBox="1"/>
          <p:nvPr/>
        </p:nvSpPr>
        <p:spPr>
          <a:xfrm>
            <a:off x="6498878" y="1429078"/>
            <a:ext cx="5007200" cy="523220"/>
          </a:xfrm>
          <a:prstGeom prst="rect">
            <a:avLst/>
          </a:prstGeom>
          <a:noFill/>
        </p:spPr>
        <p:txBody>
          <a:bodyPr wrap="square" rtlCol="0">
            <a:spAutoFit/>
          </a:bodyPr>
          <a:lstStyle/>
          <a:p>
            <a:r>
              <a:rPr lang="en-GB" sz="1400" b="1" dirty="0">
                <a:solidFill>
                  <a:srgbClr val="006965"/>
                </a:solidFill>
              </a:rPr>
              <a:t>Number of applicants to Buckinghamshire apprenticeship vacancies by apprenticeship level</a:t>
            </a:r>
          </a:p>
        </p:txBody>
      </p:sp>
      <p:sp>
        <p:nvSpPr>
          <p:cNvPr id="7" name="TextBox 6">
            <a:extLst>
              <a:ext uri="{FF2B5EF4-FFF2-40B4-BE49-F238E27FC236}">
                <a16:creationId xmlns:a16="http://schemas.microsoft.com/office/drawing/2014/main" id="{16ACBA5E-B7B3-A9B6-A016-FFC3DE49796F}"/>
              </a:ext>
            </a:extLst>
          </p:cNvPr>
          <p:cNvSpPr txBox="1"/>
          <p:nvPr/>
        </p:nvSpPr>
        <p:spPr>
          <a:xfrm>
            <a:off x="7226709" y="5815394"/>
            <a:ext cx="4446643" cy="280606"/>
          </a:xfrm>
          <a:prstGeom prst="rect">
            <a:avLst/>
          </a:prstGeom>
          <a:noFill/>
        </p:spPr>
        <p:txBody>
          <a:bodyPr wrap="square" rtlCol="0">
            <a:spAutoFit/>
          </a:bodyPr>
          <a:lstStyle/>
          <a:p>
            <a:pPr algn="r"/>
            <a:r>
              <a:rPr lang="en-GB" sz="1200" dirty="0"/>
              <a:t>Source: ESFA weekly live vacancies in Buckinghamshire 2022 &amp; 2023</a:t>
            </a:r>
          </a:p>
        </p:txBody>
      </p:sp>
    </p:spTree>
    <p:extLst>
      <p:ext uri="{BB962C8B-B14F-4D97-AF65-F5344CB8AC3E}">
        <p14:creationId xmlns:p14="http://schemas.microsoft.com/office/powerpoint/2010/main" val="403401511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8094A-4977-044D-4BE2-44712F725117}"/>
              </a:ext>
            </a:extLst>
          </p:cNvPr>
          <p:cNvSpPr>
            <a:spLocks noGrp="1"/>
          </p:cNvSpPr>
          <p:nvPr>
            <p:ph type="title"/>
          </p:nvPr>
        </p:nvSpPr>
        <p:spPr>
          <a:xfrm>
            <a:off x="838200" y="365126"/>
            <a:ext cx="5326626" cy="753812"/>
          </a:xfrm>
        </p:spPr>
        <p:txBody>
          <a:bodyPr/>
          <a:lstStyle/>
          <a:p>
            <a:r>
              <a:rPr lang="en-GB" dirty="0"/>
              <a:t>Vacancy subject</a:t>
            </a:r>
          </a:p>
        </p:txBody>
      </p:sp>
      <p:sp>
        <p:nvSpPr>
          <p:cNvPr id="3" name="Content Placeholder 2">
            <a:extLst>
              <a:ext uri="{FF2B5EF4-FFF2-40B4-BE49-F238E27FC236}">
                <a16:creationId xmlns:a16="http://schemas.microsoft.com/office/drawing/2014/main" id="{043679AA-11BD-8270-CD2B-282F988FA2E7}"/>
              </a:ext>
            </a:extLst>
          </p:cNvPr>
          <p:cNvSpPr>
            <a:spLocks noGrp="1"/>
          </p:cNvSpPr>
          <p:nvPr>
            <p:ph idx="1"/>
          </p:nvPr>
        </p:nvSpPr>
        <p:spPr>
          <a:xfrm>
            <a:off x="838200" y="1251284"/>
            <a:ext cx="5326626" cy="5064178"/>
          </a:xfrm>
        </p:spPr>
        <p:txBody>
          <a:bodyPr>
            <a:normAutofit fontScale="92500" lnSpcReduction="20000"/>
          </a:bodyPr>
          <a:lstStyle/>
          <a:p>
            <a:r>
              <a:rPr lang="en-GB" sz="1400" dirty="0"/>
              <a:t>Demand for apprenticeships in some subjects is much higher than for others.</a:t>
            </a:r>
          </a:p>
          <a:p>
            <a:r>
              <a:rPr lang="en-GB" sz="1400" dirty="0"/>
              <a:t>While some subjects may appear only slightly oversubscribed, an individual apprenticeship vacancy may be significantly oversubscribed.</a:t>
            </a:r>
          </a:p>
          <a:p>
            <a:r>
              <a:rPr lang="en-GB" sz="1400" dirty="0"/>
              <a:t>The three main subject areas for degree apprenticeship vacancies and applicants are:</a:t>
            </a:r>
          </a:p>
          <a:p>
            <a:pPr lvl="1"/>
            <a:r>
              <a:rPr lang="en-GB" sz="1200" dirty="0"/>
              <a:t>Accountancy</a:t>
            </a:r>
          </a:p>
          <a:p>
            <a:pPr lvl="1"/>
            <a:r>
              <a:rPr lang="en-GB" sz="1200" dirty="0"/>
              <a:t>Leadership &amp; management</a:t>
            </a:r>
          </a:p>
          <a:p>
            <a:pPr lvl="1"/>
            <a:r>
              <a:rPr lang="en-GB" sz="1200" dirty="0"/>
              <a:t>Digital industries</a:t>
            </a:r>
          </a:p>
          <a:p>
            <a:r>
              <a:rPr lang="en-GB" sz="1400" dirty="0"/>
              <a:t>Higher level apprenticeships are significantly oversubscribed for:</a:t>
            </a:r>
          </a:p>
          <a:p>
            <a:pPr lvl="1"/>
            <a:r>
              <a:rPr lang="en-GB" sz="1200" dirty="0"/>
              <a:t>Media</a:t>
            </a:r>
          </a:p>
          <a:p>
            <a:pPr lvl="1"/>
            <a:r>
              <a:rPr lang="en-GB" sz="1200" dirty="0"/>
              <a:t>Sales, marketing &amp; procurement</a:t>
            </a:r>
          </a:p>
          <a:p>
            <a:pPr lvl="1"/>
            <a:r>
              <a:rPr lang="en-GB" sz="1200" dirty="0"/>
              <a:t>Construction</a:t>
            </a:r>
          </a:p>
          <a:p>
            <a:pPr lvl="1"/>
            <a:r>
              <a:rPr lang="en-GB" sz="1200" dirty="0"/>
              <a:t>Accountancy</a:t>
            </a:r>
          </a:p>
          <a:p>
            <a:r>
              <a:rPr lang="en-GB" sz="1400" dirty="0"/>
              <a:t>Advanced level apprenticeships are significantly oversubscribed for:</a:t>
            </a:r>
          </a:p>
          <a:p>
            <a:pPr lvl="1"/>
            <a:r>
              <a:rPr lang="en-GB" sz="1200" dirty="0"/>
              <a:t>Accountancy</a:t>
            </a:r>
          </a:p>
          <a:p>
            <a:pPr lvl="1"/>
            <a:r>
              <a:rPr lang="en-GB" sz="1200" dirty="0"/>
              <a:t>Business</a:t>
            </a:r>
          </a:p>
          <a:p>
            <a:pPr lvl="1"/>
            <a:r>
              <a:rPr lang="en-GB" sz="1200" dirty="0"/>
              <a:t>Health &amp; science</a:t>
            </a:r>
          </a:p>
          <a:p>
            <a:pPr lvl="1"/>
            <a:r>
              <a:rPr lang="en-GB" sz="1200" dirty="0"/>
              <a:t>Financial services</a:t>
            </a:r>
          </a:p>
          <a:p>
            <a:pPr lvl="1"/>
            <a:r>
              <a:rPr lang="en-GB" sz="1200" dirty="0"/>
              <a:t>Dental health</a:t>
            </a:r>
          </a:p>
          <a:p>
            <a:r>
              <a:rPr lang="en-GB" sz="1400" dirty="0"/>
              <a:t>Intermediate level apprenticeships are significantly oversubscribed for:</a:t>
            </a:r>
          </a:p>
          <a:p>
            <a:pPr lvl="1"/>
            <a:r>
              <a:rPr lang="en-GB" sz="1200" dirty="0"/>
              <a:t>Agriculture, environmental and animal care</a:t>
            </a:r>
          </a:p>
          <a:p>
            <a:pPr lvl="1"/>
            <a:r>
              <a:rPr lang="en-GB" sz="1200" dirty="0"/>
              <a:t>Construction</a:t>
            </a:r>
          </a:p>
          <a:p>
            <a:pPr lvl="1"/>
            <a:r>
              <a:rPr lang="en-GB" sz="1200" dirty="0"/>
              <a:t>Horticulture</a:t>
            </a:r>
          </a:p>
          <a:p>
            <a:pPr lvl="1"/>
            <a:r>
              <a:rPr lang="en-GB" sz="1200" dirty="0"/>
              <a:t>Hair &amp; beauty</a:t>
            </a:r>
          </a:p>
          <a:p>
            <a:pPr lvl="1"/>
            <a:r>
              <a:rPr lang="en-GB" sz="1200" dirty="0"/>
              <a:t>Health &amp; science</a:t>
            </a:r>
          </a:p>
          <a:p>
            <a:pPr lvl="1"/>
            <a:endParaRPr lang="en-GB" sz="1000" dirty="0"/>
          </a:p>
          <a:p>
            <a:pPr lvl="1"/>
            <a:endParaRPr lang="en-GB" sz="1000" dirty="0"/>
          </a:p>
          <a:p>
            <a:pPr lvl="1"/>
            <a:endParaRPr lang="en-GB" sz="1000" dirty="0"/>
          </a:p>
        </p:txBody>
      </p:sp>
      <p:sp>
        <p:nvSpPr>
          <p:cNvPr id="5" name="TextBox 4">
            <a:extLst>
              <a:ext uri="{FF2B5EF4-FFF2-40B4-BE49-F238E27FC236}">
                <a16:creationId xmlns:a16="http://schemas.microsoft.com/office/drawing/2014/main" id="{834C255C-9A77-7875-E6CB-F2D0480DF698}"/>
              </a:ext>
            </a:extLst>
          </p:cNvPr>
          <p:cNvSpPr txBox="1"/>
          <p:nvPr/>
        </p:nvSpPr>
        <p:spPr>
          <a:xfrm>
            <a:off x="1775496" y="6038463"/>
            <a:ext cx="5449534" cy="276999"/>
          </a:xfrm>
          <a:prstGeom prst="rect">
            <a:avLst/>
          </a:prstGeom>
          <a:noFill/>
        </p:spPr>
        <p:txBody>
          <a:bodyPr wrap="square" rtlCol="0">
            <a:spAutoFit/>
          </a:bodyPr>
          <a:lstStyle/>
          <a:p>
            <a:pPr algn="r"/>
            <a:r>
              <a:rPr lang="en-GB" sz="1200" dirty="0"/>
              <a:t>Source: ESFA weekly live vacancies in Buckinghamshire 2022 &amp; 2023</a:t>
            </a:r>
          </a:p>
        </p:txBody>
      </p:sp>
      <p:graphicFrame>
        <p:nvGraphicFramePr>
          <p:cNvPr id="7" name="Chart 6">
            <a:extLst>
              <a:ext uri="{FF2B5EF4-FFF2-40B4-BE49-F238E27FC236}">
                <a16:creationId xmlns:a16="http://schemas.microsoft.com/office/drawing/2014/main" id="{A7BA011C-4C4D-F6B1-8872-F499B3CAA097}"/>
              </a:ext>
            </a:extLst>
          </p:cNvPr>
          <p:cNvGraphicFramePr>
            <a:graphicFrameLocks/>
          </p:cNvGraphicFramePr>
          <p:nvPr>
            <p:extLst>
              <p:ext uri="{D42A27DB-BD31-4B8C-83A1-F6EECF244321}">
                <p14:modId xmlns:p14="http://schemas.microsoft.com/office/powerpoint/2010/main" val="1547117388"/>
              </p:ext>
            </p:extLst>
          </p:nvPr>
        </p:nvGraphicFramePr>
        <p:xfrm>
          <a:off x="6563035" y="84373"/>
          <a:ext cx="5379720" cy="623697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4427303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solidFill>
          <a:srgbClr val="006965"/>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C98A5BB-1781-5547-9190-7060A6126618}"/>
              </a:ext>
            </a:extLst>
          </p:cNvPr>
          <p:cNvSpPr>
            <a:spLocks noGrp="1"/>
          </p:cNvSpPr>
          <p:nvPr>
            <p:ph type="title"/>
          </p:nvPr>
        </p:nvSpPr>
        <p:spPr/>
        <p:txBody>
          <a:bodyPr/>
          <a:lstStyle/>
          <a:p>
            <a:r>
              <a:rPr lang="en-GB" b="1" dirty="0">
                <a:solidFill>
                  <a:schemeClr val="bg1"/>
                </a:solidFill>
                <a:latin typeface="+mn-lt"/>
              </a:rPr>
              <a:t>Destinations of school leavers</a:t>
            </a:r>
          </a:p>
        </p:txBody>
      </p:sp>
    </p:spTree>
    <p:extLst>
      <p:ext uri="{BB962C8B-B14F-4D97-AF65-F5344CB8AC3E}">
        <p14:creationId xmlns:p14="http://schemas.microsoft.com/office/powerpoint/2010/main" val="63005142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A0318-5F3D-C238-C580-823A2EF2A7BE}"/>
              </a:ext>
            </a:extLst>
          </p:cNvPr>
          <p:cNvSpPr>
            <a:spLocks noGrp="1"/>
          </p:cNvSpPr>
          <p:nvPr>
            <p:ph type="title"/>
          </p:nvPr>
        </p:nvSpPr>
        <p:spPr/>
        <p:txBody>
          <a:bodyPr/>
          <a:lstStyle/>
          <a:p>
            <a:r>
              <a:rPr lang="en-GB" dirty="0"/>
              <a:t>Sustained apprenticeship destinations</a:t>
            </a:r>
          </a:p>
        </p:txBody>
      </p:sp>
      <p:sp>
        <p:nvSpPr>
          <p:cNvPr id="3" name="Content Placeholder 2">
            <a:extLst>
              <a:ext uri="{FF2B5EF4-FFF2-40B4-BE49-F238E27FC236}">
                <a16:creationId xmlns:a16="http://schemas.microsoft.com/office/drawing/2014/main" id="{21BEEC86-5721-27F2-C908-1F257AF57179}"/>
              </a:ext>
            </a:extLst>
          </p:cNvPr>
          <p:cNvSpPr>
            <a:spLocks noGrp="1"/>
          </p:cNvSpPr>
          <p:nvPr>
            <p:ph idx="1"/>
          </p:nvPr>
        </p:nvSpPr>
        <p:spPr>
          <a:xfrm>
            <a:off x="838200" y="1858777"/>
            <a:ext cx="5428785" cy="3652026"/>
          </a:xfrm>
        </p:spPr>
        <p:txBody>
          <a:bodyPr>
            <a:normAutofit/>
          </a:bodyPr>
          <a:lstStyle/>
          <a:p>
            <a:r>
              <a:rPr lang="en-GB" sz="2000" dirty="0"/>
              <a:t>The proportion of Buckinghamshire school leavers going onto sustained apprenticeship destinations has been on a downward trend since 2016/17.</a:t>
            </a:r>
          </a:p>
          <a:p>
            <a:r>
              <a:rPr lang="en-GB" sz="2000" dirty="0"/>
              <a:t>The onset of Covid-19 led to a significant drop in 2020/21.</a:t>
            </a:r>
          </a:p>
          <a:p>
            <a:r>
              <a:rPr lang="en-GB" sz="2000" dirty="0"/>
              <a:t>However, 2021/22 saw a slight rebound, except for 16-18 school leavers in Buckinghamshire.</a:t>
            </a:r>
          </a:p>
        </p:txBody>
      </p:sp>
      <p:graphicFrame>
        <p:nvGraphicFramePr>
          <p:cNvPr id="4" name="Chart 3">
            <a:extLst>
              <a:ext uri="{FF2B5EF4-FFF2-40B4-BE49-F238E27FC236}">
                <a16:creationId xmlns:a16="http://schemas.microsoft.com/office/drawing/2014/main" id="{E0261B84-75E7-A7AF-205B-EF7A93066F4E}"/>
              </a:ext>
            </a:extLst>
          </p:cNvPr>
          <p:cNvGraphicFramePr>
            <a:graphicFrameLocks/>
          </p:cNvGraphicFramePr>
          <p:nvPr>
            <p:extLst>
              <p:ext uri="{D42A27DB-BD31-4B8C-83A1-F6EECF244321}">
                <p14:modId xmlns:p14="http://schemas.microsoft.com/office/powerpoint/2010/main" val="820658079"/>
              </p:ext>
            </p:extLst>
          </p:nvPr>
        </p:nvGraphicFramePr>
        <p:xfrm>
          <a:off x="6648028" y="2175281"/>
          <a:ext cx="5018289" cy="365202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C8232647-236C-C669-FBEC-037C733E6D76}"/>
              </a:ext>
            </a:extLst>
          </p:cNvPr>
          <p:cNvSpPr txBox="1"/>
          <p:nvPr/>
        </p:nvSpPr>
        <p:spPr>
          <a:xfrm>
            <a:off x="6741006" y="5899964"/>
            <a:ext cx="4925311" cy="461665"/>
          </a:xfrm>
          <a:prstGeom prst="rect">
            <a:avLst/>
          </a:prstGeom>
          <a:noFill/>
        </p:spPr>
        <p:txBody>
          <a:bodyPr wrap="square" rtlCol="0">
            <a:spAutoFit/>
          </a:bodyPr>
          <a:lstStyle/>
          <a:p>
            <a:pPr algn="r"/>
            <a:r>
              <a:rPr lang="en-GB" sz="1200" dirty="0"/>
              <a:t>Source: </a:t>
            </a:r>
            <a:r>
              <a:rPr lang="en-GB" sz="1200" dirty="0">
                <a:hlinkClick r:id="rId3"/>
              </a:rPr>
              <a:t>DfE KS4 destination measures </a:t>
            </a:r>
            <a:r>
              <a:rPr lang="en-GB" sz="1200" dirty="0"/>
              <a:t>and </a:t>
            </a:r>
            <a:r>
              <a:rPr lang="en-GB" sz="1200" dirty="0">
                <a:solidFill>
                  <a:srgbClr val="0563C1"/>
                </a:solidFill>
                <a:hlinkClick r:id="rId4">
                  <a:extLst>
                    <a:ext uri="{A12FA001-AC4F-418D-AE19-62706E023703}">
                      <ahyp:hlinkClr xmlns:ahyp="http://schemas.microsoft.com/office/drawing/2018/hyperlinkcolor" val="tx"/>
                    </a:ext>
                  </a:extLst>
                </a:hlinkClick>
              </a:rPr>
              <a:t>DfE 16-18 destination measures</a:t>
            </a:r>
          </a:p>
          <a:p>
            <a:pPr algn="r"/>
            <a:r>
              <a:rPr lang="en-GB" sz="1200" dirty="0"/>
              <a:t>Data is for state-funded mainstream schools &amp; colleges.</a:t>
            </a:r>
            <a:r>
              <a:rPr lang="en-GB" sz="1200" dirty="0">
                <a:solidFill>
                  <a:srgbClr val="0563C1"/>
                </a:solidFill>
              </a:rPr>
              <a:t> </a:t>
            </a:r>
            <a:endParaRPr lang="en-GB" sz="1200" dirty="0"/>
          </a:p>
        </p:txBody>
      </p:sp>
      <p:sp>
        <p:nvSpPr>
          <p:cNvPr id="6" name="TextBox 5">
            <a:extLst>
              <a:ext uri="{FF2B5EF4-FFF2-40B4-BE49-F238E27FC236}">
                <a16:creationId xmlns:a16="http://schemas.microsoft.com/office/drawing/2014/main" id="{00E800B6-73DE-FD7D-B64F-5899BAE3D699}"/>
              </a:ext>
            </a:extLst>
          </p:cNvPr>
          <p:cNvSpPr txBox="1"/>
          <p:nvPr/>
        </p:nvSpPr>
        <p:spPr>
          <a:xfrm>
            <a:off x="6537122" y="1615732"/>
            <a:ext cx="5007200" cy="523220"/>
          </a:xfrm>
          <a:prstGeom prst="rect">
            <a:avLst/>
          </a:prstGeom>
          <a:noFill/>
        </p:spPr>
        <p:txBody>
          <a:bodyPr wrap="square" rtlCol="0">
            <a:spAutoFit/>
          </a:bodyPr>
          <a:lstStyle/>
          <a:p>
            <a:r>
              <a:rPr lang="en-GB" sz="1400" b="1" dirty="0">
                <a:solidFill>
                  <a:srgbClr val="006965"/>
                </a:solidFill>
              </a:rPr>
              <a:t>The proportion of school leavers going onto sustained apprenticeships destinations rebounded slightly in 2021/22.</a:t>
            </a:r>
          </a:p>
        </p:txBody>
      </p:sp>
      <p:sp>
        <p:nvSpPr>
          <p:cNvPr id="7" name="TextBox 6">
            <a:extLst>
              <a:ext uri="{FF2B5EF4-FFF2-40B4-BE49-F238E27FC236}">
                <a16:creationId xmlns:a16="http://schemas.microsoft.com/office/drawing/2014/main" id="{181E632A-B534-BDF0-0B2B-E5BDB4CA6FCB}"/>
              </a:ext>
            </a:extLst>
          </p:cNvPr>
          <p:cNvSpPr txBox="1"/>
          <p:nvPr/>
        </p:nvSpPr>
        <p:spPr>
          <a:xfrm>
            <a:off x="838200" y="4880401"/>
            <a:ext cx="5698922" cy="954107"/>
          </a:xfrm>
          <a:prstGeom prst="rect">
            <a:avLst/>
          </a:prstGeom>
          <a:noFill/>
        </p:spPr>
        <p:txBody>
          <a:bodyPr wrap="square" rtlCol="0">
            <a:spAutoFit/>
          </a:bodyPr>
          <a:lstStyle/>
          <a:p>
            <a:r>
              <a:rPr lang="en-GB" sz="1400" dirty="0"/>
              <a:t>Key Stage 4: After Year 11 from state-funded mainstream schools</a:t>
            </a:r>
          </a:p>
          <a:p>
            <a:r>
              <a:rPr lang="en-GB" sz="1400" dirty="0"/>
              <a:t>16-18 (Key Stage 5): Those completing 16 to 18 study in schools and colleges</a:t>
            </a:r>
          </a:p>
          <a:p>
            <a:r>
              <a:rPr lang="en-GB" sz="1400" dirty="0"/>
              <a:t>Sustained apprenticeship: 6 consecutive months participation on an ESFA funded apprenticeship at any time during the destination year. </a:t>
            </a:r>
          </a:p>
        </p:txBody>
      </p:sp>
    </p:spTree>
    <p:extLst>
      <p:ext uri="{BB962C8B-B14F-4D97-AF65-F5344CB8AC3E}">
        <p14:creationId xmlns:p14="http://schemas.microsoft.com/office/powerpoint/2010/main" val="1738150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4117D-12EE-E578-C1B8-CBD844274AC6}"/>
              </a:ext>
            </a:extLst>
          </p:cNvPr>
          <p:cNvSpPr>
            <a:spLocks noGrp="1"/>
          </p:cNvSpPr>
          <p:nvPr>
            <p:ph type="title"/>
          </p:nvPr>
        </p:nvSpPr>
        <p:spPr/>
        <p:txBody>
          <a:bodyPr/>
          <a:lstStyle/>
          <a:p>
            <a:r>
              <a:rPr lang="en-GB" dirty="0"/>
              <a:t>Key facts </a:t>
            </a:r>
          </a:p>
        </p:txBody>
      </p:sp>
      <p:sp>
        <p:nvSpPr>
          <p:cNvPr id="3" name="Content Placeholder 2">
            <a:extLst>
              <a:ext uri="{FF2B5EF4-FFF2-40B4-BE49-F238E27FC236}">
                <a16:creationId xmlns:a16="http://schemas.microsoft.com/office/drawing/2014/main" id="{A6C2B597-6D4A-DF99-7B60-7F81B4331365}"/>
              </a:ext>
            </a:extLst>
          </p:cNvPr>
          <p:cNvSpPr>
            <a:spLocks noGrp="1"/>
          </p:cNvSpPr>
          <p:nvPr>
            <p:ph idx="1"/>
          </p:nvPr>
        </p:nvSpPr>
        <p:spPr/>
        <p:txBody>
          <a:bodyPr>
            <a:normAutofit fontScale="92500" lnSpcReduction="20000"/>
          </a:bodyPr>
          <a:lstStyle/>
          <a:p>
            <a:r>
              <a:rPr lang="en-GB" sz="2800" dirty="0"/>
              <a:t>In 2022/23, 2,750 learners from Buckinghamshire starte</a:t>
            </a:r>
            <a:r>
              <a:rPr lang="en-GB" dirty="0"/>
              <a:t>d Apprenticeships. This is up slightly from 2,710 in 2021/22. </a:t>
            </a:r>
          </a:p>
          <a:p>
            <a:r>
              <a:rPr lang="en-GB" dirty="0"/>
              <a:t>Since 2017/18, take-up of Apprenticeships by learners residing in Buckinghamshire has grown by 5% compared to a 10% drop nationally. </a:t>
            </a:r>
          </a:p>
          <a:p>
            <a:r>
              <a:rPr lang="en-GB" dirty="0"/>
              <a:t>Only 46% of Apprenticeships started by learners who reside in Buckinghamshire are being undertaken with Buckinghamshire-based training providers. </a:t>
            </a:r>
          </a:p>
          <a:p>
            <a:r>
              <a:rPr lang="en-GB" sz="2800" dirty="0"/>
              <a:t>In 2022/23, 2,575 learn</a:t>
            </a:r>
            <a:r>
              <a:rPr lang="en-GB" dirty="0"/>
              <a:t>ers started Apprenticeships with Buckinghamshire-based learning providers. This is up 15% since 2021/22. 49% of these learners reside in Buckinghamshire. </a:t>
            </a:r>
          </a:p>
          <a:p>
            <a:endParaRPr lang="en-GB" sz="2800" dirty="0"/>
          </a:p>
          <a:p>
            <a:pPr marL="0" indent="0">
              <a:buNone/>
            </a:pPr>
            <a:r>
              <a:rPr lang="en-GB" sz="2800" dirty="0"/>
              <a:t> </a:t>
            </a:r>
            <a:endParaRPr lang="en-GB" dirty="0"/>
          </a:p>
        </p:txBody>
      </p:sp>
    </p:spTree>
    <p:extLst>
      <p:ext uri="{BB962C8B-B14F-4D97-AF65-F5344CB8AC3E}">
        <p14:creationId xmlns:p14="http://schemas.microsoft.com/office/powerpoint/2010/main" val="1384396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9C884-14A7-1AA5-642D-6DF664B5FAE4}"/>
              </a:ext>
            </a:extLst>
          </p:cNvPr>
          <p:cNvSpPr>
            <a:spLocks noGrp="1"/>
          </p:cNvSpPr>
          <p:nvPr>
            <p:ph type="title"/>
          </p:nvPr>
        </p:nvSpPr>
        <p:spPr/>
        <p:txBody>
          <a:bodyPr/>
          <a:lstStyle/>
          <a:p>
            <a:r>
              <a:rPr lang="en-GB" dirty="0"/>
              <a:t>Key facts </a:t>
            </a:r>
          </a:p>
        </p:txBody>
      </p:sp>
      <p:sp>
        <p:nvSpPr>
          <p:cNvPr id="3" name="Content Placeholder 2">
            <a:extLst>
              <a:ext uri="{FF2B5EF4-FFF2-40B4-BE49-F238E27FC236}">
                <a16:creationId xmlns:a16="http://schemas.microsoft.com/office/drawing/2014/main" id="{F1641621-5CC4-6E00-4178-2810428E7D1E}"/>
              </a:ext>
            </a:extLst>
          </p:cNvPr>
          <p:cNvSpPr>
            <a:spLocks noGrp="1"/>
          </p:cNvSpPr>
          <p:nvPr>
            <p:ph idx="1"/>
          </p:nvPr>
        </p:nvSpPr>
        <p:spPr/>
        <p:txBody>
          <a:bodyPr vert="horz" lIns="91440" tIns="45720" rIns="91440" bIns="45720" rtlCol="0" anchor="t">
            <a:normAutofit fontScale="92500"/>
          </a:bodyPr>
          <a:lstStyle/>
          <a:p>
            <a:r>
              <a:rPr lang="en-GB" sz="2400" dirty="0"/>
              <a:t>Take-up of Apprenticeships by Buckinghamshire learners is lower than the regional and national average (on a per head of the working age population basis).</a:t>
            </a:r>
          </a:p>
          <a:p>
            <a:r>
              <a:rPr lang="en-GB" sz="2400" dirty="0"/>
              <a:t>Apprentices are increasingly older (25+) and are increasingly undertaking Apprenticeships at higher levels than has been the case in the past.  </a:t>
            </a:r>
          </a:p>
          <a:p>
            <a:r>
              <a:rPr lang="en-GB" sz="2400" dirty="0"/>
              <a:t>The is broadly driven by Apprenticeship policy and funding (including the Apprenticeship levy). </a:t>
            </a:r>
          </a:p>
          <a:p>
            <a:r>
              <a:rPr lang="en-GB" sz="2400" dirty="0"/>
              <a:t>The increase in higher level Apprenticeship provision in the Wycombe parliamentary constituency areas is due to new provision being offered by Buckinghamshire New University and the Henley Business School, with the latter offering business management apprenticeships.</a:t>
            </a:r>
          </a:p>
          <a:p>
            <a:r>
              <a:rPr lang="en-GB" sz="2400" dirty="0"/>
              <a:t>The number of degree Apprenticeships being delivered in Buckinghamshire is increasing rapidly, rising more than 7-fold since 2019/20.</a:t>
            </a:r>
          </a:p>
        </p:txBody>
      </p:sp>
    </p:spTree>
    <p:extLst>
      <p:ext uri="{BB962C8B-B14F-4D97-AF65-F5344CB8AC3E}">
        <p14:creationId xmlns:p14="http://schemas.microsoft.com/office/powerpoint/2010/main" val="1215349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815AD-7E8F-2AE9-81B4-155391941CC4}"/>
              </a:ext>
            </a:extLst>
          </p:cNvPr>
          <p:cNvSpPr>
            <a:spLocks noGrp="1"/>
          </p:cNvSpPr>
          <p:nvPr>
            <p:ph type="title"/>
          </p:nvPr>
        </p:nvSpPr>
        <p:spPr/>
        <p:txBody>
          <a:bodyPr/>
          <a:lstStyle/>
          <a:p>
            <a:r>
              <a:rPr lang="en-GB" dirty="0"/>
              <a:t>Key facts</a:t>
            </a:r>
          </a:p>
        </p:txBody>
      </p:sp>
      <p:sp>
        <p:nvSpPr>
          <p:cNvPr id="3" name="Content Placeholder 2">
            <a:extLst>
              <a:ext uri="{FF2B5EF4-FFF2-40B4-BE49-F238E27FC236}">
                <a16:creationId xmlns:a16="http://schemas.microsoft.com/office/drawing/2014/main" id="{B820AC27-2665-C929-1414-E2F9826EF10F}"/>
              </a:ext>
            </a:extLst>
          </p:cNvPr>
          <p:cNvSpPr>
            <a:spLocks noGrp="1"/>
          </p:cNvSpPr>
          <p:nvPr>
            <p:ph idx="1"/>
          </p:nvPr>
        </p:nvSpPr>
        <p:spPr/>
        <p:txBody>
          <a:bodyPr>
            <a:normAutofit lnSpcReduction="10000"/>
          </a:bodyPr>
          <a:lstStyle/>
          <a:p>
            <a:r>
              <a:rPr lang="en-GB" sz="2800" dirty="0"/>
              <a:t>Since 2017/18, there has been a relatively large drop in the number of Apprenticeships started by Buckinghamshire learners in the key sector of engineering, while those in health, construction and digital recorded strong growth.</a:t>
            </a:r>
          </a:p>
          <a:p>
            <a:r>
              <a:rPr lang="en-GB" dirty="0"/>
              <a:t>A lower proportion of Buckinghamshire employers have or offer Apprenticeships than the national average (13% and 20% respectively). </a:t>
            </a:r>
          </a:p>
          <a:p>
            <a:r>
              <a:rPr lang="en-GB" dirty="0"/>
              <a:t>This is largely due to the greater predominance of micro and small businesses in the county than the national average.  Smaller employers finding it more difficult to provide Apprenticeships than large employers.  </a:t>
            </a:r>
          </a:p>
        </p:txBody>
      </p:sp>
    </p:spTree>
    <p:extLst>
      <p:ext uri="{BB962C8B-B14F-4D97-AF65-F5344CB8AC3E}">
        <p14:creationId xmlns:p14="http://schemas.microsoft.com/office/powerpoint/2010/main" val="9047980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4FAC177DBF326499E0E3EECE97206FC" ma:contentTypeVersion="4" ma:contentTypeDescription="Create a new document." ma:contentTypeScope="" ma:versionID="b06d767c7fb7759a1b6855f6e06e4a46">
  <xsd:schema xmlns:xsd="http://www.w3.org/2001/XMLSchema" xmlns:xs="http://www.w3.org/2001/XMLSchema" xmlns:p="http://schemas.microsoft.com/office/2006/metadata/properties" xmlns:ns2="bdacb442-bfc7-44df-9acc-2a4df8c8cb38" xmlns:ns3="e57c56eb-a1f0-4979-a931-b899a3a709e4" xmlns:ns4="0dcc3276-8250-492c-a1bf-c321fa024108" xmlns:ns5="a66e8137-400e-4502-a976-f3f14a55dab0" targetNamespace="http://schemas.microsoft.com/office/2006/metadata/properties" ma:root="true" ma:fieldsID="4fd8064061c77aa720e5ed65a6b767c2" ns2:_="" ns3:_="" ns4:_="" ns5:_="">
    <xsd:import namespace="bdacb442-bfc7-44df-9acc-2a4df8c8cb38"/>
    <xsd:import namespace="e57c56eb-a1f0-4979-a931-b899a3a709e4"/>
    <xsd:import namespace="0dcc3276-8250-492c-a1bf-c321fa024108"/>
    <xsd:import namespace="a66e8137-400e-4502-a976-f3f14a55dab0"/>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AutoTags" minOccurs="0"/>
                <xsd:element ref="ns3:MediaServiceOCR" minOccurs="0"/>
                <xsd:element ref="ns3:MediaServiceDateTaken" minOccurs="0"/>
                <xsd:element ref="ns2:SharedWithUsers" minOccurs="0"/>
                <xsd:element ref="ns2:SharedWithDetails"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3:MediaServiceObjectDetectorVersions" minOccurs="0"/>
                <xsd:element ref="ns3:MediaLengthInSeconds" minOccurs="0"/>
                <xsd:element ref="ns3:MediaServiceSearchProperties" minOccurs="0"/>
                <xsd:element ref="ns4:lcf76f155ced4ddcb4097134ff3c332f" minOccurs="0"/>
                <xsd:element ref="ns5: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dacb442-bfc7-44df-9acc-2a4df8c8cb38"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dexed="true"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57c56eb-a1f0-4979-a931-b899a3a709e4"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LengthInSeconds" ma:index="24" nillable="true" ma:displayName="MediaLengthInSeconds" ma:hidden="true" ma:internalName="MediaLengthInSeconds" ma:readOnly="true">
      <xsd:simpleType>
        <xsd:restriction base="dms:Unknown"/>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dcc3276-8250-492c-a1bf-c321fa024108" elementFormDefault="qualified">
    <xsd:import namespace="http://schemas.microsoft.com/office/2006/documentManagement/types"/>
    <xsd:import namespace="http://schemas.microsoft.com/office/infopath/2007/PartnerControls"/>
    <xsd:element name="lcf76f155ced4ddcb4097134ff3c332f" ma:index="27" nillable="true" ma:taxonomy="true" ma:internalName="lcf76f155ced4ddcb4097134ff3c332f" ma:taxonomyFieldName="MediaServiceImageTags" ma:displayName="Image Tags" ma:readOnly="false" ma:fieldId="{5cf76f15-5ced-4ddc-b409-7134ff3c332f}" ma:taxonomyMulti="true" ma:sspId="5b4d032c-db19-4194-870d-d175fb5cbb8b"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a66e8137-400e-4502-a976-f3f14a55dab0" elementFormDefault="qualified">
    <xsd:import namespace="http://schemas.microsoft.com/office/2006/documentManagement/types"/>
    <xsd:import namespace="http://schemas.microsoft.com/office/infopath/2007/PartnerControls"/>
    <xsd:element name="TaxCatchAll" ma:index="28" nillable="true" ma:displayName="Taxonomy Catch All Column" ma:hidden="true" ma:list="{ef4fb81b-3cac-4f6e-bc65-881a3bcb3018}" ma:internalName="TaxCatchAll" ma:showField="CatchAllData" ma:web="a66e8137-400e-4502-a976-f3f14a55dab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_dlc_DocId xmlns="bdacb442-bfc7-44df-9acc-2a4df8c8cb38">T6W7HYUETC4M-1407514363-110201</_dlc_DocId>
    <_dlc_DocIdUrl xmlns="bdacb442-bfc7-44df-9acc-2a4df8c8cb38">
      <Url>https://buckscc.sharepoint.com/sites/btvlep/_layouts/15/DocIdRedir.aspx?ID=T6W7HYUETC4M-1407514363-110201</Url>
      <Description>T6W7HYUETC4M-1407514363-110201</Description>
    </_dlc_DocIdUrl>
    <lcf76f155ced4ddcb4097134ff3c332f xmlns="0dcc3276-8250-492c-a1bf-c321fa024108">
      <Terms xmlns="http://schemas.microsoft.com/office/infopath/2007/PartnerControls"/>
    </lcf76f155ced4ddcb4097134ff3c332f>
    <TaxCatchAll xmlns="a66e8137-400e-4502-a976-f3f14a55dab0" xsi:nil="true"/>
  </documentManagement>
</p:properties>
</file>

<file path=customXml/itemProps1.xml><?xml version="1.0" encoding="utf-8"?>
<ds:datastoreItem xmlns:ds="http://schemas.openxmlformats.org/officeDocument/2006/customXml" ds:itemID="{DD7ECAC7-A0B0-4FA3-B0EE-8F9A253F88E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dacb442-bfc7-44df-9acc-2a4df8c8cb38"/>
    <ds:schemaRef ds:uri="e57c56eb-a1f0-4979-a931-b899a3a709e4"/>
    <ds:schemaRef ds:uri="0dcc3276-8250-492c-a1bf-c321fa024108"/>
    <ds:schemaRef ds:uri="a66e8137-400e-4502-a976-f3f14a55dab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ECAA750-14C0-4C76-A1C9-FFF46745B11F}">
  <ds:schemaRefs>
    <ds:schemaRef ds:uri="http://schemas.microsoft.com/sharepoint/v3/contenttype/forms"/>
  </ds:schemaRefs>
</ds:datastoreItem>
</file>

<file path=customXml/itemProps3.xml><?xml version="1.0" encoding="utf-8"?>
<ds:datastoreItem xmlns:ds="http://schemas.openxmlformats.org/officeDocument/2006/customXml" ds:itemID="{222ABA15-DC33-46CD-B1C8-248D6DBD3347}">
  <ds:schemaRefs>
    <ds:schemaRef ds:uri="http://schemas.microsoft.com/sharepoint/events"/>
  </ds:schemaRefs>
</ds:datastoreItem>
</file>

<file path=customXml/itemProps4.xml><?xml version="1.0" encoding="utf-8"?>
<ds:datastoreItem xmlns:ds="http://schemas.openxmlformats.org/officeDocument/2006/customXml" ds:itemID="{8F924ED9-1F64-4728-87D2-3F1DADADCD44}">
  <ds:schemaRefs>
    <ds:schemaRef ds:uri="http://purl.org/dc/dcmitype/"/>
    <ds:schemaRef ds:uri="http://purl.org/dc/terms/"/>
    <ds:schemaRef ds:uri="http://purl.org/dc/elements/1.1/"/>
    <ds:schemaRef ds:uri="http://schemas.openxmlformats.org/package/2006/metadata/core-properties"/>
    <ds:schemaRef ds:uri="http://schemas.microsoft.com/office/2006/documentManagement/types"/>
    <ds:schemaRef ds:uri="e57c56eb-a1f0-4979-a931-b899a3a709e4"/>
    <ds:schemaRef ds:uri="http://www.w3.org/XML/1998/namespace"/>
    <ds:schemaRef ds:uri="http://schemas.microsoft.com/office/2006/metadata/properties"/>
    <ds:schemaRef ds:uri="bdacb442-bfc7-44df-9acc-2a4df8c8cb38"/>
    <ds:schemaRef ds:uri="http://schemas.microsoft.com/office/infopath/2007/PartnerControls"/>
    <ds:schemaRef ds:uri="a66e8137-400e-4502-a976-f3f14a55dab0"/>
    <ds:schemaRef ds:uri="0dcc3276-8250-492c-a1bf-c321fa024108"/>
  </ds:schemaRefs>
</ds:datastoreItem>
</file>

<file path=docProps/app.xml><?xml version="1.0" encoding="utf-8"?>
<Properties xmlns="http://schemas.openxmlformats.org/officeDocument/2006/extended-properties" xmlns:vt="http://schemas.openxmlformats.org/officeDocument/2006/docPropsVTypes">
  <TotalTime>5259</TotalTime>
  <Words>8431</Words>
  <Application>Microsoft Office PowerPoint</Application>
  <PresentationFormat>Widescreen</PresentationFormat>
  <Paragraphs>1502</Paragraphs>
  <Slides>69</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69</vt:i4>
      </vt:variant>
    </vt:vector>
  </HeadingPairs>
  <TitlesOfParts>
    <vt:vector size="73" baseType="lpstr">
      <vt:lpstr>Arial</vt:lpstr>
      <vt:lpstr>Calibri</vt:lpstr>
      <vt:lpstr>Calibri Light</vt:lpstr>
      <vt:lpstr>Office Theme</vt:lpstr>
      <vt:lpstr>Apprenticeships in Buckinghamshire</vt:lpstr>
      <vt:lpstr>Background</vt:lpstr>
      <vt:lpstr>Background</vt:lpstr>
      <vt:lpstr>Contents</vt:lpstr>
      <vt:lpstr>Contents - 1</vt:lpstr>
      <vt:lpstr>Contents - 2</vt:lpstr>
      <vt:lpstr>Key facts </vt:lpstr>
      <vt:lpstr>Key facts </vt:lpstr>
      <vt:lpstr>Key facts</vt:lpstr>
      <vt:lpstr>Apprenticeships started by Buckinghamshire-based learners</vt:lpstr>
      <vt:lpstr>A note on the data</vt:lpstr>
      <vt:lpstr>Trend – national comparison</vt:lpstr>
      <vt:lpstr>Trend – within Buckinghamshire </vt:lpstr>
      <vt:lpstr>Starts per 1,000 people of working-age</vt:lpstr>
      <vt:lpstr>Gender</vt:lpstr>
      <vt:lpstr>Age trend</vt:lpstr>
      <vt:lpstr>Age – local area</vt:lpstr>
      <vt:lpstr>Level</vt:lpstr>
      <vt:lpstr>Subject</vt:lpstr>
      <vt:lpstr>Subject trend</vt:lpstr>
      <vt:lpstr>Science, Technology, Engineering and Maths (STEM)</vt:lpstr>
      <vt:lpstr>Training providers</vt:lpstr>
      <vt:lpstr>Apprenticeship achievements for Buckinghamshire-based learners</vt:lpstr>
      <vt:lpstr>Trend – national comparison </vt:lpstr>
      <vt:lpstr>Trend – within Buckinghamshire</vt:lpstr>
      <vt:lpstr>Achievements per 1,000 working-age pop.</vt:lpstr>
      <vt:lpstr>Gender</vt:lpstr>
      <vt:lpstr>Age trend</vt:lpstr>
      <vt:lpstr>Age – local area</vt:lpstr>
      <vt:lpstr>Level</vt:lpstr>
      <vt:lpstr>Subject</vt:lpstr>
      <vt:lpstr>Subject trend</vt:lpstr>
      <vt:lpstr>Science, Technology, Engineering and Maths (STEM)</vt:lpstr>
      <vt:lpstr>Training providers</vt:lpstr>
      <vt:lpstr>Apprenticeship starts delivered in Buckinghamshire</vt:lpstr>
      <vt:lpstr>A note on the data</vt:lpstr>
      <vt:lpstr>Trend – national comparison </vt:lpstr>
      <vt:lpstr>Trend – within Buckinghamshire</vt:lpstr>
      <vt:lpstr>Age trend</vt:lpstr>
      <vt:lpstr>Age – local area</vt:lpstr>
      <vt:lpstr>Level</vt:lpstr>
      <vt:lpstr>Subject</vt:lpstr>
      <vt:lpstr>Subject trend</vt:lpstr>
      <vt:lpstr>Science, Technology, Engineering and Maths (STEM)</vt:lpstr>
      <vt:lpstr>Training providers</vt:lpstr>
      <vt:lpstr>Apprenticeship achievements delivered in Buckinghamshire</vt:lpstr>
      <vt:lpstr>Trend – national comparison</vt:lpstr>
      <vt:lpstr>Trend – within Buckinghamshire</vt:lpstr>
      <vt:lpstr>Age trend</vt:lpstr>
      <vt:lpstr>Age – local area</vt:lpstr>
      <vt:lpstr>Level</vt:lpstr>
      <vt:lpstr>Subject</vt:lpstr>
      <vt:lpstr>Subject trend</vt:lpstr>
      <vt:lpstr>Science, Technology, Engineering and Maths (STEM)</vt:lpstr>
      <vt:lpstr>Training providers</vt:lpstr>
      <vt:lpstr>Employers</vt:lpstr>
      <vt:lpstr>Employer Skills Survey 2022</vt:lpstr>
      <vt:lpstr>Employers that have or offer apprenticeships</vt:lpstr>
      <vt:lpstr>Awareness of apprenticeships</vt:lpstr>
      <vt:lpstr>Reasons for not offering apprenticeships</vt:lpstr>
      <vt:lpstr>Plans to offer apprenticeships</vt:lpstr>
      <vt:lpstr>Vacancies &amp; applicants</vt:lpstr>
      <vt:lpstr>A note on the data</vt:lpstr>
      <vt:lpstr>Vacancies &amp; applicants</vt:lpstr>
      <vt:lpstr>Comparison of vacancies and starts by level</vt:lpstr>
      <vt:lpstr>Vacancy level</vt:lpstr>
      <vt:lpstr>Vacancy subject</vt:lpstr>
      <vt:lpstr>Destinations of school leavers</vt:lpstr>
      <vt:lpstr>Sustained apprenticeship destinations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Buckinghamshire Economy: 2021</dc:title>
  <dc:creator>Caroline Perkins</dc:creator>
  <cp:lastModifiedBy>Caroline Hargrave</cp:lastModifiedBy>
  <cp:revision>9</cp:revision>
  <dcterms:created xsi:type="dcterms:W3CDTF">2021-05-21T15:56:46Z</dcterms:created>
  <dcterms:modified xsi:type="dcterms:W3CDTF">2024-05-09T13:36:03Z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0x010100D4FAC177DBF326499E0E3EECE97206FC</vt:lpwstr>
  </property>
  <property fmtid="{D5CDD505-2E9C-101B-9397-08002B2CF9AE}" pid="3" name="MediaServiceImageTags">
    <vt:lpwstr/>
  </property>
  <property fmtid="{D5CDD505-2E9C-101B-9397-08002B2CF9AE}" pid="4" name="_dlc_DocIdItemGuid">
    <vt:lpwstr>78d558bc-664a-4cae-8f0f-da3dc265bd2e</vt:lpwstr>
  </property>
</Properties>
</file>