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sldIdLst>
    <p:sldId id="258" r:id="rId7"/>
    <p:sldId id="259" r:id="rId8"/>
    <p:sldId id="260" r:id="rId9"/>
    <p:sldId id="261" r:id="rId10"/>
    <p:sldId id="262" r:id="rId11"/>
    <p:sldId id="264" r:id="rId12"/>
    <p:sldId id="263" r:id="rId13"/>
    <p:sldId id="265"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137"/>
    <a:srgbClr val="006965"/>
    <a:srgbClr val="8787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2F469A-40D8-492C-B820-B7D4A7498002}" v="19" dt="2024-03-20T14:32:38.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BB2F469A-40D8-492C-B820-B7D4A7498002}"/>
    <pc:docChg chg="custSel modSld">
      <pc:chgData name="James Moorhouse" userId="52c77cd9-d034-4c34-a84a-9452b75c1451" providerId="ADAL" clId="{BB2F469A-40D8-492C-B820-B7D4A7498002}" dt="2024-03-20T14:39:43.675" v="234" actId="20577"/>
      <pc:docMkLst>
        <pc:docMk/>
      </pc:docMkLst>
      <pc:sldChg chg="delSp modSp mod">
        <pc:chgData name="James Moorhouse" userId="52c77cd9-d034-4c34-a84a-9452b75c1451" providerId="ADAL" clId="{BB2F469A-40D8-492C-B820-B7D4A7498002}" dt="2024-03-20T14:19:18.518" v="5" actId="478"/>
        <pc:sldMkLst>
          <pc:docMk/>
          <pc:sldMk cId="994117701" sldId="258"/>
        </pc:sldMkLst>
        <pc:spChg chg="mod">
          <ac:chgData name="James Moorhouse" userId="52c77cd9-d034-4c34-a84a-9452b75c1451" providerId="ADAL" clId="{BB2F469A-40D8-492C-B820-B7D4A7498002}" dt="2024-03-20T14:19:16.634" v="4" actId="20577"/>
          <ac:spMkLst>
            <pc:docMk/>
            <pc:sldMk cId="994117701" sldId="258"/>
            <ac:spMk id="2" creationId="{F68A0738-0129-BF1B-BD14-4A0C7BC05ED8}"/>
          </ac:spMkLst>
        </pc:spChg>
        <pc:picChg chg="del">
          <ac:chgData name="James Moorhouse" userId="52c77cd9-d034-4c34-a84a-9452b75c1451" providerId="ADAL" clId="{BB2F469A-40D8-492C-B820-B7D4A7498002}" dt="2024-03-20T14:19:18.518" v="5" actId="478"/>
          <ac:picMkLst>
            <pc:docMk/>
            <pc:sldMk cId="994117701" sldId="258"/>
            <ac:picMk id="1026" creationId="{73456F87-2365-124E-6F72-973CCCBC17EC}"/>
          </ac:picMkLst>
        </pc:picChg>
      </pc:sldChg>
      <pc:sldChg chg="modSp mod">
        <pc:chgData name="James Moorhouse" userId="52c77cd9-d034-4c34-a84a-9452b75c1451" providerId="ADAL" clId="{BB2F469A-40D8-492C-B820-B7D4A7498002}" dt="2024-03-20T14:24:21.975" v="74" actId="20577"/>
        <pc:sldMkLst>
          <pc:docMk/>
          <pc:sldMk cId="3450925634" sldId="260"/>
        </pc:sldMkLst>
        <pc:spChg chg="mod">
          <ac:chgData name="James Moorhouse" userId="52c77cd9-d034-4c34-a84a-9452b75c1451" providerId="ADAL" clId="{BB2F469A-40D8-492C-B820-B7D4A7498002}" dt="2024-03-20T14:20:49.118" v="20" actId="20577"/>
          <ac:spMkLst>
            <pc:docMk/>
            <pc:sldMk cId="3450925634" sldId="260"/>
            <ac:spMk id="2" creationId="{63862BA3-833D-439A-ADCC-1FD4466E5460}"/>
          </ac:spMkLst>
        </pc:spChg>
        <pc:spChg chg="mod">
          <ac:chgData name="James Moorhouse" userId="52c77cd9-d034-4c34-a84a-9452b75c1451" providerId="ADAL" clId="{BB2F469A-40D8-492C-B820-B7D4A7498002}" dt="2024-03-20T14:24:21.975" v="74" actId="20577"/>
          <ac:spMkLst>
            <pc:docMk/>
            <pc:sldMk cId="3450925634" sldId="260"/>
            <ac:spMk id="5" creationId="{75A3D708-6915-F140-28BC-316C941EA59D}"/>
          </ac:spMkLst>
        </pc:spChg>
      </pc:sldChg>
      <pc:sldChg chg="modSp mod">
        <pc:chgData name="James Moorhouse" userId="52c77cd9-d034-4c34-a84a-9452b75c1451" providerId="ADAL" clId="{BB2F469A-40D8-492C-B820-B7D4A7498002}" dt="2024-03-20T14:25:32.812" v="106" actId="2711"/>
        <pc:sldMkLst>
          <pc:docMk/>
          <pc:sldMk cId="3736181566" sldId="261"/>
        </pc:sldMkLst>
        <pc:spChg chg="mod">
          <ac:chgData name="James Moorhouse" userId="52c77cd9-d034-4c34-a84a-9452b75c1451" providerId="ADAL" clId="{BB2F469A-40D8-492C-B820-B7D4A7498002}" dt="2024-03-20T14:24:33.659" v="82" actId="20577"/>
          <ac:spMkLst>
            <pc:docMk/>
            <pc:sldMk cId="3736181566" sldId="261"/>
            <ac:spMk id="2" creationId="{63862BA3-833D-439A-ADCC-1FD4466E5460}"/>
          </ac:spMkLst>
        </pc:spChg>
        <pc:graphicFrameChg chg="mod modGraphic">
          <ac:chgData name="James Moorhouse" userId="52c77cd9-d034-4c34-a84a-9452b75c1451" providerId="ADAL" clId="{BB2F469A-40D8-492C-B820-B7D4A7498002}" dt="2024-03-20T14:25:32.812" v="106" actId="2711"/>
          <ac:graphicFrameMkLst>
            <pc:docMk/>
            <pc:sldMk cId="3736181566" sldId="261"/>
            <ac:graphicFrameMk id="3" creationId="{B5BC6864-A205-326F-C6BA-18615BBA6BB6}"/>
          </ac:graphicFrameMkLst>
        </pc:graphicFrameChg>
      </pc:sldChg>
      <pc:sldChg chg="addSp delSp modSp mod">
        <pc:chgData name="James Moorhouse" userId="52c77cd9-d034-4c34-a84a-9452b75c1451" providerId="ADAL" clId="{BB2F469A-40D8-492C-B820-B7D4A7498002}" dt="2024-03-20T14:27:28.770" v="140" actId="1076"/>
        <pc:sldMkLst>
          <pc:docMk/>
          <pc:sldMk cId="2411401230" sldId="262"/>
        </pc:sldMkLst>
        <pc:spChg chg="mod">
          <ac:chgData name="James Moorhouse" userId="52c77cd9-d034-4c34-a84a-9452b75c1451" providerId="ADAL" clId="{BB2F469A-40D8-492C-B820-B7D4A7498002}" dt="2024-03-20T14:25:52.267" v="114" actId="20577"/>
          <ac:spMkLst>
            <pc:docMk/>
            <pc:sldMk cId="2411401230" sldId="262"/>
            <ac:spMk id="2" creationId="{63862BA3-833D-439A-ADCC-1FD4466E5460}"/>
          </ac:spMkLst>
        </pc:spChg>
        <pc:spChg chg="mod">
          <ac:chgData name="James Moorhouse" userId="52c77cd9-d034-4c34-a84a-9452b75c1451" providerId="ADAL" clId="{BB2F469A-40D8-492C-B820-B7D4A7498002}" dt="2024-03-20T14:27:28.770" v="140" actId="1076"/>
          <ac:spMkLst>
            <pc:docMk/>
            <pc:sldMk cId="2411401230" sldId="262"/>
            <ac:spMk id="4" creationId="{6A868EE4-70A0-2EB1-00C9-38A34316C115}"/>
          </ac:spMkLst>
        </pc:spChg>
        <pc:graphicFrameChg chg="add mod ord">
          <ac:chgData name="James Moorhouse" userId="52c77cd9-d034-4c34-a84a-9452b75c1451" providerId="ADAL" clId="{BB2F469A-40D8-492C-B820-B7D4A7498002}" dt="2024-03-20T14:27:23.892" v="139" actId="167"/>
          <ac:graphicFrameMkLst>
            <pc:docMk/>
            <pc:sldMk cId="2411401230" sldId="262"/>
            <ac:graphicFrameMk id="3" creationId="{B107F7CD-7B26-4233-B2AB-F778ED019CBB}"/>
          </ac:graphicFrameMkLst>
        </pc:graphicFrameChg>
        <pc:graphicFrameChg chg="del">
          <ac:chgData name="James Moorhouse" userId="52c77cd9-d034-4c34-a84a-9452b75c1451" providerId="ADAL" clId="{BB2F469A-40D8-492C-B820-B7D4A7498002}" dt="2024-03-20T14:27:14.380" v="137" actId="478"/>
          <ac:graphicFrameMkLst>
            <pc:docMk/>
            <pc:sldMk cId="2411401230" sldId="262"/>
            <ac:graphicFrameMk id="5" creationId="{B107F7CD-7B26-4233-B2AB-F778ED019CBB}"/>
          </ac:graphicFrameMkLst>
        </pc:graphicFrameChg>
      </pc:sldChg>
      <pc:sldChg chg="addSp delSp modSp mod">
        <pc:chgData name="James Moorhouse" userId="52c77cd9-d034-4c34-a84a-9452b75c1451" providerId="ADAL" clId="{BB2F469A-40D8-492C-B820-B7D4A7498002}" dt="2024-03-20T14:29:58.334" v="178" actId="1076"/>
        <pc:sldMkLst>
          <pc:docMk/>
          <pc:sldMk cId="2844058688" sldId="263"/>
        </pc:sldMkLst>
        <pc:spChg chg="mod">
          <ac:chgData name="James Moorhouse" userId="52c77cd9-d034-4c34-a84a-9452b75c1451" providerId="ADAL" clId="{BB2F469A-40D8-492C-B820-B7D4A7498002}" dt="2024-03-20T14:28:51.623" v="166" actId="20577"/>
          <ac:spMkLst>
            <pc:docMk/>
            <pc:sldMk cId="2844058688" sldId="263"/>
            <ac:spMk id="2" creationId="{63862BA3-833D-439A-ADCC-1FD4466E5460}"/>
          </ac:spMkLst>
        </pc:spChg>
        <pc:graphicFrameChg chg="add mod">
          <ac:chgData name="James Moorhouse" userId="52c77cd9-d034-4c34-a84a-9452b75c1451" providerId="ADAL" clId="{BB2F469A-40D8-492C-B820-B7D4A7498002}" dt="2024-03-20T14:29:58.334" v="178" actId="1076"/>
          <ac:graphicFrameMkLst>
            <pc:docMk/>
            <pc:sldMk cId="2844058688" sldId="263"/>
            <ac:graphicFrameMk id="3" creationId="{439AF979-B9A5-43A6-AAB6-3F93B7C2B7EC}"/>
          </ac:graphicFrameMkLst>
        </pc:graphicFrameChg>
        <pc:graphicFrameChg chg="del">
          <ac:chgData name="James Moorhouse" userId="52c77cd9-d034-4c34-a84a-9452b75c1451" providerId="ADAL" clId="{BB2F469A-40D8-492C-B820-B7D4A7498002}" dt="2024-03-20T14:29:21.186" v="171" actId="478"/>
          <ac:graphicFrameMkLst>
            <pc:docMk/>
            <pc:sldMk cId="2844058688" sldId="263"/>
            <ac:graphicFrameMk id="5" creationId="{439AF979-B9A5-43A6-AAB6-3F93B7C2B7EC}"/>
          </ac:graphicFrameMkLst>
        </pc:graphicFrameChg>
      </pc:sldChg>
      <pc:sldChg chg="addSp delSp modSp mod">
        <pc:chgData name="James Moorhouse" userId="52c77cd9-d034-4c34-a84a-9452b75c1451" providerId="ADAL" clId="{BB2F469A-40D8-492C-B820-B7D4A7498002}" dt="2024-03-20T14:28:36.186" v="158" actId="1076"/>
        <pc:sldMkLst>
          <pc:docMk/>
          <pc:sldMk cId="1896212589" sldId="264"/>
        </pc:sldMkLst>
        <pc:spChg chg="mod">
          <ac:chgData name="James Moorhouse" userId="52c77cd9-d034-4c34-a84a-9452b75c1451" providerId="ADAL" clId="{BB2F469A-40D8-492C-B820-B7D4A7498002}" dt="2024-03-20T14:27:43.811" v="150" actId="27636"/>
          <ac:spMkLst>
            <pc:docMk/>
            <pc:sldMk cId="1896212589" sldId="264"/>
            <ac:spMk id="2" creationId="{63862BA3-833D-439A-ADCC-1FD4466E5460}"/>
          </ac:spMkLst>
        </pc:spChg>
        <pc:graphicFrameChg chg="add mod">
          <ac:chgData name="James Moorhouse" userId="52c77cd9-d034-4c34-a84a-9452b75c1451" providerId="ADAL" clId="{BB2F469A-40D8-492C-B820-B7D4A7498002}" dt="2024-03-20T14:28:36.186" v="158" actId="1076"/>
          <ac:graphicFrameMkLst>
            <pc:docMk/>
            <pc:sldMk cId="1896212589" sldId="264"/>
            <ac:graphicFrameMk id="3" creationId="{AA1EF67E-E013-42D1-8BF2-658F71036B1B}"/>
          </ac:graphicFrameMkLst>
        </pc:graphicFrameChg>
        <pc:graphicFrameChg chg="del">
          <ac:chgData name="James Moorhouse" userId="52c77cd9-d034-4c34-a84a-9452b75c1451" providerId="ADAL" clId="{BB2F469A-40D8-492C-B820-B7D4A7498002}" dt="2024-03-20T14:28:25.607" v="156" actId="478"/>
          <ac:graphicFrameMkLst>
            <pc:docMk/>
            <pc:sldMk cId="1896212589" sldId="264"/>
            <ac:graphicFrameMk id="5" creationId="{AA1EF67E-E013-42D1-8BF2-658F71036B1B}"/>
          </ac:graphicFrameMkLst>
        </pc:graphicFrameChg>
      </pc:sldChg>
      <pc:sldChg chg="modSp mod">
        <pc:chgData name="James Moorhouse" userId="52c77cd9-d034-4c34-a84a-9452b75c1451" providerId="ADAL" clId="{BB2F469A-40D8-492C-B820-B7D4A7498002}" dt="2024-03-20T14:31:02.799" v="206" actId="20577"/>
        <pc:sldMkLst>
          <pc:docMk/>
          <pc:sldMk cId="3304347097" sldId="265"/>
        </pc:sldMkLst>
        <pc:spChg chg="mod">
          <ac:chgData name="James Moorhouse" userId="52c77cd9-d034-4c34-a84a-9452b75c1451" providerId="ADAL" clId="{BB2F469A-40D8-492C-B820-B7D4A7498002}" dt="2024-03-20T14:31:02.799" v="206" actId="20577"/>
          <ac:spMkLst>
            <pc:docMk/>
            <pc:sldMk cId="3304347097" sldId="265"/>
            <ac:spMk id="4" creationId="{7CA60DFD-157B-19A7-9E92-36BDA2CD08D9}"/>
          </ac:spMkLst>
        </pc:spChg>
      </pc:sldChg>
      <pc:sldChg chg="addSp delSp modSp mod">
        <pc:chgData name="James Moorhouse" userId="52c77cd9-d034-4c34-a84a-9452b75c1451" providerId="ADAL" clId="{BB2F469A-40D8-492C-B820-B7D4A7498002}" dt="2024-03-20T14:39:43.675" v="234" actId="20577"/>
        <pc:sldMkLst>
          <pc:docMk/>
          <pc:sldMk cId="1307230801" sldId="269"/>
        </pc:sldMkLst>
        <pc:spChg chg="mod">
          <ac:chgData name="James Moorhouse" userId="52c77cd9-d034-4c34-a84a-9452b75c1451" providerId="ADAL" clId="{BB2F469A-40D8-492C-B820-B7D4A7498002}" dt="2024-03-20T14:20:38.817" v="10" actId="20577"/>
          <ac:spMkLst>
            <pc:docMk/>
            <pc:sldMk cId="1307230801" sldId="269"/>
            <ac:spMk id="4" creationId="{7CA60DFD-157B-19A7-9E92-36BDA2CD08D9}"/>
          </ac:spMkLst>
        </pc:spChg>
        <pc:spChg chg="mod">
          <ac:chgData name="James Moorhouse" userId="52c77cd9-d034-4c34-a84a-9452b75c1451" providerId="ADAL" clId="{BB2F469A-40D8-492C-B820-B7D4A7498002}" dt="2024-03-20T14:39:43.675" v="234" actId="20577"/>
          <ac:spMkLst>
            <pc:docMk/>
            <pc:sldMk cId="1307230801" sldId="269"/>
            <ac:spMk id="7" creationId="{8FF61AC8-0C59-546D-5407-7F86CA820499}"/>
          </ac:spMkLst>
        </pc:spChg>
        <pc:graphicFrameChg chg="add mod">
          <ac:chgData name="James Moorhouse" userId="52c77cd9-d034-4c34-a84a-9452b75c1451" providerId="ADAL" clId="{BB2F469A-40D8-492C-B820-B7D4A7498002}" dt="2024-03-20T14:32:41.226" v="209" actId="1076"/>
          <ac:graphicFrameMkLst>
            <pc:docMk/>
            <pc:sldMk cId="1307230801" sldId="269"/>
            <ac:graphicFrameMk id="2" creationId="{99A63F92-1F38-0153-E4BA-7876F9E8CB29}"/>
          </ac:graphicFrameMkLst>
        </pc:graphicFrameChg>
        <pc:graphicFrameChg chg="del">
          <ac:chgData name="James Moorhouse" userId="52c77cd9-d034-4c34-a84a-9452b75c1451" providerId="ADAL" clId="{BB2F469A-40D8-492C-B820-B7D4A7498002}" dt="2024-03-20T14:31:12.707" v="207" actId="478"/>
          <ac:graphicFrameMkLst>
            <pc:docMk/>
            <pc:sldMk cId="1307230801" sldId="269"/>
            <ac:graphicFrameMk id="3" creationId="{CF75936B-A811-618C-8FA0-7F67ADB26FD1}"/>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RPrivate/01%20Research%20and%20Intelligence/2.%20People/SAP%20Research%20and%20Contract/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Count Data by Month (from March 2020) - MASTER.xlsx]Trend'!$B$7</c:f>
              <c:strCache>
                <c:ptCount val="1"/>
                <c:pt idx="0">
                  <c:v>Bucks - number</c:v>
                </c:pt>
              </c:strCache>
            </c:strRef>
          </c:tx>
          <c:spPr>
            <a:solidFill>
              <a:srgbClr val="006965"/>
            </a:solidFill>
            <a:ln>
              <a:noFill/>
            </a:ln>
            <a:effectLst/>
          </c:spPr>
          <c:invertIfNegative val="0"/>
          <c:cat>
            <c:strRef>
              <c:f>'[Claimant Count Data by Month (from March 2020) - MASTER.xlsx]Trend'!$A$8:$A$69</c:f>
              <c:strCache>
                <c:ptCount val="62"/>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strCache>
            </c:strRef>
          </c:cat>
          <c:val>
            <c:numRef>
              <c:f>'[Claimant Count Data by Month (from March 2020) - MASTER.xlsx]Trend'!$B$8:$B$69</c:f>
              <c:numCache>
                <c:formatCode>#,##0</c:formatCode>
                <c:ptCount val="62"/>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8675</c:v>
                </c:pt>
                <c:pt idx="51">
                  <c:v>8725</c:v>
                </c:pt>
                <c:pt idx="52">
                  <c:v>8605</c:v>
                </c:pt>
                <c:pt idx="53">
                  <c:v>8735</c:v>
                </c:pt>
                <c:pt idx="54">
                  <c:v>8765</c:v>
                </c:pt>
                <c:pt idx="55">
                  <c:v>8750</c:v>
                </c:pt>
                <c:pt idx="56">
                  <c:v>8740</c:v>
                </c:pt>
                <c:pt idx="57">
                  <c:v>8785</c:v>
                </c:pt>
                <c:pt idx="58">
                  <c:v>8765</c:v>
                </c:pt>
                <c:pt idx="59">
                  <c:v>8880</c:v>
                </c:pt>
                <c:pt idx="60">
                  <c:v>8830</c:v>
                </c:pt>
                <c:pt idx="61">
                  <c:v>9320</c:v>
                </c:pt>
              </c:numCache>
            </c:numRef>
          </c:val>
          <c:extLst>
            <c:ext xmlns:c16="http://schemas.microsoft.com/office/drawing/2014/chart" uri="{C3380CC4-5D6E-409C-BE32-E72D297353CC}">
              <c16:uniqueId val="{00000000-8622-4924-80CC-DB5572994E64}"/>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'[Claimant Count Data by Month (from March 2020) - MASTER.xlsx]Trend'!$C$7</c:f>
              <c:strCache>
                <c:ptCount val="1"/>
                <c:pt idx="0">
                  <c:v>Bucks %</c:v>
                </c:pt>
              </c:strCache>
            </c:strRef>
          </c:tx>
          <c:spPr>
            <a:ln w="28575" cap="rnd">
              <a:solidFill>
                <a:srgbClr val="B5D137"/>
              </a:solidFill>
              <a:round/>
            </a:ln>
            <a:effectLst/>
          </c:spPr>
          <c:marker>
            <c:symbol val="none"/>
          </c:marker>
          <c:cat>
            <c:strRef>
              <c:f>'[Claimant Count Data by Month (from March 2020) - MASTER.xlsx]Trend'!$A$8:$A$69</c:f>
              <c:strCache>
                <c:ptCount val="62"/>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strCache>
            </c:strRef>
          </c:cat>
          <c:val>
            <c:numRef>
              <c:f>'[Claimant Count Data by Month (from March 2020) - MASTER.xlsx]Trend'!$C$8:$C$69</c:f>
              <c:numCache>
                <c:formatCode>#,##0.0</c:formatCode>
                <c:ptCount val="62"/>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2.5</c:v>
                </c:pt>
                <c:pt idx="51">
                  <c:v>2.6</c:v>
                </c:pt>
                <c:pt idx="52">
                  <c:v>2.5</c:v>
                </c:pt>
                <c:pt idx="53">
                  <c:v>2.6</c:v>
                </c:pt>
                <c:pt idx="54">
                  <c:v>2.6</c:v>
                </c:pt>
                <c:pt idx="55">
                  <c:v>2.6</c:v>
                </c:pt>
                <c:pt idx="56">
                  <c:v>2.6</c:v>
                </c:pt>
                <c:pt idx="57">
                  <c:v>2.6</c:v>
                </c:pt>
                <c:pt idx="58">
                  <c:v>2.6</c:v>
                </c:pt>
                <c:pt idx="59">
                  <c:v>2.6</c:v>
                </c:pt>
                <c:pt idx="60">
                  <c:v>2.6</c:v>
                </c:pt>
                <c:pt idx="61">
                  <c:v>2.7</c:v>
                </c:pt>
              </c:numCache>
            </c:numRef>
          </c:val>
          <c:smooth val="0"/>
          <c:extLst>
            <c:ext xmlns:c16="http://schemas.microsoft.com/office/drawing/2014/chart" uri="{C3380CC4-5D6E-409C-BE32-E72D297353CC}">
              <c16:uniqueId val="{00000001-8622-4924-80CC-DB5572994E64}"/>
            </c:ext>
          </c:extLst>
        </c:ser>
        <c:ser>
          <c:idx val="2"/>
          <c:order val="2"/>
          <c:tx>
            <c:strRef>
              <c:f>'[Claimant Count Data by Month (from March 2020) - MASTER.xlsx]Trend'!$D$7</c:f>
              <c:strCache>
                <c:ptCount val="1"/>
                <c:pt idx="0">
                  <c:v>England %</c:v>
                </c:pt>
              </c:strCache>
            </c:strRef>
          </c:tx>
          <c:spPr>
            <a:ln w="28575" cap="rnd">
              <a:solidFill>
                <a:srgbClr val="878787"/>
              </a:solidFill>
              <a:round/>
            </a:ln>
            <a:effectLst/>
          </c:spPr>
          <c:marker>
            <c:symbol val="none"/>
          </c:marker>
          <c:cat>
            <c:strRef>
              <c:f>'[Claimant Count Data by Month (from March 2020) - MASTER.xlsx]Trend'!$A$8:$A$69</c:f>
              <c:strCache>
                <c:ptCount val="62"/>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pt idx="51">
                  <c:v>April 2023</c:v>
                </c:pt>
                <c:pt idx="52">
                  <c:v>May 2023</c:v>
                </c:pt>
                <c:pt idx="53">
                  <c:v>June 2023</c:v>
                </c:pt>
                <c:pt idx="54">
                  <c:v>July 2023</c:v>
                </c:pt>
                <c:pt idx="55">
                  <c:v>August 2023</c:v>
                </c:pt>
                <c:pt idx="56">
                  <c:v>September 2023</c:v>
                </c:pt>
                <c:pt idx="57">
                  <c:v>October 2023</c:v>
                </c:pt>
                <c:pt idx="58">
                  <c:v>November 2023</c:v>
                </c:pt>
                <c:pt idx="59">
                  <c:v>December 2023</c:v>
                </c:pt>
                <c:pt idx="60">
                  <c:v>January 2024</c:v>
                </c:pt>
                <c:pt idx="61">
                  <c:v>February 2024</c:v>
                </c:pt>
              </c:strCache>
            </c:strRef>
          </c:cat>
          <c:val>
            <c:numRef>
              <c:f>'[Claimant Count Data by Month (from March 2020) - MASTER.xlsx]Trend'!$D$8:$D$69</c:f>
              <c:numCache>
                <c:formatCode>#,##0.0</c:formatCode>
                <c:ptCount val="62"/>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pt idx="51">
                  <c:v>3.8</c:v>
                </c:pt>
                <c:pt idx="52">
                  <c:v>3.7</c:v>
                </c:pt>
                <c:pt idx="53">
                  <c:v>3.7</c:v>
                </c:pt>
                <c:pt idx="54">
                  <c:v>3.8</c:v>
                </c:pt>
                <c:pt idx="55">
                  <c:v>3.7</c:v>
                </c:pt>
                <c:pt idx="56">
                  <c:v>3.7</c:v>
                </c:pt>
                <c:pt idx="57">
                  <c:v>3.7</c:v>
                </c:pt>
                <c:pt idx="58">
                  <c:v>3.7</c:v>
                </c:pt>
                <c:pt idx="59">
                  <c:v>3.8</c:v>
                </c:pt>
                <c:pt idx="60">
                  <c:v>3.8</c:v>
                </c:pt>
                <c:pt idx="61">
                  <c:v>3.9</c:v>
                </c:pt>
              </c:numCache>
            </c:numRef>
          </c:val>
          <c:smooth val="0"/>
          <c:extLst>
            <c:ext xmlns:c16="http://schemas.microsoft.com/office/drawing/2014/chart" uri="{C3380CC4-5D6E-409C-BE32-E72D297353CC}">
              <c16:uniqueId val="{00000002-8622-4924-80CC-DB5572994E64}"/>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2"/>
            <c:invertIfNegative val="0"/>
            <c:bubble3D val="0"/>
            <c:spPr>
              <a:solidFill>
                <a:srgbClr val="006965"/>
              </a:solidFill>
              <a:ln>
                <a:noFill/>
              </a:ln>
              <a:effectLst/>
            </c:spPr>
            <c:extLst>
              <c:ext xmlns:c16="http://schemas.microsoft.com/office/drawing/2014/chart" uri="{C3380CC4-5D6E-409C-BE32-E72D297353CC}">
                <c16:uniqueId val="{00000001-4B4D-486B-9247-553FF00E3B21}"/>
              </c:ext>
            </c:extLst>
          </c:dPt>
          <c:dPt>
            <c:idx val="24"/>
            <c:invertIfNegative val="0"/>
            <c:bubble3D val="0"/>
            <c:spPr>
              <a:solidFill>
                <a:srgbClr val="006965"/>
              </a:solidFill>
              <a:ln>
                <a:noFill/>
              </a:ln>
              <a:effectLst/>
            </c:spPr>
            <c:extLst>
              <c:ext xmlns:c16="http://schemas.microsoft.com/office/drawing/2014/chart" uri="{C3380CC4-5D6E-409C-BE32-E72D297353CC}">
                <c16:uniqueId val="{00000003-4B4D-486B-9247-553FF00E3B21}"/>
              </c:ext>
            </c:extLst>
          </c:dPt>
          <c:dPt>
            <c:idx val="25"/>
            <c:invertIfNegative val="0"/>
            <c:bubble3D val="0"/>
            <c:spPr>
              <a:solidFill>
                <a:srgbClr val="006965"/>
              </a:solidFill>
              <a:ln>
                <a:noFill/>
              </a:ln>
              <a:effectLst/>
            </c:spPr>
            <c:extLst>
              <c:ext xmlns:c16="http://schemas.microsoft.com/office/drawing/2014/chart" uri="{C3380CC4-5D6E-409C-BE32-E72D297353CC}">
                <c16:uniqueId val="{00000005-4B4D-486B-9247-553FF00E3B21}"/>
              </c:ext>
            </c:extLst>
          </c:dPt>
          <c:dPt>
            <c:idx val="26"/>
            <c:invertIfNegative val="0"/>
            <c:bubble3D val="0"/>
            <c:spPr>
              <a:solidFill>
                <a:srgbClr val="006965"/>
              </a:solidFill>
              <a:ln>
                <a:noFill/>
              </a:ln>
              <a:effectLst/>
            </c:spPr>
            <c:extLst>
              <c:ext xmlns:c16="http://schemas.microsoft.com/office/drawing/2014/chart" uri="{C3380CC4-5D6E-409C-BE32-E72D297353CC}">
                <c16:uniqueId val="{00000007-4B4D-486B-9247-553FF00E3B21}"/>
              </c:ext>
            </c:extLst>
          </c:dPt>
          <c:dPt>
            <c:idx val="27"/>
            <c:invertIfNegative val="0"/>
            <c:bubble3D val="0"/>
            <c:spPr>
              <a:solidFill>
                <a:srgbClr val="006965"/>
              </a:solidFill>
              <a:ln>
                <a:noFill/>
              </a:ln>
              <a:effectLst/>
            </c:spPr>
            <c:extLst>
              <c:ext xmlns:c16="http://schemas.microsoft.com/office/drawing/2014/chart" uri="{C3380CC4-5D6E-409C-BE32-E72D297353CC}">
                <c16:uniqueId val="{00000009-4B4D-486B-9247-553FF00E3B21}"/>
              </c:ext>
            </c:extLst>
          </c:dPt>
          <c:dPt>
            <c:idx val="28"/>
            <c:invertIfNegative val="0"/>
            <c:bubble3D val="0"/>
            <c:spPr>
              <a:solidFill>
                <a:srgbClr val="B5D137"/>
              </a:solidFill>
              <a:ln>
                <a:noFill/>
              </a:ln>
              <a:effectLst/>
            </c:spPr>
            <c:extLst>
              <c:ext xmlns:c16="http://schemas.microsoft.com/office/drawing/2014/chart" uri="{C3380CC4-5D6E-409C-BE32-E72D297353CC}">
                <c16:uniqueId val="{0000000B-4B4D-486B-9247-553FF00E3B21}"/>
              </c:ext>
            </c:extLst>
          </c:dPt>
          <c:dPt>
            <c:idx val="30"/>
            <c:invertIfNegative val="0"/>
            <c:bubble3D val="0"/>
            <c:spPr>
              <a:solidFill>
                <a:srgbClr val="006965"/>
              </a:solidFill>
              <a:ln>
                <a:noFill/>
              </a:ln>
              <a:effectLst/>
            </c:spPr>
            <c:extLst>
              <c:ext xmlns:c16="http://schemas.microsoft.com/office/drawing/2014/chart" uri="{C3380CC4-5D6E-409C-BE32-E72D297353CC}">
                <c16:uniqueId val="{0000000D-4B4D-486B-9247-553FF00E3B21}"/>
              </c:ext>
            </c:extLst>
          </c:dPt>
          <c:dPt>
            <c:idx val="31"/>
            <c:invertIfNegative val="0"/>
            <c:bubble3D val="0"/>
            <c:spPr>
              <a:solidFill>
                <a:srgbClr val="006965"/>
              </a:solidFill>
              <a:ln>
                <a:noFill/>
              </a:ln>
              <a:effectLst/>
            </c:spPr>
            <c:extLst>
              <c:ext xmlns:c16="http://schemas.microsoft.com/office/drawing/2014/chart" uri="{C3380CC4-5D6E-409C-BE32-E72D297353CC}">
                <c16:uniqueId val="{0000000F-4B4D-486B-9247-553FF00E3B21}"/>
              </c:ext>
            </c:extLst>
          </c:dPt>
          <c:dPt>
            <c:idx val="32"/>
            <c:invertIfNegative val="0"/>
            <c:bubble3D val="0"/>
            <c:spPr>
              <a:solidFill>
                <a:srgbClr val="006965"/>
              </a:solidFill>
              <a:ln>
                <a:noFill/>
              </a:ln>
              <a:effectLst/>
            </c:spPr>
            <c:extLst>
              <c:ext xmlns:c16="http://schemas.microsoft.com/office/drawing/2014/chart" uri="{C3380CC4-5D6E-409C-BE32-E72D297353CC}">
                <c16:uniqueId val="{00000011-4B4D-486B-9247-553FF00E3B21}"/>
              </c:ext>
            </c:extLst>
          </c:dPt>
          <c:dPt>
            <c:idx val="33"/>
            <c:invertIfNegative val="0"/>
            <c:bubble3D val="0"/>
            <c:spPr>
              <a:solidFill>
                <a:srgbClr val="006965"/>
              </a:solidFill>
              <a:ln>
                <a:noFill/>
              </a:ln>
              <a:effectLst/>
            </c:spPr>
            <c:extLst>
              <c:ext xmlns:c16="http://schemas.microsoft.com/office/drawing/2014/chart" uri="{C3380CC4-5D6E-409C-BE32-E72D297353CC}">
                <c16:uniqueId val="{00000013-4B4D-486B-9247-553FF00E3B21}"/>
              </c:ext>
            </c:extLst>
          </c:dPt>
          <c:cat>
            <c:strRef>
              <c:f>'[Claimant Count Data by Month (from March 2020) - MASTER.xlsx]Claimant rate by LEP'!$A$8:$A$45</c:f>
              <c:strCache>
                <c:ptCount val="38"/>
                <c:pt idx="0">
                  <c:v>Greater Birmingham and Solihull</c:v>
                </c:pt>
                <c:pt idx="1">
                  <c:v>Black Country</c:v>
                </c:pt>
                <c:pt idx="2">
                  <c:v>London</c:v>
                </c:pt>
                <c:pt idx="3">
                  <c:v>Greater Manchester</c:v>
                </c:pt>
                <c:pt idx="4">
                  <c:v>Leeds City Region</c:v>
                </c:pt>
                <c:pt idx="5">
                  <c:v>Tees Valley</c:v>
                </c:pt>
                <c:pt idx="6">
                  <c:v>Liverpool City Region</c:v>
                </c:pt>
                <c:pt idx="7">
                  <c:v>South Yorkshire</c:v>
                </c:pt>
                <c:pt idx="8">
                  <c:v>Hull and East Yorkshire</c:v>
                </c:pt>
                <c:pt idx="9">
                  <c:v>Lancashire</c:v>
                </c:pt>
                <c:pt idx="10">
                  <c:v>North East</c:v>
                </c:pt>
                <c:pt idx="11">
                  <c:v>D2N2</c:v>
                </c:pt>
                <c:pt idx="12">
                  <c:v>Coventry and Warwickshire</c:v>
                </c:pt>
                <c:pt idx="13">
                  <c:v>South East Midlands</c:v>
                </c:pt>
                <c:pt idx="14">
                  <c:v>Stoke-on-Trent and Staffordshire</c:v>
                </c:pt>
                <c:pt idx="15">
                  <c:v>Greater Lincolnshire</c:v>
                </c:pt>
                <c:pt idx="16">
                  <c:v>Solent</c:v>
                </c:pt>
                <c:pt idx="17">
                  <c:v>South East</c:v>
                </c:pt>
                <c:pt idx="18">
                  <c:v>Leicester and Leicestershire</c:v>
                </c:pt>
                <c:pt idx="19">
                  <c:v>Cornwall and Isles of Scilly</c:v>
                </c:pt>
                <c:pt idx="20">
                  <c:v>Greater Cambridge Greater Peterborough</c:v>
                </c:pt>
                <c:pt idx="21">
                  <c:v>Dorset</c:v>
                </c:pt>
                <c:pt idx="22">
                  <c:v>New Anglia</c:v>
                </c:pt>
                <c:pt idx="23">
                  <c:v>Thames Valley Berkshire</c:v>
                </c:pt>
                <c:pt idx="24">
                  <c:v>Worcestershire</c:v>
                </c:pt>
                <c:pt idx="25">
                  <c:v>Coast to Capital</c:v>
                </c:pt>
                <c:pt idx="26">
                  <c:v>Hertfordshire</c:v>
                </c:pt>
                <c:pt idx="27">
                  <c:v>West of England</c:v>
                </c:pt>
                <c:pt idx="28">
                  <c:v>Buckinghamshire</c:v>
                </c:pt>
                <c:pt idx="29">
                  <c:v>The Marches</c:v>
                </c:pt>
                <c:pt idx="30">
                  <c:v>GFirst</c:v>
                </c:pt>
                <c:pt idx="31">
                  <c:v>Heart of the South West</c:v>
                </c:pt>
                <c:pt idx="32">
                  <c:v>Cheshire and Warrington</c:v>
                </c:pt>
                <c:pt idx="33">
                  <c:v>Swindon and Wiltshire</c:v>
                </c:pt>
                <c:pt idx="34">
                  <c:v>Cumbria</c:v>
                </c:pt>
                <c:pt idx="35">
                  <c:v>Enterprise M3</c:v>
                </c:pt>
                <c:pt idx="36">
                  <c:v>OxLEP</c:v>
                </c:pt>
                <c:pt idx="37">
                  <c:v>York and North Yorkshire</c:v>
                </c:pt>
              </c:strCache>
            </c:strRef>
          </c:cat>
          <c:val>
            <c:numRef>
              <c:f>'[Claimant Count Data by Month (from March 2020) - MASTER.xlsx]Claimant rate by LEP'!$AW$8:$AW$45</c:f>
              <c:numCache>
                <c:formatCode>#,##0.0</c:formatCode>
                <c:ptCount val="38"/>
                <c:pt idx="0">
                  <c:v>6.5</c:v>
                </c:pt>
                <c:pt idx="1">
                  <c:v>5.9</c:v>
                </c:pt>
                <c:pt idx="2">
                  <c:v>5.2</c:v>
                </c:pt>
                <c:pt idx="3">
                  <c:v>5.0999999999999996</c:v>
                </c:pt>
                <c:pt idx="4">
                  <c:v>5</c:v>
                </c:pt>
                <c:pt idx="5">
                  <c:v>4.5999999999999996</c:v>
                </c:pt>
                <c:pt idx="6">
                  <c:v>4.5</c:v>
                </c:pt>
                <c:pt idx="7">
                  <c:v>4.3</c:v>
                </c:pt>
                <c:pt idx="8">
                  <c:v>4.2</c:v>
                </c:pt>
                <c:pt idx="9">
                  <c:v>4.2</c:v>
                </c:pt>
                <c:pt idx="10">
                  <c:v>3.9</c:v>
                </c:pt>
                <c:pt idx="11">
                  <c:v>3.8</c:v>
                </c:pt>
                <c:pt idx="12">
                  <c:v>3.7</c:v>
                </c:pt>
                <c:pt idx="13">
                  <c:v>3.7</c:v>
                </c:pt>
                <c:pt idx="14">
                  <c:v>3.7</c:v>
                </c:pt>
                <c:pt idx="15">
                  <c:v>3.5</c:v>
                </c:pt>
                <c:pt idx="16">
                  <c:v>3.5</c:v>
                </c:pt>
                <c:pt idx="17">
                  <c:v>3.5</c:v>
                </c:pt>
                <c:pt idx="18">
                  <c:v>3.3</c:v>
                </c:pt>
                <c:pt idx="19">
                  <c:v>3.1</c:v>
                </c:pt>
                <c:pt idx="20">
                  <c:v>3.1</c:v>
                </c:pt>
                <c:pt idx="21">
                  <c:v>3</c:v>
                </c:pt>
                <c:pt idx="22">
                  <c:v>3</c:v>
                </c:pt>
                <c:pt idx="23">
                  <c:v>3</c:v>
                </c:pt>
                <c:pt idx="24">
                  <c:v>3</c:v>
                </c:pt>
                <c:pt idx="25">
                  <c:v>2.9</c:v>
                </c:pt>
                <c:pt idx="26">
                  <c:v>2.8</c:v>
                </c:pt>
                <c:pt idx="27">
                  <c:v>2.8</c:v>
                </c:pt>
                <c:pt idx="28">
                  <c:v>2.7</c:v>
                </c:pt>
                <c:pt idx="29">
                  <c:v>2.7</c:v>
                </c:pt>
                <c:pt idx="30">
                  <c:v>2.6</c:v>
                </c:pt>
                <c:pt idx="31">
                  <c:v>2.6</c:v>
                </c:pt>
                <c:pt idx="32">
                  <c:v>2.5</c:v>
                </c:pt>
                <c:pt idx="33">
                  <c:v>2.5</c:v>
                </c:pt>
                <c:pt idx="34">
                  <c:v>2.2999999999999998</c:v>
                </c:pt>
                <c:pt idx="35">
                  <c:v>2.2999999999999998</c:v>
                </c:pt>
                <c:pt idx="36">
                  <c:v>2.2000000000000002</c:v>
                </c:pt>
                <c:pt idx="37">
                  <c:v>2</c:v>
                </c:pt>
              </c:numCache>
            </c:numRef>
          </c:val>
          <c:extLst>
            <c:ext xmlns:c16="http://schemas.microsoft.com/office/drawing/2014/chart" uri="{C3380CC4-5D6E-409C-BE32-E72D297353CC}">
              <c16:uniqueId val="{00000014-4B4D-486B-9247-553FF00E3B21}"/>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477096159484024E-2"/>
          <c:y val="2.7718253968253968E-2"/>
          <c:w val="0.91972423776018764"/>
          <c:h val="0.64914841269841272"/>
        </c:manualLayout>
      </c:layout>
      <c:barChart>
        <c:barDir val="col"/>
        <c:grouping val="clustered"/>
        <c:varyColors val="0"/>
        <c:ser>
          <c:idx val="0"/>
          <c:order val="0"/>
          <c:tx>
            <c:strRef>
              <c:f>'[Claimant Count Data by Month (from March 2020) - MASTER.xlsx]Claimant rate by LEP'!$AX$47</c:f>
              <c:strCache>
                <c:ptCount val="1"/>
                <c:pt idx="0">
                  <c:v>March - Feb 2024</c:v>
                </c:pt>
              </c:strCache>
            </c:strRef>
          </c:tx>
          <c:spPr>
            <a:solidFill>
              <a:srgbClr val="006965"/>
            </a:solidFill>
            <a:ln>
              <a:noFill/>
            </a:ln>
            <a:effectLst/>
          </c:spPr>
          <c:invertIfNegative val="0"/>
          <c:dPt>
            <c:idx val="4"/>
            <c:invertIfNegative val="0"/>
            <c:bubble3D val="0"/>
            <c:spPr>
              <a:solidFill>
                <a:srgbClr val="006965"/>
              </a:solidFill>
              <a:ln>
                <a:noFill/>
              </a:ln>
              <a:effectLst/>
            </c:spPr>
            <c:extLst>
              <c:ext xmlns:c16="http://schemas.microsoft.com/office/drawing/2014/chart" uri="{C3380CC4-5D6E-409C-BE32-E72D297353CC}">
                <c16:uniqueId val="{00000001-D3E5-40CF-B4C4-678CACFEA816}"/>
              </c:ext>
            </c:extLst>
          </c:dPt>
          <c:dPt>
            <c:idx val="5"/>
            <c:invertIfNegative val="0"/>
            <c:bubble3D val="0"/>
            <c:spPr>
              <a:solidFill>
                <a:srgbClr val="006965"/>
              </a:solidFill>
              <a:ln>
                <a:noFill/>
              </a:ln>
              <a:effectLst/>
            </c:spPr>
            <c:extLst>
              <c:ext xmlns:c16="http://schemas.microsoft.com/office/drawing/2014/chart" uri="{C3380CC4-5D6E-409C-BE32-E72D297353CC}">
                <c16:uniqueId val="{00000003-D3E5-40CF-B4C4-678CACFEA816}"/>
              </c:ext>
            </c:extLst>
          </c:dPt>
          <c:dPt>
            <c:idx val="6"/>
            <c:invertIfNegative val="0"/>
            <c:bubble3D val="0"/>
            <c:spPr>
              <a:solidFill>
                <a:srgbClr val="006965"/>
              </a:solidFill>
              <a:ln>
                <a:noFill/>
              </a:ln>
              <a:effectLst/>
            </c:spPr>
            <c:extLst>
              <c:ext xmlns:c16="http://schemas.microsoft.com/office/drawing/2014/chart" uri="{C3380CC4-5D6E-409C-BE32-E72D297353CC}">
                <c16:uniqueId val="{00000005-D3E5-40CF-B4C4-678CACFEA816}"/>
              </c:ext>
            </c:extLst>
          </c:dPt>
          <c:dPt>
            <c:idx val="7"/>
            <c:invertIfNegative val="0"/>
            <c:bubble3D val="0"/>
            <c:spPr>
              <a:solidFill>
                <a:srgbClr val="B5D137"/>
              </a:solidFill>
              <a:ln>
                <a:noFill/>
              </a:ln>
              <a:effectLst/>
            </c:spPr>
            <c:extLst>
              <c:ext xmlns:c16="http://schemas.microsoft.com/office/drawing/2014/chart" uri="{C3380CC4-5D6E-409C-BE32-E72D297353CC}">
                <c16:uniqueId val="{00000007-D3E5-40CF-B4C4-678CACFEA816}"/>
              </c:ext>
            </c:extLst>
          </c:dPt>
          <c:dPt>
            <c:idx val="8"/>
            <c:invertIfNegative val="0"/>
            <c:bubble3D val="0"/>
            <c:spPr>
              <a:solidFill>
                <a:srgbClr val="006965"/>
              </a:solidFill>
              <a:ln>
                <a:noFill/>
              </a:ln>
              <a:effectLst/>
            </c:spPr>
            <c:extLst>
              <c:ext xmlns:c16="http://schemas.microsoft.com/office/drawing/2014/chart" uri="{C3380CC4-5D6E-409C-BE32-E72D297353CC}">
                <c16:uniqueId val="{00000009-D3E5-40CF-B4C4-678CACFEA816}"/>
              </c:ext>
            </c:extLst>
          </c:dPt>
          <c:dPt>
            <c:idx val="9"/>
            <c:invertIfNegative val="0"/>
            <c:bubble3D val="0"/>
            <c:spPr>
              <a:solidFill>
                <a:srgbClr val="006965"/>
              </a:solidFill>
              <a:ln>
                <a:noFill/>
              </a:ln>
              <a:effectLst/>
            </c:spPr>
            <c:extLst>
              <c:ext xmlns:c16="http://schemas.microsoft.com/office/drawing/2014/chart" uri="{C3380CC4-5D6E-409C-BE32-E72D297353CC}">
                <c16:uniqueId val="{0000000B-D3E5-40CF-B4C4-678CACFEA816}"/>
              </c:ext>
            </c:extLst>
          </c:dPt>
          <c:dPt>
            <c:idx val="10"/>
            <c:invertIfNegative val="0"/>
            <c:bubble3D val="0"/>
            <c:spPr>
              <a:solidFill>
                <a:srgbClr val="006965"/>
              </a:solidFill>
              <a:ln>
                <a:noFill/>
              </a:ln>
              <a:effectLst/>
            </c:spPr>
            <c:extLst>
              <c:ext xmlns:c16="http://schemas.microsoft.com/office/drawing/2014/chart" uri="{C3380CC4-5D6E-409C-BE32-E72D297353CC}">
                <c16:uniqueId val="{0000000D-D3E5-40CF-B4C4-678CACFEA816}"/>
              </c:ext>
            </c:extLst>
          </c:dPt>
          <c:dPt>
            <c:idx val="11"/>
            <c:invertIfNegative val="0"/>
            <c:bubble3D val="0"/>
            <c:spPr>
              <a:solidFill>
                <a:srgbClr val="006965"/>
              </a:solidFill>
              <a:ln>
                <a:noFill/>
              </a:ln>
              <a:effectLst/>
            </c:spPr>
            <c:extLst>
              <c:ext xmlns:c16="http://schemas.microsoft.com/office/drawing/2014/chart" uri="{C3380CC4-5D6E-409C-BE32-E72D297353CC}">
                <c16:uniqueId val="{0000000F-D3E5-40CF-B4C4-678CACFEA816}"/>
              </c:ext>
            </c:extLst>
          </c:dPt>
          <c:dPt>
            <c:idx val="12"/>
            <c:invertIfNegative val="0"/>
            <c:bubble3D val="0"/>
            <c:spPr>
              <a:solidFill>
                <a:srgbClr val="006965"/>
              </a:solidFill>
              <a:ln>
                <a:noFill/>
              </a:ln>
              <a:effectLst/>
            </c:spPr>
            <c:extLst>
              <c:ext xmlns:c16="http://schemas.microsoft.com/office/drawing/2014/chart" uri="{C3380CC4-5D6E-409C-BE32-E72D297353CC}">
                <c16:uniqueId val="{00000011-D3E5-40CF-B4C4-678CACFEA816}"/>
              </c:ext>
            </c:extLst>
          </c:dPt>
          <c:dPt>
            <c:idx val="13"/>
            <c:invertIfNegative val="0"/>
            <c:bubble3D val="0"/>
            <c:spPr>
              <a:solidFill>
                <a:srgbClr val="006965"/>
              </a:solidFill>
              <a:ln>
                <a:noFill/>
              </a:ln>
              <a:effectLst/>
            </c:spPr>
            <c:extLst>
              <c:ext xmlns:c16="http://schemas.microsoft.com/office/drawing/2014/chart" uri="{C3380CC4-5D6E-409C-BE32-E72D297353CC}">
                <c16:uniqueId val="{00000013-D3E5-40CF-B4C4-678CACFEA816}"/>
              </c:ext>
            </c:extLst>
          </c:dPt>
          <c:dPt>
            <c:idx val="14"/>
            <c:invertIfNegative val="0"/>
            <c:bubble3D val="0"/>
            <c:spPr>
              <a:solidFill>
                <a:srgbClr val="006965"/>
              </a:solidFill>
              <a:ln>
                <a:noFill/>
              </a:ln>
              <a:effectLst/>
            </c:spPr>
            <c:extLst>
              <c:ext xmlns:c16="http://schemas.microsoft.com/office/drawing/2014/chart" uri="{C3380CC4-5D6E-409C-BE32-E72D297353CC}">
                <c16:uniqueId val="{00000015-D3E5-40CF-B4C4-678CACFEA816}"/>
              </c:ext>
            </c:extLst>
          </c:dPt>
          <c:dPt>
            <c:idx val="15"/>
            <c:invertIfNegative val="0"/>
            <c:bubble3D val="0"/>
            <c:spPr>
              <a:solidFill>
                <a:srgbClr val="006965"/>
              </a:solidFill>
              <a:ln>
                <a:noFill/>
              </a:ln>
              <a:effectLst/>
            </c:spPr>
            <c:extLst>
              <c:ext xmlns:c16="http://schemas.microsoft.com/office/drawing/2014/chart" uri="{C3380CC4-5D6E-409C-BE32-E72D297353CC}">
                <c16:uniqueId val="{00000017-D3E5-40CF-B4C4-678CACFEA816}"/>
              </c:ext>
            </c:extLst>
          </c:dPt>
          <c:dPt>
            <c:idx val="16"/>
            <c:invertIfNegative val="0"/>
            <c:bubble3D val="0"/>
            <c:spPr>
              <a:solidFill>
                <a:srgbClr val="006965"/>
              </a:solidFill>
              <a:ln>
                <a:noFill/>
              </a:ln>
              <a:effectLst/>
            </c:spPr>
            <c:extLst>
              <c:ext xmlns:c16="http://schemas.microsoft.com/office/drawing/2014/chart" uri="{C3380CC4-5D6E-409C-BE32-E72D297353CC}">
                <c16:uniqueId val="{00000019-D3E5-40CF-B4C4-678CACFEA816}"/>
              </c:ext>
            </c:extLst>
          </c:dPt>
          <c:dPt>
            <c:idx val="18"/>
            <c:invertIfNegative val="0"/>
            <c:bubble3D val="0"/>
            <c:spPr>
              <a:solidFill>
                <a:srgbClr val="006965"/>
              </a:solidFill>
              <a:ln>
                <a:noFill/>
              </a:ln>
              <a:effectLst/>
            </c:spPr>
            <c:extLst>
              <c:ext xmlns:c16="http://schemas.microsoft.com/office/drawing/2014/chart" uri="{C3380CC4-5D6E-409C-BE32-E72D297353CC}">
                <c16:uniqueId val="{0000001B-D3E5-40CF-B4C4-678CACFEA816}"/>
              </c:ext>
            </c:extLst>
          </c:dPt>
          <c:dPt>
            <c:idx val="19"/>
            <c:invertIfNegative val="0"/>
            <c:bubble3D val="0"/>
            <c:spPr>
              <a:solidFill>
                <a:srgbClr val="006965"/>
              </a:solidFill>
              <a:ln>
                <a:noFill/>
              </a:ln>
              <a:effectLst/>
            </c:spPr>
            <c:extLst>
              <c:ext xmlns:c16="http://schemas.microsoft.com/office/drawing/2014/chart" uri="{C3380CC4-5D6E-409C-BE32-E72D297353CC}">
                <c16:uniqueId val="{0000001D-D3E5-40CF-B4C4-678CACFEA816}"/>
              </c:ext>
            </c:extLst>
          </c:dPt>
          <c:dPt>
            <c:idx val="20"/>
            <c:invertIfNegative val="0"/>
            <c:bubble3D val="0"/>
            <c:spPr>
              <a:solidFill>
                <a:srgbClr val="006965"/>
              </a:solidFill>
              <a:ln>
                <a:noFill/>
              </a:ln>
              <a:effectLst/>
            </c:spPr>
            <c:extLst>
              <c:ext xmlns:c16="http://schemas.microsoft.com/office/drawing/2014/chart" uri="{C3380CC4-5D6E-409C-BE32-E72D297353CC}">
                <c16:uniqueId val="{0000001F-D3E5-40CF-B4C4-678CACFEA816}"/>
              </c:ext>
            </c:extLst>
          </c:dPt>
          <c:dPt>
            <c:idx val="22"/>
            <c:invertIfNegative val="0"/>
            <c:bubble3D val="0"/>
            <c:spPr>
              <a:solidFill>
                <a:srgbClr val="006965"/>
              </a:solidFill>
              <a:ln>
                <a:noFill/>
              </a:ln>
              <a:effectLst/>
            </c:spPr>
            <c:extLst>
              <c:ext xmlns:c16="http://schemas.microsoft.com/office/drawing/2014/chart" uri="{C3380CC4-5D6E-409C-BE32-E72D297353CC}">
                <c16:uniqueId val="{00000021-D3E5-40CF-B4C4-678CACFEA816}"/>
              </c:ext>
            </c:extLst>
          </c:dPt>
          <c:dPt>
            <c:idx val="25"/>
            <c:invertIfNegative val="0"/>
            <c:bubble3D val="0"/>
            <c:spPr>
              <a:solidFill>
                <a:srgbClr val="006965"/>
              </a:solidFill>
              <a:ln>
                <a:noFill/>
              </a:ln>
              <a:effectLst/>
            </c:spPr>
            <c:extLst>
              <c:ext xmlns:c16="http://schemas.microsoft.com/office/drawing/2014/chart" uri="{C3380CC4-5D6E-409C-BE32-E72D297353CC}">
                <c16:uniqueId val="{00000023-D3E5-40CF-B4C4-678CACFEA816}"/>
              </c:ext>
            </c:extLst>
          </c:dPt>
          <c:cat>
            <c:strRef>
              <c:f>'[Claimant Count Data by Month (from March 2020) - MASTER.xlsx]Claimant rate by LEP'!$A$48:$A$85</c:f>
              <c:strCache>
                <c:ptCount val="38"/>
                <c:pt idx="0">
                  <c:v>London</c:v>
                </c:pt>
                <c:pt idx="1">
                  <c:v>Greater Birmingham and Solihull</c:v>
                </c:pt>
                <c:pt idx="2">
                  <c:v>South East Midlands</c:v>
                </c:pt>
                <c:pt idx="3">
                  <c:v>Coventry and Warwickshire</c:v>
                </c:pt>
                <c:pt idx="4">
                  <c:v>Thames Valley Berkshire</c:v>
                </c:pt>
                <c:pt idx="5">
                  <c:v>Leeds City Region</c:v>
                </c:pt>
                <c:pt idx="6">
                  <c:v>Leicester and Leicestershire</c:v>
                </c:pt>
                <c:pt idx="7">
                  <c:v>Buckinghamshire</c:v>
                </c:pt>
                <c:pt idx="8">
                  <c:v>Greater Manchester</c:v>
                </c:pt>
                <c:pt idx="9">
                  <c:v>Greater Cambridge Greater Peterborough</c:v>
                </c:pt>
                <c:pt idx="10">
                  <c:v>Solent</c:v>
                </c:pt>
                <c:pt idx="11">
                  <c:v>Enterprise M3</c:v>
                </c:pt>
                <c:pt idx="12">
                  <c:v>Stoke-on-Trent and Staffordshire</c:v>
                </c:pt>
                <c:pt idx="13">
                  <c:v>South Yorkshire</c:v>
                </c:pt>
                <c:pt idx="14">
                  <c:v>Coast to Capital</c:v>
                </c:pt>
                <c:pt idx="15">
                  <c:v>Hertfordshire</c:v>
                </c:pt>
                <c:pt idx="16">
                  <c:v>D2N2</c:v>
                </c:pt>
                <c:pt idx="17">
                  <c:v>Black Country</c:v>
                </c:pt>
                <c:pt idx="18">
                  <c:v>OxLEP</c:v>
                </c:pt>
                <c:pt idx="19">
                  <c:v>Worcestershire</c:v>
                </c:pt>
                <c:pt idx="20">
                  <c:v>South East</c:v>
                </c:pt>
                <c:pt idx="21">
                  <c:v>Dorset</c:v>
                </c:pt>
                <c:pt idx="22">
                  <c:v>West of England</c:v>
                </c:pt>
                <c:pt idx="23">
                  <c:v>GFirst</c:v>
                </c:pt>
                <c:pt idx="24">
                  <c:v>Lancashire</c:v>
                </c:pt>
                <c:pt idx="25">
                  <c:v>Swindon and Wiltshire</c:v>
                </c:pt>
                <c:pt idx="26">
                  <c:v>New Anglia</c:v>
                </c:pt>
                <c:pt idx="27">
                  <c:v>Cornwall and Isles of Scilly</c:v>
                </c:pt>
                <c:pt idx="28">
                  <c:v>The Marches</c:v>
                </c:pt>
                <c:pt idx="29">
                  <c:v>York and North Yorkshire</c:v>
                </c:pt>
                <c:pt idx="30">
                  <c:v>Liverpool City Region</c:v>
                </c:pt>
                <c:pt idx="31">
                  <c:v>Greater Lincolnshire</c:v>
                </c:pt>
                <c:pt idx="32">
                  <c:v>Heart of the South West</c:v>
                </c:pt>
                <c:pt idx="33">
                  <c:v>Hull and East Yorkshire</c:v>
                </c:pt>
                <c:pt idx="34">
                  <c:v>Cheshire and Warrington</c:v>
                </c:pt>
                <c:pt idx="35">
                  <c:v>Cumbria</c:v>
                </c:pt>
                <c:pt idx="36">
                  <c:v>Tees Valley</c:v>
                </c:pt>
                <c:pt idx="37">
                  <c:v>North East</c:v>
                </c:pt>
              </c:strCache>
            </c:strRef>
          </c:cat>
          <c:val>
            <c:numRef>
              <c:f>'[Claimant Count Data by Month (from March 2020) - MASTER.xlsx]Claimant rate by LEP'!$AX$48:$AX$85</c:f>
              <c:numCache>
                <c:formatCode>#,##0.0</c:formatCode>
                <c:ptCount val="38"/>
                <c:pt idx="0">
                  <c:v>2.1</c:v>
                </c:pt>
                <c:pt idx="1">
                  <c:v>1.5</c:v>
                </c:pt>
                <c:pt idx="2">
                  <c:v>1.2000000000000002</c:v>
                </c:pt>
                <c:pt idx="3">
                  <c:v>1.1000000000000001</c:v>
                </c:pt>
                <c:pt idx="4">
                  <c:v>1.1000000000000001</c:v>
                </c:pt>
                <c:pt idx="5">
                  <c:v>1.1000000000000001</c:v>
                </c:pt>
                <c:pt idx="6">
                  <c:v>1.0999999999999996</c:v>
                </c:pt>
                <c:pt idx="7">
                  <c:v>1.0000000000000002</c:v>
                </c:pt>
                <c:pt idx="8">
                  <c:v>1</c:v>
                </c:pt>
                <c:pt idx="9">
                  <c:v>1</c:v>
                </c:pt>
                <c:pt idx="10">
                  <c:v>1</c:v>
                </c:pt>
                <c:pt idx="11">
                  <c:v>0.99999999999999978</c:v>
                </c:pt>
                <c:pt idx="12">
                  <c:v>0.90000000000000036</c:v>
                </c:pt>
                <c:pt idx="13">
                  <c:v>0.89999999999999991</c:v>
                </c:pt>
                <c:pt idx="14">
                  <c:v>0.89999999999999991</c:v>
                </c:pt>
                <c:pt idx="15">
                  <c:v>0.89999999999999991</c:v>
                </c:pt>
                <c:pt idx="16">
                  <c:v>0.89999999999999991</c:v>
                </c:pt>
                <c:pt idx="17">
                  <c:v>0.70000000000000018</c:v>
                </c:pt>
                <c:pt idx="18">
                  <c:v>0.70000000000000018</c:v>
                </c:pt>
                <c:pt idx="19">
                  <c:v>0.70000000000000018</c:v>
                </c:pt>
                <c:pt idx="20">
                  <c:v>0.70000000000000018</c:v>
                </c:pt>
                <c:pt idx="21">
                  <c:v>0.70000000000000018</c:v>
                </c:pt>
                <c:pt idx="22">
                  <c:v>0.69999999999999973</c:v>
                </c:pt>
                <c:pt idx="23">
                  <c:v>0.60000000000000009</c:v>
                </c:pt>
                <c:pt idx="24">
                  <c:v>0.60000000000000009</c:v>
                </c:pt>
                <c:pt idx="25">
                  <c:v>0.5</c:v>
                </c:pt>
                <c:pt idx="26">
                  <c:v>0.5</c:v>
                </c:pt>
                <c:pt idx="27">
                  <c:v>0.5</c:v>
                </c:pt>
                <c:pt idx="28">
                  <c:v>0.40000000000000036</c:v>
                </c:pt>
                <c:pt idx="29">
                  <c:v>0.39999999999999991</c:v>
                </c:pt>
                <c:pt idx="30">
                  <c:v>0.29999999999999982</c:v>
                </c:pt>
                <c:pt idx="31">
                  <c:v>0.29999999999999982</c:v>
                </c:pt>
                <c:pt idx="32">
                  <c:v>0.20000000000000018</c:v>
                </c:pt>
                <c:pt idx="33">
                  <c:v>0.20000000000000018</c:v>
                </c:pt>
                <c:pt idx="34">
                  <c:v>0.10000000000000009</c:v>
                </c:pt>
                <c:pt idx="35">
                  <c:v>-0.10000000000000009</c:v>
                </c:pt>
                <c:pt idx="36">
                  <c:v>-0.5</c:v>
                </c:pt>
                <c:pt idx="37">
                  <c:v>-0.50000000000000044</c:v>
                </c:pt>
              </c:numCache>
            </c:numRef>
          </c:val>
          <c:extLst>
            <c:ext xmlns:c16="http://schemas.microsoft.com/office/drawing/2014/chart" uri="{C3380CC4-5D6E-409C-BE32-E72D297353CC}">
              <c16:uniqueId val="{00000024-D3E5-40CF-B4C4-678CACFEA816}"/>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FA3C-38EF-5758-E666-B52E38CE98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F94027-4BFB-40FD-78E6-50EE17D665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E87DA3-4192-AB02-A005-BD46CDC736FF}"/>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5" name="Footer Placeholder 4">
            <a:extLst>
              <a:ext uri="{FF2B5EF4-FFF2-40B4-BE49-F238E27FC236}">
                <a16:creationId xmlns:a16="http://schemas.microsoft.com/office/drawing/2014/main" id="{0F843B3B-6628-3A2B-D850-F5EB3E41F7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23A0B3-CD58-1905-57AB-625A5016DCC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29827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ABDF1-26E6-2389-CDD2-C9D133C2F3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B9779D-AA02-9932-7D12-79D092C8CC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AD612-087C-1BE2-7E76-B5284F3E2626}"/>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5" name="Footer Placeholder 4">
            <a:extLst>
              <a:ext uri="{FF2B5EF4-FFF2-40B4-BE49-F238E27FC236}">
                <a16:creationId xmlns:a16="http://schemas.microsoft.com/office/drawing/2014/main" id="{6DF8CE42-F55E-634E-1D68-59C3AB9982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234EE2-50F5-4C6D-4442-3E7B459480C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02227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D29C5-A407-8DB5-F32A-0DF17AEE6F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E6BEB2-3C43-6637-D105-F549AB82FF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CF1930-65EC-5A8A-7554-C3AB6FB3E82B}"/>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5" name="Footer Placeholder 4">
            <a:extLst>
              <a:ext uri="{FF2B5EF4-FFF2-40B4-BE49-F238E27FC236}">
                <a16:creationId xmlns:a16="http://schemas.microsoft.com/office/drawing/2014/main" id="{C2ED003C-B8F1-5786-BE57-F3A20ADEF2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CBF73D-8463-240C-E0D3-37DE0D1C8764}"/>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845114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BBFD-1483-4468-98EB-8E181DC1AA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D15198-EF1F-4C06-BE4E-33860292F4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08A5A2A-5B03-4A80-80E2-764747883B71}"/>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5" name="Footer Placeholder 4">
            <a:extLst>
              <a:ext uri="{FF2B5EF4-FFF2-40B4-BE49-F238E27FC236}">
                <a16:creationId xmlns:a16="http://schemas.microsoft.com/office/drawing/2014/main" id="{33BBA9F3-59B1-4E27-BBA5-76722CBAEE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884309-0DAF-48A9-BFD6-4AD8957DA69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829054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551A-CFB5-4C03-8CBE-C2B11A9DFE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76FC07-9B76-47EF-81F6-B0DD993A77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BF2B62-2DDB-4E98-BED0-9B7C32528159}"/>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5" name="Footer Placeholder 4">
            <a:extLst>
              <a:ext uri="{FF2B5EF4-FFF2-40B4-BE49-F238E27FC236}">
                <a16:creationId xmlns:a16="http://schemas.microsoft.com/office/drawing/2014/main" id="{B6E4D730-AAD6-4384-92C5-E95FB81F3B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49EA67-2D10-4A57-8E29-BEF23D6C011D}"/>
              </a:ext>
            </a:extLst>
          </p:cNvPr>
          <p:cNvSpPr>
            <a:spLocks noGrp="1"/>
          </p:cNvSpPr>
          <p:nvPr>
            <p:ph type="sldNum" sz="quarter" idx="12"/>
          </p:nvPr>
        </p:nvSpPr>
        <p:spPr/>
        <p:txBody>
          <a:bodyPr/>
          <a:lstStyle/>
          <a:p>
            <a:fld id="{A809DF79-36F4-45F7-B9E6-A074BA0F6BA7}" type="slidenum">
              <a:rPr lang="en-GB" smtClean="0"/>
              <a:t>‹#›</a:t>
            </a:fld>
            <a:endParaRPr lang="en-GB"/>
          </a:p>
        </p:txBody>
      </p:sp>
      <p:sp>
        <p:nvSpPr>
          <p:cNvPr id="7" name="Rectangle 6">
            <a:extLst>
              <a:ext uri="{FF2B5EF4-FFF2-40B4-BE49-F238E27FC236}">
                <a16:creationId xmlns:a16="http://schemas.microsoft.com/office/drawing/2014/main" id="{88BD848F-319A-49D3-8AAB-9394BF4EEBB0}"/>
              </a:ext>
            </a:extLst>
          </p:cNvPr>
          <p:cNvSpPr/>
          <p:nvPr userDrawn="1"/>
        </p:nvSpPr>
        <p:spPr>
          <a:xfrm>
            <a:off x="0" y="6356350"/>
            <a:ext cx="12192000" cy="365125"/>
          </a:xfrm>
          <a:prstGeom prst="rect">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10813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212E-3420-4973-B791-2F3E4A1AE9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3CA530-7E06-4783-8F18-B6FCF8C274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EEECF0-CBB4-42FA-99C1-5CE8D3A2669A}"/>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5" name="Footer Placeholder 4">
            <a:extLst>
              <a:ext uri="{FF2B5EF4-FFF2-40B4-BE49-F238E27FC236}">
                <a16:creationId xmlns:a16="http://schemas.microsoft.com/office/drawing/2014/main" id="{992A2240-A033-43D8-935B-8D2E420969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FAE821-5D5A-4F5D-95BA-4A654A9B145E}"/>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04456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61A43-2931-4673-B927-16974BCC13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0FADFB-5284-4033-B83D-030F21D0B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A65AF2-DBFA-441E-B363-F3B80D0A9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10CF44-1636-49DA-B432-5AE4A0817326}"/>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6" name="Footer Placeholder 5">
            <a:extLst>
              <a:ext uri="{FF2B5EF4-FFF2-40B4-BE49-F238E27FC236}">
                <a16:creationId xmlns:a16="http://schemas.microsoft.com/office/drawing/2014/main" id="{6F4DA458-2601-4744-AA0C-39FF1F3B6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76602F-D8DC-401D-9141-FD2B0AC203F3}"/>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4148497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ACA6B-20DE-4F7C-A21C-78EFA2340A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E97195-C68A-4AAE-9AC8-74576EAAEB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5AC792-78EA-479F-8087-104F7347E5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114DC4-FDD4-428C-99C4-0374E501D3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FB126D-7EA4-46AE-801C-2DF6F3B62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D265DE-7923-4431-A23B-E7D9643EC0AC}"/>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8" name="Footer Placeholder 7">
            <a:extLst>
              <a:ext uri="{FF2B5EF4-FFF2-40B4-BE49-F238E27FC236}">
                <a16:creationId xmlns:a16="http://schemas.microsoft.com/office/drawing/2014/main" id="{A19C9062-A182-4F54-80D5-38A84D295F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DA339B-E2DE-4E03-8BEC-163E586DEAEB}"/>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538599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A955C-8C46-461D-AD57-E800A2FB05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365B8F-59FE-4CE0-93C5-75BCEE1930B4}"/>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4" name="Footer Placeholder 3">
            <a:extLst>
              <a:ext uri="{FF2B5EF4-FFF2-40B4-BE49-F238E27FC236}">
                <a16:creationId xmlns:a16="http://schemas.microsoft.com/office/drawing/2014/main" id="{D7B6DAFC-6C65-4ED0-9DDF-4647122E1E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E8A114-9597-4CF8-B5F4-049F11144DAF}"/>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446323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963D2-03FE-4E56-8A7B-57C7C33CB87F}"/>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3" name="Footer Placeholder 2">
            <a:extLst>
              <a:ext uri="{FF2B5EF4-FFF2-40B4-BE49-F238E27FC236}">
                <a16:creationId xmlns:a16="http://schemas.microsoft.com/office/drawing/2014/main" id="{39D28070-E89C-4F76-9713-90BAC6456D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848243-6671-4735-8AFD-0AEFF3D9AA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2668612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ECFE-E7BB-4A84-AD08-A38F0BDAD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C84F87-F3BC-4DB3-A317-06D76BD39E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F5A1915-4B50-4F04-97F8-F5F246EC4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F83537-F6B7-413D-BBE3-B89924335805}"/>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6" name="Footer Placeholder 5">
            <a:extLst>
              <a:ext uri="{FF2B5EF4-FFF2-40B4-BE49-F238E27FC236}">
                <a16:creationId xmlns:a16="http://schemas.microsoft.com/office/drawing/2014/main" id="{E3F98DB3-1459-4EA1-8472-FAB97039F3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4B3286-9099-443C-B115-A29E790A7E15}"/>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187462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F403-8B17-D4A0-7AD6-F133B491FC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85120F-5081-1BAC-3103-9E2FA60A08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AE50A6-9EB2-8C5C-B200-7989D5AC0962}"/>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5" name="Footer Placeholder 4">
            <a:extLst>
              <a:ext uri="{FF2B5EF4-FFF2-40B4-BE49-F238E27FC236}">
                <a16:creationId xmlns:a16="http://schemas.microsoft.com/office/drawing/2014/main" id="{6F3D5C80-E3A2-3D73-91E9-3EAE42F986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0229D9-F25D-0294-A0A6-1B80552E89A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7030941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86A2-1314-4869-BB55-12DA9A2EE6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2883EDD-DD7A-480B-9A0D-A392BCBFEA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6B4D6D-CE13-4002-A637-0FF9E9D6B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8A2295-C7F8-484C-80CD-31A5B40B54FB}"/>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6" name="Footer Placeholder 5">
            <a:extLst>
              <a:ext uri="{FF2B5EF4-FFF2-40B4-BE49-F238E27FC236}">
                <a16:creationId xmlns:a16="http://schemas.microsoft.com/office/drawing/2014/main" id="{E5DBC8EA-194D-4E4F-8851-3F440A16CA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56CCB3-7350-41F6-AF77-18749775CFA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0700717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4C35-2193-45C4-862C-D3BE8B9342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BCE147-B130-4CD7-AD08-6E5415E248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E90A54-CE0B-44F5-9617-F848ED856B11}"/>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5" name="Footer Placeholder 4">
            <a:extLst>
              <a:ext uri="{FF2B5EF4-FFF2-40B4-BE49-F238E27FC236}">
                <a16:creationId xmlns:a16="http://schemas.microsoft.com/office/drawing/2014/main" id="{68CD68FA-76DF-42B1-A245-8A9D4DB68B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54CC4-FDF1-4F3D-AF6C-2931E036D42C}"/>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878833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531A5-F538-4CFE-8BFD-28886DC3DA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7E7218-5B4D-4BEA-A636-A01E9FDC33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7E93B5-7252-4D2C-A198-3D5ECFEC896D}"/>
              </a:ext>
            </a:extLst>
          </p:cNvPr>
          <p:cNvSpPr>
            <a:spLocks noGrp="1"/>
          </p:cNvSpPr>
          <p:nvPr>
            <p:ph type="dt" sz="half" idx="10"/>
          </p:nvPr>
        </p:nvSpPr>
        <p:spPr/>
        <p:txBody>
          <a:bodyPr/>
          <a:lstStyle/>
          <a:p>
            <a:fld id="{2AEFAB66-2420-4A21-A048-67A2B8F7D1A9}" type="datetimeFigureOut">
              <a:rPr lang="en-GB" smtClean="0"/>
              <a:t>20/03/2024</a:t>
            </a:fld>
            <a:endParaRPr lang="en-GB"/>
          </a:p>
        </p:txBody>
      </p:sp>
      <p:sp>
        <p:nvSpPr>
          <p:cNvPr id="5" name="Footer Placeholder 4">
            <a:extLst>
              <a:ext uri="{FF2B5EF4-FFF2-40B4-BE49-F238E27FC236}">
                <a16:creationId xmlns:a16="http://schemas.microsoft.com/office/drawing/2014/main" id="{FCBABE5B-5975-4055-BF29-5351F301EB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EE46D9-66BE-441C-9C8B-7A3B74555CF0}"/>
              </a:ext>
            </a:extLst>
          </p:cNvPr>
          <p:cNvSpPr>
            <a:spLocks noGrp="1"/>
          </p:cNvSpPr>
          <p:nvPr>
            <p:ph type="sldNum" sz="quarter" idx="12"/>
          </p:nvPr>
        </p:nvSpPr>
        <p:spPr/>
        <p:txBody>
          <a:bodyPr/>
          <a:lstStyle/>
          <a:p>
            <a:fld id="{A809DF79-36F4-45F7-B9E6-A074BA0F6BA7}" type="slidenum">
              <a:rPr lang="en-GB" smtClean="0"/>
              <a:t>‹#›</a:t>
            </a:fld>
            <a:endParaRPr lang="en-GB"/>
          </a:p>
        </p:txBody>
      </p:sp>
    </p:spTree>
    <p:extLst>
      <p:ext uri="{BB962C8B-B14F-4D97-AF65-F5344CB8AC3E}">
        <p14:creationId xmlns:p14="http://schemas.microsoft.com/office/powerpoint/2010/main" val="3531499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12D13-1848-D32A-3049-76419FD571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92BB4F-4BB9-CF5E-E1F2-4F1BBC003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771E0C-2A0B-1013-C5C6-AD62ECE299F5}"/>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5" name="Footer Placeholder 4">
            <a:extLst>
              <a:ext uri="{FF2B5EF4-FFF2-40B4-BE49-F238E27FC236}">
                <a16:creationId xmlns:a16="http://schemas.microsoft.com/office/drawing/2014/main" id="{4A7B16F0-BA5F-159C-CB60-C95344F6B5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3055C6-C758-6BB7-7E18-AB994C4621A0}"/>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112752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4A3B6-3E34-532A-6B3C-5161173D2A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153BCB-6902-202E-B635-1207A29D18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1B0F52-0A41-5194-31DA-6D8A8F6D62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2088F5-B9E7-FFC1-5AA4-89C7F26B9149}"/>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6" name="Footer Placeholder 5">
            <a:extLst>
              <a:ext uri="{FF2B5EF4-FFF2-40B4-BE49-F238E27FC236}">
                <a16:creationId xmlns:a16="http://schemas.microsoft.com/office/drawing/2014/main" id="{5BAF26D8-C894-646F-E505-6DBB2CCE1A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2D3823-99CF-1C8B-180E-A0288E62482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22658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87FB-AA42-F04F-1F6B-28871D8543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F40E6E-1E2B-C5D5-AE70-FE60236FA1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5D572-4D34-8CF3-8525-5414209F17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BB3EE8-CA37-92D9-94C6-4B4A497BA9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A8974D-EA86-759C-38AF-F352CFC147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B0CFDF4-BA33-6F90-AD81-D4F2D4628ADD}"/>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8" name="Footer Placeholder 7">
            <a:extLst>
              <a:ext uri="{FF2B5EF4-FFF2-40B4-BE49-F238E27FC236}">
                <a16:creationId xmlns:a16="http://schemas.microsoft.com/office/drawing/2014/main" id="{461CF356-4318-EAD2-E99F-3E309F65FB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9DA0DE-C063-A3A5-000E-B97C925B9E3A}"/>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05338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3D6A0-91FA-81D6-EF2D-5DF5147CD5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B2E98F7-5AF7-65CF-6A63-784FF99BE84F}"/>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4" name="Footer Placeholder 3">
            <a:extLst>
              <a:ext uri="{FF2B5EF4-FFF2-40B4-BE49-F238E27FC236}">
                <a16:creationId xmlns:a16="http://schemas.microsoft.com/office/drawing/2014/main" id="{A26BF26C-B9E8-80C3-6195-8822A0A4388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DC7412-958C-53CE-DCF1-5F68CD167709}"/>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4292205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2BE157-1199-49E1-F250-23C8CB7DB1B8}"/>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3" name="Footer Placeholder 2">
            <a:extLst>
              <a:ext uri="{FF2B5EF4-FFF2-40B4-BE49-F238E27FC236}">
                <a16:creationId xmlns:a16="http://schemas.microsoft.com/office/drawing/2014/main" id="{4FAE151D-B0DD-73A9-9DD8-4B7C2F8C983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3922A9F-6AF5-3772-9A4A-8A3FC1BE38C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96347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0A132-702E-6737-1E82-C75FBDFAA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4CC87E-442E-53A4-D726-45E9E32FB0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E7A41A-1A60-B34E-0DAA-A328CBFB0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5AFE56-2785-DA18-2E79-06F655F47E92}"/>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6" name="Footer Placeholder 5">
            <a:extLst>
              <a:ext uri="{FF2B5EF4-FFF2-40B4-BE49-F238E27FC236}">
                <a16:creationId xmlns:a16="http://schemas.microsoft.com/office/drawing/2014/main" id="{35058A27-4738-63CC-2D16-A99DD419B3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1A68CA-3BC2-FC1B-6D0A-D339B4344351}"/>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364329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A012-F8BC-B0CC-1332-168EE38361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7EB4D77-645C-124C-52BE-6F15B07720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AEE3F9-D264-55EF-1FD7-818AAACAD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2B3332-3325-428A-E5D1-2B5F01451EEB}"/>
              </a:ext>
            </a:extLst>
          </p:cNvPr>
          <p:cNvSpPr>
            <a:spLocks noGrp="1"/>
          </p:cNvSpPr>
          <p:nvPr>
            <p:ph type="dt" sz="half" idx="10"/>
          </p:nvPr>
        </p:nvSpPr>
        <p:spPr/>
        <p:txBody>
          <a:bodyPr/>
          <a:lstStyle/>
          <a:p>
            <a:fld id="{BF26ED56-99F0-4285-A6BD-AB7ABD4109F6}" type="datetimeFigureOut">
              <a:rPr lang="en-GB" smtClean="0"/>
              <a:t>20/03/2024</a:t>
            </a:fld>
            <a:endParaRPr lang="en-GB"/>
          </a:p>
        </p:txBody>
      </p:sp>
      <p:sp>
        <p:nvSpPr>
          <p:cNvPr id="6" name="Footer Placeholder 5">
            <a:extLst>
              <a:ext uri="{FF2B5EF4-FFF2-40B4-BE49-F238E27FC236}">
                <a16:creationId xmlns:a16="http://schemas.microsoft.com/office/drawing/2014/main" id="{DFD1DCBF-FE92-8B4F-AEBC-6E0A4D0544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E48A2D-46AA-5B71-EA73-99630E0BB1E5}"/>
              </a:ext>
            </a:extLst>
          </p:cNvPr>
          <p:cNvSpPr>
            <a:spLocks noGrp="1"/>
          </p:cNvSpPr>
          <p:nvPr>
            <p:ph type="sldNum" sz="quarter" idx="12"/>
          </p:nvPr>
        </p:nvSpPr>
        <p:spPr/>
        <p:txBody>
          <a:bodyPr/>
          <a:lstStyle/>
          <a:p>
            <a:fld id="{240D9646-4140-4B09-89B3-6691B926202D}" type="slidenum">
              <a:rPr lang="en-GB" smtClean="0"/>
              <a:t>‹#›</a:t>
            </a:fld>
            <a:endParaRPr lang="en-GB"/>
          </a:p>
        </p:txBody>
      </p:sp>
    </p:spTree>
    <p:extLst>
      <p:ext uri="{BB962C8B-B14F-4D97-AF65-F5344CB8AC3E}">
        <p14:creationId xmlns:p14="http://schemas.microsoft.com/office/powerpoint/2010/main" val="297725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8A9BFA-3374-E5D6-2790-D27832DF37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8CF231E-EA48-EE39-3DE0-B8A726EC18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88E016-8B3F-3C4A-2DF0-11BE47945F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6ED56-99F0-4285-A6BD-AB7ABD4109F6}" type="datetimeFigureOut">
              <a:rPr lang="en-GB" smtClean="0"/>
              <a:t>20/03/2024</a:t>
            </a:fld>
            <a:endParaRPr lang="en-GB"/>
          </a:p>
        </p:txBody>
      </p:sp>
      <p:sp>
        <p:nvSpPr>
          <p:cNvPr id="5" name="Footer Placeholder 4">
            <a:extLst>
              <a:ext uri="{FF2B5EF4-FFF2-40B4-BE49-F238E27FC236}">
                <a16:creationId xmlns:a16="http://schemas.microsoft.com/office/drawing/2014/main" id="{645A3ADA-DF6C-6E27-D431-ABF67A6539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83C043-E60E-8D47-8E72-2303E170A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9646-4140-4B09-89B3-6691B926202D}" type="slidenum">
              <a:rPr lang="en-GB" smtClean="0"/>
              <a:t>‹#›</a:t>
            </a:fld>
            <a:endParaRPr lang="en-GB"/>
          </a:p>
        </p:txBody>
      </p:sp>
    </p:spTree>
    <p:extLst>
      <p:ext uri="{BB962C8B-B14F-4D97-AF65-F5344CB8AC3E}">
        <p14:creationId xmlns:p14="http://schemas.microsoft.com/office/powerpoint/2010/main" val="787974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A3A286-693F-457B-9D40-504018820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1FD634-AB65-43A1-8871-17D8CAAEDA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9173A5-9669-4DCA-AF9D-D8901AEA1D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FAB66-2420-4A21-A048-67A2B8F7D1A9}" type="datetimeFigureOut">
              <a:rPr lang="en-GB" smtClean="0"/>
              <a:t>20/03/2024</a:t>
            </a:fld>
            <a:endParaRPr lang="en-GB"/>
          </a:p>
        </p:txBody>
      </p:sp>
      <p:sp>
        <p:nvSpPr>
          <p:cNvPr id="5" name="Footer Placeholder 4">
            <a:extLst>
              <a:ext uri="{FF2B5EF4-FFF2-40B4-BE49-F238E27FC236}">
                <a16:creationId xmlns:a16="http://schemas.microsoft.com/office/drawing/2014/main" id="{20CB556D-37D5-429D-8D2C-4C8A49E61A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3C1BDF-B455-4902-8E0C-C106D2A9D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9DF79-36F4-45F7-B9E6-A074BA0F6BA7}" type="slidenum">
              <a:rPr lang="en-GB" smtClean="0"/>
              <a:t>‹#›</a:t>
            </a:fld>
            <a:endParaRPr lang="en-GB"/>
          </a:p>
        </p:txBody>
      </p:sp>
    </p:spTree>
    <p:extLst>
      <p:ext uri="{BB962C8B-B14F-4D97-AF65-F5344CB8AC3E}">
        <p14:creationId xmlns:p14="http://schemas.microsoft.com/office/powerpoint/2010/main" val="2705284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www.buckseconomy.co.uk/" TargetMode="External"/><Relationship Id="rId7" Type="http://schemas.openxmlformats.org/officeDocument/2006/relationships/image" Target="../media/image3.emf"/><Relationship Id="rId2" Type="http://schemas.openxmlformats.org/officeDocument/2006/relationships/hyperlink" Target="mailto:James.Moorhouse@buckinghamshire.gov.uk" TargetMode="External"/><Relationship Id="rId1" Type="http://schemas.openxmlformats.org/officeDocument/2006/relationships/slideLayout" Target="../slideLayouts/slideLayout13.xml"/><Relationship Id="rId6" Type="http://schemas.openxmlformats.org/officeDocument/2006/relationships/package" Target="../embeddings/Microsoft_Excel_Worksheet.xlsx"/><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A0738-0129-BF1B-BD14-4A0C7BC05ED8}"/>
              </a:ext>
            </a:extLst>
          </p:cNvPr>
          <p:cNvSpPr>
            <a:spLocks noGrp="1"/>
          </p:cNvSpPr>
          <p:nvPr>
            <p:ph type="ctrTitle"/>
          </p:nvPr>
        </p:nvSpPr>
        <p:spPr>
          <a:xfrm>
            <a:off x="1156355" y="3312117"/>
            <a:ext cx="9144000" cy="631596"/>
          </a:xfrm>
        </p:spPr>
        <p:txBody>
          <a:bodyPr>
            <a:normAutofit/>
          </a:bodyPr>
          <a:lstStyle/>
          <a:p>
            <a:r>
              <a:rPr lang="en-GB" sz="3600" b="1" dirty="0">
                <a:solidFill>
                  <a:srgbClr val="006965"/>
                </a:solidFill>
                <a:latin typeface="+mn-lt"/>
              </a:rPr>
              <a:t>March 2024</a:t>
            </a:r>
          </a:p>
        </p:txBody>
      </p:sp>
      <p:sp>
        <p:nvSpPr>
          <p:cNvPr id="3" name="Subtitle 2">
            <a:extLst>
              <a:ext uri="{FF2B5EF4-FFF2-40B4-BE49-F238E27FC236}">
                <a16:creationId xmlns:a16="http://schemas.microsoft.com/office/drawing/2014/main" id="{D911DA08-21E5-1A7F-A250-3796603EC81E}"/>
              </a:ext>
            </a:extLst>
          </p:cNvPr>
          <p:cNvSpPr>
            <a:spLocks noGrp="1"/>
          </p:cNvSpPr>
          <p:nvPr>
            <p:ph type="subTitle" idx="1"/>
          </p:nvPr>
        </p:nvSpPr>
        <p:spPr>
          <a:xfrm>
            <a:off x="1156355" y="2526734"/>
            <a:ext cx="9144000" cy="508296"/>
          </a:xfrm>
        </p:spPr>
        <p:txBody>
          <a:bodyPr>
            <a:normAutofit fontScale="92500" lnSpcReduction="10000"/>
          </a:bodyPr>
          <a:lstStyle/>
          <a:p>
            <a:r>
              <a:rPr lang="en-GB" sz="3600" b="1" dirty="0">
                <a:solidFill>
                  <a:srgbClr val="808285"/>
                </a:solidFill>
              </a:rPr>
              <a:t>Buckinghamshire’s Claimant Count</a:t>
            </a:r>
          </a:p>
        </p:txBody>
      </p:sp>
      <p:pic>
        <p:nvPicPr>
          <p:cNvPr id="6" name="Picture 5" descr="Text&#10;&#10;Description automatically generated with medium confidence">
            <a:extLst>
              <a:ext uri="{FF2B5EF4-FFF2-40B4-BE49-F238E27FC236}">
                <a16:creationId xmlns:a16="http://schemas.microsoft.com/office/drawing/2014/main" id="{E7F5631C-65DF-D719-B3B4-D537B0D221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2151" y="132252"/>
            <a:ext cx="2173104" cy="991966"/>
          </a:xfrm>
          <a:prstGeom prst="rect">
            <a:avLst/>
          </a:prstGeom>
        </p:spPr>
      </p:pic>
    </p:spTree>
    <p:extLst>
      <p:ext uri="{BB962C8B-B14F-4D97-AF65-F5344CB8AC3E}">
        <p14:creationId xmlns:p14="http://schemas.microsoft.com/office/powerpoint/2010/main" val="994117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Technical Appendix (2) </a:t>
            </a:r>
            <a:endParaRPr lang="en-GB" sz="3200" dirty="0">
              <a:solidFill>
                <a:srgbClr val="006965"/>
              </a:solidFill>
              <a:latin typeface="+mn-lt"/>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pPr marL="0" indent="0">
              <a:buNone/>
            </a:pPr>
            <a:r>
              <a:rPr lang="en-GB" sz="2000" dirty="0">
                <a:ea typeface="Calibri" panose="020F0502020204030204" pitchFamily="34" charset="0"/>
              </a:rPr>
              <a:t>Some key things to bear in mind when interpreting this data… </a:t>
            </a:r>
          </a:p>
          <a:p>
            <a:pPr marL="0" indent="0">
              <a:buNone/>
            </a:pPr>
            <a:endParaRPr lang="en-GB" sz="2000" dirty="0">
              <a:ea typeface="Calibri" panose="020F0502020204030204" pitchFamily="34" charset="0"/>
            </a:endParaRPr>
          </a:p>
          <a:p>
            <a:pPr lvl="1">
              <a:lnSpc>
                <a:spcPct val="120000"/>
              </a:lnSpc>
            </a:pPr>
            <a:r>
              <a:rPr lang="en-GB" sz="2000" dirty="0">
                <a:effectLst/>
                <a:ea typeface="Calibri" panose="020F0502020204030204" pitchFamily="34" charset="0"/>
              </a:rPr>
              <a:t>Not all those who are unemployed claim benefits</a:t>
            </a:r>
            <a:r>
              <a:rPr lang="en-GB" sz="2000" dirty="0">
                <a:ea typeface="Calibri" panose="020F0502020204030204" pitchFamily="34" charset="0"/>
              </a:rPr>
              <a:t>. </a:t>
            </a:r>
            <a:r>
              <a:rPr lang="en-GB" sz="2000" dirty="0">
                <a:ea typeface="Calibri" panose="020F0502020204030204" pitchFamily="34" charset="0"/>
                <a:cs typeface="Arial" panose="020B0604020202020204" pitchFamily="34" charset="0"/>
              </a:rPr>
              <a:t>This is l</a:t>
            </a:r>
            <a:r>
              <a:rPr lang="en-GB" sz="2000" b="0" i="0" dirty="0">
                <a:effectLst/>
                <a:cs typeface="Arial" panose="020B0604020202020204" pitchFamily="34" charset="0"/>
              </a:rPr>
              <a:t>argely due to people finding new work very quickly or having other sources of financial support at home. </a:t>
            </a:r>
            <a:endParaRPr lang="en-GB" sz="2000" dirty="0">
              <a:ea typeface="Calibri" panose="020F0502020204030204" pitchFamily="34" charset="0"/>
              <a:cs typeface="Arial" panose="020B0604020202020204" pitchFamily="34" charset="0"/>
            </a:endParaRPr>
          </a:p>
          <a:p>
            <a:pPr lvl="1">
              <a:lnSpc>
                <a:spcPct val="120000"/>
              </a:lnSpc>
            </a:pPr>
            <a:r>
              <a:rPr lang="en-GB" sz="2000" dirty="0">
                <a:effectLst/>
                <a:ea typeface="Calibri" panose="020F0502020204030204" pitchFamily="34" charset="0"/>
              </a:rPr>
              <a:t>Not all those counted within the Claimant Count are unemployed (some are working a </a:t>
            </a:r>
            <a:r>
              <a:rPr lang="en-GB" sz="2000" dirty="0">
                <a:ea typeface="Calibri" panose="020F0502020204030204" pitchFamily="34" charset="0"/>
              </a:rPr>
              <a:t>low number of</a:t>
            </a:r>
            <a:r>
              <a:rPr lang="en-GB" sz="2000" dirty="0">
                <a:effectLst/>
                <a:ea typeface="Calibri" panose="020F0502020204030204" pitchFamily="34" charset="0"/>
              </a:rPr>
              <a:t> hours and / or are earning a low income).  The proportion of claimants </a:t>
            </a:r>
            <a:r>
              <a:rPr lang="en-GB" sz="2000">
                <a:effectLst/>
                <a:ea typeface="Calibri" panose="020F0502020204030204" pitchFamily="34" charset="0"/>
              </a:rPr>
              <a:t>who are in </a:t>
            </a:r>
            <a:r>
              <a:rPr lang="en-GB" sz="2000" dirty="0">
                <a:effectLst/>
                <a:ea typeface="Calibri" panose="020F0502020204030204" pitchFamily="34" charset="0"/>
              </a:rPr>
              <a:t>work has increased during 2023.</a:t>
            </a:r>
          </a:p>
          <a:p>
            <a:pPr lvl="1">
              <a:lnSpc>
                <a:spcPct val="120000"/>
              </a:lnSpc>
            </a:pPr>
            <a:r>
              <a:rPr lang="en-GB" sz="2000" dirty="0">
                <a:effectLst/>
                <a:ea typeface="Calibri" panose="020F0502020204030204" pitchFamily="34" charset="0"/>
              </a:rPr>
              <a:t>Due to continuous changes to the benefits system, which affects who is and is not counted within the Claimant Count, timeseries analysis should be undertaken with caution. </a:t>
            </a:r>
          </a:p>
          <a:p>
            <a:pPr marL="0" indent="0">
              <a:buNone/>
            </a:pPr>
            <a:endParaRPr lang="en-GB" dirty="0"/>
          </a:p>
        </p:txBody>
      </p:sp>
      <p:pic>
        <p:nvPicPr>
          <p:cNvPr id="3" name="Picture 2" descr="Text&#10;&#10;Description automatically generated with medium confidence">
            <a:extLst>
              <a:ext uri="{FF2B5EF4-FFF2-40B4-BE49-F238E27FC236}">
                <a16:creationId xmlns:a16="http://schemas.microsoft.com/office/drawing/2014/main" id="{E4411783-1325-ECBA-2D72-7335432AAF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992396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a:xfrm>
            <a:off x="838200" y="1199396"/>
            <a:ext cx="10515600" cy="3344767"/>
          </a:xfrm>
        </p:spPr>
        <p:txBody>
          <a:bodyPr>
            <a:normAutofit fontScale="77500" lnSpcReduction="20000"/>
          </a:bodyPr>
          <a:lstStyle/>
          <a:p>
            <a:pPr marL="0" indent="0">
              <a:buNone/>
            </a:pPr>
            <a:r>
              <a:rPr lang="en-GB" dirty="0"/>
              <a:t>For further information on the information presented within this slide deck please contact James Moorhouse – </a:t>
            </a:r>
            <a:r>
              <a:rPr lang="en-GB" dirty="0">
                <a:hlinkClick r:id="rId2"/>
              </a:rPr>
              <a:t>James.Moorhouse@buckinghamshire.gov.uk</a:t>
            </a:r>
            <a:r>
              <a:rPr lang="en-GB" dirty="0"/>
              <a:t> </a:t>
            </a:r>
          </a:p>
          <a:p>
            <a:pPr marL="0" indent="0">
              <a:buNone/>
            </a:pPr>
            <a:endParaRPr lang="en-GB" dirty="0"/>
          </a:p>
          <a:p>
            <a:pPr marL="0" indent="0">
              <a:buNone/>
            </a:pPr>
            <a:r>
              <a:rPr lang="en-GB" dirty="0"/>
              <a:t>Links below to the data tables used are below:</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7" name="TextBox 6">
            <a:extLst>
              <a:ext uri="{FF2B5EF4-FFF2-40B4-BE49-F238E27FC236}">
                <a16:creationId xmlns:a16="http://schemas.microsoft.com/office/drawing/2014/main" id="{8FF61AC8-0C59-546D-5407-7F86CA820499}"/>
              </a:ext>
            </a:extLst>
          </p:cNvPr>
          <p:cNvSpPr txBox="1"/>
          <p:nvPr/>
        </p:nvSpPr>
        <p:spPr>
          <a:xfrm>
            <a:off x="1850366" y="5012273"/>
            <a:ext cx="6098874" cy="646331"/>
          </a:xfrm>
          <a:prstGeom prst="rect">
            <a:avLst/>
          </a:prstGeom>
          <a:noFill/>
        </p:spPr>
        <p:txBody>
          <a:bodyPr wrap="square">
            <a:spAutoFit/>
          </a:bodyPr>
          <a:lstStyle/>
          <a:p>
            <a:r>
              <a:rPr lang="en-GB"/>
              <a:t>Follow @buckseconomy </a:t>
            </a:r>
            <a:r>
              <a:rPr lang="en-GB" dirty="0"/>
              <a:t>for tweets about </a:t>
            </a:r>
            <a:r>
              <a:rPr lang="en-GB" b="0" i="0" dirty="0">
                <a:effectLst/>
              </a:rPr>
              <a:t>the Buckinghamshire economy and labour market </a:t>
            </a:r>
            <a:endParaRPr lang="en-GB" dirty="0"/>
          </a:p>
        </p:txBody>
      </p:sp>
      <p:pic>
        <p:nvPicPr>
          <p:cNvPr id="10" name="Picture 9" descr="Text&#10;&#10;Description automatically generated with medium confidence">
            <a:extLst>
              <a:ext uri="{FF2B5EF4-FFF2-40B4-BE49-F238E27FC236}">
                <a16:creationId xmlns:a16="http://schemas.microsoft.com/office/drawing/2014/main" id="{6E05CAF6-98B0-F98E-A58D-158E5B43DB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pic>
        <p:nvPicPr>
          <p:cNvPr id="1026" name="Picture 2" descr="X Logo - Free Vectors &amp; PSDs to Download">
            <a:extLst>
              <a:ext uri="{FF2B5EF4-FFF2-40B4-BE49-F238E27FC236}">
                <a16:creationId xmlns:a16="http://schemas.microsoft.com/office/drawing/2014/main" id="{02598338-5ADE-20AF-64E4-BE4A8D8D2C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8213" y="5091756"/>
            <a:ext cx="487363" cy="48736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Object 1">
            <a:extLst>
              <a:ext uri="{FF2B5EF4-FFF2-40B4-BE49-F238E27FC236}">
                <a16:creationId xmlns:a16="http://schemas.microsoft.com/office/drawing/2014/main" id="{99A63F92-1F38-0153-E4BA-7876F9E8CB29}"/>
              </a:ext>
            </a:extLst>
          </p:cNvPr>
          <p:cNvGraphicFramePr>
            <a:graphicFrameLocks noChangeAspect="1"/>
          </p:cNvGraphicFramePr>
          <p:nvPr>
            <p:extLst>
              <p:ext uri="{D42A27DB-BD31-4B8C-83A1-F6EECF244321}">
                <p14:modId xmlns:p14="http://schemas.microsoft.com/office/powerpoint/2010/main" val="731999917"/>
              </p:ext>
            </p:extLst>
          </p:nvPr>
        </p:nvGraphicFramePr>
        <p:xfrm>
          <a:off x="2867608" y="2636837"/>
          <a:ext cx="914400" cy="792163"/>
        </p:xfrm>
        <a:graphic>
          <a:graphicData uri="http://schemas.openxmlformats.org/presentationml/2006/ole">
            <mc:AlternateContent xmlns:mc="http://schemas.openxmlformats.org/markup-compatibility/2006">
              <mc:Choice xmlns:v="urn:schemas-microsoft-com:vml" Requires="v">
                <p:oleObj name="Worksheet" showAsIcon="1" r:id="rId6" imgW="914400" imgH="792417" progId="Excel.Sheet.12">
                  <p:embed/>
                </p:oleObj>
              </mc:Choice>
              <mc:Fallback>
                <p:oleObj name="Worksheet" showAsIcon="1" r:id="rId6" imgW="914400" imgH="792417" progId="Excel.Sheet.12">
                  <p:embed/>
                  <p:pic>
                    <p:nvPicPr>
                      <p:cNvPr id="2" name="Object 1">
                        <a:extLst>
                          <a:ext uri="{FF2B5EF4-FFF2-40B4-BE49-F238E27FC236}">
                            <a16:creationId xmlns:a16="http://schemas.microsoft.com/office/drawing/2014/main" id="{99A63F92-1F38-0153-E4BA-7876F9E8CB29}"/>
                          </a:ext>
                        </a:extLst>
                      </p:cNvPr>
                      <p:cNvPicPr/>
                      <p:nvPr/>
                    </p:nvPicPr>
                    <p:blipFill>
                      <a:blip r:embed="rId7"/>
                      <a:stretch>
                        <a:fillRect/>
                      </a:stretch>
                    </p:blipFill>
                    <p:spPr>
                      <a:xfrm>
                        <a:off x="2867608" y="2636837"/>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30723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About</a:t>
            </a:r>
            <a:r>
              <a:rPr lang="en-GB" sz="3200" dirty="0">
                <a:solidFill>
                  <a:srgbClr val="006965"/>
                </a:solidFill>
              </a:rPr>
              <a:t>	</a:t>
            </a:r>
          </a:p>
        </p:txBody>
      </p:sp>
      <p:sp>
        <p:nvSpPr>
          <p:cNvPr id="3" name="Content Placeholder 2">
            <a:extLst>
              <a:ext uri="{FF2B5EF4-FFF2-40B4-BE49-F238E27FC236}">
                <a16:creationId xmlns:a16="http://schemas.microsoft.com/office/drawing/2014/main" id="{4973425E-71AC-413C-ABB0-693E0426FBCE}"/>
              </a:ext>
            </a:extLst>
          </p:cNvPr>
          <p:cNvSpPr>
            <a:spLocks noGrp="1"/>
          </p:cNvSpPr>
          <p:nvPr>
            <p:ph idx="1"/>
          </p:nvPr>
        </p:nvSpPr>
        <p:spPr>
          <a:xfrm>
            <a:off x="838200" y="1690688"/>
            <a:ext cx="10515600" cy="4606418"/>
          </a:xfrm>
        </p:spPr>
        <p:txBody>
          <a:bodyPr>
            <a:normAutofit/>
          </a:bodyPr>
          <a:lstStyle/>
          <a:p>
            <a:pPr marL="0" indent="0">
              <a:buNone/>
            </a:pPr>
            <a:r>
              <a:rPr lang="en-GB" sz="1800" dirty="0">
                <a:cs typeface="Arial" panose="020B0604020202020204" pitchFamily="34" charset="0"/>
              </a:rPr>
              <a:t>This report provides a summary of the number of Buckinghamshire residents claiming ‘out-of-work’ related benefits (the Claimant Count).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Data is sourced from the Department for Work and Pensions (DWP) and can be found on the </a:t>
            </a:r>
            <a:r>
              <a:rPr lang="en-GB" sz="1800" dirty="0">
                <a:cs typeface="Arial" panose="020B0604020202020204" pitchFamily="34" charset="0"/>
                <a:hlinkClick r:id="rId2"/>
              </a:rPr>
              <a:t>NOMIS</a:t>
            </a:r>
            <a:r>
              <a:rPr lang="en-GB" sz="1800" dirty="0">
                <a:cs typeface="Arial" panose="020B0604020202020204" pitchFamily="34" charset="0"/>
              </a:rPr>
              <a:t> website. </a:t>
            </a:r>
          </a:p>
          <a:p>
            <a:pPr marL="0" indent="0">
              <a:buNone/>
            </a:pPr>
            <a:endParaRPr lang="en-GB" sz="1800" dirty="0">
              <a:cs typeface="Arial" panose="020B0604020202020204" pitchFamily="34" charset="0"/>
            </a:endParaRPr>
          </a:p>
          <a:p>
            <a:pPr marL="0" indent="0">
              <a:buNone/>
            </a:pPr>
            <a:r>
              <a:rPr lang="en-GB" sz="1800" dirty="0">
                <a:cs typeface="Arial" panose="020B0604020202020204" pitchFamily="34" charset="0"/>
              </a:rPr>
              <a:t>A full explanation of the Claimant Count can be found in the Technical Appendix at the end of this report.  </a:t>
            </a:r>
          </a:p>
          <a:p>
            <a:pPr marL="0" indent="0">
              <a:buNone/>
            </a:pPr>
            <a:endParaRPr lang="en-GB" sz="1800" dirty="0"/>
          </a:p>
          <a:p>
            <a:pPr marL="0" indent="0">
              <a:buNone/>
            </a:pPr>
            <a:endParaRPr lang="en-GB" sz="2000" dirty="0"/>
          </a:p>
          <a:p>
            <a:endParaRPr lang="en-GB" sz="2000" dirty="0"/>
          </a:p>
        </p:txBody>
      </p:sp>
      <p:pic>
        <p:nvPicPr>
          <p:cNvPr id="7" name="Picture 6" descr="Text&#10;&#10;Description automatically generated with medium confidence">
            <a:extLst>
              <a:ext uri="{FF2B5EF4-FFF2-40B4-BE49-F238E27FC236}">
                <a16:creationId xmlns:a16="http://schemas.microsoft.com/office/drawing/2014/main" id="{B9F05014-60E9-E1C9-1F0F-DAFCA1087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1034576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Headlines – February 2024</a:t>
            </a:r>
            <a:r>
              <a:rPr lang="en-GB" sz="3200" dirty="0">
                <a:solidFill>
                  <a:srgbClr val="006965"/>
                </a:solidFill>
                <a:latin typeface="+mn-lt"/>
              </a:rPr>
              <a:t>	</a:t>
            </a:r>
          </a:p>
        </p:txBody>
      </p:sp>
      <p:sp>
        <p:nvSpPr>
          <p:cNvPr id="5" name="Content Placeholder 4">
            <a:extLst>
              <a:ext uri="{FF2B5EF4-FFF2-40B4-BE49-F238E27FC236}">
                <a16:creationId xmlns:a16="http://schemas.microsoft.com/office/drawing/2014/main" id="{75A3D708-6915-F140-28BC-316C941EA59D}"/>
              </a:ext>
            </a:extLst>
          </p:cNvPr>
          <p:cNvSpPr>
            <a:spLocks noGrp="1"/>
          </p:cNvSpPr>
          <p:nvPr>
            <p:ph idx="1"/>
          </p:nvPr>
        </p:nvSpPr>
        <p:spPr>
          <a:xfrm>
            <a:off x="838200" y="1530890"/>
            <a:ext cx="10515600" cy="4486275"/>
          </a:xfrm>
        </p:spPr>
        <p:txBody>
          <a:bodyPr>
            <a:normAutofit fontScale="70000" lnSpcReduction="20000"/>
          </a:bodyPr>
          <a:lstStyle/>
          <a:p>
            <a:pPr marL="342900" indent="-342900">
              <a:lnSpc>
                <a:spcPct val="120000"/>
              </a:lnSpc>
              <a:buFont typeface="Symbol" panose="05050102010706020507" pitchFamily="18" charset="2"/>
              <a:buChar char=""/>
            </a:pPr>
            <a:r>
              <a:rPr lang="en-GB" sz="2900" dirty="0">
                <a:effectLst/>
                <a:latin typeface="Calibri" panose="020F0502020204030204" pitchFamily="34" charset="0"/>
                <a:ea typeface="Times New Roman" panose="02020603050405020304" pitchFamily="18" charset="0"/>
              </a:rPr>
              <a:t>Buckinghamshire’s Claimant Count rate (the proportion of working-age people claiming ‘out-of-work’ related benefits) has </a:t>
            </a:r>
            <a:r>
              <a:rPr lang="en-GB" sz="2900" b="1" dirty="0">
                <a:solidFill>
                  <a:srgbClr val="006965"/>
                </a:solidFill>
                <a:effectLst/>
                <a:latin typeface="Calibri" panose="020F0502020204030204" pitchFamily="34" charset="0"/>
                <a:ea typeface="Times New Roman" panose="02020603050405020304" pitchFamily="18" charset="0"/>
              </a:rPr>
              <a:t>started to tick upwards</a:t>
            </a:r>
            <a:r>
              <a:rPr lang="en-GB" sz="2900" dirty="0">
                <a:solidFill>
                  <a:srgbClr val="006965"/>
                </a:solidFill>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It </a:t>
            </a:r>
            <a:r>
              <a:rPr lang="en-GB" sz="2900" dirty="0">
                <a:latin typeface="Calibri" panose="020F0502020204030204" pitchFamily="34" charset="0"/>
                <a:ea typeface="Times New Roman" panose="02020603050405020304" pitchFamily="18" charset="0"/>
              </a:rPr>
              <a:t>currently </a:t>
            </a:r>
            <a:r>
              <a:rPr lang="en-GB" sz="2900" dirty="0">
                <a:effectLst/>
                <a:latin typeface="Calibri" panose="020F0502020204030204" pitchFamily="34" charset="0"/>
                <a:ea typeface="Times New Roman" panose="02020603050405020304" pitchFamily="18" charset="0"/>
              </a:rPr>
              <a:t>stands at </a:t>
            </a:r>
            <a:r>
              <a:rPr lang="en-GB" sz="2900" b="1" dirty="0">
                <a:solidFill>
                  <a:srgbClr val="006965"/>
                </a:solidFill>
                <a:latin typeface="Calibri" panose="020F0502020204030204" pitchFamily="34" charset="0"/>
                <a:ea typeface="Times New Roman" panose="02020603050405020304" pitchFamily="18" charset="0"/>
              </a:rPr>
              <a:t>2.7</a:t>
            </a:r>
            <a:r>
              <a:rPr lang="en-GB" sz="2900" b="1" dirty="0">
                <a:solidFill>
                  <a:srgbClr val="006965"/>
                </a:solidFill>
                <a:effectLst/>
                <a:latin typeface="Calibri" panose="020F0502020204030204" pitchFamily="34" charset="0"/>
                <a:ea typeface="Times New Roman" panose="02020603050405020304" pitchFamily="18" charset="0"/>
              </a:rPr>
              <a:t>%</a:t>
            </a:r>
            <a:r>
              <a:rPr lang="en-GB" sz="2900" dirty="0">
                <a:effectLst/>
                <a:latin typeface="Calibri" panose="020F0502020204030204" pitchFamily="34" charset="0"/>
                <a:ea typeface="Times New Roman" panose="02020603050405020304" pitchFamily="18" charset="0"/>
              </a:rPr>
              <a:t>,</a:t>
            </a:r>
            <a:r>
              <a:rPr lang="en-GB" sz="2900" b="1" dirty="0">
                <a:effectLst/>
                <a:latin typeface="Calibri" panose="020F0502020204030204" pitchFamily="34" charset="0"/>
                <a:ea typeface="Times New Roman" panose="02020603050405020304" pitchFamily="18" charset="0"/>
              </a:rPr>
              <a:t> </a:t>
            </a:r>
            <a:r>
              <a:rPr lang="en-GB" sz="2900" dirty="0">
                <a:effectLst/>
                <a:latin typeface="Calibri" panose="020F0502020204030204" pitchFamily="34" charset="0"/>
                <a:ea typeface="Times New Roman" panose="02020603050405020304" pitchFamily="18" charset="0"/>
              </a:rPr>
              <a:t>lower than the national average of </a:t>
            </a:r>
            <a:r>
              <a:rPr lang="en-GB" sz="2900" dirty="0">
                <a:latin typeface="Calibri" panose="020F0502020204030204" pitchFamily="34" charset="0"/>
                <a:ea typeface="Times New Roman" panose="02020603050405020304" pitchFamily="18" charset="0"/>
              </a:rPr>
              <a:t>3.9</a:t>
            </a:r>
            <a:r>
              <a:rPr lang="en-GB" sz="2900" dirty="0">
                <a:effectLst/>
                <a:latin typeface="Calibri" panose="020F0502020204030204" pitchFamily="34" charset="0"/>
                <a:ea typeface="Times New Roman" panose="02020603050405020304" pitchFamily="18" charset="0"/>
              </a:rPr>
              <a:t>%.</a:t>
            </a:r>
            <a:endParaRPr lang="en-GB" sz="29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In February 2024, </a:t>
            </a:r>
            <a:r>
              <a:rPr lang="en-GB" sz="2800" b="1" dirty="0">
                <a:solidFill>
                  <a:srgbClr val="006965"/>
                </a:solidFill>
                <a:effectLst/>
                <a:latin typeface="Calibri" panose="020F0502020204030204" pitchFamily="34" charset="0"/>
                <a:ea typeface="Times New Roman" panose="02020603050405020304" pitchFamily="18" charset="0"/>
              </a:rPr>
              <a:t>9,320</a:t>
            </a:r>
            <a:r>
              <a:rPr lang="en-GB" sz="2800" dirty="0">
                <a:effectLst/>
                <a:latin typeface="Calibri" panose="020F0502020204030204" pitchFamily="34" charset="0"/>
                <a:ea typeface="Times New Roman" panose="02020603050405020304" pitchFamily="18" charset="0"/>
              </a:rPr>
              <a:t> Buckinghamshire residents were claiming ‘ou</a:t>
            </a:r>
            <a:r>
              <a:rPr lang="en-GB" sz="2800" dirty="0">
                <a:latin typeface="Calibri" panose="020F0502020204030204" pitchFamily="34" charset="0"/>
                <a:ea typeface="Times New Roman" panose="02020603050405020304" pitchFamily="18" charset="0"/>
              </a:rPr>
              <a:t>t-of-work’ related benefits. </a:t>
            </a:r>
            <a:endParaRPr lang="en-GB" sz="2800" dirty="0">
              <a:effectLst/>
              <a:latin typeface="Calibri" panose="020F0502020204030204" pitchFamily="34" charset="0"/>
              <a:ea typeface="Times New Roman" panose="02020603050405020304" pitchFamily="18"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There were </a:t>
            </a:r>
            <a:r>
              <a:rPr lang="en-GB" sz="2800" b="1" dirty="0">
                <a:solidFill>
                  <a:srgbClr val="006965"/>
                </a:solidFill>
                <a:effectLst/>
                <a:latin typeface="Calibri" panose="020F0502020204030204" pitchFamily="34" charset="0"/>
                <a:ea typeface="Times New Roman" panose="02020603050405020304" pitchFamily="18" charset="0"/>
              </a:rPr>
              <a:t>3,780</a:t>
            </a:r>
            <a:r>
              <a:rPr lang="en-GB" sz="2800" dirty="0">
                <a:effectLst/>
                <a:latin typeface="Calibri" panose="020F0502020204030204" pitchFamily="34" charset="0"/>
                <a:ea typeface="Times New Roman" panose="02020603050405020304" pitchFamily="18" charset="0"/>
              </a:rPr>
              <a:t> more claimants in Buckinghamshire in </a:t>
            </a:r>
            <a:r>
              <a:rPr lang="en-GB" sz="2800" dirty="0">
                <a:latin typeface="Calibri" panose="020F0502020204030204" pitchFamily="34" charset="0"/>
                <a:ea typeface="Times New Roman" panose="02020603050405020304" pitchFamily="18" charset="0"/>
              </a:rPr>
              <a:t>February </a:t>
            </a:r>
            <a:r>
              <a:rPr lang="en-GB" sz="2800" dirty="0">
                <a:effectLst/>
                <a:latin typeface="Calibri" panose="020F0502020204030204" pitchFamily="34" charset="0"/>
                <a:ea typeface="Times New Roman" panose="02020603050405020304" pitchFamily="18" charset="0"/>
              </a:rPr>
              <a:t>2024 than at the onset of the Covid-19 pandemic in March 2020. Some of this increase is likely to be due to changes to th</a:t>
            </a:r>
            <a:r>
              <a:rPr lang="en-GB" dirty="0">
                <a:latin typeface="Calibri" panose="020F0502020204030204" pitchFamily="34" charset="0"/>
                <a:ea typeface="Times New Roman" panose="02020603050405020304" pitchFamily="18" charset="0"/>
              </a:rPr>
              <a:t>e benefits system.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When compared with the other 38 Local Enterprise Partnership (LEP) areas, Buckinghamshire has the </a:t>
            </a:r>
            <a:r>
              <a:rPr lang="en-GB" sz="2800" b="1" dirty="0">
                <a:solidFill>
                  <a:srgbClr val="006965"/>
                </a:solidFill>
                <a:effectLst/>
                <a:latin typeface="Calibri" panose="020F0502020204030204" pitchFamily="34" charset="0"/>
                <a:ea typeface="Times New Roman" panose="02020603050405020304" pitchFamily="18" charset="0"/>
              </a:rPr>
              <a:t>joint 9</a:t>
            </a:r>
            <a:r>
              <a:rPr lang="en-GB" sz="2800" b="1" baseline="30000" dirty="0">
                <a:solidFill>
                  <a:srgbClr val="006965"/>
                </a:solidFill>
                <a:effectLst/>
                <a:latin typeface="Calibri" panose="020F0502020204030204" pitchFamily="34" charset="0"/>
                <a:ea typeface="Times New Roman" panose="02020603050405020304" pitchFamily="18" charset="0"/>
              </a:rPr>
              <a:t>th</a:t>
            </a:r>
            <a:r>
              <a:rPr lang="en-GB" sz="2800" b="1" dirty="0">
                <a:solidFill>
                  <a:srgbClr val="006965"/>
                </a:solidFill>
                <a:effectLst/>
                <a:latin typeface="Calibri" panose="020F0502020204030204" pitchFamily="34" charset="0"/>
                <a:ea typeface="Times New Roman" panose="02020603050405020304" pitchFamily="18" charset="0"/>
              </a:rPr>
              <a:t> lowest</a:t>
            </a:r>
            <a:r>
              <a:rPr lang="en-GB" sz="2800" dirty="0">
                <a:solidFill>
                  <a:srgbClr val="006965"/>
                </a:solidFill>
                <a:effectLst/>
                <a:latin typeface="Calibri" panose="020F0502020204030204" pitchFamily="34" charset="0"/>
                <a:ea typeface="Times New Roman" panose="02020603050405020304" pitchFamily="18" charset="0"/>
              </a:rPr>
              <a:t> </a:t>
            </a:r>
            <a:r>
              <a:rPr lang="en-GB" sz="2800" dirty="0">
                <a:effectLst/>
                <a:latin typeface="Calibri" panose="020F0502020204030204" pitchFamily="34" charset="0"/>
                <a:ea typeface="Times New Roman" panose="02020603050405020304" pitchFamily="18" charset="0"/>
              </a:rPr>
              <a:t>Claimant Count rate (up from having the fourth lowest rate pre-pandemic). </a:t>
            </a:r>
            <a:endParaRPr lang="en-GB" sz="28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2800" b="1" dirty="0">
                <a:solidFill>
                  <a:srgbClr val="006965"/>
                </a:solidFill>
                <a:effectLst/>
                <a:latin typeface="Calibri" panose="020F0502020204030204" pitchFamily="34" charset="0"/>
                <a:ea typeface="Times New Roman" panose="02020603050405020304" pitchFamily="18" charset="0"/>
              </a:rPr>
              <a:t>Wycombe</a:t>
            </a:r>
            <a:r>
              <a:rPr lang="en-GB" sz="2800" dirty="0">
                <a:effectLst/>
                <a:latin typeface="Calibri" panose="020F0502020204030204" pitchFamily="34" charset="0"/>
                <a:ea typeface="Times New Roman" panose="02020603050405020304" pitchFamily="18" charset="0"/>
              </a:rPr>
              <a:t> parliamentary constituency area (</a:t>
            </a:r>
            <a:r>
              <a:rPr lang="en-GB" sz="2800" dirty="0">
                <a:latin typeface="Calibri" panose="020F0502020204030204" pitchFamily="34" charset="0"/>
                <a:ea typeface="Times New Roman" panose="02020603050405020304" pitchFamily="18" charset="0"/>
              </a:rPr>
              <a:t>4.2</a:t>
            </a:r>
            <a:r>
              <a:rPr lang="en-GB" sz="2800" dirty="0">
                <a:effectLst/>
                <a:latin typeface="Calibri" panose="020F0502020204030204" pitchFamily="34" charset="0"/>
                <a:ea typeface="Times New Roman" panose="02020603050405020304" pitchFamily="18" charset="0"/>
              </a:rPr>
              <a:t>%).   </a:t>
            </a:r>
            <a:endParaRPr lang="en-GB" sz="2800" dirty="0">
              <a:effectLst/>
              <a:latin typeface="Calibri" panose="020F0502020204030204" pitchFamily="34" charset="0"/>
              <a:ea typeface="Calibri" panose="020F0502020204030204" pitchFamily="34" charset="0"/>
            </a:endParaRPr>
          </a:p>
          <a:p>
            <a:pPr marL="0" lvl="0" indent="0">
              <a:buNone/>
            </a:pPr>
            <a:endParaRPr lang="en-GB" sz="800" dirty="0">
              <a:effectLst/>
              <a:latin typeface="Calibri" panose="020F0502020204030204" pitchFamily="34" charset="0"/>
              <a:ea typeface="Calibri" panose="020F0502020204030204" pitchFamily="34" charset="0"/>
            </a:endParaRPr>
          </a:p>
          <a:p>
            <a:endParaRPr lang="en-GB" dirty="0"/>
          </a:p>
        </p:txBody>
      </p:sp>
      <p:pic>
        <p:nvPicPr>
          <p:cNvPr id="7" name="Picture 6" descr="Text&#10;&#10;Description automatically generated with medium confidence">
            <a:extLst>
              <a:ext uri="{FF2B5EF4-FFF2-40B4-BE49-F238E27FC236}">
                <a16:creationId xmlns:a16="http://schemas.microsoft.com/office/drawing/2014/main" id="{B57754D1-0426-F470-8A39-ED2224E979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450925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196" y="567855"/>
            <a:ext cx="10515600" cy="772103"/>
          </a:xfrm>
        </p:spPr>
        <p:txBody>
          <a:bodyPr>
            <a:normAutofit/>
          </a:bodyPr>
          <a:lstStyle/>
          <a:p>
            <a:r>
              <a:rPr lang="en-GB" sz="2800" b="1" dirty="0">
                <a:solidFill>
                  <a:srgbClr val="006965"/>
                </a:solidFill>
                <a:latin typeface="+mn-lt"/>
              </a:rPr>
              <a:t>Table 1: Claimant Count – February 2024</a:t>
            </a:r>
            <a:r>
              <a:rPr lang="en-GB" sz="2800" dirty="0">
                <a:solidFill>
                  <a:srgbClr val="006965"/>
                </a:solidFill>
                <a:latin typeface="+mn-lt"/>
              </a:rPr>
              <a:t>	</a:t>
            </a:r>
          </a:p>
        </p:txBody>
      </p:sp>
      <p:graphicFrame>
        <p:nvGraphicFramePr>
          <p:cNvPr id="3" name="Table 4">
            <a:extLst>
              <a:ext uri="{FF2B5EF4-FFF2-40B4-BE49-F238E27FC236}">
                <a16:creationId xmlns:a16="http://schemas.microsoft.com/office/drawing/2014/main" id="{B5BC6864-A205-326F-C6BA-18615BBA6BB6}"/>
              </a:ext>
            </a:extLst>
          </p:cNvPr>
          <p:cNvGraphicFramePr>
            <a:graphicFrameLocks noGrp="1"/>
          </p:cNvGraphicFramePr>
          <p:nvPr>
            <p:ph idx="1"/>
            <p:extLst>
              <p:ext uri="{D42A27DB-BD31-4B8C-83A1-F6EECF244321}">
                <p14:modId xmlns:p14="http://schemas.microsoft.com/office/powerpoint/2010/main" val="2864467543"/>
              </p:ext>
            </p:extLst>
          </p:nvPr>
        </p:nvGraphicFramePr>
        <p:xfrm>
          <a:off x="838200" y="1473362"/>
          <a:ext cx="10515596" cy="4293886"/>
        </p:xfrm>
        <a:graphic>
          <a:graphicData uri="http://schemas.openxmlformats.org/drawingml/2006/table">
            <a:tbl>
              <a:tblPr firstRow="1" bandRow="1">
                <a:tableStyleId>{93296810-A885-4BE3-A3E7-6D5BEEA58F35}</a:tableStyleId>
              </a:tblPr>
              <a:tblGrid>
                <a:gridCol w="1832708">
                  <a:extLst>
                    <a:ext uri="{9D8B030D-6E8A-4147-A177-3AD203B41FA5}">
                      <a16:colId xmlns:a16="http://schemas.microsoft.com/office/drawing/2014/main" val="1249537814"/>
                    </a:ext>
                  </a:extLst>
                </a:gridCol>
                <a:gridCol w="1447148">
                  <a:extLst>
                    <a:ext uri="{9D8B030D-6E8A-4147-A177-3AD203B41FA5}">
                      <a16:colId xmlns:a16="http://schemas.microsoft.com/office/drawing/2014/main" val="305200462"/>
                    </a:ext>
                  </a:extLst>
                </a:gridCol>
                <a:gridCol w="1447148">
                  <a:extLst>
                    <a:ext uri="{9D8B030D-6E8A-4147-A177-3AD203B41FA5}">
                      <a16:colId xmlns:a16="http://schemas.microsoft.com/office/drawing/2014/main" val="3726718846"/>
                    </a:ext>
                  </a:extLst>
                </a:gridCol>
                <a:gridCol w="1447148">
                  <a:extLst>
                    <a:ext uri="{9D8B030D-6E8A-4147-A177-3AD203B41FA5}">
                      <a16:colId xmlns:a16="http://schemas.microsoft.com/office/drawing/2014/main" val="4180364089"/>
                    </a:ext>
                  </a:extLst>
                </a:gridCol>
                <a:gridCol w="1447148">
                  <a:extLst>
                    <a:ext uri="{9D8B030D-6E8A-4147-A177-3AD203B41FA5}">
                      <a16:colId xmlns:a16="http://schemas.microsoft.com/office/drawing/2014/main" val="133471129"/>
                    </a:ext>
                  </a:extLst>
                </a:gridCol>
                <a:gridCol w="1447148">
                  <a:extLst>
                    <a:ext uri="{9D8B030D-6E8A-4147-A177-3AD203B41FA5}">
                      <a16:colId xmlns:a16="http://schemas.microsoft.com/office/drawing/2014/main" val="191910851"/>
                    </a:ext>
                  </a:extLst>
                </a:gridCol>
                <a:gridCol w="1447148">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latin typeface="+mn-lt"/>
                        </a:rPr>
                        <a:t>Area</a:t>
                      </a: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gridSpan="2">
                  <a:txBody>
                    <a:bodyPr/>
                    <a:lstStyle/>
                    <a:p>
                      <a:pPr algn="ctr" fontAlgn="ctr"/>
                      <a:r>
                        <a:rPr lang="en-GB" sz="1400" u="none" strike="noStrike" dirty="0">
                          <a:effectLst/>
                          <a:latin typeface="+mn-lt"/>
                        </a:rPr>
                        <a:t>March 2020</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ctr"/>
                      <a:r>
                        <a:rPr lang="en-GB" sz="1400" b="1" u="none" strike="noStrike" dirty="0">
                          <a:solidFill>
                            <a:schemeClr val="bg1"/>
                          </a:solidFill>
                          <a:effectLst/>
                          <a:latin typeface="+mn-lt"/>
                        </a:rPr>
                        <a:t>February 2024</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tc gridSpan="2">
                  <a:txBody>
                    <a:bodyPr/>
                    <a:lstStyle/>
                    <a:p>
                      <a:pPr algn="ctr" fontAlgn="b"/>
                      <a:r>
                        <a:rPr lang="en-GB" sz="1400" b="1" u="none" strike="noStrike" dirty="0">
                          <a:solidFill>
                            <a:schemeClr val="bg1"/>
                          </a:solidFill>
                          <a:effectLst/>
                          <a:latin typeface="+mn-lt"/>
                        </a:rPr>
                        <a:t>March 2020 - February 2024</a:t>
                      </a:r>
                      <a:endParaRPr lang="en-GB" sz="1400" b="1" i="0" u="none" strike="noStrike" dirty="0">
                        <a:solidFill>
                          <a:schemeClr val="bg1"/>
                        </a:solidFill>
                        <a:effectLst/>
                        <a:latin typeface="+mn-lt"/>
                        <a:cs typeface="Arial" panose="020B0604020202020204" pitchFamily="34" charset="0"/>
                      </a:endParaRPr>
                    </a:p>
                  </a:txBody>
                  <a:tcPr marL="7620" marR="7620" marT="7620" marB="0" anchor="ctr">
                    <a:solidFill>
                      <a:srgbClr val="006965"/>
                    </a:solidFill>
                  </a:tcP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GB" sz="1400" b="0" u="none" strike="noStrike" dirty="0">
                          <a:solidFill>
                            <a:srgbClr val="000000"/>
                          </a:solidFill>
                          <a:effectLst/>
                          <a:latin typeface="+mn-l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Number of claimants</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ctr"/>
                      <a:r>
                        <a:rPr lang="en-GB" sz="1400" u="none" strike="noStrike" dirty="0">
                          <a:effectLst/>
                          <a:latin typeface="+mn-lt"/>
                        </a:rPr>
                        <a:t>Claimant count</a:t>
                      </a:r>
                    </a:p>
                    <a:p>
                      <a:pPr algn="r" fontAlgn="ctr"/>
                      <a:r>
                        <a:rPr lang="en-GB" sz="1400" u="none" strike="noStrike" dirty="0">
                          <a:effectLst/>
                          <a:latin typeface="+mn-lt"/>
                        </a:rPr>
                        <a:t>rate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Change in number of claimants </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tc>
                  <a:txBody>
                    <a:bodyPr/>
                    <a:lstStyle/>
                    <a:p>
                      <a:pPr algn="r" fontAlgn="b"/>
                      <a:r>
                        <a:rPr lang="en-GB" sz="1400" b="0" u="none" strike="noStrike" dirty="0">
                          <a:solidFill>
                            <a:srgbClr val="000000"/>
                          </a:solidFill>
                          <a:effectLst/>
                          <a:latin typeface="+mn-lt"/>
                        </a:rPr>
                        <a:t>% point change in claimant count rate</a:t>
                      </a:r>
                      <a:endParaRPr lang="en-GB" sz="1400" b="0" i="0" u="none" strike="noStrike" dirty="0">
                        <a:solidFill>
                          <a:srgbClr val="000000"/>
                        </a:solidFill>
                        <a:effectLst/>
                        <a:latin typeface="+mn-lt"/>
                        <a:cs typeface="Arial" panose="020B0604020202020204" pitchFamily="34" charset="0"/>
                      </a:endParaRPr>
                    </a:p>
                  </a:txBody>
                  <a:tcPr marL="7620" marR="7620" marT="7620" marB="0" anchor="ctr">
                    <a:solidFill>
                      <a:srgbClr val="006965">
                        <a:alpha val="50196"/>
                      </a:srgbClr>
                    </a:solidFill>
                  </a:tcPr>
                </a:tc>
                <a:extLst>
                  <a:ext uri="{0D108BD9-81ED-4DB2-BD59-A6C34878D82A}">
                    <a16:rowId xmlns:a16="http://schemas.microsoft.com/office/drawing/2014/main" val="2527554147"/>
                  </a:ext>
                </a:extLst>
              </a:tr>
              <a:tr h="393292">
                <a:tc>
                  <a:txBody>
                    <a:bodyPr/>
                    <a:lstStyle/>
                    <a:p>
                      <a:pPr lvl="1" algn="r" fontAlgn="b"/>
                      <a:r>
                        <a:rPr lang="en-GB" sz="1400" u="none" strike="noStrike" dirty="0">
                          <a:effectLst/>
                          <a:latin typeface="+mn-lt"/>
                        </a:rPr>
                        <a:t>Aylesbury</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1,420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2,475</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3.1</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1,055</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1.3</a:t>
                      </a:r>
                    </a:p>
                  </a:txBody>
                  <a:tcPr marL="7620" marR="7620" marT="7620" marB="0">
                    <a:solidFill>
                      <a:srgbClr val="006965">
                        <a:alpha val="20000"/>
                      </a:srgbClr>
                    </a:solidFill>
                  </a:tcPr>
                </a:tc>
                <a:extLst>
                  <a:ext uri="{0D108BD9-81ED-4DB2-BD59-A6C34878D82A}">
                    <a16:rowId xmlns:a16="http://schemas.microsoft.com/office/drawing/2014/main" val="2548708749"/>
                  </a:ext>
                </a:extLst>
              </a:tr>
              <a:tr h="393292">
                <a:tc>
                  <a:txBody>
                    <a:bodyPr/>
                    <a:lstStyle/>
                    <a:p>
                      <a:pPr lvl="1" algn="r" fontAlgn="b"/>
                      <a:r>
                        <a:rPr lang="en-GB" sz="1400" u="none" strike="noStrike" dirty="0">
                          <a:effectLst/>
                          <a:latin typeface="+mn-lt"/>
                        </a:rPr>
                        <a:t>Beaconsfield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820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1,400</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2.4</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580</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1.0</a:t>
                      </a:r>
                    </a:p>
                  </a:txBody>
                  <a:tcPr marL="7620" marR="7620" marT="7620" marB="0">
                    <a:solidFill>
                      <a:srgbClr val="006965">
                        <a:alpha val="50196"/>
                      </a:srgbClr>
                    </a:solidFill>
                  </a:tcPr>
                </a:tc>
                <a:extLst>
                  <a:ext uri="{0D108BD9-81ED-4DB2-BD59-A6C34878D82A}">
                    <a16:rowId xmlns:a16="http://schemas.microsoft.com/office/drawing/2014/main" val="374224658"/>
                  </a:ext>
                </a:extLst>
              </a:tr>
              <a:tr h="393292">
                <a:tc>
                  <a:txBody>
                    <a:bodyPr/>
                    <a:lstStyle/>
                    <a:p>
                      <a:pPr lvl="1" algn="r" fontAlgn="b"/>
                      <a:r>
                        <a:rPr lang="en-GB" sz="1400" u="none" strike="noStrike" dirty="0">
                          <a:effectLst/>
                          <a:latin typeface="+mn-lt"/>
                        </a:rPr>
                        <a:t>Buckingham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710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1.1</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1,300</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2.0</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590</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0.9</a:t>
                      </a:r>
                    </a:p>
                  </a:txBody>
                  <a:tcPr marL="7620" marR="7620" marT="7620" marB="0">
                    <a:solidFill>
                      <a:srgbClr val="006965">
                        <a:alpha val="20000"/>
                      </a:srgbClr>
                    </a:solidFill>
                  </a:tcPr>
                </a:tc>
                <a:extLst>
                  <a:ext uri="{0D108BD9-81ED-4DB2-BD59-A6C34878D82A}">
                    <a16:rowId xmlns:a16="http://schemas.microsoft.com/office/drawing/2014/main" val="1025161210"/>
                  </a:ext>
                </a:extLst>
              </a:tr>
              <a:tr h="460636">
                <a:tc>
                  <a:txBody>
                    <a:bodyPr/>
                    <a:lstStyle/>
                    <a:p>
                      <a:pPr lvl="1" algn="r" fontAlgn="b"/>
                      <a:r>
                        <a:rPr lang="en-GB" sz="1400" u="none" strike="noStrike" dirty="0">
                          <a:effectLst/>
                          <a:latin typeface="+mn-lt"/>
                        </a:rPr>
                        <a:t>Chesham and Amersham</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750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1.4</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1,260</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2.3</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510</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0.9</a:t>
                      </a:r>
                    </a:p>
                  </a:txBody>
                  <a:tcPr marL="7620" marR="7620" marT="7620" marB="0">
                    <a:solidFill>
                      <a:srgbClr val="006965">
                        <a:alpha val="50196"/>
                      </a:srgbClr>
                    </a:solidFill>
                  </a:tcPr>
                </a:tc>
                <a:extLst>
                  <a:ext uri="{0D108BD9-81ED-4DB2-BD59-A6C34878D82A}">
                    <a16:rowId xmlns:a16="http://schemas.microsoft.com/office/drawing/2014/main" val="559763272"/>
                  </a:ext>
                </a:extLst>
              </a:tr>
              <a:tr h="393292">
                <a:tc>
                  <a:txBody>
                    <a:bodyPr/>
                    <a:lstStyle/>
                    <a:p>
                      <a:pPr lvl="1" algn="r" fontAlgn="b"/>
                      <a:r>
                        <a:rPr lang="en-GB" sz="1400" u="none" strike="noStrike" dirty="0">
                          <a:effectLst/>
                          <a:latin typeface="+mn-lt"/>
                        </a:rPr>
                        <a:t>Wycombe</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1,840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u="none" strike="noStrike" dirty="0">
                          <a:effectLst/>
                          <a:latin typeface="+mn-lt"/>
                        </a:rPr>
                        <a:t>2.6</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2,880</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4.2</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1,040</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1.6</a:t>
                      </a:r>
                    </a:p>
                  </a:txBody>
                  <a:tcPr marL="7620" marR="7620" marT="7620" marB="0">
                    <a:solidFill>
                      <a:srgbClr val="006965">
                        <a:alpha val="20000"/>
                      </a:srgbClr>
                    </a:solidFill>
                  </a:tcPr>
                </a:tc>
                <a:extLst>
                  <a:ext uri="{0D108BD9-81ED-4DB2-BD59-A6C34878D82A}">
                    <a16:rowId xmlns:a16="http://schemas.microsoft.com/office/drawing/2014/main" val="3378898359"/>
                  </a:ext>
                </a:extLst>
              </a:tr>
              <a:tr h="393292">
                <a:tc>
                  <a:txBody>
                    <a:bodyPr/>
                    <a:lstStyle/>
                    <a:p>
                      <a:pPr algn="l" fontAlgn="b"/>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tc>
                  <a:txBody>
                    <a:bodyPr/>
                    <a:lstStyle/>
                    <a:p>
                      <a:pPr algn="r" fontAlgn="b"/>
                      <a:endParaRPr lang="en-GB" sz="1400" b="0" i="0" u="none" strike="noStrike" dirty="0">
                        <a:solidFill>
                          <a:srgbClr val="000000"/>
                        </a:solidFill>
                        <a:effectLst/>
                        <a:latin typeface="+mn-lt"/>
                      </a:endParaRPr>
                    </a:p>
                  </a:txBody>
                  <a:tcPr marL="7620" marR="7620" marT="7620" marB="0">
                    <a:solidFill>
                      <a:srgbClr val="006965">
                        <a:alpha val="50196"/>
                      </a:srgbClr>
                    </a:solidFill>
                  </a:tcPr>
                </a:tc>
                <a:extLst>
                  <a:ext uri="{0D108BD9-81ED-4DB2-BD59-A6C34878D82A}">
                    <a16:rowId xmlns:a16="http://schemas.microsoft.com/office/drawing/2014/main" val="2142116898"/>
                  </a:ext>
                </a:extLst>
              </a:tr>
              <a:tr h="393292">
                <a:tc>
                  <a:txBody>
                    <a:bodyPr/>
                    <a:lstStyle/>
                    <a:p>
                      <a:pPr algn="l" fontAlgn="b"/>
                      <a:r>
                        <a:rPr lang="en-GB" sz="1400" b="1" u="none" strike="noStrike" dirty="0">
                          <a:effectLst/>
                          <a:latin typeface="+mn-lt"/>
                        </a:rPr>
                        <a:t>Buckinghamshire</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5,540</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t"/>
                      <a:r>
                        <a:rPr lang="en-GB" sz="1400" b="1" u="none" strike="noStrike" dirty="0">
                          <a:effectLst/>
                          <a:latin typeface="+mn-lt"/>
                        </a:rPr>
                        <a:t>1.7</a:t>
                      </a:r>
                      <a:endParaRPr lang="en-GB" sz="1400" b="1" i="0" u="none" strike="noStrike" dirty="0">
                        <a:solidFill>
                          <a:srgbClr val="000000"/>
                        </a:solidFill>
                        <a:effectLst/>
                        <a:latin typeface="+mn-lt"/>
                        <a:cs typeface="Arial" panose="020B0604020202020204" pitchFamily="34" charset="0"/>
                      </a:endParaRP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9,320</a:t>
                      </a:r>
                    </a:p>
                  </a:txBody>
                  <a:tcPr marL="7620" marR="7620" marT="7620" marB="0">
                    <a:solidFill>
                      <a:srgbClr val="006965">
                        <a:alpha val="20000"/>
                      </a:srgbClr>
                    </a:solidFill>
                  </a:tcPr>
                </a:tc>
                <a:tc>
                  <a:txBody>
                    <a:bodyPr/>
                    <a:lstStyle/>
                    <a:p>
                      <a:pPr algn="r" fontAlgn="b"/>
                      <a:r>
                        <a:rPr lang="en-GB" sz="1400" b="0" i="0" u="none" strike="noStrike" dirty="0">
                          <a:solidFill>
                            <a:srgbClr val="000000"/>
                          </a:solidFill>
                          <a:effectLst/>
                          <a:latin typeface="+mn-lt"/>
                        </a:rPr>
                        <a:t>2.7</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3,780</a:t>
                      </a:r>
                    </a:p>
                  </a:txBody>
                  <a:tcPr marL="7620" marR="7620" marT="7620" marB="0">
                    <a:solidFill>
                      <a:srgbClr val="006965">
                        <a:alpha val="20000"/>
                      </a:srgbClr>
                    </a:solidFill>
                  </a:tcPr>
                </a:tc>
                <a:tc>
                  <a:txBody>
                    <a:bodyPr/>
                    <a:lstStyle/>
                    <a:p>
                      <a:pPr algn="r" fontAlgn="b"/>
                      <a:r>
                        <a:rPr lang="en-GB" sz="1400" b="0" i="0" u="none" strike="noStrike">
                          <a:solidFill>
                            <a:srgbClr val="000000"/>
                          </a:solidFill>
                          <a:effectLst/>
                          <a:latin typeface="+mn-lt"/>
                        </a:rPr>
                        <a:t>1.0</a:t>
                      </a:r>
                    </a:p>
                  </a:txBody>
                  <a:tcPr marL="7620" marR="7620" marT="7620" marB="0">
                    <a:solidFill>
                      <a:srgbClr val="006965">
                        <a:alpha val="20000"/>
                      </a:srgbClr>
                    </a:solidFill>
                  </a:tcPr>
                </a:tc>
                <a:extLst>
                  <a:ext uri="{0D108BD9-81ED-4DB2-BD59-A6C34878D82A}">
                    <a16:rowId xmlns:a16="http://schemas.microsoft.com/office/drawing/2014/main" val="1577093800"/>
                  </a:ext>
                </a:extLst>
              </a:tr>
              <a:tr h="393292">
                <a:tc>
                  <a:txBody>
                    <a:bodyPr/>
                    <a:lstStyle/>
                    <a:p>
                      <a:pPr algn="l" fontAlgn="b"/>
                      <a:r>
                        <a:rPr lang="en-GB" sz="1400" u="none" strike="noStrike" dirty="0">
                          <a:effectLst/>
                          <a:latin typeface="+mn-lt"/>
                        </a:rPr>
                        <a:t>England</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1,063,505</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t"/>
                      <a:r>
                        <a:rPr lang="en-GB" sz="1400" u="none" strike="noStrike" dirty="0">
                          <a:effectLst/>
                          <a:latin typeface="+mn-lt"/>
                        </a:rPr>
                        <a:t>3.0</a:t>
                      </a:r>
                      <a:endParaRPr lang="en-GB" sz="1400" b="0" i="0" u="none" strike="noStrike" dirty="0">
                        <a:solidFill>
                          <a:srgbClr val="000000"/>
                        </a:solidFill>
                        <a:effectLst/>
                        <a:latin typeface="+mn-lt"/>
                        <a:cs typeface="Arial" panose="020B0604020202020204" pitchFamily="34" charset="0"/>
                      </a:endParaRP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1,405,485</a:t>
                      </a:r>
                    </a:p>
                  </a:txBody>
                  <a:tcPr marL="7620" marR="7620" marT="7620" marB="0">
                    <a:solidFill>
                      <a:srgbClr val="006965">
                        <a:alpha val="50196"/>
                      </a:srgbClr>
                    </a:solidFill>
                  </a:tcPr>
                </a:tc>
                <a:tc>
                  <a:txBody>
                    <a:bodyPr/>
                    <a:lstStyle/>
                    <a:p>
                      <a:pPr algn="r" fontAlgn="b"/>
                      <a:r>
                        <a:rPr lang="en-GB" sz="1400" b="0" i="0" u="none" strike="noStrike">
                          <a:solidFill>
                            <a:srgbClr val="000000"/>
                          </a:solidFill>
                          <a:effectLst/>
                          <a:latin typeface="+mn-lt"/>
                        </a:rPr>
                        <a:t>3.9</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341,980</a:t>
                      </a:r>
                    </a:p>
                  </a:txBody>
                  <a:tcPr marL="7620" marR="7620" marT="7620" marB="0">
                    <a:solidFill>
                      <a:srgbClr val="006965">
                        <a:alpha val="50196"/>
                      </a:srgbClr>
                    </a:solidFill>
                  </a:tcPr>
                </a:tc>
                <a:tc>
                  <a:txBody>
                    <a:bodyPr/>
                    <a:lstStyle/>
                    <a:p>
                      <a:pPr algn="r" fontAlgn="b"/>
                      <a:r>
                        <a:rPr lang="en-GB" sz="1400" b="0" i="0" u="none" strike="noStrike" dirty="0">
                          <a:solidFill>
                            <a:srgbClr val="000000"/>
                          </a:solidFill>
                          <a:effectLst/>
                          <a:latin typeface="+mn-lt"/>
                        </a:rPr>
                        <a:t>0.9</a:t>
                      </a:r>
                    </a:p>
                  </a:txBody>
                  <a:tcPr marL="7620" marR="7620" marT="7620" marB="0">
                    <a:solidFill>
                      <a:srgbClr val="006965">
                        <a:alpha val="50196"/>
                      </a:srgbClr>
                    </a:solidFill>
                  </a:tcPr>
                </a:tc>
                <a:extLst>
                  <a:ext uri="{0D108BD9-81ED-4DB2-BD59-A6C34878D82A}">
                    <a16:rowId xmlns:a16="http://schemas.microsoft.com/office/drawing/2014/main" val="1894439850"/>
                  </a:ext>
                </a:extLst>
              </a:tr>
            </a:tbl>
          </a:graphicData>
        </a:graphic>
      </p:graphicFrame>
      <p:pic>
        <p:nvPicPr>
          <p:cNvPr id="6" name="Picture 5" descr="Text&#10;&#10;Description automatically generated with medium confidence">
            <a:extLst>
              <a:ext uri="{FF2B5EF4-FFF2-40B4-BE49-F238E27FC236}">
                <a16:creationId xmlns:a16="http://schemas.microsoft.com/office/drawing/2014/main" id="{391204C5-7732-8C30-23B3-C46BF6676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
        <p:nvSpPr>
          <p:cNvPr id="7" name="TextBox 6">
            <a:extLst>
              <a:ext uri="{FF2B5EF4-FFF2-40B4-BE49-F238E27FC236}">
                <a16:creationId xmlns:a16="http://schemas.microsoft.com/office/drawing/2014/main" id="{1E719C3F-78D8-2909-59A0-1C634C3DF680}"/>
              </a:ext>
            </a:extLst>
          </p:cNvPr>
          <p:cNvSpPr txBox="1"/>
          <p:nvPr/>
        </p:nvSpPr>
        <p:spPr>
          <a:xfrm>
            <a:off x="9180692" y="5900652"/>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spTree>
    <p:extLst>
      <p:ext uri="{BB962C8B-B14F-4D97-AF65-F5344CB8AC3E}">
        <p14:creationId xmlns:p14="http://schemas.microsoft.com/office/powerpoint/2010/main" val="373618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4282629571"/>
              </p:ext>
            </p:extLst>
          </p:nvPr>
        </p:nvGraphicFramePr>
        <p:xfrm>
          <a:off x="1132675" y="1302631"/>
          <a:ext cx="10422000" cy="46980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603681" y="337895"/>
            <a:ext cx="10515600" cy="741338"/>
          </a:xfrm>
        </p:spPr>
        <p:txBody>
          <a:bodyPr>
            <a:normAutofit/>
          </a:bodyPr>
          <a:lstStyle/>
          <a:p>
            <a:r>
              <a:rPr lang="en-GB" sz="2800" b="1" dirty="0">
                <a:solidFill>
                  <a:srgbClr val="006965"/>
                </a:solidFill>
                <a:latin typeface="+mn-lt"/>
              </a:rPr>
              <a:t>Chart 1: Claimant Count – February 2024</a:t>
            </a:r>
            <a:r>
              <a:rPr lang="en-GB" sz="2800" dirty="0">
                <a:solidFill>
                  <a:srgbClr val="006965"/>
                </a:solidFill>
                <a:latin typeface="+mn-lt"/>
              </a:rPr>
              <a:t>	</a:t>
            </a:r>
          </a:p>
        </p:txBody>
      </p:sp>
      <p:sp>
        <p:nvSpPr>
          <p:cNvPr id="4" name="Oval 3">
            <a:extLst>
              <a:ext uri="{FF2B5EF4-FFF2-40B4-BE49-F238E27FC236}">
                <a16:creationId xmlns:a16="http://schemas.microsoft.com/office/drawing/2014/main" id="{6A868EE4-70A0-2EB1-00C9-38A34316C115}"/>
              </a:ext>
            </a:extLst>
          </p:cNvPr>
          <p:cNvSpPr/>
          <p:nvPr/>
        </p:nvSpPr>
        <p:spPr>
          <a:xfrm>
            <a:off x="1724403" y="1451921"/>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3,780</a:t>
            </a:r>
            <a:r>
              <a:rPr lang="en-GB" sz="1400" dirty="0"/>
              <a:t> more claimants in February 2024 than in March 2020</a:t>
            </a:r>
          </a:p>
        </p:txBody>
      </p:sp>
      <p:sp>
        <p:nvSpPr>
          <p:cNvPr id="6" name="TextBox 5">
            <a:extLst>
              <a:ext uri="{FF2B5EF4-FFF2-40B4-BE49-F238E27FC236}">
                <a16:creationId xmlns:a16="http://schemas.microsoft.com/office/drawing/2014/main" id="{D43B871C-8C87-9606-7F2F-1A781AE94D25}"/>
              </a:ext>
            </a:extLst>
          </p:cNvPr>
          <p:cNvSpPr txBox="1"/>
          <p:nvPr/>
        </p:nvSpPr>
        <p:spPr>
          <a:xfrm>
            <a:off x="9685471" y="5959361"/>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8" name="Picture 7" descr="Text&#10;&#10;Description automatically generated with medium confidence">
            <a:extLst>
              <a:ext uri="{FF2B5EF4-FFF2-40B4-BE49-F238E27FC236}">
                <a16:creationId xmlns:a16="http://schemas.microsoft.com/office/drawing/2014/main" id="{8051017A-FCA1-01C2-863F-E9797525B9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41140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729914" y="310077"/>
            <a:ext cx="8553450" cy="600805"/>
          </a:xfrm>
        </p:spPr>
        <p:txBody>
          <a:bodyPr>
            <a:normAutofit fontScale="90000"/>
          </a:bodyPr>
          <a:lstStyle/>
          <a:p>
            <a:r>
              <a:rPr lang="en-GB" sz="2800" b="1" dirty="0">
                <a:solidFill>
                  <a:srgbClr val="006965"/>
                </a:solidFill>
                <a:latin typeface="+mn-lt"/>
              </a:rPr>
              <a:t>Chart 2: Claimant Count rate by LEP area (February 2024)</a:t>
            </a:r>
            <a:r>
              <a:rPr lang="en-GB" sz="2800" dirty="0">
                <a:solidFill>
                  <a:srgbClr val="006965"/>
                </a:solidFill>
                <a:latin typeface="+mn-lt"/>
              </a:rPr>
              <a:t>	</a:t>
            </a:r>
          </a:p>
        </p:txBody>
      </p:sp>
      <p:sp>
        <p:nvSpPr>
          <p:cNvPr id="4" name="TextBox 3">
            <a:extLst>
              <a:ext uri="{FF2B5EF4-FFF2-40B4-BE49-F238E27FC236}">
                <a16:creationId xmlns:a16="http://schemas.microsoft.com/office/drawing/2014/main" id="{BCDE03A8-C1AB-ED9C-C14A-50C11A93C856}"/>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6" name="Picture 5" descr="Text&#10;&#10;Description automatically generated with medium confidence">
            <a:extLst>
              <a:ext uri="{FF2B5EF4-FFF2-40B4-BE49-F238E27FC236}">
                <a16:creationId xmlns:a16="http://schemas.microsoft.com/office/drawing/2014/main" id="{36257988-F78D-535B-E61A-86BF2423D9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3" name="Chart 2">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2160979789"/>
              </p:ext>
            </p:extLst>
          </p:nvPr>
        </p:nvGraphicFramePr>
        <p:xfrm>
          <a:off x="789019" y="1106463"/>
          <a:ext cx="10112400" cy="518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6212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a:xfrm>
            <a:off x="838200" y="114497"/>
            <a:ext cx="8010196" cy="1325563"/>
          </a:xfrm>
        </p:spPr>
        <p:txBody>
          <a:bodyPr>
            <a:normAutofit/>
          </a:bodyPr>
          <a:lstStyle/>
          <a:p>
            <a:r>
              <a:rPr lang="en-GB" sz="2800" b="1" dirty="0">
                <a:solidFill>
                  <a:srgbClr val="006965"/>
                </a:solidFill>
                <a:latin typeface="+mn-lt"/>
              </a:rPr>
              <a:t>Chart 3: Claimant Count rate % point change, March 2020 to February 2024, by LEP area</a:t>
            </a:r>
            <a:r>
              <a:rPr lang="en-GB" sz="2800" dirty="0">
                <a:solidFill>
                  <a:srgbClr val="006965"/>
                </a:solidFill>
                <a:latin typeface="+mn-lt"/>
              </a:rPr>
              <a:t>	</a:t>
            </a:r>
          </a:p>
        </p:txBody>
      </p:sp>
      <p:sp>
        <p:nvSpPr>
          <p:cNvPr id="4" name="TextBox 3">
            <a:extLst>
              <a:ext uri="{FF2B5EF4-FFF2-40B4-BE49-F238E27FC236}">
                <a16:creationId xmlns:a16="http://schemas.microsoft.com/office/drawing/2014/main" id="{133B023D-FD56-4789-989E-728754E08B78}"/>
              </a:ext>
            </a:extLst>
          </p:cNvPr>
          <p:cNvSpPr txBox="1"/>
          <p:nvPr/>
        </p:nvSpPr>
        <p:spPr>
          <a:xfrm>
            <a:off x="9814867" y="5949418"/>
            <a:ext cx="2173104" cy="307777"/>
          </a:xfrm>
          <a:prstGeom prst="rect">
            <a:avLst/>
          </a:prstGeom>
          <a:noFill/>
        </p:spPr>
        <p:txBody>
          <a:bodyPr wrap="square" rtlCol="0">
            <a:spAutoFit/>
          </a:bodyPr>
          <a:lstStyle/>
          <a:p>
            <a:pPr algn="r"/>
            <a:r>
              <a:rPr lang="en-GB" sz="1400" i="1" dirty="0">
                <a:solidFill>
                  <a:schemeClr val="tx1">
                    <a:lumMod val="85000"/>
                    <a:lumOff val="15000"/>
                  </a:schemeClr>
                </a:solidFill>
              </a:rPr>
              <a:t>Source: DWP, via NOMIS</a:t>
            </a:r>
          </a:p>
        </p:txBody>
      </p:sp>
      <p:pic>
        <p:nvPicPr>
          <p:cNvPr id="7" name="Picture 6" descr="Text&#10;&#10;Description automatically generated with medium confidence">
            <a:extLst>
              <a:ext uri="{FF2B5EF4-FFF2-40B4-BE49-F238E27FC236}">
                <a16:creationId xmlns:a16="http://schemas.microsoft.com/office/drawing/2014/main" id="{B3495785-C108-C39E-0DFE-F838843C0C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graphicFrame>
        <p:nvGraphicFramePr>
          <p:cNvPr id="3" name="Chart 2">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3256467463"/>
              </p:ext>
            </p:extLst>
          </p:nvPr>
        </p:nvGraphicFramePr>
        <p:xfrm>
          <a:off x="638400" y="1341538"/>
          <a:ext cx="10915200" cy="50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4058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2800" b="1" dirty="0">
                <a:solidFill>
                  <a:srgbClr val="006965"/>
                </a:solidFill>
                <a:latin typeface="+mn-lt"/>
              </a:rPr>
              <a:t>Characteristics of claimants	</a:t>
            </a:r>
            <a:r>
              <a:rPr lang="en-GB" sz="2800" dirty="0">
                <a:solidFill>
                  <a:srgbClr val="006965"/>
                </a:solidFill>
                <a:latin typeface="+mn-lt"/>
              </a:rPr>
              <a:t>	</a:t>
            </a: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400" dirty="0"/>
              <a:t>Between March 2020 and February 2024, the Claimant Count rate in Buckinghamshire for men rose by 1.0 percentage points, compared to 1.1 percentage point for women.</a:t>
            </a:r>
          </a:p>
          <a:p>
            <a:r>
              <a:rPr lang="en-GB" sz="2400" dirty="0"/>
              <a:t>People aged 25-49 make up a greater proportion of all those claiming now than pre-pandemic.</a:t>
            </a:r>
          </a:p>
          <a:p>
            <a:r>
              <a:rPr lang="en-GB" sz="2400" dirty="0"/>
              <a:t>There was an 85% increase in the number of 25-49 year old claimants in Buckinghamshire between March 2020 and February 2024, compared with a 68% increase across all ages.  </a:t>
            </a:r>
          </a:p>
          <a:p>
            <a:endParaRPr lang="en-GB" sz="2400" dirty="0"/>
          </a:p>
          <a:p>
            <a:endParaRPr lang="en-GB" sz="2400" dirty="0"/>
          </a:p>
        </p:txBody>
      </p:sp>
      <p:pic>
        <p:nvPicPr>
          <p:cNvPr id="6" name="Picture 5" descr="Text&#10;&#10;Description automatically generated with medium confidence">
            <a:extLst>
              <a:ext uri="{FF2B5EF4-FFF2-40B4-BE49-F238E27FC236}">
                <a16:creationId xmlns:a16="http://schemas.microsoft.com/office/drawing/2014/main" id="{4972E325-EEC2-1C48-E36F-40CE1E527F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330434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2BA3-833D-439A-ADCC-1FD4466E5460}"/>
              </a:ext>
            </a:extLst>
          </p:cNvPr>
          <p:cNvSpPr>
            <a:spLocks noGrp="1"/>
          </p:cNvSpPr>
          <p:nvPr>
            <p:ph type="title"/>
          </p:nvPr>
        </p:nvSpPr>
        <p:spPr/>
        <p:txBody>
          <a:bodyPr>
            <a:normAutofit/>
          </a:bodyPr>
          <a:lstStyle/>
          <a:p>
            <a:r>
              <a:rPr lang="en-GB" sz="3200" b="1" dirty="0">
                <a:solidFill>
                  <a:srgbClr val="006965"/>
                </a:solidFill>
                <a:latin typeface="+mn-lt"/>
              </a:rPr>
              <a:t>Technical Appendix (1)</a:t>
            </a:r>
            <a:endParaRPr lang="en-GB" sz="3200" dirty="0">
              <a:solidFill>
                <a:srgbClr val="006965"/>
              </a:solidFill>
              <a:latin typeface="+mn-lt"/>
            </a:endParaRPr>
          </a:p>
        </p:txBody>
      </p:sp>
      <p:sp>
        <p:nvSpPr>
          <p:cNvPr id="4" name="Content Placeholder 3">
            <a:extLst>
              <a:ext uri="{FF2B5EF4-FFF2-40B4-BE49-F238E27FC236}">
                <a16:creationId xmlns:a16="http://schemas.microsoft.com/office/drawing/2014/main" id="{7CA60DFD-157B-19A7-9E92-36BDA2CD08D9}"/>
              </a:ext>
            </a:extLst>
          </p:cNvPr>
          <p:cNvSpPr>
            <a:spLocks noGrp="1"/>
          </p:cNvSpPr>
          <p:nvPr>
            <p:ph idx="1"/>
          </p:nvPr>
        </p:nvSpPr>
        <p:spPr/>
        <p:txBody>
          <a:bodyPr>
            <a:normAutofit/>
          </a:bodyPr>
          <a:lstStyle/>
          <a:p>
            <a:r>
              <a:rPr lang="en-GB" sz="2000" dirty="0"/>
              <a:t>The Claimant Count counts the number of people who claim Universal Credit and are required to seek work and be available for work plus the number of people claiming Jobseeker's Allowance. </a:t>
            </a:r>
          </a:p>
          <a:p>
            <a:r>
              <a:rPr lang="en-GB" sz="2000" dirty="0"/>
              <a:t>It is a measure of the number of people claiming ‘out-of-work’ related benefits. </a:t>
            </a:r>
          </a:p>
          <a:p>
            <a:r>
              <a:rPr lang="en-GB" sz="2000" dirty="0"/>
              <a:t>Whilst the Claimant Count is not a measure of unemployment, it is a useful proxy at the local level as unemployment data derived from survey data has large margins of error. </a:t>
            </a:r>
          </a:p>
          <a:p>
            <a:r>
              <a:rPr lang="en-GB" sz="2000" dirty="0"/>
              <a:t>It is also a timely measure as data is released on a monthly basis. Data released in the second week in January 2024 for example, measures the number of claimants in the month to the second week in December 2023. </a:t>
            </a:r>
          </a:p>
          <a:p>
            <a:endParaRPr lang="en-GB" sz="2000" dirty="0"/>
          </a:p>
          <a:p>
            <a:endParaRPr lang="en-GB" sz="2000" dirty="0"/>
          </a:p>
        </p:txBody>
      </p:sp>
      <p:pic>
        <p:nvPicPr>
          <p:cNvPr id="3" name="Picture 2" descr="Text&#10;&#10;Description automatically generated with medium confidence">
            <a:extLst>
              <a:ext uri="{FF2B5EF4-FFF2-40B4-BE49-F238E27FC236}">
                <a16:creationId xmlns:a16="http://schemas.microsoft.com/office/drawing/2014/main" id="{5F6496FD-9981-BE3D-5277-53F35D5195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9209" y="114497"/>
            <a:ext cx="2173104" cy="991966"/>
          </a:xfrm>
          <a:prstGeom prst="rect">
            <a:avLst/>
          </a:prstGeom>
        </p:spPr>
      </p:pic>
    </p:spTree>
    <p:extLst>
      <p:ext uri="{BB962C8B-B14F-4D97-AF65-F5344CB8AC3E}">
        <p14:creationId xmlns:p14="http://schemas.microsoft.com/office/powerpoint/2010/main" val="2560771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CA82913DEA0148AC94C8BCBF1D7BBE" ma:contentTypeVersion="1115" ma:contentTypeDescription="Create a new document." ma:contentTypeScope="" ma:versionID="c1229ecf5a6ff65fd936f98bf61dd995">
  <xsd:schema xmlns:xsd="http://www.w3.org/2001/XMLSchema" xmlns:xs="http://www.w3.org/2001/XMLSchema" xmlns:p="http://schemas.microsoft.com/office/2006/metadata/properties" xmlns:ns2="bdacb442-bfc7-44df-9acc-2a4df8c8cb38" xmlns:ns3="e57c56eb-a1f0-4979-a931-b899a3a709e4" targetNamespace="http://schemas.microsoft.com/office/2006/metadata/properties" ma:root="true" ma:fieldsID="a5f95ff58b3f6864889663fba1a7b5cf" ns2:_="" ns3:_="">
    <xsd:import namespace="bdacb442-bfc7-44df-9acc-2a4df8c8cb38"/>
    <xsd:import namespace="e57c56eb-a1f0-4979-a931-b899a3a709e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6639fbd3-ce61-4fa2-9238-2504b05acb09}" ma:internalName="TaxCatchAll" ma:showField="CatchAllData" ma:web="bdacb442-bfc7-44df-9acc-2a4df8c8cb3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57c56eb-a1f0-4979-a931-b899a3a709e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1ea9a1c8-df81-41cf-bcb6-b941b67a29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e57c56eb-a1f0-4979-a931-b899a3a709e4">
      <Terms xmlns="http://schemas.microsoft.com/office/infopath/2007/PartnerControls"/>
    </lcf76f155ced4ddcb4097134ff3c332f>
    <TaxCatchAll xmlns="bdacb442-bfc7-44df-9acc-2a4df8c8cb38" xsi:nil="true"/>
    <_dlc_DocId xmlns="bdacb442-bfc7-44df-9acc-2a4df8c8cb38">T6W7HYUETC4M-1407514363-107308</_dlc_DocId>
    <_dlc_DocIdUrl xmlns="bdacb442-bfc7-44df-9acc-2a4df8c8cb38">
      <Url>https://bucksbusinessfirst.sharepoint.com/sites/btvlep/_layouts/15/DocIdRedir.aspx?ID=T6W7HYUETC4M-1407514363-107308</Url>
      <Description>T6W7HYUETC4M-1407514363-107308</Description>
    </_dlc_DocIdUrl>
  </documentManagement>
</p:properties>
</file>

<file path=customXml/itemProps1.xml><?xml version="1.0" encoding="utf-8"?>
<ds:datastoreItem xmlns:ds="http://schemas.openxmlformats.org/officeDocument/2006/customXml" ds:itemID="{B7C1AEF5-78E3-4808-8DAD-4EDFBE8B8F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acb442-bfc7-44df-9acc-2a4df8c8cb38"/>
    <ds:schemaRef ds:uri="e57c56eb-a1f0-4979-a931-b899a3a709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A7A99F-B7A5-4FBB-9AFF-2827D0BB98E0}">
  <ds:schemaRefs>
    <ds:schemaRef ds:uri="http://schemas.microsoft.com/sharepoint/v3/contenttype/forms"/>
  </ds:schemaRefs>
</ds:datastoreItem>
</file>

<file path=customXml/itemProps3.xml><?xml version="1.0" encoding="utf-8"?>
<ds:datastoreItem xmlns:ds="http://schemas.openxmlformats.org/officeDocument/2006/customXml" ds:itemID="{431D6489-FE59-411A-85BE-F756F9EAF2BD}">
  <ds:schemaRefs>
    <ds:schemaRef ds:uri="http://schemas.microsoft.com/sharepoint/events"/>
  </ds:schemaRefs>
</ds:datastoreItem>
</file>

<file path=customXml/itemProps4.xml><?xml version="1.0" encoding="utf-8"?>
<ds:datastoreItem xmlns:ds="http://schemas.openxmlformats.org/officeDocument/2006/customXml" ds:itemID="{72B174E1-9C0F-4E74-8B86-40C2D591C4E5}">
  <ds:schemaRefs>
    <ds:schemaRef ds:uri="http://schemas.microsoft.com/office/2006/metadata/properties"/>
    <ds:schemaRef ds:uri="http://schemas.microsoft.com/office/infopath/2007/PartnerControls"/>
    <ds:schemaRef ds:uri="e57c56eb-a1f0-4979-a931-b899a3a709e4"/>
    <ds:schemaRef ds:uri="bdacb442-bfc7-44df-9acc-2a4df8c8cb38"/>
  </ds:schemaRefs>
</ds:datastoreItem>
</file>

<file path=docProps/app.xml><?xml version="1.0" encoding="utf-8"?>
<Properties xmlns="http://schemas.openxmlformats.org/officeDocument/2006/extended-properties" xmlns:vt="http://schemas.openxmlformats.org/officeDocument/2006/docPropsVTypes">
  <TotalTime>340</TotalTime>
  <Words>807</Words>
  <Application>Microsoft Office PowerPoint</Application>
  <PresentationFormat>Widescreen</PresentationFormat>
  <Paragraphs>109</Paragraphs>
  <Slides>11</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Calibri Light</vt:lpstr>
      <vt:lpstr>Symbol</vt:lpstr>
      <vt:lpstr>Office Theme</vt:lpstr>
      <vt:lpstr>1_Office Theme</vt:lpstr>
      <vt:lpstr>Microsoft Excel Worksheet</vt:lpstr>
      <vt:lpstr>March 2024</vt:lpstr>
      <vt:lpstr>About </vt:lpstr>
      <vt:lpstr>Headlines – February 2024 </vt:lpstr>
      <vt:lpstr>Table 1: Claimant Count – February 2024 </vt:lpstr>
      <vt:lpstr>Chart 1: Claimant Count – February 2024 </vt:lpstr>
      <vt:lpstr>Chart 2: Claimant Count rate by LEP area (February 2024) </vt:lpstr>
      <vt:lpstr>Chart 3: Claimant Count rate % point change, March 2020 to February 2024, by LEP area </vt:lpstr>
      <vt:lpstr>Characteristics of claimants  </vt:lpstr>
      <vt:lpstr>Technical Appendix (1)</vt:lpstr>
      <vt:lpstr>Technical Appendix (2)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2023</dc:title>
  <dc:creator>James Moorhouse</dc:creator>
  <cp:lastModifiedBy>James Moorhouse</cp:lastModifiedBy>
  <cp:revision>6</cp:revision>
  <dcterms:created xsi:type="dcterms:W3CDTF">2023-10-24T10:15:05Z</dcterms:created>
  <dcterms:modified xsi:type="dcterms:W3CDTF">2024-03-20T14:39:44Z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ec5e55af-8e1c-4c8c-afad-77e765fb3fe1</vt:lpwstr>
  </property>
  <property fmtid="{D5CDD505-2E9C-101B-9397-08002B2CF9AE}" pid="3" name="ContentTypeId">
    <vt:lpwstr>0x010100DBCA82913DEA0148AC94C8BCBF1D7BBE</vt:lpwstr>
  </property>
  <property fmtid="{D5CDD505-2E9C-101B-9397-08002B2CF9AE}" pid="4" name="MediaServiceImageTags">
    <vt:lpwstr/>
  </property>
</Properties>
</file>