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6.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2"/>
  </p:notesMasterIdLst>
  <p:handoutMasterIdLst>
    <p:handoutMasterId r:id="rId73"/>
  </p:handoutMasterIdLst>
  <p:sldIdLst>
    <p:sldId id="256" r:id="rId6"/>
    <p:sldId id="393" r:id="rId7"/>
    <p:sldId id="257" r:id="rId8"/>
    <p:sldId id="402" r:id="rId9"/>
    <p:sldId id="259" r:id="rId10"/>
    <p:sldId id="390" r:id="rId11"/>
    <p:sldId id="327" r:id="rId12"/>
    <p:sldId id="353" r:id="rId13"/>
    <p:sldId id="354" r:id="rId14"/>
    <p:sldId id="358" r:id="rId15"/>
    <p:sldId id="407" r:id="rId16"/>
    <p:sldId id="355" r:id="rId17"/>
    <p:sldId id="356" r:id="rId18"/>
    <p:sldId id="357" r:id="rId19"/>
    <p:sldId id="367" r:id="rId20"/>
    <p:sldId id="366" r:id="rId21"/>
    <p:sldId id="274" r:id="rId22"/>
    <p:sldId id="396" r:id="rId23"/>
    <p:sldId id="349" r:id="rId24"/>
    <p:sldId id="409" r:id="rId25"/>
    <p:sldId id="267" r:id="rId26"/>
    <p:sldId id="413" r:id="rId27"/>
    <p:sldId id="369" r:id="rId28"/>
    <p:sldId id="285" r:id="rId29"/>
    <p:sldId id="372" r:id="rId30"/>
    <p:sldId id="370" r:id="rId31"/>
    <p:sldId id="398" r:id="rId32"/>
    <p:sldId id="329" r:id="rId33"/>
    <p:sldId id="389" r:id="rId34"/>
    <p:sldId id="410" r:id="rId35"/>
    <p:sldId id="275" r:id="rId36"/>
    <p:sldId id="339" r:id="rId37"/>
    <p:sldId id="340" r:id="rId38"/>
    <p:sldId id="341" r:id="rId39"/>
    <p:sldId id="336" r:id="rId40"/>
    <p:sldId id="300" r:id="rId41"/>
    <p:sldId id="315" r:id="rId42"/>
    <p:sldId id="342" r:id="rId43"/>
    <p:sldId id="400" r:id="rId44"/>
    <p:sldId id="343" r:id="rId45"/>
    <p:sldId id="375" r:id="rId46"/>
    <p:sldId id="381" r:id="rId47"/>
    <p:sldId id="411" r:id="rId48"/>
    <p:sldId id="412" r:id="rId49"/>
    <p:sldId id="373" r:id="rId50"/>
    <p:sldId id="379" r:id="rId51"/>
    <p:sldId id="382" r:id="rId52"/>
    <p:sldId id="374" r:id="rId53"/>
    <p:sldId id="376" r:id="rId54"/>
    <p:sldId id="377" r:id="rId55"/>
    <p:sldId id="304" r:id="rId56"/>
    <p:sldId id="288" r:id="rId57"/>
    <p:sldId id="350" r:id="rId58"/>
    <p:sldId id="378" r:id="rId59"/>
    <p:sldId id="405" r:id="rId60"/>
    <p:sldId id="406" r:id="rId61"/>
    <p:sldId id="385" r:id="rId62"/>
    <p:sldId id="297" r:id="rId63"/>
    <p:sldId id="401" r:id="rId64"/>
    <p:sldId id="417" r:id="rId65"/>
    <p:sldId id="416" r:id="rId66"/>
    <p:sldId id="363" r:id="rId67"/>
    <p:sldId id="302" r:id="rId68"/>
    <p:sldId id="408" r:id="rId69"/>
    <p:sldId id="359" r:id="rId70"/>
    <p:sldId id="40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407FE562-A949-BEB0-8B23-7B1010FD0147}" name="Caroline Hargrave" initials="CH" userId="S::Caroline.Hargrave@buckslep.co.uk::b8f2e569-4c81-4f9d-96cf-9b35a10b6345" providerId="AD"/>
  <p188:author id="{8DC5648C-7FED-047F-69A1-9512F8155D74}" name="Caroline Hargrave" initials="CH" userId="S::caroline.hargrave@buckslep.co.uk::b8f2e569-4c81-4f9d-96cf-9b35a10b6345" providerId="AD"/>
  <p188:author id="{B761B9A0-D091-989D-5ADD-0C111406975E}" name="James Moorhouse" initials="JM" userId="S::james.moorhouse@btvlep.co.uk::52c77cd9-d034-4c34-a84a-9452b75c1451" providerId="AD"/>
  <p188:author id="{5C4894CC-0C35-0B6C-EBBF-4BEEBED18C1B}" name="Saad Ehsan" initials="SE" userId="S::Saad.Ehsan@buckslep.co.uk::2a3e375b-0d84-42d1-99eb-b9c1a4dee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65"/>
    <a:srgbClr val="B5D137"/>
    <a:srgbClr val="00B8AF"/>
    <a:srgbClr val="C7A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2A976-95D7-4467-940C-04B98D338D03}" v="4606" dt="2024-01-18T12:37:15.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rgrave" userId="b8f2e569-4c81-4f9d-96cf-9b35a10b6345" providerId="ADAL" clId="{06D2A976-95D7-4467-940C-04B98D338D03}"/>
    <pc:docChg chg="undo redo custSel addSld delSld modSld sldOrd">
      <pc:chgData name="Caroline Hargrave" userId="b8f2e569-4c81-4f9d-96cf-9b35a10b6345" providerId="ADAL" clId="{06D2A976-95D7-4467-940C-04B98D338D03}" dt="2024-01-18T15:08:40.132" v="9778" actId="1076"/>
      <pc:docMkLst>
        <pc:docMk/>
      </pc:docMkLst>
      <pc:sldChg chg="modSp mod">
        <pc:chgData name="Caroline Hargrave" userId="b8f2e569-4c81-4f9d-96cf-9b35a10b6345" providerId="ADAL" clId="{06D2A976-95D7-4467-940C-04B98D338D03}" dt="2024-01-16T11:17:34.898" v="1037" actId="2711"/>
        <pc:sldMkLst>
          <pc:docMk/>
          <pc:sldMk cId="1670056617" sldId="256"/>
        </pc:sldMkLst>
        <pc:spChg chg="mod">
          <ac:chgData name="Caroline Hargrave" userId="b8f2e569-4c81-4f9d-96cf-9b35a10b6345" providerId="ADAL" clId="{06D2A976-95D7-4467-940C-04B98D338D03}" dt="2024-01-16T11:17:34.898" v="1037" actId="2711"/>
          <ac:spMkLst>
            <pc:docMk/>
            <pc:sldMk cId="1670056617" sldId="256"/>
            <ac:spMk id="2" creationId="{251B86AD-FB21-4C87-8B0C-5029B62E22A8}"/>
          </ac:spMkLst>
        </pc:spChg>
      </pc:sldChg>
      <pc:sldChg chg="modSp mod">
        <pc:chgData name="Caroline Hargrave" userId="b8f2e569-4c81-4f9d-96cf-9b35a10b6345" providerId="ADAL" clId="{06D2A976-95D7-4467-940C-04B98D338D03}" dt="2024-01-18T11:25:24.331" v="3793" actId="20577"/>
        <pc:sldMkLst>
          <pc:docMk/>
          <pc:sldMk cId="3284523867" sldId="257"/>
        </pc:sldMkLst>
        <pc:spChg chg="mod">
          <ac:chgData name="Caroline Hargrave" userId="b8f2e569-4c81-4f9d-96cf-9b35a10b6345" providerId="ADAL" clId="{06D2A976-95D7-4467-940C-04B98D338D03}" dt="2024-01-16T11:21:10.964" v="1053" actId="20577"/>
          <ac:spMkLst>
            <pc:docMk/>
            <pc:sldMk cId="3284523867" sldId="257"/>
            <ac:spMk id="2" creationId="{63862BA3-833D-439A-ADCC-1FD4466E5460}"/>
          </ac:spMkLst>
        </pc:spChg>
        <pc:spChg chg="mod">
          <ac:chgData name="Caroline Hargrave" userId="b8f2e569-4c81-4f9d-96cf-9b35a10b6345" providerId="ADAL" clId="{06D2A976-95D7-4467-940C-04B98D338D03}" dt="2024-01-18T11:25:24.331" v="3793" actId="20577"/>
          <ac:spMkLst>
            <pc:docMk/>
            <pc:sldMk cId="3284523867" sldId="257"/>
            <ac:spMk id="3" creationId="{4973425E-71AC-413C-ABB0-693E0426FBCE}"/>
          </ac:spMkLst>
        </pc:spChg>
      </pc:sldChg>
      <pc:sldChg chg="modSp mod">
        <pc:chgData name="Caroline Hargrave" userId="b8f2e569-4c81-4f9d-96cf-9b35a10b6345" providerId="ADAL" clId="{06D2A976-95D7-4467-940C-04B98D338D03}" dt="2024-01-16T11:26:15.732" v="1100" actId="1076"/>
        <pc:sldMkLst>
          <pc:docMk/>
          <pc:sldMk cId="2142968574" sldId="259"/>
        </pc:sldMkLst>
        <pc:spChg chg="mod">
          <ac:chgData name="Caroline Hargrave" userId="b8f2e569-4c81-4f9d-96cf-9b35a10b6345" providerId="ADAL" clId="{06D2A976-95D7-4467-940C-04B98D338D03}" dt="2024-01-16T11:26:15.732" v="1100" actId="1076"/>
          <ac:spMkLst>
            <pc:docMk/>
            <pc:sldMk cId="2142968574" sldId="259"/>
            <ac:spMk id="2" creationId="{864C211D-EA8C-4FA2-9763-B5C845E5B60C}"/>
          </ac:spMkLst>
        </pc:spChg>
        <pc:spChg chg="mod">
          <ac:chgData name="Caroline Hargrave" userId="b8f2e569-4c81-4f9d-96cf-9b35a10b6345" providerId="ADAL" clId="{06D2A976-95D7-4467-940C-04B98D338D03}" dt="2024-01-16T11:26:15.732" v="1100" actId="1076"/>
          <ac:spMkLst>
            <pc:docMk/>
            <pc:sldMk cId="2142968574" sldId="259"/>
            <ac:spMk id="3" creationId="{3A942DD6-E454-4E80-8744-8DCDA04B7F49}"/>
          </ac:spMkLst>
        </pc:spChg>
      </pc:sldChg>
      <pc:sldChg chg="modSp mod">
        <pc:chgData name="Caroline Hargrave" userId="b8f2e569-4c81-4f9d-96cf-9b35a10b6345" providerId="ADAL" clId="{06D2A976-95D7-4467-940C-04B98D338D03}" dt="2024-01-18T12:24:41.769" v="5285" actId="404"/>
        <pc:sldMkLst>
          <pc:docMk/>
          <pc:sldMk cId="3351431118" sldId="267"/>
        </pc:sldMkLst>
        <pc:spChg chg="mod">
          <ac:chgData name="Caroline Hargrave" userId="b8f2e569-4c81-4f9d-96cf-9b35a10b6345" providerId="ADAL" clId="{06D2A976-95D7-4467-940C-04B98D338D03}" dt="2024-01-18T12:22:56.775" v="5109" actId="20577"/>
          <ac:spMkLst>
            <pc:docMk/>
            <pc:sldMk cId="3351431118" sldId="267"/>
            <ac:spMk id="2" creationId="{B137733C-B58A-411A-93F5-653A280BC161}"/>
          </ac:spMkLst>
        </pc:spChg>
        <pc:spChg chg="mod">
          <ac:chgData name="Caroline Hargrave" userId="b8f2e569-4c81-4f9d-96cf-9b35a10b6345" providerId="ADAL" clId="{06D2A976-95D7-4467-940C-04B98D338D03}" dt="2024-01-18T12:24:41.769" v="5285" actId="404"/>
          <ac:spMkLst>
            <pc:docMk/>
            <pc:sldMk cId="3351431118" sldId="267"/>
            <ac:spMk id="3" creationId="{62398134-726A-A524-2886-BFC56A1E4D99}"/>
          </ac:spMkLst>
        </pc:spChg>
        <pc:spChg chg="mod">
          <ac:chgData name="Caroline Hargrave" userId="b8f2e569-4c81-4f9d-96cf-9b35a10b6345" providerId="ADAL" clId="{06D2A976-95D7-4467-940C-04B98D338D03}" dt="2024-01-18T12:23:42.428" v="5258" actId="20577"/>
          <ac:spMkLst>
            <pc:docMk/>
            <pc:sldMk cId="3351431118" sldId="267"/>
            <ac:spMk id="9" creationId="{70F33E46-A2EB-4AF9-B8FE-3C3F5F6AD0CA}"/>
          </ac:spMkLst>
        </pc:spChg>
        <pc:spChg chg="mod">
          <ac:chgData name="Caroline Hargrave" userId="b8f2e569-4c81-4f9d-96cf-9b35a10b6345" providerId="ADAL" clId="{06D2A976-95D7-4467-940C-04B98D338D03}" dt="2024-01-18T12:21:43.907" v="5083" actId="122"/>
          <ac:spMkLst>
            <pc:docMk/>
            <pc:sldMk cId="3351431118" sldId="267"/>
            <ac:spMk id="12" creationId="{29E2BBDB-B578-422A-BE9A-9F0E9DCACAAE}"/>
          </ac:spMkLst>
        </pc:spChg>
        <pc:graphicFrameChg chg="mod">
          <ac:chgData name="Caroline Hargrave" userId="b8f2e569-4c81-4f9d-96cf-9b35a10b6345" providerId="ADAL" clId="{06D2A976-95D7-4467-940C-04B98D338D03}" dt="2024-01-18T12:23:52.262" v="5259" actId="1076"/>
          <ac:graphicFrameMkLst>
            <pc:docMk/>
            <pc:sldMk cId="3351431118" sldId="267"/>
            <ac:graphicFrameMk id="5" creationId="{FD41F607-84AD-4F8D-BCEC-EF943172462D}"/>
          </ac:graphicFrameMkLst>
        </pc:graphicFrameChg>
      </pc:sldChg>
      <pc:sldChg chg="addSp modSp mod">
        <pc:chgData name="Caroline Hargrave" userId="b8f2e569-4c81-4f9d-96cf-9b35a10b6345" providerId="ADAL" clId="{06D2A976-95D7-4467-940C-04B98D338D03}" dt="2024-01-18T12:18:57.580" v="5075" actId="1076"/>
        <pc:sldMkLst>
          <pc:docMk/>
          <pc:sldMk cId="4277352254" sldId="274"/>
        </pc:sldMkLst>
        <pc:spChg chg="mod">
          <ac:chgData name="Caroline Hargrave" userId="b8f2e569-4c81-4f9d-96cf-9b35a10b6345" providerId="ADAL" clId="{06D2A976-95D7-4467-940C-04B98D338D03}" dt="2024-01-18T11:58:33.657" v="4554" actId="20577"/>
          <ac:spMkLst>
            <pc:docMk/>
            <pc:sldMk cId="4277352254" sldId="274"/>
            <ac:spMk id="2" creationId="{7A0650A6-4F41-4AA8-980D-DF2930AE8C31}"/>
          </ac:spMkLst>
        </pc:spChg>
        <pc:spChg chg="add mod">
          <ac:chgData name="Caroline Hargrave" userId="b8f2e569-4c81-4f9d-96cf-9b35a10b6345" providerId="ADAL" clId="{06D2A976-95D7-4467-940C-04B98D338D03}" dt="2024-01-18T12:17:59.204" v="5062" actId="1076"/>
          <ac:spMkLst>
            <pc:docMk/>
            <pc:sldMk cId="4277352254" sldId="274"/>
            <ac:spMk id="3" creationId="{6E7F58C8-9F9D-01FF-5529-E33ED03ED5E4}"/>
          </ac:spMkLst>
        </pc:spChg>
        <pc:spChg chg="add mod">
          <ac:chgData name="Caroline Hargrave" userId="b8f2e569-4c81-4f9d-96cf-9b35a10b6345" providerId="ADAL" clId="{06D2A976-95D7-4467-940C-04B98D338D03}" dt="2024-01-18T12:18:57.580" v="5075" actId="1076"/>
          <ac:spMkLst>
            <pc:docMk/>
            <pc:sldMk cId="4277352254" sldId="274"/>
            <ac:spMk id="4" creationId="{A5ADD132-EF12-CB3E-57EC-CFE491121CDF}"/>
          </ac:spMkLst>
        </pc:spChg>
        <pc:spChg chg="mod">
          <ac:chgData name="Caroline Hargrave" userId="b8f2e569-4c81-4f9d-96cf-9b35a10b6345" providerId="ADAL" clId="{06D2A976-95D7-4467-940C-04B98D338D03}" dt="2024-01-18T11:58:24.639" v="4553" actId="114"/>
          <ac:spMkLst>
            <pc:docMk/>
            <pc:sldMk cId="4277352254" sldId="274"/>
            <ac:spMk id="12" creationId="{0B9131EE-166A-423B-93BC-3BF95A456201}"/>
          </ac:spMkLst>
        </pc:spChg>
        <pc:spChg chg="mod">
          <ac:chgData name="Caroline Hargrave" userId="b8f2e569-4c81-4f9d-96cf-9b35a10b6345" providerId="ADAL" clId="{06D2A976-95D7-4467-940C-04B98D338D03}" dt="2024-01-18T12:04:02.438" v="5055" actId="20577"/>
          <ac:spMkLst>
            <pc:docMk/>
            <pc:sldMk cId="4277352254" sldId="274"/>
            <ac:spMk id="55" creationId="{301BCB36-2AB7-F71A-BF25-1A45B05C34FC}"/>
          </ac:spMkLst>
        </pc:spChg>
      </pc:sldChg>
      <pc:sldChg chg="modSp mod">
        <pc:chgData name="Caroline Hargrave" userId="b8f2e569-4c81-4f9d-96cf-9b35a10b6345" providerId="ADAL" clId="{06D2A976-95D7-4467-940C-04B98D338D03}" dt="2024-01-18T12:53:41.289" v="5627" actId="20577"/>
        <pc:sldMkLst>
          <pc:docMk/>
          <pc:sldMk cId="3506279721" sldId="275"/>
        </pc:sldMkLst>
        <pc:spChg chg="mod">
          <ac:chgData name="Caroline Hargrave" userId="b8f2e569-4c81-4f9d-96cf-9b35a10b6345" providerId="ADAL" clId="{06D2A976-95D7-4467-940C-04B98D338D03}" dt="2024-01-17T21:43:58.313" v="3192" actId="1076"/>
          <ac:spMkLst>
            <pc:docMk/>
            <pc:sldMk cId="3506279721" sldId="275"/>
            <ac:spMk id="2" creationId="{73EE5292-FBD6-4EB4-AF21-19E1156ECF03}"/>
          </ac:spMkLst>
        </pc:spChg>
        <pc:spChg chg="mod">
          <ac:chgData name="Caroline Hargrave" userId="b8f2e569-4c81-4f9d-96cf-9b35a10b6345" providerId="ADAL" clId="{06D2A976-95D7-4467-940C-04B98D338D03}" dt="2024-01-18T12:53:41.289" v="5627" actId="20577"/>
          <ac:spMkLst>
            <pc:docMk/>
            <pc:sldMk cId="3506279721" sldId="275"/>
            <ac:spMk id="3" creationId="{8408BE75-6532-4DE6-9566-D590C728A519}"/>
          </ac:spMkLst>
        </pc:spChg>
        <pc:spChg chg="mod">
          <ac:chgData name="Caroline Hargrave" userId="b8f2e569-4c81-4f9d-96cf-9b35a10b6345" providerId="ADAL" clId="{06D2A976-95D7-4467-940C-04B98D338D03}" dt="2024-01-18T12:46:04.955" v="5568" actId="1076"/>
          <ac:spMkLst>
            <pc:docMk/>
            <pc:sldMk cId="3506279721" sldId="275"/>
            <ac:spMk id="9" creationId="{0A00662C-C0AF-9652-3C69-833CFDBEF807}"/>
          </ac:spMkLst>
        </pc:spChg>
      </pc:sldChg>
      <pc:sldChg chg="modSp mod">
        <pc:chgData name="Caroline Hargrave" userId="b8f2e569-4c81-4f9d-96cf-9b35a10b6345" providerId="ADAL" clId="{06D2A976-95D7-4467-940C-04B98D338D03}" dt="2024-01-18T12:31:23.345" v="5449" actId="20577"/>
        <pc:sldMkLst>
          <pc:docMk/>
          <pc:sldMk cId="1424008124" sldId="285"/>
        </pc:sldMkLst>
        <pc:spChg chg="mod">
          <ac:chgData name="Caroline Hargrave" userId="b8f2e569-4c81-4f9d-96cf-9b35a10b6345" providerId="ADAL" clId="{06D2A976-95D7-4467-940C-04B98D338D03}" dt="2024-01-18T12:28:34" v="5325" actId="20577"/>
          <ac:spMkLst>
            <pc:docMk/>
            <pc:sldMk cId="1424008124" sldId="285"/>
            <ac:spMk id="4" creationId="{A9C9F240-FC22-4E4E-BE0D-E0EA6D8CC922}"/>
          </ac:spMkLst>
        </pc:spChg>
        <pc:spChg chg="mod">
          <ac:chgData name="Caroline Hargrave" userId="b8f2e569-4c81-4f9d-96cf-9b35a10b6345" providerId="ADAL" clId="{06D2A976-95D7-4467-940C-04B98D338D03}" dt="2024-01-18T12:30:58.100" v="5448" actId="1076"/>
          <ac:spMkLst>
            <pc:docMk/>
            <pc:sldMk cId="1424008124" sldId="285"/>
            <ac:spMk id="9" creationId="{AA6B13DD-FC27-49E0-A296-0213BECCC657}"/>
          </ac:spMkLst>
        </pc:spChg>
        <pc:spChg chg="mod">
          <ac:chgData name="Caroline Hargrave" userId="b8f2e569-4c81-4f9d-96cf-9b35a10b6345" providerId="ADAL" clId="{06D2A976-95D7-4467-940C-04B98D338D03}" dt="2024-01-18T12:30:58.100" v="5448" actId="1076"/>
          <ac:spMkLst>
            <pc:docMk/>
            <pc:sldMk cId="1424008124" sldId="285"/>
            <ac:spMk id="10" creationId="{6F4B0248-5E91-4CA0-8AE7-2B5E810F16A0}"/>
          </ac:spMkLst>
        </pc:spChg>
        <pc:spChg chg="mod">
          <ac:chgData name="Caroline Hargrave" userId="b8f2e569-4c81-4f9d-96cf-9b35a10b6345" providerId="ADAL" clId="{06D2A976-95D7-4467-940C-04B98D338D03}" dt="2024-01-18T12:29:28.076" v="5393" actId="1076"/>
          <ac:spMkLst>
            <pc:docMk/>
            <pc:sldMk cId="1424008124" sldId="285"/>
            <ac:spMk id="11" creationId="{25D56CFB-012E-4E42-A07D-D71FB2CBE610}"/>
          </ac:spMkLst>
        </pc:spChg>
        <pc:spChg chg="mod">
          <ac:chgData name="Caroline Hargrave" userId="b8f2e569-4c81-4f9d-96cf-9b35a10b6345" providerId="ADAL" clId="{06D2A976-95D7-4467-940C-04B98D338D03}" dt="2024-01-18T12:30:58.100" v="5448" actId="1076"/>
          <ac:spMkLst>
            <pc:docMk/>
            <pc:sldMk cId="1424008124" sldId="285"/>
            <ac:spMk id="16" creationId="{D968AB03-0366-9BA1-F933-9B2C69C9D838}"/>
          </ac:spMkLst>
        </pc:spChg>
        <pc:spChg chg="mod">
          <ac:chgData name="Caroline Hargrave" userId="b8f2e569-4c81-4f9d-96cf-9b35a10b6345" providerId="ADAL" clId="{06D2A976-95D7-4467-940C-04B98D338D03}" dt="2024-01-18T12:31:23.345" v="5449" actId="20577"/>
          <ac:spMkLst>
            <pc:docMk/>
            <pc:sldMk cId="1424008124" sldId="285"/>
            <ac:spMk id="17" creationId="{4C01A9CC-C27E-156B-52C9-9F16FA936222}"/>
          </ac:spMkLst>
        </pc:spChg>
        <pc:graphicFrameChg chg="mod">
          <ac:chgData name="Caroline Hargrave" userId="b8f2e569-4c81-4f9d-96cf-9b35a10b6345" providerId="ADAL" clId="{06D2A976-95D7-4467-940C-04B98D338D03}" dt="2024-01-18T12:30:58.100" v="5448" actId="1076"/>
          <ac:graphicFrameMkLst>
            <pc:docMk/>
            <pc:sldMk cId="1424008124" sldId="285"/>
            <ac:graphicFrameMk id="3" creationId="{2144C2C4-14FC-D5BE-4391-D6FC73356058}"/>
          </ac:graphicFrameMkLst>
        </pc:graphicFrameChg>
        <pc:graphicFrameChg chg="mod">
          <ac:chgData name="Caroline Hargrave" userId="b8f2e569-4c81-4f9d-96cf-9b35a10b6345" providerId="ADAL" clId="{06D2A976-95D7-4467-940C-04B98D338D03}" dt="2024-01-18T12:30:58.100" v="5448" actId="1076"/>
          <ac:graphicFrameMkLst>
            <pc:docMk/>
            <pc:sldMk cId="1424008124" sldId="285"/>
            <ac:graphicFrameMk id="5" creationId="{33C33565-E5DC-B9B3-6FC7-9278E3EF5E5C}"/>
          </ac:graphicFrameMkLst>
        </pc:graphicFrameChg>
      </pc:sldChg>
      <pc:sldChg chg="modSp mod">
        <pc:chgData name="Caroline Hargrave" userId="b8f2e569-4c81-4f9d-96cf-9b35a10b6345" providerId="ADAL" clId="{06D2A976-95D7-4467-940C-04B98D338D03}" dt="2024-01-18T13:42:26.973" v="6731" actId="114"/>
        <pc:sldMkLst>
          <pc:docMk/>
          <pc:sldMk cId="3238674881" sldId="288"/>
        </pc:sldMkLst>
        <pc:spChg chg="mod">
          <ac:chgData name="Caroline Hargrave" userId="b8f2e569-4c81-4f9d-96cf-9b35a10b6345" providerId="ADAL" clId="{06D2A976-95D7-4467-940C-04B98D338D03}" dt="2024-01-17T21:50:22.489" v="3281" actId="1076"/>
          <ac:spMkLst>
            <pc:docMk/>
            <pc:sldMk cId="3238674881" sldId="288"/>
            <ac:spMk id="4" creationId="{B29BBF37-FA79-40D0-88AF-F658BA1F5842}"/>
          </ac:spMkLst>
        </pc:spChg>
        <pc:spChg chg="mod">
          <ac:chgData name="Caroline Hargrave" userId="b8f2e569-4c81-4f9d-96cf-9b35a10b6345" providerId="ADAL" clId="{06D2A976-95D7-4467-940C-04B98D338D03}" dt="2024-01-18T13:42:26.973" v="6731" actId="114"/>
          <ac:spMkLst>
            <pc:docMk/>
            <pc:sldMk cId="3238674881" sldId="288"/>
            <ac:spMk id="10" creationId="{2DCB7E3C-6C76-F3A7-02FA-1A73FA6DE973}"/>
          </ac:spMkLst>
        </pc:spChg>
      </pc:sldChg>
      <pc:sldChg chg="modSp mod">
        <pc:chgData name="Caroline Hargrave" userId="b8f2e569-4c81-4f9d-96cf-9b35a10b6345" providerId="ADAL" clId="{06D2A976-95D7-4467-940C-04B98D338D03}" dt="2024-01-18T13:55:14.956" v="7178" actId="404"/>
        <pc:sldMkLst>
          <pc:docMk/>
          <pc:sldMk cId="82592164" sldId="297"/>
        </pc:sldMkLst>
        <pc:spChg chg="mod">
          <ac:chgData name="Caroline Hargrave" userId="b8f2e569-4c81-4f9d-96cf-9b35a10b6345" providerId="ADAL" clId="{06D2A976-95D7-4467-940C-04B98D338D03}" dt="2024-01-17T21:52:22.627" v="3310" actId="1076"/>
          <ac:spMkLst>
            <pc:docMk/>
            <pc:sldMk cId="82592164" sldId="297"/>
            <ac:spMk id="2" creationId="{A300B70A-750F-4E58-9C1D-F05A82FF56D3}"/>
          </ac:spMkLst>
        </pc:spChg>
        <pc:spChg chg="mod">
          <ac:chgData name="Caroline Hargrave" userId="b8f2e569-4c81-4f9d-96cf-9b35a10b6345" providerId="ADAL" clId="{06D2A976-95D7-4467-940C-04B98D338D03}" dt="2024-01-18T13:55:14.956" v="7178" actId="404"/>
          <ac:spMkLst>
            <pc:docMk/>
            <pc:sldMk cId="82592164" sldId="297"/>
            <ac:spMk id="4" creationId="{5C277851-3CCA-B11A-0EED-AB07EDBFECBC}"/>
          </ac:spMkLst>
        </pc:spChg>
        <pc:spChg chg="mod">
          <ac:chgData name="Caroline Hargrave" userId="b8f2e569-4c81-4f9d-96cf-9b35a10b6345" providerId="ADAL" clId="{06D2A976-95D7-4467-940C-04B98D338D03}" dt="2024-01-17T21:52:12.698" v="3309" actId="1076"/>
          <ac:spMkLst>
            <pc:docMk/>
            <pc:sldMk cId="82592164" sldId="297"/>
            <ac:spMk id="12" creationId="{1EB8EAEA-B103-4C8A-9055-E3E278EA4701}"/>
          </ac:spMkLst>
        </pc:spChg>
      </pc:sldChg>
      <pc:sldChg chg="delSp modSp mod">
        <pc:chgData name="Caroline Hargrave" userId="b8f2e569-4c81-4f9d-96cf-9b35a10b6345" providerId="ADAL" clId="{06D2A976-95D7-4467-940C-04B98D338D03}" dt="2024-01-18T13:09:27.463" v="5730" actId="122"/>
        <pc:sldMkLst>
          <pc:docMk/>
          <pc:sldMk cId="59200365" sldId="300"/>
        </pc:sldMkLst>
        <pc:spChg chg="mod">
          <ac:chgData name="Caroline Hargrave" userId="b8f2e569-4c81-4f9d-96cf-9b35a10b6345" providerId="ADAL" clId="{06D2A976-95D7-4467-940C-04B98D338D03}" dt="2024-01-17T21:45:55.945" v="3225" actId="1076"/>
          <ac:spMkLst>
            <pc:docMk/>
            <pc:sldMk cId="59200365" sldId="300"/>
            <ac:spMk id="2" creationId="{9C57AB6D-539A-4410-AAD4-894426269E8B}"/>
          </ac:spMkLst>
        </pc:spChg>
        <pc:spChg chg="mod">
          <ac:chgData name="Caroline Hargrave" userId="b8f2e569-4c81-4f9d-96cf-9b35a10b6345" providerId="ADAL" clId="{06D2A976-95D7-4467-940C-04B98D338D03}" dt="2024-01-18T13:09:27.463" v="5730" actId="122"/>
          <ac:spMkLst>
            <pc:docMk/>
            <pc:sldMk cId="59200365" sldId="300"/>
            <ac:spMk id="4" creationId="{5F72D2E7-AB19-D1FA-36A8-5B24DB3B1A57}"/>
          </ac:spMkLst>
        </pc:spChg>
        <pc:spChg chg="mod">
          <ac:chgData name="Caroline Hargrave" userId="b8f2e569-4c81-4f9d-96cf-9b35a10b6345" providerId="ADAL" clId="{06D2A976-95D7-4467-940C-04B98D338D03}" dt="2024-01-18T13:08:56.114" v="5727" actId="1076"/>
          <ac:spMkLst>
            <pc:docMk/>
            <pc:sldMk cId="59200365" sldId="300"/>
            <ac:spMk id="5" creationId="{03799103-3C71-7A4A-A559-DC506F66228D}"/>
          </ac:spMkLst>
        </pc:spChg>
        <pc:spChg chg="del">
          <ac:chgData name="Caroline Hargrave" userId="b8f2e569-4c81-4f9d-96cf-9b35a10b6345" providerId="ADAL" clId="{06D2A976-95D7-4467-940C-04B98D338D03}" dt="2024-01-18T13:09:03.207" v="5728" actId="21"/>
          <ac:spMkLst>
            <pc:docMk/>
            <pc:sldMk cId="59200365" sldId="300"/>
            <ac:spMk id="9" creationId="{FA43B925-A3B2-4F49-A0EB-DB37B66D9BB9}"/>
          </ac:spMkLst>
        </pc:spChg>
        <pc:spChg chg="mod">
          <ac:chgData name="Caroline Hargrave" userId="b8f2e569-4c81-4f9d-96cf-9b35a10b6345" providerId="ADAL" clId="{06D2A976-95D7-4467-940C-04B98D338D03}" dt="2024-01-18T13:08:41.709" v="5723" actId="404"/>
          <ac:spMkLst>
            <pc:docMk/>
            <pc:sldMk cId="59200365" sldId="300"/>
            <ac:spMk id="17" creationId="{B0F4B531-0BCB-FB98-3CC3-F2F8C05E596A}"/>
          </ac:spMkLst>
        </pc:spChg>
      </pc:sldChg>
      <pc:sldChg chg="addSp modSp mod ord">
        <pc:chgData name="Caroline Hargrave" userId="b8f2e569-4c81-4f9d-96cf-9b35a10b6345" providerId="ADAL" clId="{06D2A976-95D7-4467-940C-04B98D338D03}" dt="2024-01-18T15:08:40.132" v="9778" actId="1076"/>
        <pc:sldMkLst>
          <pc:docMk/>
          <pc:sldMk cId="519276822" sldId="302"/>
        </pc:sldMkLst>
        <pc:spChg chg="mod">
          <ac:chgData name="Caroline Hargrave" userId="b8f2e569-4c81-4f9d-96cf-9b35a10b6345" providerId="ADAL" clId="{06D2A976-95D7-4467-940C-04B98D338D03}" dt="2024-01-18T15:08:40.132" v="9778" actId="1076"/>
          <ac:spMkLst>
            <pc:docMk/>
            <pc:sldMk cId="519276822" sldId="302"/>
            <ac:spMk id="2" creationId="{1F75FA29-34EA-4FB5-9D67-BFB20C9BE7AB}"/>
          </ac:spMkLst>
        </pc:spChg>
        <pc:spChg chg="mod">
          <ac:chgData name="Caroline Hargrave" userId="b8f2e569-4c81-4f9d-96cf-9b35a10b6345" providerId="ADAL" clId="{06D2A976-95D7-4467-940C-04B98D338D03}" dt="2024-01-18T15:08:40.132" v="9778" actId="1076"/>
          <ac:spMkLst>
            <pc:docMk/>
            <pc:sldMk cId="519276822" sldId="302"/>
            <ac:spMk id="3" creationId="{519B639A-F8B4-4AB9-90BB-54EA8D113587}"/>
          </ac:spMkLst>
        </pc:spChg>
        <pc:spChg chg="mod">
          <ac:chgData name="Caroline Hargrave" userId="b8f2e569-4c81-4f9d-96cf-9b35a10b6345" providerId="ADAL" clId="{06D2A976-95D7-4467-940C-04B98D338D03}" dt="2024-01-18T15:08:40.132" v="9778" actId="1076"/>
          <ac:spMkLst>
            <pc:docMk/>
            <pc:sldMk cId="519276822" sldId="302"/>
            <ac:spMk id="4" creationId="{602A40C8-5DC1-419A-9EAA-DD1B3D25FA2D}"/>
          </ac:spMkLst>
        </pc:spChg>
        <pc:spChg chg="mod">
          <ac:chgData name="Caroline Hargrave" userId="b8f2e569-4c81-4f9d-96cf-9b35a10b6345" providerId="ADAL" clId="{06D2A976-95D7-4467-940C-04B98D338D03}" dt="2024-01-18T15:08:40.132" v="9778" actId="1076"/>
          <ac:spMkLst>
            <pc:docMk/>
            <pc:sldMk cId="519276822" sldId="302"/>
            <ac:spMk id="5" creationId="{2F62C755-87DC-49B1-A911-D38E3711166B}"/>
          </ac:spMkLst>
        </pc:spChg>
        <pc:spChg chg="add mod">
          <ac:chgData name="Caroline Hargrave" userId="b8f2e569-4c81-4f9d-96cf-9b35a10b6345" providerId="ADAL" clId="{06D2A976-95D7-4467-940C-04B98D338D03}" dt="2024-01-18T15:08:33.574" v="9777"/>
          <ac:spMkLst>
            <pc:docMk/>
            <pc:sldMk cId="519276822" sldId="302"/>
            <ac:spMk id="6" creationId="{3B76C3E0-8B6D-FF7C-C93C-ACD9FF43F1AA}"/>
          </ac:spMkLst>
        </pc:spChg>
      </pc:sldChg>
      <pc:sldChg chg="modSp mod">
        <pc:chgData name="Caroline Hargrave" userId="b8f2e569-4c81-4f9d-96cf-9b35a10b6345" providerId="ADAL" clId="{06D2A976-95D7-4467-940C-04B98D338D03}" dt="2024-01-18T13:41:59.387" v="6729" actId="20577"/>
        <pc:sldMkLst>
          <pc:docMk/>
          <pc:sldMk cId="1682657303" sldId="304"/>
        </pc:sldMkLst>
        <pc:spChg chg="mod">
          <ac:chgData name="Caroline Hargrave" userId="b8f2e569-4c81-4f9d-96cf-9b35a10b6345" providerId="ADAL" clId="{06D2A976-95D7-4467-940C-04B98D338D03}" dt="2024-01-17T21:50:02.275" v="3277" actId="14100"/>
          <ac:spMkLst>
            <pc:docMk/>
            <pc:sldMk cId="1682657303" sldId="304"/>
            <ac:spMk id="2" creationId="{63555D3E-21EB-403A-BD63-7A75A485A4DC}"/>
          </ac:spMkLst>
        </pc:spChg>
        <pc:spChg chg="mod">
          <ac:chgData name="Caroline Hargrave" userId="b8f2e569-4c81-4f9d-96cf-9b35a10b6345" providerId="ADAL" clId="{06D2A976-95D7-4467-940C-04B98D338D03}" dt="2024-01-18T13:39:28.580" v="6538" actId="115"/>
          <ac:spMkLst>
            <pc:docMk/>
            <pc:sldMk cId="1682657303" sldId="304"/>
            <ac:spMk id="9" creationId="{0B53C9AF-535A-4881-8AAF-73F0EB60D8D9}"/>
          </ac:spMkLst>
        </pc:spChg>
        <pc:spChg chg="mod">
          <ac:chgData name="Caroline Hargrave" userId="b8f2e569-4c81-4f9d-96cf-9b35a10b6345" providerId="ADAL" clId="{06D2A976-95D7-4467-940C-04B98D338D03}" dt="2024-01-18T13:41:59.387" v="6729" actId="20577"/>
          <ac:spMkLst>
            <pc:docMk/>
            <pc:sldMk cId="1682657303" sldId="304"/>
            <ac:spMk id="11" creationId="{791A3EA0-4FF9-11B8-08EE-3667538F9B41}"/>
          </ac:spMkLst>
        </pc:spChg>
        <pc:graphicFrameChg chg="mod">
          <ac:chgData name="Caroline Hargrave" userId="b8f2e569-4c81-4f9d-96cf-9b35a10b6345" providerId="ADAL" clId="{06D2A976-95D7-4467-940C-04B98D338D03}" dt="2024-01-18T13:39:08.859" v="6535" actId="403"/>
          <ac:graphicFrameMkLst>
            <pc:docMk/>
            <pc:sldMk cId="1682657303" sldId="304"/>
            <ac:graphicFrameMk id="3" creationId="{8CE1B825-1FA2-A450-4AED-D833511B7C46}"/>
          </ac:graphicFrameMkLst>
        </pc:graphicFrameChg>
      </pc:sldChg>
      <pc:sldChg chg="delSp modSp mod">
        <pc:chgData name="Caroline Hargrave" userId="b8f2e569-4c81-4f9d-96cf-9b35a10b6345" providerId="ADAL" clId="{06D2A976-95D7-4467-940C-04B98D338D03}" dt="2024-01-18T13:11:59.699" v="5836" actId="20577"/>
        <pc:sldMkLst>
          <pc:docMk/>
          <pc:sldMk cId="1151950881" sldId="315"/>
        </pc:sldMkLst>
        <pc:spChg chg="mod">
          <ac:chgData name="Caroline Hargrave" userId="b8f2e569-4c81-4f9d-96cf-9b35a10b6345" providerId="ADAL" clId="{06D2A976-95D7-4467-940C-04B98D338D03}" dt="2024-01-17T21:46:40.163" v="3233" actId="1076"/>
          <ac:spMkLst>
            <pc:docMk/>
            <pc:sldMk cId="1151950881" sldId="315"/>
            <ac:spMk id="2" creationId="{9E7DE590-F13A-4637-A4B7-F76FFEAE0476}"/>
          </ac:spMkLst>
        </pc:spChg>
        <pc:spChg chg="mod">
          <ac:chgData name="Caroline Hargrave" userId="b8f2e569-4c81-4f9d-96cf-9b35a10b6345" providerId="ADAL" clId="{06D2A976-95D7-4467-940C-04B98D338D03}" dt="2024-01-18T13:11:31.810" v="5825" actId="1076"/>
          <ac:spMkLst>
            <pc:docMk/>
            <pc:sldMk cId="1151950881" sldId="315"/>
            <ac:spMk id="3" creationId="{5F48F516-8395-9028-F050-5E3F29E186A3}"/>
          </ac:spMkLst>
        </pc:spChg>
        <pc:spChg chg="mod">
          <ac:chgData name="Caroline Hargrave" userId="b8f2e569-4c81-4f9d-96cf-9b35a10b6345" providerId="ADAL" clId="{06D2A976-95D7-4467-940C-04B98D338D03}" dt="2024-01-18T13:10:03.707" v="5731" actId="404"/>
          <ac:spMkLst>
            <pc:docMk/>
            <pc:sldMk cId="1151950881" sldId="315"/>
            <ac:spMk id="4" creationId="{5D030A94-D46D-FAFD-83FB-5C85559E07EA}"/>
          </ac:spMkLst>
        </pc:spChg>
        <pc:spChg chg="mod">
          <ac:chgData name="Caroline Hargrave" userId="b8f2e569-4c81-4f9d-96cf-9b35a10b6345" providerId="ADAL" clId="{06D2A976-95D7-4467-940C-04B98D338D03}" dt="2024-01-17T21:46:40.163" v="3233" actId="1076"/>
          <ac:spMkLst>
            <pc:docMk/>
            <pc:sldMk cId="1151950881" sldId="315"/>
            <ac:spMk id="8" creationId="{8F215CAB-FC4C-0994-EB5D-37B7F676EC41}"/>
          </ac:spMkLst>
        </pc:spChg>
        <pc:spChg chg="del">
          <ac:chgData name="Caroline Hargrave" userId="b8f2e569-4c81-4f9d-96cf-9b35a10b6345" providerId="ADAL" clId="{06D2A976-95D7-4467-940C-04B98D338D03}" dt="2024-01-17T21:46:13.121" v="3228" actId="21"/>
          <ac:spMkLst>
            <pc:docMk/>
            <pc:sldMk cId="1151950881" sldId="315"/>
            <ac:spMk id="10" creationId="{9E6BD9A0-4160-481F-AE7D-1C0C9897A7BF}"/>
          </ac:spMkLst>
        </pc:spChg>
        <pc:spChg chg="mod">
          <ac:chgData name="Caroline Hargrave" userId="b8f2e569-4c81-4f9d-96cf-9b35a10b6345" providerId="ADAL" clId="{06D2A976-95D7-4467-940C-04B98D338D03}" dt="2024-01-17T21:46:22.400" v="3232" actId="404"/>
          <ac:spMkLst>
            <pc:docMk/>
            <pc:sldMk cId="1151950881" sldId="315"/>
            <ac:spMk id="12" creationId="{2EA80E4F-D33B-ED7C-814F-4A2026877163}"/>
          </ac:spMkLst>
        </pc:spChg>
        <pc:graphicFrameChg chg="mod modGraphic">
          <ac:chgData name="Caroline Hargrave" userId="b8f2e569-4c81-4f9d-96cf-9b35a10b6345" providerId="ADAL" clId="{06D2A976-95D7-4467-940C-04B98D338D03}" dt="2024-01-18T13:11:59.699" v="5836" actId="20577"/>
          <ac:graphicFrameMkLst>
            <pc:docMk/>
            <pc:sldMk cId="1151950881" sldId="315"/>
            <ac:graphicFrameMk id="5" creationId="{B3B67E06-81F4-7CEF-9BA2-E205ECA97737}"/>
          </ac:graphicFrameMkLst>
        </pc:graphicFrameChg>
        <pc:graphicFrameChg chg="mod">
          <ac:chgData name="Caroline Hargrave" userId="b8f2e569-4c81-4f9d-96cf-9b35a10b6345" providerId="ADAL" clId="{06D2A976-95D7-4467-940C-04B98D338D03}" dt="2024-01-17T21:46:40.163" v="3233" actId="1076"/>
          <ac:graphicFrameMkLst>
            <pc:docMk/>
            <pc:sldMk cId="1151950881" sldId="315"/>
            <ac:graphicFrameMk id="7" creationId="{156ECC75-E292-C2E3-F1A8-0DD95C2281BF}"/>
          </ac:graphicFrameMkLst>
        </pc:graphicFrameChg>
      </pc:sldChg>
      <pc:sldChg chg="modSp mod">
        <pc:chgData name="Caroline Hargrave" userId="b8f2e569-4c81-4f9d-96cf-9b35a10b6345" providerId="ADAL" clId="{06D2A976-95D7-4467-940C-04B98D338D03}" dt="2024-01-18T11:22:01.858" v="3763" actId="20577"/>
        <pc:sldMkLst>
          <pc:docMk/>
          <pc:sldMk cId="1086900683" sldId="327"/>
        </pc:sldMkLst>
        <pc:spChg chg="mod">
          <ac:chgData name="Caroline Hargrave" userId="b8f2e569-4c81-4f9d-96cf-9b35a10b6345" providerId="ADAL" clId="{06D2A976-95D7-4467-940C-04B98D338D03}" dt="2024-01-18T11:22:01.858" v="3763" actId="20577"/>
          <ac:spMkLst>
            <pc:docMk/>
            <pc:sldMk cId="1086900683" sldId="327"/>
            <ac:spMk id="3" creationId="{43C02F2F-2D31-55AF-7156-36EF6020A229}"/>
          </ac:spMkLst>
        </pc:spChg>
      </pc:sldChg>
      <pc:sldChg chg="modSp mod">
        <pc:chgData name="Caroline Hargrave" userId="b8f2e569-4c81-4f9d-96cf-9b35a10b6345" providerId="ADAL" clId="{06D2A976-95D7-4467-940C-04B98D338D03}" dt="2024-01-18T12:33:39.099" v="5483" actId="20577"/>
        <pc:sldMkLst>
          <pc:docMk/>
          <pc:sldMk cId="1489427821" sldId="329"/>
        </pc:sldMkLst>
        <pc:spChg chg="mod">
          <ac:chgData name="Caroline Hargrave" userId="b8f2e569-4c81-4f9d-96cf-9b35a10b6345" providerId="ADAL" clId="{06D2A976-95D7-4467-940C-04B98D338D03}" dt="2024-01-16T11:29:24.183" v="1103" actId="404"/>
          <ac:spMkLst>
            <pc:docMk/>
            <pc:sldMk cId="1489427821" sldId="329"/>
            <ac:spMk id="2" creationId="{4DDE9098-6AE5-A15E-9DC3-308A1522E374}"/>
          </ac:spMkLst>
        </pc:spChg>
        <pc:spChg chg="mod">
          <ac:chgData name="Caroline Hargrave" userId="b8f2e569-4c81-4f9d-96cf-9b35a10b6345" providerId="ADAL" clId="{06D2A976-95D7-4467-940C-04B98D338D03}" dt="2024-01-18T12:33:39.099" v="5483" actId="20577"/>
          <ac:spMkLst>
            <pc:docMk/>
            <pc:sldMk cId="1489427821" sldId="329"/>
            <ac:spMk id="5" creationId="{C91FDC60-6DBC-EE68-C2FA-062FC6DC93EE}"/>
          </ac:spMkLst>
        </pc:spChg>
        <pc:spChg chg="mod">
          <ac:chgData name="Caroline Hargrave" userId="b8f2e569-4c81-4f9d-96cf-9b35a10b6345" providerId="ADAL" clId="{06D2A976-95D7-4467-940C-04B98D338D03}" dt="2024-01-18T12:33:31.987" v="5457" actId="1076"/>
          <ac:spMkLst>
            <pc:docMk/>
            <pc:sldMk cId="1489427821" sldId="329"/>
            <ac:spMk id="6" creationId="{1240558D-938D-7642-F0F5-EABE07A36866}"/>
          </ac:spMkLst>
        </pc:spChg>
      </pc:sldChg>
      <pc:sldChg chg="modSp del mod ord modShow">
        <pc:chgData name="Caroline Hargrave" userId="b8f2e569-4c81-4f9d-96cf-9b35a10b6345" providerId="ADAL" clId="{06D2A976-95D7-4467-940C-04B98D338D03}" dt="2024-01-18T15:07:56.845" v="9776" actId="2696"/>
        <pc:sldMkLst>
          <pc:docMk/>
          <pc:sldMk cId="1819784387" sldId="330"/>
        </pc:sldMkLst>
        <pc:spChg chg="mod">
          <ac:chgData name="Caroline Hargrave" userId="b8f2e569-4c81-4f9d-96cf-9b35a10b6345" providerId="ADAL" clId="{06D2A976-95D7-4467-940C-04B98D338D03}" dt="2024-01-16T11:30:31.421" v="1117" actId="404"/>
          <ac:spMkLst>
            <pc:docMk/>
            <pc:sldMk cId="1819784387" sldId="330"/>
            <ac:spMk id="2" creationId="{9DDF2158-3D21-5E1A-0EEB-55CD11CDCD8F}"/>
          </ac:spMkLst>
        </pc:spChg>
      </pc:sldChg>
      <pc:sldChg chg="modSp mod">
        <pc:chgData name="Caroline Hargrave" userId="b8f2e569-4c81-4f9d-96cf-9b35a10b6345" providerId="ADAL" clId="{06D2A976-95D7-4467-940C-04B98D338D03}" dt="2024-01-18T13:08:27.419" v="5722" actId="14100"/>
        <pc:sldMkLst>
          <pc:docMk/>
          <pc:sldMk cId="1289501922" sldId="336"/>
        </pc:sldMkLst>
        <pc:spChg chg="mod">
          <ac:chgData name="Caroline Hargrave" userId="b8f2e569-4c81-4f9d-96cf-9b35a10b6345" providerId="ADAL" clId="{06D2A976-95D7-4467-940C-04B98D338D03}" dt="2024-01-18T13:07:36.475" v="5718" actId="20577"/>
          <ac:spMkLst>
            <pc:docMk/>
            <pc:sldMk cId="1289501922" sldId="336"/>
            <ac:spMk id="2" creationId="{DD6BD9CB-210D-CBFA-D71C-CEC121321B1A}"/>
          </ac:spMkLst>
        </pc:spChg>
        <pc:spChg chg="mod">
          <ac:chgData name="Caroline Hargrave" userId="b8f2e569-4c81-4f9d-96cf-9b35a10b6345" providerId="ADAL" clId="{06D2A976-95D7-4467-940C-04B98D338D03}" dt="2024-01-18T13:08:15.289" v="5721" actId="20577"/>
          <ac:spMkLst>
            <pc:docMk/>
            <pc:sldMk cId="1289501922" sldId="336"/>
            <ac:spMk id="4" creationId="{EEC2C1AF-5DDF-066A-5197-04C87A9FA3EF}"/>
          </ac:spMkLst>
        </pc:spChg>
        <pc:spChg chg="mod">
          <ac:chgData name="Caroline Hargrave" userId="b8f2e569-4c81-4f9d-96cf-9b35a10b6345" providerId="ADAL" clId="{06D2A976-95D7-4467-940C-04B98D338D03}" dt="2024-01-18T13:06:57.298" v="5684" actId="1076"/>
          <ac:spMkLst>
            <pc:docMk/>
            <pc:sldMk cId="1289501922" sldId="336"/>
            <ac:spMk id="5" creationId="{3C639C54-AE11-2280-74EF-05CB0F1C9F53}"/>
          </ac:spMkLst>
        </pc:spChg>
        <pc:spChg chg="mod">
          <ac:chgData name="Caroline Hargrave" userId="b8f2e569-4c81-4f9d-96cf-9b35a10b6345" providerId="ADAL" clId="{06D2A976-95D7-4467-940C-04B98D338D03}" dt="2024-01-18T13:08:27.419" v="5722" actId="14100"/>
          <ac:spMkLst>
            <pc:docMk/>
            <pc:sldMk cId="1289501922" sldId="336"/>
            <ac:spMk id="18" creationId="{69F82B74-D008-8216-CB3C-63001C2D6F55}"/>
          </ac:spMkLst>
        </pc:spChg>
      </pc:sldChg>
      <pc:sldChg chg="del">
        <pc:chgData name="Caroline Hargrave" userId="b8f2e569-4c81-4f9d-96cf-9b35a10b6345" providerId="ADAL" clId="{06D2A976-95D7-4467-940C-04B98D338D03}" dt="2024-01-15T11:45:06.334" v="722" actId="47"/>
        <pc:sldMkLst>
          <pc:docMk/>
          <pc:sldMk cId="2244466452" sldId="338"/>
        </pc:sldMkLst>
      </pc:sldChg>
      <pc:sldChg chg="modSp mod">
        <pc:chgData name="Caroline Hargrave" userId="b8f2e569-4c81-4f9d-96cf-9b35a10b6345" providerId="ADAL" clId="{06D2A976-95D7-4467-940C-04B98D338D03}" dt="2024-01-18T12:58:04.811" v="5672" actId="14100"/>
        <pc:sldMkLst>
          <pc:docMk/>
          <pc:sldMk cId="2538193999" sldId="339"/>
        </pc:sldMkLst>
        <pc:spChg chg="mod">
          <ac:chgData name="Caroline Hargrave" userId="b8f2e569-4c81-4f9d-96cf-9b35a10b6345" providerId="ADAL" clId="{06D2A976-95D7-4467-940C-04B98D338D03}" dt="2024-01-18T12:57:30.139" v="5665" actId="1076"/>
          <ac:spMkLst>
            <pc:docMk/>
            <pc:sldMk cId="2538193999" sldId="339"/>
            <ac:spMk id="2" creationId="{11108ABB-8B9C-C985-1CAA-F250B5A15719}"/>
          </ac:spMkLst>
        </pc:spChg>
        <pc:spChg chg="mod">
          <ac:chgData name="Caroline Hargrave" userId="b8f2e569-4c81-4f9d-96cf-9b35a10b6345" providerId="ADAL" clId="{06D2A976-95D7-4467-940C-04B98D338D03}" dt="2024-01-18T12:57:59.067" v="5671" actId="1076"/>
          <ac:spMkLst>
            <pc:docMk/>
            <pc:sldMk cId="2538193999" sldId="339"/>
            <ac:spMk id="3" creationId="{3F9DFA9E-40B0-12FA-5DA6-675374927B5C}"/>
          </ac:spMkLst>
        </pc:spChg>
        <pc:spChg chg="mod">
          <ac:chgData name="Caroline Hargrave" userId="b8f2e569-4c81-4f9d-96cf-9b35a10b6345" providerId="ADAL" clId="{06D2A976-95D7-4467-940C-04B98D338D03}" dt="2024-01-18T12:58:04.811" v="5672" actId="14100"/>
          <ac:spMkLst>
            <pc:docMk/>
            <pc:sldMk cId="2538193999" sldId="339"/>
            <ac:spMk id="9" creationId="{6A6B951F-6DF0-3B90-7164-E306E557A1D4}"/>
          </ac:spMkLst>
        </pc:spChg>
        <pc:picChg chg="mod">
          <ac:chgData name="Caroline Hargrave" userId="b8f2e569-4c81-4f9d-96cf-9b35a10b6345" providerId="ADAL" clId="{06D2A976-95D7-4467-940C-04B98D338D03}" dt="2024-01-18T12:54:34.672" v="5663" actId="1076"/>
          <ac:picMkLst>
            <pc:docMk/>
            <pc:sldMk cId="2538193999" sldId="339"/>
            <ac:picMk id="10" creationId="{AEE10971-D1B3-990D-CE0B-65909C3C034A}"/>
          </ac:picMkLst>
        </pc:picChg>
      </pc:sldChg>
      <pc:sldChg chg="modSp mod">
        <pc:chgData name="Caroline Hargrave" userId="b8f2e569-4c81-4f9d-96cf-9b35a10b6345" providerId="ADAL" clId="{06D2A976-95D7-4467-940C-04B98D338D03}" dt="2024-01-18T12:58:28.811" v="5675" actId="1076"/>
        <pc:sldMkLst>
          <pc:docMk/>
          <pc:sldMk cId="3043688844" sldId="340"/>
        </pc:sldMkLst>
        <pc:spChg chg="mod">
          <ac:chgData name="Caroline Hargrave" userId="b8f2e569-4c81-4f9d-96cf-9b35a10b6345" providerId="ADAL" clId="{06D2A976-95D7-4467-940C-04B98D338D03}" dt="2024-01-18T12:58:24.203" v="5674" actId="1076"/>
          <ac:spMkLst>
            <pc:docMk/>
            <pc:sldMk cId="3043688844" sldId="340"/>
            <ac:spMk id="2" creationId="{18DA5926-8ED3-DBC3-8F2D-B383953983CD}"/>
          </ac:spMkLst>
        </pc:spChg>
        <pc:spChg chg="mod">
          <ac:chgData name="Caroline Hargrave" userId="b8f2e569-4c81-4f9d-96cf-9b35a10b6345" providerId="ADAL" clId="{06D2A976-95D7-4467-940C-04B98D338D03}" dt="2024-01-18T12:58:28.811" v="5675" actId="1076"/>
          <ac:spMkLst>
            <pc:docMk/>
            <pc:sldMk cId="3043688844" sldId="340"/>
            <ac:spMk id="6" creationId="{105FD301-0B3E-B604-7406-95DE3A28A9E3}"/>
          </ac:spMkLst>
        </pc:spChg>
        <pc:graphicFrameChg chg="mod modGraphic">
          <ac:chgData name="Caroline Hargrave" userId="b8f2e569-4c81-4f9d-96cf-9b35a10b6345" providerId="ADAL" clId="{06D2A976-95D7-4467-940C-04B98D338D03}" dt="2024-01-17T21:45:01.289" v="3209" actId="1076"/>
          <ac:graphicFrameMkLst>
            <pc:docMk/>
            <pc:sldMk cId="3043688844" sldId="340"/>
            <ac:graphicFrameMk id="5" creationId="{F8E190F6-26DE-F145-FD8B-820E0A7204DF}"/>
          </ac:graphicFrameMkLst>
        </pc:graphicFrameChg>
      </pc:sldChg>
      <pc:sldChg chg="modSp mod">
        <pc:chgData name="Caroline Hargrave" userId="b8f2e569-4c81-4f9d-96cf-9b35a10b6345" providerId="ADAL" clId="{06D2A976-95D7-4467-940C-04B98D338D03}" dt="2024-01-18T13:06:38.367" v="5681" actId="20577"/>
        <pc:sldMkLst>
          <pc:docMk/>
          <pc:sldMk cId="3325125229" sldId="341"/>
        </pc:sldMkLst>
        <pc:spChg chg="mod">
          <ac:chgData name="Caroline Hargrave" userId="b8f2e569-4c81-4f9d-96cf-9b35a10b6345" providerId="ADAL" clId="{06D2A976-95D7-4467-940C-04B98D338D03}" dt="2024-01-18T13:06:38.367" v="5681" actId="20577"/>
          <ac:spMkLst>
            <pc:docMk/>
            <pc:sldMk cId="3325125229" sldId="341"/>
            <ac:spMk id="6" creationId="{19651A83-23C7-3D79-BF4A-46A9B543FFB4}"/>
          </ac:spMkLst>
        </pc:spChg>
        <pc:spChg chg="mod">
          <ac:chgData name="Caroline Hargrave" userId="b8f2e569-4c81-4f9d-96cf-9b35a10b6345" providerId="ADAL" clId="{06D2A976-95D7-4467-940C-04B98D338D03}" dt="2024-01-18T13:06:08.550" v="5677" actId="404"/>
          <ac:spMkLst>
            <pc:docMk/>
            <pc:sldMk cId="3325125229" sldId="341"/>
            <ac:spMk id="7" creationId="{636995A0-D495-05E2-5553-B31035A295C3}"/>
          </ac:spMkLst>
        </pc:spChg>
      </pc:sldChg>
      <pc:sldChg chg="modSp mod">
        <pc:chgData name="Caroline Hargrave" userId="b8f2e569-4c81-4f9d-96cf-9b35a10b6345" providerId="ADAL" clId="{06D2A976-95D7-4467-940C-04B98D338D03}" dt="2024-01-18T13:17:12.635" v="5880" actId="1076"/>
        <pc:sldMkLst>
          <pc:docMk/>
          <pc:sldMk cId="1599122448" sldId="342"/>
        </pc:sldMkLst>
        <pc:spChg chg="mod">
          <ac:chgData name="Caroline Hargrave" userId="b8f2e569-4c81-4f9d-96cf-9b35a10b6345" providerId="ADAL" clId="{06D2A976-95D7-4467-940C-04B98D338D03}" dt="2024-01-18T13:16:11.338" v="5878" actId="20577"/>
          <ac:spMkLst>
            <pc:docMk/>
            <pc:sldMk cId="1599122448" sldId="342"/>
            <ac:spMk id="2" creationId="{56020FFC-2E8F-DB35-D320-3498C3166257}"/>
          </ac:spMkLst>
        </pc:spChg>
        <pc:spChg chg="mod">
          <ac:chgData name="Caroline Hargrave" userId="b8f2e569-4c81-4f9d-96cf-9b35a10b6345" providerId="ADAL" clId="{06D2A976-95D7-4467-940C-04B98D338D03}" dt="2024-01-18T13:17:12.635" v="5880" actId="1076"/>
          <ac:spMkLst>
            <pc:docMk/>
            <pc:sldMk cId="1599122448" sldId="342"/>
            <ac:spMk id="13" creationId="{2CA8FC57-9288-EBB6-236E-C333DE1F9953}"/>
          </ac:spMkLst>
        </pc:spChg>
        <pc:spChg chg="mod">
          <ac:chgData name="Caroline Hargrave" userId="b8f2e569-4c81-4f9d-96cf-9b35a10b6345" providerId="ADAL" clId="{06D2A976-95D7-4467-940C-04B98D338D03}" dt="2024-01-18T13:16:49.178" v="5879" actId="1076"/>
          <ac:spMkLst>
            <pc:docMk/>
            <pc:sldMk cId="1599122448" sldId="342"/>
            <ac:spMk id="14" creationId="{A0D74C69-68FB-DE6D-C029-43FB78E510DE}"/>
          </ac:spMkLst>
        </pc:spChg>
        <pc:spChg chg="mod">
          <ac:chgData name="Caroline Hargrave" userId="b8f2e569-4c81-4f9d-96cf-9b35a10b6345" providerId="ADAL" clId="{06D2A976-95D7-4467-940C-04B98D338D03}" dt="2024-01-18T13:12:32.205" v="5838" actId="404"/>
          <ac:spMkLst>
            <pc:docMk/>
            <pc:sldMk cId="1599122448" sldId="342"/>
            <ac:spMk id="19" creationId="{D7D84DB9-08DF-3D91-4CB4-F8DD0DB414C0}"/>
          </ac:spMkLst>
        </pc:spChg>
      </pc:sldChg>
      <pc:sldChg chg="modSp mod">
        <pc:chgData name="Caroline Hargrave" userId="b8f2e569-4c81-4f9d-96cf-9b35a10b6345" providerId="ADAL" clId="{06D2A976-95D7-4467-940C-04B98D338D03}" dt="2024-01-18T13:17:58.196" v="5890" actId="20577"/>
        <pc:sldMkLst>
          <pc:docMk/>
          <pc:sldMk cId="752514552" sldId="343"/>
        </pc:sldMkLst>
        <pc:spChg chg="mod">
          <ac:chgData name="Caroline Hargrave" userId="b8f2e569-4c81-4f9d-96cf-9b35a10b6345" providerId="ADAL" clId="{06D2A976-95D7-4467-940C-04B98D338D03}" dt="2024-01-16T11:29:47.533" v="1107" actId="404"/>
          <ac:spMkLst>
            <pc:docMk/>
            <pc:sldMk cId="752514552" sldId="343"/>
            <ac:spMk id="2" creationId="{971FA5C4-5ED3-41CC-9C59-059253B776B7}"/>
          </ac:spMkLst>
        </pc:spChg>
        <pc:spChg chg="mod">
          <ac:chgData name="Caroline Hargrave" userId="b8f2e569-4c81-4f9d-96cf-9b35a10b6345" providerId="ADAL" clId="{06D2A976-95D7-4467-940C-04B98D338D03}" dt="2024-01-18T13:17:58.196" v="5890" actId="20577"/>
          <ac:spMkLst>
            <pc:docMk/>
            <pc:sldMk cId="752514552" sldId="343"/>
            <ac:spMk id="5" creationId="{7FB7E329-8025-C705-C7AE-85654EF49771}"/>
          </ac:spMkLst>
        </pc:spChg>
      </pc:sldChg>
      <pc:sldChg chg="del">
        <pc:chgData name="Caroline Hargrave" userId="b8f2e569-4c81-4f9d-96cf-9b35a10b6345" providerId="ADAL" clId="{06D2A976-95D7-4467-940C-04B98D338D03}" dt="2024-01-15T11:51:43.295" v="959" actId="47"/>
        <pc:sldMkLst>
          <pc:docMk/>
          <pc:sldMk cId="1016492989" sldId="344"/>
        </pc:sldMkLst>
      </pc:sldChg>
      <pc:sldChg chg="del">
        <pc:chgData name="Caroline Hargrave" userId="b8f2e569-4c81-4f9d-96cf-9b35a10b6345" providerId="ADAL" clId="{06D2A976-95D7-4467-940C-04B98D338D03}" dt="2024-01-15T11:06:17.840" v="263" actId="47"/>
        <pc:sldMkLst>
          <pc:docMk/>
          <pc:sldMk cId="234583203" sldId="348"/>
        </pc:sldMkLst>
      </pc:sldChg>
      <pc:sldChg chg="modSp mod">
        <pc:chgData name="Caroline Hargrave" userId="b8f2e569-4c81-4f9d-96cf-9b35a10b6345" providerId="ADAL" clId="{06D2A976-95D7-4467-940C-04B98D338D03}" dt="2024-01-18T12:20:17.728" v="5076" actId="20577"/>
        <pc:sldMkLst>
          <pc:docMk/>
          <pc:sldMk cId="2730592704" sldId="349"/>
        </pc:sldMkLst>
        <pc:spChg chg="mod">
          <ac:chgData name="Caroline Hargrave" userId="b8f2e569-4c81-4f9d-96cf-9b35a10b6345" providerId="ADAL" clId="{06D2A976-95D7-4467-940C-04B98D338D03}" dt="2024-01-16T11:28:10.615" v="1101" actId="404"/>
          <ac:spMkLst>
            <pc:docMk/>
            <pc:sldMk cId="2730592704" sldId="349"/>
            <ac:spMk id="2" creationId="{1934F912-B69E-BEC5-9AC2-F23C375189A5}"/>
          </ac:spMkLst>
        </pc:spChg>
        <pc:spChg chg="mod">
          <ac:chgData name="Caroline Hargrave" userId="b8f2e569-4c81-4f9d-96cf-9b35a10b6345" providerId="ADAL" clId="{06D2A976-95D7-4467-940C-04B98D338D03}" dt="2024-01-18T12:20:17.728" v="5076" actId="20577"/>
          <ac:spMkLst>
            <pc:docMk/>
            <pc:sldMk cId="2730592704" sldId="349"/>
            <ac:spMk id="5" creationId="{68492644-656D-AD5E-60E8-B6E240C089FA}"/>
          </ac:spMkLst>
        </pc:spChg>
      </pc:sldChg>
      <pc:sldChg chg="modSp mod">
        <pc:chgData name="Caroline Hargrave" userId="b8f2e569-4c81-4f9d-96cf-9b35a10b6345" providerId="ADAL" clId="{06D2A976-95D7-4467-940C-04B98D338D03}" dt="2024-01-18T13:43:14.178" v="6733" actId="1076"/>
        <pc:sldMkLst>
          <pc:docMk/>
          <pc:sldMk cId="1667197752" sldId="350"/>
        </pc:sldMkLst>
        <pc:spChg chg="mod">
          <ac:chgData name="Caroline Hargrave" userId="b8f2e569-4c81-4f9d-96cf-9b35a10b6345" providerId="ADAL" clId="{06D2A976-95D7-4467-940C-04B98D338D03}" dt="2024-01-17T21:50:33.314" v="3283" actId="1076"/>
          <ac:spMkLst>
            <pc:docMk/>
            <pc:sldMk cId="1667197752" sldId="350"/>
            <ac:spMk id="2" creationId="{DD49EDDA-A8C3-0BF6-21BF-05D44813C8B7}"/>
          </ac:spMkLst>
        </pc:spChg>
        <pc:spChg chg="mod">
          <ac:chgData name="Caroline Hargrave" userId="b8f2e569-4c81-4f9d-96cf-9b35a10b6345" providerId="ADAL" clId="{06D2A976-95D7-4467-940C-04B98D338D03}" dt="2024-01-18T13:43:14.178" v="6733" actId="1076"/>
          <ac:spMkLst>
            <pc:docMk/>
            <pc:sldMk cId="1667197752" sldId="350"/>
            <ac:spMk id="3" creationId="{B386F7B0-43C0-53AE-CB67-1E579087ABBC}"/>
          </ac:spMkLst>
        </pc:spChg>
        <pc:spChg chg="mod">
          <ac:chgData name="Caroline Hargrave" userId="b8f2e569-4c81-4f9d-96cf-9b35a10b6345" providerId="ADAL" clId="{06D2A976-95D7-4467-940C-04B98D338D03}" dt="2024-01-17T21:50:48.290" v="3287" actId="1076"/>
          <ac:spMkLst>
            <pc:docMk/>
            <pc:sldMk cId="1667197752" sldId="350"/>
            <ac:spMk id="6" creationId="{9DB364FD-7537-2557-9420-F648661678A4}"/>
          </ac:spMkLst>
        </pc:spChg>
      </pc:sldChg>
      <pc:sldChg chg="del">
        <pc:chgData name="Caroline Hargrave" userId="b8f2e569-4c81-4f9d-96cf-9b35a10b6345" providerId="ADAL" clId="{06D2A976-95D7-4467-940C-04B98D338D03}" dt="2024-01-15T11:33:36.573" v="440" actId="47"/>
        <pc:sldMkLst>
          <pc:docMk/>
          <pc:sldMk cId="934000497" sldId="351"/>
        </pc:sldMkLst>
      </pc:sldChg>
      <pc:sldChg chg="modSp mod">
        <pc:chgData name="Caroline Hargrave" userId="b8f2e569-4c81-4f9d-96cf-9b35a10b6345" providerId="ADAL" clId="{06D2A976-95D7-4467-940C-04B98D338D03}" dt="2024-01-16T11:31:48.732" v="1121" actId="1076"/>
        <pc:sldMkLst>
          <pc:docMk/>
          <pc:sldMk cId="2710900033" sldId="353"/>
        </pc:sldMkLst>
        <pc:spChg chg="mod">
          <ac:chgData name="Caroline Hargrave" userId="b8f2e569-4c81-4f9d-96cf-9b35a10b6345" providerId="ADAL" clId="{06D2A976-95D7-4467-940C-04B98D338D03}" dt="2024-01-16T11:31:48.732" v="1121" actId="1076"/>
          <ac:spMkLst>
            <pc:docMk/>
            <pc:sldMk cId="2710900033" sldId="353"/>
            <ac:spMk id="2" creationId="{A7C8A5A6-EEF6-B419-1C17-EC9B3C5553C1}"/>
          </ac:spMkLst>
        </pc:spChg>
        <pc:spChg chg="mod">
          <ac:chgData name="Caroline Hargrave" userId="b8f2e569-4c81-4f9d-96cf-9b35a10b6345" providerId="ADAL" clId="{06D2A976-95D7-4467-940C-04B98D338D03}" dt="2024-01-16T11:31:15.634" v="1120" actId="255"/>
          <ac:spMkLst>
            <pc:docMk/>
            <pc:sldMk cId="2710900033" sldId="353"/>
            <ac:spMk id="3" creationId="{43C02F2F-2D31-55AF-7156-36EF6020A229}"/>
          </ac:spMkLst>
        </pc:spChg>
      </pc:sldChg>
      <pc:sldChg chg="modSp mod">
        <pc:chgData name="Caroline Hargrave" userId="b8f2e569-4c81-4f9d-96cf-9b35a10b6345" providerId="ADAL" clId="{06D2A976-95D7-4467-940C-04B98D338D03}" dt="2024-01-18T11:37:57.833" v="3979" actId="113"/>
        <pc:sldMkLst>
          <pc:docMk/>
          <pc:sldMk cId="916276984" sldId="355"/>
        </pc:sldMkLst>
        <pc:spChg chg="mod">
          <ac:chgData name="Caroline Hargrave" userId="b8f2e569-4c81-4f9d-96cf-9b35a10b6345" providerId="ADAL" clId="{06D2A976-95D7-4467-940C-04B98D338D03}" dt="2024-01-18T11:32:16.013" v="3978" actId="14100"/>
          <ac:spMkLst>
            <pc:docMk/>
            <pc:sldMk cId="916276984" sldId="355"/>
            <ac:spMk id="4" creationId="{7E6C3987-E6CD-63FE-7D45-CBD8419154B1}"/>
          </ac:spMkLst>
        </pc:spChg>
        <pc:spChg chg="mod">
          <ac:chgData name="Caroline Hargrave" userId="b8f2e569-4c81-4f9d-96cf-9b35a10b6345" providerId="ADAL" clId="{06D2A976-95D7-4467-940C-04B98D338D03}" dt="2024-01-15T11:06:50.714" v="276" actId="1076"/>
          <ac:spMkLst>
            <pc:docMk/>
            <pc:sldMk cId="916276984" sldId="355"/>
            <ac:spMk id="11" creationId="{97DA3F37-34A6-86FA-6DAA-2FAFDB30C99E}"/>
          </ac:spMkLst>
        </pc:spChg>
        <pc:spChg chg="mod">
          <ac:chgData name="Caroline Hargrave" userId="b8f2e569-4c81-4f9d-96cf-9b35a10b6345" providerId="ADAL" clId="{06D2A976-95D7-4467-940C-04B98D338D03}" dt="2024-01-18T11:37:57.833" v="3979" actId="113"/>
          <ac:spMkLst>
            <pc:docMk/>
            <pc:sldMk cId="916276984" sldId="355"/>
            <ac:spMk id="12" creationId="{D0D9CA9E-7555-8390-80F9-3DD2F16ABD1E}"/>
          </ac:spMkLst>
        </pc:spChg>
      </pc:sldChg>
      <pc:sldChg chg="modSp mod">
        <pc:chgData name="Caroline Hargrave" userId="b8f2e569-4c81-4f9d-96cf-9b35a10b6345" providerId="ADAL" clId="{06D2A976-95D7-4467-940C-04B98D338D03}" dt="2024-01-18T11:40:41.593" v="4116" actId="20577"/>
        <pc:sldMkLst>
          <pc:docMk/>
          <pc:sldMk cId="1633237135" sldId="356"/>
        </pc:sldMkLst>
        <pc:spChg chg="mod">
          <ac:chgData name="Caroline Hargrave" userId="b8f2e569-4c81-4f9d-96cf-9b35a10b6345" providerId="ADAL" clId="{06D2A976-95D7-4467-940C-04B98D338D03}" dt="2024-01-18T11:38:43.933" v="3981" actId="1076"/>
          <ac:spMkLst>
            <pc:docMk/>
            <pc:sldMk cId="1633237135" sldId="356"/>
            <ac:spMk id="2" creationId="{9927EE8C-5B46-A7D2-2D77-5343A16FE4E1}"/>
          </ac:spMkLst>
        </pc:spChg>
        <pc:spChg chg="mod">
          <ac:chgData name="Caroline Hargrave" userId="b8f2e569-4c81-4f9d-96cf-9b35a10b6345" providerId="ADAL" clId="{06D2A976-95D7-4467-940C-04B98D338D03}" dt="2024-01-15T11:58:47.599" v="1036" actId="1076"/>
          <ac:spMkLst>
            <pc:docMk/>
            <pc:sldMk cId="1633237135" sldId="356"/>
            <ac:spMk id="8" creationId="{C497A4D1-0AD4-D336-EBC2-EC91914B2D33}"/>
          </ac:spMkLst>
        </pc:spChg>
        <pc:spChg chg="mod">
          <ac:chgData name="Caroline Hargrave" userId="b8f2e569-4c81-4f9d-96cf-9b35a10b6345" providerId="ADAL" clId="{06D2A976-95D7-4467-940C-04B98D338D03}" dt="2024-01-18T11:40:41.593" v="4116" actId="20577"/>
          <ac:spMkLst>
            <pc:docMk/>
            <pc:sldMk cId="1633237135" sldId="356"/>
            <ac:spMk id="10" creationId="{ABCE9A04-9D9A-B8B9-1575-4F3988215E2F}"/>
          </ac:spMkLst>
        </pc:spChg>
        <pc:graphicFrameChg chg="mod modGraphic">
          <ac:chgData name="Caroline Hargrave" userId="b8f2e569-4c81-4f9d-96cf-9b35a10b6345" providerId="ADAL" clId="{06D2A976-95D7-4467-940C-04B98D338D03}" dt="2024-01-15T11:58:45.869" v="1035"/>
          <ac:graphicFrameMkLst>
            <pc:docMk/>
            <pc:sldMk cId="1633237135" sldId="356"/>
            <ac:graphicFrameMk id="6" creationId="{41849B92-05F7-EF8D-3769-7501A50BA458}"/>
          </ac:graphicFrameMkLst>
        </pc:graphicFrameChg>
      </pc:sldChg>
      <pc:sldChg chg="addSp modSp mod">
        <pc:chgData name="Caroline Hargrave" userId="b8f2e569-4c81-4f9d-96cf-9b35a10b6345" providerId="ADAL" clId="{06D2A976-95D7-4467-940C-04B98D338D03}" dt="2024-01-18T11:49:08.479" v="4230" actId="14100"/>
        <pc:sldMkLst>
          <pc:docMk/>
          <pc:sldMk cId="1670017553" sldId="357"/>
        </pc:sldMkLst>
        <pc:spChg chg="mod">
          <ac:chgData name="Caroline Hargrave" userId="b8f2e569-4c81-4f9d-96cf-9b35a10b6345" providerId="ADAL" clId="{06D2A976-95D7-4467-940C-04B98D338D03}" dt="2024-01-16T11:34:55.621" v="1138" actId="404"/>
          <ac:spMkLst>
            <pc:docMk/>
            <pc:sldMk cId="1670017553" sldId="357"/>
            <ac:spMk id="2" creationId="{9E667048-35F6-4FC6-8114-8D4DC31645DA}"/>
          </ac:spMkLst>
        </pc:spChg>
        <pc:spChg chg="mod">
          <ac:chgData name="Caroline Hargrave" userId="b8f2e569-4c81-4f9d-96cf-9b35a10b6345" providerId="ADAL" clId="{06D2A976-95D7-4467-940C-04B98D338D03}" dt="2024-01-18T11:42:56.632" v="4133" actId="404"/>
          <ac:spMkLst>
            <pc:docMk/>
            <pc:sldMk cId="1670017553" sldId="357"/>
            <ac:spMk id="3" creationId="{2EBD57AA-B0EF-B5E7-9F6E-BE62B5DAAC85}"/>
          </ac:spMkLst>
        </pc:spChg>
        <pc:spChg chg="add mod">
          <ac:chgData name="Caroline Hargrave" userId="b8f2e569-4c81-4f9d-96cf-9b35a10b6345" providerId="ADAL" clId="{06D2A976-95D7-4467-940C-04B98D338D03}" dt="2024-01-18T11:44:18.877" v="4140" actId="1076"/>
          <ac:spMkLst>
            <pc:docMk/>
            <pc:sldMk cId="1670017553" sldId="357"/>
            <ac:spMk id="5" creationId="{FABF114E-8D7C-4F0B-07CC-ACF5236B752C}"/>
          </ac:spMkLst>
        </pc:spChg>
        <pc:spChg chg="mod">
          <ac:chgData name="Caroline Hargrave" userId="b8f2e569-4c81-4f9d-96cf-9b35a10b6345" providerId="ADAL" clId="{06D2A976-95D7-4467-940C-04B98D338D03}" dt="2024-01-18T11:49:08.479" v="4230" actId="14100"/>
          <ac:spMkLst>
            <pc:docMk/>
            <pc:sldMk cId="1670017553" sldId="357"/>
            <ac:spMk id="26" creationId="{FFAF77D6-88BA-8036-A9B7-4BA7F4B6924A}"/>
          </ac:spMkLst>
        </pc:spChg>
      </pc:sldChg>
      <pc:sldChg chg="modSp mod">
        <pc:chgData name="Caroline Hargrave" userId="b8f2e569-4c81-4f9d-96cf-9b35a10b6345" providerId="ADAL" clId="{06D2A976-95D7-4467-940C-04B98D338D03}" dt="2024-01-18T11:25:04.102" v="3792" actId="20577"/>
        <pc:sldMkLst>
          <pc:docMk/>
          <pc:sldMk cId="2921189456" sldId="358"/>
        </pc:sldMkLst>
        <pc:spChg chg="mod">
          <ac:chgData name="Caroline Hargrave" userId="b8f2e569-4c81-4f9d-96cf-9b35a10b6345" providerId="ADAL" clId="{06D2A976-95D7-4467-940C-04B98D338D03}" dt="2024-01-18T11:24:22.535" v="3785" actId="20577"/>
          <ac:spMkLst>
            <pc:docMk/>
            <pc:sldMk cId="2921189456" sldId="358"/>
            <ac:spMk id="3" creationId="{90470076-9E7F-86AB-9D98-8C371742E31A}"/>
          </ac:spMkLst>
        </pc:spChg>
        <pc:spChg chg="mod">
          <ac:chgData name="Caroline Hargrave" userId="b8f2e569-4c81-4f9d-96cf-9b35a10b6345" providerId="ADAL" clId="{06D2A976-95D7-4467-940C-04B98D338D03}" dt="2024-01-16T11:32:35.644" v="1126" actId="1076"/>
          <ac:spMkLst>
            <pc:docMk/>
            <pc:sldMk cId="2921189456" sldId="358"/>
            <ac:spMk id="7" creationId="{BEC1FB97-93D1-BE56-2CBA-EA9BE97DDCDD}"/>
          </ac:spMkLst>
        </pc:spChg>
        <pc:spChg chg="mod">
          <ac:chgData name="Caroline Hargrave" userId="b8f2e569-4c81-4f9d-96cf-9b35a10b6345" providerId="ADAL" clId="{06D2A976-95D7-4467-940C-04B98D338D03}" dt="2024-01-18T11:25:04.102" v="3792" actId="20577"/>
          <ac:spMkLst>
            <pc:docMk/>
            <pc:sldMk cId="2921189456" sldId="358"/>
            <ac:spMk id="8" creationId="{14A247C6-1F30-07AB-985C-43DF0B932435}"/>
          </ac:spMkLst>
        </pc:spChg>
        <pc:spChg chg="mod">
          <ac:chgData name="Caroline Hargrave" userId="b8f2e569-4c81-4f9d-96cf-9b35a10b6345" providerId="ADAL" clId="{06D2A976-95D7-4467-940C-04B98D338D03}" dt="2024-01-16T11:32:47.107" v="1130" actId="1076"/>
          <ac:spMkLst>
            <pc:docMk/>
            <pc:sldMk cId="2921189456" sldId="358"/>
            <ac:spMk id="9" creationId="{0519D047-0E75-6A96-EC40-8E62FE0C2565}"/>
          </ac:spMkLst>
        </pc:spChg>
        <pc:spChg chg="mod">
          <ac:chgData name="Caroline Hargrave" userId="b8f2e569-4c81-4f9d-96cf-9b35a10b6345" providerId="ADAL" clId="{06D2A976-95D7-4467-940C-04B98D338D03}" dt="2024-01-16T11:32:33.532" v="1125" actId="1076"/>
          <ac:spMkLst>
            <pc:docMk/>
            <pc:sldMk cId="2921189456" sldId="358"/>
            <ac:spMk id="10" creationId="{BE2633E8-2B85-66DB-C849-2521145A3F2A}"/>
          </ac:spMkLst>
        </pc:spChg>
        <pc:spChg chg="mod">
          <ac:chgData name="Caroline Hargrave" userId="b8f2e569-4c81-4f9d-96cf-9b35a10b6345" providerId="ADAL" clId="{06D2A976-95D7-4467-940C-04B98D338D03}" dt="2024-01-16T11:32:40.524" v="1127" actId="14100"/>
          <ac:spMkLst>
            <pc:docMk/>
            <pc:sldMk cId="2921189456" sldId="358"/>
            <ac:spMk id="11" creationId="{24366E39-3555-F0A8-43F4-ED1D6727C726}"/>
          </ac:spMkLst>
        </pc:spChg>
        <pc:spChg chg="mod">
          <ac:chgData name="Caroline Hargrave" userId="b8f2e569-4c81-4f9d-96cf-9b35a10b6345" providerId="ADAL" clId="{06D2A976-95D7-4467-940C-04B98D338D03}" dt="2024-01-16T11:32:41.860" v="1128" actId="1076"/>
          <ac:spMkLst>
            <pc:docMk/>
            <pc:sldMk cId="2921189456" sldId="358"/>
            <ac:spMk id="12" creationId="{A1ED858A-B494-07B3-D3BC-C78976DF7E84}"/>
          </ac:spMkLst>
        </pc:spChg>
      </pc:sldChg>
      <pc:sldChg chg="modSp mod">
        <pc:chgData name="Caroline Hargrave" userId="b8f2e569-4c81-4f9d-96cf-9b35a10b6345" providerId="ADAL" clId="{06D2A976-95D7-4467-940C-04B98D338D03}" dt="2024-01-16T11:30:27.647" v="1116" actId="404"/>
        <pc:sldMkLst>
          <pc:docMk/>
          <pc:sldMk cId="1379886965" sldId="359"/>
        </pc:sldMkLst>
        <pc:spChg chg="mod">
          <ac:chgData name="Caroline Hargrave" userId="b8f2e569-4c81-4f9d-96cf-9b35a10b6345" providerId="ADAL" clId="{06D2A976-95D7-4467-940C-04B98D338D03}" dt="2024-01-16T11:30:27.647" v="1116" actId="404"/>
          <ac:spMkLst>
            <pc:docMk/>
            <pc:sldMk cId="1379886965" sldId="359"/>
            <ac:spMk id="2" creationId="{25393D35-B056-ADFB-86FA-8A5B4ED5C953}"/>
          </ac:spMkLst>
        </pc:spChg>
      </pc:sldChg>
      <pc:sldChg chg="modSp mod ord">
        <pc:chgData name="Caroline Hargrave" userId="b8f2e569-4c81-4f9d-96cf-9b35a10b6345" providerId="ADAL" clId="{06D2A976-95D7-4467-940C-04B98D338D03}" dt="2024-01-16T11:30:12.910" v="1113" actId="27636"/>
        <pc:sldMkLst>
          <pc:docMk/>
          <pc:sldMk cId="687142652" sldId="363"/>
        </pc:sldMkLst>
        <pc:spChg chg="mod">
          <ac:chgData name="Caroline Hargrave" userId="b8f2e569-4c81-4f9d-96cf-9b35a10b6345" providerId="ADAL" clId="{06D2A976-95D7-4467-940C-04B98D338D03}" dt="2024-01-16T11:30:12.910" v="1113" actId="27636"/>
          <ac:spMkLst>
            <pc:docMk/>
            <pc:sldMk cId="687142652" sldId="363"/>
            <ac:spMk id="2" creationId="{4BB254CD-1936-D5FF-30A4-D2FC81A5898D}"/>
          </ac:spMkLst>
        </pc:spChg>
      </pc:sldChg>
      <pc:sldChg chg="del">
        <pc:chgData name="Caroline Hargrave" userId="b8f2e569-4c81-4f9d-96cf-9b35a10b6345" providerId="ADAL" clId="{06D2A976-95D7-4467-940C-04B98D338D03}" dt="2024-01-18T15:05:31.666" v="9771" actId="47"/>
        <pc:sldMkLst>
          <pc:docMk/>
          <pc:sldMk cId="315526596" sldId="365"/>
        </pc:sldMkLst>
      </pc:sldChg>
      <pc:sldChg chg="addSp modSp mod">
        <pc:chgData name="Caroline Hargrave" userId="b8f2e569-4c81-4f9d-96cf-9b35a10b6345" providerId="ADAL" clId="{06D2A976-95D7-4467-940C-04B98D338D03}" dt="2024-01-18T11:51:38.889" v="4241" actId="20577"/>
        <pc:sldMkLst>
          <pc:docMk/>
          <pc:sldMk cId="1622759922" sldId="366"/>
        </pc:sldMkLst>
        <pc:spChg chg="mod">
          <ac:chgData name="Caroline Hargrave" userId="b8f2e569-4c81-4f9d-96cf-9b35a10b6345" providerId="ADAL" clId="{06D2A976-95D7-4467-940C-04B98D338D03}" dt="2024-01-18T11:49:54.397" v="4240" actId="1076"/>
          <ac:spMkLst>
            <pc:docMk/>
            <pc:sldMk cId="1622759922" sldId="366"/>
            <ac:spMk id="2" creationId="{E08D1FDB-80C3-26CF-254A-0EAF460ABC30}"/>
          </ac:spMkLst>
        </pc:spChg>
        <pc:spChg chg="add mod">
          <ac:chgData name="Caroline Hargrave" userId="b8f2e569-4c81-4f9d-96cf-9b35a10b6345" providerId="ADAL" clId="{06D2A976-95D7-4467-940C-04B98D338D03}" dt="2024-01-18T11:49:39.910" v="4238"/>
          <ac:spMkLst>
            <pc:docMk/>
            <pc:sldMk cId="1622759922" sldId="366"/>
            <ac:spMk id="3" creationId="{4B3CD217-86BE-9335-6E65-DB1692D7D6C0}"/>
          </ac:spMkLst>
        </pc:spChg>
        <pc:spChg chg="mod">
          <ac:chgData name="Caroline Hargrave" userId="b8f2e569-4c81-4f9d-96cf-9b35a10b6345" providerId="ADAL" clId="{06D2A976-95D7-4467-940C-04B98D338D03}" dt="2024-01-18T11:49:18.529" v="4235" actId="20577"/>
          <ac:spMkLst>
            <pc:docMk/>
            <pc:sldMk cId="1622759922" sldId="366"/>
            <ac:spMk id="4" creationId="{E8178A27-E2C0-417A-31A1-A6CD12E3E917}"/>
          </ac:spMkLst>
        </pc:spChg>
        <pc:spChg chg="mod">
          <ac:chgData name="Caroline Hargrave" userId="b8f2e569-4c81-4f9d-96cf-9b35a10b6345" providerId="ADAL" clId="{06D2A976-95D7-4467-940C-04B98D338D03}" dt="2024-01-18T11:51:38.889" v="4241" actId="20577"/>
          <ac:spMkLst>
            <pc:docMk/>
            <pc:sldMk cId="1622759922" sldId="366"/>
            <ac:spMk id="9" creationId="{9B9EDB48-950F-CAA1-F145-190BE27AF980}"/>
          </ac:spMkLst>
        </pc:spChg>
        <pc:spChg chg="mod">
          <ac:chgData name="Caroline Hargrave" userId="b8f2e569-4c81-4f9d-96cf-9b35a10b6345" providerId="ADAL" clId="{06D2A976-95D7-4467-940C-04B98D338D03}" dt="2024-01-18T11:49:45.509" v="4239" actId="20577"/>
          <ac:spMkLst>
            <pc:docMk/>
            <pc:sldMk cId="1622759922" sldId="366"/>
            <ac:spMk id="13" creationId="{B752633E-A035-33B2-46A0-F8BF9EFE1923}"/>
          </ac:spMkLst>
        </pc:spChg>
      </pc:sldChg>
      <pc:sldChg chg="addSp delSp modSp mod">
        <pc:chgData name="Caroline Hargrave" userId="b8f2e569-4c81-4f9d-96cf-9b35a10b6345" providerId="ADAL" clId="{06D2A976-95D7-4467-940C-04B98D338D03}" dt="2024-01-18T11:48:37.348" v="4229" actId="20577"/>
        <pc:sldMkLst>
          <pc:docMk/>
          <pc:sldMk cId="1963061506" sldId="367"/>
        </pc:sldMkLst>
        <pc:spChg chg="mod">
          <ac:chgData name="Caroline Hargrave" userId="b8f2e569-4c81-4f9d-96cf-9b35a10b6345" providerId="ADAL" clId="{06D2A976-95D7-4467-940C-04B98D338D03}" dt="2024-01-18T11:44:40.920" v="4146" actId="404"/>
          <ac:spMkLst>
            <pc:docMk/>
            <pc:sldMk cId="1963061506" sldId="367"/>
            <ac:spMk id="2" creationId="{7F998A70-2AF0-D055-7433-5C1C787E4DDA}"/>
          </ac:spMkLst>
        </pc:spChg>
        <pc:spChg chg="add del mod">
          <ac:chgData name="Caroline Hargrave" userId="b8f2e569-4c81-4f9d-96cf-9b35a10b6345" providerId="ADAL" clId="{06D2A976-95D7-4467-940C-04B98D338D03}" dt="2024-01-16T11:42:32.841" v="1196"/>
          <ac:spMkLst>
            <pc:docMk/>
            <pc:sldMk cId="1963061506" sldId="367"/>
            <ac:spMk id="3" creationId="{C84C45D1-550B-7763-4BA0-828A7286BADD}"/>
          </ac:spMkLst>
        </pc:spChg>
        <pc:spChg chg="add mod">
          <ac:chgData name="Caroline Hargrave" userId="b8f2e569-4c81-4f9d-96cf-9b35a10b6345" providerId="ADAL" clId="{06D2A976-95D7-4467-940C-04B98D338D03}" dt="2024-01-18T11:44:36.716" v="4145" actId="1076"/>
          <ac:spMkLst>
            <pc:docMk/>
            <pc:sldMk cId="1963061506" sldId="367"/>
            <ac:spMk id="3" creationId="{CA0B17AD-3B53-50B1-9FCC-B210D9951C2C}"/>
          </ac:spMkLst>
        </pc:spChg>
        <pc:spChg chg="mod">
          <ac:chgData name="Caroline Hargrave" userId="b8f2e569-4c81-4f9d-96cf-9b35a10b6345" providerId="ADAL" clId="{06D2A976-95D7-4467-940C-04B98D338D03}" dt="2024-01-18T11:46:48.171" v="4182" actId="20577"/>
          <ac:spMkLst>
            <pc:docMk/>
            <pc:sldMk cId="1963061506" sldId="367"/>
            <ac:spMk id="4" creationId="{B2819A29-5D1B-202E-3B7D-72F2A80CF56A}"/>
          </ac:spMkLst>
        </pc:spChg>
        <pc:spChg chg="mod">
          <ac:chgData name="Caroline Hargrave" userId="b8f2e569-4c81-4f9d-96cf-9b35a10b6345" providerId="ADAL" clId="{06D2A976-95D7-4467-940C-04B98D338D03}" dt="2024-01-18T11:48:37.348" v="4229" actId="20577"/>
          <ac:spMkLst>
            <pc:docMk/>
            <pc:sldMk cId="1963061506" sldId="367"/>
            <ac:spMk id="10" creationId="{2D2A9BF3-FB30-B2A1-5651-4D12638F0A99}"/>
          </ac:spMkLst>
        </pc:spChg>
        <pc:spChg chg="mod">
          <ac:chgData name="Caroline Hargrave" userId="b8f2e569-4c81-4f9d-96cf-9b35a10b6345" providerId="ADAL" clId="{06D2A976-95D7-4467-940C-04B98D338D03}" dt="2024-01-18T11:48:03.289" v="4187" actId="20577"/>
          <ac:spMkLst>
            <pc:docMk/>
            <pc:sldMk cId="1963061506" sldId="367"/>
            <ac:spMk id="12" creationId="{7E5A4781-BA99-0FAA-23E4-4CFDB7F6EED6}"/>
          </ac:spMkLst>
        </pc:spChg>
      </pc:sldChg>
      <pc:sldChg chg="modSp mod">
        <pc:chgData name="Caroline Hargrave" userId="b8f2e569-4c81-4f9d-96cf-9b35a10b6345" providerId="ADAL" clId="{06D2A976-95D7-4467-940C-04B98D338D03}" dt="2024-01-18T13:34:22.658" v="6370" actId="1076"/>
        <pc:sldMkLst>
          <pc:docMk/>
          <pc:sldMk cId="4145371294" sldId="369"/>
        </pc:sldMkLst>
        <pc:spChg chg="mod">
          <ac:chgData name="Caroline Hargrave" userId="b8f2e569-4c81-4f9d-96cf-9b35a10b6345" providerId="ADAL" clId="{06D2A976-95D7-4467-940C-04B98D338D03}" dt="2024-01-17T21:42:45.425" v="3183" actId="1076"/>
          <ac:spMkLst>
            <pc:docMk/>
            <pc:sldMk cId="4145371294" sldId="369"/>
            <ac:spMk id="2" creationId="{F97D0756-5AA0-46F6-BE88-36AFA7387705}"/>
          </ac:spMkLst>
        </pc:spChg>
        <pc:spChg chg="mod">
          <ac:chgData name="Caroline Hargrave" userId="b8f2e569-4c81-4f9d-96cf-9b35a10b6345" providerId="ADAL" clId="{06D2A976-95D7-4467-940C-04B98D338D03}" dt="2024-01-18T12:27:39.019" v="5324" actId="14100"/>
          <ac:spMkLst>
            <pc:docMk/>
            <pc:sldMk cId="4145371294" sldId="369"/>
            <ac:spMk id="10" creationId="{3F7DFE7A-30A1-4AF9-998E-DD848CF8CD63}"/>
          </ac:spMkLst>
        </pc:spChg>
        <pc:spChg chg="mod">
          <ac:chgData name="Caroline Hargrave" userId="b8f2e569-4c81-4f9d-96cf-9b35a10b6345" providerId="ADAL" clId="{06D2A976-95D7-4467-940C-04B98D338D03}" dt="2024-01-18T13:34:22.658" v="6370" actId="1076"/>
          <ac:spMkLst>
            <pc:docMk/>
            <pc:sldMk cId="4145371294" sldId="369"/>
            <ac:spMk id="11" creationId="{B097069A-0B7D-43A5-BD20-50ADBD303057}"/>
          </ac:spMkLst>
        </pc:spChg>
        <pc:graphicFrameChg chg="mod">
          <ac:chgData name="Caroline Hargrave" userId="b8f2e569-4c81-4f9d-96cf-9b35a10b6345" providerId="ADAL" clId="{06D2A976-95D7-4467-940C-04B98D338D03}" dt="2024-01-18T12:26:28.125" v="5299" actId="207"/>
          <ac:graphicFrameMkLst>
            <pc:docMk/>
            <pc:sldMk cId="4145371294" sldId="369"/>
            <ac:graphicFrameMk id="6" creationId="{9D8F65CC-F90F-F86B-8E23-81E94B7B8CA9}"/>
          </ac:graphicFrameMkLst>
        </pc:graphicFrameChg>
      </pc:sldChg>
      <pc:sldChg chg="modSp mod">
        <pc:chgData name="Caroline Hargrave" userId="b8f2e569-4c81-4f9d-96cf-9b35a10b6345" providerId="ADAL" clId="{06D2A976-95D7-4467-940C-04B98D338D03}" dt="2024-01-18T12:32:46.475" v="5453" actId="1076"/>
        <pc:sldMkLst>
          <pc:docMk/>
          <pc:sldMk cId="1010663376" sldId="370"/>
        </pc:sldMkLst>
        <pc:spChg chg="mod">
          <ac:chgData name="Caroline Hargrave" userId="b8f2e569-4c81-4f9d-96cf-9b35a10b6345" providerId="ADAL" clId="{06D2A976-95D7-4467-940C-04B98D338D03}" dt="2024-01-18T12:32:46.475" v="5453" actId="1076"/>
          <ac:spMkLst>
            <pc:docMk/>
            <pc:sldMk cId="1010663376" sldId="370"/>
            <ac:spMk id="3" creationId="{94747F8D-85B7-BE54-9ADC-1075832A9B9A}"/>
          </ac:spMkLst>
        </pc:spChg>
      </pc:sldChg>
      <pc:sldChg chg="modSp mod">
        <pc:chgData name="Caroline Hargrave" userId="b8f2e569-4c81-4f9d-96cf-9b35a10b6345" providerId="ADAL" clId="{06D2A976-95D7-4467-940C-04B98D338D03}" dt="2024-01-18T12:32:13.732" v="5452" actId="1076"/>
        <pc:sldMkLst>
          <pc:docMk/>
          <pc:sldMk cId="43998610" sldId="372"/>
        </pc:sldMkLst>
        <pc:spChg chg="mod">
          <ac:chgData name="Caroline Hargrave" userId="b8f2e569-4c81-4f9d-96cf-9b35a10b6345" providerId="ADAL" clId="{06D2A976-95D7-4467-940C-04B98D338D03}" dt="2024-01-17T21:43:15.607" v="3186" actId="404"/>
          <ac:spMkLst>
            <pc:docMk/>
            <pc:sldMk cId="43998610" sldId="372"/>
            <ac:spMk id="5" creationId="{7E6A7B54-8EEE-A2A1-A6F3-3453E99B1292}"/>
          </ac:spMkLst>
        </pc:spChg>
        <pc:picChg chg="mod">
          <ac:chgData name="Caroline Hargrave" userId="b8f2e569-4c81-4f9d-96cf-9b35a10b6345" providerId="ADAL" clId="{06D2A976-95D7-4467-940C-04B98D338D03}" dt="2024-01-18T12:32:13.732" v="5452" actId="1076"/>
          <ac:picMkLst>
            <pc:docMk/>
            <pc:sldMk cId="43998610" sldId="372"/>
            <ac:picMk id="4" creationId="{A4130BD5-4027-0255-742D-9421197D65E3}"/>
          </ac:picMkLst>
        </pc:picChg>
      </pc:sldChg>
      <pc:sldChg chg="modSp mod">
        <pc:chgData name="Caroline Hargrave" userId="b8f2e569-4c81-4f9d-96cf-9b35a10b6345" providerId="ADAL" clId="{06D2A976-95D7-4467-940C-04B98D338D03}" dt="2024-01-18T13:30:19.647" v="6294" actId="20577"/>
        <pc:sldMkLst>
          <pc:docMk/>
          <pc:sldMk cId="618618414" sldId="373"/>
        </pc:sldMkLst>
        <pc:spChg chg="mod">
          <ac:chgData name="Caroline Hargrave" userId="b8f2e569-4c81-4f9d-96cf-9b35a10b6345" providerId="ADAL" clId="{06D2A976-95D7-4467-940C-04B98D338D03}" dt="2024-01-17T21:48:16.545" v="3252" actId="1076"/>
          <ac:spMkLst>
            <pc:docMk/>
            <pc:sldMk cId="618618414" sldId="373"/>
            <ac:spMk id="2" creationId="{8D5174BC-4CC6-4694-721B-B8D11AEB236D}"/>
          </ac:spMkLst>
        </pc:spChg>
        <pc:spChg chg="mod">
          <ac:chgData name="Caroline Hargrave" userId="b8f2e569-4c81-4f9d-96cf-9b35a10b6345" providerId="ADAL" clId="{06D2A976-95D7-4467-940C-04B98D338D03}" dt="2024-01-18T13:27:05.077" v="6145" actId="404"/>
          <ac:spMkLst>
            <pc:docMk/>
            <pc:sldMk cId="618618414" sldId="373"/>
            <ac:spMk id="3" creationId="{BFD1B266-B0C5-1543-6ED4-638E664C1C38}"/>
          </ac:spMkLst>
        </pc:spChg>
        <pc:spChg chg="mod">
          <ac:chgData name="Caroline Hargrave" userId="b8f2e569-4c81-4f9d-96cf-9b35a10b6345" providerId="ADAL" clId="{06D2A976-95D7-4467-940C-04B98D338D03}" dt="2024-01-18T13:30:19.647" v="6294" actId="20577"/>
          <ac:spMkLst>
            <pc:docMk/>
            <pc:sldMk cId="618618414" sldId="373"/>
            <ac:spMk id="9" creationId="{0063EAF5-EF49-F340-C0D9-F087E27F6485}"/>
          </ac:spMkLst>
        </pc:spChg>
      </pc:sldChg>
      <pc:sldChg chg="addSp modSp mod">
        <pc:chgData name="Caroline Hargrave" userId="b8f2e569-4c81-4f9d-96cf-9b35a10b6345" providerId="ADAL" clId="{06D2A976-95D7-4467-940C-04B98D338D03}" dt="2024-01-18T13:34:59.258" v="6427" actId="1076"/>
        <pc:sldMkLst>
          <pc:docMk/>
          <pc:sldMk cId="1275698458" sldId="374"/>
        </pc:sldMkLst>
        <pc:spChg chg="mod">
          <ac:chgData name="Caroline Hargrave" userId="b8f2e569-4c81-4f9d-96cf-9b35a10b6345" providerId="ADAL" clId="{06D2A976-95D7-4467-940C-04B98D338D03}" dt="2024-01-18T13:33:27.083" v="6363" actId="1076"/>
          <ac:spMkLst>
            <pc:docMk/>
            <pc:sldMk cId="1275698458" sldId="374"/>
            <ac:spMk id="2" creationId="{9892377D-FC7B-BB82-F58E-AD0C926A11F7}"/>
          </ac:spMkLst>
        </pc:spChg>
        <pc:spChg chg="mod">
          <ac:chgData name="Caroline Hargrave" userId="b8f2e569-4c81-4f9d-96cf-9b35a10b6345" providerId="ADAL" clId="{06D2A976-95D7-4467-940C-04B98D338D03}" dt="2024-01-18T13:33:44.810" v="6367" actId="1076"/>
          <ac:spMkLst>
            <pc:docMk/>
            <pc:sldMk cId="1275698458" sldId="374"/>
            <ac:spMk id="3" creationId="{6B0DBAA2-067A-AF01-79C3-A15FAF398593}"/>
          </ac:spMkLst>
        </pc:spChg>
        <pc:spChg chg="add mod">
          <ac:chgData name="Caroline Hargrave" userId="b8f2e569-4c81-4f9d-96cf-9b35a10b6345" providerId="ADAL" clId="{06D2A976-95D7-4467-940C-04B98D338D03}" dt="2024-01-18T13:34:59.258" v="6427" actId="1076"/>
          <ac:spMkLst>
            <pc:docMk/>
            <pc:sldMk cId="1275698458" sldId="374"/>
            <ac:spMk id="4" creationId="{E3003D55-4CD5-E13E-B62F-577AC9ABD448}"/>
          </ac:spMkLst>
        </pc:spChg>
        <pc:spChg chg="mod">
          <ac:chgData name="Caroline Hargrave" userId="b8f2e569-4c81-4f9d-96cf-9b35a10b6345" providerId="ADAL" clId="{06D2A976-95D7-4467-940C-04B98D338D03}" dt="2024-01-18T13:33:32.869" v="6365" actId="14100"/>
          <ac:spMkLst>
            <pc:docMk/>
            <pc:sldMk cId="1275698458" sldId="374"/>
            <ac:spMk id="9" creationId="{1B9DC0DD-FF48-DB3A-7C90-24F1009F1559}"/>
          </ac:spMkLst>
        </pc:spChg>
      </pc:sldChg>
      <pc:sldChg chg="modSp mod">
        <pc:chgData name="Caroline Hargrave" userId="b8f2e569-4c81-4f9d-96cf-9b35a10b6345" providerId="ADAL" clId="{06D2A976-95D7-4467-940C-04B98D338D03}" dt="2024-01-18T13:19:24.328" v="5911" actId="20577"/>
        <pc:sldMkLst>
          <pc:docMk/>
          <pc:sldMk cId="2680105910" sldId="375"/>
        </pc:sldMkLst>
        <pc:spChg chg="mod">
          <ac:chgData name="Caroline Hargrave" userId="b8f2e569-4c81-4f9d-96cf-9b35a10b6345" providerId="ADAL" clId="{06D2A976-95D7-4467-940C-04B98D338D03}" dt="2024-01-18T13:19:24.328" v="5911" actId="20577"/>
          <ac:spMkLst>
            <pc:docMk/>
            <pc:sldMk cId="2680105910" sldId="375"/>
            <ac:spMk id="3" creationId="{CD6A2993-322D-AD67-403C-36EC3A09D6D5}"/>
          </ac:spMkLst>
        </pc:spChg>
        <pc:spChg chg="mod">
          <ac:chgData name="Caroline Hargrave" userId="b8f2e569-4c81-4f9d-96cf-9b35a10b6345" providerId="ADAL" clId="{06D2A976-95D7-4467-940C-04B98D338D03}" dt="2024-01-16T11:29:52.159" v="1109" actId="404"/>
          <ac:spMkLst>
            <pc:docMk/>
            <pc:sldMk cId="2680105910" sldId="375"/>
            <ac:spMk id="4" creationId="{04DCCF6A-809B-5621-8D84-F1B474293770}"/>
          </ac:spMkLst>
        </pc:spChg>
        <pc:spChg chg="mod">
          <ac:chgData name="Caroline Hargrave" userId="b8f2e569-4c81-4f9d-96cf-9b35a10b6345" providerId="ADAL" clId="{06D2A976-95D7-4467-940C-04B98D338D03}" dt="2024-01-18T13:18:42.442" v="5894" actId="1076"/>
          <ac:spMkLst>
            <pc:docMk/>
            <pc:sldMk cId="2680105910" sldId="375"/>
            <ac:spMk id="6" creationId="{5C44C4CA-343C-EFBD-67A4-3939FF07907E}"/>
          </ac:spMkLst>
        </pc:spChg>
      </pc:sldChg>
      <pc:sldChg chg="addSp delSp modSp mod">
        <pc:chgData name="Caroline Hargrave" userId="b8f2e569-4c81-4f9d-96cf-9b35a10b6345" providerId="ADAL" clId="{06D2A976-95D7-4467-940C-04B98D338D03}" dt="2024-01-18T13:36:11.858" v="6434" actId="403"/>
        <pc:sldMkLst>
          <pc:docMk/>
          <pc:sldMk cId="560251884" sldId="376"/>
        </pc:sldMkLst>
        <pc:spChg chg="mod">
          <ac:chgData name="Caroline Hargrave" userId="b8f2e569-4c81-4f9d-96cf-9b35a10b6345" providerId="ADAL" clId="{06D2A976-95D7-4467-940C-04B98D338D03}" dt="2024-01-18T13:35:37.790" v="6428" actId="403"/>
          <ac:spMkLst>
            <pc:docMk/>
            <pc:sldMk cId="560251884" sldId="376"/>
            <ac:spMk id="2" creationId="{749EF66A-6DD4-FDEB-455F-52DDA6AF7833}"/>
          </ac:spMkLst>
        </pc:spChg>
        <pc:spChg chg="mod">
          <ac:chgData name="Caroline Hargrave" userId="b8f2e569-4c81-4f9d-96cf-9b35a10b6345" providerId="ADAL" clId="{06D2A976-95D7-4467-940C-04B98D338D03}" dt="2024-01-18T13:35:49.970" v="6431" actId="1076"/>
          <ac:spMkLst>
            <pc:docMk/>
            <pc:sldMk cId="560251884" sldId="376"/>
            <ac:spMk id="3" creationId="{696F5E90-85C2-82CC-188B-C6E073DFFAF5}"/>
          </ac:spMkLst>
        </pc:spChg>
        <pc:spChg chg="mod">
          <ac:chgData name="Caroline Hargrave" userId="b8f2e569-4c81-4f9d-96cf-9b35a10b6345" providerId="ADAL" clId="{06D2A976-95D7-4467-940C-04B98D338D03}" dt="2024-01-18T13:35:58.682" v="6433" actId="1076"/>
          <ac:spMkLst>
            <pc:docMk/>
            <pc:sldMk cId="560251884" sldId="376"/>
            <ac:spMk id="6" creationId="{B04F169F-F51D-7D15-C18E-4F45BF6C1634}"/>
          </ac:spMkLst>
        </pc:spChg>
        <pc:spChg chg="add del mod">
          <ac:chgData name="Caroline Hargrave" userId="b8f2e569-4c81-4f9d-96cf-9b35a10b6345" providerId="ADAL" clId="{06D2A976-95D7-4467-940C-04B98D338D03}" dt="2024-01-17T16:41:10.381" v="2503" actId="478"/>
          <ac:spMkLst>
            <pc:docMk/>
            <pc:sldMk cId="560251884" sldId="376"/>
            <ac:spMk id="8" creationId="{3767DBC6-85C9-2F0D-5AA9-AB6AA14523FC}"/>
          </ac:spMkLst>
        </pc:spChg>
        <pc:graphicFrameChg chg="add mod">
          <ac:chgData name="Caroline Hargrave" userId="b8f2e569-4c81-4f9d-96cf-9b35a10b6345" providerId="ADAL" clId="{06D2A976-95D7-4467-940C-04B98D338D03}" dt="2024-01-18T13:36:11.858" v="6434" actId="403"/>
          <ac:graphicFrameMkLst>
            <pc:docMk/>
            <pc:sldMk cId="560251884" sldId="376"/>
            <ac:graphicFrameMk id="5" creationId="{6E39972A-DA26-4ACF-6289-BEFD835539EA}"/>
          </ac:graphicFrameMkLst>
        </pc:graphicFrameChg>
        <pc:picChg chg="del">
          <ac:chgData name="Caroline Hargrave" userId="b8f2e569-4c81-4f9d-96cf-9b35a10b6345" providerId="ADAL" clId="{06D2A976-95D7-4467-940C-04B98D338D03}" dt="2024-01-17T16:41:06.836" v="2502" actId="478"/>
          <ac:picMkLst>
            <pc:docMk/>
            <pc:sldMk cId="560251884" sldId="376"/>
            <ac:picMk id="4" creationId="{FD081E42-8CEA-5612-B55A-0D46137B0EC6}"/>
          </ac:picMkLst>
        </pc:picChg>
      </pc:sldChg>
      <pc:sldChg chg="modSp mod">
        <pc:chgData name="Caroline Hargrave" userId="b8f2e569-4c81-4f9d-96cf-9b35a10b6345" providerId="ADAL" clId="{06D2A976-95D7-4467-940C-04B98D338D03}" dt="2024-01-18T13:38:33.265" v="6500" actId="1076"/>
        <pc:sldMkLst>
          <pc:docMk/>
          <pc:sldMk cId="3933753250" sldId="377"/>
        </pc:sldMkLst>
        <pc:spChg chg="mod">
          <ac:chgData name="Caroline Hargrave" userId="b8f2e569-4c81-4f9d-96cf-9b35a10b6345" providerId="ADAL" clId="{06D2A976-95D7-4467-940C-04B98D338D03}" dt="2024-01-18T13:38:33.265" v="6500" actId="1076"/>
          <ac:spMkLst>
            <pc:docMk/>
            <pc:sldMk cId="3933753250" sldId="377"/>
            <ac:spMk id="2" creationId="{21E629B2-C6C6-D419-47E3-EB49337ACC63}"/>
          </ac:spMkLst>
        </pc:spChg>
        <pc:spChg chg="mod">
          <ac:chgData name="Caroline Hargrave" userId="b8f2e569-4c81-4f9d-96cf-9b35a10b6345" providerId="ADAL" clId="{06D2A976-95D7-4467-940C-04B98D338D03}" dt="2024-01-18T13:37:18.200" v="6498" actId="20577"/>
          <ac:spMkLst>
            <pc:docMk/>
            <pc:sldMk cId="3933753250" sldId="377"/>
            <ac:spMk id="6" creationId="{AE7D3061-CC3A-63B0-B7A8-E5F73131DDF1}"/>
          </ac:spMkLst>
        </pc:spChg>
      </pc:sldChg>
      <pc:sldChg chg="modSp mod">
        <pc:chgData name="Caroline Hargrave" userId="b8f2e569-4c81-4f9d-96cf-9b35a10b6345" providerId="ADAL" clId="{06D2A976-95D7-4467-940C-04B98D338D03}" dt="2024-01-18T13:45:35.786" v="6734" actId="1076"/>
        <pc:sldMkLst>
          <pc:docMk/>
          <pc:sldMk cId="2286296633" sldId="378"/>
        </pc:sldMkLst>
        <pc:spChg chg="mod">
          <ac:chgData name="Caroline Hargrave" userId="b8f2e569-4c81-4f9d-96cf-9b35a10b6345" providerId="ADAL" clId="{06D2A976-95D7-4467-940C-04B98D338D03}" dt="2024-01-17T21:50:59.040" v="3290" actId="1076"/>
          <ac:spMkLst>
            <pc:docMk/>
            <pc:sldMk cId="2286296633" sldId="378"/>
            <ac:spMk id="2" creationId="{7DD8B56F-1DA0-D240-F19A-92BC11A680A6}"/>
          </ac:spMkLst>
        </pc:spChg>
        <pc:spChg chg="mod">
          <ac:chgData name="Caroline Hargrave" userId="b8f2e569-4c81-4f9d-96cf-9b35a10b6345" providerId="ADAL" clId="{06D2A976-95D7-4467-940C-04B98D338D03}" dt="2024-01-17T21:51:06.514" v="3292" actId="1076"/>
          <ac:spMkLst>
            <pc:docMk/>
            <pc:sldMk cId="2286296633" sldId="378"/>
            <ac:spMk id="5" creationId="{92B9A723-AFCD-FF63-7278-C24E06A18033}"/>
          </ac:spMkLst>
        </pc:spChg>
        <pc:picChg chg="mod">
          <ac:chgData name="Caroline Hargrave" userId="b8f2e569-4c81-4f9d-96cf-9b35a10b6345" providerId="ADAL" clId="{06D2A976-95D7-4467-940C-04B98D338D03}" dt="2024-01-18T13:45:35.786" v="6734" actId="1076"/>
          <ac:picMkLst>
            <pc:docMk/>
            <pc:sldMk cId="2286296633" sldId="378"/>
            <ac:picMk id="4" creationId="{D51B4646-D58D-75EC-8329-F789BD7BECC7}"/>
          </ac:picMkLst>
        </pc:picChg>
      </pc:sldChg>
      <pc:sldChg chg="addSp delSp modSp mod">
        <pc:chgData name="Caroline Hargrave" userId="b8f2e569-4c81-4f9d-96cf-9b35a10b6345" providerId="ADAL" clId="{06D2A976-95D7-4467-940C-04B98D338D03}" dt="2024-01-18T13:32:06.462" v="6297" actId="404"/>
        <pc:sldMkLst>
          <pc:docMk/>
          <pc:sldMk cId="407385628" sldId="379"/>
        </pc:sldMkLst>
        <pc:spChg chg="mod">
          <ac:chgData name="Caroline Hargrave" userId="b8f2e569-4c81-4f9d-96cf-9b35a10b6345" providerId="ADAL" clId="{06D2A976-95D7-4467-940C-04B98D338D03}" dt="2024-01-18T13:31:16.186" v="6296" actId="20577"/>
          <ac:spMkLst>
            <pc:docMk/>
            <pc:sldMk cId="407385628" sldId="379"/>
            <ac:spMk id="2" creationId="{89A9A4BD-626A-A07F-358A-7ECCFF09BC31}"/>
          </ac:spMkLst>
        </pc:spChg>
        <pc:spChg chg="mod ord">
          <ac:chgData name="Caroline Hargrave" userId="b8f2e569-4c81-4f9d-96cf-9b35a10b6345" providerId="ADAL" clId="{06D2A976-95D7-4467-940C-04B98D338D03}" dt="2024-01-18T13:32:06.462" v="6297" actId="404"/>
          <ac:spMkLst>
            <pc:docMk/>
            <pc:sldMk cId="407385628" sldId="379"/>
            <ac:spMk id="3" creationId="{92874976-BCF4-D7FF-FEE7-162DC33FCA5D}"/>
          </ac:spMkLst>
        </pc:spChg>
        <pc:spChg chg="add mod">
          <ac:chgData name="Caroline Hargrave" userId="b8f2e569-4c81-4f9d-96cf-9b35a10b6345" providerId="ADAL" clId="{06D2A976-95D7-4467-940C-04B98D338D03}" dt="2024-01-17T16:09:15.467" v="2446" actId="208"/>
          <ac:spMkLst>
            <pc:docMk/>
            <pc:sldMk cId="407385628" sldId="379"/>
            <ac:spMk id="8" creationId="{6FAB5F87-F9FA-7778-A3EC-E91F71AE2E87}"/>
          </ac:spMkLst>
        </pc:spChg>
        <pc:spChg chg="add mod">
          <ac:chgData name="Caroline Hargrave" userId="b8f2e569-4c81-4f9d-96cf-9b35a10b6345" providerId="ADAL" clId="{06D2A976-95D7-4467-940C-04B98D338D03}" dt="2024-01-17T21:38:26.619" v="3091" actId="1076"/>
          <ac:spMkLst>
            <pc:docMk/>
            <pc:sldMk cId="407385628" sldId="379"/>
            <ac:spMk id="11" creationId="{EEBE7B7B-2190-6091-E28D-3BAB3BE238DC}"/>
          </ac:spMkLst>
        </pc:spChg>
        <pc:graphicFrameChg chg="add mod ord">
          <ac:chgData name="Caroline Hargrave" userId="b8f2e569-4c81-4f9d-96cf-9b35a10b6345" providerId="ADAL" clId="{06D2A976-95D7-4467-940C-04B98D338D03}" dt="2024-01-17T16:11:07.468" v="2461" actId="14100"/>
          <ac:graphicFrameMkLst>
            <pc:docMk/>
            <pc:sldMk cId="407385628" sldId="379"/>
            <ac:graphicFrameMk id="4" creationId="{20C25F9A-9681-4809-973A-262701D60A51}"/>
          </ac:graphicFrameMkLst>
        </pc:graphicFrameChg>
        <pc:graphicFrameChg chg="mod">
          <ac:chgData name="Caroline Hargrave" userId="b8f2e569-4c81-4f9d-96cf-9b35a10b6345" providerId="ADAL" clId="{06D2A976-95D7-4467-940C-04B98D338D03}" dt="2024-01-17T16:08:03.322" v="2437" actId="1076"/>
          <ac:graphicFrameMkLst>
            <pc:docMk/>
            <pc:sldMk cId="407385628" sldId="379"/>
            <ac:graphicFrameMk id="5" creationId="{41CD440C-A3E3-1CAF-35D7-C4D639FAE475}"/>
          </ac:graphicFrameMkLst>
        </pc:graphicFrameChg>
        <pc:graphicFrameChg chg="mod ord">
          <ac:chgData name="Caroline Hargrave" userId="b8f2e569-4c81-4f9d-96cf-9b35a10b6345" providerId="ADAL" clId="{06D2A976-95D7-4467-940C-04B98D338D03}" dt="2024-01-17T16:11:24.711" v="2463" actId="14100"/>
          <ac:graphicFrameMkLst>
            <pc:docMk/>
            <pc:sldMk cId="407385628" sldId="379"/>
            <ac:graphicFrameMk id="6" creationId="{583507AB-E77E-401B-A222-3F22BD106F5B}"/>
          </ac:graphicFrameMkLst>
        </pc:graphicFrameChg>
        <pc:graphicFrameChg chg="mod">
          <ac:chgData name="Caroline Hargrave" userId="b8f2e569-4c81-4f9d-96cf-9b35a10b6345" providerId="ADAL" clId="{06D2A976-95D7-4467-940C-04B98D338D03}" dt="2024-01-17T20:12:56.349" v="3029" actId="14100"/>
          <ac:graphicFrameMkLst>
            <pc:docMk/>
            <pc:sldMk cId="407385628" sldId="379"/>
            <ac:graphicFrameMk id="7" creationId="{9C3A8D89-08A2-4B3F-A28F-7B9E2ADEAA61}"/>
          </ac:graphicFrameMkLst>
        </pc:graphicFrameChg>
        <pc:graphicFrameChg chg="add del mod">
          <ac:chgData name="Caroline Hargrave" userId="b8f2e569-4c81-4f9d-96cf-9b35a10b6345" providerId="ADAL" clId="{06D2A976-95D7-4467-940C-04B98D338D03}" dt="2024-01-17T19:54:57.634" v="2596" actId="478"/>
          <ac:graphicFrameMkLst>
            <pc:docMk/>
            <pc:sldMk cId="407385628" sldId="379"/>
            <ac:graphicFrameMk id="9" creationId="{DB12FD93-65B5-4DE4-A016-EAE1542DC484}"/>
          </ac:graphicFrameMkLst>
        </pc:graphicFrameChg>
        <pc:graphicFrameChg chg="add mod">
          <ac:chgData name="Caroline Hargrave" userId="b8f2e569-4c81-4f9d-96cf-9b35a10b6345" providerId="ADAL" clId="{06D2A976-95D7-4467-940C-04B98D338D03}" dt="2024-01-17T20:13:10.750" v="3033" actId="14100"/>
          <ac:graphicFrameMkLst>
            <pc:docMk/>
            <pc:sldMk cId="407385628" sldId="379"/>
            <ac:graphicFrameMk id="10" creationId="{DB12FD93-65B5-4DE4-A016-EAE1542DC484}"/>
          </ac:graphicFrameMkLst>
        </pc:graphicFrameChg>
      </pc:sldChg>
      <pc:sldChg chg="modSp mod">
        <pc:chgData name="Caroline Hargrave" userId="b8f2e569-4c81-4f9d-96cf-9b35a10b6345" providerId="ADAL" clId="{06D2A976-95D7-4467-940C-04B98D338D03}" dt="2024-01-18T13:23:29.355" v="6100" actId="20577"/>
        <pc:sldMkLst>
          <pc:docMk/>
          <pc:sldMk cId="3750249900" sldId="381"/>
        </pc:sldMkLst>
        <pc:spChg chg="mod">
          <ac:chgData name="Caroline Hargrave" userId="b8f2e569-4c81-4f9d-96cf-9b35a10b6345" providerId="ADAL" clId="{06D2A976-95D7-4467-940C-04B98D338D03}" dt="2024-01-18T13:23:29.355" v="6100" actId="20577"/>
          <ac:spMkLst>
            <pc:docMk/>
            <pc:sldMk cId="3750249900" sldId="381"/>
            <ac:spMk id="3" creationId="{CD6A2993-322D-AD67-403C-36EC3A09D6D5}"/>
          </ac:spMkLst>
        </pc:spChg>
        <pc:spChg chg="mod">
          <ac:chgData name="Caroline Hargrave" userId="b8f2e569-4c81-4f9d-96cf-9b35a10b6345" providerId="ADAL" clId="{06D2A976-95D7-4467-940C-04B98D338D03}" dt="2024-01-17T21:47:29.196" v="3244" actId="403"/>
          <ac:spMkLst>
            <pc:docMk/>
            <pc:sldMk cId="3750249900" sldId="381"/>
            <ac:spMk id="4" creationId="{04DCCF6A-809B-5621-8D84-F1B474293770}"/>
          </ac:spMkLst>
        </pc:spChg>
        <pc:spChg chg="mod">
          <ac:chgData name="Caroline Hargrave" userId="b8f2e569-4c81-4f9d-96cf-9b35a10b6345" providerId="ADAL" clId="{06D2A976-95D7-4467-940C-04B98D338D03}" dt="2024-01-18T13:21:41.925" v="6050" actId="404"/>
          <ac:spMkLst>
            <pc:docMk/>
            <pc:sldMk cId="3750249900" sldId="381"/>
            <ac:spMk id="6" creationId="{5C44C4CA-343C-EFBD-67A4-3939FF07907E}"/>
          </ac:spMkLst>
        </pc:spChg>
      </pc:sldChg>
      <pc:sldChg chg="modSp mod">
        <pc:chgData name="Caroline Hargrave" userId="b8f2e569-4c81-4f9d-96cf-9b35a10b6345" providerId="ADAL" clId="{06D2A976-95D7-4467-940C-04B98D338D03}" dt="2024-01-18T13:33:16.036" v="6361" actId="20577"/>
        <pc:sldMkLst>
          <pc:docMk/>
          <pc:sldMk cId="2064216903" sldId="382"/>
        </pc:sldMkLst>
        <pc:spChg chg="mod">
          <ac:chgData name="Caroline Hargrave" userId="b8f2e569-4c81-4f9d-96cf-9b35a10b6345" providerId="ADAL" clId="{06D2A976-95D7-4467-940C-04B98D338D03}" dt="2024-01-18T13:33:08.007" v="6345" actId="20577"/>
          <ac:spMkLst>
            <pc:docMk/>
            <pc:sldMk cId="2064216903" sldId="382"/>
            <ac:spMk id="2" creationId="{ECA106D7-71EC-1EDC-1AF6-67623AB4B29C}"/>
          </ac:spMkLst>
        </pc:spChg>
        <pc:spChg chg="mod">
          <ac:chgData name="Caroline Hargrave" userId="b8f2e569-4c81-4f9d-96cf-9b35a10b6345" providerId="ADAL" clId="{06D2A976-95D7-4467-940C-04B98D338D03}" dt="2024-01-18T13:32:31.508" v="6298" actId="404"/>
          <ac:spMkLst>
            <pc:docMk/>
            <pc:sldMk cId="2064216903" sldId="382"/>
            <ac:spMk id="3" creationId="{5C3528F2-BE59-A0B0-8FCE-0CD9A357ACA0}"/>
          </ac:spMkLst>
        </pc:spChg>
        <pc:spChg chg="mod">
          <ac:chgData name="Caroline Hargrave" userId="b8f2e569-4c81-4f9d-96cf-9b35a10b6345" providerId="ADAL" clId="{06D2A976-95D7-4467-940C-04B98D338D03}" dt="2024-01-18T13:32:35.962" v="6299" actId="1076"/>
          <ac:spMkLst>
            <pc:docMk/>
            <pc:sldMk cId="2064216903" sldId="382"/>
            <ac:spMk id="5" creationId="{24DF27FF-CA96-EAD3-6E0E-A2039001B28E}"/>
          </ac:spMkLst>
        </pc:spChg>
        <pc:graphicFrameChg chg="mod modGraphic">
          <ac:chgData name="Caroline Hargrave" userId="b8f2e569-4c81-4f9d-96cf-9b35a10b6345" providerId="ADAL" clId="{06D2A976-95D7-4467-940C-04B98D338D03}" dt="2024-01-18T13:33:16.036" v="6361" actId="20577"/>
          <ac:graphicFrameMkLst>
            <pc:docMk/>
            <pc:sldMk cId="2064216903" sldId="382"/>
            <ac:graphicFrameMk id="4" creationId="{2794808C-B683-7A15-63BD-73C82F14A250}"/>
          </ac:graphicFrameMkLst>
        </pc:graphicFrameChg>
      </pc:sldChg>
      <pc:sldChg chg="del">
        <pc:chgData name="Caroline Hargrave" userId="b8f2e569-4c81-4f9d-96cf-9b35a10b6345" providerId="ADAL" clId="{06D2A976-95D7-4467-940C-04B98D338D03}" dt="2024-01-15T11:57:14.871" v="1018" actId="47"/>
        <pc:sldMkLst>
          <pc:docMk/>
          <pc:sldMk cId="1042906477" sldId="384"/>
        </pc:sldMkLst>
      </pc:sldChg>
      <pc:sldChg chg="modSp mod">
        <pc:chgData name="Caroline Hargrave" userId="b8f2e569-4c81-4f9d-96cf-9b35a10b6345" providerId="ADAL" clId="{06D2A976-95D7-4467-940C-04B98D338D03}" dt="2024-01-18T13:54:53.556" v="7177" actId="20577"/>
        <pc:sldMkLst>
          <pc:docMk/>
          <pc:sldMk cId="4217388896" sldId="385"/>
        </pc:sldMkLst>
        <pc:spChg chg="mod">
          <ac:chgData name="Caroline Hargrave" userId="b8f2e569-4c81-4f9d-96cf-9b35a10b6345" providerId="ADAL" clId="{06D2A976-95D7-4467-940C-04B98D338D03}" dt="2024-01-17T21:51:56.554" v="3305" actId="14100"/>
          <ac:spMkLst>
            <pc:docMk/>
            <pc:sldMk cId="4217388896" sldId="385"/>
            <ac:spMk id="2" creationId="{85ED3BE5-732A-3959-EC91-C03C98D6A357}"/>
          </ac:spMkLst>
        </pc:spChg>
        <pc:spChg chg="mod">
          <ac:chgData name="Caroline Hargrave" userId="b8f2e569-4c81-4f9d-96cf-9b35a10b6345" providerId="ADAL" clId="{06D2A976-95D7-4467-940C-04B98D338D03}" dt="2024-01-18T13:54:53.556" v="7177" actId="20577"/>
          <ac:spMkLst>
            <pc:docMk/>
            <pc:sldMk cId="4217388896" sldId="385"/>
            <ac:spMk id="3" creationId="{506DD868-E5EC-0E30-B812-B0D63F8CFA39}"/>
          </ac:spMkLst>
        </pc:spChg>
        <pc:spChg chg="mod">
          <ac:chgData name="Caroline Hargrave" userId="b8f2e569-4c81-4f9d-96cf-9b35a10b6345" providerId="ADAL" clId="{06D2A976-95D7-4467-940C-04B98D338D03}" dt="2024-01-17T21:51:39.869" v="3302" actId="404"/>
          <ac:spMkLst>
            <pc:docMk/>
            <pc:sldMk cId="4217388896" sldId="385"/>
            <ac:spMk id="4" creationId="{B63CBC97-16F3-BD4B-18AF-90DDBA3E7E11}"/>
          </ac:spMkLst>
        </pc:spChg>
      </pc:sldChg>
      <pc:sldChg chg="modSp mod">
        <pc:chgData name="Caroline Hargrave" userId="b8f2e569-4c81-4f9d-96cf-9b35a10b6345" providerId="ADAL" clId="{06D2A976-95D7-4467-940C-04B98D338D03}" dt="2024-01-18T12:35:17.647" v="5525" actId="20577"/>
        <pc:sldMkLst>
          <pc:docMk/>
          <pc:sldMk cId="3613776509" sldId="389"/>
        </pc:sldMkLst>
        <pc:spChg chg="mod">
          <ac:chgData name="Caroline Hargrave" userId="b8f2e569-4c81-4f9d-96cf-9b35a10b6345" providerId="ADAL" clId="{06D2A976-95D7-4467-940C-04B98D338D03}" dt="2024-01-16T11:29:29.022" v="1104" actId="404"/>
          <ac:spMkLst>
            <pc:docMk/>
            <pc:sldMk cId="3613776509" sldId="389"/>
            <ac:spMk id="2" creationId="{4DDE9098-6AE5-A15E-9DC3-308A1522E374}"/>
          </ac:spMkLst>
        </pc:spChg>
        <pc:spChg chg="mod">
          <ac:chgData name="Caroline Hargrave" userId="b8f2e569-4c81-4f9d-96cf-9b35a10b6345" providerId="ADAL" clId="{06D2A976-95D7-4467-940C-04B98D338D03}" dt="2024-01-18T12:35:17.647" v="5525" actId="20577"/>
          <ac:spMkLst>
            <pc:docMk/>
            <pc:sldMk cId="3613776509" sldId="389"/>
            <ac:spMk id="5" creationId="{C91FDC60-6DBC-EE68-C2FA-062FC6DC93EE}"/>
          </ac:spMkLst>
        </pc:spChg>
      </pc:sldChg>
      <pc:sldChg chg="modSp mod">
        <pc:chgData name="Caroline Hargrave" userId="b8f2e569-4c81-4f9d-96cf-9b35a10b6345" providerId="ADAL" clId="{06D2A976-95D7-4467-940C-04B98D338D03}" dt="2024-01-17T21:52:50.579" v="3322" actId="20577"/>
        <pc:sldMkLst>
          <pc:docMk/>
          <pc:sldMk cId="3717325492" sldId="401"/>
        </pc:sldMkLst>
        <pc:spChg chg="mod">
          <ac:chgData name="Caroline Hargrave" userId="b8f2e569-4c81-4f9d-96cf-9b35a10b6345" providerId="ADAL" clId="{06D2A976-95D7-4467-940C-04B98D338D03}" dt="2024-01-17T21:52:50.579" v="3322" actId="20577"/>
          <ac:spMkLst>
            <pc:docMk/>
            <pc:sldMk cId="3717325492" sldId="401"/>
            <ac:spMk id="4" creationId="{0C98A5BB-1781-5547-9190-7060A6126618}"/>
          </ac:spMkLst>
        </pc:spChg>
      </pc:sldChg>
      <pc:sldChg chg="addSp modSp mod">
        <pc:chgData name="Caroline Hargrave" userId="b8f2e569-4c81-4f9d-96cf-9b35a10b6345" providerId="ADAL" clId="{06D2A976-95D7-4467-940C-04B98D338D03}" dt="2024-01-18T11:21:08.999" v="3749" actId="20577"/>
        <pc:sldMkLst>
          <pc:docMk/>
          <pc:sldMk cId="1357277637" sldId="402"/>
        </pc:sldMkLst>
        <pc:spChg chg="mod">
          <ac:chgData name="Caroline Hargrave" userId="b8f2e569-4c81-4f9d-96cf-9b35a10b6345" providerId="ADAL" clId="{06D2A976-95D7-4467-940C-04B98D338D03}" dt="2024-01-16T11:23:06.422" v="1078" actId="20577"/>
          <ac:spMkLst>
            <pc:docMk/>
            <pc:sldMk cId="1357277637" sldId="402"/>
            <ac:spMk id="2" creationId="{0A1589BD-C1AC-723F-4096-A95066795E3E}"/>
          </ac:spMkLst>
        </pc:spChg>
        <pc:spChg chg="mod">
          <ac:chgData name="Caroline Hargrave" userId="b8f2e569-4c81-4f9d-96cf-9b35a10b6345" providerId="ADAL" clId="{06D2A976-95D7-4467-940C-04B98D338D03}" dt="2024-01-18T11:21:08.999" v="3749" actId="20577"/>
          <ac:spMkLst>
            <pc:docMk/>
            <pc:sldMk cId="1357277637" sldId="402"/>
            <ac:spMk id="3" creationId="{B2EF3443-B6EC-01CC-EC67-21A6E5815D27}"/>
          </ac:spMkLst>
        </pc:spChg>
        <pc:picChg chg="add mod">
          <ac:chgData name="Caroline Hargrave" userId="b8f2e569-4c81-4f9d-96cf-9b35a10b6345" providerId="ADAL" clId="{06D2A976-95D7-4467-940C-04B98D338D03}" dt="2024-01-16T11:24:27.308" v="1091" actId="14100"/>
          <ac:picMkLst>
            <pc:docMk/>
            <pc:sldMk cId="1357277637" sldId="402"/>
            <ac:picMk id="5" creationId="{1C991115-9ABC-F942-3D05-9887D3B7DD6F}"/>
          </ac:picMkLst>
        </pc:picChg>
      </pc:sldChg>
      <pc:sldChg chg="modSp mod">
        <pc:chgData name="Caroline Hargrave" userId="b8f2e569-4c81-4f9d-96cf-9b35a10b6345" providerId="ADAL" clId="{06D2A976-95D7-4467-940C-04B98D338D03}" dt="2024-01-18T15:07:48.094" v="9775" actId="404"/>
        <pc:sldMkLst>
          <pc:docMk/>
          <pc:sldMk cId="3907540088" sldId="403"/>
        </pc:sldMkLst>
        <pc:spChg chg="mod">
          <ac:chgData name="Caroline Hargrave" userId="b8f2e569-4c81-4f9d-96cf-9b35a10b6345" providerId="ADAL" clId="{06D2A976-95D7-4467-940C-04B98D338D03}" dt="2024-01-18T15:07:48.094" v="9775" actId="404"/>
          <ac:spMkLst>
            <pc:docMk/>
            <pc:sldMk cId="3907540088" sldId="403"/>
            <ac:spMk id="5" creationId="{575E7A43-6200-8E13-ABD6-777CA211A98F}"/>
          </ac:spMkLst>
        </pc:spChg>
      </pc:sldChg>
      <pc:sldChg chg="addSp modSp mod">
        <pc:chgData name="Caroline Hargrave" userId="b8f2e569-4c81-4f9d-96cf-9b35a10b6345" providerId="ADAL" clId="{06D2A976-95D7-4467-940C-04B98D338D03}" dt="2024-01-18T13:50:43.699" v="7031" actId="20577"/>
        <pc:sldMkLst>
          <pc:docMk/>
          <pc:sldMk cId="1699126401" sldId="405"/>
        </pc:sldMkLst>
        <pc:spChg chg="mod">
          <ac:chgData name="Caroline Hargrave" userId="b8f2e569-4c81-4f9d-96cf-9b35a10b6345" providerId="ADAL" clId="{06D2A976-95D7-4467-940C-04B98D338D03}" dt="2024-01-18T13:46:40.528" v="6891" actId="20577"/>
          <ac:spMkLst>
            <pc:docMk/>
            <pc:sldMk cId="1699126401" sldId="405"/>
            <ac:spMk id="2" creationId="{5D838DBB-EC4C-5A44-2AA6-F531446C7C9D}"/>
          </ac:spMkLst>
        </pc:spChg>
        <pc:spChg chg="add mod">
          <ac:chgData name="Caroline Hargrave" userId="b8f2e569-4c81-4f9d-96cf-9b35a10b6345" providerId="ADAL" clId="{06D2A976-95D7-4467-940C-04B98D338D03}" dt="2024-01-18T13:47:25.567" v="6898"/>
          <ac:spMkLst>
            <pc:docMk/>
            <pc:sldMk cId="1699126401" sldId="405"/>
            <ac:spMk id="4" creationId="{89420BCD-8C13-956C-9796-EACC0E2D6014}"/>
          </ac:spMkLst>
        </pc:spChg>
        <pc:graphicFrameChg chg="mod modGraphic">
          <ac:chgData name="Caroline Hargrave" userId="b8f2e569-4c81-4f9d-96cf-9b35a10b6345" providerId="ADAL" clId="{06D2A976-95D7-4467-940C-04B98D338D03}" dt="2024-01-18T13:50:43.699" v="7031" actId="20577"/>
          <ac:graphicFrameMkLst>
            <pc:docMk/>
            <pc:sldMk cId="1699126401" sldId="405"/>
            <ac:graphicFrameMk id="3" creationId="{4830FA9D-27FF-DE0D-EEDB-1B62718DEA6C}"/>
          </ac:graphicFrameMkLst>
        </pc:graphicFrameChg>
      </pc:sldChg>
      <pc:sldChg chg="modSp mod">
        <pc:chgData name="Caroline Hargrave" userId="b8f2e569-4c81-4f9d-96cf-9b35a10b6345" providerId="ADAL" clId="{06D2A976-95D7-4467-940C-04B98D338D03}" dt="2024-01-18T13:53:25.727" v="7120" actId="20577"/>
        <pc:sldMkLst>
          <pc:docMk/>
          <pc:sldMk cId="3638349748" sldId="406"/>
        </pc:sldMkLst>
        <pc:spChg chg="mod">
          <ac:chgData name="Caroline Hargrave" userId="b8f2e569-4c81-4f9d-96cf-9b35a10b6345" providerId="ADAL" clId="{06D2A976-95D7-4467-940C-04B98D338D03}" dt="2024-01-18T13:52:18.797" v="7099" actId="20577"/>
          <ac:spMkLst>
            <pc:docMk/>
            <pc:sldMk cId="3638349748" sldId="406"/>
            <ac:spMk id="2" creationId="{A7906389-E94E-D467-B11F-C9988967ADA2}"/>
          </ac:spMkLst>
        </pc:spChg>
        <pc:graphicFrameChg chg="mod modGraphic">
          <ac:chgData name="Caroline Hargrave" userId="b8f2e569-4c81-4f9d-96cf-9b35a10b6345" providerId="ADAL" clId="{06D2A976-95D7-4467-940C-04B98D338D03}" dt="2024-01-18T13:53:25.727" v="7120" actId="20577"/>
          <ac:graphicFrameMkLst>
            <pc:docMk/>
            <pc:sldMk cId="3638349748" sldId="406"/>
            <ac:graphicFrameMk id="3" creationId="{D88DC22C-FE2D-15DF-82ED-9CC672E52BAC}"/>
          </ac:graphicFrameMkLst>
        </pc:graphicFrameChg>
      </pc:sldChg>
      <pc:sldChg chg="addSp delSp modSp new mod">
        <pc:chgData name="Caroline Hargrave" userId="b8f2e569-4c81-4f9d-96cf-9b35a10b6345" providerId="ADAL" clId="{06D2A976-95D7-4467-940C-04B98D338D03}" dt="2024-01-18T11:57:39.024" v="4550" actId="207"/>
        <pc:sldMkLst>
          <pc:docMk/>
          <pc:sldMk cId="2226340797" sldId="407"/>
        </pc:sldMkLst>
        <pc:spChg chg="del">
          <ac:chgData name="Caroline Hargrave" userId="b8f2e569-4c81-4f9d-96cf-9b35a10b6345" providerId="ADAL" clId="{06D2A976-95D7-4467-940C-04B98D338D03}" dt="2024-01-15T10:58:11.220" v="180"/>
          <ac:spMkLst>
            <pc:docMk/>
            <pc:sldMk cId="2226340797" sldId="407"/>
            <ac:spMk id="2" creationId="{01A138C1-9585-ABEC-192E-4FAA1FB15E14}"/>
          </ac:spMkLst>
        </pc:spChg>
        <pc:spChg chg="add del mod">
          <ac:chgData name="Caroline Hargrave" userId="b8f2e569-4c81-4f9d-96cf-9b35a10b6345" providerId="ADAL" clId="{06D2A976-95D7-4467-940C-04B98D338D03}" dt="2024-01-18T11:43:56.051" v="4134" actId="21"/>
          <ac:spMkLst>
            <pc:docMk/>
            <pc:sldMk cId="2226340797" sldId="407"/>
            <ac:spMk id="2" creationId="{4B0919DA-C442-11DF-BE32-A7B11144A62A}"/>
          </ac:spMkLst>
        </pc:spChg>
        <pc:spChg chg="del">
          <ac:chgData name="Caroline Hargrave" userId="b8f2e569-4c81-4f9d-96cf-9b35a10b6345" providerId="ADAL" clId="{06D2A976-95D7-4467-940C-04B98D338D03}" dt="2024-01-15T10:56:43.181" v="163" actId="3680"/>
          <ac:spMkLst>
            <pc:docMk/>
            <pc:sldMk cId="2226340797" sldId="407"/>
            <ac:spMk id="3" creationId="{7CEA1D56-3178-88F3-4F2C-29AF8850951D}"/>
          </ac:spMkLst>
        </pc:spChg>
        <pc:spChg chg="add mod">
          <ac:chgData name="Caroline Hargrave" userId="b8f2e569-4c81-4f9d-96cf-9b35a10b6345" providerId="ADAL" clId="{06D2A976-95D7-4467-940C-04B98D338D03}" dt="2024-01-18T11:57:39.024" v="4550" actId="207"/>
          <ac:spMkLst>
            <pc:docMk/>
            <pc:sldMk cId="2226340797" sldId="407"/>
            <ac:spMk id="3" creationId="{CF7EC07B-D481-8220-1250-779A08F733F5}"/>
          </ac:spMkLst>
        </pc:spChg>
        <pc:spChg chg="add mod">
          <ac:chgData name="Caroline Hargrave" userId="b8f2e569-4c81-4f9d-96cf-9b35a10b6345" providerId="ADAL" clId="{06D2A976-95D7-4467-940C-04B98D338D03}" dt="2024-01-15T11:06:32.763" v="274" actId="20577"/>
          <ac:spMkLst>
            <pc:docMk/>
            <pc:sldMk cId="2226340797" sldId="407"/>
            <ac:spMk id="5" creationId="{A9F6309B-1384-945B-51C6-337F51C18ED6}"/>
          </ac:spMkLst>
        </pc:spChg>
        <pc:spChg chg="add del mod">
          <ac:chgData name="Caroline Hargrave" userId="b8f2e569-4c81-4f9d-96cf-9b35a10b6345" providerId="ADAL" clId="{06D2A976-95D7-4467-940C-04B98D338D03}" dt="2024-01-15T10:58:38.406" v="183" actId="478"/>
          <ac:spMkLst>
            <pc:docMk/>
            <pc:sldMk cId="2226340797" sldId="407"/>
            <ac:spMk id="6" creationId="{0FD0607E-2063-E0D6-0485-778EBFE999F3}"/>
          </ac:spMkLst>
        </pc:spChg>
        <pc:spChg chg="add mod">
          <ac:chgData name="Caroline Hargrave" userId="b8f2e569-4c81-4f9d-96cf-9b35a10b6345" providerId="ADAL" clId="{06D2A976-95D7-4467-940C-04B98D338D03}" dt="2024-01-18T11:42:12.030" v="4129" actId="1076"/>
          <ac:spMkLst>
            <pc:docMk/>
            <pc:sldMk cId="2226340797" sldId="407"/>
            <ac:spMk id="7" creationId="{B9DCE26E-11D5-ED82-C225-056D612B4ADB}"/>
          </ac:spMkLst>
        </pc:spChg>
        <pc:spChg chg="add mod">
          <ac:chgData name="Caroline Hargrave" userId="b8f2e569-4c81-4f9d-96cf-9b35a10b6345" providerId="ADAL" clId="{06D2A976-95D7-4467-940C-04B98D338D03}" dt="2024-01-18T11:42:09.700" v="4128" actId="1076"/>
          <ac:spMkLst>
            <pc:docMk/>
            <pc:sldMk cId="2226340797" sldId="407"/>
            <ac:spMk id="8" creationId="{B8BCAB08-27ED-E539-F411-44D6E26B8375}"/>
          </ac:spMkLst>
        </pc:spChg>
        <pc:spChg chg="add mod">
          <ac:chgData name="Caroline Hargrave" userId="b8f2e569-4c81-4f9d-96cf-9b35a10b6345" providerId="ADAL" clId="{06D2A976-95D7-4467-940C-04B98D338D03}" dt="2024-01-18T11:42:27.789" v="4132" actId="1076"/>
          <ac:spMkLst>
            <pc:docMk/>
            <pc:sldMk cId="2226340797" sldId="407"/>
            <ac:spMk id="9" creationId="{4F1275E6-B096-4E16-A3C1-10AE9A077E8A}"/>
          </ac:spMkLst>
        </pc:spChg>
        <pc:spChg chg="add mod">
          <ac:chgData name="Caroline Hargrave" userId="b8f2e569-4c81-4f9d-96cf-9b35a10b6345" providerId="ADAL" clId="{06D2A976-95D7-4467-940C-04B98D338D03}" dt="2024-01-18T11:42:22.812" v="4131" actId="1076"/>
          <ac:spMkLst>
            <pc:docMk/>
            <pc:sldMk cId="2226340797" sldId="407"/>
            <ac:spMk id="10" creationId="{32BC14E6-52E8-3C95-EFA1-D84798BD3F0E}"/>
          </ac:spMkLst>
        </pc:spChg>
        <pc:spChg chg="add mod">
          <ac:chgData name="Caroline Hargrave" userId="b8f2e569-4c81-4f9d-96cf-9b35a10b6345" providerId="ADAL" clId="{06D2A976-95D7-4467-940C-04B98D338D03}" dt="2024-01-18T11:42:06.181" v="4127" actId="1076"/>
          <ac:spMkLst>
            <pc:docMk/>
            <pc:sldMk cId="2226340797" sldId="407"/>
            <ac:spMk id="11" creationId="{A6DEB40A-D176-5304-1B2B-685B630BEFF9}"/>
          </ac:spMkLst>
        </pc:spChg>
        <pc:spChg chg="add mod">
          <ac:chgData name="Caroline Hargrave" userId="b8f2e569-4c81-4f9d-96cf-9b35a10b6345" providerId="ADAL" clId="{06D2A976-95D7-4467-940C-04B98D338D03}" dt="2024-01-18T11:42:15.325" v="4130" actId="1076"/>
          <ac:spMkLst>
            <pc:docMk/>
            <pc:sldMk cId="2226340797" sldId="407"/>
            <ac:spMk id="12" creationId="{115C1542-F95D-B32C-C58B-068835AD359C}"/>
          </ac:spMkLst>
        </pc:spChg>
        <pc:spChg chg="add del mod">
          <ac:chgData name="Caroline Hargrave" userId="b8f2e569-4c81-4f9d-96cf-9b35a10b6345" providerId="ADAL" clId="{06D2A976-95D7-4467-940C-04B98D338D03}" dt="2024-01-15T11:04:20.265" v="249" actId="21"/>
          <ac:spMkLst>
            <pc:docMk/>
            <pc:sldMk cId="2226340797" sldId="407"/>
            <ac:spMk id="13" creationId="{0AD381BE-8E71-8F51-2F08-BFB3303186E1}"/>
          </ac:spMkLst>
        </pc:spChg>
        <pc:spChg chg="mod">
          <ac:chgData name="Caroline Hargrave" userId="b8f2e569-4c81-4f9d-96cf-9b35a10b6345" providerId="ADAL" clId="{06D2A976-95D7-4467-940C-04B98D338D03}" dt="2024-01-15T11:01:52.772" v="217"/>
          <ac:spMkLst>
            <pc:docMk/>
            <pc:sldMk cId="2226340797" sldId="407"/>
            <ac:spMk id="15" creationId="{BE711955-77FF-CFA4-9CF3-66471D9CB593}"/>
          </ac:spMkLst>
        </pc:spChg>
        <pc:spChg chg="mod">
          <ac:chgData name="Caroline Hargrave" userId="b8f2e569-4c81-4f9d-96cf-9b35a10b6345" providerId="ADAL" clId="{06D2A976-95D7-4467-940C-04B98D338D03}" dt="2024-01-15T11:01:52.772" v="217"/>
          <ac:spMkLst>
            <pc:docMk/>
            <pc:sldMk cId="2226340797" sldId="407"/>
            <ac:spMk id="16" creationId="{BD61BAB7-6CFA-FE56-0EB9-54D79A6C0AB5}"/>
          </ac:spMkLst>
        </pc:spChg>
        <pc:spChg chg="mod">
          <ac:chgData name="Caroline Hargrave" userId="b8f2e569-4c81-4f9d-96cf-9b35a10b6345" providerId="ADAL" clId="{06D2A976-95D7-4467-940C-04B98D338D03}" dt="2024-01-15T11:01:52.772" v="217"/>
          <ac:spMkLst>
            <pc:docMk/>
            <pc:sldMk cId="2226340797" sldId="407"/>
            <ac:spMk id="17" creationId="{0DE10B26-0CF6-5293-1C43-F5D8B45AD1C7}"/>
          </ac:spMkLst>
        </pc:spChg>
        <pc:spChg chg="mod">
          <ac:chgData name="Caroline Hargrave" userId="b8f2e569-4c81-4f9d-96cf-9b35a10b6345" providerId="ADAL" clId="{06D2A976-95D7-4467-940C-04B98D338D03}" dt="2024-01-15T11:01:52.772" v="217"/>
          <ac:spMkLst>
            <pc:docMk/>
            <pc:sldMk cId="2226340797" sldId="407"/>
            <ac:spMk id="18" creationId="{FA786F06-DC2A-1787-8909-1DF76F4431AA}"/>
          </ac:spMkLst>
        </pc:spChg>
        <pc:spChg chg="mod">
          <ac:chgData name="Caroline Hargrave" userId="b8f2e569-4c81-4f9d-96cf-9b35a10b6345" providerId="ADAL" clId="{06D2A976-95D7-4467-940C-04B98D338D03}" dt="2024-01-15T11:03:40.693" v="234" actId="1076"/>
          <ac:spMkLst>
            <pc:docMk/>
            <pc:sldMk cId="2226340797" sldId="407"/>
            <ac:spMk id="20" creationId="{DC86B105-26C1-0BDC-6E3A-1E89650F4BCD}"/>
          </ac:spMkLst>
        </pc:spChg>
        <pc:spChg chg="mod">
          <ac:chgData name="Caroline Hargrave" userId="b8f2e569-4c81-4f9d-96cf-9b35a10b6345" providerId="ADAL" clId="{06D2A976-95D7-4467-940C-04B98D338D03}" dt="2024-01-15T11:01:52.772" v="217"/>
          <ac:spMkLst>
            <pc:docMk/>
            <pc:sldMk cId="2226340797" sldId="407"/>
            <ac:spMk id="21" creationId="{B7F43D53-DC98-1DDF-CF85-23ED5D5D53B8}"/>
          </ac:spMkLst>
        </pc:spChg>
        <pc:spChg chg="mod">
          <ac:chgData name="Caroline Hargrave" userId="b8f2e569-4c81-4f9d-96cf-9b35a10b6345" providerId="ADAL" clId="{06D2A976-95D7-4467-940C-04B98D338D03}" dt="2024-01-15T11:01:52.772" v="217"/>
          <ac:spMkLst>
            <pc:docMk/>
            <pc:sldMk cId="2226340797" sldId="407"/>
            <ac:spMk id="22" creationId="{51EBF268-00D1-4C6D-72E5-90FCFD397D5E}"/>
          </ac:spMkLst>
        </pc:spChg>
        <pc:spChg chg="mod">
          <ac:chgData name="Caroline Hargrave" userId="b8f2e569-4c81-4f9d-96cf-9b35a10b6345" providerId="ADAL" clId="{06D2A976-95D7-4467-940C-04B98D338D03}" dt="2024-01-15T11:01:52.772" v="217"/>
          <ac:spMkLst>
            <pc:docMk/>
            <pc:sldMk cId="2226340797" sldId="407"/>
            <ac:spMk id="23" creationId="{CFA6B6A4-EC3D-FEFA-FB0D-7DCED1F1C4E1}"/>
          </ac:spMkLst>
        </pc:spChg>
        <pc:spChg chg="mod">
          <ac:chgData name="Caroline Hargrave" userId="b8f2e569-4c81-4f9d-96cf-9b35a10b6345" providerId="ADAL" clId="{06D2A976-95D7-4467-940C-04B98D338D03}" dt="2024-01-15T11:01:52.772" v="217"/>
          <ac:spMkLst>
            <pc:docMk/>
            <pc:sldMk cId="2226340797" sldId="407"/>
            <ac:spMk id="24" creationId="{FFD8642F-564C-9902-3B00-35823E473AD5}"/>
          </ac:spMkLst>
        </pc:spChg>
        <pc:spChg chg="mod">
          <ac:chgData name="Caroline Hargrave" userId="b8f2e569-4c81-4f9d-96cf-9b35a10b6345" providerId="ADAL" clId="{06D2A976-95D7-4467-940C-04B98D338D03}" dt="2024-01-15T11:01:52.772" v="217"/>
          <ac:spMkLst>
            <pc:docMk/>
            <pc:sldMk cId="2226340797" sldId="407"/>
            <ac:spMk id="25" creationId="{5C1E6C39-3471-BAB7-5AC0-21F36E12B220}"/>
          </ac:spMkLst>
        </pc:spChg>
        <pc:spChg chg="mod">
          <ac:chgData name="Caroline Hargrave" userId="b8f2e569-4c81-4f9d-96cf-9b35a10b6345" providerId="ADAL" clId="{06D2A976-95D7-4467-940C-04B98D338D03}" dt="2024-01-15T11:01:52.772" v="217"/>
          <ac:spMkLst>
            <pc:docMk/>
            <pc:sldMk cId="2226340797" sldId="407"/>
            <ac:spMk id="26" creationId="{907E2030-0079-87A6-601C-A945BECDA7E3}"/>
          </ac:spMkLst>
        </pc:spChg>
        <pc:spChg chg="mod">
          <ac:chgData name="Caroline Hargrave" userId="b8f2e569-4c81-4f9d-96cf-9b35a10b6345" providerId="ADAL" clId="{06D2A976-95D7-4467-940C-04B98D338D03}" dt="2024-01-15T11:01:52.772" v="217"/>
          <ac:spMkLst>
            <pc:docMk/>
            <pc:sldMk cId="2226340797" sldId="407"/>
            <ac:spMk id="27" creationId="{B3B514AC-5834-7C16-B112-ACC7FB68DA5A}"/>
          </ac:spMkLst>
        </pc:spChg>
        <pc:spChg chg="mod">
          <ac:chgData name="Caroline Hargrave" userId="b8f2e569-4c81-4f9d-96cf-9b35a10b6345" providerId="ADAL" clId="{06D2A976-95D7-4467-940C-04B98D338D03}" dt="2024-01-15T11:01:52.772" v="217"/>
          <ac:spMkLst>
            <pc:docMk/>
            <pc:sldMk cId="2226340797" sldId="407"/>
            <ac:spMk id="28" creationId="{170CA754-2A96-A773-A448-CF44685E4924}"/>
          </ac:spMkLst>
        </pc:spChg>
        <pc:spChg chg="mod">
          <ac:chgData name="Caroline Hargrave" userId="b8f2e569-4c81-4f9d-96cf-9b35a10b6345" providerId="ADAL" clId="{06D2A976-95D7-4467-940C-04B98D338D03}" dt="2024-01-15T11:01:52.772" v="217"/>
          <ac:spMkLst>
            <pc:docMk/>
            <pc:sldMk cId="2226340797" sldId="407"/>
            <ac:spMk id="29" creationId="{83CD990E-D606-9F2E-E00D-47CC08E15D4A}"/>
          </ac:spMkLst>
        </pc:spChg>
        <pc:spChg chg="mod">
          <ac:chgData name="Caroline Hargrave" userId="b8f2e569-4c81-4f9d-96cf-9b35a10b6345" providerId="ADAL" clId="{06D2A976-95D7-4467-940C-04B98D338D03}" dt="2024-01-15T11:01:52.772" v="217"/>
          <ac:spMkLst>
            <pc:docMk/>
            <pc:sldMk cId="2226340797" sldId="407"/>
            <ac:spMk id="30" creationId="{82140C10-7D29-AB9B-C2A1-85047965B44F}"/>
          </ac:spMkLst>
        </pc:spChg>
        <pc:spChg chg="mod">
          <ac:chgData name="Caroline Hargrave" userId="b8f2e569-4c81-4f9d-96cf-9b35a10b6345" providerId="ADAL" clId="{06D2A976-95D7-4467-940C-04B98D338D03}" dt="2024-01-15T11:01:52.772" v="217"/>
          <ac:spMkLst>
            <pc:docMk/>
            <pc:sldMk cId="2226340797" sldId="407"/>
            <ac:spMk id="31" creationId="{09A27805-734B-554B-DA49-8132F6773E99}"/>
          </ac:spMkLst>
        </pc:spChg>
        <pc:spChg chg="mod">
          <ac:chgData name="Caroline Hargrave" userId="b8f2e569-4c81-4f9d-96cf-9b35a10b6345" providerId="ADAL" clId="{06D2A976-95D7-4467-940C-04B98D338D03}" dt="2024-01-15T11:01:52.772" v="217"/>
          <ac:spMkLst>
            <pc:docMk/>
            <pc:sldMk cId="2226340797" sldId="407"/>
            <ac:spMk id="32" creationId="{2CA625F9-2073-1F82-9DFC-BC0FFDC44B2A}"/>
          </ac:spMkLst>
        </pc:spChg>
        <pc:spChg chg="mod">
          <ac:chgData name="Caroline Hargrave" userId="b8f2e569-4c81-4f9d-96cf-9b35a10b6345" providerId="ADAL" clId="{06D2A976-95D7-4467-940C-04B98D338D03}" dt="2024-01-15T11:01:52.772" v="217"/>
          <ac:spMkLst>
            <pc:docMk/>
            <pc:sldMk cId="2226340797" sldId="407"/>
            <ac:spMk id="33" creationId="{F958AD4E-3CF5-38E8-003B-8C502271A676}"/>
          </ac:spMkLst>
        </pc:spChg>
        <pc:spChg chg="add mod ord">
          <ac:chgData name="Caroline Hargrave" userId="b8f2e569-4c81-4f9d-96cf-9b35a10b6345" providerId="ADAL" clId="{06D2A976-95D7-4467-940C-04B98D338D03}" dt="2024-01-15T11:05:23.413" v="256" actId="167"/>
          <ac:spMkLst>
            <pc:docMk/>
            <pc:sldMk cId="2226340797" sldId="407"/>
            <ac:spMk id="34" creationId="{3D5191B3-FF80-4FC6-B1A4-E30810EF50DF}"/>
          </ac:spMkLst>
        </pc:spChg>
        <pc:grpChg chg="add del mod">
          <ac:chgData name="Caroline Hargrave" userId="b8f2e569-4c81-4f9d-96cf-9b35a10b6345" providerId="ADAL" clId="{06D2A976-95D7-4467-940C-04B98D338D03}" dt="2024-01-15T11:27:58.394" v="378" actId="21"/>
          <ac:grpSpMkLst>
            <pc:docMk/>
            <pc:sldMk cId="2226340797" sldId="407"/>
            <ac:grpSpMk id="14" creationId="{2F762900-6C11-BDBC-1F0A-E778D22D12E4}"/>
          </ac:grpSpMkLst>
        </pc:grpChg>
        <pc:grpChg chg="mod">
          <ac:chgData name="Caroline Hargrave" userId="b8f2e569-4c81-4f9d-96cf-9b35a10b6345" providerId="ADAL" clId="{06D2A976-95D7-4467-940C-04B98D338D03}" dt="2024-01-15T11:01:52.772" v="217"/>
          <ac:grpSpMkLst>
            <pc:docMk/>
            <pc:sldMk cId="2226340797" sldId="407"/>
            <ac:grpSpMk id="19" creationId="{BFF7C786-4DF7-0288-E776-AF700412619B}"/>
          </ac:grpSpMkLst>
        </pc:grpChg>
        <pc:graphicFrameChg chg="add mod ord modGraphic">
          <ac:chgData name="Caroline Hargrave" userId="b8f2e569-4c81-4f9d-96cf-9b35a10b6345" providerId="ADAL" clId="{06D2A976-95D7-4467-940C-04B98D338D03}" dt="2024-01-18T11:57:09.523" v="4548" actId="20577"/>
          <ac:graphicFrameMkLst>
            <pc:docMk/>
            <pc:sldMk cId="2226340797" sldId="407"/>
            <ac:graphicFrameMk id="4" creationId="{B0EC26C5-F3AD-0F5B-AE10-6E7FEFCEA389}"/>
          </ac:graphicFrameMkLst>
        </pc:graphicFrameChg>
        <pc:picChg chg="add mod">
          <ac:chgData name="Caroline Hargrave" userId="b8f2e569-4c81-4f9d-96cf-9b35a10b6345" providerId="ADAL" clId="{06D2A976-95D7-4467-940C-04B98D338D03}" dt="2024-01-18T11:56:05.943" v="4514" actId="14100"/>
          <ac:picMkLst>
            <pc:docMk/>
            <pc:sldMk cId="2226340797" sldId="407"/>
            <ac:picMk id="36" creationId="{11F512BC-11EF-D415-EE4A-16A1E466F1C8}"/>
          </ac:picMkLst>
        </pc:picChg>
      </pc:sldChg>
      <pc:sldChg chg="addSp delSp modSp new mod ord">
        <pc:chgData name="Caroline Hargrave" userId="b8f2e569-4c81-4f9d-96cf-9b35a10b6345" providerId="ADAL" clId="{06D2A976-95D7-4467-940C-04B98D338D03}" dt="2024-01-18T15:05:24.535" v="9770" actId="20577"/>
        <pc:sldMkLst>
          <pc:docMk/>
          <pc:sldMk cId="704744668" sldId="408"/>
        </pc:sldMkLst>
        <pc:spChg chg="mod">
          <ac:chgData name="Caroline Hargrave" userId="b8f2e569-4c81-4f9d-96cf-9b35a10b6345" providerId="ADAL" clId="{06D2A976-95D7-4467-940C-04B98D338D03}" dt="2024-01-16T11:30:19.616" v="1115" actId="27636"/>
          <ac:spMkLst>
            <pc:docMk/>
            <pc:sldMk cId="704744668" sldId="408"/>
            <ac:spMk id="2" creationId="{0ABA4DD7-646E-0A91-BB21-2BA88DBEF71B}"/>
          </ac:spMkLst>
        </pc:spChg>
        <pc:spChg chg="del">
          <ac:chgData name="Caroline Hargrave" userId="b8f2e569-4c81-4f9d-96cf-9b35a10b6345" providerId="ADAL" clId="{06D2A976-95D7-4467-940C-04B98D338D03}" dt="2024-01-15T11:08:08.863" v="290" actId="3680"/>
          <ac:spMkLst>
            <pc:docMk/>
            <pc:sldMk cId="704744668" sldId="408"/>
            <ac:spMk id="3" creationId="{5E12E4F8-EA12-2387-5340-ED84761D6429}"/>
          </ac:spMkLst>
        </pc:spChg>
        <pc:graphicFrameChg chg="add mod ord modGraphic">
          <ac:chgData name="Caroline Hargrave" userId="b8f2e569-4c81-4f9d-96cf-9b35a10b6345" providerId="ADAL" clId="{06D2A976-95D7-4467-940C-04B98D338D03}" dt="2024-01-18T15:05:24.535" v="9770" actId="20577"/>
          <ac:graphicFrameMkLst>
            <pc:docMk/>
            <pc:sldMk cId="704744668" sldId="408"/>
            <ac:graphicFrameMk id="4" creationId="{6E40C5F6-F74D-AF56-9EAE-28F4BC1E0370}"/>
          </ac:graphicFrameMkLst>
        </pc:graphicFrameChg>
      </pc:sldChg>
      <pc:sldChg chg="addSp delSp modSp new mod">
        <pc:chgData name="Caroline Hargrave" userId="b8f2e569-4c81-4f9d-96cf-9b35a10b6345" providerId="ADAL" clId="{06D2A976-95D7-4467-940C-04B98D338D03}" dt="2024-01-18T12:21:22.300" v="5079" actId="1076"/>
        <pc:sldMkLst>
          <pc:docMk/>
          <pc:sldMk cId="3436590423" sldId="409"/>
        </pc:sldMkLst>
        <pc:spChg chg="add mod">
          <ac:chgData name="Caroline Hargrave" userId="b8f2e569-4c81-4f9d-96cf-9b35a10b6345" providerId="ADAL" clId="{06D2A976-95D7-4467-940C-04B98D338D03}" dt="2024-01-18T11:19:20.262" v="3687" actId="1076"/>
          <ac:spMkLst>
            <pc:docMk/>
            <pc:sldMk cId="3436590423" sldId="409"/>
            <ac:spMk id="2" creationId="{6C19FB4B-409D-A92D-2DB6-13B3167B019A}"/>
          </ac:spMkLst>
        </pc:spChg>
        <pc:spChg chg="del">
          <ac:chgData name="Caroline Hargrave" userId="b8f2e569-4c81-4f9d-96cf-9b35a10b6345" providerId="ADAL" clId="{06D2A976-95D7-4467-940C-04B98D338D03}" dt="2024-01-15T11:30:41.484" v="393"/>
          <ac:spMkLst>
            <pc:docMk/>
            <pc:sldMk cId="3436590423" sldId="409"/>
            <ac:spMk id="2" creationId="{E7B1AE3B-77FF-E5CB-B507-65460B47629D}"/>
          </ac:spMkLst>
        </pc:spChg>
        <pc:spChg chg="del">
          <ac:chgData name="Caroline Hargrave" userId="b8f2e569-4c81-4f9d-96cf-9b35a10b6345" providerId="ADAL" clId="{06D2A976-95D7-4467-940C-04B98D338D03}" dt="2024-01-15T11:30:18.958" v="390" actId="3680"/>
          <ac:spMkLst>
            <pc:docMk/>
            <pc:sldMk cId="3436590423" sldId="409"/>
            <ac:spMk id="3" creationId="{6821651B-E8DF-E726-129A-9BD9F2899089}"/>
          </ac:spMkLst>
        </pc:spChg>
        <pc:spChg chg="add mod">
          <ac:chgData name="Caroline Hargrave" userId="b8f2e569-4c81-4f9d-96cf-9b35a10b6345" providerId="ADAL" clId="{06D2A976-95D7-4467-940C-04B98D338D03}" dt="2024-01-16T11:28:15.198" v="1102" actId="404"/>
          <ac:spMkLst>
            <pc:docMk/>
            <pc:sldMk cId="3436590423" sldId="409"/>
            <ac:spMk id="5" creationId="{EFB21E18-E328-B2A8-0533-5BEF51023895}"/>
          </ac:spMkLst>
        </pc:spChg>
        <pc:spChg chg="add mod">
          <ac:chgData name="Caroline Hargrave" userId="b8f2e569-4c81-4f9d-96cf-9b35a10b6345" providerId="ADAL" clId="{06D2A976-95D7-4467-940C-04B98D338D03}" dt="2024-01-17T10:29:45.718" v="2182" actId="1076"/>
          <ac:spMkLst>
            <pc:docMk/>
            <pc:sldMk cId="3436590423" sldId="409"/>
            <ac:spMk id="6" creationId="{D817853D-E0B4-C42D-094D-CDE6B7A9B734}"/>
          </ac:spMkLst>
        </pc:spChg>
        <pc:spChg chg="add mod">
          <ac:chgData name="Caroline Hargrave" userId="b8f2e569-4c81-4f9d-96cf-9b35a10b6345" providerId="ADAL" clId="{06D2A976-95D7-4467-940C-04B98D338D03}" dt="2024-01-18T11:19:18.293" v="3686" actId="1076"/>
          <ac:spMkLst>
            <pc:docMk/>
            <pc:sldMk cId="3436590423" sldId="409"/>
            <ac:spMk id="7" creationId="{937493DA-8F57-379D-DE99-17B3DE098A76}"/>
          </ac:spMkLst>
        </pc:spChg>
        <pc:spChg chg="add mod">
          <ac:chgData name="Caroline Hargrave" userId="b8f2e569-4c81-4f9d-96cf-9b35a10b6345" providerId="ADAL" clId="{06D2A976-95D7-4467-940C-04B98D338D03}" dt="2024-01-18T11:19:16.782" v="3685" actId="1076"/>
          <ac:spMkLst>
            <pc:docMk/>
            <pc:sldMk cId="3436590423" sldId="409"/>
            <ac:spMk id="8" creationId="{553D0AB8-81F2-1E47-206B-200366B0C012}"/>
          </ac:spMkLst>
        </pc:spChg>
        <pc:spChg chg="add mod">
          <ac:chgData name="Caroline Hargrave" userId="b8f2e569-4c81-4f9d-96cf-9b35a10b6345" providerId="ADAL" clId="{06D2A976-95D7-4467-940C-04B98D338D03}" dt="2024-01-18T11:19:15.389" v="3684" actId="1076"/>
          <ac:spMkLst>
            <pc:docMk/>
            <pc:sldMk cId="3436590423" sldId="409"/>
            <ac:spMk id="9" creationId="{106EEFA0-C508-81AD-1DD8-EF2D8528C26D}"/>
          </ac:spMkLst>
        </pc:spChg>
        <pc:spChg chg="add mod">
          <ac:chgData name="Caroline Hargrave" userId="b8f2e569-4c81-4f9d-96cf-9b35a10b6345" providerId="ADAL" clId="{06D2A976-95D7-4467-940C-04B98D338D03}" dt="2024-01-18T11:19:13.150" v="3683" actId="1076"/>
          <ac:spMkLst>
            <pc:docMk/>
            <pc:sldMk cId="3436590423" sldId="409"/>
            <ac:spMk id="10" creationId="{A3C7D7B5-929A-1171-1289-3A1EF5FBF0E0}"/>
          </ac:spMkLst>
        </pc:spChg>
        <pc:spChg chg="add mod">
          <ac:chgData name="Caroline Hargrave" userId="b8f2e569-4c81-4f9d-96cf-9b35a10b6345" providerId="ADAL" clId="{06D2A976-95D7-4467-940C-04B98D338D03}" dt="2024-01-15T11:33:18.767" v="436" actId="208"/>
          <ac:spMkLst>
            <pc:docMk/>
            <pc:sldMk cId="3436590423" sldId="409"/>
            <ac:spMk id="12" creationId="{8E0B168C-35E1-5756-0734-3B066E676F4F}"/>
          </ac:spMkLst>
        </pc:spChg>
        <pc:graphicFrameChg chg="add mod ord modGraphic">
          <ac:chgData name="Caroline Hargrave" userId="b8f2e569-4c81-4f9d-96cf-9b35a10b6345" providerId="ADAL" clId="{06D2A976-95D7-4467-940C-04B98D338D03}" dt="2024-01-18T12:20:37.066" v="5077" actId="20577"/>
          <ac:graphicFrameMkLst>
            <pc:docMk/>
            <pc:sldMk cId="3436590423" sldId="409"/>
            <ac:graphicFrameMk id="4" creationId="{939270AB-A5AB-8DC4-D6DD-7D2112E7F3CC}"/>
          </ac:graphicFrameMkLst>
        </pc:graphicFrameChg>
        <pc:picChg chg="add mod ord">
          <ac:chgData name="Caroline Hargrave" userId="b8f2e569-4c81-4f9d-96cf-9b35a10b6345" providerId="ADAL" clId="{06D2A976-95D7-4467-940C-04B98D338D03}" dt="2024-01-18T12:21:22.300" v="5079" actId="1076"/>
          <ac:picMkLst>
            <pc:docMk/>
            <pc:sldMk cId="3436590423" sldId="409"/>
            <ac:picMk id="11" creationId="{63309A71-5AC5-A064-ACCD-BD12407DDC22}"/>
          </ac:picMkLst>
        </pc:picChg>
      </pc:sldChg>
      <pc:sldChg chg="addSp delSp modSp new mod">
        <pc:chgData name="Caroline Hargrave" userId="b8f2e569-4c81-4f9d-96cf-9b35a10b6345" providerId="ADAL" clId="{06D2A976-95D7-4467-940C-04B98D338D03}" dt="2024-01-18T12:37:15.099" v="5565" actId="20577"/>
        <pc:sldMkLst>
          <pc:docMk/>
          <pc:sldMk cId="595640984" sldId="410"/>
        </pc:sldMkLst>
        <pc:spChg chg="add del mod">
          <ac:chgData name="Caroline Hargrave" userId="b8f2e569-4c81-4f9d-96cf-9b35a10b6345" providerId="ADAL" clId="{06D2A976-95D7-4467-940C-04B98D338D03}" dt="2024-01-17T10:31:50.200" v="2271"/>
          <ac:spMkLst>
            <pc:docMk/>
            <pc:sldMk cId="595640984" sldId="410"/>
            <ac:spMk id="2" creationId="{05B5D1C9-73F3-14F4-5197-9340918EE27F}"/>
          </ac:spMkLst>
        </pc:spChg>
        <pc:spChg chg="del">
          <ac:chgData name="Caroline Hargrave" userId="b8f2e569-4c81-4f9d-96cf-9b35a10b6345" providerId="ADAL" clId="{06D2A976-95D7-4467-940C-04B98D338D03}" dt="2024-01-15T11:37:35.142" v="447"/>
          <ac:spMkLst>
            <pc:docMk/>
            <pc:sldMk cId="595640984" sldId="410"/>
            <ac:spMk id="2" creationId="{81D5C8CE-118B-C65F-7D74-BE0ABA5DA142}"/>
          </ac:spMkLst>
        </pc:spChg>
        <pc:spChg chg="del">
          <ac:chgData name="Caroline Hargrave" userId="b8f2e569-4c81-4f9d-96cf-9b35a10b6345" providerId="ADAL" clId="{06D2A976-95D7-4467-940C-04B98D338D03}" dt="2024-01-15T11:37:22.438" v="444" actId="3680"/>
          <ac:spMkLst>
            <pc:docMk/>
            <pc:sldMk cId="595640984" sldId="410"/>
            <ac:spMk id="3" creationId="{01FA3DF6-7584-AC70-2351-ECA167A39126}"/>
          </ac:spMkLst>
        </pc:spChg>
        <pc:spChg chg="add del mod">
          <ac:chgData name="Caroline Hargrave" userId="b8f2e569-4c81-4f9d-96cf-9b35a10b6345" providerId="ADAL" clId="{06D2A976-95D7-4467-940C-04B98D338D03}" dt="2024-01-17T10:35:00.925" v="2314"/>
          <ac:spMkLst>
            <pc:docMk/>
            <pc:sldMk cId="595640984" sldId="410"/>
            <ac:spMk id="3" creationId="{D0BE5B26-D92B-CC9E-BAB0-F71246F7877C}"/>
          </ac:spMkLst>
        </pc:spChg>
        <pc:spChg chg="add mod">
          <ac:chgData name="Caroline Hargrave" userId="b8f2e569-4c81-4f9d-96cf-9b35a10b6345" providerId="ADAL" clId="{06D2A976-95D7-4467-940C-04B98D338D03}" dt="2024-01-16T11:29:35.054" v="1105" actId="404"/>
          <ac:spMkLst>
            <pc:docMk/>
            <pc:sldMk cId="595640984" sldId="410"/>
            <ac:spMk id="5" creationId="{D1526994-D478-A284-28D7-826A46EE117E}"/>
          </ac:spMkLst>
        </pc:spChg>
        <pc:spChg chg="add mod">
          <ac:chgData name="Caroline Hargrave" userId="b8f2e569-4c81-4f9d-96cf-9b35a10b6345" providerId="ADAL" clId="{06D2A976-95D7-4467-940C-04B98D338D03}" dt="2024-01-17T10:35:54.233" v="2322" actId="1076"/>
          <ac:spMkLst>
            <pc:docMk/>
            <pc:sldMk cId="595640984" sldId="410"/>
            <ac:spMk id="6" creationId="{8BF072FA-F24D-20B5-691B-E1FED53BE437}"/>
          </ac:spMkLst>
        </pc:spChg>
        <pc:spChg chg="add mod">
          <ac:chgData name="Caroline Hargrave" userId="b8f2e569-4c81-4f9d-96cf-9b35a10b6345" providerId="ADAL" clId="{06D2A976-95D7-4467-940C-04B98D338D03}" dt="2024-01-17T10:35:39.938" v="2320" actId="1076"/>
          <ac:spMkLst>
            <pc:docMk/>
            <pc:sldMk cId="595640984" sldId="410"/>
            <ac:spMk id="7" creationId="{7B4C8E55-8A6A-60CE-270A-4C41D9ABA578}"/>
          </ac:spMkLst>
        </pc:spChg>
        <pc:spChg chg="add mod">
          <ac:chgData name="Caroline Hargrave" userId="b8f2e569-4c81-4f9d-96cf-9b35a10b6345" providerId="ADAL" clId="{06D2A976-95D7-4467-940C-04B98D338D03}" dt="2024-01-17T10:35:32.586" v="2318" actId="1076"/>
          <ac:spMkLst>
            <pc:docMk/>
            <pc:sldMk cId="595640984" sldId="410"/>
            <ac:spMk id="8" creationId="{CE47AD9D-B918-C996-6ACA-9D8AAF5A9083}"/>
          </ac:spMkLst>
        </pc:spChg>
        <pc:spChg chg="add mod">
          <ac:chgData name="Caroline Hargrave" userId="b8f2e569-4c81-4f9d-96cf-9b35a10b6345" providerId="ADAL" clId="{06D2A976-95D7-4467-940C-04B98D338D03}" dt="2024-01-17T10:36:02.698" v="2324" actId="1076"/>
          <ac:spMkLst>
            <pc:docMk/>
            <pc:sldMk cId="595640984" sldId="410"/>
            <ac:spMk id="9" creationId="{D5D5D044-50A8-8A70-A0AF-996FCAA04575}"/>
          </ac:spMkLst>
        </pc:spChg>
        <pc:spChg chg="add del mod">
          <ac:chgData name="Caroline Hargrave" userId="b8f2e569-4c81-4f9d-96cf-9b35a10b6345" providerId="ADAL" clId="{06D2A976-95D7-4467-940C-04B98D338D03}" dt="2024-01-15T11:40:43.183" v="489" actId="478"/>
          <ac:spMkLst>
            <pc:docMk/>
            <pc:sldMk cId="595640984" sldId="410"/>
            <ac:spMk id="10" creationId="{09FA8107-1F0A-CBE7-CC46-C90E35F026CC}"/>
          </ac:spMkLst>
        </pc:spChg>
        <pc:spChg chg="add mod">
          <ac:chgData name="Caroline Hargrave" userId="b8f2e569-4c81-4f9d-96cf-9b35a10b6345" providerId="ADAL" clId="{06D2A976-95D7-4467-940C-04B98D338D03}" dt="2024-01-17T10:36:12.341" v="2326" actId="1076"/>
          <ac:spMkLst>
            <pc:docMk/>
            <pc:sldMk cId="595640984" sldId="410"/>
            <ac:spMk id="10" creationId="{1F51F3DA-2E43-0CAC-EBF4-22696641A13A}"/>
          </ac:spMkLst>
        </pc:spChg>
        <pc:spChg chg="add mod">
          <ac:chgData name="Caroline Hargrave" userId="b8f2e569-4c81-4f9d-96cf-9b35a10b6345" providerId="ADAL" clId="{06D2A976-95D7-4467-940C-04B98D338D03}" dt="2024-01-17T10:35:35.939" v="2319" actId="1076"/>
          <ac:spMkLst>
            <pc:docMk/>
            <pc:sldMk cId="595640984" sldId="410"/>
            <ac:spMk id="11" creationId="{88293D95-B693-715F-9858-DB85084D3A78}"/>
          </ac:spMkLst>
        </pc:spChg>
        <pc:spChg chg="add del mod">
          <ac:chgData name="Caroline Hargrave" userId="b8f2e569-4c81-4f9d-96cf-9b35a10b6345" providerId="ADAL" clId="{06D2A976-95D7-4467-940C-04B98D338D03}" dt="2024-01-15T11:41:09.894" v="495" actId="478"/>
          <ac:spMkLst>
            <pc:docMk/>
            <pc:sldMk cId="595640984" sldId="410"/>
            <ac:spMk id="12" creationId="{00E31BEF-A140-CE4E-76EA-A274DD857D24}"/>
          </ac:spMkLst>
        </pc:spChg>
        <pc:spChg chg="add mod">
          <ac:chgData name="Caroline Hargrave" userId="b8f2e569-4c81-4f9d-96cf-9b35a10b6345" providerId="ADAL" clId="{06D2A976-95D7-4467-940C-04B98D338D03}" dt="2024-01-17T10:36:54.537" v="2410" actId="1076"/>
          <ac:spMkLst>
            <pc:docMk/>
            <pc:sldMk cId="595640984" sldId="410"/>
            <ac:spMk id="13" creationId="{D7EF520E-FB88-FCD9-1B3E-E8D647900B44}"/>
          </ac:spMkLst>
        </pc:spChg>
        <pc:spChg chg="add mod">
          <ac:chgData name="Caroline Hargrave" userId="b8f2e569-4c81-4f9d-96cf-9b35a10b6345" providerId="ADAL" clId="{06D2A976-95D7-4467-940C-04B98D338D03}" dt="2024-01-17T10:35:58.608" v="2323" actId="1076"/>
          <ac:spMkLst>
            <pc:docMk/>
            <pc:sldMk cId="595640984" sldId="410"/>
            <ac:spMk id="14" creationId="{45279340-215B-D087-DBA6-1E1E0FB44E32}"/>
          </ac:spMkLst>
        </pc:spChg>
        <pc:spChg chg="add mod">
          <ac:chgData name="Caroline Hargrave" userId="b8f2e569-4c81-4f9d-96cf-9b35a10b6345" providerId="ADAL" clId="{06D2A976-95D7-4467-940C-04B98D338D03}" dt="2024-01-17T10:35:28.865" v="2317" actId="1076"/>
          <ac:spMkLst>
            <pc:docMk/>
            <pc:sldMk cId="595640984" sldId="410"/>
            <ac:spMk id="15" creationId="{28396FD6-22DC-F5DC-6655-33BB44F71CE2}"/>
          </ac:spMkLst>
        </pc:spChg>
        <pc:spChg chg="add mod">
          <ac:chgData name="Caroline Hargrave" userId="b8f2e569-4c81-4f9d-96cf-9b35a10b6345" providerId="ADAL" clId="{06D2A976-95D7-4467-940C-04B98D338D03}" dt="2024-01-15T11:43:01.074" v="519" actId="208"/>
          <ac:spMkLst>
            <pc:docMk/>
            <pc:sldMk cId="595640984" sldId="410"/>
            <ac:spMk id="17" creationId="{F4826C23-8D86-2393-9CB1-F653BB39B18A}"/>
          </ac:spMkLst>
        </pc:spChg>
        <pc:spChg chg="add mod">
          <ac:chgData name="Caroline Hargrave" userId="b8f2e569-4c81-4f9d-96cf-9b35a10b6345" providerId="ADAL" clId="{06D2A976-95D7-4467-940C-04B98D338D03}" dt="2024-01-15T11:44:57.708" v="721" actId="1076"/>
          <ac:spMkLst>
            <pc:docMk/>
            <pc:sldMk cId="595640984" sldId="410"/>
            <ac:spMk id="18" creationId="{09FE4FD2-E191-383E-E9B7-044086B26E3C}"/>
          </ac:spMkLst>
        </pc:spChg>
        <pc:graphicFrameChg chg="add mod ord modGraphic">
          <ac:chgData name="Caroline Hargrave" userId="b8f2e569-4c81-4f9d-96cf-9b35a10b6345" providerId="ADAL" clId="{06D2A976-95D7-4467-940C-04B98D338D03}" dt="2024-01-18T12:37:15.099" v="5565" actId="20577"/>
          <ac:graphicFrameMkLst>
            <pc:docMk/>
            <pc:sldMk cId="595640984" sldId="410"/>
            <ac:graphicFrameMk id="4" creationId="{0C6F3D57-DB67-8139-77AE-910ADECE0B17}"/>
          </ac:graphicFrameMkLst>
        </pc:graphicFrameChg>
        <pc:picChg chg="add mod ord">
          <ac:chgData name="Caroline Hargrave" userId="b8f2e569-4c81-4f9d-96cf-9b35a10b6345" providerId="ADAL" clId="{06D2A976-95D7-4467-940C-04B98D338D03}" dt="2024-01-15T11:43:06.735" v="521" actId="1076"/>
          <ac:picMkLst>
            <pc:docMk/>
            <pc:sldMk cId="595640984" sldId="410"/>
            <ac:picMk id="16" creationId="{90218E9E-5AD1-5739-5D2D-CCC1B0FA3378}"/>
          </ac:picMkLst>
        </pc:picChg>
      </pc:sldChg>
      <pc:sldChg chg="addSp delSp modSp new mod">
        <pc:chgData name="Caroline Hargrave" userId="b8f2e569-4c81-4f9d-96cf-9b35a10b6345" providerId="ADAL" clId="{06D2A976-95D7-4467-940C-04B98D338D03}" dt="2024-01-18T13:25:09.875" v="6126" actId="20577"/>
        <pc:sldMkLst>
          <pc:docMk/>
          <pc:sldMk cId="1615380856" sldId="411"/>
        </pc:sldMkLst>
        <pc:spChg chg="mod">
          <ac:chgData name="Caroline Hargrave" userId="b8f2e569-4c81-4f9d-96cf-9b35a10b6345" providerId="ADAL" clId="{06D2A976-95D7-4467-940C-04B98D338D03}" dt="2024-01-15T11:48:22.200" v="921" actId="14100"/>
          <ac:spMkLst>
            <pc:docMk/>
            <pc:sldMk cId="1615380856" sldId="411"/>
            <ac:spMk id="2" creationId="{C64F0993-24A2-55A8-F253-4D6D49F699DC}"/>
          </ac:spMkLst>
        </pc:spChg>
        <pc:spChg chg="add mod">
          <ac:chgData name="Caroline Hargrave" userId="b8f2e569-4c81-4f9d-96cf-9b35a10b6345" providerId="ADAL" clId="{06D2A976-95D7-4467-940C-04B98D338D03}" dt="2024-01-18T13:24:27.555" v="6103" actId="1076"/>
          <ac:spMkLst>
            <pc:docMk/>
            <pc:sldMk cId="1615380856" sldId="411"/>
            <ac:spMk id="3" creationId="{86DED92B-236D-A020-A936-6F5D2F0CEA03}"/>
          </ac:spMkLst>
        </pc:spChg>
        <pc:spChg chg="del">
          <ac:chgData name="Caroline Hargrave" userId="b8f2e569-4c81-4f9d-96cf-9b35a10b6345" providerId="ADAL" clId="{06D2A976-95D7-4467-940C-04B98D338D03}" dt="2024-01-15T11:47:42.804" v="876" actId="3680"/>
          <ac:spMkLst>
            <pc:docMk/>
            <pc:sldMk cId="1615380856" sldId="411"/>
            <ac:spMk id="3" creationId="{D08BC78A-3E1C-D927-FA99-3E149196B510}"/>
          </ac:spMkLst>
        </pc:spChg>
        <pc:spChg chg="add mod">
          <ac:chgData name="Caroline Hargrave" userId="b8f2e569-4c81-4f9d-96cf-9b35a10b6345" providerId="ADAL" clId="{06D2A976-95D7-4467-940C-04B98D338D03}" dt="2024-01-17T10:37:45.832" v="2415" actId="1076"/>
          <ac:spMkLst>
            <pc:docMk/>
            <pc:sldMk cId="1615380856" sldId="411"/>
            <ac:spMk id="5" creationId="{5A374781-B033-9F07-165B-04207C1DA159}"/>
          </ac:spMkLst>
        </pc:spChg>
        <pc:spChg chg="add mod">
          <ac:chgData name="Caroline Hargrave" userId="b8f2e569-4c81-4f9d-96cf-9b35a10b6345" providerId="ADAL" clId="{06D2A976-95D7-4467-940C-04B98D338D03}" dt="2024-01-17T10:37:10.008" v="2411" actId="14100"/>
          <ac:spMkLst>
            <pc:docMk/>
            <pc:sldMk cId="1615380856" sldId="411"/>
            <ac:spMk id="6" creationId="{3AA8F5DD-D8C8-E1D9-39A8-6D3FEA32D0E3}"/>
          </ac:spMkLst>
        </pc:spChg>
        <pc:spChg chg="add mod">
          <ac:chgData name="Caroline Hargrave" userId="b8f2e569-4c81-4f9d-96cf-9b35a10b6345" providerId="ADAL" clId="{06D2A976-95D7-4467-940C-04B98D338D03}" dt="2024-01-17T10:37:39.810" v="2414" actId="1076"/>
          <ac:spMkLst>
            <pc:docMk/>
            <pc:sldMk cId="1615380856" sldId="411"/>
            <ac:spMk id="7" creationId="{0CA17E3C-E662-203C-F720-EC6EA73CAA74}"/>
          </ac:spMkLst>
        </pc:spChg>
        <pc:spChg chg="add mod">
          <ac:chgData name="Caroline Hargrave" userId="b8f2e569-4c81-4f9d-96cf-9b35a10b6345" providerId="ADAL" clId="{06D2A976-95D7-4467-940C-04B98D338D03}" dt="2024-01-15T11:51:16.583" v="954" actId="1076"/>
          <ac:spMkLst>
            <pc:docMk/>
            <pc:sldMk cId="1615380856" sldId="411"/>
            <ac:spMk id="8" creationId="{B8265A85-36D7-A1DC-87EF-69873D5C71D6}"/>
          </ac:spMkLst>
        </pc:spChg>
        <pc:spChg chg="add mod">
          <ac:chgData name="Caroline Hargrave" userId="b8f2e569-4c81-4f9d-96cf-9b35a10b6345" providerId="ADAL" clId="{06D2A976-95D7-4467-940C-04B98D338D03}" dt="2024-01-17T10:37:21.680" v="2412" actId="1076"/>
          <ac:spMkLst>
            <pc:docMk/>
            <pc:sldMk cId="1615380856" sldId="411"/>
            <ac:spMk id="9" creationId="{8E5C2F21-3FEF-C2F9-2297-C31938A4D834}"/>
          </ac:spMkLst>
        </pc:spChg>
        <pc:spChg chg="add mod">
          <ac:chgData name="Caroline Hargrave" userId="b8f2e569-4c81-4f9d-96cf-9b35a10b6345" providerId="ADAL" clId="{06D2A976-95D7-4467-940C-04B98D338D03}" dt="2024-01-15T11:52:21.463" v="964" actId="208"/>
          <ac:spMkLst>
            <pc:docMk/>
            <pc:sldMk cId="1615380856" sldId="411"/>
            <ac:spMk id="11" creationId="{AE74FFCE-D9B4-FE06-55BE-BE92B10A3C4A}"/>
          </ac:spMkLst>
        </pc:spChg>
        <pc:graphicFrameChg chg="add mod ord modGraphic">
          <ac:chgData name="Caroline Hargrave" userId="b8f2e569-4c81-4f9d-96cf-9b35a10b6345" providerId="ADAL" clId="{06D2A976-95D7-4467-940C-04B98D338D03}" dt="2024-01-18T13:25:09.875" v="6126" actId="20577"/>
          <ac:graphicFrameMkLst>
            <pc:docMk/>
            <pc:sldMk cId="1615380856" sldId="411"/>
            <ac:graphicFrameMk id="4" creationId="{C068D7AA-E697-49E1-F941-3312AA6E9702}"/>
          </ac:graphicFrameMkLst>
        </pc:graphicFrameChg>
        <pc:picChg chg="add mod">
          <ac:chgData name="Caroline Hargrave" userId="b8f2e569-4c81-4f9d-96cf-9b35a10b6345" providerId="ADAL" clId="{06D2A976-95D7-4467-940C-04B98D338D03}" dt="2024-01-15T11:52:10.095" v="961" actId="1076"/>
          <ac:picMkLst>
            <pc:docMk/>
            <pc:sldMk cId="1615380856" sldId="411"/>
            <ac:picMk id="10" creationId="{05D2F756-030D-741D-FEB5-054F77C7A28E}"/>
          </ac:picMkLst>
        </pc:picChg>
      </pc:sldChg>
      <pc:sldChg chg="addSp delSp modSp new mod">
        <pc:chgData name="Caroline Hargrave" userId="b8f2e569-4c81-4f9d-96cf-9b35a10b6345" providerId="ADAL" clId="{06D2A976-95D7-4467-940C-04B98D338D03}" dt="2024-01-18T13:26:48.746" v="6144" actId="1076"/>
        <pc:sldMkLst>
          <pc:docMk/>
          <pc:sldMk cId="909561689" sldId="412"/>
        </pc:sldMkLst>
        <pc:spChg chg="del">
          <ac:chgData name="Caroline Hargrave" userId="b8f2e569-4c81-4f9d-96cf-9b35a10b6345" providerId="ADAL" clId="{06D2A976-95D7-4467-940C-04B98D338D03}" dt="2024-01-15T11:52:58.168" v="970" actId="478"/>
          <ac:spMkLst>
            <pc:docMk/>
            <pc:sldMk cId="909561689" sldId="412"/>
            <ac:spMk id="2" creationId="{FFABEAD1-B807-4CAA-1836-3C6826681870}"/>
          </ac:spMkLst>
        </pc:spChg>
        <pc:spChg chg="del">
          <ac:chgData name="Caroline Hargrave" userId="b8f2e569-4c81-4f9d-96cf-9b35a10b6345" providerId="ADAL" clId="{06D2A976-95D7-4467-940C-04B98D338D03}" dt="2024-01-15T11:52:39.725" v="967" actId="478"/>
          <ac:spMkLst>
            <pc:docMk/>
            <pc:sldMk cId="909561689" sldId="412"/>
            <ac:spMk id="3" creationId="{6BDE4DDF-FE2D-E214-5D3D-4EBB3DFD960B}"/>
          </ac:spMkLst>
        </pc:spChg>
        <pc:spChg chg="add del mod">
          <ac:chgData name="Caroline Hargrave" userId="b8f2e569-4c81-4f9d-96cf-9b35a10b6345" providerId="ADAL" clId="{06D2A976-95D7-4467-940C-04B98D338D03}" dt="2024-01-15T11:55:51.495" v="1002" actId="14100"/>
          <ac:spMkLst>
            <pc:docMk/>
            <pc:sldMk cId="909561689" sldId="412"/>
            <ac:spMk id="4" creationId="{29B6ECE4-668A-A3D9-6E11-458C35D87A4D}"/>
          </ac:spMkLst>
        </pc:spChg>
        <pc:spChg chg="add mod">
          <ac:chgData name="Caroline Hargrave" userId="b8f2e569-4c81-4f9d-96cf-9b35a10b6345" providerId="ADAL" clId="{06D2A976-95D7-4467-940C-04B98D338D03}" dt="2024-01-15T11:53:44.863" v="981" actId="208"/>
          <ac:spMkLst>
            <pc:docMk/>
            <pc:sldMk cId="909561689" sldId="412"/>
            <ac:spMk id="7" creationId="{C8211989-3EE9-831D-7BE0-079DF085C54E}"/>
          </ac:spMkLst>
        </pc:spChg>
        <pc:spChg chg="add mod">
          <ac:chgData name="Caroline Hargrave" userId="b8f2e569-4c81-4f9d-96cf-9b35a10b6345" providerId="ADAL" clId="{06D2A976-95D7-4467-940C-04B98D338D03}" dt="2024-01-15T11:56:44.542" v="1009" actId="1076"/>
          <ac:spMkLst>
            <pc:docMk/>
            <pc:sldMk cId="909561689" sldId="412"/>
            <ac:spMk id="8" creationId="{EBB3C105-9923-E7C5-4C4A-6C8819FBB39E}"/>
          </ac:spMkLst>
        </pc:spChg>
        <pc:spChg chg="add mod">
          <ac:chgData name="Caroline Hargrave" userId="b8f2e569-4c81-4f9d-96cf-9b35a10b6345" providerId="ADAL" clId="{06D2A976-95D7-4467-940C-04B98D338D03}" dt="2024-01-15T11:56:55.350" v="1012" actId="1076"/>
          <ac:spMkLst>
            <pc:docMk/>
            <pc:sldMk cId="909561689" sldId="412"/>
            <ac:spMk id="9" creationId="{CB6301AD-6840-4222-30D2-D2D32DD91298}"/>
          </ac:spMkLst>
        </pc:spChg>
        <pc:spChg chg="add mod">
          <ac:chgData name="Caroline Hargrave" userId="b8f2e569-4c81-4f9d-96cf-9b35a10b6345" providerId="ADAL" clId="{06D2A976-95D7-4467-940C-04B98D338D03}" dt="2024-01-18T13:26:48.746" v="6144" actId="1076"/>
          <ac:spMkLst>
            <pc:docMk/>
            <pc:sldMk cId="909561689" sldId="412"/>
            <ac:spMk id="10" creationId="{359AED26-6605-C4CD-625C-5636DAC384E7}"/>
          </ac:spMkLst>
        </pc:spChg>
        <pc:spChg chg="add mod">
          <ac:chgData name="Caroline Hargrave" userId="b8f2e569-4c81-4f9d-96cf-9b35a10b6345" providerId="ADAL" clId="{06D2A976-95D7-4467-940C-04B98D338D03}" dt="2024-01-15T11:56:50.136" v="1011" actId="1076"/>
          <ac:spMkLst>
            <pc:docMk/>
            <pc:sldMk cId="909561689" sldId="412"/>
            <ac:spMk id="11" creationId="{FD1614DF-F92D-73E5-BDF9-C30C6A2D7054}"/>
          </ac:spMkLst>
        </pc:spChg>
        <pc:spChg chg="add mod">
          <ac:chgData name="Caroline Hargrave" userId="b8f2e569-4c81-4f9d-96cf-9b35a10b6345" providerId="ADAL" clId="{06D2A976-95D7-4467-940C-04B98D338D03}" dt="2024-01-17T21:38:45.953" v="3092" actId="14100"/>
          <ac:spMkLst>
            <pc:docMk/>
            <pc:sldMk cId="909561689" sldId="412"/>
            <ac:spMk id="12" creationId="{86CB9900-2F3C-6275-8FBB-AAB3D3E8488F}"/>
          </ac:spMkLst>
        </pc:spChg>
        <pc:spChg chg="add mod">
          <ac:chgData name="Caroline Hargrave" userId="b8f2e569-4c81-4f9d-96cf-9b35a10b6345" providerId="ADAL" clId="{06D2A976-95D7-4467-940C-04B98D338D03}" dt="2024-01-18T13:26:46.130" v="6143" actId="1076"/>
          <ac:spMkLst>
            <pc:docMk/>
            <pc:sldMk cId="909561689" sldId="412"/>
            <ac:spMk id="13" creationId="{1C88945D-5A98-793D-2731-24C35A4E865A}"/>
          </ac:spMkLst>
        </pc:spChg>
        <pc:spChg chg="add mod">
          <ac:chgData name="Caroline Hargrave" userId="b8f2e569-4c81-4f9d-96cf-9b35a10b6345" providerId="ADAL" clId="{06D2A976-95D7-4467-940C-04B98D338D03}" dt="2024-01-15T11:57:09.327" v="1016" actId="1076"/>
          <ac:spMkLst>
            <pc:docMk/>
            <pc:sldMk cId="909561689" sldId="412"/>
            <ac:spMk id="14" creationId="{9ED41425-B46D-73EB-2B1C-0369888ABB26}"/>
          </ac:spMkLst>
        </pc:spChg>
        <pc:spChg chg="add mod">
          <ac:chgData name="Caroline Hargrave" userId="b8f2e569-4c81-4f9d-96cf-9b35a10b6345" providerId="ADAL" clId="{06D2A976-95D7-4467-940C-04B98D338D03}" dt="2024-01-15T11:57:11.959" v="1017" actId="1076"/>
          <ac:spMkLst>
            <pc:docMk/>
            <pc:sldMk cId="909561689" sldId="412"/>
            <ac:spMk id="15" creationId="{881173F4-7549-08FD-6887-D1438CCC6B69}"/>
          </ac:spMkLst>
        </pc:spChg>
        <pc:graphicFrameChg chg="add mod modGraphic">
          <ac:chgData name="Caroline Hargrave" userId="b8f2e569-4c81-4f9d-96cf-9b35a10b6345" providerId="ADAL" clId="{06D2A976-95D7-4467-940C-04B98D338D03}" dt="2024-01-18T13:25:51.026" v="6142" actId="20577"/>
          <ac:graphicFrameMkLst>
            <pc:docMk/>
            <pc:sldMk cId="909561689" sldId="412"/>
            <ac:graphicFrameMk id="5" creationId="{4E7BB1B0-8654-F9F3-ADE8-57D5D8D146A8}"/>
          </ac:graphicFrameMkLst>
        </pc:graphicFrameChg>
        <pc:picChg chg="add mod ord">
          <ac:chgData name="Caroline Hargrave" userId="b8f2e569-4c81-4f9d-96cf-9b35a10b6345" providerId="ADAL" clId="{06D2A976-95D7-4467-940C-04B98D338D03}" dt="2024-01-15T11:56:03.639" v="1004" actId="1076"/>
          <ac:picMkLst>
            <pc:docMk/>
            <pc:sldMk cId="909561689" sldId="412"/>
            <ac:picMk id="6" creationId="{8E250878-06B6-4A10-8943-1AE4FBC87EF4}"/>
          </ac:picMkLst>
        </pc:picChg>
      </pc:sldChg>
      <pc:sldChg chg="addSp delSp modSp new mod">
        <pc:chgData name="Caroline Hargrave" userId="b8f2e569-4c81-4f9d-96cf-9b35a10b6345" providerId="ADAL" clId="{06D2A976-95D7-4467-940C-04B98D338D03}" dt="2024-01-18T12:25:49.920" v="5290" actId="20577"/>
        <pc:sldMkLst>
          <pc:docMk/>
          <pc:sldMk cId="1315025693" sldId="413"/>
        </pc:sldMkLst>
        <pc:spChg chg="mod">
          <ac:chgData name="Caroline Hargrave" userId="b8f2e569-4c81-4f9d-96cf-9b35a10b6345" providerId="ADAL" clId="{06D2A976-95D7-4467-940C-04B98D338D03}" dt="2024-01-18T12:24:23.547" v="5282" actId="20577"/>
          <ac:spMkLst>
            <pc:docMk/>
            <pc:sldMk cId="1315025693" sldId="413"/>
            <ac:spMk id="2" creationId="{83637023-8A01-C424-B09D-3EC5E94D1730}"/>
          </ac:spMkLst>
        </pc:spChg>
        <pc:spChg chg="mod">
          <ac:chgData name="Caroline Hargrave" userId="b8f2e569-4c81-4f9d-96cf-9b35a10b6345" providerId="ADAL" clId="{06D2A976-95D7-4467-940C-04B98D338D03}" dt="2024-01-18T12:25:49.920" v="5290" actId="20577"/>
          <ac:spMkLst>
            <pc:docMk/>
            <pc:sldMk cId="1315025693" sldId="413"/>
            <ac:spMk id="3" creationId="{3E82512E-A5DE-B388-0115-12F5C4FFEBE4}"/>
          </ac:spMkLst>
        </pc:spChg>
        <pc:spChg chg="del">
          <ac:chgData name="Caroline Hargrave" userId="b8f2e569-4c81-4f9d-96cf-9b35a10b6345" providerId="ADAL" clId="{06D2A976-95D7-4467-940C-04B98D338D03}" dt="2024-01-18T11:11:42.860" v="3354" actId="478"/>
          <ac:spMkLst>
            <pc:docMk/>
            <pc:sldMk cId="1315025693" sldId="413"/>
            <ac:spMk id="4" creationId="{617A9C9B-893D-C157-072C-20740CC621D5}"/>
          </ac:spMkLst>
        </pc:spChg>
        <pc:spChg chg="add mod">
          <ac:chgData name="Caroline Hargrave" userId="b8f2e569-4c81-4f9d-96cf-9b35a10b6345" providerId="ADAL" clId="{06D2A976-95D7-4467-940C-04B98D338D03}" dt="2024-01-18T12:25:01.817" v="5288" actId="20577"/>
          <ac:spMkLst>
            <pc:docMk/>
            <pc:sldMk cId="1315025693" sldId="413"/>
            <ac:spMk id="5" creationId="{D0D02078-813C-25A9-7D87-D75C0A536A14}"/>
          </ac:spMkLst>
        </pc:spChg>
        <pc:spChg chg="add mod">
          <ac:chgData name="Caroline Hargrave" userId="b8f2e569-4c81-4f9d-96cf-9b35a10b6345" providerId="ADAL" clId="{06D2A976-95D7-4467-940C-04B98D338D03}" dt="2024-01-18T11:16:46.413" v="3596" actId="1076"/>
          <ac:spMkLst>
            <pc:docMk/>
            <pc:sldMk cId="1315025693" sldId="413"/>
            <ac:spMk id="6" creationId="{0B009E74-4669-9788-3C82-7C9CDCA7E19A}"/>
          </ac:spMkLst>
        </pc:spChg>
        <pc:spChg chg="add mod">
          <ac:chgData name="Caroline Hargrave" userId="b8f2e569-4c81-4f9d-96cf-9b35a10b6345" providerId="ADAL" clId="{06D2A976-95D7-4467-940C-04B98D338D03}" dt="2024-01-18T11:16:51.357" v="3597" actId="14100"/>
          <ac:spMkLst>
            <pc:docMk/>
            <pc:sldMk cId="1315025693" sldId="413"/>
            <ac:spMk id="7" creationId="{0B3FEDBA-4754-6B03-5F64-8D358145F556}"/>
          </ac:spMkLst>
        </pc:spChg>
        <pc:spChg chg="add mod">
          <ac:chgData name="Caroline Hargrave" userId="b8f2e569-4c81-4f9d-96cf-9b35a10b6345" providerId="ADAL" clId="{06D2A976-95D7-4467-940C-04B98D338D03}" dt="2024-01-18T11:15:41.623" v="3493" actId="20577"/>
          <ac:spMkLst>
            <pc:docMk/>
            <pc:sldMk cId="1315025693" sldId="413"/>
            <ac:spMk id="8" creationId="{F465B0AA-490A-5AD3-ADF9-915D7970CEC8}"/>
          </ac:spMkLst>
        </pc:spChg>
        <pc:spChg chg="add mod">
          <ac:chgData name="Caroline Hargrave" userId="b8f2e569-4c81-4f9d-96cf-9b35a10b6345" providerId="ADAL" clId="{06D2A976-95D7-4467-940C-04B98D338D03}" dt="2024-01-18T11:17:02.174" v="3599" actId="1076"/>
          <ac:spMkLst>
            <pc:docMk/>
            <pc:sldMk cId="1315025693" sldId="413"/>
            <ac:spMk id="9" creationId="{481FDCCD-CB3C-FD23-664E-A46EB1A44153}"/>
          </ac:spMkLst>
        </pc:spChg>
        <pc:spChg chg="add mod">
          <ac:chgData name="Caroline Hargrave" userId="b8f2e569-4c81-4f9d-96cf-9b35a10b6345" providerId="ADAL" clId="{06D2A976-95D7-4467-940C-04B98D338D03}" dt="2024-01-18T11:16:29.873" v="3577" actId="20577"/>
          <ac:spMkLst>
            <pc:docMk/>
            <pc:sldMk cId="1315025693" sldId="413"/>
            <ac:spMk id="10" creationId="{7D8C7201-D249-8B3F-E8F9-313B6BE89EB8}"/>
          </ac:spMkLst>
        </pc:spChg>
        <pc:spChg chg="add mod">
          <ac:chgData name="Caroline Hargrave" userId="b8f2e569-4c81-4f9d-96cf-9b35a10b6345" providerId="ADAL" clId="{06D2A976-95D7-4467-940C-04B98D338D03}" dt="2024-01-18T12:24:47.446" v="5287" actId="404"/>
          <ac:spMkLst>
            <pc:docMk/>
            <pc:sldMk cId="1315025693" sldId="413"/>
            <ac:spMk id="11" creationId="{DE92633C-5341-C6AF-5CEA-20B16EC80E90}"/>
          </ac:spMkLst>
        </pc:spChg>
      </pc:sldChg>
      <pc:sldChg chg="new del">
        <pc:chgData name="Caroline Hargrave" userId="b8f2e569-4c81-4f9d-96cf-9b35a10b6345" providerId="ADAL" clId="{06D2A976-95D7-4467-940C-04B98D338D03}" dt="2024-01-17T21:52:41.467" v="3314" actId="47"/>
        <pc:sldMkLst>
          <pc:docMk/>
          <pc:sldMk cId="1087391399" sldId="414"/>
        </pc:sldMkLst>
      </pc:sldChg>
      <pc:sldChg chg="add del setBg">
        <pc:chgData name="Caroline Hargrave" userId="b8f2e569-4c81-4f9d-96cf-9b35a10b6345" providerId="ADAL" clId="{06D2A976-95D7-4467-940C-04B98D338D03}" dt="2024-01-17T21:52:43.156" v="3315" actId="47"/>
        <pc:sldMkLst>
          <pc:docMk/>
          <pc:sldMk cId="1705752447" sldId="415"/>
        </pc:sldMkLst>
      </pc:sldChg>
      <pc:sldChg chg="add">
        <pc:chgData name="Caroline Hargrave" userId="b8f2e569-4c81-4f9d-96cf-9b35a10b6345" providerId="ADAL" clId="{06D2A976-95D7-4467-940C-04B98D338D03}" dt="2024-01-17T21:52:39.287" v="3313"/>
        <pc:sldMkLst>
          <pc:docMk/>
          <pc:sldMk cId="510059436" sldId="416"/>
        </pc:sldMkLst>
      </pc:sldChg>
      <pc:sldChg chg="addSp delSp modSp new mod modClrScheme chgLayout">
        <pc:chgData name="Caroline Hargrave" userId="b8f2e569-4c81-4f9d-96cf-9b35a10b6345" providerId="ADAL" clId="{06D2A976-95D7-4467-940C-04B98D338D03}" dt="2024-01-18T14:16:21.268" v="9647" actId="20577"/>
        <pc:sldMkLst>
          <pc:docMk/>
          <pc:sldMk cId="3063084467" sldId="417"/>
        </pc:sldMkLst>
        <pc:spChg chg="del mod ord">
          <ac:chgData name="Caroline Hargrave" userId="b8f2e569-4c81-4f9d-96cf-9b35a10b6345" providerId="ADAL" clId="{06D2A976-95D7-4467-940C-04B98D338D03}" dt="2024-01-17T21:52:58.276" v="3324" actId="700"/>
          <ac:spMkLst>
            <pc:docMk/>
            <pc:sldMk cId="3063084467" sldId="417"/>
            <ac:spMk id="2" creationId="{F246DF2E-EED2-4C42-05B5-A3159F484AE8}"/>
          </ac:spMkLst>
        </pc:spChg>
        <pc:spChg chg="del mod ord">
          <ac:chgData name="Caroline Hargrave" userId="b8f2e569-4c81-4f9d-96cf-9b35a10b6345" providerId="ADAL" clId="{06D2A976-95D7-4467-940C-04B98D338D03}" dt="2024-01-17T21:52:58.276" v="3324" actId="700"/>
          <ac:spMkLst>
            <pc:docMk/>
            <pc:sldMk cId="3063084467" sldId="417"/>
            <ac:spMk id="3" creationId="{00D44D84-6072-84D0-38EB-122527C4342E}"/>
          </ac:spMkLst>
        </pc:spChg>
        <pc:spChg chg="add mod ord">
          <ac:chgData name="Caroline Hargrave" userId="b8f2e569-4c81-4f9d-96cf-9b35a10b6345" providerId="ADAL" clId="{06D2A976-95D7-4467-940C-04B98D338D03}" dt="2024-01-18T13:55:41.960" v="7195" actId="113"/>
          <ac:spMkLst>
            <pc:docMk/>
            <pc:sldMk cId="3063084467" sldId="417"/>
            <ac:spMk id="4" creationId="{48793E1B-4BDA-83A5-E95F-EC389550D8FA}"/>
          </ac:spMkLst>
        </pc:spChg>
        <pc:spChg chg="add mod ord">
          <ac:chgData name="Caroline Hargrave" userId="b8f2e569-4c81-4f9d-96cf-9b35a10b6345" providerId="ADAL" clId="{06D2A976-95D7-4467-940C-04B98D338D03}" dt="2024-01-18T14:16:21.268" v="9647" actId="20577"/>
          <ac:spMkLst>
            <pc:docMk/>
            <pc:sldMk cId="3063084467" sldId="417"/>
            <ac:spMk id="5" creationId="{467B50B4-20B2-CB3D-D5C8-D70AEA7597B0}"/>
          </ac:spMkLst>
        </pc:spChg>
      </pc:sldChg>
      <pc:sldChg chg="modSp new del mod">
        <pc:chgData name="Caroline Hargrave" userId="b8f2e569-4c81-4f9d-96cf-9b35a10b6345" providerId="ADAL" clId="{06D2A976-95D7-4467-940C-04B98D338D03}" dt="2024-01-18T11:09:35.923" v="3352" actId="47"/>
        <pc:sldMkLst>
          <pc:docMk/>
          <pc:sldMk cId="3485694536" sldId="418"/>
        </pc:sldMkLst>
        <pc:spChg chg="mod">
          <ac:chgData name="Caroline Hargrave" userId="b8f2e569-4c81-4f9d-96cf-9b35a10b6345" providerId="ADAL" clId="{06D2A976-95D7-4467-940C-04B98D338D03}" dt="2024-01-17T21:54:23.714" v="3351" actId="13926"/>
          <ac:spMkLst>
            <pc:docMk/>
            <pc:sldMk cId="3485694536" sldId="418"/>
            <ac:spMk id="2" creationId="{D1544AD5-DF3A-E090-9B1B-F915DC3DF1A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63_369D46F8.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1.%20Economic%20output%20and%20productivity/Tradable%20and%20foundationa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bucksbusinessfirst.sharepoint.com/sites/btvlep/RPrivate/01%20Research%20and%20Intelligence/_Economic%20Intelligence%20Observatory/3.%20Content/1.%20Economic%20output%20and%20productivity/Tradable%20and%20foundational.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1.%20Economic%20output%20and%20productivity/Tradable%20and%20foundationa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bucksbusinessfirst.sharepoint.com/sites/btvlep/RPrivate/01%20Research%20and%20Intelligence/_Economic%20Intelligence%20Observatory/3.%20Content/1.%20Economic%20output%20and%20productivity/Tradable%20and%20foundational.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01%20GVA%20and%20GDP/2021/GVA%20analysis%20-%20Bucks%20v%20Ox%20-%20knowledge%20economy.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1.%20Economic%20output%20and%20productivity/Buckinghamshire%20Economy%202023%2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1.%20Economic%20output%20and%20productivity/Buckinghamshire%20Economy%202023%2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_15E_635F6B38.xlsx"/></Relationships>
</file>

<file path=ppt/charts/_rels/chart2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1.%20Economic%20output%20and%20productivity/Buckinghamshire%20Economy%202023%2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1.%20Economic%20output%20and%20productivity/Buckinghamshire%20Economy%202023%20.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6E_60B959F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6E_60B959F2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12_FEF3373E.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UK%20Business%20Count%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arolineHargrave\Downloads\ah1290%20(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1D_54E0A3BC.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13_D0FD952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10'!$G$3:$AA$3</c:f>
            </c:numRef>
          </c:val>
          <c:extLst>
            <c:ext xmlns:c16="http://schemas.microsoft.com/office/drawing/2014/chart" uri="{C3380CC4-5D6E-409C-BE32-E72D297353CC}">
              <c16:uniqueId val="{00000000-2BC6-4332-8352-285D5D1BB002}"/>
            </c:ext>
          </c:extLst>
        </c:ser>
        <c:ser>
          <c:idx val="1"/>
          <c:order val="1"/>
          <c:spPr>
            <a:solidFill>
              <a:schemeClr val="accent2"/>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10'!$G$4:$AA$4</c:f>
            </c:numRef>
          </c:val>
          <c:extLst>
            <c:ext xmlns:c16="http://schemas.microsoft.com/office/drawing/2014/chart" uri="{C3380CC4-5D6E-409C-BE32-E72D297353CC}">
              <c16:uniqueId val="{00000001-2BC6-4332-8352-285D5D1BB002}"/>
            </c:ext>
          </c:extLst>
        </c:ser>
        <c:ser>
          <c:idx val="2"/>
          <c:order val="2"/>
          <c:spPr>
            <a:solidFill>
              <a:schemeClr val="accent3"/>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10'!$G$5:$AA$5</c:f>
            </c:numRef>
          </c:val>
          <c:extLst>
            <c:ext xmlns:c16="http://schemas.microsoft.com/office/drawing/2014/chart" uri="{C3380CC4-5D6E-409C-BE32-E72D297353CC}">
              <c16:uniqueId val="{00000002-2BC6-4332-8352-285D5D1BB002}"/>
            </c:ext>
          </c:extLst>
        </c:ser>
        <c:ser>
          <c:idx val="3"/>
          <c:order val="3"/>
          <c:spPr>
            <a:solidFill>
              <a:schemeClr val="accent4"/>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10'!$G$6:$AA$6</c:f>
            </c:numRef>
          </c:val>
          <c:extLst>
            <c:ext xmlns:c16="http://schemas.microsoft.com/office/drawing/2014/chart" uri="{C3380CC4-5D6E-409C-BE32-E72D297353CC}">
              <c16:uniqueId val="{00000003-2BC6-4332-8352-285D5D1BB002}"/>
            </c:ext>
          </c:extLst>
        </c:ser>
        <c:ser>
          <c:idx val="4"/>
          <c:order val="4"/>
          <c:spPr>
            <a:solidFill>
              <a:schemeClr val="accent5"/>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10'!$G$7:$AA$7</c:f>
            </c:numRef>
          </c:val>
          <c:extLst>
            <c:ext xmlns:c16="http://schemas.microsoft.com/office/drawing/2014/chart" uri="{C3380CC4-5D6E-409C-BE32-E72D297353CC}">
              <c16:uniqueId val="{00000004-2BC6-4332-8352-285D5D1BB002}"/>
            </c:ext>
          </c:extLst>
        </c:ser>
        <c:ser>
          <c:idx val="5"/>
          <c:order val="5"/>
          <c:spPr>
            <a:solidFill>
              <a:schemeClr val="accent6"/>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10'!$G$8:$AA$8</c:f>
            </c:numRef>
          </c:val>
          <c:extLst>
            <c:ext xmlns:c16="http://schemas.microsoft.com/office/drawing/2014/chart" uri="{C3380CC4-5D6E-409C-BE32-E72D297353CC}">
              <c16:uniqueId val="{00000005-2BC6-4332-8352-285D5D1BB002}"/>
            </c:ext>
          </c:extLst>
        </c:ser>
        <c:ser>
          <c:idx val="6"/>
          <c:order val="6"/>
          <c:spPr>
            <a:solidFill>
              <a:schemeClr val="accent1">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10'!$G$9:$AA$9</c:f>
            </c:numRef>
          </c:val>
          <c:extLst>
            <c:ext xmlns:c16="http://schemas.microsoft.com/office/drawing/2014/chart" uri="{C3380CC4-5D6E-409C-BE32-E72D297353CC}">
              <c16:uniqueId val="{00000006-2BC6-4332-8352-285D5D1BB002}"/>
            </c:ext>
          </c:extLst>
        </c:ser>
        <c:ser>
          <c:idx val="7"/>
          <c:order val="7"/>
          <c:spPr>
            <a:solidFill>
              <a:schemeClr val="accent2">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10'!$G$10:$AA$10</c:f>
            </c:numRef>
          </c:val>
          <c:extLst>
            <c:ext xmlns:c16="http://schemas.microsoft.com/office/drawing/2014/chart" uri="{C3380CC4-5D6E-409C-BE32-E72D297353CC}">
              <c16:uniqueId val="{00000007-2BC6-4332-8352-285D5D1BB002}"/>
            </c:ext>
          </c:extLst>
        </c:ser>
        <c:ser>
          <c:idx val="8"/>
          <c:order val="8"/>
          <c:spPr>
            <a:solidFill>
              <a:schemeClr val="accent3">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10'!$G$11:$AA$11</c:f>
            </c:numRef>
          </c:val>
          <c:extLst>
            <c:ext xmlns:c16="http://schemas.microsoft.com/office/drawing/2014/chart" uri="{C3380CC4-5D6E-409C-BE32-E72D297353CC}">
              <c16:uniqueId val="{00000008-2BC6-4332-8352-285D5D1BB002}"/>
            </c:ext>
          </c:extLst>
        </c:ser>
        <c:ser>
          <c:idx val="9"/>
          <c:order val="9"/>
          <c:spPr>
            <a:solidFill>
              <a:schemeClr val="accent4">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10'!$G$12:$AA$12</c:f>
            </c:numRef>
          </c:val>
          <c:extLst>
            <c:ext xmlns:c16="http://schemas.microsoft.com/office/drawing/2014/chart" uri="{C3380CC4-5D6E-409C-BE32-E72D297353CC}">
              <c16:uniqueId val="{00000009-2BC6-4332-8352-285D5D1BB002}"/>
            </c:ext>
          </c:extLst>
        </c:ser>
        <c:ser>
          <c:idx val="10"/>
          <c:order val="10"/>
          <c:spPr>
            <a:solidFill>
              <a:schemeClr val="accent5">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10'!$G$13:$AA$13</c:f>
            </c:numRef>
          </c:val>
          <c:extLst>
            <c:ext xmlns:c16="http://schemas.microsoft.com/office/drawing/2014/chart" uri="{C3380CC4-5D6E-409C-BE32-E72D297353CC}">
              <c16:uniqueId val="{0000000A-2BC6-4332-8352-285D5D1BB002}"/>
            </c:ext>
          </c:extLst>
        </c:ser>
        <c:ser>
          <c:idx val="11"/>
          <c:order val="11"/>
          <c:spPr>
            <a:solidFill>
              <a:schemeClr val="accent6">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10'!$G$14:$AA$14</c:f>
            </c:numRef>
          </c:val>
          <c:extLst>
            <c:ext xmlns:c16="http://schemas.microsoft.com/office/drawing/2014/chart" uri="{C3380CC4-5D6E-409C-BE32-E72D297353CC}">
              <c16:uniqueId val="{0000000B-2BC6-4332-8352-285D5D1BB002}"/>
            </c:ext>
          </c:extLst>
        </c:ser>
        <c:ser>
          <c:idx val="12"/>
          <c:order val="12"/>
          <c:spPr>
            <a:solidFill>
              <a:schemeClr val="accent1">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10'!$G$15:$AA$15</c:f>
            </c:numRef>
          </c:val>
          <c:extLst>
            <c:ext xmlns:c16="http://schemas.microsoft.com/office/drawing/2014/chart" uri="{C3380CC4-5D6E-409C-BE32-E72D297353CC}">
              <c16:uniqueId val="{0000000C-2BC6-4332-8352-285D5D1BB002}"/>
            </c:ext>
          </c:extLst>
        </c:ser>
        <c:ser>
          <c:idx val="13"/>
          <c:order val="13"/>
          <c:spPr>
            <a:solidFill>
              <a:schemeClr val="accent2">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10'!$G$16:$AA$16</c:f>
            </c:numRef>
          </c:val>
          <c:extLst>
            <c:ext xmlns:c16="http://schemas.microsoft.com/office/drawing/2014/chart" uri="{C3380CC4-5D6E-409C-BE32-E72D297353CC}">
              <c16:uniqueId val="{0000000D-2BC6-4332-8352-285D5D1BB002}"/>
            </c:ext>
          </c:extLst>
        </c:ser>
        <c:ser>
          <c:idx val="14"/>
          <c:order val="14"/>
          <c:spPr>
            <a:solidFill>
              <a:schemeClr val="accent3">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10'!$G$17:$AA$17</c:f>
            </c:numRef>
          </c:val>
          <c:extLst>
            <c:ext xmlns:c16="http://schemas.microsoft.com/office/drawing/2014/chart" uri="{C3380CC4-5D6E-409C-BE32-E72D297353CC}">
              <c16:uniqueId val="{0000000E-2BC6-4332-8352-285D5D1BB002}"/>
            </c:ext>
          </c:extLst>
        </c:ser>
        <c:ser>
          <c:idx val="15"/>
          <c:order val="15"/>
          <c:spPr>
            <a:solidFill>
              <a:schemeClr val="accent4">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10'!$G$18:$AA$18</c:f>
            </c:numRef>
          </c:val>
          <c:extLst>
            <c:ext xmlns:c16="http://schemas.microsoft.com/office/drawing/2014/chart" uri="{C3380CC4-5D6E-409C-BE32-E72D297353CC}">
              <c16:uniqueId val="{0000000F-2BC6-4332-8352-285D5D1BB002}"/>
            </c:ext>
          </c:extLst>
        </c:ser>
        <c:ser>
          <c:idx val="16"/>
          <c:order val="16"/>
          <c:spPr>
            <a:solidFill>
              <a:schemeClr val="accent5">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10'!$G$19:$AA$19</c:f>
            </c:numRef>
          </c:val>
          <c:extLst>
            <c:ext xmlns:c16="http://schemas.microsoft.com/office/drawing/2014/chart" uri="{C3380CC4-5D6E-409C-BE32-E72D297353CC}">
              <c16:uniqueId val="{00000010-2BC6-4332-8352-285D5D1BB002}"/>
            </c:ext>
          </c:extLst>
        </c:ser>
        <c:ser>
          <c:idx val="17"/>
          <c:order val="17"/>
          <c:spPr>
            <a:solidFill>
              <a:schemeClr val="accent6">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10'!$G$20:$AA$20</c:f>
            </c:numRef>
          </c:val>
          <c:extLst>
            <c:ext xmlns:c16="http://schemas.microsoft.com/office/drawing/2014/chart" uri="{C3380CC4-5D6E-409C-BE32-E72D297353CC}">
              <c16:uniqueId val="{00000011-2BC6-4332-8352-285D5D1BB002}"/>
            </c:ext>
          </c:extLst>
        </c:ser>
        <c:ser>
          <c:idx val="18"/>
          <c:order val="18"/>
          <c:spPr>
            <a:solidFill>
              <a:schemeClr val="accent1">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10'!$G$21:$AA$21</c:f>
            </c:numRef>
          </c:val>
          <c:extLst>
            <c:ext xmlns:c16="http://schemas.microsoft.com/office/drawing/2014/chart" uri="{C3380CC4-5D6E-409C-BE32-E72D297353CC}">
              <c16:uniqueId val="{00000012-2BC6-4332-8352-285D5D1BB002}"/>
            </c:ext>
          </c:extLst>
        </c:ser>
        <c:ser>
          <c:idx val="19"/>
          <c:order val="19"/>
          <c:spPr>
            <a:solidFill>
              <a:schemeClr val="accent2">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10'!$G$22:$AA$22</c:f>
            </c:numRef>
          </c:val>
          <c:extLst>
            <c:ext xmlns:c16="http://schemas.microsoft.com/office/drawing/2014/chart" uri="{C3380CC4-5D6E-409C-BE32-E72D297353CC}">
              <c16:uniqueId val="{00000013-2BC6-4332-8352-285D5D1BB002}"/>
            </c:ext>
          </c:extLst>
        </c:ser>
        <c:ser>
          <c:idx val="20"/>
          <c:order val="20"/>
          <c:spPr>
            <a:solidFill>
              <a:schemeClr val="accent3">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10'!$G$23:$AA$23</c:f>
            </c:numRef>
          </c:val>
          <c:extLst>
            <c:ext xmlns:c16="http://schemas.microsoft.com/office/drawing/2014/chart" uri="{C3380CC4-5D6E-409C-BE32-E72D297353CC}">
              <c16:uniqueId val="{00000014-2BC6-4332-8352-285D5D1BB002}"/>
            </c:ext>
          </c:extLst>
        </c:ser>
        <c:ser>
          <c:idx val="21"/>
          <c:order val="21"/>
          <c:spPr>
            <a:solidFill>
              <a:schemeClr val="accent4">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10'!$G$24:$AA$24</c:f>
            </c:numRef>
          </c:val>
          <c:extLst>
            <c:ext xmlns:c16="http://schemas.microsoft.com/office/drawing/2014/chart" uri="{C3380CC4-5D6E-409C-BE32-E72D297353CC}">
              <c16:uniqueId val="{00000015-2BC6-4332-8352-285D5D1BB002}"/>
            </c:ext>
          </c:extLst>
        </c:ser>
        <c:ser>
          <c:idx val="22"/>
          <c:order val="22"/>
          <c:spPr>
            <a:solidFill>
              <a:schemeClr val="accent5">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10'!$G$25:$AA$25</c:f>
            </c:numRef>
          </c:val>
          <c:extLst>
            <c:ext xmlns:c16="http://schemas.microsoft.com/office/drawing/2014/chart" uri="{C3380CC4-5D6E-409C-BE32-E72D297353CC}">
              <c16:uniqueId val="{00000016-2BC6-4332-8352-285D5D1BB002}"/>
            </c:ext>
          </c:extLst>
        </c:ser>
        <c:ser>
          <c:idx val="23"/>
          <c:order val="23"/>
          <c:spPr>
            <a:solidFill>
              <a:schemeClr val="accent6">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10'!$G$26:$AA$26</c:f>
            </c:numRef>
          </c:val>
          <c:extLst>
            <c:ext xmlns:c16="http://schemas.microsoft.com/office/drawing/2014/chart" uri="{C3380CC4-5D6E-409C-BE32-E72D297353CC}">
              <c16:uniqueId val="{00000017-2BC6-4332-8352-285D5D1BB002}"/>
            </c:ext>
          </c:extLst>
        </c:ser>
        <c:ser>
          <c:idx val="24"/>
          <c:order val="24"/>
          <c:spPr>
            <a:solidFill>
              <a:schemeClr val="accent1">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10'!$G$27:$AA$27</c:f>
            </c:numRef>
          </c:val>
          <c:extLst>
            <c:ext xmlns:c16="http://schemas.microsoft.com/office/drawing/2014/chart" uri="{C3380CC4-5D6E-409C-BE32-E72D297353CC}">
              <c16:uniqueId val="{00000018-2BC6-4332-8352-285D5D1BB002}"/>
            </c:ext>
          </c:extLst>
        </c:ser>
        <c:ser>
          <c:idx val="25"/>
          <c:order val="25"/>
          <c:spPr>
            <a:solidFill>
              <a:schemeClr val="accent2">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10'!$G$28:$AA$28</c:f>
            </c:numRef>
          </c:val>
          <c:extLst>
            <c:ext xmlns:c16="http://schemas.microsoft.com/office/drawing/2014/chart" uri="{C3380CC4-5D6E-409C-BE32-E72D297353CC}">
              <c16:uniqueId val="{00000019-2BC6-4332-8352-285D5D1BB002}"/>
            </c:ext>
          </c:extLst>
        </c:ser>
        <c:ser>
          <c:idx val="26"/>
          <c:order val="26"/>
          <c:spPr>
            <a:solidFill>
              <a:schemeClr val="accent3">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10'!$G$29:$AA$29</c:f>
            </c:numRef>
          </c:val>
          <c:extLst>
            <c:ext xmlns:c16="http://schemas.microsoft.com/office/drawing/2014/chart" uri="{C3380CC4-5D6E-409C-BE32-E72D297353CC}">
              <c16:uniqueId val="{0000001A-2BC6-4332-8352-285D5D1BB002}"/>
            </c:ext>
          </c:extLst>
        </c:ser>
        <c:ser>
          <c:idx val="27"/>
          <c:order val="27"/>
          <c:spPr>
            <a:solidFill>
              <a:schemeClr val="accent4">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10'!$G$30:$AA$30</c:f>
            </c:numRef>
          </c:val>
          <c:extLst>
            <c:ext xmlns:c16="http://schemas.microsoft.com/office/drawing/2014/chart" uri="{C3380CC4-5D6E-409C-BE32-E72D297353CC}">
              <c16:uniqueId val="{0000001B-2BC6-4332-8352-285D5D1BB002}"/>
            </c:ext>
          </c:extLst>
        </c:ser>
        <c:ser>
          <c:idx val="28"/>
          <c:order val="28"/>
          <c:spPr>
            <a:solidFill>
              <a:schemeClr val="accent5">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10'!$G$31:$AA$31</c:f>
            </c:numRef>
          </c:val>
          <c:extLst>
            <c:ext xmlns:c16="http://schemas.microsoft.com/office/drawing/2014/chart" uri="{C3380CC4-5D6E-409C-BE32-E72D297353CC}">
              <c16:uniqueId val="{0000001C-2BC6-4332-8352-285D5D1BB002}"/>
            </c:ext>
          </c:extLst>
        </c:ser>
        <c:ser>
          <c:idx val="29"/>
          <c:order val="29"/>
          <c:spPr>
            <a:solidFill>
              <a:schemeClr val="accent6">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10'!$G$32:$AA$32</c:f>
            </c:numRef>
          </c:val>
          <c:extLst>
            <c:ext xmlns:c16="http://schemas.microsoft.com/office/drawing/2014/chart" uri="{C3380CC4-5D6E-409C-BE32-E72D297353CC}">
              <c16:uniqueId val="{0000001D-2BC6-4332-8352-285D5D1BB002}"/>
            </c:ext>
          </c:extLst>
        </c:ser>
        <c:ser>
          <c:idx val="30"/>
          <c:order val="30"/>
          <c:spPr>
            <a:solidFill>
              <a:schemeClr val="accent1">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10'!$G$33:$AA$33</c:f>
            </c:numRef>
          </c:val>
          <c:extLst>
            <c:ext xmlns:c16="http://schemas.microsoft.com/office/drawing/2014/chart" uri="{C3380CC4-5D6E-409C-BE32-E72D297353CC}">
              <c16:uniqueId val="{0000001E-2BC6-4332-8352-285D5D1BB002}"/>
            </c:ext>
          </c:extLst>
        </c:ser>
        <c:ser>
          <c:idx val="31"/>
          <c:order val="31"/>
          <c:spPr>
            <a:solidFill>
              <a:schemeClr val="accent2">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10'!$G$34:$AA$34</c:f>
            </c:numRef>
          </c:val>
          <c:extLst>
            <c:ext xmlns:c16="http://schemas.microsoft.com/office/drawing/2014/chart" uri="{C3380CC4-5D6E-409C-BE32-E72D297353CC}">
              <c16:uniqueId val="{0000001F-2BC6-4332-8352-285D5D1BB002}"/>
            </c:ext>
          </c:extLst>
        </c:ser>
        <c:ser>
          <c:idx val="32"/>
          <c:order val="32"/>
          <c:spPr>
            <a:solidFill>
              <a:schemeClr val="accent3">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10'!$G$35:$AA$35</c:f>
            </c:numRef>
          </c:val>
          <c:extLst>
            <c:ext xmlns:c16="http://schemas.microsoft.com/office/drawing/2014/chart" uri="{C3380CC4-5D6E-409C-BE32-E72D297353CC}">
              <c16:uniqueId val="{00000020-2BC6-4332-8352-285D5D1BB002}"/>
            </c:ext>
          </c:extLst>
        </c:ser>
        <c:ser>
          <c:idx val="33"/>
          <c:order val="33"/>
          <c:spPr>
            <a:solidFill>
              <a:schemeClr val="accent4">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10'!$G$36:$AA$36</c:f>
            </c:numRef>
          </c:val>
          <c:extLst>
            <c:ext xmlns:c16="http://schemas.microsoft.com/office/drawing/2014/chart" uri="{C3380CC4-5D6E-409C-BE32-E72D297353CC}">
              <c16:uniqueId val="{00000021-2BC6-4332-8352-285D5D1BB002}"/>
            </c:ext>
          </c:extLst>
        </c:ser>
        <c:ser>
          <c:idx val="34"/>
          <c:order val="34"/>
          <c:spPr>
            <a:solidFill>
              <a:schemeClr val="accent5">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10'!$G$37:$AA$37</c:f>
            </c:numRef>
          </c:val>
          <c:extLst>
            <c:ext xmlns:c16="http://schemas.microsoft.com/office/drawing/2014/chart" uri="{C3380CC4-5D6E-409C-BE32-E72D297353CC}">
              <c16:uniqueId val="{00000022-2BC6-4332-8352-285D5D1BB002}"/>
            </c:ext>
          </c:extLst>
        </c:ser>
        <c:ser>
          <c:idx val="35"/>
          <c:order val="35"/>
          <c:spPr>
            <a:solidFill>
              <a:schemeClr val="accent6">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10'!$G$38:$AA$38</c:f>
            </c:numRef>
          </c:val>
          <c:extLst>
            <c:ext xmlns:c16="http://schemas.microsoft.com/office/drawing/2014/chart" uri="{C3380CC4-5D6E-409C-BE32-E72D297353CC}">
              <c16:uniqueId val="{00000023-2BC6-4332-8352-285D5D1BB002}"/>
            </c:ext>
          </c:extLst>
        </c:ser>
        <c:ser>
          <c:idx val="36"/>
          <c:order val="36"/>
          <c:spPr>
            <a:solidFill>
              <a:schemeClr val="accent1">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10'!$G$39:$AA$39</c:f>
            </c:numRef>
          </c:val>
          <c:extLst>
            <c:ext xmlns:c16="http://schemas.microsoft.com/office/drawing/2014/chart" uri="{C3380CC4-5D6E-409C-BE32-E72D297353CC}">
              <c16:uniqueId val="{00000024-2BC6-4332-8352-285D5D1BB002}"/>
            </c:ext>
          </c:extLst>
        </c:ser>
        <c:ser>
          <c:idx val="37"/>
          <c:order val="37"/>
          <c:spPr>
            <a:solidFill>
              <a:schemeClr val="accent2">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10'!$G$40:$AA$40</c:f>
            </c:numRef>
          </c:val>
          <c:extLst>
            <c:ext xmlns:c16="http://schemas.microsoft.com/office/drawing/2014/chart" uri="{C3380CC4-5D6E-409C-BE32-E72D297353CC}">
              <c16:uniqueId val="{00000025-2BC6-4332-8352-285D5D1BB002}"/>
            </c:ext>
          </c:extLst>
        </c:ser>
        <c:ser>
          <c:idx val="38"/>
          <c:order val="38"/>
          <c:spPr>
            <a:solidFill>
              <a:schemeClr val="accent3">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10'!$G$41:$AA$41</c:f>
            </c:numRef>
          </c:val>
          <c:extLst>
            <c:ext xmlns:c16="http://schemas.microsoft.com/office/drawing/2014/chart" uri="{C3380CC4-5D6E-409C-BE32-E72D297353CC}">
              <c16:uniqueId val="{00000026-2BC6-4332-8352-285D5D1BB002}"/>
            </c:ext>
          </c:extLst>
        </c:ser>
        <c:ser>
          <c:idx val="39"/>
          <c:order val="39"/>
          <c:spPr>
            <a:solidFill>
              <a:schemeClr val="accent4">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10'!$G$42:$AA$42</c:f>
            </c:numRef>
          </c:val>
          <c:extLst>
            <c:ext xmlns:c16="http://schemas.microsoft.com/office/drawing/2014/chart" uri="{C3380CC4-5D6E-409C-BE32-E72D297353CC}">
              <c16:uniqueId val="{00000027-2BC6-4332-8352-285D5D1BB002}"/>
            </c:ext>
          </c:extLst>
        </c:ser>
        <c:ser>
          <c:idx val="40"/>
          <c:order val="40"/>
          <c:spPr>
            <a:solidFill>
              <a:schemeClr val="accent5">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10'!$G$43:$AA$43</c:f>
            </c:numRef>
          </c:val>
          <c:extLst>
            <c:ext xmlns:c16="http://schemas.microsoft.com/office/drawing/2014/chart" uri="{C3380CC4-5D6E-409C-BE32-E72D297353CC}">
              <c16:uniqueId val="{00000028-2BC6-4332-8352-285D5D1BB002}"/>
            </c:ext>
          </c:extLst>
        </c:ser>
        <c:ser>
          <c:idx val="41"/>
          <c:order val="41"/>
          <c:spPr>
            <a:solidFill>
              <a:schemeClr val="accent6">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10'!$G$44:$AA$44</c:f>
            </c:numRef>
          </c:val>
          <c:extLst>
            <c:ext xmlns:c16="http://schemas.microsoft.com/office/drawing/2014/chart" uri="{C3380CC4-5D6E-409C-BE32-E72D297353CC}">
              <c16:uniqueId val="{00000029-2BC6-4332-8352-285D5D1BB002}"/>
            </c:ext>
          </c:extLst>
        </c:ser>
        <c:ser>
          <c:idx val="42"/>
          <c:order val="42"/>
          <c:spPr>
            <a:solidFill>
              <a:schemeClr val="accent1">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10'!$G$45:$AA$45</c:f>
            </c:numRef>
          </c:val>
          <c:extLst>
            <c:ext xmlns:c16="http://schemas.microsoft.com/office/drawing/2014/chart" uri="{C3380CC4-5D6E-409C-BE32-E72D297353CC}">
              <c16:uniqueId val="{0000002A-2BC6-4332-8352-285D5D1BB002}"/>
            </c:ext>
          </c:extLst>
        </c:ser>
        <c:ser>
          <c:idx val="43"/>
          <c:order val="43"/>
          <c:spPr>
            <a:solidFill>
              <a:schemeClr val="accent2">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10'!$G$46:$AA$46</c:f>
            </c:numRef>
          </c:val>
          <c:extLst>
            <c:ext xmlns:c16="http://schemas.microsoft.com/office/drawing/2014/chart" uri="{C3380CC4-5D6E-409C-BE32-E72D297353CC}">
              <c16:uniqueId val="{0000002B-2BC6-4332-8352-285D5D1BB002}"/>
            </c:ext>
          </c:extLst>
        </c:ser>
        <c:ser>
          <c:idx val="44"/>
          <c:order val="44"/>
          <c:spPr>
            <a:solidFill>
              <a:schemeClr val="accent3">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10'!$G$47:$AA$47</c:f>
            </c:numRef>
          </c:val>
          <c:extLst>
            <c:ext xmlns:c16="http://schemas.microsoft.com/office/drawing/2014/chart" uri="{C3380CC4-5D6E-409C-BE32-E72D297353CC}">
              <c16:uniqueId val="{0000002C-2BC6-4332-8352-285D5D1BB002}"/>
            </c:ext>
          </c:extLst>
        </c:ser>
        <c:ser>
          <c:idx val="45"/>
          <c:order val="45"/>
          <c:spPr>
            <a:solidFill>
              <a:schemeClr val="accent4">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10'!$G$48:$AA$48</c:f>
            </c:numRef>
          </c:val>
          <c:extLst>
            <c:ext xmlns:c16="http://schemas.microsoft.com/office/drawing/2014/chart" uri="{C3380CC4-5D6E-409C-BE32-E72D297353CC}">
              <c16:uniqueId val="{0000002D-2BC6-4332-8352-285D5D1BB002}"/>
            </c:ext>
          </c:extLst>
        </c:ser>
        <c:ser>
          <c:idx val="46"/>
          <c:order val="46"/>
          <c:spPr>
            <a:solidFill>
              <a:schemeClr val="accent5">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10'!$G$49:$AA$49</c:f>
            </c:numRef>
          </c:val>
          <c:extLst>
            <c:ext xmlns:c16="http://schemas.microsoft.com/office/drawing/2014/chart" uri="{C3380CC4-5D6E-409C-BE32-E72D297353CC}">
              <c16:uniqueId val="{0000002E-2BC6-4332-8352-285D5D1BB002}"/>
            </c:ext>
          </c:extLst>
        </c:ser>
        <c:ser>
          <c:idx val="47"/>
          <c:order val="47"/>
          <c:spPr>
            <a:solidFill>
              <a:schemeClr val="accent6">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10'!$G$50:$AA$50</c:f>
            </c:numRef>
          </c:val>
          <c:extLst>
            <c:ext xmlns:c16="http://schemas.microsoft.com/office/drawing/2014/chart" uri="{C3380CC4-5D6E-409C-BE32-E72D297353CC}">
              <c16:uniqueId val="{0000002F-2BC6-4332-8352-285D5D1BB002}"/>
            </c:ext>
          </c:extLst>
        </c:ser>
        <c:ser>
          <c:idx val="48"/>
          <c:order val="48"/>
          <c:spPr>
            <a:solidFill>
              <a:schemeClr val="accent1">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10'!$G$51:$AA$51</c:f>
            </c:numRef>
          </c:val>
          <c:extLst>
            <c:ext xmlns:c16="http://schemas.microsoft.com/office/drawing/2014/chart" uri="{C3380CC4-5D6E-409C-BE32-E72D297353CC}">
              <c16:uniqueId val="{00000030-2BC6-4332-8352-285D5D1BB002}"/>
            </c:ext>
          </c:extLst>
        </c:ser>
        <c:ser>
          <c:idx val="49"/>
          <c:order val="49"/>
          <c:spPr>
            <a:solidFill>
              <a:schemeClr val="accent2">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10'!$G$52:$AA$52</c:f>
            </c:numRef>
          </c:val>
          <c:extLst>
            <c:ext xmlns:c16="http://schemas.microsoft.com/office/drawing/2014/chart" uri="{C3380CC4-5D6E-409C-BE32-E72D297353CC}">
              <c16:uniqueId val="{00000031-2BC6-4332-8352-285D5D1BB002}"/>
            </c:ext>
          </c:extLst>
        </c:ser>
        <c:ser>
          <c:idx val="50"/>
          <c:order val="50"/>
          <c:spPr>
            <a:solidFill>
              <a:schemeClr val="accent3">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10'!$G$53:$AA$53</c:f>
            </c:numRef>
          </c:val>
          <c:extLst>
            <c:ext xmlns:c16="http://schemas.microsoft.com/office/drawing/2014/chart" uri="{C3380CC4-5D6E-409C-BE32-E72D297353CC}">
              <c16:uniqueId val="{00000032-2BC6-4332-8352-285D5D1BB002}"/>
            </c:ext>
          </c:extLst>
        </c:ser>
        <c:ser>
          <c:idx val="51"/>
          <c:order val="51"/>
          <c:spPr>
            <a:solidFill>
              <a:schemeClr val="accent4">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10'!$G$54:$AA$54</c:f>
            </c:numRef>
          </c:val>
          <c:extLst>
            <c:ext xmlns:c16="http://schemas.microsoft.com/office/drawing/2014/chart" uri="{C3380CC4-5D6E-409C-BE32-E72D297353CC}">
              <c16:uniqueId val="{00000033-2BC6-4332-8352-285D5D1BB002}"/>
            </c:ext>
          </c:extLst>
        </c:ser>
        <c:ser>
          <c:idx val="52"/>
          <c:order val="52"/>
          <c:spPr>
            <a:solidFill>
              <a:schemeClr val="accent5">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10'!$G$55:$AA$55</c:f>
            </c:numRef>
          </c:val>
          <c:extLst>
            <c:ext xmlns:c16="http://schemas.microsoft.com/office/drawing/2014/chart" uri="{C3380CC4-5D6E-409C-BE32-E72D297353CC}">
              <c16:uniqueId val="{00000034-2BC6-4332-8352-285D5D1BB002}"/>
            </c:ext>
          </c:extLst>
        </c:ser>
        <c:ser>
          <c:idx val="53"/>
          <c:order val="53"/>
          <c:spPr>
            <a:solidFill>
              <a:schemeClr val="accent6">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10'!$G$56:$AA$56</c:f>
            </c:numRef>
          </c:val>
          <c:extLst>
            <c:ext xmlns:c16="http://schemas.microsoft.com/office/drawing/2014/chart" uri="{C3380CC4-5D6E-409C-BE32-E72D297353CC}">
              <c16:uniqueId val="{00000035-2BC6-4332-8352-285D5D1BB002}"/>
            </c:ext>
          </c:extLst>
        </c:ser>
        <c:ser>
          <c:idx val="54"/>
          <c:order val="54"/>
          <c:spPr>
            <a:solidFill>
              <a:schemeClr val="accent1"/>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10'!$G$57:$AA$57</c:f>
            </c:numRef>
          </c:val>
          <c:extLst>
            <c:ext xmlns:c16="http://schemas.microsoft.com/office/drawing/2014/chart" uri="{C3380CC4-5D6E-409C-BE32-E72D297353CC}">
              <c16:uniqueId val="{00000036-2BC6-4332-8352-285D5D1BB002}"/>
            </c:ext>
          </c:extLst>
        </c:ser>
        <c:ser>
          <c:idx val="55"/>
          <c:order val="55"/>
          <c:spPr>
            <a:solidFill>
              <a:schemeClr val="accent2"/>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10'!$G$58:$AA$58</c:f>
            </c:numRef>
          </c:val>
          <c:extLst>
            <c:ext xmlns:c16="http://schemas.microsoft.com/office/drawing/2014/chart" uri="{C3380CC4-5D6E-409C-BE32-E72D297353CC}">
              <c16:uniqueId val="{00000037-2BC6-4332-8352-285D5D1BB002}"/>
            </c:ext>
          </c:extLst>
        </c:ser>
        <c:ser>
          <c:idx val="56"/>
          <c:order val="56"/>
          <c:spPr>
            <a:solidFill>
              <a:schemeClr val="accent3"/>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10'!$G$59:$AA$59</c:f>
            </c:numRef>
          </c:val>
          <c:extLst>
            <c:ext xmlns:c16="http://schemas.microsoft.com/office/drawing/2014/chart" uri="{C3380CC4-5D6E-409C-BE32-E72D297353CC}">
              <c16:uniqueId val="{00000038-2BC6-4332-8352-285D5D1BB002}"/>
            </c:ext>
          </c:extLst>
        </c:ser>
        <c:ser>
          <c:idx val="57"/>
          <c:order val="57"/>
          <c:spPr>
            <a:solidFill>
              <a:schemeClr val="accent4"/>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10'!$G$60:$AA$60</c:f>
            </c:numRef>
          </c:val>
          <c:extLst>
            <c:ext xmlns:c16="http://schemas.microsoft.com/office/drawing/2014/chart" uri="{C3380CC4-5D6E-409C-BE32-E72D297353CC}">
              <c16:uniqueId val="{00000039-2BC6-4332-8352-285D5D1BB002}"/>
            </c:ext>
          </c:extLst>
        </c:ser>
        <c:ser>
          <c:idx val="58"/>
          <c:order val="58"/>
          <c:spPr>
            <a:solidFill>
              <a:schemeClr val="accent5"/>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10'!$G$61:$AA$61</c:f>
            </c:numRef>
          </c:val>
          <c:extLst>
            <c:ext xmlns:c16="http://schemas.microsoft.com/office/drawing/2014/chart" uri="{C3380CC4-5D6E-409C-BE32-E72D297353CC}">
              <c16:uniqueId val="{0000003A-2BC6-4332-8352-285D5D1BB002}"/>
            </c:ext>
          </c:extLst>
        </c:ser>
        <c:ser>
          <c:idx val="59"/>
          <c:order val="59"/>
          <c:spPr>
            <a:solidFill>
              <a:schemeClr val="accent6"/>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10'!$G$62:$AA$62</c:f>
            </c:numRef>
          </c:val>
          <c:extLst>
            <c:ext xmlns:c16="http://schemas.microsoft.com/office/drawing/2014/chart" uri="{C3380CC4-5D6E-409C-BE32-E72D297353CC}">
              <c16:uniqueId val="{0000003B-2BC6-4332-8352-285D5D1BB002}"/>
            </c:ext>
          </c:extLst>
        </c:ser>
        <c:ser>
          <c:idx val="60"/>
          <c:order val="60"/>
          <c:spPr>
            <a:solidFill>
              <a:schemeClr val="accent1">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10'!$G$63:$AA$63</c:f>
            </c:numRef>
          </c:val>
          <c:extLst>
            <c:ext xmlns:c16="http://schemas.microsoft.com/office/drawing/2014/chart" uri="{C3380CC4-5D6E-409C-BE32-E72D297353CC}">
              <c16:uniqueId val="{0000003C-2BC6-4332-8352-285D5D1BB002}"/>
            </c:ext>
          </c:extLst>
        </c:ser>
        <c:ser>
          <c:idx val="61"/>
          <c:order val="61"/>
          <c:spPr>
            <a:solidFill>
              <a:schemeClr val="accent2">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10'!$G$64:$AA$64</c:f>
            </c:numRef>
          </c:val>
          <c:extLst>
            <c:ext xmlns:c16="http://schemas.microsoft.com/office/drawing/2014/chart" uri="{C3380CC4-5D6E-409C-BE32-E72D297353CC}">
              <c16:uniqueId val="{0000003D-2BC6-4332-8352-285D5D1BB002}"/>
            </c:ext>
          </c:extLst>
        </c:ser>
        <c:ser>
          <c:idx val="62"/>
          <c:order val="62"/>
          <c:spPr>
            <a:solidFill>
              <a:schemeClr val="accent3">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10'!$G$65:$AA$65</c:f>
            </c:numRef>
          </c:val>
          <c:extLst>
            <c:ext xmlns:c16="http://schemas.microsoft.com/office/drawing/2014/chart" uri="{C3380CC4-5D6E-409C-BE32-E72D297353CC}">
              <c16:uniqueId val="{0000003E-2BC6-4332-8352-285D5D1BB002}"/>
            </c:ext>
          </c:extLst>
        </c:ser>
        <c:ser>
          <c:idx val="63"/>
          <c:order val="63"/>
          <c:spPr>
            <a:solidFill>
              <a:schemeClr val="accent4">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10'!$G$66:$AA$66</c:f>
            </c:numRef>
          </c:val>
          <c:extLst>
            <c:ext xmlns:c16="http://schemas.microsoft.com/office/drawing/2014/chart" uri="{C3380CC4-5D6E-409C-BE32-E72D297353CC}">
              <c16:uniqueId val="{0000003F-2BC6-4332-8352-285D5D1BB002}"/>
            </c:ext>
          </c:extLst>
        </c:ser>
        <c:ser>
          <c:idx val="64"/>
          <c:order val="64"/>
          <c:spPr>
            <a:solidFill>
              <a:schemeClr val="accent5">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10'!$G$67:$AA$67</c:f>
            </c:numRef>
          </c:val>
          <c:extLst>
            <c:ext xmlns:c16="http://schemas.microsoft.com/office/drawing/2014/chart" uri="{C3380CC4-5D6E-409C-BE32-E72D297353CC}">
              <c16:uniqueId val="{00000040-2BC6-4332-8352-285D5D1BB002}"/>
            </c:ext>
          </c:extLst>
        </c:ser>
        <c:ser>
          <c:idx val="65"/>
          <c:order val="65"/>
          <c:spPr>
            <a:solidFill>
              <a:schemeClr val="accent6">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10'!$G$68:$AA$68</c:f>
            </c:numRef>
          </c:val>
          <c:extLst>
            <c:ext xmlns:c16="http://schemas.microsoft.com/office/drawing/2014/chart" uri="{C3380CC4-5D6E-409C-BE32-E72D297353CC}">
              <c16:uniqueId val="{00000041-2BC6-4332-8352-285D5D1BB002}"/>
            </c:ext>
          </c:extLst>
        </c:ser>
        <c:ser>
          <c:idx val="66"/>
          <c:order val="66"/>
          <c:spPr>
            <a:solidFill>
              <a:schemeClr val="accent1">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10'!$G$69:$AA$69</c:f>
            </c:numRef>
          </c:val>
          <c:extLst>
            <c:ext xmlns:c16="http://schemas.microsoft.com/office/drawing/2014/chart" uri="{C3380CC4-5D6E-409C-BE32-E72D297353CC}">
              <c16:uniqueId val="{00000042-2BC6-4332-8352-285D5D1BB002}"/>
            </c:ext>
          </c:extLst>
        </c:ser>
        <c:ser>
          <c:idx val="67"/>
          <c:order val="67"/>
          <c:spPr>
            <a:solidFill>
              <a:schemeClr val="accent2">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10'!$G$70:$AA$70</c:f>
            </c:numRef>
          </c:val>
          <c:extLst>
            <c:ext xmlns:c16="http://schemas.microsoft.com/office/drawing/2014/chart" uri="{C3380CC4-5D6E-409C-BE32-E72D297353CC}">
              <c16:uniqueId val="{00000043-2BC6-4332-8352-285D5D1BB002}"/>
            </c:ext>
          </c:extLst>
        </c:ser>
        <c:ser>
          <c:idx val="68"/>
          <c:order val="68"/>
          <c:spPr>
            <a:solidFill>
              <a:schemeClr val="accent3">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10'!$G$71:$AA$71</c:f>
            </c:numRef>
          </c:val>
          <c:extLst>
            <c:ext xmlns:c16="http://schemas.microsoft.com/office/drawing/2014/chart" uri="{C3380CC4-5D6E-409C-BE32-E72D297353CC}">
              <c16:uniqueId val="{00000044-2BC6-4332-8352-285D5D1BB002}"/>
            </c:ext>
          </c:extLst>
        </c:ser>
        <c:ser>
          <c:idx val="69"/>
          <c:order val="69"/>
          <c:spPr>
            <a:solidFill>
              <a:schemeClr val="accent4">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10'!$G$72:$AA$72</c:f>
            </c:numRef>
          </c:val>
          <c:extLst>
            <c:ext xmlns:c16="http://schemas.microsoft.com/office/drawing/2014/chart" uri="{C3380CC4-5D6E-409C-BE32-E72D297353CC}">
              <c16:uniqueId val="{00000045-2BC6-4332-8352-285D5D1BB002}"/>
            </c:ext>
          </c:extLst>
        </c:ser>
        <c:ser>
          <c:idx val="70"/>
          <c:order val="70"/>
          <c:spPr>
            <a:solidFill>
              <a:schemeClr val="accent5">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10'!$G$73:$AA$73</c:f>
            </c:numRef>
          </c:val>
          <c:extLst>
            <c:ext xmlns:c16="http://schemas.microsoft.com/office/drawing/2014/chart" uri="{C3380CC4-5D6E-409C-BE32-E72D297353CC}">
              <c16:uniqueId val="{00000046-2BC6-4332-8352-285D5D1BB002}"/>
            </c:ext>
          </c:extLst>
        </c:ser>
        <c:ser>
          <c:idx val="71"/>
          <c:order val="71"/>
          <c:spPr>
            <a:solidFill>
              <a:schemeClr val="accent6">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10'!$G$74:$AA$74</c:f>
            </c:numRef>
          </c:val>
          <c:extLst>
            <c:ext xmlns:c16="http://schemas.microsoft.com/office/drawing/2014/chart" uri="{C3380CC4-5D6E-409C-BE32-E72D297353CC}">
              <c16:uniqueId val="{00000047-2BC6-4332-8352-285D5D1BB002}"/>
            </c:ext>
          </c:extLst>
        </c:ser>
        <c:ser>
          <c:idx val="72"/>
          <c:order val="72"/>
          <c:spPr>
            <a:solidFill>
              <a:schemeClr val="accent1">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10'!$G$75:$AA$75</c:f>
            </c:numRef>
          </c:val>
          <c:extLst>
            <c:ext xmlns:c16="http://schemas.microsoft.com/office/drawing/2014/chart" uri="{C3380CC4-5D6E-409C-BE32-E72D297353CC}">
              <c16:uniqueId val="{00000048-2BC6-4332-8352-285D5D1BB002}"/>
            </c:ext>
          </c:extLst>
        </c:ser>
        <c:ser>
          <c:idx val="73"/>
          <c:order val="73"/>
          <c:spPr>
            <a:solidFill>
              <a:schemeClr val="accent2">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10'!$G$76:$AA$76</c:f>
            </c:numRef>
          </c:val>
          <c:extLst>
            <c:ext xmlns:c16="http://schemas.microsoft.com/office/drawing/2014/chart" uri="{C3380CC4-5D6E-409C-BE32-E72D297353CC}">
              <c16:uniqueId val="{00000049-2BC6-4332-8352-285D5D1BB002}"/>
            </c:ext>
          </c:extLst>
        </c:ser>
        <c:ser>
          <c:idx val="74"/>
          <c:order val="74"/>
          <c:spPr>
            <a:solidFill>
              <a:schemeClr val="accent3">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10'!$G$77:$AA$77</c:f>
            </c:numRef>
          </c:val>
          <c:extLst>
            <c:ext xmlns:c16="http://schemas.microsoft.com/office/drawing/2014/chart" uri="{C3380CC4-5D6E-409C-BE32-E72D297353CC}">
              <c16:uniqueId val="{0000004A-2BC6-4332-8352-285D5D1BB002}"/>
            </c:ext>
          </c:extLst>
        </c:ser>
        <c:ser>
          <c:idx val="75"/>
          <c:order val="75"/>
          <c:spPr>
            <a:solidFill>
              <a:schemeClr val="accent4">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10'!$G$78:$AA$78</c:f>
            </c:numRef>
          </c:val>
          <c:extLst>
            <c:ext xmlns:c16="http://schemas.microsoft.com/office/drawing/2014/chart" uri="{C3380CC4-5D6E-409C-BE32-E72D297353CC}">
              <c16:uniqueId val="{0000004B-2BC6-4332-8352-285D5D1BB002}"/>
            </c:ext>
          </c:extLst>
        </c:ser>
        <c:ser>
          <c:idx val="76"/>
          <c:order val="76"/>
          <c:spPr>
            <a:solidFill>
              <a:schemeClr val="accent5">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10'!$G$79:$AA$79</c:f>
            </c:numRef>
          </c:val>
          <c:extLst>
            <c:ext xmlns:c16="http://schemas.microsoft.com/office/drawing/2014/chart" uri="{C3380CC4-5D6E-409C-BE32-E72D297353CC}">
              <c16:uniqueId val="{0000004C-2BC6-4332-8352-285D5D1BB002}"/>
            </c:ext>
          </c:extLst>
        </c:ser>
        <c:ser>
          <c:idx val="77"/>
          <c:order val="77"/>
          <c:spPr>
            <a:solidFill>
              <a:schemeClr val="accent6">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10'!$G$80:$AA$80</c:f>
            </c:numRef>
          </c:val>
          <c:extLst>
            <c:ext xmlns:c16="http://schemas.microsoft.com/office/drawing/2014/chart" uri="{C3380CC4-5D6E-409C-BE32-E72D297353CC}">
              <c16:uniqueId val="{0000004D-2BC6-4332-8352-285D5D1BB002}"/>
            </c:ext>
          </c:extLst>
        </c:ser>
        <c:ser>
          <c:idx val="78"/>
          <c:order val="78"/>
          <c:spPr>
            <a:solidFill>
              <a:schemeClr val="accent1">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10'!$G$81:$AA$81</c:f>
            </c:numRef>
          </c:val>
          <c:extLst>
            <c:ext xmlns:c16="http://schemas.microsoft.com/office/drawing/2014/chart" uri="{C3380CC4-5D6E-409C-BE32-E72D297353CC}">
              <c16:uniqueId val="{0000004E-2BC6-4332-8352-285D5D1BB002}"/>
            </c:ext>
          </c:extLst>
        </c:ser>
        <c:ser>
          <c:idx val="79"/>
          <c:order val="79"/>
          <c:spPr>
            <a:solidFill>
              <a:schemeClr val="accent2">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10'!$G$82:$AA$82</c:f>
            </c:numRef>
          </c:val>
          <c:extLst>
            <c:ext xmlns:c16="http://schemas.microsoft.com/office/drawing/2014/chart" uri="{C3380CC4-5D6E-409C-BE32-E72D297353CC}">
              <c16:uniqueId val="{0000004F-2BC6-4332-8352-285D5D1BB002}"/>
            </c:ext>
          </c:extLst>
        </c:ser>
        <c:ser>
          <c:idx val="80"/>
          <c:order val="80"/>
          <c:spPr>
            <a:solidFill>
              <a:schemeClr val="accent3">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10'!$G$83:$AA$83</c:f>
            </c:numRef>
          </c:val>
          <c:extLst>
            <c:ext xmlns:c16="http://schemas.microsoft.com/office/drawing/2014/chart" uri="{C3380CC4-5D6E-409C-BE32-E72D297353CC}">
              <c16:uniqueId val="{00000050-2BC6-4332-8352-285D5D1BB002}"/>
            </c:ext>
          </c:extLst>
        </c:ser>
        <c:ser>
          <c:idx val="81"/>
          <c:order val="81"/>
          <c:spPr>
            <a:solidFill>
              <a:schemeClr val="accent4">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10'!$G$84:$AA$84</c:f>
            </c:numRef>
          </c:val>
          <c:extLst>
            <c:ext xmlns:c16="http://schemas.microsoft.com/office/drawing/2014/chart" uri="{C3380CC4-5D6E-409C-BE32-E72D297353CC}">
              <c16:uniqueId val="{00000051-2BC6-4332-8352-285D5D1BB002}"/>
            </c:ext>
          </c:extLst>
        </c:ser>
        <c:ser>
          <c:idx val="82"/>
          <c:order val="82"/>
          <c:spPr>
            <a:solidFill>
              <a:schemeClr val="accent5">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10'!$G$85:$AA$85</c:f>
            </c:numRef>
          </c:val>
          <c:extLst>
            <c:ext xmlns:c16="http://schemas.microsoft.com/office/drawing/2014/chart" uri="{C3380CC4-5D6E-409C-BE32-E72D297353CC}">
              <c16:uniqueId val="{00000052-2BC6-4332-8352-285D5D1BB002}"/>
            </c:ext>
          </c:extLst>
        </c:ser>
        <c:ser>
          <c:idx val="83"/>
          <c:order val="83"/>
          <c:spPr>
            <a:solidFill>
              <a:schemeClr val="accent6">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10'!$G$86:$AA$86</c:f>
            </c:numRef>
          </c:val>
          <c:extLst>
            <c:ext xmlns:c16="http://schemas.microsoft.com/office/drawing/2014/chart" uri="{C3380CC4-5D6E-409C-BE32-E72D297353CC}">
              <c16:uniqueId val="{00000053-2BC6-4332-8352-285D5D1BB002}"/>
            </c:ext>
          </c:extLst>
        </c:ser>
        <c:ser>
          <c:idx val="84"/>
          <c:order val="84"/>
          <c:spPr>
            <a:solidFill>
              <a:schemeClr val="accent1">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10'!$G$87:$AA$87</c:f>
            </c:numRef>
          </c:val>
          <c:extLst>
            <c:ext xmlns:c16="http://schemas.microsoft.com/office/drawing/2014/chart" uri="{C3380CC4-5D6E-409C-BE32-E72D297353CC}">
              <c16:uniqueId val="{00000054-2BC6-4332-8352-285D5D1BB002}"/>
            </c:ext>
          </c:extLst>
        </c:ser>
        <c:ser>
          <c:idx val="85"/>
          <c:order val="85"/>
          <c:spPr>
            <a:solidFill>
              <a:schemeClr val="accent2">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10'!$G$88:$AA$88</c:f>
            </c:numRef>
          </c:val>
          <c:extLst>
            <c:ext xmlns:c16="http://schemas.microsoft.com/office/drawing/2014/chart" uri="{C3380CC4-5D6E-409C-BE32-E72D297353CC}">
              <c16:uniqueId val="{00000055-2BC6-4332-8352-285D5D1BB002}"/>
            </c:ext>
          </c:extLst>
        </c:ser>
        <c:ser>
          <c:idx val="86"/>
          <c:order val="86"/>
          <c:spPr>
            <a:solidFill>
              <a:schemeClr val="accent3">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10'!$G$89:$AA$89</c:f>
            </c:numRef>
          </c:val>
          <c:extLst>
            <c:ext xmlns:c16="http://schemas.microsoft.com/office/drawing/2014/chart" uri="{C3380CC4-5D6E-409C-BE32-E72D297353CC}">
              <c16:uniqueId val="{00000056-2BC6-4332-8352-285D5D1BB002}"/>
            </c:ext>
          </c:extLst>
        </c:ser>
        <c:ser>
          <c:idx val="87"/>
          <c:order val="87"/>
          <c:spPr>
            <a:solidFill>
              <a:schemeClr val="accent4">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10'!$G$90:$AA$90</c:f>
            </c:numRef>
          </c:val>
          <c:extLst>
            <c:ext xmlns:c16="http://schemas.microsoft.com/office/drawing/2014/chart" uri="{C3380CC4-5D6E-409C-BE32-E72D297353CC}">
              <c16:uniqueId val="{00000057-2BC6-4332-8352-285D5D1BB002}"/>
            </c:ext>
          </c:extLst>
        </c:ser>
        <c:ser>
          <c:idx val="88"/>
          <c:order val="88"/>
          <c:spPr>
            <a:solidFill>
              <a:schemeClr val="accent5">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10'!$G$91:$AA$91</c:f>
            </c:numRef>
          </c:val>
          <c:extLst>
            <c:ext xmlns:c16="http://schemas.microsoft.com/office/drawing/2014/chart" uri="{C3380CC4-5D6E-409C-BE32-E72D297353CC}">
              <c16:uniqueId val="{00000058-2BC6-4332-8352-285D5D1BB002}"/>
            </c:ext>
          </c:extLst>
        </c:ser>
        <c:ser>
          <c:idx val="89"/>
          <c:order val="89"/>
          <c:spPr>
            <a:solidFill>
              <a:schemeClr val="accent6">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10'!$G$92:$AA$92</c:f>
            </c:numRef>
          </c:val>
          <c:extLst>
            <c:ext xmlns:c16="http://schemas.microsoft.com/office/drawing/2014/chart" uri="{C3380CC4-5D6E-409C-BE32-E72D297353CC}">
              <c16:uniqueId val="{00000059-2BC6-4332-8352-285D5D1BB002}"/>
            </c:ext>
          </c:extLst>
        </c:ser>
        <c:ser>
          <c:idx val="90"/>
          <c:order val="90"/>
          <c:spPr>
            <a:solidFill>
              <a:schemeClr val="accent1">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10'!$G$93:$AA$93</c:f>
            </c:numRef>
          </c:val>
          <c:extLst>
            <c:ext xmlns:c16="http://schemas.microsoft.com/office/drawing/2014/chart" uri="{C3380CC4-5D6E-409C-BE32-E72D297353CC}">
              <c16:uniqueId val="{0000005A-2BC6-4332-8352-285D5D1BB002}"/>
            </c:ext>
          </c:extLst>
        </c:ser>
        <c:ser>
          <c:idx val="91"/>
          <c:order val="91"/>
          <c:spPr>
            <a:solidFill>
              <a:schemeClr val="accent2">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10'!$G$94:$AA$94</c:f>
            </c:numRef>
          </c:val>
          <c:extLst>
            <c:ext xmlns:c16="http://schemas.microsoft.com/office/drawing/2014/chart" uri="{C3380CC4-5D6E-409C-BE32-E72D297353CC}">
              <c16:uniqueId val="{0000005B-2BC6-4332-8352-285D5D1BB002}"/>
            </c:ext>
          </c:extLst>
        </c:ser>
        <c:ser>
          <c:idx val="92"/>
          <c:order val="92"/>
          <c:spPr>
            <a:solidFill>
              <a:schemeClr val="accent3">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10'!$G$95:$AA$95</c:f>
            </c:numRef>
          </c:val>
          <c:extLst>
            <c:ext xmlns:c16="http://schemas.microsoft.com/office/drawing/2014/chart" uri="{C3380CC4-5D6E-409C-BE32-E72D297353CC}">
              <c16:uniqueId val="{0000005C-2BC6-4332-8352-285D5D1BB002}"/>
            </c:ext>
          </c:extLst>
        </c:ser>
        <c:ser>
          <c:idx val="93"/>
          <c:order val="93"/>
          <c:spPr>
            <a:solidFill>
              <a:schemeClr val="accent4">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10'!$G$96:$AA$96</c:f>
            </c:numRef>
          </c:val>
          <c:extLst>
            <c:ext xmlns:c16="http://schemas.microsoft.com/office/drawing/2014/chart" uri="{C3380CC4-5D6E-409C-BE32-E72D297353CC}">
              <c16:uniqueId val="{0000005D-2BC6-4332-8352-285D5D1BB002}"/>
            </c:ext>
          </c:extLst>
        </c:ser>
        <c:ser>
          <c:idx val="94"/>
          <c:order val="94"/>
          <c:spPr>
            <a:solidFill>
              <a:schemeClr val="accent5">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10'!$G$97:$AA$97</c:f>
            </c:numRef>
          </c:val>
          <c:extLst>
            <c:ext xmlns:c16="http://schemas.microsoft.com/office/drawing/2014/chart" uri="{C3380CC4-5D6E-409C-BE32-E72D297353CC}">
              <c16:uniqueId val="{0000005E-2BC6-4332-8352-285D5D1BB002}"/>
            </c:ext>
          </c:extLst>
        </c:ser>
        <c:ser>
          <c:idx val="95"/>
          <c:order val="95"/>
          <c:spPr>
            <a:solidFill>
              <a:schemeClr val="accent6">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10'!$G$98:$AA$98</c:f>
            </c:numRef>
          </c:val>
          <c:extLst>
            <c:ext xmlns:c16="http://schemas.microsoft.com/office/drawing/2014/chart" uri="{C3380CC4-5D6E-409C-BE32-E72D297353CC}">
              <c16:uniqueId val="{0000005F-2BC6-4332-8352-285D5D1BB002}"/>
            </c:ext>
          </c:extLst>
        </c:ser>
        <c:ser>
          <c:idx val="96"/>
          <c:order val="96"/>
          <c:spPr>
            <a:solidFill>
              <a:schemeClr val="accent1">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10'!$G$99:$AA$99</c:f>
            </c:numRef>
          </c:val>
          <c:extLst>
            <c:ext xmlns:c16="http://schemas.microsoft.com/office/drawing/2014/chart" uri="{C3380CC4-5D6E-409C-BE32-E72D297353CC}">
              <c16:uniqueId val="{00000060-2BC6-4332-8352-285D5D1BB002}"/>
            </c:ext>
          </c:extLst>
        </c:ser>
        <c:ser>
          <c:idx val="97"/>
          <c:order val="97"/>
          <c:spPr>
            <a:solidFill>
              <a:schemeClr val="accent2">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10'!$G$100:$AA$100</c:f>
            </c:numRef>
          </c:val>
          <c:extLst>
            <c:ext xmlns:c16="http://schemas.microsoft.com/office/drawing/2014/chart" uri="{C3380CC4-5D6E-409C-BE32-E72D297353CC}">
              <c16:uniqueId val="{00000061-2BC6-4332-8352-285D5D1BB002}"/>
            </c:ext>
          </c:extLst>
        </c:ser>
        <c:ser>
          <c:idx val="98"/>
          <c:order val="98"/>
          <c:spPr>
            <a:solidFill>
              <a:schemeClr val="accent3">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10'!$G$101:$AA$101</c:f>
            </c:numRef>
          </c:val>
          <c:extLst>
            <c:ext xmlns:c16="http://schemas.microsoft.com/office/drawing/2014/chart" uri="{C3380CC4-5D6E-409C-BE32-E72D297353CC}">
              <c16:uniqueId val="{00000062-2BC6-4332-8352-285D5D1BB002}"/>
            </c:ext>
          </c:extLst>
        </c:ser>
        <c:ser>
          <c:idx val="99"/>
          <c:order val="99"/>
          <c:spPr>
            <a:solidFill>
              <a:schemeClr val="accent4">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10'!$G$102:$AA$102</c:f>
            </c:numRef>
          </c:val>
          <c:extLst>
            <c:ext xmlns:c16="http://schemas.microsoft.com/office/drawing/2014/chart" uri="{C3380CC4-5D6E-409C-BE32-E72D297353CC}">
              <c16:uniqueId val="{00000063-2BC6-4332-8352-285D5D1BB002}"/>
            </c:ext>
          </c:extLst>
        </c:ser>
        <c:ser>
          <c:idx val="100"/>
          <c:order val="100"/>
          <c:spPr>
            <a:solidFill>
              <a:schemeClr val="accent5">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10'!$G$103:$AA$103</c:f>
            </c:numRef>
          </c:val>
          <c:extLst>
            <c:ext xmlns:c16="http://schemas.microsoft.com/office/drawing/2014/chart" uri="{C3380CC4-5D6E-409C-BE32-E72D297353CC}">
              <c16:uniqueId val="{00000064-2BC6-4332-8352-285D5D1BB002}"/>
            </c:ext>
          </c:extLst>
        </c:ser>
        <c:ser>
          <c:idx val="101"/>
          <c:order val="101"/>
          <c:spPr>
            <a:solidFill>
              <a:schemeClr val="accent6">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10'!$G$104:$AA$104</c:f>
            </c:numRef>
          </c:val>
          <c:extLst>
            <c:ext xmlns:c16="http://schemas.microsoft.com/office/drawing/2014/chart" uri="{C3380CC4-5D6E-409C-BE32-E72D297353CC}">
              <c16:uniqueId val="{00000065-2BC6-4332-8352-285D5D1BB002}"/>
            </c:ext>
          </c:extLst>
        </c:ser>
        <c:ser>
          <c:idx val="102"/>
          <c:order val="102"/>
          <c:spPr>
            <a:solidFill>
              <a:schemeClr val="accent1">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10'!$G$105:$AA$105</c:f>
            </c:numRef>
          </c:val>
          <c:extLst>
            <c:ext xmlns:c16="http://schemas.microsoft.com/office/drawing/2014/chart" uri="{C3380CC4-5D6E-409C-BE32-E72D297353CC}">
              <c16:uniqueId val="{00000066-2BC6-4332-8352-285D5D1BB002}"/>
            </c:ext>
          </c:extLst>
        </c:ser>
        <c:ser>
          <c:idx val="103"/>
          <c:order val="103"/>
          <c:spPr>
            <a:solidFill>
              <a:schemeClr val="accent2">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10'!$G$106:$AA$106</c:f>
            </c:numRef>
          </c:val>
          <c:extLst>
            <c:ext xmlns:c16="http://schemas.microsoft.com/office/drawing/2014/chart" uri="{C3380CC4-5D6E-409C-BE32-E72D297353CC}">
              <c16:uniqueId val="{00000067-2BC6-4332-8352-285D5D1BB002}"/>
            </c:ext>
          </c:extLst>
        </c:ser>
        <c:ser>
          <c:idx val="104"/>
          <c:order val="104"/>
          <c:spPr>
            <a:solidFill>
              <a:schemeClr val="accent3">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10'!$G$107:$AA$107</c:f>
            </c:numRef>
          </c:val>
          <c:extLst>
            <c:ext xmlns:c16="http://schemas.microsoft.com/office/drawing/2014/chart" uri="{C3380CC4-5D6E-409C-BE32-E72D297353CC}">
              <c16:uniqueId val="{00000068-2BC6-4332-8352-285D5D1BB002}"/>
            </c:ext>
          </c:extLst>
        </c:ser>
        <c:ser>
          <c:idx val="105"/>
          <c:order val="105"/>
          <c:spPr>
            <a:solidFill>
              <a:schemeClr val="accent4">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10'!$G$108:$AA$108</c:f>
            </c:numRef>
          </c:val>
          <c:extLst>
            <c:ext xmlns:c16="http://schemas.microsoft.com/office/drawing/2014/chart" uri="{C3380CC4-5D6E-409C-BE32-E72D297353CC}">
              <c16:uniqueId val="{00000069-2BC6-4332-8352-285D5D1BB002}"/>
            </c:ext>
          </c:extLst>
        </c:ser>
        <c:ser>
          <c:idx val="106"/>
          <c:order val="106"/>
          <c:spPr>
            <a:solidFill>
              <a:schemeClr val="accent5">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10'!$G$109:$AA$109</c:f>
            </c:numRef>
          </c:val>
          <c:extLst>
            <c:ext xmlns:c16="http://schemas.microsoft.com/office/drawing/2014/chart" uri="{C3380CC4-5D6E-409C-BE32-E72D297353CC}">
              <c16:uniqueId val="{0000006A-2BC6-4332-8352-285D5D1BB002}"/>
            </c:ext>
          </c:extLst>
        </c:ser>
        <c:ser>
          <c:idx val="107"/>
          <c:order val="107"/>
          <c:spPr>
            <a:solidFill>
              <a:schemeClr val="accent6">
                <a:lumMod val="50000"/>
                <a:lumOff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10'!$G$110:$AA$110</c:f>
            </c:numRef>
          </c:val>
          <c:extLst>
            <c:ext xmlns:c16="http://schemas.microsoft.com/office/drawing/2014/chart" uri="{C3380CC4-5D6E-409C-BE32-E72D297353CC}">
              <c16:uniqueId val="{0000006B-2BC6-4332-8352-285D5D1BB002}"/>
            </c:ext>
          </c:extLst>
        </c:ser>
        <c:ser>
          <c:idx val="108"/>
          <c:order val="108"/>
          <c:spPr>
            <a:solidFill>
              <a:schemeClr val="accent1"/>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10'!$G$111:$AA$111</c:f>
            </c:numRef>
          </c:val>
          <c:extLst>
            <c:ext xmlns:c16="http://schemas.microsoft.com/office/drawing/2014/chart" uri="{C3380CC4-5D6E-409C-BE32-E72D297353CC}">
              <c16:uniqueId val="{0000006C-2BC6-4332-8352-285D5D1BB002}"/>
            </c:ext>
          </c:extLst>
        </c:ser>
        <c:ser>
          <c:idx val="109"/>
          <c:order val="109"/>
          <c:spPr>
            <a:solidFill>
              <a:schemeClr val="accent2"/>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10'!$G$112:$AA$112</c:f>
            </c:numRef>
          </c:val>
          <c:extLst>
            <c:ext xmlns:c16="http://schemas.microsoft.com/office/drawing/2014/chart" uri="{C3380CC4-5D6E-409C-BE32-E72D297353CC}">
              <c16:uniqueId val="{0000006D-2BC6-4332-8352-285D5D1BB002}"/>
            </c:ext>
          </c:extLst>
        </c:ser>
        <c:ser>
          <c:idx val="110"/>
          <c:order val="110"/>
          <c:spPr>
            <a:solidFill>
              <a:schemeClr val="accent3"/>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10'!$G$113:$AA$113</c:f>
            </c:numRef>
          </c:val>
          <c:extLst>
            <c:ext xmlns:c16="http://schemas.microsoft.com/office/drawing/2014/chart" uri="{C3380CC4-5D6E-409C-BE32-E72D297353CC}">
              <c16:uniqueId val="{0000006E-2BC6-4332-8352-285D5D1BB002}"/>
            </c:ext>
          </c:extLst>
        </c:ser>
        <c:ser>
          <c:idx val="111"/>
          <c:order val="111"/>
          <c:spPr>
            <a:solidFill>
              <a:schemeClr val="accent4"/>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10'!$G$114:$AA$114</c:f>
            </c:numRef>
          </c:val>
          <c:extLst>
            <c:ext xmlns:c16="http://schemas.microsoft.com/office/drawing/2014/chart" uri="{C3380CC4-5D6E-409C-BE32-E72D297353CC}">
              <c16:uniqueId val="{0000006F-2BC6-4332-8352-285D5D1BB002}"/>
            </c:ext>
          </c:extLst>
        </c:ser>
        <c:ser>
          <c:idx val="112"/>
          <c:order val="112"/>
          <c:spPr>
            <a:solidFill>
              <a:schemeClr val="accent5"/>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10'!$G$115:$AA$115</c:f>
            </c:numRef>
          </c:val>
          <c:extLst>
            <c:ext xmlns:c16="http://schemas.microsoft.com/office/drawing/2014/chart" uri="{C3380CC4-5D6E-409C-BE32-E72D297353CC}">
              <c16:uniqueId val="{00000070-2BC6-4332-8352-285D5D1BB002}"/>
            </c:ext>
          </c:extLst>
        </c:ser>
        <c:ser>
          <c:idx val="113"/>
          <c:order val="113"/>
          <c:spPr>
            <a:solidFill>
              <a:schemeClr val="accent6"/>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10'!$G$116:$AA$116</c:f>
            </c:numRef>
          </c:val>
          <c:extLst>
            <c:ext xmlns:c16="http://schemas.microsoft.com/office/drawing/2014/chart" uri="{C3380CC4-5D6E-409C-BE32-E72D297353CC}">
              <c16:uniqueId val="{00000071-2BC6-4332-8352-285D5D1BB002}"/>
            </c:ext>
          </c:extLst>
        </c:ser>
        <c:ser>
          <c:idx val="114"/>
          <c:order val="114"/>
          <c:spPr>
            <a:solidFill>
              <a:schemeClr val="accent1">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10'!$G$117:$AA$117</c:f>
            </c:numRef>
          </c:val>
          <c:extLst>
            <c:ext xmlns:c16="http://schemas.microsoft.com/office/drawing/2014/chart" uri="{C3380CC4-5D6E-409C-BE32-E72D297353CC}">
              <c16:uniqueId val="{00000072-2BC6-4332-8352-285D5D1BB002}"/>
            </c:ext>
          </c:extLst>
        </c:ser>
        <c:ser>
          <c:idx val="115"/>
          <c:order val="115"/>
          <c:spPr>
            <a:solidFill>
              <a:schemeClr val="accent2">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10'!$G$118:$AA$118</c:f>
            </c:numRef>
          </c:val>
          <c:extLst>
            <c:ext xmlns:c16="http://schemas.microsoft.com/office/drawing/2014/chart" uri="{C3380CC4-5D6E-409C-BE32-E72D297353CC}">
              <c16:uniqueId val="{00000073-2BC6-4332-8352-285D5D1BB002}"/>
            </c:ext>
          </c:extLst>
        </c:ser>
        <c:ser>
          <c:idx val="116"/>
          <c:order val="116"/>
          <c:spPr>
            <a:solidFill>
              <a:schemeClr val="accent3">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10'!$G$119:$AA$119</c:f>
            </c:numRef>
          </c:val>
          <c:extLst>
            <c:ext xmlns:c16="http://schemas.microsoft.com/office/drawing/2014/chart" uri="{C3380CC4-5D6E-409C-BE32-E72D297353CC}">
              <c16:uniqueId val="{00000074-2BC6-4332-8352-285D5D1BB002}"/>
            </c:ext>
          </c:extLst>
        </c:ser>
        <c:ser>
          <c:idx val="117"/>
          <c:order val="117"/>
          <c:spPr>
            <a:solidFill>
              <a:schemeClr val="accent4">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10'!$G$120:$AA$120</c:f>
            </c:numRef>
          </c:val>
          <c:extLst>
            <c:ext xmlns:c16="http://schemas.microsoft.com/office/drawing/2014/chart" uri="{C3380CC4-5D6E-409C-BE32-E72D297353CC}">
              <c16:uniqueId val="{00000075-2BC6-4332-8352-285D5D1BB002}"/>
            </c:ext>
          </c:extLst>
        </c:ser>
        <c:ser>
          <c:idx val="118"/>
          <c:order val="118"/>
          <c:spPr>
            <a:solidFill>
              <a:schemeClr val="accent5">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10'!$G$121:$AA$121</c:f>
            </c:numRef>
          </c:val>
          <c:extLst>
            <c:ext xmlns:c16="http://schemas.microsoft.com/office/drawing/2014/chart" uri="{C3380CC4-5D6E-409C-BE32-E72D297353CC}">
              <c16:uniqueId val="{00000076-2BC6-4332-8352-285D5D1BB002}"/>
            </c:ext>
          </c:extLst>
        </c:ser>
        <c:ser>
          <c:idx val="119"/>
          <c:order val="119"/>
          <c:spPr>
            <a:solidFill>
              <a:schemeClr val="accent6">
                <a:lumMod val="6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10'!$G$122:$AA$122</c:f>
            </c:numRef>
          </c:val>
          <c:extLst>
            <c:ext xmlns:c16="http://schemas.microsoft.com/office/drawing/2014/chart" uri="{C3380CC4-5D6E-409C-BE32-E72D297353CC}">
              <c16:uniqueId val="{00000077-2BC6-4332-8352-285D5D1BB002}"/>
            </c:ext>
          </c:extLst>
        </c:ser>
        <c:ser>
          <c:idx val="120"/>
          <c:order val="120"/>
          <c:spPr>
            <a:solidFill>
              <a:schemeClr val="accent1">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10'!$G$123:$AA$123</c:f>
            </c:numRef>
          </c:val>
          <c:extLst>
            <c:ext xmlns:c16="http://schemas.microsoft.com/office/drawing/2014/chart" uri="{C3380CC4-5D6E-409C-BE32-E72D297353CC}">
              <c16:uniqueId val="{00000078-2BC6-4332-8352-285D5D1BB002}"/>
            </c:ext>
          </c:extLst>
        </c:ser>
        <c:ser>
          <c:idx val="121"/>
          <c:order val="121"/>
          <c:spPr>
            <a:solidFill>
              <a:schemeClr val="accent2">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10'!$G$124:$AA$124</c:f>
            </c:numRef>
          </c:val>
          <c:extLst>
            <c:ext xmlns:c16="http://schemas.microsoft.com/office/drawing/2014/chart" uri="{C3380CC4-5D6E-409C-BE32-E72D297353CC}">
              <c16:uniqueId val="{00000079-2BC6-4332-8352-285D5D1BB002}"/>
            </c:ext>
          </c:extLst>
        </c:ser>
        <c:ser>
          <c:idx val="122"/>
          <c:order val="122"/>
          <c:spPr>
            <a:solidFill>
              <a:schemeClr val="accent3">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10'!$G$125:$AA$125</c:f>
            </c:numRef>
          </c:val>
          <c:extLst>
            <c:ext xmlns:c16="http://schemas.microsoft.com/office/drawing/2014/chart" uri="{C3380CC4-5D6E-409C-BE32-E72D297353CC}">
              <c16:uniqueId val="{0000007A-2BC6-4332-8352-285D5D1BB002}"/>
            </c:ext>
          </c:extLst>
        </c:ser>
        <c:ser>
          <c:idx val="123"/>
          <c:order val="123"/>
          <c:spPr>
            <a:solidFill>
              <a:schemeClr val="accent4">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10'!$G$126:$AA$126</c:f>
            </c:numRef>
          </c:val>
          <c:extLst>
            <c:ext xmlns:c16="http://schemas.microsoft.com/office/drawing/2014/chart" uri="{C3380CC4-5D6E-409C-BE32-E72D297353CC}">
              <c16:uniqueId val="{0000007B-2BC6-4332-8352-285D5D1BB002}"/>
            </c:ext>
          </c:extLst>
        </c:ser>
        <c:ser>
          <c:idx val="124"/>
          <c:order val="124"/>
          <c:spPr>
            <a:solidFill>
              <a:schemeClr val="accent5">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10'!$G$127:$AA$127</c:f>
            </c:numRef>
          </c:val>
          <c:extLst>
            <c:ext xmlns:c16="http://schemas.microsoft.com/office/drawing/2014/chart" uri="{C3380CC4-5D6E-409C-BE32-E72D297353CC}">
              <c16:uniqueId val="{0000007C-2BC6-4332-8352-285D5D1BB002}"/>
            </c:ext>
          </c:extLst>
        </c:ser>
        <c:ser>
          <c:idx val="125"/>
          <c:order val="125"/>
          <c:spPr>
            <a:solidFill>
              <a:schemeClr val="accent6">
                <a:lumMod val="80000"/>
                <a:lumOff val="2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10'!$G$128:$AA$128</c:f>
            </c:numRef>
          </c:val>
          <c:extLst>
            <c:ext xmlns:c16="http://schemas.microsoft.com/office/drawing/2014/chart" uri="{C3380CC4-5D6E-409C-BE32-E72D297353CC}">
              <c16:uniqueId val="{0000007D-2BC6-4332-8352-285D5D1BB002}"/>
            </c:ext>
          </c:extLst>
        </c:ser>
        <c:ser>
          <c:idx val="126"/>
          <c:order val="126"/>
          <c:spPr>
            <a:solidFill>
              <a:schemeClr val="accent1">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10'!$G$129:$AA$129</c:f>
            </c:numRef>
          </c:val>
          <c:extLst>
            <c:ext xmlns:c16="http://schemas.microsoft.com/office/drawing/2014/chart" uri="{C3380CC4-5D6E-409C-BE32-E72D297353CC}">
              <c16:uniqueId val="{0000007E-2BC6-4332-8352-285D5D1BB002}"/>
            </c:ext>
          </c:extLst>
        </c:ser>
        <c:ser>
          <c:idx val="127"/>
          <c:order val="127"/>
          <c:spPr>
            <a:solidFill>
              <a:schemeClr val="accent2">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10'!$G$130:$AA$130</c:f>
            </c:numRef>
          </c:val>
          <c:extLst>
            <c:ext xmlns:c16="http://schemas.microsoft.com/office/drawing/2014/chart" uri="{C3380CC4-5D6E-409C-BE32-E72D297353CC}">
              <c16:uniqueId val="{0000007F-2BC6-4332-8352-285D5D1BB002}"/>
            </c:ext>
          </c:extLst>
        </c:ser>
        <c:ser>
          <c:idx val="128"/>
          <c:order val="128"/>
          <c:spPr>
            <a:solidFill>
              <a:schemeClr val="accent3">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10'!$G$131:$AA$131</c:f>
            </c:numRef>
          </c:val>
          <c:extLst>
            <c:ext xmlns:c16="http://schemas.microsoft.com/office/drawing/2014/chart" uri="{C3380CC4-5D6E-409C-BE32-E72D297353CC}">
              <c16:uniqueId val="{00000080-2BC6-4332-8352-285D5D1BB002}"/>
            </c:ext>
          </c:extLst>
        </c:ser>
        <c:ser>
          <c:idx val="129"/>
          <c:order val="129"/>
          <c:spPr>
            <a:solidFill>
              <a:schemeClr val="accent4">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10'!$G$132:$AA$132</c:f>
            </c:numRef>
          </c:val>
          <c:extLst>
            <c:ext xmlns:c16="http://schemas.microsoft.com/office/drawing/2014/chart" uri="{C3380CC4-5D6E-409C-BE32-E72D297353CC}">
              <c16:uniqueId val="{00000081-2BC6-4332-8352-285D5D1BB002}"/>
            </c:ext>
          </c:extLst>
        </c:ser>
        <c:ser>
          <c:idx val="130"/>
          <c:order val="130"/>
          <c:spPr>
            <a:solidFill>
              <a:schemeClr val="accent5">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10'!$G$133:$AA$133</c:f>
            </c:numRef>
          </c:val>
          <c:extLst>
            <c:ext xmlns:c16="http://schemas.microsoft.com/office/drawing/2014/chart" uri="{C3380CC4-5D6E-409C-BE32-E72D297353CC}">
              <c16:uniqueId val="{00000082-2BC6-4332-8352-285D5D1BB002}"/>
            </c:ext>
          </c:extLst>
        </c:ser>
        <c:ser>
          <c:idx val="131"/>
          <c:order val="131"/>
          <c:spPr>
            <a:solidFill>
              <a:schemeClr val="accent6">
                <a:lumMod val="8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10'!$G$134:$AA$134</c:f>
            </c:numRef>
          </c:val>
          <c:extLst>
            <c:ext xmlns:c16="http://schemas.microsoft.com/office/drawing/2014/chart" uri="{C3380CC4-5D6E-409C-BE32-E72D297353CC}">
              <c16:uniqueId val="{00000083-2BC6-4332-8352-285D5D1BB002}"/>
            </c:ext>
          </c:extLst>
        </c:ser>
        <c:ser>
          <c:idx val="132"/>
          <c:order val="132"/>
          <c:spPr>
            <a:solidFill>
              <a:schemeClr val="accent1">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10'!$G$135:$AA$135</c:f>
            </c:numRef>
          </c:val>
          <c:extLst>
            <c:ext xmlns:c16="http://schemas.microsoft.com/office/drawing/2014/chart" uri="{C3380CC4-5D6E-409C-BE32-E72D297353CC}">
              <c16:uniqueId val="{00000084-2BC6-4332-8352-285D5D1BB002}"/>
            </c:ext>
          </c:extLst>
        </c:ser>
        <c:ser>
          <c:idx val="133"/>
          <c:order val="133"/>
          <c:spPr>
            <a:solidFill>
              <a:schemeClr val="accent2">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10'!$G$136:$AA$136</c:f>
            </c:numRef>
          </c:val>
          <c:extLst>
            <c:ext xmlns:c16="http://schemas.microsoft.com/office/drawing/2014/chart" uri="{C3380CC4-5D6E-409C-BE32-E72D297353CC}">
              <c16:uniqueId val="{00000085-2BC6-4332-8352-285D5D1BB002}"/>
            </c:ext>
          </c:extLst>
        </c:ser>
        <c:ser>
          <c:idx val="134"/>
          <c:order val="134"/>
          <c:spPr>
            <a:solidFill>
              <a:schemeClr val="accent3">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10'!$G$137:$AA$137</c:f>
            </c:numRef>
          </c:val>
          <c:extLst>
            <c:ext xmlns:c16="http://schemas.microsoft.com/office/drawing/2014/chart" uri="{C3380CC4-5D6E-409C-BE32-E72D297353CC}">
              <c16:uniqueId val="{00000086-2BC6-4332-8352-285D5D1BB002}"/>
            </c:ext>
          </c:extLst>
        </c:ser>
        <c:ser>
          <c:idx val="135"/>
          <c:order val="135"/>
          <c:spPr>
            <a:solidFill>
              <a:schemeClr val="accent4">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10'!$G$138:$AA$138</c:f>
            </c:numRef>
          </c:val>
          <c:extLst>
            <c:ext xmlns:c16="http://schemas.microsoft.com/office/drawing/2014/chart" uri="{C3380CC4-5D6E-409C-BE32-E72D297353CC}">
              <c16:uniqueId val="{00000087-2BC6-4332-8352-285D5D1BB002}"/>
            </c:ext>
          </c:extLst>
        </c:ser>
        <c:ser>
          <c:idx val="136"/>
          <c:order val="136"/>
          <c:spPr>
            <a:solidFill>
              <a:schemeClr val="accent5">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10'!$G$139:$AA$139</c:f>
            </c:numRef>
          </c:val>
          <c:extLst>
            <c:ext xmlns:c16="http://schemas.microsoft.com/office/drawing/2014/chart" uri="{C3380CC4-5D6E-409C-BE32-E72D297353CC}">
              <c16:uniqueId val="{00000088-2BC6-4332-8352-285D5D1BB002}"/>
            </c:ext>
          </c:extLst>
        </c:ser>
        <c:ser>
          <c:idx val="137"/>
          <c:order val="137"/>
          <c:spPr>
            <a:solidFill>
              <a:schemeClr val="accent6">
                <a:lumMod val="60000"/>
                <a:lumOff val="4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10'!$G$140:$AA$140</c:f>
            </c:numRef>
          </c:val>
          <c:extLst>
            <c:ext xmlns:c16="http://schemas.microsoft.com/office/drawing/2014/chart" uri="{C3380CC4-5D6E-409C-BE32-E72D297353CC}">
              <c16:uniqueId val="{00000089-2BC6-4332-8352-285D5D1BB002}"/>
            </c:ext>
          </c:extLst>
        </c:ser>
        <c:ser>
          <c:idx val="138"/>
          <c:order val="138"/>
          <c:spPr>
            <a:solidFill>
              <a:schemeClr val="accent1">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10'!$G$141:$AA$141</c:f>
            </c:numRef>
          </c:val>
          <c:extLst>
            <c:ext xmlns:c16="http://schemas.microsoft.com/office/drawing/2014/chart" uri="{C3380CC4-5D6E-409C-BE32-E72D297353CC}">
              <c16:uniqueId val="{0000008A-2BC6-4332-8352-285D5D1BB002}"/>
            </c:ext>
          </c:extLst>
        </c:ser>
        <c:ser>
          <c:idx val="139"/>
          <c:order val="139"/>
          <c:spPr>
            <a:solidFill>
              <a:schemeClr val="accent2">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10'!$G$142:$AA$142</c:f>
            </c:numRef>
          </c:val>
          <c:extLst>
            <c:ext xmlns:c16="http://schemas.microsoft.com/office/drawing/2014/chart" uri="{C3380CC4-5D6E-409C-BE32-E72D297353CC}">
              <c16:uniqueId val="{0000008B-2BC6-4332-8352-285D5D1BB002}"/>
            </c:ext>
          </c:extLst>
        </c:ser>
        <c:ser>
          <c:idx val="140"/>
          <c:order val="140"/>
          <c:spPr>
            <a:solidFill>
              <a:schemeClr val="accent3">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10'!$G$143:$AA$143</c:f>
            </c:numRef>
          </c:val>
          <c:extLst>
            <c:ext xmlns:c16="http://schemas.microsoft.com/office/drawing/2014/chart" uri="{C3380CC4-5D6E-409C-BE32-E72D297353CC}">
              <c16:uniqueId val="{0000008C-2BC6-4332-8352-285D5D1BB002}"/>
            </c:ext>
          </c:extLst>
        </c:ser>
        <c:ser>
          <c:idx val="141"/>
          <c:order val="141"/>
          <c:spPr>
            <a:solidFill>
              <a:schemeClr val="accent4">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10'!$G$144:$AA$144</c:f>
            </c:numRef>
          </c:val>
          <c:extLst>
            <c:ext xmlns:c16="http://schemas.microsoft.com/office/drawing/2014/chart" uri="{C3380CC4-5D6E-409C-BE32-E72D297353CC}">
              <c16:uniqueId val="{0000008D-2BC6-4332-8352-285D5D1BB002}"/>
            </c:ext>
          </c:extLst>
        </c:ser>
        <c:ser>
          <c:idx val="142"/>
          <c:order val="142"/>
          <c:spPr>
            <a:solidFill>
              <a:schemeClr val="accent5">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10'!$G$145:$AA$145</c:f>
            </c:numRef>
          </c:val>
          <c:extLst>
            <c:ext xmlns:c16="http://schemas.microsoft.com/office/drawing/2014/chart" uri="{C3380CC4-5D6E-409C-BE32-E72D297353CC}">
              <c16:uniqueId val="{0000008E-2BC6-4332-8352-285D5D1BB002}"/>
            </c:ext>
          </c:extLst>
        </c:ser>
        <c:ser>
          <c:idx val="143"/>
          <c:order val="143"/>
          <c:spPr>
            <a:solidFill>
              <a:schemeClr val="accent6">
                <a:lumMod val="5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10'!$G$146:$AA$146</c:f>
            </c:numRef>
          </c:val>
          <c:extLst>
            <c:ext xmlns:c16="http://schemas.microsoft.com/office/drawing/2014/chart" uri="{C3380CC4-5D6E-409C-BE32-E72D297353CC}">
              <c16:uniqueId val="{0000008F-2BC6-4332-8352-285D5D1BB002}"/>
            </c:ext>
          </c:extLst>
        </c:ser>
        <c:ser>
          <c:idx val="144"/>
          <c:order val="144"/>
          <c:spPr>
            <a:solidFill>
              <a:schemeClr val="accent1">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10'!$G$147:$AA$147</c:f>
            </c:numRef>
          </c:val>
          <c:extLst>
            <c:ext xmlns:c16="http://schemas.microsoft.com/office/drawing/2014/chart" uri="{C3380CC4-5D6E-409C-BE32-E72D297353CC}">
              <c16:uniqueId val="{00000090-2BC6-4332-8352-285D5D1BB002}"/>
            </c:ext>
          </c:extLst>
        </c:ser>
        <c:ser>
          <c:idx val="145"/>
          <c:order val="145"/>
          <c:spPr>
            <a:solidFill>
              <a:schemeClr val="accent2">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10'!$G$148:$AA$148</c:f>
            </c:numRef>
          </c:val>
          <c:extLst>
            <c:ext xmlns:c16="http://schemas.microsoft.com/office/drawing/2014/chart" uri="{C3380CC4-5D6E-409C-BE32-E72D297353CC}">
              <c16:uniqueId val="{00000091-2BC6-4332-8352-285D5D1BB002}"/>
            </c:ext>
          </c:extLst>
        </c:ser>
        <c:ser>
          <c:idx val="146"/>
          <c:order val="146"/>
          <c:spPr>
            <a:solidFill>
              <a:schemeClr val="accent3">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10'!$G$149:$AA$149</c:f>
            </c:numRef>
          </c:val>
          <c:extLst>
            <c:ext xmlns:c16="http://schemas.microsoft.com/office/drawing/2014/chart" uri="{C3380CC4-5D6E-409C-BE32-E72D297353CC}">
              <c16:uniqueId val="{00000092-2BC6-4332-8352-285D5D1BB002}"/>
            </c:ext>
          </c:extLst>
        </c:ser>
        <c:ser>
          <c:idx val="147"/>
          <c:order val="147"/>
          <c:spPr>
            <a:solidFill>
              <a:schemeClr val="accent4">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10'!$G$150:$AA$150</c:f>
            </c:numRef>
          </c:val>
          <c:extLst>
            <c:ext xmlns:c16="http://schemas.microsoft.com/office/drawing/2014/chart" uri="{C3380CC4-5D6E-409C-BE32-E72D297353CC}">
              <c16:uniqueId val="{00000093-2BC6-4332-8352-285D5D1BB002}"/>
            </c:ext>
          </c:extLst>
        </c:ser>
        <c:ser>
          <c:idx val="148"/>
          <c:order val="148"/>
          <c:spPr>
            <a:solidFill>
              <a:schemeClr val="accent5">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10'!$G$151:$AA$151</c:f>
            </c:numRef>
          </c:val>
          <c:extLst>
            <c:ext xmlns:c16="http://schemas.microsoft.com/office/drawing/2014/chart" uri="{C3380CC4-5D6E-409C-BE32-E72D297353CC}">
              <c16:uniqueId val="{00000094-2BC6-4332-8352-285D5D1BB002}"/>
            </c:ext>
          </c:extLst>
        </c:ser>
        <c:ser>
          <c:idx val="149"/>
          <c:order val="149"/>
          <c:spPr>
            <a:solidFill>
              <a:schemeClr val="accent6">
                <a:lumMod val="70000"/>
                <a:lumOff val="3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10'!$G$152:$AA$152</c:f>
            </c:numRef>
          </c:val>
          <c:extLst>
            <c:ext xmlns:c16="http://schemas.microsoft.com/office/drawing/2014/chart" uri="{C3380CC4-5D6E-409C-BE32-E72D297353CC}">
              <c16:uniqueId val="{00000095-2BC6-4332-8352-285D5D1BB002}"/>
            </c:ext>
          </c:extLst>
        </c:ser>
        <c:ser>
          <c:idx val="150"/>
          <c:order val="150"/>
          <c:spPr>
            <a:solidFill>
              <a:schemeClr val="accent1">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10'!$G$153:$AA$153</c:f>
            </c:numRef>
          </c:val>
          <c:extLst>
            <c:ext xmlns:c16="http://schemas.microsoft.com/office/drawing/2014/chart" uri="{C3380CC4-5D6E-409C-BE32-E72D297353CC}">
              <c16:uniqueId val="{00000096-2BC6-4332-8352-285D5D1BB002}"/>
            </c:ext>
          </c:extLst>
        </c:ser>
        <c:ser>
          <c:idx val="151"/>
          <c:order val="151"/>
          <c:spPr>
            <a:solidFill>
              <a:schemeClr val="accent2">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10'!$G$154:$AA$154</c:f>
            </c:numRef>
          </c:val>
          <c:extLst>
            <c:ext xmlns:c16="http://schemas.microsoft.com/office/drawing/2014/chart" uri="{C3380CC4-5D6E-409C-BE32-E72D297353CC}">
              <c16:uniqueId val="{00000097-2BC6-4332-8352-285D5D1BB002}"/>
            </c:ext>
          </c:extLst>
        </c:ser>
        <c:ser>
          <c:idx val="152"/>
          <c:order val="152"/>
          <c:spPr>
            <a:solidFill>
              <a:schemeClr val="accent3">
                <a:lumMod val="70000"/>
              </a:schemeClr>
            </a:solidFill>
            <a:ln>
              <a:noFill/>
            </a:ln>
            <a:effectLst/>
          </c:spPr>
          <c:invertIfNegative val="0"/>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10'!$G$155:$AA$155</c:f>
            </c:numRef>
          </c:val>
          <c:extLst>
            <c:ext xmlns:c16="http://schemas.microsoft.com/office/drawing/2014/chart" uri="{C3380CC4-5D6E-409C-BE32-E72D297353CC}">
              <c16:uniqueId val="{00000098-2BC6-4332-8352-285D5D1BB002}"/>
            </c:ext>
          </c:extLst>
        </c:ser>
        <c:ser>
          <c:idx val="153"/>
          <c:order val="153"/>
          <c:spPr>
            <a:solidFill>
              <a:srgbClr val="006965"/>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9A-2BC6-4332-8352-285D5D1BB002}"/>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9C-2BC6-4332-8352-285D5D1BB002}"/>
              </c:ext>
            </c:extLst>
          </c:dPt>
          <c:dPt>
            <c:idx val="19"/>
            <c:invertIfNegative val="0"/>
            <c:bubble3D val="0"/>
            <c:spPr>
              <a:solidFill>
                <a:schemeClr val="bg1">
                  <a:lumMod val="65000"/>
                </a:schemeClr>
              </a:solidFill>
              <a:ln w="28575">
                <a:solidFill>
                  <a:schemeClr val="accent2"/>
                </a:solidFill>
              </a:ln>
              <a:effectLst/>
            </c:spPr>
            <c:extLst>
              <c:ext xmlns:c16="http://schemas.microsoft.com/office/drawing/2014/chart" uri="{C3380CC4-5D6E-409C-BE32-E72D297353CC}">
                <c16:uniqueId val="{0000009E-2BC6-4332-8352-285D5D1BB002}"/>
              </c:ext>
            </c:extLst>
          </c:dPt>
          <c:dPt>
            <c:idx val="20"/>
            <c:invertIfNegative val="0"/>
            <c:bubble3D val="0"/>
            <c:spPr>
              <a:solidFill>
                <a:srgbClr val="006965"/>
              </a:solidFill>
              <a:ln w="28575">
                <a:solidFill>
                  <a:schemeClr val="accent2"/>
                </a:solidFill>
              </a:ln>
              <a:effectLst/>
            </c:spPr>
            <c:extLst>
              <c:ext xmlns:c16="http://schemas.microsoft.com/office/drawing/2014/chart" uri="{C3380CC4-5D6E-409C-BE32-E72D297353CC}">
                <c16:uniqueId val="{000000A0-2BC6-4332-8352-285D5D1BB002}"/>
              </c:ext>
            </c:extLst>
          </c:dPt>
          <c:cat>
            <c:strRef>
              <c:f>'Table 10'!$G$2:$AA$2</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'Table 10'!$G$156:$AA$156</c:f>
              <c:numCache>
                <c:formatCode>#,##0</c:formatCode>
                <c:ptCount val="21"/>
                <c:pt idx="0">
                  <c:v>15253</c:v>
                </c:pt>
                <c:pt idx="1">
                  <c:v>15283</c:v>
                </c:pt>
                <c:pt idx="2">
                  <c:v>15457</c:v>
                </c:pt>
                <c:pt idx="3">
                  <c:v>15253</c:v>
                </c:pt>
                <c:pt idx="4">
                  <c:v>15777</c:v>
                </c:pt>
                <c:pt idx="5">
                  <c:v>15837</c:v>
                </c:pt>
                <c:pt idx="6">
                  <c:v>16384</c:v>
                </c:pt>
                <c:pt idx="7">
                  <c:v>16613</c:v>
                </c:pt>
                <c:pt idx="8">
                  <c:v>15801</c:v>
                </c:pt>
                <c:pt idx="9">
                  <c:v>16393</c:v>
                </c:pt>
                <c:pt idx="10">
                  <c:v>16847</c:v>
                </c:pt>
                <c:pt idx="11">
                  <c:v>17037</c:v>
                </c:pt>
                <c:pt idx="12">
                  <c:v>17199</c:v>
                </c:pt>
                <c:pt idx="13">
                  <c:v>17471</c:v>
                </c:pt>
                <c:pt idx="14">
                  <c:v>17385</c:v>
                </c:pt>
                <c:pt idx="15">
                  <c:v>17387</c:v>
                </c:pt>
                <c:pt idx="16">
                  <c:v>17354</c:v>
                </c:pt>
                <c:pt idx="17">
                  <c:v>17586</c:v>
                </c:pt>
                <c:pt idx="18">
                  <c:v>18397</c:v>
                </c:pt>
                <c:pt idx="19">
                  <c:v>16147</c:v>
                </c:pt>
                <c:pt idx="20">
                  <c:v>17404</c:v>
                </c:pt>
              </c:numCache>
            </c:numRef>
          </c:val>
          <c:extLst>
            <c:ext xmlns:c16="http://schemas.microsoft.com/office/drawing/2014/chart" uri="{C3380CC4-5D6E-409C-BE32-E72D297353CC}">
              <c16:uniqueId val="{0000009F-2BC6-4332-8352-285D5D1BB002}"/>
            </c:ext>
          </c:extLst>
        </c:ser>
        <c:dLbls>
          <c:showLegendKey val="0"/>
          <c:showVal val="0"/>
          <c:showCatName val="0"/>
          <c:showSerName val="0"/>
          <c:showPercent val="0"/>
          <c:showBubbleSize val="0"/>
        </c:dLbls>
        <c:gapWidth val="219"/>
        <c:overlap val="-27"/>
        <c:axId val="1912567536"/>
        <c:axId val="1912564176"/>
      </c:barChart>
      <c:catAx>
        <c:axId val="191256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2564176"/>
        <c:crosses val="autoZero"/>
        <c:auto val="1"/>
        <c:lblAlgn val="ctr"/>
        <c:lblOffset val="100"/>
        <c:noMultiLvlLbl val="0"/>
      </c:catAx>
      <c:valAx>
        <c:axId val="1912564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GDP (£m) </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256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'[Business start ups.xlsx]Sheet1'!$I$2</c:f>
              <c:strCache>
                <c:ptCount val="1"/>
                <c:pt idx="0">
                  <c:v>Newly VAT/PAYE registered</c:v>
                </c:pt>
              </c:strCache>
            </c:strRef>
          </c:tx>
          <c:spPr>
            <a:ln w="28575" cap="rnd">
              <a:solidFill>
                <a:srgbClr val="006965"/>
              </a:solidFill>
              <a:round/>
            </a:ln>
            <a:effectLst/>
          </c:spPr>
          <c:marker>
            <c:symbol val="none"/>
          </c:marker>
          <c:cat>
            <c:numRef>
              <c:f>'[Business start ups.xlsx]Sheet1'!$F$3:$F$12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'[Business start ups.xlsx]Sheet1'!$I$3:$I$12</c:f>
              <c:numCache>
                <c:formatCode>0.0</c:formatCode>
                <c:ptCount val="10"/>
                <c:pt idx="0">
                  <c:v>11.079661837547951</c:v>
                </c:pt>
                <c:pt idx="1">
                  <c:v>11.437209259367581</c:v>
                </c:pt>
                <c:pt idx="2">
                  <c:v>11.719023831221673</c:v>
                </c:pt>
                <c:pt idx="3">
                  <c:v>11.86166129743909</c:v>
                </c:pt>
                <c:pt idx="4">
                  <c:v>10.066780827071064</c:v>
                </c:pt>
                <c:pt idx="5">
                  <c:v>10.013281088389689</c:v>
                </c:pt>
                <c:pt idx="6">
                  <c:v>10.069997672711649</c:v>
                </c:pt>
                <c:pt idx="7">
                  <c:v>9.1067657039796863</c:v>
                </c:pt>
                <c:pt idx="8">
                  <c:v>9.6333745843132892</c:v>
                </c:pt>
                <c:pt idx="9">
                  <c:v>8.985290422118716</c:v>
                </c:pt>
              </c:numCache>
            </c:numRef>
          </c:val>
          <c:smooth val="0"/>
          <c:extLst>
            <c:ext xmlns:c16="http://schemas.microsoft.com/office/drawing/2014/chart" uri="{C3380CC4-5D6E-409C-BE32-E72D297353CC}">
              <c16:uniqueId val="{00000000-64C5-4BF6-BF6B-C520785447ED}"/>
            </c:ext>
          </c:extLst>
        </c:ser>
        <c:ser>
          <c:idx val="1"/>
          <c:order val="1"/>
          <c:tx>
            <c:strRef>
              <c:f>'[Business start ups.xlsx]Sheet1'!$J$2</c:f>
              <c:strCache>
                <c:ptCount val="1"/>
                <c:pt idx="0">
                  <c:v>New bank account</c:v>
                </c:pt>
              </c:strCache>
            </c:strRef>
          </c:tx>
          <c:spPr>
            <a:ln w="28575" cap="rnd">
              <a:solidFill>
                <a:srgbClr val="B5D137"/>
              </a:solidFill>
              <a:round/>
            </a:ln>
            <a:effectLst/>
          </c:spPr>
          <c:marker>
            <c:symbol val="none"/>
          </c:marker>
          <c:cat>
            <c:numRef>
              <c:f>'[Business start ups.xlsx]Sheet1'!$F$3:$F$12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'[Business start ups.xlsx]Sheet1'!$J$3:$J$12</c:f>
              <c:numCache>
                <c:formatCode>0.0</c:formatCode>
                <c:ptCount val="10"/>
                <c:pt idx="0">
                  <c:v>14.608394473203978</c:v>
                </c:pt>
                <c:pt idx="1">
                  <c:v>13.66923529248777</c:v>
                </c:pt>
                <c:pt idx="2">
                  <c:v>13.569075187672013</c:v>
                </c:pt>
                <c:pt idx="3">
                  <c:v>12.925433215069296</c:v>
                </c:pt>
                <c:pt idx="4">
                  <c:v>12.447296113831367</c:v>
                </c:pt>
                <c:pt idx="5">
                  <c:v>10.960645406931947</c:v>
                </c:pt>
                <c:pt idx="6">
                  <c:v>10.789070099118614</c:v>
                </c:pt>
                <c:pt idx="7">
                  <c:v>11.533258976245284</c:v>
                </c:pt>
                <c:pt idx="8">
                  <c:v>11.442748136374567</c:v>
                </c:pt>
                <c:pt idx="9">
                  <c:v>9.73333411254551</c:v>
                </c:pt>
              </c:numCache>
            </c:numRef>
          </c:val>
          <c:smooth val="0"/>
          <c:extLst>
            <c:ext xmlns:c16="http://schemas.microsoft.com/office/drawing/2014/chart" uri="{C3380CC4-5D6E-409C-BE32-E72D297353CC}">
              <c16:uniqueId val="{00000001-64C5-4BF6-BF6B-C520785447ED}"/>
            </c:ext>
          </c:extLst>
        </c:ser>
        <c:dLbls>
          <c:showLegendKey val="0"/>
          <c:showVal val="0"/>
          <c:showCatName val="0"/>
          <c:showSerName val="0"/>
          <c:showPercent val="0"/>
          <c:showBubbleSize val="0"/>
        </c:dLbls>
        <c:smooth val="0"/>
        <c:axId val="31327312"/>
        <c:axId val="205272720"/>
      </c:lineChart>
      <c:catAx>
        <c:axId val="3132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5272720"/>
        <c:crosses val="autoZero"/>
        <c:auto val="1"/>
        <c:lblAlgn val="ctr"/>
        <c:lblOffset val="100"/>
        <c:noMultiLvlLbl val="0"/>
      </c:catAx>
      <c:valAx>
        <c:axId val="205272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1327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'[Buckinghamshire Economy 2023 .xlsx]Rates over time'!$Q$2</c:f>
              <c:strCache>
                <c:ptCount val="1"/>
                <c:pt idx="0">
                  <c:v>Bucks - death rate</c:v>
                </c:pt>
              </c:strCache>
            </c:strRef>
          </c:tx>
          <c:spPr>
            <a:ln w="28575" cap="rnd">
              <a:solidFill>
                <a:srgbClr val="006965"/>
              </a:solidFill>
              <a:round/>
            </a:ln>
            <a:effectLst/>
          </c:spPr>
          <c:marker>
            <c:symbol val="none"/>
          </c:marker>
          <c:cat>
            <c:numRef>
              <c:f>'[Buckinghamshire Economy 2023 .xlsx]Rates over time'!$O$3:$O$8</c:f>
              <c:numCache>
                <c:formatCode>General</c:formatCode>
                <c:ptCount val="6"/>
                <c:pt idx="0">
                  <c:v>2017</c:v>
                </c:pt>
                <c:pt idx="1">
                  <c:v>2018</c:v>
                </c:pt>
                <c:pt idx="2">
                  <c:v>2019</c:v>
                </c:pt>
                <c:pt idx="3">
                  <c:v>2020</c:v>
                </c:pt>
                <c:pt idx="4">
                  <c:v>2021</c:v>
                </c:pt>
                <c:pt idx="5">
                  <c:v>2022</c:v>
                </c:pt>
              </c:numCache>
            </c:numRef>
          </c:cat>
          <c:val>
            <c:numRef>
              <c:f>'[Buckinghamshire Economy 2023 .xlsx]Rates over time'!$Q$3:$Q$8</c:f>
              <c:numCache>
                <c:formatCode>0.0%</c:formatCode>
                <c:ptCount val="6"/>
                <c:pt idx="0">
                  <c:v>9.8473282442748097E-2</c:v>
                </c:pt>
                <c:pt idx="1">
                  <c:v>8.8064713064713071E-2</c:v>
                </c:pt>
                <c:pt idx="2">
                  <c:v>9.3631825744970504E-2</c:v>
                </c:pt>
                <c:pt idx="3">
                  <c:v>9.1510142749812173E-2</c:v>
                </c:pt>
                <c:pt idx="4">
                  <c:v>9.5771701777976989E-2</c:v>
                </c:pt>
                <c:pt idx="5">
                  <c:v>0.10706891452233067</c:v>
                </c:pt>
              </c:numCache>
            </c:numRef>
          </c:val>
          <c:smooth val="0"/>
          <c:extLst>
            <c:ext xmlns:c16="http://schemas.microsoft.com/office/drawing/2014/chart" uri="{C3380CC4-5D6E-409C-BE32-E72D297353CC}">
              <c16:uniqueId val="{00000001-CABF-47F1-886F-BBAF9363A4AA}"/>
            </c:ext>
          </c:extLst>
        </c:ser>
        <c:ser>
          <c:idx val="3"/>
          <c:order val="1"/>
          <c:tx>
            <c:strRef>
              <c:f>'[Buckinghamshire Economy 2023 .xlsx]Rates over time'!$S$2</c:f>
              <c:strCache>
                <c:ptCount val="1"/>
                <c:pt idx="0">
                  <c:v>England - death rate</c:v>
                </c:pt>
              </c:strCache>
            </c:strRef>
          </c:tx>
          <c:spPr>
            <a:ln w="28575" cap="rnd">
              <a:solidFill>
                <a:schemeClr val="tx1"/>
              </a:solidFill>
              <a:round/>
            </a:ln>
            <a:effectLst/>
          </c:spPr>
          <c:marker>
            <c:symbol val="none"/>
          </c:marker>
          <c:cat>
            <c:numRef>
              <c:f>'[Buckinghamshire Economy 2023 .xlsx]Rates over time'!$O$3:$O$8</c:f>
              <c:numCache>
                <c:formatCode>General</c:formatCode>
                <c:ptCount val="6"/>
                <c:pt idx="0">
                  <c:v>2017</c:v>
                </c:pt>
                <c:pt idx="1">
                  <c:v>2018</c:v>
                </c:pt>
                <c:pt idx="2">
                  <c:v>2019</c:v>
                </c:pt>
                <c:pt idx="3">
                  <c:v>2020</c:v>
                </c:pt>
                <c:pt idx="4">
                  <c:v>2021</c:v>
                </c:pt>
                <c:pt idx="5">
                  <c:v>2022</c:v>
                </c:pt>
              </c:numCache>
            </c:numRef>
          </c:cat>
          <c:val>
            <c:numRef>
              <c:f>'[Buckinghamshire Economy 2023 .xlsx]Rates over time'!$S$3:$S$8</c:f>
              <c:numCache>
                <c:formatCode>0.0%</c:formatCode>
                <c:ptCount val="6"/>
                <c:pt idx="0">
                  <c:v>0.11873689998963953</c:v>
                </c:pt>
                <c:pt idx="1">
                  <c:v>0.10614157001821145</c:v>
                </c:pt>
                <c:pt idx="2">
                  <c:v>0.10601170775373671</c:v>
                </c:pt>
                <c:pt idx="3">
                  <c:v>0.10479804400977995</c:v>
                </c:pt>
                <c:pt idx="4">
                  <c:v>0.1123767760448003</c:v>
                </c:pt>
                <c:pt idx="5">
                  <c:v>0.11967858415856929</c:v>
                </c:pt>
              </c:numCache>
            </c:numRef>
          </c:val>
          <c:smooth val="0"/>
          <c:extLst>
            <c:ext xmlns:c16="http://schemas.microsoft.com/office/drawing/2014/chart" uri="{C3380CC4-5D6E-409C-BE32-E72D297353CC}">
              <c16:uniqueId val="{00000003-CABF-47F1-886F-BBAF9363A4AA}"/>
            </c:ext>
          </c:extLst>
        </c:ser>
        <c:dLbls>
          <c:showLegendKey val="0"/>
          <c:showVal val="0"/>
          <c:showCatName val="0"/>
          <c:showSerName val="0"/>
          <c:showPercent val="0"/>
          <c:showBubbleSize val="0"/>
        </c:dLbls>
        <c:smooth val="0"/>
        <c:axId val="532529823"/>
        <c:axId val="558563071"/>
      </c:lineChart>
      <c:catAx>
        <c:axId val="53252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8563071"/>
        <c:crosses val="autoZero"/>
        <c:auto val="1"/>
        <c:lblAlgn val="ctr"/>
        <c:lblOffset val="100"/>
        <c:noMultiLvlLbl val="0"/>
      </c:catAx>
      <c:valAx>
        <c:axId val="5585630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25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965"/>
            </a:solidFill>
            <a:ln>
              <a:noFill/>
            </a:ln>
            <a:effectLst/>
          </c:spPr>
          <c:invertIfNegative val="0"/>
          <c:cat>
            <c:numRef>
              <c:f>'[Buckinghamshire Economy 2023 .xlsx]High growth'!$H$16:$H$21</c:f>
              <c:numCache>
                <c:formatCode>General</c:formatCode>
                <c:ptCount val="6"/>
                <c:pt idx="0">
                  <c:v>2017</c:v>
                </c:pt>
                <c:pt idx="1">
                  <c:v>2018</c:v>
                </c:pt>
                <c:pt idx="2">
                  <c:v>2019</c:v>
                </c:pt>
                <c:pt idx="3">
                  <c:v>2020</c:v>
                </c:pt>
                <c:pt idx="4">
                  <c:v>2021</c:v>
                </c:pt>
                <c:pt idx="5">
                  <c:v>2022</c:v>
                </c:pt>
              </c:numCache>
            </c:numRef>
          </c:cat>
          <c:val>
            <c:numRef>
              <c:f>'[Buckinghamshire Economy 2023 .xlsx]High growth'!$I$16:$I$21</c:f>
              <c:numCache>
                <c:formatCode>General</c:formatCode>
                <c:ptCount val="6"/>
                <c:pt idx="0">
                  <c:v>135</c:v>
                </c:pt>
                <c:pt idx="1">
                  <c:v>145</c:v>
                </c:pt>
                <c:pt idx="2">
                  <c:v>125</c:v>
                </c:pt>
                <c:pt idx="3">
                  <c:v>120</c:v>
                </c:pt>
                <c:pt idx="4">
                  <c:v>110</c:v>
                </c:pt>
                <c:pt idx="5">
                  <c:v>100</c:v>
                </c:pt>
              </c:numCache>
            </c:numRef>
          </c:val>
          <c:extLst>
            <c:ext xmlns:c16="http://schemas.microsoft.com/office/drawing/2014/chart" uri="{C3380CC4-5D6E-409C-BE32-E72D297353CC}">
              <c16:uniqueId val="{00000000-E2AB-425E-B162-85BFAB45459E}"/>
            </c:ext>
          </c:extLst>
        </c:ser>
        <c:dLbls>
          <c:showLegendKey val="0"/>
          <c:showVal val="0"/>
          <c:showCatName val="0"/>
          <c:showSerName val="0"/>
          <c:showPercent val="0"/>
          <c:showBubbleSize val="0"/>
        </c:dLbls>
        <c:gapWidth val="219"/>
        <c:overlap val="-27"/>
        <c:axId val="534917983"/>
        <c:axId val="387203839"/>
      </c:barChart>
      <c:catAx>
        <c:axId val="53491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203839"/>
        <c:crosses val="autoZero"/>
        <c:auto val="1"/>
        <c:lblAlgn val="ctr"/>
        <c:lblOffset val="100"/>
        <c:noMultiLvlLbl val="0"/>
      </c:catAx>
      <c:valAx>
        <c:axId val="387203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917983"/>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solidFill>
                  <a:schemeClr val="lt1"/>
                </a:solidFill>
              </a:ln>
              <a:effectLst/>
            </c:spPr>
            <c:extLst>
              <c:ext xmlns:c16="http://schemas.microsoft.com/office/drawing/2014/chart" uri="{C3380CC4-5D6E-409C-BE32-E72D297353CC}">
                <c16:uniqueId val="{00000001-670D-4FCC-BE3B-74AD94785ED5}"/>
              </c:ext>
            </c:extLst>
          </c:dPt>
          <c:dPt>
            <c:idx val="1"/>
            <c:bubble3D val="0"/>
            <c:spPr>
              <a:solidFill>
                <a:srgbClr val="B5D137"/>
              </a:solidFill>
              <a:ln w="19050">
                <a:solidFill>
                  <a:schemeClr val="lt1"/>
                </a:solidFill>
              </a:ln>
              <a:effectLst/>
            </c:spPr>
            <c:extLst>
              <c:ext xmlns:c16="http://schemas.microsoft.com/office/drawing/2014/chart" uri="{C3380CC4-5D6E-409C-BE32-E72D297353CC}">
                <c16:uniqueId val="{00000003-670D-4FCC-BE3B-74AD94785E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0D-4FCC-BE3B-74AD94785ED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670D-4FCC-BE3B-74AD94785ED5}"/>
              </c:ext>
            </c:extLst>
          </c:dPt>
          <c:dPt>
            <c:idx val="4"/>
            <c:bubble3D val="0"/>
            <c:spPr>
              <a:solidFill>
                <a:srgbClr val="00B8AF"/>
              </a:solidFill>
              <a:ln w="19050">
                <a:solidFill>
                  <a:schemeClr val="lt1"/>
                </a:solidFill>
              </a:ln>
              <a:effectLst/>
            </c:spPr>
            <c:extLst>
              <c:ext xmlns:c16="http://schemas.microsoft.com/office/drawing/2014/chart" uri="{C3380CC4-5D6E-409C-BE32-E72D297353CC}">
                <c16:uniqueId val="{00000009-670D-4FCC-BE3B-74AD94785ED5}"/>
              </c:ext>
            </c:extLst>
          </c:dPt>
          <c:dLbls>
            <c:dLbl>
              <c:idx val="0"/>
              <c:layout>
                <c:manualLayout>
                  <c:x val="7.1269494892486476E-2"/>
                  <c:y val="-9.5168525168175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0D-4FCC-BE3B-74AD94785ED5}"/>
                </c:ext>
              </c:extLst>
            </c:dLbl>
            <c:dLbl>
              <c:idx val="1"/>
              <c:layout>
                <c:manualLayout>
                  <c:x val="9.6722885925517366E-2"/>
                  <c:y val="2.8198081531311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0D-4FCC-BE3B-74AD94785ED5}"/>
                </c:ext>
              </c:extLst>
            </c:dLbl>
            <c:dLbl>
              <c:idx val="2"/>
              <c:layout>
                <c:manualLayout>
                  <c:x val="2.5453391033030886E-2"/>
                  <c:y val="9.8693285359589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0D-4FCC-BE3B-74AD94785ED5}"/>
                </c:ext>
              </c:extLst>
            </c:dLbl>
            <c:dLbl>
              <c:idx val="3"/>
              <c:layout>
                <c:manualLayout>
                  <c:x val="-0.12726695516515446"/>
                  <c:y val="3.5247601914138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0D-4FCC-BE3B-74AD94785ED5}"/>
                </c:ext>
              </c:extLst>
            </c:dLbl>
            <c:dLbl>
              <c:idx val="4"/>
              <c:layout>
                <c:manualLayout>
                  <c:x val="-9.9268225028820503E-2"/>
                  <c:y val="-7.049520382827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0D-4FCC-BE3B-74AD94785ED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'[Buckinghamshire Economy 2023 .xlsx]Sheet2'!$K$7:$K$11</c:f>
              <c:strCache>
                <c:ptCount val="5"/>
                <c:pt idx="0">
                  <c:v>Seed</c:v>
                </c:pt>
                <c:pt idx="1">
                  <c:v>Venture</c:v>
                </c:pt>
                <c:pt idx="2">
                  <c:v>Growth</c:v>
                </c:pt>
                <c:pt idx="3">
                  <c:v>Established</c:v>
                </c:pt>
                <c:pt idx="4">
                  <c:v>Zombie</c:v>
                </c:pt>
              </c:strCache>
            </c:strRef>
          </c:cat>
          <c:val>
            <c:numRef>
              <c:f>'[Buckinghamshire Economy 2023 .xlsx]Sheet2'!$L$7:$L$11</c:f>
              <c:numCache>
                <c:formatCode>0.0%</c:formatCode>
                <c:ptCount val="5"/>
                <c:pt idx="0">
                  <c:v>0.20599999999999999</c:v>
                </c:pt>
                <c:pt idx="1">
                  <c:v>0.16400000000000001</c:v>
                </c:pt>
                <c:pt idx="2">
                  <c:v>0.13500000000000001</c:v>
                </c:pt>
                <c:pt idx="3">
                  <c:v>0.45200000000000001</c:v>
                </c:pt>
                <c:pt idx="4">
                  <c:v>4.2000000000000003E-2</c:v>
                </c:pt>
              </c:numCache>
            </c:numRef>
          </c:val>
          <c:extLst>
            <c:ext xmlns:c16="http://schemas.microsoft.com/office/drawing/2014/chart" uri="{C3380CC4-5D6E-409C-BE32-E72D297353CC}">
              <c16:uniqueId val="{0000000A-670D-4FCC-BE3B-74AD94785ED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696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'[Buckinghamshire Economy 2023 .xlsx]Sheet2'!$L$32:$L$41</c:f>
              <c:strCache>
                <c:ptCount val="10"/>
                <c:pt idx="0">
                  <c:v>Business and professional services</c:v>
                </c:pt>
                <c:pt idx="1">
                  <c:v>Industrials </c:v>
                </c:pt>
                <c:pt idx="2">
                  <c:v>Technology / IP-based businesses</c:v>
                </c:pt>
                <c:pt idx="3">
                  <c:v>Built environment and infrastructure</c:v>
                </c:pt>
                <c:pt idx="4">
                  <c:v>Retail</c:v>
                </c:pt>
                <c:pt idx="5">
                  <c:v>Personal services</c:v>
                </c:pt>
                <c:pt idx="6">
                  <c:v>Leisure and entertainment</c:v>
                </c:pt>
                <c:pt idx="7">
                  <c:v>Tradespeople</c:v>
                </c:pt>
                <c:pt idx="8">
                  <c:v>Supply chain</c:v>
                </c:pt>
                <c:pt idx="9">
                  <c:v>Media</c:v>
                </c:pt>
              </c:strCache>
            </c:strRef>
          </c:cat>
          <c:val>
            <c:numRef>
              <c:f>'[Buckinghamshire Economy 2023 .xlsx]Sheet2'!$M$32:$M$41</c:f>
              <c:numCache>
                <c:formatCode>0.0%</c:formatCode>
                <c:ptCount val="10"/>
                <c:pt idx="0">
                  <c:v>0.39</c:v>
                </c:pt>
                <c:pt idx="1">
                  <c:v>0.313</c:v>
                </c:pt>
                <c:pt idx="2">
                  <c:v>0.255</c:v>
                </c:pt>
                <c:pt idx="3">
                  <c:v>0.255</c:v>
                </c:pt>
                <c:pt idx="4">
                  <c:v>0.122</c:v>
                </c:pt>
                <c:pt idx="5">
                  <c:v>9.0999999999999998E-2</c:v>
                </c:pt>
                <c:pt idx="6">
                  <c:v>8.5999999999999993E-2</c:v>
                </c:pt>
                <c:pt idx="7">
                  <c:v>0.08</c:v>
                </c:pt>
                <c:pt idx="8">
                  <c:v>0.08</c:v>
                </c:pt>
                <c:pt idx="9">
                  <c:v>4.9000000000000002E-2</c:v>
                </c:pt>
              </c:numCache>
            </c:numRef>
          </c:val>
          <c:extLst>
            <c:ext xmlns:c16="http://schemas.microsoft.com/office/drawing/2014/chart" uri="{C3380CC4-5D6E-409C-BE32-E72D297353CC}">
              <c16:uniqueId val="{00000000-EF30-4370-B2B1-7D5F6EBE4290}"/>
            </c:ext>
          </c:extLst>
        </c:ser>
        <c:dLbls>
          <c:showLegendKey val="0"/>
          <c:showVal val="0"/>
          <c:showCatName val="0"/>
          <c:showSerName val="0"/>
          <c:showPercent val="0"/>
          <c:showBubbleSize val="0"/>
        </c:dLbls>
        <c:gapWidth val="70"/>
        <c:axId val="1564355887"/>
        <c:axId val="1575657503"/>
      </c:barChart>
      <c:catAx>
        <c:axId val="15643558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75657503"/>
        <c:crosses val="autoZero"/>
        <c:auto val="1"/>
        <c:lblAlgn val="ctr"/>
        <c:lblOffset val="100"/>
        <c:noMultiLvlLbl val="0"/>
      </c:catAx>
      <c:valAx>
        <c:axId val="1575657503"/>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6435588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'[Bucks GVA.xlsx]Sheet2'!$A$2</c:f>
              <c:strCache>
                <c:ptCount val="1"/>
                <c:pt idx="0">
                  <c:v>Production sector</c:v>
                </c:pt>
              </c:strCache>
            </c:strRef>
          </c:tx>
          <c:spPr>
            <a:ln w="28575" cap="rnd">
              <a:solidFill>
                <a:srgbClr val="B5D137"/>
              </a:solidFill>
              <a:round/>
            </a:ln>
            <a:effectLst/>
          </c:spPr>
          <c:marker>
            <c:symbol val="none"/>
          </c:marker>
          <c:cat>
            <c:strRef>
              <c:f>'[Bucks GVA.xlsx]Sheet2'!$K$1:$Y$1</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'[Bucks GVA.xlsx]Sheet2'!$K$2:$Y$2</c:f>
              <c:numCache>
                <c:formatCode>#,##0</c:formatCode>
                <c:ptCount val="15"/>
                <c:pt idx="0">
                  <c:v>1620</c:v>
                </c:pt>
                <c:pt idx="1">
                  <c:v>1693</c:v>
                </c:pt>
                <c:pt idx="2">
                  <c:v>1576</c:v>
                </c:pt>
                <c:pt idx="3">
                  <c:v>1479</c:v>
                </c:pt>
                <c:pt idx="4">
                  <c:v>1517</c:v>
                </c:pt>
                <c:pt idx="5">
                  <c:v>1495</c:v>
                </c:pt>
                <c:pt idx="6">
                  <c:v>1459</c:v>
                </c:pt>
                <c:pt idx="7">
                  <c:v>1449</c:v>
                </c:pt>
                <c:pt idx="8">
                  <c:v>1458</c:v>
                </c:pt>
                <c:pt idx="9">
                  <c:v>1388</c:v>
                </c:pt>
                <c:pt idx="10">
                  <c:v>1436</c:v>
                </c:pt>
                <c:pt idx="11">
                  <c:v>1553</c:v>
                </c:pt>
                <c:pt idx="12">
                  <c:v>1662</c:v>
                </c:pt>
                <c:pt idx="13">
                  <c:v>1689</c:v>
                </c:pt>
                <c:pt idx="14">
                  <c:v>1889</c:v>
                </c:pt>
              </c:numCache>
            </c:numRef>
          </c:val>
          <c:smooth val="0"/>
          <c:extLst>
            <c:ext xmlns:c16="http://schemas.microsoft.com/office/drawing/2014/chart" uri="{C3380CC4-5D6E-409C-BE32-E72D297353CC}">
              <c16:uniqueId val="{00000000-3DEB-4F10-99F6-51C75F54F91A}"/>
            </c:ext>
          </c:extLst>
        </c:ser>
        <c:ser>
          <c:idx val="1"/>
          <c:order val="1"/>
          <c:tx>
            <c:strRef>
              <c:f>'[Bucks GVA.xlsx]Sheet2'!$A$3</c:f>
              <c:strCache>
                <c:ptCount val="1"/>
                <c:pt idx="0">
                  <c:v>Services sector</c:v>
                </c:pt>
              </c:strCache>
            </c:strRef>
          </c:tx>
          <c:spPr>
            <a:ln w="28575" cap="rnd">
              <a:solidFill>
                <a:srgbClr val="006965"/>
              </a:solidFill>
              <a:round/>
            </a:ln>
            <a:effectLst/>
          </c:spPr>
          <c:marker>
            <c:symbol val="none"/>
          </c:marker>
          <c:cat>
            <c:strRef>
              <c:f>'[Bucks GVA.xlsx]Sheet2'!$K$1:$Y$1</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'[Bucks GVA.xlsx]Sheet2'!$K$3:$Y$3</c:f>
              <c:numCache>
                <c:formatCode>#,##0</c:formatCode>
                <c:ptCount val="15"/>
                <c:pt idx="0">
                  <c:v>11692</c:v>
                </c:pt>
                <c:pt idx="1">
                  <c:v>12110</c:v>
                </c:pt>
                <c:pt idx="2">
                  <c:v>11736</c:v>
                </c:pt>
                <c:pt idx="3">
                  <c:v>12100</c:v>
                </c:pt>
                <c:pt idx="4">
                  <c:v>12293</c:v>
                </c:pt>
                <c:pt idx="5">
                  <c:v>12533</c:v>
                </c:pt>
                <c:pt idx="6">
                  <c:v>12510</c:v>
                </c:pt>
                <c:pt idx="7">
                  <c:v>12736</c:v>
                </c:pt>
                <c:pt idx="8">
                  <c:v>12488</c:v>
                </c:pt>
                <c:pt idx="9">
                  <c:v>12602</c:v>
                </c:pt>
                <c:pt idx="10">
                  <c:v>12518</c:v>
                </c:pt>
                <c:pt idx="11">
                  <c:v>12582</c:v>
                </c:pt>
                <c:pt idx="12">
                  <c:v>13156</c:v>
                </c:pt>
                <c:pt idx="13">
                  <c:v>11262</c:v>
                </c:pt>
                <c:pt idx="14">
                  <c:v>11947</c:v>
                </c:pt>
              </c:numCache>
            </c:numRef>
          </c:val>
          <c:smooth val="0"/>
          <c:extLst>
            <c:ext xmlns:c16="http://schemas.microsoft.com/office/drawing/2014/chart" uri="{C3380CC4-5D6E-409C-BE32-E72D297353CC}">
              <c16:uniqueId val="{00000001-3DEB-4F10-99F6-51C75F54F91A}"/>
            </c:ext>
          </c:extLst>
        </c:ser>
        <c:dLbls>
          <c:showLegendKey val="0"/>
          <c:showVal val="0"/>
          <c:showCatName val="0"/>
          <c:showSerName val="0"/>
          <c:showPercent val="0"/>
          <c:showBubbleSize val="0"/>
        </c:dLbls>
        <c:smooth val="0"/>
        <c:axId val="399578368"/>
        <c:axId val="239998464"/>
      </c:lineChart>
      <c:catAx>
        <c:axId val="39957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39998464"/>
        <c:crosses val="autoZero"/>
        <c:auto val="1"/>
        <c:lblAlgn val="ctr"/>
        <c:lblOffset val="100"/>
        <c:noMultiLvlLbl val="0"/>
      </c:catAx>
      <c:valAx>
        <c:axId val="239998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GVA (£m)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957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All!$F$2</c:f>
              <c:strCache>
                <c:ptCount val="1"/>
                <c:pt idx="0">
                  <c:v>Buckinghamshire</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F936-4873-A602-996AEF5393C3}"/>
              </c:ext>
            </c:extLst>
          </c:dPt>
          <c:dPt>
            <c:idx val="1"/>
            <c:invertIfNegative val="0"/>
            <c:bubble3D val="0"/>
            <c:spPr>
              <a:solidFill>
                <a:srgbClr val="B5D137"/>
              </a:solidFill>
              <a:ln>
                <a:noFill/>
              </a:ln>
              <a:effectLst/>
            </c:spPr>
            <c:extLst>
              <c:ext xmlns:c16="http://schemas.microsoft.com/office/drawing/2014/chart" uri="{C3380CC4-5D6E-409C-BE32-E72D297353CC}">
                <c16:uniqueId val="{00000003-F936-4873-A602-996AEF5393C3}"/>
              </c:ext>
            </c:extLst>
          </c:dPt>
          <c:dPt>
            <c:idx val="2"/>
            <c:invertIfNegative val="0"/>
            <c:bubble3D val="0"/>
            <c:spPr>
              <a:solidFill>
                <a:srgbClr val="006965"/>
              </a:solidFill>
              <a:ln>
                <a:noFill/>
              </a:ln>
              <a:effectLst/>
            </c:spPr>
            <c:extLst>
              <c:ext xmlns:c16="http://schemas.microsoft.com/office/drawing/2014/chart" uri="{C3380CC4-5D6E-409C-BE32-E72D297353CC}">
                <c16:uniqueId val="{00000002-F936-4873-A602-996AEF5393C3}"/>
              </c:ext>
            </c:extLst>
          </c:dPt>
          <c:dPt>
            <c:idx val="3"/>
            <c:invertIfNegative val="0"/>
            <c:bubble3D val="0"/>
            <c:spPr>
              <a:solidFill>
                <a:srgbClr val="B5D137"/>
              </a:solidFill>
              <a:ln>
                <a:noFill/>
              </a:ln>
              <a:effectLst/>
            </c:spPr>
            <c:extLst>
              <c:ext xmlns:c16="http://schemas.microsoft.com/office/drawing/2014/chart" uri="{C3380CC4-5D6E-409C-BE32-E72D297353CC}">
                <c16:uniqueId val="{00000004-F936-4873-A602-996AEF5393C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All!$D$3:$E$6</c:f>
              <c:multiLvlStrCache>
                <c:ptCount val="4"/>
                <c:lvl>
                  <c:pt idx="0">
                    <c:v>Tradable</c:v>
                  </c:pt>
                  <c:pt idx="1">
                    <c:v>Foundational</c:v>
                  </c:pt>
                  <c:pt idx="2">
                    <c:v>Tradable</c:v>
                  </c:pt>
                  <c:pt idx="3">
                    <c:v>Foundational</c:v>
                  </c:pt>
                </c:lvl>
                <c:lvl>
                  <c:pt idx="0">
                    <c:v>GVA</c:v>
                  </c:pt>
                  <c:pt idx="2">
                    <c:v>Employment</c:v>
                  </c:pt>
                </c:lvl>
              </c:multiLvlStrCache>
            </c:multiLvlStrRef>
          </c:cat>
          <c:val>
            <c:numRef>
              <c:f>All!$F$3:$F$6</c:f>
              <c:numCache>
                <c:formatCode>0%</c:formatCode>
                <c:ptCount val="4"/>
                <c:pt idx="0">
                  <c:v>0.43344312295927806</c:v>
                </c:pt>
                <c:pt idx="1">
                  <c:v>0.566556877040722</c:v>
                </c:pt>
                <c:pt idx="2">
                  <c:v>0.35178146976881192</c:v>
                </c:pt>
                <c:pt idx="3">
                  <c:v>0.64821853023118814</c:v>
                </c:pt>
              </c:numCache>
            </c:numRef>
          </c:val>
          <c:extLst>
            <c:ext xmlns:c16="http://schemas.microsoft.com/office/drawing/2014/chart" uri="{C3380CC4-5D6E-409C-BE32-E72D297353CC}">
              <c16:uniqueId val="{00000000-F936-4873-A602-996AEF5393C3}"/>
            </c:ext>
          </c:extLst>
        </c:ser>
        <c:dLbls>
          <c:showLegendKey val="0"/>
          <c:showVal val="0"/>
          <c:showCatName val="0"/>
          <c:showSerName val="0"/>
          <c:showPercent val="0"/>
          <c:showBubbleSize val="0"/>
        </c:dLbls>
        <c:gapWidth val="182"/>
        <c:axId val="1811694416"/>
        <c:axId val="1781482735"/>
      </c:barChart>
      <c:catAx>
        <c:axId val="181169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482735"/>
        <c:crosses val="autoZero"/>
        <c:auto val="1"/>
        <c:lblAlgn val="ctr"/>
        <c:lblOffset val="100"/>
        <c:noMultiLvlLbl val="0"/>
      </c:catAx>
      <c:valAx>
        <c:axId val="17814827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169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All!$H$2</c:f>
              <c:strCache>
                <c:ptCount val="1"/>
                <c:pt idx="0">
                  <c:v>Berkshire</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3A32-48A8-9454-FE2F7036E2A6}"/>
              </c:ext>
            </c:extLst>
          </c:dPt>
          <c:dPt>
            <c:idx val="1"/>
            <c:invertIfNegative val="0"/>
            <c:bubble3D val="0"/>
            <c:spPr>
              <a:solidFill>
                <a:srgbClr val="B5D137"/>
              </a:solidFill>
              <a:ln>
                <a:noFill/>
              </a:ln>
              <a:effectLst/>
            </c:spPr>
            <c:extLst>
              <c:ext xmlns:c16="http://schemas.microsoft.com/office/drawing/2014/chart" uri="{C3380CC4-5D6E-409C-BE32-E72D297353CC}">
                <c16:uniqueId val="{00000003-3A32-48A8-9454-FE2F7036E2A6}"/>
              </c:ext>
            </c:extLst>
          </c:dPt>
          <c:dPt>
            <c:idx val="2"/>
            <c:invertIfNegative val="0"/>
            <c:bubble3D val="0"/>
            <c:spPr>
              <a:solidFill>
                <a:srgbClr val="006965"/>
              </a:solidFill>
              <a:ln>
                <a:noFill/>
              </a:ln>
              <a:effectLst/>
            </c:spPr>
            <c:extLst>
              <c:ext xmlns:c16="http://schemas.microsoft.com/office/drawing/2014/chart" uri="{C3380CC4-5D6E-409C-BE32-E72D297353CC}">
                <c16:uniqueId val="{00000002-3A32-48A8-9454-FE2F7036E2A6}"/>
              </c:ext>
            </c:extLst>
          </c:dPt>
          <c:dPt>
            <c:idx val="3"/>
            <c:invertIfNegative val="0"/>
            <c:bubble3D val="0"/>
            <c:spPr>
              <a:solidFill>
                <a:srgbClr val="B5D137"/>
              </a:solidFill>
              <a:ln>
                <a:noFill/>
              </a:ln>
              <a:effectLst/>
            </c:spPr>
            <c:extLst>
              <c:ext xmlns:c16="http://schemas.microsoft.com/office/drawing/2014/chart" uri="{C3380CC4-5D6E-409C-BE32-E72D297353CC}">
                <c16:uniqueId val="{00000004-3A32-48A8-9454-FE2F7036E2A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All!$D$3:$E$6</c:f>
              <c:multiLvlStrCache>
                <c:ptCount val="4"/>
                <c:lvl>
                  <c:pt idx="0">
                    <c:v>Tradable</c:v>
                  </c:pt>
                  <c:pt idx="1">
                    <c:v>Foundational</c:v>
                  </c:pt>
                  <c:pt idx="2">
                    <c:v>Tradable</c:v>
                  </c:pt>
                  <c:pt idx="3">
                    <c:v>Foundational</c:v>
                  </c:pt>
                </c:lvl>
                <c:lvl>
                  <c:pt idx="0">
                    <c:v>GVA</c:v>
                  </c:pt>
                  <c:pt idx="2">
                    <c:v>Employment</c:v>
                  </c:pt>
                </c:lvl>
              </c:multiLvlStrCache>
            </c:multiLvlStrRef>
          </c:cat>
          <c:val>
            <c:numRef>
              <c:f>All!$H$3:$H$6</c:f>
              <c:numCache>
                <c:formatCode>0%</c:formatCode>
                <c:ptCount val="4"/>
                <c:pt idx="0">
                  <c:v>0.62280364386213816</c:v>
                </c:pt>
                <c:pt idx="1">
                  <c:v>0.3771963561378619</c:v>
                </c:pt>
                <c:pt idx="2">
                  <c:v>0.44637647176404111</c:v>
                </c:pt>
                <c:pt idx="3">
                  <c:v>0.55362352823595895</c:v>
                </c:pt>
              </c:numCache>
            </c:numRef>
          </c:val>
          <c:extLst>
            <c:ext xmlns:c16="http://schemas.microsoft.com/office/drawing/2014/chart" uri="{C3380CC4-5D6E-409C-BE32-E72D297353CC}">
              <c16:uniqueId val="{00000000-3A32-48A8-9454-FE2F7036E2A6}"/>
            </c:ext>
          </c:extLst>
        </c:ser>
        <c:dLbls>
          <c:showLegendKey val="0"/>
          <c:showVal val="0"/>
          <c:showCatName val="0"/>
          <c:showSerName val="0"/>
          <c:showPercent val="0"/>
          <c:showBubbleSize val="0"/>
        </c:dLbls>
        <c:gapWidth val="182"/>
        <c:axId val="1811694416"/>
        <c:axId val="1781482735"/>
      </c:barChart>
      <c:catAx>
        <c:axId val="181169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482735"/>
        <c:crosses val="autoZero"/>
        <c:auto val="1"/>
        <c:lblAlgn val="ctr"/>
        <c:lblOffset val="100"/>
        <c:noMultiLvlLbl val="0"/>
      </c:catAx>
      <c:valAx>
        <c:axId val="17814827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169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'[Tradable and foundational.xlsx]All'!$I$2</c:f>
              <c:strCache>
                <c:ptCount val="1"/>
                <c:pt idx="0">
                  <c:v>Milton Keynes</c:v>
                </c:pt>
              </c:strCache>
            </c:strRef>
          </c:tx>
          <c:spPr>
            <a:solidFill>
              <a:schemeClr val="accent1"/>
            </a:solidFill>
            <a:ln>
              <a:noFill/>
            </a:ln>
            <a:effectLst/>
          </c:spPr>
          <c:invertIfNegative val="0"/>
          <c:dPt>
            <c:idx val="0"/>
            <c:invertIfNegative val="0"/>
            <c:bubble3D val="0"/>
            <c:spPr>
              <a:solidFill>
                <a:srgbClr val="006965"/>
              </a:solidFill>
              <a:ln>
                <a:solidFill>
                  <a:srgbClr val="006965"/>
                </a:solidFill>
              </a:ln>
              <a:effectLst/>
            </c:spPr>
            <c:extLst>
              <c:ext xmlns:c16="http://schemas.microsoft.com/office/drawing/2014/chart" uri="{C3380CC4-5D6E-409C-BE32-E72D297353CC}">
                <c16:uniqueId val="{00000001-F669-4089-A852-DAD0AA57F17D}"/>
              </c:ext>
            </c:extLst>
          </c:dPt>
          <c:dPt>
            <c:idx val="1"/>
            <c:invertIfNegative val="0"/>
            <c:bubble3D val="0"/>
            <c:spPr>
              <a:solidFill>
                <a:srgbClr val="B5D137"/>
              </a:solidFill>
              <a:ln>
                <a:solidFill>
                  <a:srgbClr val="B5D137"/>
                </a:solidFill>
              </a:ln>
              <a:effectLst/>
            </c:spPr>
            <c:extLst>
              <c:ext xmlns:c16="http://schemas.microsoft.com/office/drawing/2014/chart" uri="{C3380CC4-5D6E-409C-BE32-E72D297353CC}">
                <c16:uniqueId val="{00000003-F669-4089-A852-DAD0AA57F17D}"/>
              </c:ext>
            </c:extLst>
          </c:dPt>
          <c:dPt>
            <c:idx val="2"/>
            <c:invertIfNegative val="0"/>
            <c:bubble3D val="0"/>
            <c:spPr>
              <a:solidFill>
                <a:srgbClr val="006965"/>
              </a:solidFill>
              <a:ln>
                <a:solidFill>
                  <a:srgbClr val="006965"/>
                </a:solidFill>
              </a:ln>
              <a:effectLst/>
            </c:spPr>
            <c:extLst>
              <c:ext xmlns:c16="http://schemas.microsoft.com/office/drawing/2014/chart" uri="{C3380CC4-5D6E-409C-BE32-E72D297353CC}">
                <c16:uniqueId val="{00000002-F669-4089-A852-DAD0AA57F17D}"/>
              </c:ext>
            </c:extLst>
          </c:dPt>
          <c:dPt>
            <c:idx val="3"/>
            <c:invertIfNegative val="0"/>
            <c:bubble3D val="0"/>
            <c:spPr>
              <a:solidFill>
                <a:srgbClr val="B5D137"/>
              </a:solidFill>
              <a:ln>
                <a:solidFill>
                  <a:srgbClr val="B5D137"/>
                </a:solidFill>
              </a:ln>
              <a:effectLst/>
            </c:spPr>
            <c:extLst>
              <c:ext xmlns:c16="http://schemas.microsoft.com/office/drawing/2014/chart" uri="{C3380CC4-5D6E-409C-BE32-E72D297353CC}">
                <c16:uniqueId val="{00000004-F669-4089-A852-DAD0AA57F17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'[Tradable and foundational.xlsx]All'!$D$3:$E$6</c:f>
              <c:multiLvlStrCache>
                <c:ptCount val="4"/>
                <c:lvl>
                  <c:pt idx="0">
                    <c:v>Tradable</c:v>
                  </c:pt>
                  <c:pt idx="1">
                    <c:v>Foundational</c:v>
                  </c:pt>
                  <c:pt idx="2">
                    <c:v>Tradable</c:v>
                  </c:pt>
                  <c:pt idx="3">
                    <c:v>Foundational</c:v>
                  </c:pt>
                </c:lvl>
                <c:lvl>
                  <c:pt idx="0">
                    <c:v>GVA</c:v>
                  </c:pt>
                  <c:pt idx="2">
                    <c:v>Employment</c:v>
                  </c:pt>
                </c:lvl>
              </c:multiLvlStrCache>
            </c:multiLvlStrRef>
          </c:cat>
          <c:val>
            <c:numRef>
              <c:f>'[Tradable and foundational.xlsx]All'!$I$3:$I$6</c:f>
              <c:numCache>
                <c:formatCode>0%</c:formatCode>
                <c:ptCount val="4"/>
                <c:pt idx="0">
                  <c:v>0.51</c:v>
                </c:pt>
                <c:pt idx="1">
                  <c:v>0.49</c:v>
                </c:pt>
                <c:pt idx="2">
                  <c:v>0.45</c:v>
                </c:pt>
                <c:pt idx="3">
                  <c:v>0.55000000000000004</c:v>
                </c:pt>
              </c:numCache>
            </c:numRef>
          </c:val>
          <c:extLst>
            <c:ext xmlns:c16="http://schemas.microsoft.com/office/drawing/2014/chart" uri="{C3380CC4-5D6E-409C-BE32-E72D297353CC}">
              <c16:uniqueId val="{00000000-F669-4089-A852-DAD0AA57F17D}"/>
            </c:ext>
          </c:extLst>
        </c:ser>
        <c:dLbls>
          <c:showLegendKey val="0"/>
          <c:showVal val="0"/>
          <c:showCatName val="0"/>
          <c:showSerName val="0"/>
          <c:showPercent val="0"/>
          <c:showBubbleSize val="0"/>
        </c:dLbls>
        <c:gapWidth val="182"/>
        <c:axId val="1811694416"/>
        <c:axId val="1781482735"/>
      </c:barChart>
      <c:catAx>
        <c:axId val="181169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482735"/>
        <c:crosses val="autoZero"/>
        <c:auto val="1"/>
        <c:lblAlgn val="ctr"/>
        <c:lblOffset val="100"/>
        <c:noMultiLvlLbl val="0"/>
      </c:catAx>
      <c:valAx>
        <c:axId val="1781482735"/>
        <c:scaling>
          <c:orientation val="minMax"/>
          <c:max val="0.70000000000000007"/>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169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All!$G$2</c:f>
              <c:strCache>
                <c:ptCount val="1"/>
                <c:pt idx="0">
                  <c:v>Oxfordshire</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F59E-4A06-9327-69918CD26B57}"/>
              </c:ext>
            </c:extLst>
          </c:dPt>
          <c:dPt>
            <c:idx val="1"/>
            <c:invertIfNegative val="0"/>
            <c:bubble3D val="0"/>
            <c:spPr>
              <a:solidFill>
                <a:srgbClr val="B5D137"/>
              </a:solidFill>
              <a:ln>
                <a:noFill/>
              </a:ln>
              <a:effectLst/>
            </c:spPr>
            <c:extLst>
              <c:ext xmlns:c16="http://schemas.microsoft.com/office/drawing/2014/chart" uri="{C3380CC4-5D6E-409C-BE32-E72D297353CC}">
                <c16:uniqueId val="{00000003-F59E-4A06-9327-69918CD26B57}"/>
              </c:ext>
            </c:extLst>
          </c:dPt>
          <c:dPt>
            <c:idx val="2"/>
            <c:invertIfNegative val="0"/>
            <c:bubble3D val="0"/>
            <c:spPr>
              <a:solidFill>
                <a:srgbClr val="006965"/>
              </a:solidFill>
              <a:ln>
                <a:noFill/>
              </a:ln>
              <a:effectLst/>
            </c:spPr>
            <c:extLst>
              <c:ext xmlns:c16="http://schemas.microsoft.com/office/drawing/2014/chart" uri="{C3380CC4-5D6E-409C-BE32-E72D297353CC}">
                <c16:uniqueId val="{00000002-F59E-4A06-9327-69918CD26B57}"/>
              </c:ext>
            </c:extLst>
          </c:dPt>
          <c:dPt>
            <c:idx val="3"/>
            <c:invertIfNegative val="0"/>
            <c:bubble3D val="0"/>
            <c:spPr>
              <a:solidFill>
                <a:srgbClr val="B5D137"/>
              </a:solidFill>
              <a:ln>
                <a:noFill/>
              </a:ln>
              <a:effectLst/>
            </c:spPr>
            <c:extLst>
              <c:ext xmlns:c16="http://schemas.microsoft.com/office/drawing/2014/chart" uri="{C3380CC4-5D6E-409C-BE32-E72D297353CC}">
                <c16:uniqueId val="{00000004-F59E-4A06-9327-69918CD26B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All!$D$3:$E$6</c:f>
              <c:multiLvlStrCache>
                <c:ptCount val="4"/>
                <c:lvl>
                  <c:pt idx="0">
                    <c:v>Tradable</c:v>
                  </c:pt>
                  <c:pt idx="1">
                    <c:v>Foundational</c:v>
                  </c:pt>
                  <c:pt idx="2">
                    <c:v>Tradable</c:v>
                  </c:pt>
                  <c:pt idx="3">
                    <c:v>Foundational</c:v>
                  </c:pt>
                </c:lvl>
                <c:lvl>
                  <c:pt idx="0">
                    <c:v>GVA</c:v>
                  </c:pt>
                  <c:pt idx="2">
                    <c:v>Employment</c:v>
                  </c:pt>
                </c:lvl>
              </c:multiLvlStrCache>
            </c:multiLvlStrRef>
          </c:cat>
          <c:val>
            <c:numRef>
              <c:f>All!$G$3:$G$6</c:f>
              <c:numCache>
                <c:formatCode>0%</c:formatCode>
                <c:ptCount val="4"/>
                <c:pt idx="0">
                  <c:v>0.50658441299593959</c:v>
                </c:pt>
                <c:pt idx="1">
                  <c:v>0.49341558700406035</c:v>
                </c:pt>
                <c:pt idx="2">
                  <c:v>0.41091083107353643</c:v>
                </c:pt>
                <c:pt idx="3">
                  <c:v>0.58908916892646357</c:v>
                </c:pt>
              </c:numCache>
            </c:numRef>
          </c:val>
          <c:extLst>
            <c:ext xmlns:c16="http://schemas.microsoft.com/office/drawing/2014/chart" uri="{C3380CC4-5D6E-409C-BE32-E72D297353CC}">
              <c16:uniqueId val="{00000000-F59E-4A06-9327-69918CD26B57}"/>
            </c:ext>
          </c:extLst>
        </c:ser>
        <c:dLbls>
          <c:showLegendKey val="0"/>
          <c:showVal val="0"/>
          <c:showCatName val="0"/>
          <c:showSerName val="0"/>
          <c:showPercent val="0"/>
          <c:showBubbleSize val="0"/>
        </c:dLbls>
        <c:gapWidth val="182"/>
        <c:axId val="1811694416"/>
        <c:axId val="1781482735"/>
      </c:barChart>
      <c:catAx>
        <c:axId val="181169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482735"/>
        <c:crosses val="autoZero"/>
        <c:auto val="1"/>
        <c:lblAlgn val="ctr"/>
        <c:lblOffset val="100"/>
        <c:noMultiLvlLbl val="0"/>
      </c:catAx>
      <c:valAx>
        <c:axId val="17814827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169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84953026638495E-2"/>
          <c:y val="4.3951646267586554E-2"/>
          <c:w val="0.92956397383864264"/>
          <c:h val="0.91209670746482685"/>
        </c:manualLayout>
      </c:layout>
      <c:barChart>
        <c:barDir val="col"/>
        <c:grouping val="clustered"/>
        <c:varyColors val="0"/>
        <c:ser>
          <c:idx val="0"/>
          <c:order val="0"/>
          <c:spPr>
            <a:solidFill>
              <a:srgbClr val="006965"/>
            </a:solidFill>
            <a:ln>
              <a:noFill/>
            </a:ln>
            <a:effectLst/>
          </c:spPr>
          <c:invertIfNegative val="0"/>
          <c:dPt>
            <c:idx val="5"/>
            <c:invertIfNegative val="0"/>
            <c:bubble3D val="0"/>
            <c:spPr>
              <a:solidFill>
                <a:srgbClr val="B5D137"/>
              </a:solidFill>
              <a:ln>
                <a:solidFill>
                  <a:srgbClr val="B5D137"/>
                </a:solidFill>
              </a:ln>
              <a:effectLst/>
            </c:spPr>
            <c:extLst>
              <c:ext xmlns:c16="http://schemas.microsoft.com/office/drawing/2014/chart" uri="{C3380CC4-5D6E-409C-BE32-E72D297353CC}">
                <c16:uniqueId val="{00000004-942E-4174-A82A-3FDED953950B}"/>
              </c:ext>
            </c:extLst>
          </c:dPt>
          <c:dPt>
            <c:idx val="10"/>
            <c:invertIfNegative val="0"/>
            <c:bubble3D val="0"/>
            <c:spPr>
              <a:solidFill>
                <a:srgbClr val="B5D137"/>
              </a:solidFill>
              <a:ln>
                <a:solidFill>
                  <a:srgbClr val="B5D137"/>
                </a:solidFill>
              </a:ln>
              <a:effectLst/>
            </c:spPr>
            <c:extLst>
              <c:ext xmlns:c16="http://schemas.microsoft.com/office/drawing/2014/chart" uri="{C3380CC4-5D6E-409C-BE32-E72D297353CC}">
                <c16:uniqueId val="{0000000A-942E-4174-A82A-3FDED953950B}"/>
              </c:ext>
            </c:extLst>
          </c:dPt>
          <c:dPt>
            <c:idx val="23"/>
            <c:invertIfNegative val="0"/>
            <c:bubble3D val="0"/>
            <c:spPr>
              <a:solidFill>
                <a:srgbClr val="B5D137"/>
              </a:solidFill>
              <a:ln>
                <a:solidFill>
                  <a:srgbClr val="B5D137"/>
                </a:solidFill>
              </a:ln>
              <a:effectLst/>
            </c:spPr>
            <c:extLst>
              <c:ext xmlns:c16="http://schemas.microsoft.com/office/drawing/2014/chart" uri="{C3380CC4-5D6E-409C-BE32-E72D297353CC}">
                <c16:uniqueId val="{00000008-942E-4174-A82A-3FDED953950B}"/>
              </c:ext>
            </c:extLst>
          </c:dPt>
          <c:dPt>
            <c:idx val="3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942E-4174-A82A-3FDED953950B}"/>
              </c:ext>
            </c:extLst>
          </c:dPt>
          <c:dPt>
            <c:idx val="34"/>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1-942E-4174-A82A-3FDED953950B}"/>
              </c:ext>
            </c:extLst>
          </c:dPt>
          <c:dPt>
            <c:idx val="36"/>
            <c:invertIfNegative val="0"/>
            <c:bubble3D val="0"/>
            <c:spPr>
              <a:solidFill>
                <a:srgbClr val="B5D137"/>
              </a:solidFill>
              <a:ln>
                <a:solidFill>
                  <a:srgbClr val="B5D137"/>
                </a:solidFill>
              </a:ln>
              <a:effectLst/>
            </c:spPr>
            <c:extLst>
              <c:ext xmlns:c16="http://schemas.microsoft.com/office/drawing/2014/chart" uri="{C3380CC4-5D6E-409C-BE32-E72D297353CC}">
                <c16:uniqueId val="{00000003-942E-4174-A82A-3FDED953950B}"/>
              </c:ext>
            </c:extLst>
          </c:dPt>
          <c:dPt>
            <c:idx val="41"/>
            <c:invertIfNegative val="0"/>
            <c:bubble3D val="0"/>
            <c:spPr>
              <a:solidFill>
                <a:srgbClr val="B5D137"/>
              </a:solidFill>
              <a:ln>
                <a:solidFill>
                  <a:srgbClr val="B5D137"/>
                </a:solidFill>
              </a:ln>
              <a:effectLst/>
            </c:spPr>
            <c:extLst>
              <c:ext xmlns:c16="http://schemas.microsoft.com/office/drawing/2014/chart" uri="{C3380CC4-5D6E-409C-BE32-E72D297353CC}">
                <c16:uniqueId val="{00000007-942E-4174-A82A-3FDED953950B}"/>
              </c:ext>
            </c:extLst>
          </c:dPt>
          <c:dPt>
            <c:idx val="72"/>
            <c:invertIfNegative val="0"/>
            <c:bubble3D val="0"/>
            <c:spPr>
              <a:solidFill>
                <a:srgbClr val="B5D137"/>
              </a:solidFill>
              <a:ln>
                <a:solidFill>
                  <a:srgbClr val="B5D137"/>
                </a:solidFill>
              </a:ln>
              <a:effectLst/>
            </c:spPr>
            <c:extLst>
              <c:ext xmlns:c16="http://schemas.microsoft.com/office/drawing/2014/chart" uri="{C3380CC4-5D6E-409C-BE32-E72D297353CC}">
                <c16:uniqueId val="{00000006-942E-4174-A82A-3FDED953950B}"/>
              </c:ext>
            </c:extLst>
          </c:dPt>
          <c:dPt>
            <c:idx val="78"/>
            <c:invertIfNegative val="0"/>
            <c:bubble3D val="0"/>
            <c:spPr>
              <a:solidFill>
                <a:srgbClr val="B5D137"/>
              </a:solidFill>
              <a:ln>
                <a:solidFill>
                  <a:srgbClr val="B5D137"/>
                </a:solidFill>
              </a:ln>
              <a:effectLst/>
            </c:spPr>
            <c:extLst>
              <c:ext xmlns:c16="http://schemas.microsoft.com/office/drawing/2014/chart" uri="{C3380CC4-5D6E-409C-BE32-E72D297353CC}">
                <c16:uniqueId val="{00000005-942E-4174-A82A-3FDED953950B}"/>
              </c:ext>
            </c:extLst>
          </c:dPt>
          <c:cat>
            <c:strRef>
              <c:f>'[Productivity 2021 itl3.xlsx]Sheet2'!$C$1:$C$133</c:f>
              <c:strCache>
                <c:ptCount val="133"/>
                <c:pt idx="0">
                  <c:v>Tower Hamlets</c:v>
                </c:pt>
                <c:pt idx="1">
                  <c:v>Camden and City of London</c:v>
                </c:pt>
                <c:pt idx="2">
                  <c:v>North Hampshire</c:v>
                </c:pt>
                <c:pt idx="3">
                  <c:v>Westminster</c:v>
                </c:pt>
                <c:pt idx="4">
                  <c:v>Hounslow and Richmond upon Thames</c:v>
                </c:pt>
                <c:pt idx="5">
                  <c:v>Berkshire</c:v>
                </c:pt>
                <c:pt idx="6">
                  <c:v>Croydon</c:v>
                </c:pt>
                <c:pt idx="7">
                  <c:v>West Surrey</c:v>
                </c:pt>
                <c:pt idx="8">
                  <c:v>Swindon</c:v>
                </c:pt>
                <c:pt idx="9">
                  <c:v>Lambeth</c:v>
                </c:pt>
                <c:pt idx="10">
                  <c:v>Haringey and Islington</c:v>
                </c:pt>
                <c:pt idx="11">
                  <c:v>Milton Keynes</c:v>
                </c:pt>
                <c:pt idx="12">
                  <c:v>Kensington &amp; Chelsea and Hammersmith &amp; Fulham</c:v>
                </c:pt>
                <c:pt idx="13">
                  <c:v>Brent</c:v>
                </c:pt>
                <c:pt idx="14">
                  <c:v>Cheshire East</c:v>
                </c:pt>
                <c:pt idx="15">
                  <c:v>East Surrey</c:v>
                </c:pt>
                <c:pt idx="16">
                  <c:v>Solihull</c:v>
                </c:pt>
                <c:pt idx="17">
                  <c:v>Enfield</c:v>
                </c:pt>
                <c:pt idx="18">
                  <c:v>Bexley and Greenwich</c:v>
                </c:pt>
                <c:pt idx="19">
                  <c:v>West Kent</c:v>
                </c:pt>
                <c:pt idx="20">
                  <c:v>Ealing</c:v>
                </c:pt>
                <c:pt idx="21">
                  <c:v>Cheshire West and Chester</c:v>
                </c:pt>
                <c:pt idx="22">
                  <c:v>Bromley</c:v>
                </c:pt>
                <c:pt idx="23">
                  <c:v>Harrow and Hillingdon</c:v>
                </c:pt>
                <c:pt idx="24">
                  <c:v>Lewisham and Southwark</c:v>
                </c:pt>
                <c:pt idx="25">
                  <c:v>Barnet</c:v>
                </c:pt>
                <c:pt idx="26">
                  <c:v>South Hampshire</c:v>
                </c:pt>
                <c:pt idx="27">
                  <c:v>Brighton and Hove</c:v>
                </c:pt>
                <c:pt idx="28">
                  <c:v>South Nottinghamshire</c:v>
                </c:pt>
                <c:pt idx="29">
                  <c:v>Central Hampshire</c:v>
                </c:pt>
                <c:pt idx="30">
                  <c:v>Bath and North East Somerset, North Somerset and South Gloucestershire</c:v>
                </c:pt>
                <c:pt idx="31">
                  <c:v>Medway</c:v>
                </c:pt>
                <c:pt idx="32">
                  <c:v>Portsmouth</c:v>
                </c:pt>
                <c:pt idx="33">
                  <c:v>Merton, Kingston upon Thames and Sutton</c:v>
                </c:pt>
                <c:pt idx="34">
                  <c:v>Buckinghamshire CC</c:v>
                </c:pt>
                <c:pt idx="35">
                  <c:v>Kent Thames Gateway</c:v>
                </c:pt>
                <c:pt idx="36">
                  <c:v>Oxfordshire CC</c:v>
                </c:pt>
                <c:pt idx="37">
                  <c:v>Heart of Essex</c:v>
                </c:pt>
                <c:pt idx="38">
                  <c:v>Coventry</c:v>
                </c:pt>
                <c:pt idx="39">
                  <c:v>Greater Manchester South West</c:v>
                </c:pt>
                <c:pt idx="40">
                  <c:v>Cambridgeshire CC</c:v>
                </c:pt>
                <c:pt idx="41">
                  <c:v>Hertfordshire CC</c:v>
                </c:pt>
                <c:pt idx="42">
                  <c:v>Hackney and Newham</c:v>
                </c:pt>
                <c:pt idx="43">
                  <c:v>Warwickshire CC</c:v>
                </c:pt>
                <c:pt idx="44">
                  <c:v>Redbridge and Waltham Forest</c:v>
                </c:pt>
                <c:pt idx="45">
                  <c:v>Gloucestershire CC</c:v>
                </c:pt>
                <c:pt idx="46">
                  <c:v>Mid Lancashire</c:v>
                </c:pt>
                <c:pt idx="47">
                  <c:v>West Sussex (North East)</c:v>
                </c:pt>
                <c:pt idx="48">
                  <c:v>Hartlepool and Stockton-on-Tees</c:v>
                </c:pt>
                <c:pt idx="49">
                  <c:v>West Sussex (South West)</c:v>
                </c:pt>
                <c:pt idx="50">
                  <c:v>Essex Thames Gateway</c:v>
                </c:pt>
                <c:pt idx="51">
                  <c:v>Norwich and East Norfolk</c:v>
                </c:pt>
                <c:pt idx="52">
                  <c:v>South and West Derbyshire</c:v>
                </c:pt>
                <c:pt idx="53">
                  <c:v>Essex Haven Gateway</c:v>
                </c:pt>
                <c:pt idx="54">
                  <c:v>Manchester</c:v>
                </c:pt>
                <c:pt idx="55">
                  <c:v>East Derbyshire</c:v>
                </c:pt>
                <c:pt idx="56">
                  <c:v>Thurrock</c:v>
                </c:pt>
                <c:pt idx="57">
                  <c:v>Barking &amp; Dagenham and Havering</c:v>
                </c:pt>
                <c:pt idx="58">
                  <c:v>Southampton</c:v>
                </c:pt>
                <c:pt idx="59">
                  <c:v>Sunderland</c:v>
                </c:pt>
                <c:pt idx="60">
                  <c:v>East Riding of Yorkshire</c:v>
                </c:pt>
                <c:pt idx="61">
                  <c:v>North Yorkshire CC</c:v>
                </c:pt>
                <c:pt idx="62">
                  <c:v>Wiltshire</c:v>
                </c:pt>
                <c:pt idx="63">
                  <c:v>Warrington</c:v>
                </c:pt>
                <c:pt idx="64">
                  <c:v>Suffolk CC</c:v>
                </c:pt>
                <c:pt idx="65">
                  <c:v>Peterborough</c:v>
                </c:pt>
                <c:pt idx="66">
                  <c:v>Bournemouth, Christchurch and Poole</c:v>
                </c:pt>
                <c:pt idx="67">
                  <c:v>Wandsworth</c:v>
                </c:pt>
                <c:pt idx="68">
                  <c:v>Lancaster and Wyre</c:v>
                </c:pt>
                <c:pt idx="69">
                  <c:v>West Essex</c:v>
                </c:pt>
                <c:pt idx="70">
                  <c:v>Leeds</c:v>
                </c:pt>
                <c:pt idx="71">
                  <c:v>Wirral</c:v>
                </c:pt>
                <c:pt idx="72">
                  <c:v>Leicester</c:v>
                </c:pt>
                <c:pt idx="73">
                  <c:v>Central Bedfordshire</c:v>
                </c:pt>
                <c:pt idx="74">
                  <c:v>North and North East Lincolnshire</c:v>
                </c:pt>
                <c:pt idx="75">
                  <c:v>York</c:v>
                </c:pt>
                <c:pt idx="76">
                  <c:v>Worcestershire CC</c:v>
                </c:pt>
                <c:pt idx="77">
                  <c:v>Bristol, City of</c:v>
                </c:pt>
                <c:pt idx="78">
                  <c:v>West Northamptonshire</c:v>
                </c:pt>
                <c:pt idx="79">
                  <c:v>Derby</c:v>
                </c:pt>
                <c:pt idx="80">
                  <c:v>Breckland and South Norfolk</c:v>
                </c:pt>
                <c:pt idx="81">
                  <c:v>Liverpool</c:v>
                </c:pt>
                <c:pt idx="82">
                  <c:v>East Merseyside</c:v>
                </c:pt>
                <c:pt idx="83">
                  <c:v>Leicestershire CC and Rutland</c:v>
                </c:pt>
                <c:pt idx="84">
                  <c:v>Wakefield</c:v>
                </c:pt>
                <c:pt idx="85">
                  <c:v>Mid Kent</c:v>
                </c:pt>
                <c:pt idx="86">
                  <c:v>Tyneside</c:v>
                </c:pt>
                <c:pt idx="87">
                  <c:v>Birmingham</c:v>
                </c:pt>
                <c:pt idx="88">
                  <c:v>Bedford</c:v>
                </c:pt>
                <c:pt idx="89">
                  <c:v>Luton</c:v>
                </c:pt>
                <c:pt idx="90">
                  <c:v>Dorset</c:v>
                </c:pt>
                <c:pt idx="91">
                  <c:v>Telford and Wrekin</c:v>
                </c:pt>
                <c:pt idx="92">
                  <c:v>Sheffield</c:v>
                </c:pt>
                <c:pt idx="93">
                  <c:v>East Kent</c:v>
                </c:pt>
                <c:pt idx="94">
                  <c:v>Chorley and West Lancashire</c:v>
                </c:pt>
                <c:pt idx="95">
                  <c:v>Lincolnshire CC</c:v>
                </c:pt>
                <c:pt idx="96">
                  <c:v>Wolverhampton</c:v>
                </c:pt>
                <c:pt idx="97">
                  <c:v>Sefton</c:v>
                </c:pt>
                <c:pt idx="98">
                  <c:v>Calderdale and Kirklees</c:v>
                </c:pt>
                <c:pt idx="99">
                  <c:v>Nottingham</c:v>
                </c:pt>
                <c:pt idx="100">
                  <c:v>Isle of Wight</c:v>
                </c:pt>
                <c:pt idx="101">
                  <c:v>West Cumbria</c:v>
                </c:pt>
                <c:pt idx="102">
                  <c:v>Sandwell</c:v>
                </c:pt>
                <c:pt idx="103">
                  <c:v>Devon CC</c:v>
                </c:pt>
                <c:pt idx="104">
                  <c:v>Somerset CC</c:v>
                </c:pt>
                <c:pt idx="105">
                  <c:v>Greater Manchester North West</c:v>
                </c:pt>
                <c:pt idx="106">
                  <c:v>Plymouth</c:v>
                </c:pt>
                <c:pt idx="107">
                  <c:v>Greater Manchester South East</c:v>
                </c:pt>
                <c:pt idx="108">
                  <c:v>North and West Norfolk</c:v>
                </c:pt>
                <c:pt idx="109">
                  <c:v>Staffordshire CC</c:v>
                </c:pt>
                <c:pt idx="110">
                  <c:v>East Sussex CC</c:v>
                </c:pt>
                <c:pt idx="111">
                  <c:v>Dudley</c:v>
                </c:pt>
                <c:pt idx="112">
                  <c:v>Durham CC</c:v>
                </c:pt>
                <c:pt idx="113">
                  <c:v>Shropshire CC</c:v>
                </c:pt>
                <c:pt idx="114">
                  <c:v>Bradford</c:v>
                </c:pt>
                <c:pt idx="115">
                  <c:v>Greater Manchester North East</c:v>
                </c:pt>
                <c:pt idx="116">
                  <c:v>East Lancashire</c:v>
                </c:pt>
                <c:pt idx="117">
                  <c:v>Northumberland</c:v>
                </c:pt>
                <c:pt idx="118">
                  <c:v>Walsall</c:v>
                </c:pt>
                <c:pt idx="119">
                  <c:v>Stoke-on-Trent</c:v>
                </c:pt>
                <c:pt idx="120">
                  <c:v>East Cumbria</c:v>
                </c:pt>
                <c:pt idx="121">
                  <c:v>North Nottinghamshire</c:v>
                </c:pt>
                <c:pt idx="122">
                  <c:v>Kingston upon Hull, City of</c:v>
                </c:pt>
                <c:pt idx="123">
                  <c:v>Cornwall and Isles of Scilly</c:v>
                </c:pt>
                <c:pt idx="124">
                  <c:v>South Teesside</c:v>
                </c:pt>
                <c:pt idx="125">
                  <c:v>North Northamptonshire</c:v>
                </c:pt>
                <c:pt idx="126">
                  <c:v>Darlington</c:v>
                </c:pt>
                <c:pt idx="127">
                  <c:v>Blackburn with Darwen</c:v>
                </c:pt>
                <c:pt idx="128">
                  <c:v>Blackpool</c:v>
                </c:pt>
                <c:pt idx="129">
                  <c:v>Barnsley, Doncaster and Rotherham</c:v>
                </c:pt>
                <c:pt idx="130">
                  <c:v>Herefordshire, County of</c:v>
                </c:pt>
                <c:pt idx="131">
                  <c:v>Southend-on-Sea</c:v>
                </c:pt>
                <c:pt idx="132">
                  <c:v>Torbay</c:v>
                </c:pt>
              </c:strCache>
            </c:strRef>
          </c:cat>
          <c:val>
            <c:numRef>
              <c:f>'[Productivity 2021 itl3.xlsx]Sheet2'!$U$1:$U$133</c:f>
              <c:numCache>
                <c:formatCode>0.0</c:formatCode>
                <c:ptCount val="133"/>
                <c:pt idx="0">
                  <c:v>71.900000000000006</c:v>
                </c:pt>
                <c:pt idx="1">
                  <c:v>65.86</c:v>
                </c:pt>
                <c:pt idx="2">
                  <c:v>60.21</c:v>
                </c:pt>
                <c:pt idx="3">
                  <c:v>58.63</c:v>
                </c:pt>
                <c:pt idx="4">
                  <c:v>57.22</c:v>
                </c:pt>
                <c:pt idx="5">
                  <c:v>53.54</c:v>
                </c:pt>
                <c:pt idx="6">
                  <c:v>52.19</c:v>
                </c:pt>
                <c:pt idx="7">
                  <c:v>52.12</c:v>
                </c:pt>
                <c:pt idx="8">
                  <c:v>50.85</c:v>
                </c:pt>
                <c:pt idx="9">
                  <c:v>47.84</c:v>
                </c:pt>
                <c:pt idx="10">
                  <c:v>46.15</c:v>
                </c:pt>
                <c:pt idx="11">
                  <c:v>45.87</c:v>
                </c:pt>
                <c:pt idx="12">
                  <c:v>45.06</c:v>
                </c:pt>
                <c:pt idx="13">
                  <c:v>44.91</c:v>
                </c:pt>
                <c:pt idx="14">
                  <c:v>44.54</c:v>
                </c:pt>
                <c:pt idx="15">
                  <c:v>43.83</c:v>
                </c:pt>
                <c:pt idx="16">
                  <c:v>43.5</c:v>
                </c:pt>
                <c:pt idx="17">
                  <c:v>43.37</c:v>
                </c:pt>
                <c:pt idx="18">
                  <c:v>42.56</c:v>
                </c:pt>
                <c:pt idx="19">
                  <c:v>42.27</c:v>
                </c:pt>
                <c:pt idx="20">
                  <c:v>41.62</c:v>
                </c:pt>
                <c:pt idx="21">
                  <c:v>41.45</c:v>
                </c:pt>
                <c:pt idx="22">
                  <c:v>41.44</c:v>
                </c:pt>
                <c:pt idx="23">
                  <c:v>41.4</c:v>
                </c:pt>
                <c:pt idx="24">
                  <c:v>40.4</c:v>
                </c:pt>
                <c:pt idx="25">
                  <c:v>39.64</c:v>
                </c:pt>
                <c:pt idx="26">
                  <c:v>39.409999999999997</c:v>
                </c:pt>
                <c:pt idx="27">
                  <c:v>39.36</c:v>
                </c:pt>
                <c:pt idx="28">
                  <c:v>39.33</c:v>
                </c:pt>
                <c:pt idx="29">
                  <c:v>39.22</c:v>
                </c:pt>
                <c:pt idx="30">
                  <c:v>38.799999999999997</c:v>
                </c:pt>
                <c:pt idx="31">
                  <c:v>38.76</c:v>
                </c:pt>
                <c:pt idx="32">
                  <c:v>38.74</c:v>
                </c:pt>
                <c:pt idx="33">
                  <c:v>38.67</c:v>
                </c:pt>
                <c:pt idx="34">
                  <c:v>38.65</c:v>
                </c:pt>
                <c:pt idx="35">
                  <c:v>38.65</c:v>
                </c:pt>
                <c:pt idx="36">
                  <c:v>38.51</c:v>
                </c:pt>
                <c:pt idx="37">
                  <c:v>38.409999999999997</c:v>
                </c:pt>
                <c:pt idx="38">
                  <c:v>38.380000000000003</c:v>
                </c:pt>
                <c:pt idx="39">
                  <c:v>37.99</c:v>
                </c:pt>
                <c:pt idx="40">
                  <c:v>37.799999999999997</c:v>
                </c:pt>
                <c:pt idx="41">
                  <c:v>37.700000000000003</c:v>
                </c:pt>
                <c:pt idx="42">
                  <c:v>37.61</c:v>
                </c:pt>
                <c:pt idx="43">
                  <c:v>37.520000000000003</c:v>
                </c:pt>
                <c:pt idx="44">
                  <c:v>37.409999999999997</c:v>
                </c:pt>
                <c:pt idx="45">
                  <c:v>37.39</c:v>
                </c:pt>
                <c:pt idx="46">
                  <c:v>37.35</c:v>
                </c:pt>
                <c:pt idx="47">
                  <c:v>37.159999999999997</c:v>
                </c:pt>
                <c:pt idx="48">
                  <c:v>37.11</c:v>
                </c:pt>
                <c:pt idx="49">
                  <c:v>37.11</c:v>
                </c:pt>
                <c:pt idx="50">
                  <c:v>37.020000000000003</c:v>
                </c:pt>
                <c:pt idx="51">
                  <c:v>36.950000000000003</c:v>
                </c:pt>
                <c:pt idx="52">
                  <c:v>36.770000000000003</c:v>
                </c:pt>
                <c:pt idx="53">
                  <c:v>36.729999999999997</c:v>
                </c:pt>
                <c:pt idx="54">
                  <c:v>36.700000000000003</c:v>
                </c:pt>
                <c:pt idx="55">
                  <c:v>36.68</c:v>
                </c:pt>
                <c:pt idx="56">
                  <c:v>36.65</c:v>
                </c:pt>
                <c:pt idx="57">
                  <c:v>36.090000000000003</c:v>
                </c:pt>
                <c:pt idx="58">
                  <c:v>35.83</c:v>
                </c:pt>
                <c:pt idx="59">
                  <c:v>35.79</c:v>
                </c:pt>
                <c:pt idx="60">
                  <c:v>35.35</c:v>
                </c:pt>
                <c:pt idx="61">
                  <c:v>35.28</c:v>
                </c:pt>
                <c:pt idx="62">
                  <c:v>35.270000000000003</c:v>
                </c:pt>
                <c:pt idx="63">
                  <c:v>35.19</c:v>
                </c:pt>
                <c:pt idx="64">
                  <c:v>35.090000000000003</c:v>
                </c:pt>
                <c:pt idx="65">
                  <c:v>35.049999999999997</c:v>
                </c:pt>
                <c:pt idx="66">
                  <c:v>34.79</c:v>
                </c:pt>
                <c:pt idx="67">
                  <c:v>34.75</c:v>
                </c:pt>
                <c:pt idx="68">
                  <c:v>34.659999999999997</c:v>
                </c:pt>
                <c:pt idx="69">
                  <c:v>34.61</c:v>
                </c:pt>
                <c:pt idx="70">
                  <c:v>34.5</c:v>
                </c:pt>
                <c:pt idx="71">
                  <c:v>34.4</c:v>
                </c:pt>
                <c:pt idx="72">
                  <c:v>34.090000000000003</c:v>
                </c:pt>
                <c:pt idx="73">
                  <c:v>34</c:v>
                </c:pt>
                <c:pt idx="74">
                  <c:v>33.99</c:v>
                </c:pt>
                <c:pt idx="75">
                  <c:v>33.97</c:v>
                </c:pt>
                <c:pt idx="76">
                  <c:v>33.67</c:v>
                </c:pt>
                <c:pt idx="77">
                  <c:v>33.630000000000003</c:v>
                </c:pt>
                <c:pt idx="78">
                  <c:v>33.57</c:v>
                </c:pt>
                <c:pt idx="79">
                  <c:v>33.5</c:v>
                </c:pt>
                <c:pt idx="80">
                  <c:v>33.46</c:v>
                </c:pt>
                <c:pt idx="81">
                  <c:v>33.44</c:v>
                </c:pt>
                <c:pt idx="82">
                  <c:v>33.39</c:v>
                </c:pt>
                <c:pt idx="83">
                  <c:v>33.299999999999997</c:v>
                </c:pt>
                <c:pt idx="84">
                  <c:v>33.200000000000003</c:v>
                </c:pt>
                <c:pt idx="85">
                  <c:v>32.86</c:v>
                </c:pt>
                <c:pt idx="86">
                  <c:v>32.81</c:v>
                </c:pt>
                <c:pt idx="87">
                  <c:v>32.770000000000003</c:v>
                </c:pt>
                <c:pt idx="88">
                  <c:v>32.74</c:v>
                </c:pt>
                <c:pt idx="89">
                  <c:v>32.71</c:v>
                </c:pt>
                <c:pt idx="90">
                  <c:v>32.369999999999997</c:v>
                </c:pt>
                <c:pt idx="91">
                  <c:v>32.340000000000003</c:v>
                </c:pt>
                <c:pt idx="92">
                  <c:v>32.24</c:v>
                </c:pt>
                <c:pt idx="93">
                  <c:v>32.200000000000003</c:v>
                </c:pt>
                <c:pt idx="94">
                  <c:v>32.19</c:v>
                </c:pt>
                <c:pt idx="95">
                  <c:v>32.15</c:v>
                </c:pt>
                <c:pt idx="96">
                  <c:v>32.14</c:v>
                </c:pt>
                <c:pt idx="97">
                  <c:v>32.06</c:v>
                </c:pt>
                <c:pt idx="98">
                  <c:v>32.04</c:v>
                </c:pt>
                <c:pt idx="99">
                  <c:v>32.03</c:v>
                </c:pt>
                <c:pt idx="100">
                  <c:v>31.81</c:v>
                </c:pt>
                <c:pt idx="101">
                  <c:v>31.69</c:v>
                </c:pt>
                <c:pt idx="102">
                  <c:v>31.68</c:v>
                </c:pt>
                <c:pt idx="103">
                  <c:v>31.47</c:v>
                </c:pt>
                <c:pt idx="104">
                  <c:v>31.41</c:v>
                </c:pt>
                <c:pt idx="105">
                  <c:v>31.33</c:v>
                </c:pt>
                <c:pt idx="106">
                  <c:v>31.25</c:v>
                </c:pt>
                <c:pt idx="107">
                  <c:v>31.23</c:v>
                </c:pt>
                <c:pt idx="108">
                  <c:v>31.1</c:v>
                </c:pt>
                <c:pt idx="109">
                  <c:v>31.06</c:v>
                </c:pt>
                <c:pt idx="110">
                  <c:v>30.97</c:v>
                </c:pt>
                <c:pt idx="111">
                  <c:v>30.78</c:v>
                </c:pt>
                <c:pt idx="112">
                  <c:v>30.64</c:v>
                </c:pt>
                <c:pt idx="113">
                  <c:v>30.63</c:v>
                </c:pt>
                <c:pt idx="114">
                  <c:v>30.62</c:v>
                </c:pt>
                <c:pt idx="115">
                  <c:v>30.56</c:v>
                </c:pt>
                <c:pt idx="116">
                  <c:v>30.45</c:v>
                </c:pt>
                <c:pt idx="117">
                  <c:v>30.43</c:v>
                </c:pt>
                <c:pt idx="118">
                  <c:v>30.36</c:v>
                </c:pt>
                <c:pt idx="119">
                  <c:v>29.91</c:v>
                </c:pt>
                <c:pt idx="120">
                  <c:v>29.88</c:v>
                </c:pt>
                <c:pt idx="121">
                  <c:v>29.81</c:v>
                </c:pt>
                <c:pt idx="122">
                  <c:v>29.4</c:v>
                </c:pt>
                <c:pt idx="123">
                  <c:v>29.21</c:v>
                </c:pt>
                <c:pt idx="124">
                  <c:v>29.08</c:v>
                </c:pt>
                <c:pt idx="125">
                  <c:v>28.88</c:v>
                </c:pt>
                <c:pt idx="126">
                  <c:v>28.56</c:v>
                </c:pt>
                <c:pt idx="127">
                  <c:v>28.48</c:v>
                </c:pt>
                <c:pt idx="128">
                  <c:v>28.32</c:v>
                </c:pt>
                <c:pt idx="129">
                  <c:v>28.31</c:v>
                </c:pt>
                <c:pt idx="130">
                  <c:v>27.45</c:v>
                </c:pt>
                <c:pt idx="131">
                  <c:v>26.06</c:v>
                </c:pt>
                <c:pt idx="132">
                  <c:v>25.49</c:v>
                </c:pt>
              </c:numCache>
            </c:numRef>
          </c:val>
          <c:extLst>
            <c:ext xmlns:c16="http://schemas.microsoft.com/office/drawing/2014/chart" uri="{C3380CC4-5D6E-409C-BE32-E72D297353CC}">
              <c16:uniqueId val="{00000002-942E-4174-A82A-3FDED953950B}"/>
            </c:ext>
          </c:extLst>
        </c:ser>
        <c:dLbls>
          <c:showLegendKey val="0"/>
          <c:showVal val="0"/>
          <c:showCatName val="0"/>
          <c:showSerName val="0"/>
          <c:showPercent val="0"/>
          <c:showBubbleSize val="0"/>
        </c:dLbls>
        <c:gapWidth val="75"/>
        <c:overlap val="-27"/>
        <c:axId val="1663758400"/>
        <c:axId val="604624928"/>
      </c:barChart>
      <c:catAx>
        <c:axId val="1663758400"/>
        <c:scaling>
          <c:orientation val="minMax"/>
        </c:scaling>
        <c:delete val="1"/>
        <c:axPos val="b"/>
        <c:numFmt formatCode="General" sourceLinked="1"/>
        <c:majorTickMark val="none"/>
        <c:minorTickMark val="none"/>
        <c:tickLblPos val="nextTo"/>
        <c:crossAx val="604624928"/>
        <c:crosses val="autoZero"/>
        <c:auto val="1"/>
        <c:lblAlgn val="ctr"/>
        <c:lblOffset val="100"/>
        <c:noMultiLvlLbl val="0"/>
      </c:catAx>
      <c:valAx>
        <c:axId val="604624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5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'[Tradable and foundational.xlsx]All'!$J$2</c:f>
              <c:strCache>
                <c:ptCount val="1"/>
                <c:pt idx="0">
                  <c:v>England</c:v>
                </c:pt>
              </c:strCache>
            </c:strRef>
          </c:tx>
          <c:spPr>
            <a:solidFill>
              <a:schemeClr val="accent1"/>
            </a:solidFill>
            <a:ln>
              <a:noFill/>
            </a:ln>
            <a:effectLst/>
          </c:spPr>
          <c:invertIfNegative val="0"/>
          <c:dPt>
            <c:idx val="0"/>
            <c:invertIfNegative val="0"/>
            <c:bubble3D val="0"/>
            <c:spPr>
              <a:solidFill>
                <a:srgbClr val="006965"/>
              </a:solidFill>
              <a:ln>
                <a:solidFill>
                  <a:srgbClr val="006965"/>
                </a:solidFill>
              </a:ln>
              <a:effectLst/>
            </c:spPr>
            <c:extLst>
              <c:ext xmlns:c16="http://schemas.microsoft.com/office/drawing/2014/chart" uri="{C3380CC4-5D6E-409C-BE32-E72D297353CC}">
                <c16:uniqueId val="{00000001-68FB-4E11-BB33-51A794DE2D5C}"/>
              </c:ext>
            </c:extLst>
          </c:dPt>
          <c:dPt>
            <c:idx val="1"/>
            <c:invertIfNegative val="0"/>
            <c:bubble3D val="0"/>
            <c:spPr>
              <a:solidFill>
                <a:srgbClr val="B5D137"/>
              </a:solidFill>
              <a:ln>
                <a:solidFill>
                  <a:srgbClr val="B5D137"/>
                </a:solidFill>
              </a:ln>
              <a:effectLst/>
            </c:spPr>
            <c:extLst>
              <c:ext xmlns:c16="http://schemas.microsoft.com/office/drawing/2014/chart" uri="{C3380CC4-5D6E-409C-BE32-E72D297353CC}">
                <c16:uniqueId val="{00000003-68FB-4E11-BB33-51A794DE2D5C}"/>
              </c:ext>
            </c:extLst>
          </c:dPt>
          <c:dPt>
            <c:idx val="2"/>
            <c:invertIfNegative val="0"/>
            <c:bubble3D val="0"/>
            <c:spPr>
              <a:solidFill>
                <a:srgbClr val="006965"/>
              </a:solidFill>
              <a:ln>
                <a:solidFill>
                  <a:srgbClr val="006965"/>
                </a:solidFill>
              </a:ln>
              <a:effectLst/>
            </c:spPr>
            <c:extLst>
              <c:ext xmlns:c16="http://schemas.microsoft.com/office/drawing/2014/chart" uri="{C3380CC4-5D6E-409C-BE32-E72D297353CC}">
                <c16:uniqueId val="{00000002-68FB-4E11-BB33-51A794DE2D5C}"/>
              </c:ext>
            </c:extLst>
          </c:dPt>
          <c:dPt>
            <c:idx val="3"/>
            <c:invertIfNegative val="0"/>
            <c:bubble3D val="0"/>
            <c:spPr>
              <a:solidFill>
                <a:srgbClr val="B5D137"/>
              </a:solidFill>
              <a:ln>
                <a:solidFill>
                  <a:srgbClr val="B5D137"/>
                </a:solidFill>
              </a:ln>
              <a:effectLst/>
            </c:spPr>
            <c:extLst>
              <c:ext xmlns:c16="http://schemas.microsoft.com/office/drawing/2014/chart" uri="{C3380CC4-5D6E-409C-BE32-E72D297353CC}">
                <c16:uniqueId val="{00000004-68FB-4E11-BB33-51A794DE2D5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'[Tradable and foundational.xlsx]All'!$D$3:$E$6</c:f>
              <c:multiLvlStrCache>
                <c:ptCount val="4"/>
                <c:lvl>
                  <c:pt idx="0">
                    <c:v>Tradable</c:v>
                  </c:pt>
                  <c:pt idx="1">
                    <c:v>Foundational</c:v>
                  </c:pt>
                  <c:pt idx="2">
                    <c:v>Tradable</c:v>
                  </c:pt>
                  <c:pt idx="3">
                    <c:v>Foundational</c:v>
                  </c:pt>
                </c:lvl>
                <c:lvl>
                  <c:pt idx="0">
                    <c:v>GVA</c:v>
                  </c:pt>
                  <c:pt idx="2">
                    <c:v>Employment</c:v>
                  </c:pt>
                </c:lvl>
              </c:multiLvlStrCache>
            </c:multiLvlStrRef>
          </c:cat>
          <c:val>
            <c:numRef>
              <c:f>'[Tradable and foundational.xlsx]All'!$J$3:$J$6</c:f>
              <c:numCache>
                <c:formatCode>0%</c:formatCode>
                <c:ptCount val="4"/>
                <c:pt idx="0">
                  <c:v>0.5</c:v>
                </c:pt>
                <c:pt idx="1">
                  <c:v>0.5</c:v>
                </c:pt>
                <c:pt idx="2">
                  <c:v>0.37</c:v>
                </c:pt>
                <c:pt idx="3">
                  <c:v>0.63</c:v>
                </c:pt>
              </c:numCache>
            </c:numRef>
          </c:val>
          <c:extLst>
            <c:ext xmlns:c16="http://schemas.microsoft.com/office/drawing/2014/chart" uri="{C3380CC4-5D6E-409C-BE32-E72D297353CC}">
              <c16:uniqueId val="{00000000-68FB-4E11-BB33-51A794DE2D5C}"/>
            </c:ext>
          </c:extLst>
        </c:ser>
        <c:dLbls>
          <c:showLegendKey val="0"/>
          <c:showVal val="0"/>
          <c:showCatName val="0"/>
          <c:showSerName val="0"/>
          <c:showPercent val="0"/>
          <c:showBubbleSize val="0"/>
        </c:dLbls>
        <c:gapWidth val="182"/>
        <c:axId val="1811694416"/>
        <c:axId val="1781482735"/>
      </c:barChart>
      <c:catAx>
        <c:axId val="181169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482735"/>
        <c:crosses val="autoZero"/>
        <c:auto val="1"/>
        <c:lblAlgn val="ctr"/>
        <c:lblOffset val="100"/>
        <c:noMultiLvlLbl val="0"/>
      </c:catAx>
      <c:valAx>
        <c:axId val="178148273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169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'[GVA analysis - Bucks v Ox - knowledge economy.xlsx]Sheet1'!$A$47</c:f>
              <c:strCache>
                <c:ptCount val="1"/>
                <c:pt idx="0">
                  <c:v>Buckinghamshire</c:v>
                </c:pt>
              </c:strCache>
            </c:strRef>
          </c:tx>
          <c:spPr>
            <a:ln w="28575" cap="rnd">
              <a:solidFill>
                <a:srgbClr val="006965"/>
              </a:solidFill>
              <a:round/>
            </a:ln>
            <a:effectLst/>
          </c:spPr>
          <c:marker>
            <c:symbol val="none"/>
          </c:marker>
          <c:cat>
            <c:strRef>
              <c:f>'[GVA analysis - Bucks v Ox - knowledge economy.xlsx]Sheet1'!$K$46:$Y$46</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'[GVA analysis - Bucks v Ox - knowledge economy.xlsx]Sheet1'!$K$47:$Y$47</c:f>
              <c:numCache>
                <c:formatCode>General</c:formatCode>
                <c:ptCount val="15"/>
                <c:pt idx="0">
                  <c:v>1103</c:v>
                </c:pt>
                <c:pt idx="1">
                  <c:v>1021</c:v>
                </c:pt>
                <c:pt idx="2">
                  <c:v>983</c:v>
                </c:pt>
                <c:pt idx="3">
                  <c:v>1017</c:v>
                </c:pt>
                <c:pt idx="4">
                  <c:v>1089</c:v>
                </c:pt>
                <c:pt idx="5">
                  <c:v>1125</c:v>
                </c:pt>
                <c:pt idx="6">
                  <c:v>1101</c:v>
                </c:pt>
                <c:pt idx="7">
                  <c:v>1239</c:v>
                </c:pt>
                <c:pt idx="8">
                  <c:v>1199</c:v>
                </c:pt>
                <c:pt idx="9">
                  <c:v>1218</c:v>
                </c:pt>
                <c:pt idx="10">
                  <c:v>1063</c:v>
                </c:pt>
                <c:pt idx="11">
                  <c:v>1130</c:v>
                </c:pt>
                <c:pt idx="12">
                  <c:v>1108</c:v>
                </c:pt>
                <c:pt idx="13">
                  <c:v>1152</c:v>
                </c:pt>
                <c:pt idx="14">
                  <c:v>1178</c:v>
                </c:pt>
              </c:numCache>
            </c:numRef>
          </c:val>
          <c:smooth val="0"/>
          <c:extLst>
            <c:ext xmlns:c16="http://schemas.microsoft.com/office/drawing/2014/chart" uri="{C3380CC4-5D6E-409C-BE32-E72D297353CC}">
              <c16:uniqueId val="{00000000-E1FF-4B43-B8D1-91A23BA6A076}"/>
            </c:ext>
          </c:extLst>
        </c:ser>
        <c:ser>
          <c:idx val="1"/>
          <c:order val="1"/>
          <c:tx>
            <c:strRef>
              <c:f>'[GVA analysis - Bucks v Ox - knowledge economy.xlsx]Sheet1'!$A$48</c:f>
              <c:strCache>
                <c:ptCount val="1"/>
                <c:pt idx="0">
                  <c:v>Oxfordshire</c:v>
                </c:pt>
              </c:strCache>
            </c:strRef>
          </c:tx>
          <c:spPr>
            <a:ln w="28575" cap="rnd">
              <a:solidFill>
                <a:schemeClr val="bg1">
                  <a:lumMod val="50000"/>
                </a:schemeClr>
              </a:solidFill>
              <a:round/>
            </a:ln>
            <a:effectLst/>
          </c:spPr>
          <c:marker>
            <c:symbol val="none"/>
          </c:marker>
          <c:cat>
            <c:strRef>
              <c:f>'[GVA analysis - Bucks v Ox - knowledge economy.xlsx]Sheet1'!$K$46:$Y$46</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'[GVA analysis - Bucks v Ox - knowledge economy.xlsx]Sheet1'!$K$48:$Y$48</c:f>
              <c:numCache>
                <c:formatCode>General</c:formatCode>
                <c:ptCount val="15"/>
                <c:pt idx="0">
                  <c:v>1398</c:v>
                </c:pt>
                <c:pt idx="1">
                  <c:v>1318</c:v>
                </c:pt>
                <c:pt idx="2">
                  <c:v>1191</c:v>
                </c:pt>
                <c:pt idx="3">
                  <c:v>1289</c:v>
                </c:pt>
                <c:pt idx="4">
                  <c:v>1354</c:v>
                </c:pt>
                <c:pt idx="5">
                  <c:v>1442</c:v>
                </c:pt>
                <c:pt idx="6">
                  <c:v>1468</c:v>
                </c:pt>
                <c:pt idx="7">
                  <c:v>1737</c:v>
                </c:pt>
                <c:pt idx="8">
                  <c:v>2044</c:v>
                </c:pt>
                <c:pt idx="9">
                  <c:v>1670</c:v>
                </c:pt>
                <c:pt idx="10">
                  <c:v>1756</c:v>
                </c:pt>
                <c:pt idx="11">
                  <c:v>1805</c:v>
                </c:pt>
                <c:pt idx="12">
                  <c:v>1980</c:v>
                </c:pt>
                <c:pt idx="13">
                  <c:v>2349</c:v>
                </c:pt>
                <c:pt idx="14">
                  <c:v>2394</c:v>
                </c:pt>
              </c:numCache>
            </c:numRef>
          </c:val>
          <c:smooth val="0"/>
          <c:extLst>
            <c:ext xmlns:c16="http://schemas.microsoft.com/office/drawing/2014/chart" uri="{C3380CC4-5D6E-409C-BE32-E72D297353CC}">
              <c16:uniqueId val="{00000001-E1FF-4B43-B8D1-91A23BA6A076}"/>
            </c:ext>
          </c:extLst>
        </c:ser>
        <c:ser>
          <c:idx val="2"/>
          <c:order val="2"/>
          <c:tx>
            <c:strRef>
              <c:f>'[GVA analysis - Bucks v Ox - knowledge economy.xlsx]Sheet1'!$A$49</c:f>
              <c:strCache>
                <c:ptCount val="1"/>
                <c:pt idx="0">
                  <c:v>Berkshire</c:v>
                </c:pt>
              </c:strCache>
            </c:strRef>
          </c:tx>
          <c:spPr>
            <a:ln w="28575" cap="rnd">
              <a:solidFill>
                <a:srgbClr val="B5D137"/>
              </a:solidFill>
              <a:round/>
            </a:ln>
            <a:effectLst/>
          </c:spPr>
          <c:marker>
            <c:symbol val="none"/>
          </c:marker>
          <c:cat>
            <c:strRef>
              <c:f>'[GVA analysis - Bucks v Ox - knowledge economy.xlsx]Sheet1'!$K$46:$Y$46</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'[GVA analysis - Bucks v Ox - knowledge economy.xlsx]Sheet1'!$K$49:$Y$49</c:f>
              <c:numCache>
                <c:formatCode>General</c:formatCode>
                <c:ptCount val="15"/>
                <c:pt idx="0">
                  <c:v>4920</c:v>
                </c:pt>
                <c:pt idx="1">
                  <c:v>4835</c:v>
                </c:pt>
                <c:pt idx="2">
                  <c:v>4869</c:v>
                </c:pt>
                <c:pt idx="3">
                  <c:v>5303</c:v>
                </c:pt>
                <c:pt idx="4">
                  <c:v>5995</c:v>
                </c:pt>
                <c:pt idx="5">
                  <c:v>6606</c:v>
                </c:pt>
                <c:pt idx="6">
                  <c:v>6637</c:v>
                </c:pt>
                <c:pt idx="7">
                  <c:v>7501</c:v>
                </c:pt>
                <c:pt idx="8">
                  <c:v>8474</c:v>
                </c:pt>
                <c:pt idx="9">
                  <c:v>9015</c:v>
                </c:pt>
                <c:pt idx="10">
                  <c:v>9484</c:v>
                </c:pt>
                <c:pt idx="11">
                  <c:v>11446</c:v>
                </c:pt>
                <c:pt idx="12">
                  <c:v>12620</c:v>
                </c:pt>
                <c:pt idx="13">
                  <c:v>13000</c:v>
                </c:pt>
                <c:pt idx="14">
                  <c:v>13638</c:v>
                </c:pt>
              </c:numCache>
            </c:numRef>
          </c:val>
          <c:smooth val="0"/>
          <c:extLst>
            <c:ext xmlns:c16="http://schemas.microsoft.com/office/drawing/2014/chart" uri="{C3380CC4-5D6E-409C-BE32-E72D297353CC}">
              <c16:uniqueId val="{00000002-E1FF-4B43-B8D1-91A23BA6A076}"/>
            </c:ext>
          </c:extLst>
        </c:ser>
        <c:ser>
          <c:idx val="3"/>
          <c:order val="3"/>
          <c:tx>
            <c:strRef>
              <c:f>'[GVA analysis - Bucks v Ox - knowledge economy.xlsx]Sheet1'!$A$50</c:f>
              <c:strCache>
                <c:ptCount val="1"/>
                <c:pt idx="0">
                  <c:v>Milton Keynes</c:v>
                </c:pt>
              </c:strCache>
            </c:strRef>
          </c:tx>
          <c:spPr>
            <a:ln w="28575" cap="rnd">
              <a:solidFill>
                <a:schemeClr val="accent4"/>
              </a:solidFill>
              <a:round/>
            </a:ln>
            <a:effectLst/>
          </c:spPr>
          <c:marker>
            <c:symbol val="none"/>
          </c:marker>
          <c:cat>
            <c:strRef>
              <c:f>'[GVA analysis - Bucks v Ox - knowledge economy.xlsx]Sheet1'!$K$46:$Y$46</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'[GVA analysis - Bucks v Ox - knowledge economy.xlsx]Sheet1'!$K$50:$Y$50</c:f>
              <c:numCache>
                <c:formatCode>General</c:formatCode>
                <c:ptCount val="15"/>
                <c:pt idx="0">
                  <c:v>558</c:v>
                </c:pt>
                <c:pt idx="1">
                  <c:v>531</c:v>
                </c:pt>
                <c:pt idx="2">
                  <c:v>544</c:v>
                </c:pt>
                <c:pt idx="3">
                  <c:v>573</c:v>
                </c:pt>
                <c:pt idx="4">
                  <c:v>629</c:v>
                </c:pt>
                <c:pt idx="5">
                  <c:v>639</c:v>
                </c:pt>
                <c:pt idx="6">
                  <c:v>700</c:v>
                </c:pt>
                <c:pt idx="7">
                  <c:v>787</c:v>
                </c:pt>
                <c:pt idx="8">
                  <c:v>810</c:v>
                </c:pt>
                <c:pt idx="9">
                  <c:v>737</c:v>
                </c:pt>
                <c:pt idx="10">
                  <c:v>744</c:v>
                </c:pt>
                <c:pt idx="11">
                  <c:v>831</c:v>
                </c:pt>
                <c:pt idx="12">
                  <c:v>826</c:v>
                </c:pt>
                <c:pt idx="13">
                  <c:v>899</c:v>
                </c:pt>
                <c:pt idx="14">
                  <c:v>961</c:v>
                </c:pt>
              </c:numCache>
            </c:numRef>
          </c:val>
          <c:smooth val="0"/>
          <c:extLst>
            <c:ext xmlns:c16="http://schemas.microsoft.com/office/drawing/2014/chart" uri="{C3380CC4-5D6E-409C-BE32-E72D297353CC}">
              <c16:uniqueId val="{00000003-E1FF-4B43-B8D1-91A23BA6A076}"/>
            </c:ext>
          </c:extLst>
        </c:ser>
        <c:dLbls>
          <c:showLegendKey val="0"/>
          <c:showVal val="0"/>
          <c:showCatName val="0"/>
          <c:showSerName val="0"/>
          <c:showPercent val="0"/>
          <c:showBubbleSize val="0"/>
        </c:dLbls>
        <c:smooth val="0"/>
        <c:axId val="1233357743"/>
        <c:axId val="1233360143"/>
      </c:lineChart>
      <c:catAx>
        <c:axId val="123335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33360143"/>
        <c:crosses val="autoZero"/>
        <c:auto val="1"/>
        <c:lblAlgn val="ctr"/>
        <c:lblOffset val="100"/>
        <c:noMultiLvlLbl val="0"/>
      </c:catAx>
      <c:valAx>
        <c:axId val="1233360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33357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2023 .xlsx]GVA by industry'!$F$2</c:f>
              <c:strCache>
                <c:ptCount val="1"/>
                <c:pt idx="0">
                  <c:v>Buckinghamshire</c:v>
                </c:pt>
              </c:strCache>
            </c:strRef>
          </c:tx>
          <c:spPr>
            <a:solidFill>
              <a:srgbClr val="006965"/>
            </a:solidFill>
            <a:ln>
              <a:noFill/>
            </a:ln>
            <a:effectLst/>
          </c:spPr>
          <c:invertIfNegative val="0"/>
          <c:cat>
            <c:strRef>
              <c:f>'[Buckinghamshire Economy 2023 .xlsx]GVA by industry'!$E$3:$E$20</c:f>
              <c:strCache>
                <c:ptCount val="18"/>
                <c:pt idx="0">
                  <c:v>Agriculture</c:v>
                </c:pt>
                <c:pt idx="1">
                  <c:v>Manufacturing</c:v>
                </c:pt>
                <c:pt idx="2">
                  <c:v>Utilities</c:v>
                </c:pt>
                <c:pt idx="3">
                  <c:v>Construction</c:v>
                </c:pt>
                <c:pt idx="4">
                  <c:v>Wholesale </c:v>
                </c:pt>
                <c:pt idx="5">
                  <c:v>Retail &amp; motor trades</c:v>
                </c:pt>
                <c:pt idx="6">
                  <c:v>Transportation &amp; storage</c:v>
                </c:pt>
                <c:pt idx="7">
                  <c:v>Hospitality</c:v>
                </c:pt>
                <c:pt idx="8">
                  <c:v>Information &amp; communication</c:v>
                </c:pt>
                <c:pt idx="9">
                  <c:v>Financial &amp; insurance </c:v>
                </c:pt>
                <c:pt idx="10">
                  <c:v>Real estate</c:v>
                </c:pt>
                <c:pt idx="11">
                  <c:v>Professional, scientific &amp; technical</c:v>
                </c:pt>
                <c:pt idx="12">
                  <c:v>Admin &amp; support services</c:v>
                </c:pt>
                <c:pt idx="13">
                  <c:v>Public admin &amp; defence</c:v>
                </c:pt>
                <c:pt idx="14">
                  <c:v>Education</c:v>
                </c:pt>
                <c:pt idx="15">
                  <c:v>Health &amp; social work </c:v>
                </c:pt>
                <c:pt idx="16">
                  <c:v>Arts, entertainment &amp; recreation</c:v>
                </c:pt>
                <c:pt idx="17">
                  <c:v>Other service activities</c:v>
                </c:pt>
              </c:strCache>
            </c:strRef>
          </c:cat>
          <c:val>
            <c:numRef>
              <c:f>'[Buckinghamshire Economy 2023 .xlsx]GVA by industry'!$F$3:$F$20</c:f>
              <c:numCache>
                <c:formatCode>0.0%</c:formatCode>
                <c:ptCount val="18"/>
                <c:pt idx="0">
                  <c:v>4.3112587462011452E-3</c:v>
                </c:pt>
                <c:pt idx="1">
                  <c:v>0.10375291540038165</c:v>
                </c:pt>
                <c:pt idx="2">
                  <c:v>1.4771361933705563E-2</c:v>
                </c:pt>
                <c:pt idx="3">
                  <c:v>0.10976040709590784</c:v>
                </c:pt>
                <c:pt idx="4">
                  <c:v>0.10311682804438477</c:v>
                </c:pt>
                <c:pt idx="5">
                  <c:v>7.2938016820976753E-2</c:v>
                </c:pt>
                <c:pt idx="6">
                  <c:v>1.6467594883030602E-2</c:v>
                </c:pt>
                <c:pt idx="7">
                  <c:v>2.5655523358541241E-2</c:v>
                </c:pt>
                <c:pt idx="8">
                  <c:v>7.5623718990741398E-2</c:v>
                </c:pt>
                <c:pt idx="9">
                  <c:v>4.226447098734893E-2</c:v>
                </c:pt>
                <c:pt idx="10">
                  <c:v>3.8447946851367591E-2</c:v>
                </c:pt>
                <c:pt idx="11">
                  <c:v>6.8273376210332887E-2</c:v>
                </c:pt>
                <c:pt idx="12">
                  <c:v>6.2901971870803597E-2</c:v>
                </c:pt>
                <c:pt idx="13">
                  <c:v>6.4456852074351548E-2</c:v>
                </c:pt>
                <c:pt idx="14">
                  <c:v>7.7249275567177894E-2</c:v>
                </c:pt>
                <c:pt idx="15">
                  <c:v>7.625980634673829E-2</c:v>
                </c:pt>
                <c:pt idx="16">
                  <c:v>1.8941267934129622E-2</c:v>
                </c:pt>
                <c:pt idx="17">
                  <c:v>2.2192381087002614E-2</c:v>
                </c:pt>
              </c:numCache>
            </c:numRef>
          </c:val>
          <c:extLst>
            <c:ext xmlns:c16="http://schemas.microsoft.com/office/drawing/2014/chart" uri="{C3380CC4-5D6E-409C-BE32-E72D297353CC}">
              <c16:uniqueId val="{00000000-76FC-4BF9-9BC8-DBFA50F9E5D8}"/>
            </c:ext>
          </c:extLst>
        </c:ser>
        <c:ser>
          <c:idx val="1"/>
          <c:order val="1"/>
          <c:tx>
            <c:strRef>
              <c:f>'[Buckinghamshire Economy 2023 .xlsx]GVA by industry'!$G$2</c:f>
              <c:strCache>
                <c:ptCount val="1"/>
                <c:pt idx="0">
                  <c:v>England</c:v>
                </c:pt>
              </c:strCache>
            </c:strRef>
          </c:tx>
          <c:spPr>
            <a:solidFill>
              <a:srgbClr val="B5D137"/>
            </a:solidFill>
            <a:ln>
              <a:noFill/>
            </a:ln>
            <a:effectLst/>
          </c:spPr>
          <c:invertIfNegative val="0"/>
          <c:cat>
            <c:strRef>
              <c:f>'[Buckinghamshire Economy 2023 .xlsx]GVA by industry'!$E$3:$E$20</c:f>
              <c:strCache>
                <c:ptCount val="18"/>
                <c:pt idx="0">
                  <c:v>Agriculture</c:v>
                </c:pt>
                <c:pt idx="1">
                  <c:v>Manufacturing</c:v>
                </c:pt>
                <c:pt idx="2">
                  <c:v>Utilities</c:v>
                </c:pt>
                <c:pt idx="3">
                  <c:v>Construction</c:v>
                </c:pt>
                <c:pt idx="4">
                  <c:v>Wholesale </c:v>
                </c:pt>
                <c:pt idx="5">
                  <c:v>Retail &amp; motor trades</c:v>
                </c:pt>
                <c:pt idx="6">
                  <c:v>Transportation &amp; storage</c:v>
                </c:pt>
                <c:pt idx="7">
                  <c:v>Hospitality</c:v>
                </c:pt>
                <c:pt idx="8">
                  <c:v>Information &amp; communication</c:v>
                </c:pt>
                <c:pt idx="9">
                  <c:v>Financial &amp; insurance </c:v>
                </c:pt>
                <c:pt idx="10">
                  <c:v>Real estate</c:v>
                </c:pt>
                <c:pt idx="11">
                  <c:v>Professional, scientific &amp; technical</c:v>
                </c:pt>
                <c:pt idx="12">
                  <c:v>Admin &amp; support services</c:v>
                </c:pt>
                <c:pt idx="13">
                  <c:v>Public admin &amp; defence</c:v>
                </c:pt>
                <c:pt idx="14">
                  <c:v>Education</c:v>
                </c:pt>
                <c:pt idx="15">
                  <c:v>Health &amp; social work </c:v>
                </c:pt>
                <c:pt idx="16">
                  <c:v>Arts, entertainment &amp; recreation</c:v>
                </c:pt>
                <c:pt idx="17">
                  <c:v>Other service activities</c:v>
                </c:pt>
              </c:strCache>
            </c:strRef>
          </c:cat>
          <c:val>
            <c:numRef>
              <c:f>'[Buckinghamshire Economy 2023 .xlsx]GVA by industry'!$G$3:$G$20</c:f>
              <c:numCache>
                <c:formatCode>0.0%</c:formatCode>
                <c:ptCount val="18"/>
                <c:pt idx="0">
                  <c:v>8.3330715636445885E-3</c:v>
                </c:pt>
                <c:pt idx="1">
                  <c:v>0.10427710729834834</c:v>
                </c:pt>
                <c:pt idx="2">
                  <c:v>3.0040270648916588E-2</c:v>
                </c:pt>
                <c:pt idx="3">
                  <c:v>6.6033812267155864E-2</c:v>
                </c:pt>
                <c:pt idx="4">
                  <c:v>4.8520163595584677E-2</c:v>
                </c:pt>
                <c:pt idx="5">
                  <c:v>6.4079963310360422E-2</c:v>
                </c:pt>
                <c:pt idx="6">
                  <c:v>3.5080070112393433E-2</c:v>
                </c:pt>
                <c:pt idx="7">
                  <c:v>2.6243772499104749E-2</c:v>
                </c:pt>
                <c:pt idx="8">
                  <c:v>7.7849258354117851E-2</c:v>
                </c:pt>
                <c:pt idx="9">
                  <c:v>0.10343902546286117</c:v>
                </c:pt>
                <c:pt idx="10">
                  <c:v>4.2248999516249615E-2</c:v>
                </c:pt>
                <c:pt idx="11">
                  <c:v>9.0135889880821496E-2</c:v>
                </c:pt>
                <c:pt idx="12">
                  <c:v>5.9393238803063332E-2</c:v>
                </c:pt>
                <c:pt idx="13">
                  <c:v>5.3028465883032928E-2</c:v>
                </c:pt>
                <c:pt idx="14">
                  <c:v>7.018589836215941E-2</c:v>
                </c:pt>
                <c:pt idx="15">
                  <c:v>8.8615531528588393E-2</c:v>
                </c:pt>
                <c:pt idx="16">
                  <c:v>1.5339284928976647E-2</c:v>
                </c:pt>
                <c:pt idx="17">
                  <c:v>1.5421585319118192E-2</c:v>
                </c:pt>
              </c:numCache>
            </c:numRef>
          </c:val>
          <c:extLst>
            <c:ext xmlns:c16="http://schemas.microsoft.com/office/drawing/2014/chart" uri="{C3380CC4-5D6E-409C-BE32-E72D297353CC}">
              <c16:uniqueId val="{00000001-76FC-4BF9-9BC8-DBFA50F9E5D8}"/>
            </c:ext>
          </c:extLst>
        </c:ser>
        <c:dLbls>
          <c:showLegendKey val="0"/>
          <c:showVal val="0"/>
          <c:showCatName val="0"/>
          <c:showSerName val="0"/>
          <c:showPercent val="0"/>
          <c:showBubbleSize val="0"/>
        </c:dLbls>
        <c:gapWidth val="182"/>
        <c:axId val="1447930016"/>
        <c:axId val="1416672352"/>
      </c:barChart>
      <c:catAx>
        <c:axId val="1447930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6672352"/>
        <c:crosses val="autoZero"/>
        <c:auto val="1"/>
        <c:lblAlgn val="ctr"/>
        <c:lblOffset val="100"/>
        <c:noMultiLvlLbl val="0"/>
      </c:catAx>
      <c:valAx>
        <c:axId val="14166723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793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Sheet3!$M$8</c:f>
              <c:strCache>
                <c:ptCount val="1"/>
                <c:pt idx="0">
                  <c:v>Buckinghamshire</c:v>
                </c:pt>
              </c:strCache>
            </c:strRef>
          </c:tx>
          <c:spPr>
            <a:solidFill>
              <a:srgbClr val="006965"/>
            </a:solidFill>
            <a:ln>
              <a:solidFill>
                <a:srgbClr val="006965"/>
              </a:solidFill>
            </a:ln>
            <a:effectLst/>
          </c:spPr>
          <c:invertIfNegative val="0"/>
          <c:cat>
            <c:strRef>
              <c:f>Sheet3!$L$9:$L$25</c:f>
              <c:strCache>
                <c:ptCount val="17"/>
                <c:pt idx="0">
                  <c:v>Agriculture &amp; utilities</c:v>
                </c:pt>
                <c:pt idx="1">
                  <c:v>Manufacturing</c:v>
                </c:pt>
                <c:pt idx="2">
                  <c:v>Construction</c:v>
                </c:pt>
                <c:pt idx="3">
                  <c:v>Motor trades</c:v>
                </c:pt>
                <c:pt idx="4">
                  <c:v>Wholesale </c:v>
                </c:pt>
                <c:pt idx="5">
                  <c:v>Retail</c:v>
                </c:pt>
                <c:pt idx="6">
                  <c:v>Transportation &amp; storage</c:v>
                </c:pt>
                <c:pt idx="7">
                  <c:v>Hospitality</c:v>
                </c:pt>
                <c:pt idx="8">
                  <c:v>Information &amp; communication</c:v>
                </c:pt>
                <c:pt idx="9">
                  <c:v>Financial &amp; insurance </c:v>
                </c:pt>
                <c:pt idx="10">
                  <c:v>Real estate</c:v>
                </c:pt>
                <c:pt idx="11">
                  <c:v>Professional, scientific &amp; technical</c:v>
                </c:pt>
                <c:pt idx="12">
                  <c:v>Admin &amp; support services</c:v>
                </c:pt>
                <c:pt idx="13">
                  <c:v>Public admin &amp; defence</c:v>
                </c:pt>
                <c:pt idx="14">
                  <c:v>Education</c:v>
                </c:pt>
                <c:pt idx="15">
                  <c:v>Health &amp; social work </c:v>
                </c:pt>
                <c:pt idx="16">
                  <c:v>Arts, entertainment &amp; recreation</c:v>
                </c:pt>
              </c:strCache>
            </c:strRef>
          </c:cat>
          <c:val>
            <c:numRef>
              <c:f>Sheet3!$M$9:$M$25</c:f>
              <c:numCache>
                <c:formatCode>0.0%</c:formatCode>
                <c:ptCount val="17"/>
                <c:pt idx="0">
                  <c:v>1.7189079878665317E-2</c:v>
                </c:pt>
                <c:pt idx="1">
                  <c:v>6.8756319514661268E-2</c:v>
                </c:pt>
                <c:pt idx="2">
                  <c:v>5.6622851365015166E-2</c:v>
                </c:pt>
                <c:pt idx="3">
                  <c:v>2.0222446916076844E-2</c:v>
                </c:pt>
                <c:pt idx="4">
                  <c:v>7.6845298281092017E-2</c:v>
                </c:pt>
                <c:pt idx="5">
                  <c:v>8.0889787664307378E-2</c:v>
                </c:pt>
                <c:pt idx="6">
                  <c:v>3.2355915065722954E-2</c:v>
                </c:pt>
                <c:pt idx="7">
                  <c:v>6.4711830131445908E-2</c:v>
                </c:pt>
                <c:pt idx="8">
                  <c:v>6.0667340748230533E-2</c:v>
                </c:pt>
                <c:pt idx="9">
                  <c:v>1.4155712841253791E-2</c:v>
                </c:pt>
                <c:pt idx="10">
                  <c:v>1.8200202224469161E-2</c:v>
                </c:pt>
                <c:pt idx="11">
                  <c:v>9.3023255813953487E-2</c:v>
                </c:pt>
                <c:pt idx="12">
                  <c:v>0.11324570273003033</c:v>
                </c:pt>
                <c:pt idx="13">
                  <c:v>2.8311425682507583E-2</c:v>
                </c:pt>
                <c:pt idx="14">
                  <c:v>9.3023255813953487E-2</c:v>
                </c:pt>
                <c:pt idx="15">
                  <c:v>0.11324570273003033</c:v>
                </c:pt>
                <c:pt idx="16">
                  <c:v>4.8533872598584431E-2</c:v>
                </c:pt>
              </c:numCache>
            </c:numRef>
          </c:val>
          <c:extLst>
            <c:ext xmlns:c16="http://schemas.microsoft.com/office/drawing/2014/chart" uri="{C3380CC4-5D6E-409C-BE32-E72D297353CC}">
              <c16:uniqueId val="{00000000-1B47-4A0C-B230-2A058459A349}"/>
            </c:ext>
          </c:extLst>
        </c:ser>
        <c:ser>
          <c:idx val="1"/>
          <c:order val="1"/>
          <c:tx>
            <c:strRef>
              <c:f>Sheet3!$N$8</c:f>
              <c:strCache>
                <c:ptCount val="1"/>
                <c:pt idx="0">
                  <c:v>England</c:v>
                </c:pt>
              </c:strCache>
            </c:strRef>
          </c:tx>
          <c:spPr>
            <a:solidFill>
              <a:srgbClr val="B5D137"/>
            </a:solidFill>
            <a:ln>
              <a:noFill/>
            </a:ln>
            <a:effectLst/>
          </c:spPr>
          <c:invertIfNegative val="0"/>
          <c:cat>
            <c:strRef>
              <c:f>Sheet3!$L$9:$L$25</c:f>
              <c:strCache>
                <c:ptCount val="17"/>
                <c:pt idx="0">
                  <c:v>Agriculture &amp; utilities</c:v>
                </c:pt>
                <c:pt idx="1">
                  <c:v>Manufacturing</c:v>
                </c:pt>
                <c:pt idx="2">
                  <c:v>Construction</c:v>
                </c:pt>
                <c:pt idx="3">
                  <c:v>Motor trades</c:v>
                </c:pt>
                <c:pt idx="4">
                  <c:v>Wholesale </c:v>
                </c:pt>
                <c:pt idx="5">
                  <c:v>Retail</c:v>
                </c:pt>
                <c:pt idx="6">
                  <c:v>Transportation &amp; storage</c:v>
                </c:pt>
                <c:pt idx="7">
                  <c:v>Hospitality</c:v>
                </c:pt>
                <c:pt idx="8">
                  <c:v>Information &amp; communication</c:v>
                </c:pt>
                <c:pt idx="9">
                  <c:v>Financial &amp; insurance </c:v>
                </c:pt>
                <c:pt idx="10">
                  <c:v>Real estate</c:v>
                </c:pt>
                <c:pt idx="11">
                  <c:v>Professional, scientific &amp; technical</c:v>
                </c:pt>
                <c:pt idx="12">
                  <c:v>Admin &amp; support services</c:v>
                </c:pt>
                <c:pt idx="13">
                  <c:v>Public admin &amp; defence</c:v>
                </c:pt>
                <c:pt idx="14">
                  <c:v>Education</c:v>
                </c:pt>
                <c:pt idx="15">
                  <c:v>Health &amp; social work </c:v>
                </c:pt>
                <c:pt idx="16">
                  <c:v>Arts, entertainment &amp; recreation</c:v>
                </c:pt>
              </c:strCache>
            </c:strRef>
          </c:cat>
          <c:val>
            <c:numRef>
              <c:f>Sheet3!$N$9:$N$25</c:f>
              <c:numCache>
                <c:formatCode>0.0%</c:formatCode>
                <c:ptCount val="17"/>
                <c:pt idx="0">
                  <c:v>1.7198836224358267E-2</c:v>
                </c:pt>
                <c:pt idx="1">
                  <c:v>7.4835193164659516E-2</c:v>
                </c:pt>
                <c:pt idx="2">
                  <c:v>4.7876846020697528E-2</c:v>
                </c:pt>
                <c:pt idx="3">
                  <c:v>1.7235664567451112E-2</c:v>
                </c:pt>
                <c:pt idx="4">
                  <c:v>3.8522446875115086E-2</c:v>
                </c:pt>
                <c:pt idx="5">
                  <c:v>8.463153242735609E-2</c:v>
                </c:pt>
                <c:pt idx="6">
                  <c:v>5.1080911869774981E-2</c:v>
                </c:pt>
                <c:pt idx="7">
                  <c:v>7.8959967591058083E-2</c:v>
                </c:pt>
                <c:pt idx="8">
                  <c:v>4.7655875962140465E-2</c:v>
                </c:pt>
                <c:pt idx="9">
                  <c:v>3.3403307185209737E-2</c:v>
                </c:pt>
                <c:pt idx="10">
                  <c:v>1.9150738408279012E-2</c:v>
                </c:pt>
                <c:pt idx="11">
                  <c:v>9.3875446543660007E-2</c:v>
                </c:pt>
                <c:pt idx="12">
                  <c:v>9.1776230987367882E-2</c:v>
                </c:pt>
                <c:pt idx="13">
                  <c:v>4.3199646447906311E-2</c:v>
                </c:pt>
                <c:pt idx="14">
                  <c:v>8.5331270946120127E-2</c:v>
                </c:pt>
                <c:pt idx="15">
                  <c:v>0.13180863992928959</c:v>
                </c:pt>
                <c:pt idx="16">
                  <c:v>4.3457444849556222E-2</c:v>
                </c:pt>
              </c:numCache>
            </c:numRef>
          </c:val>
          <c:extLst>
            <c:ext xmlns:c16="http://schemas.microsoft.com/office/drawing/2014/chart" uri="{C3380CC4-5D6E-409C-BE32-E72D297353CC}">
              <c16:uniqueId val="{00000001-1B47-4A0C-B230-2A058459A349}"/>
            </c:ext>
          </c:extLst>
        </c:ser>
        <c:dLbls>
          <c:showLegendKey val="0"/>
          <c:showVal val="0"/>
          <c:showCatName val="0"/>
          <c:showSerName val="0"/>
          <c:showPercent val="0"/>
          <c:showBubbleSize val="0"/>
        </c:dLbls>
        <c:gapWidth val="182"/>
        <c:axId val="1487416976"/>
        <c:axId val="1437964752"/>
      </c:barChart>
      <c:catAx>
        <c:axId val="1487416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7964752"/>
        <c:crosses val="autoZero"/>
        <c:auto val="1"/>
        <c:lblAlgn val="ctr"/>
        <c:lblOffset val="100"/>
        <c:noMultiLvlLbl val="0"/>
      </c:catAx>
      <c:valAx>
        <c:axId val="14379647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8741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'businesses by industry'!$H$8</c:f>
              <c:strCache>
                <c:ptCount val="1"/>
                <c:pt idx="0">
                  <c:v>Buckinghamshire</c:v>
                </c:pt>
              </c:strCache>
            </c:strRef>
          </c:tx>
          <c:spPr>
            <a:solidFill>
              <a:srgbClr val="006965"/>
            </a:solidFill>
            <a:ln>
              <a:noFill/>
            </a:ln>
            <a:effectLst/>
          </c:spPr>
          <c:invertIfNegative val="0"/>
          <c:cat>
            <c:strRef>
              <c:f>'businesses by industry'!$G$9:$G$26</c:f>
              <c:strCache>
                <c:ptCount val="18"/>
                <c:pt idx="0">
                  <c:v>Agriculture</c:v>
                </c:pt>
                <c:pt idx="1">
                  <c:v>Utilities</c:v>
                </c:pt>
                <c:pt idx="2">
                  <c:v>Manufacturing</c:v>
                </c:pt>
                <c:pt idx="3">
                  <c:v>Construction</c:v>
                </c:pt>
                <c:pt idx="4">
                  <c:v>Motor trades</c:v>
                </c:pt>
                <c:pt idx="5">
                  <c:v>Wholesale </c:v>
                </c:pt>
                <c:pt idx="6">
                  <c:v>Retail</c:v>
                </c:pt>
                <c:pt idx="7">
                  <c:v>Transportation &amp; storage</c:v>
                </c:pt>
                <c:pt idx="8">
                  <c:v>Hospitality</c:v>
                </c:pt>
                <c:pt idx="9">
                  <c:v>Information &amp; communication</c:v>
                </c:pt>
                <c:pt idx="10">
                  <c:v>Financial &amp; insurance </c:v>
                </c:pt>
                <c:pt idx="11">
                  <c:v>Real estate</c:v>
                </c:pt>
                <c:pt idx="12">
                  <c:v>Professional, scientific &amp; technical</c:v>
                </c:pt>
                <c:pt idx="13">
                  <c:v>Admin &amp; support services</c:v>
                </c:pt>
                <c:pt idx="14">
                  <c:v>Public admin &amp; defence</c:v>
                </c:pt>
                <c:pt idx="15">
                  <c:v>Education</c:v>
                </c:pt>
                <c:pt idx="16">
                  <c:v>Health &amp; social work </c:v>
                </c:pt>
                <c:pt idx="17">
                  <c:v>Arts, entertainment &amp; recreation</c:v>
                </c:pt>
              </c:strCache>
            </c:strRef>
          </c:cat>
          <c:val>
            <c:numRef>
              <c:f>'businesses by industry'!$H$9:$H$26</c:f>
              <c:numCache>
                <c:formatCode>0%</c:formatCode>
                <c:ptCount val="18"/>
                <c:pt idx="0">
                  <c:v>3.2521627683434799E-2</c:v>
                </c:pt>
                <c:pt idx="1">
                  <c:v>4.3255366869593076E-3</c:v>
                </c:pt>
                <c:pt idx="2">
                  <c:v>4.4216597244472924E-2</c:v>
                </c:pt>
                <c:pt idx="3">
                  <c:v>0.14001922460749761</c:v>
                </c:pt>
                <c:pt idx="4">
                  <c:v>2.9157321371355335E-2</c:v>
                </c:pt>
                <c:pt idx="5">
                  <c:v>3.764818968279398E-2</c:v>
                </c:pt>
                <c:pt idx="6">
                  <c:v>6.6805511054149308E-2</c:v>
                </c:pt>
                <c:pt idx="7">
                  <c:v>3.2521627683434799E-2</c:v>
                </c:pt>
                <c:pt idx="8">
                  <c:v>3.7327779557834027E-2</c:v>
                </c:pt>
                <c:pt idx="9">
                  <c:v>0.10285165011214355</c:v>
                </c:pt>
                <c:pt idx="10">
                  <c:v>1.6821531560397309E-2</c:v>
                </c:pt>
                <c:pt idx="11">
                  <c:v>4.3896187119512979E-2</c:v>
                </c:pt>
                <c:pt idx="12">
                  <c:v>0.19512976610060878</c:v>
                </c:pt>
                <c:pt idx="13">
                  <c:v>9.3399551425825053E-2</c:v>
                </c:pt>
                <c:pt idx="14">
                  <c:v>3.8449214995193849E-3</c:v>
                </c:pt>
                <c:pt idx="15">
                  <c:v>1.7462351810317207E-2</c:v>
                </c:pt>
                <c:pt idx="16">
                  <c:v>3.6526754245434154E-2</c:v>
                </c:pt>
                <c:pt idx="17">
                  <c:v>6.5523870554309513E-2</c:v>
                </c:pt>
              </c:numCache>
            </c:numRef>
          </c:val>
          <c:extLst>
            <c:ext xmlns:c16="http://schemas.microsoft.com/office/drawing/2014/chart" uri="{C3380CC4-5D6E-409C-BE32-E72D297353CC}">
              <c16:uniqueId val="{00000000-75F3-4F3D-ABC4-4B38F3C547E7}"/>
            </c:ext>
          </c:extLst>
        </c:ser>
        <c:ser>
          <c:idx val="1"/>
          <c:order val="1"/>
          <c:tx>
            <c:strRef>
              <c:f>'businesses by industry'!$I$8</c:f>
              <c:strCache>
                <c:ptCount val="1"/>
                <c:pt idx="0">
                  <c:v>England</c:v>
                </c:pt>
              </c:strCache>
            </c:strRef>
          </c:tx>
          <c:spPr>
            <a:solidFill>
              <a:srgbClr val="B5D137"/>
            </a:solidFill>
            <a:ln>
              <a:noFill/>
            </a:ln>
            <a:effectLst/>
          </c:spPr>
          <c:invertIfNegative val="0"/>
          <c:cat>
            <c:strRef>
              <c:f>'businesses by industry'!$G$9:$G$26</c:f>
              <c:strCache>
                <c:ptCount val="18"/>
                <c:pt idx="0">
                  <c:v>Agriculture</c:v>
                </c:pt>
                <c:pt idx="1">
                  <c:v>Utilities</c:v>
                </c:pt>
                <c:pt idx="2">
                  <c:v>Manufacturing</c:v>
                </c:pt>
                <c:pt idx="3">
                  <c:v>Construction</c:v>
                </c:pt>
                <c:pt idx="4">
                  <c:v>Motor trades</c:v>
                </c:pt>
                <c:pt idx="5">
                  <c:v>Wholesale </c:v>
                </c:pt>
                <c:pt idx="6">
                  <c:v>Retail</c:v>
                </c:pt>
                <c:pt idx="7">
                  <c:v>Transportation &amp; storage</c:v>
                </c:pt>
                <c:pt idx="8">
                  <c:v>Hospitality</c:v>
                </c:pt>
                <c:pt idx="9">
                  <c:v>Information &amp; communication</c:v>
                </c:pt>
                <c:pt idx="10">
                  <c:v>Financial &amp; insurance </c:v>
                </c:pt>
                <c:pt idx="11">
                  <c:v>Real estate</c:v>
                </c:pt>
                <c:pt idx="12">
                  <c:v>Professional, scientific &amp; technical</c:v>
                </c:pt>
                <c:pt idx="13">
                  <c:v>Admin &amp; support services</c:v>
                </c:pt>
                <c:pt idx="14">
                  <c:v>Public admin &amp; defence</c:v>
                </c:pt>
                <c:pt idx="15">
                  <c:v>Education</c:v>
                </c:pt>
                <c:pt idx="16">
                  <c:v>Health &amp; social work </c:v>
                </c:pt>
                <c:pt idx="17">
                  <c:v>Arts, entertainment &amp; recreation</c:v>
                </c:pt>
              </c:strCache>
            </c:strRef>
          </c:cat>
          <c:val>
            <c:numRef>
              <c:f>'businesses by industry'!$I$9:$I$26</c:f>
              <c:numCache>
                <c:formatCode>0%</c:formatCode>
                <c:ptCount val="18"/>
                <c:pt idx="0">
                  <c:v>3.8843942830019511E-2</c:v>
                </c:pt>
                <c:pt idx="1">
                  <c:v>5.4237645693792523E-3</c:v>
                </c:pt>
                <c:pt idx="2">
                  <c:v>4.9155635251305313E-2</c:v>
                </c:pt>
                <c:pt idx="3">
                  <c:v>0.13919940931385474</c:v>
                </c:pt>
                <c:pt idx="4">
                  <c:v>2.9190443542007279E-2</c:v>
                </c:pt>
                <c:pt idx="5">
                  <c:v>3.9052792574231318E-2</c:v>
                </c:pt>
                <c:pt idx="6">
                  <c:v>7.954010864405886E-2</c:v>
                </c:pt>
                <c:pt idx="7">
                  <c:v>4.7887769632403356E-2</c:v>
                </c:pt>
                <c:pt idx="8">
                  <c:v>6.1515742840567482E-2</c:v>
                </c:pt>
                <c:pt idx="9">
                  <c:v>7.3154369495279786E-2</c:v>
                </c:pt>
                <c:pt idx="10">
                  <c:v>2.2562101155002373E-2</c:v>
                </c:pt>
                <c:pt idx="11">
                  <c:v>4.2936553979220506E-2</c:v>
                </c:pt>
                <c:pt idx="12">
                  <c:v>0.15745793998206845</c:v>
                </c:pt>
                <c:pt idx="13">
                  <c:v>8.5446970096513891E-2</c:v>
                </c:pt>
                <c:pt idx="14">
                  <c:v>3.0124993407520699E-3</c:v>
                </c:pt>
                <c:pt idx="15">
                  <c:v>1.8142503032540478E-2</c:v>
                </c:pt>
                <c:pt idx="16">
                  <c:v>4.0135013976056115E-2</c:v>
                </c:pt>
                <c:pt idx="17">
                  <c:v>6.7340330151363328E-2</c:v>
                </c:pt>
              </c:numCache>
            </c:numRef>
          </c:val>
          <c:extLst>
            <c:ext xmlns:c16="http://schemas.microsoft.com/office/drawing/2014/chart" uri="{C3380CC4-5D6E-409C-BE32-E72D297353CC}">
              <c16:uniqueId val="{00000001-75F3-4F3D-ABC4-4B38F3C547E7}"/>
            </c:ext>
          </c:extLst>
        </c:ser>
        <c:dLbls>
          <c:showLegendKey val="0"/>
          <c:showVal val="0"/>
          <c:showCatName val="0"/>
          <c:showSerName val="0"/>
          <c:showPercent val="0"/>
          <c:showBubbleSize val="0"/>
        </c:dLbls>
        <c:gapWidth val="182"/>
        <c:axId val="1973257408"/>
        <c:axId val="1821149968"/>
      </c:barChart>
      <c:catAx>
        <c:axId val="1973257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1149968"/>
        <c:crosses val="autoZero"/>
        <c:auto val="1"/>
        <c:lblAlgn val="ctr"/>
        <c:lblOffset val="100"/>
        <c:noMultiLvlLbl val="0"/>
      </c:catAx>
      <c:valAx>
        <c:axId val="1821149968"/>
        <c:scaling>
          <c:orientation val="minMax"/>
          <c:max val="0.2"/>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325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2023 .xlsx]Sheet2'!$N$3</c:f>
              <c:strCache>
                <c:ptCount val="1"/>
                <c:pt idx="0">
                  <c:v>Buckinghamshire</c:v>
                </c:pt>
              </c:strCache>
            </c:strRef>
          </c:tx>
          <c:spPr>
            <a:solidFill>
              <a:srgbClr val="006965"/>
            </a:solidFill>
            <a:ln>
              <a:noFill/>
            </a:ln>
            <a:effectLst/>
          </c:spPr>
          <c:invertIfNegative val="0"/>
          <c:cat>
            <c:strRef>
              <c:f>'[Buckinghamshire Economy 2023 .xlsx]Sheet2'!$K$4:$K$13</c:f>
              <c:strCache>
                <c:ptCount val="10"/>
                <c:pt idx="0">
                  <c:v>Business and professional services</c:v>
                </c:pt>
                <c:pt idx="1">
                  <c:v>Industrials</c:v>
                </c:pt>
                <c:pt idx="2">
                  <c:v>Technology / IP-based businesses </c:v>
                </c:pt>
                <c:pt idx="3">
                  <c:v>Built environment and infrastructure</c:v>
                </c:pt>
                <c:pt idx="4">
                  <c:v>Retail</c:v>
                </c:pt>
                <c:pt idx="5">
                  <c:v>Personal services</c:v>
                </c:pt>
                <c:pt idx="6">
                  <c:v>Leisure and enterainment </c:v>
                </c:pt>
                <c:pt idx="7">
                  <c:v>Tradespeople</c:v>
                </c:pt>
                <c:pt idx="8">
                  <c:v>Supply chain </c:v>
                </c:pt>
                <c:pt idx="9">
                  <c:v>Media</c:v>
                </c:pt>
              </c:strCache>
            </c:strRef>
          </c:cat>
          <c:val>
            <c:numRef>
              <c:f>'[Buckinghamshire Economy 2023 .xlsx]Sheet2'!$N$4:$N$13</c:f>
              <c:numCache>
                <c:formatCode>0%</c:formatCode>
                <c:ptCount val="10"/>
                <c:pt idx="0">
                  <c:v>0.3902439024390244</c:v>
                </c:pt>
                <c:pt idx="1">
                  <c:v>0.31263858093126384</c:v>
                </c:pt>
                <c:pt idx="2">
                  <c:v>0.25498891352549891</c:v>
                </c:pt>
                <c:pt idx="3">
                  <c:v>0.12638580931263857</c:v>
                </c:pt>
                <c:pt idx="4">
                  <c:v>0.12195121951219512</c:v>
                </c:pt>
                <c:pt idx="5">
                  <c:v>9.0909090909090912E-2</c:v>
                </c:pt>
                <c:pt idx="6">
                  <c:v>8.6474501108647447E-2</c:v>
                </c:pt>
                <c:pt idx="7">
                  <c:v>7.9822616407982258E-2</c:v>
                </c:pt>
                <c:pt idx="8">
                  <c:v>7.9822616407982258E-2</c:v>
                </c:pt>
                <c:pt idx="9">
                  <c:v>4.878048780487805E-2</c:v>
                </c:pt>
              </c:numCache>
            </c:numRef>
          </c:val>
          <c:extLst>
            <c:ext xmlns:c16="http://schemas.microsoft.com/office/drawing/2014/chart" uri="{C3380CC4-5D6E-409C-BE32-E72D297353CC}">
              <c16:uniqueId val="{00000000-0773-4A56-86B3-7E6457912B51}"/>
            </c:ext>
          </c:extLst>
        </c:ser>
        <c:ser>
          <c:idx val="1"/>
          <c:order val="1"/>
          <c:tx>
            <c:strRef>
              <c:f>'[Buckinghamshire Economy 2023 .xlsx]Sheet2'!$O$3</c:f>
              <c:strCache>
                <c:ptCount val="1"/>
                <c:pt idx="0">
                  <c:v>England</c:v>
                </c:pt>
              </c:strCache>
            </c:strRef>
          </c:tx>
          <c:spPr>
            <a:solidFill>
              <a:srgbClr val="B5D137"/>
            </a:solidFill>
            <a:ln>
              <a:noFill/>
            </a:ln>
            <a:effectLst/>
          </c:spPr>
          <c:invertIfNegative val="0"/>
          <c:cat>
            <c:strRef>
              <c:f>'[Buckinghamshire Economy 2023 .xlsx]Sheet2'!$K$4:$K$13</c:f>
              <c:strCache>
                <c:ptCount val="10"/>
                <c:pt idx="0">
                  <c:v>Business and professional services</c:v>
                </c:pt>
                <c:pt idx="1">
                  <c:v>Industrials</c:v>
                </c:pt>
                <c:pt idx="2">
                  <c:v>Technology / IP-based businesses </c:v>
                </c:pt>
                <c:pt idx="3">
                  <c:v>Built environment and infrastructure</c:v>
                </c:pt>
                <c:pt idx="4">
                  <c:v>Retail</c:v>
                </c:pt>
                <c:pt idx="5">
                  <c:v>Personal services</c:v>
                </c:pt>
                <c:pt idx="6">
                  <c:v>Leisure and enterainment </c:v>
                </c:pt>
                <c:pt idx="7">
                  <c:v>Tradespeople</c:v>
                </c:pt>
                <c:pt idx="8">
                  <c:v>Supply chain </c:v>
                </c:pt>
                <c:pt idx="9">
                  <c:v>Media</c:v>
                </c:pt>
              </c:strCache>
            </c:strRef>
          </c:cat>
          <c:val>
            <c:numRef>
              <c:f>'[Buckinghamshire Economy 2023 .xlsx]Sheet2'!$O$4:$O$13</c:f>
              <c:numCache>
                <c:formatCode>0%</c:formatCode>
                <c:ptCount val="10"/>
                <c:pt idx="0">
                  <c:v>0.45035789063641235</c:v>
                </c:pt>
                <c:pt idx="1">
                  <c:v>0.27462628426741975</c:v>
                </c:pt>
                <c:pt idx="2">
                  <c:v>0.31613672883089061</c:v>
                </c:pt>
                <c:pt idx="3">
                  <c:v>9.1274285436042268E-2</c:v>
                </c:pt>
                <c:pt idx="4">
                  <c:v>0.11177387154891172</c:v>
                </c:pt>
                <c:pt idx="5">
                  <c:v>9.7044358961873689E-2</c:v>
                </c:pt>
                <c:pt idx="6">
                  <c:v>0.10658810926620246</c:v>
                </c:pt>
                <c:pt idx="7">
                  <c:v>6.8218337634513321E-2</c:v>
                </c:pt>
                <c:pt idx="8">
                  <c:v>7.7031698884939381E-2</c:v>
                </c:pt>
                <c:pt idx="9">
                  <c:v>6.0744022982908895E-2</c:v>
                </c:pt>
              </c:numCache>
            </c:numRef>
          </c:val>
          <c:extLst>
            <c:ext xmlns:c16="http://schemas.microsoft.com/office/drawing/2014/chart" uri="{C3380CC4-5D6E-409C-BE32-E72D297353CC}">
              <c16:uniqueId val="{00000001-0773-4A56-86B3-7E6457912B51}"/>
            </c:ext>
          </c:extLst>
        </c:ser>
        <c:dLbls>
          <c:showLegendKey val="0"/>
          <c:showVal val="0"/>
          <c:showCatName val="0"/>
          <c:showSerName val="0"/>
          <c:showPercent val="0"/>
          <c:showBubbleSize val="0"/>
        </c:dLbls>
        <c:gapWidth val="182"/>
        <c:axId val="517718975"/>
        <c:axId val="569035391"/>
      </c:barChart>
      <c:catAx>
        <c:axId val="517718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035391"/>
        <c:crosses val="autoZero"/>
        <c:auto val="1"/>
        <c:lblAlgn val="ctr"/>
        <c:lblOffset val="100"/>
        <c:noMultiLvlLbl val="0"/>
      </c:catAx>
      <c:valAx>
        <c:axId val="56903539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771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'[Buckinghamshire Economy 2023 .xlsx]Sheet4'!$N$2</c:f>
              <c:strCache>
                <c:ptCount val="1"/>
                <c:pt idx="0">
                  <c:v>Buckinghamshire</c:v>
                </c:pt>
              </c:strCache>
            </c:strRef>
          </c:tx>
          <c:spPr>
            <a:solidFill>
              <a:srgbClr val="006965"/>
            </a:solidFill>
            <a:ln>
              <a:noFill/>
            </a:ln>
            <a:effectLst/>
          </c:spPr>
          <c:invertIfNegative val="0"/>
          <c:cat>
            <c:strRef>
              <c:f>'[Buckinghamshire Economy 2023 .xlsx]Sheet4'!$J$3:$J$12</c:f>
              <c:strCache>
                <c:ptCount val="10"/>
                <c:pt idx="0">
                  <c:v>Artificial Intelligence</c:v>
                </c:pt>
                <c:pt idx="1">
                  <c:v>Fintech</c:v>
                </c:pt>
                <c:pt idx="2">
                  <c:v>Digital security</c:v>
                </c:pt>
                <c:pt idx="3">
                  <c:v>EdTech</c:v>
                </c:pt>
                <c:pt idx="4">
                  <c:v>Vegan/vegetarian</c:v>
                </c:pt>
                <c:pt idx="5">
                  <c:v>Franchise</c:v>
                </c:pt>
                <c:pt idx="6">
                  <c:v>Cloud computing</c:v>
                </c:pt>
                <c:pt idx="7">
                  <c:v>CollabTech</c:v>
                </c:pt>
                <c:pt idx="8">
                  <c:v>Organic goods</c:v>
                </c:pt>
                <c:pt idx="9">
                  <c:v>PropTech</c:v>
                </c:pt>
              </c:strCache>
            </c:strRef>
          </c:cat>
          <c:val>
            <c:numRef>
              <c:f>'[Buckinghamshire Economy 2023 .xlsx]Sheet4'!$N$3:$N$12</c:f>
              <c:numCache>
                <c:formatCode>0.0%</c:formatCode>
                <c:ptCount val="10"/>
                <c:pt idx="0">
                  <c:v>1.7738359201773836E-2</c:v>
                </c:pt>
                <c:pt idx="1">
                  <c:v>1.5521064301552107E-2</c:v>
                </c:pt>
                <c:pt idx="2">
                  <c:v>1.5521064301552107E-2</c:v>
                </c:pt>
                <c:pt idx="3">
                  <c:v>1.5521064301552107E-2</c:v>
                </c:pt>
                <c:pt idx="4">
                  <c:v>1.1086474501108648E-2</c:v>
                </c:pt>
                <c:pt idx="5">
                  <c:v>1.1086474501108648E-2</c:v>
                </c:pt>
                <c:pt idx="6">
                  <c:v>1.1086474501108648E-2</c:v>
                </c:pt>
                <c:pt idx="7">
                  <c:v>6.6518847006651885E-3</c:v>
                </c:pt>
                <c:pt idx="8">
                  <c:v>6.6518847006651885E-3</c:v>
                </c:pt>
                <c:pt idx="9">
                  <c:v>6.6518847006651885E-3</c:v>
                </c:pt>
              </c:numCache>
            </c:numRef>
          </c:val>
          <c:extLst>
            <c:ext xmlns:c16="http://schemas.microsoft.com/office/drawing/2014/chart" uri="{C3380CC4-5D6E-409C-BE32-E72D297353CC}">
              <c16:uniqueId val="{00000000-F102-4A60-8082-9E38F64ADA44}"/>
            </c:ext>
          </c:extLst>
        </c:ser>
        <c:ser>
          <c:idx val="1"/>
          <c:order val="1"/>
          <c:tx>
            <c:strRef>
              <c:f>'[Buckinghamshire Economy 2023 .xlsx]Sheet4'!$O$2</c:f>
              <c:strCache>
                <c:ptCount val="1"/>
                <c:pt idx="0">
                  <c:v>England</c:v>
                </c:pt>
              </c:strCache>
            </c:strRef>
          </c:tx>
          <c:spPr>
            <a:solidFill>
              <a:srgbClr val="B5D137"/>
            </a:solidFill>
            <a:ln>
              <a:noFill/>
            </a:ln>
            <a:effectLst/>
          </c:spPr>
          <c:invertIfNegative val="0"/>
          <c:cat>
            <c:strRef>
              <c:f>'[Buckinghamshire Economy 2023 .xlsx]Sheet4'!$J$3:$J$12</c:f>
              <c:strCache>
                <c:ptCount val="10"/>
                <c:pt idx="0">
                  <c:v>Artificial Intelligence</c:v>
                </c:pt>
                <c:pt idx="1">
                  <c:v>Fintech</c:v>
                </c:pt>
                <c:pt idx="2">
                  <c:v>Digital security</c:v>
                </c:pt>
                <c:pt idx="3">
                  <c:v>EdTech</c:v>
                </c:pt>
                <c:pt idx="4">
                  <c:v>Vegan/vegetarian</c:v>
                </c:pt>
                <c:pt idx="5">
                  <c:v>Franchise</c:v>
                </c:pt>
                <c:pt idx="6">
                  <c:v>Cloud computing</c:v>
                </c:pt>
                <c:pt idx="7">
                  <c:v>CollabTech</c:v>
                </c:pt>
                <c:pt idx="8">
                  <c:v>Organic goods</c:v>
                </c:pt>
                <c:pt idx="9">
                  <c:v>PropTech</c:v>
                </c:pt>
              </c:strCache>
            </c:strRef>
          </c:cat>
          <c:val>
            <c:numRef>
              <c:f>'[Buckinghamshire Economy 2023 .xlsx]Sheet4'!$O$3:$O$12</c:f>
              <c:numCache>
                <c:formatCode>0.0%</c:formatCode>
                <c:ptCount val="10"/>
                <c:pt idx="0">
                  <c:v>4.1315674149096752E-2</c:v>
                </c:pt>
                <c:pt idx="1">
                  <c:v>3.4474363344208017E-2</c:v>
                </c:pt>
                <c:pt idx="2">
                  <c:v>1.5070360812192629E-2</c:v>
                </c:pt>
                <c:pt idx="3">
                  <c:v>1.2075765691191507E-2</c:v>
                </c:pt>
                <c:pt idx="4">
                  <c:v>8.0829721965233487E-3</c:v>
                </c:pt>
                <c:pt idx="5">
                  <c:v>9.7385207187028287E-3</c:v>
                </c:pt>
                <c:pt idx="6">
                  <c:v>1.4437356965476943E-2</c:v>
                </c:pt>
                <c:pt idx="7">
                  <c:v>8.8864001558163312E-3</c:v>
                </c:pt>
                <c:pt idx="8">
                  <c:v>1.9963967473340801E-3</c:v>
                </c:pt>
                <c:pt idx="9">
                  <c:v>9.0811705701903875E-3</c:v>
                </c:pt>
              </c:numCache>
            </c:numRef>
          </c:val>
          <c:extLst>
            <c:ext xmlns:c16="http://schemas.microsoft.com/office/drawing/2014/chart" uri="{C3380CC4-5D6E-409C-BE32-E72D297353CC}">
              <c16:uniqueId val="{00000001-F102-4A60-8082-9E38F64ADA44}"/>
            </c:ext>
          </c:extLst>
        </c:ser>
        <c:dLbls>
          <c:showLegendKey val="0"/>
          <c:showVal val="0"/>
          <c:showCatName val="0"/>
          <c:showSerName val="0"/>
          <c:showPercent val="0"/>
          <c:showBubbleSize val="0"/>
        </c:dLbls>
        <c:gapWidth val="182"/>
        <c:axId val="772666655"/>
        <c:axId val="1199615151"/>
      </c:barChart>
      <c:catAx>
        <c:axId val="772666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9615151"/>
        <c:crosses val="autoZero"/>
        <c:auto val="1"/>
        <c:lblAlgn val="ctr"/>
        <c:lblOffset val="100"/>
        <c:noMultiLvlLbl val="0"/>
      </c:catAx>
      <c:valAx>
        <c:axId val="1199615151"/>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266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80119239937056E-2"/>
          <c:y val="0.10126527923385724"/>
          <c:w val="0.88776654941495614"/>
          <c:h val="0.86215672453862502"/>
        </c:manualLayout>
      </c:layout>
      <c:lineChart>
        <c:grouping val="standard"/>
        <c:varyColors val="0"/>
        <c:ser>
          <c:idx val="0"/>
          <c:order val="0"/>
          <c:spPr>
            <a:ln w="28575" cap="rnd">
              <a:noFill/>
              <a:round/>
            </a:ln>
            <a:effectLst/>
          </c:spPr>
          <c:marker>
            <c:symbol val="circle"/>
            <c:size val="7"/>
            <c:spPr>
              <a:solidFill>
                <a:srgbClr val="006965"/>
              </a:solidFill>
              <a:ln w="9525">
                <a:solidFill>
                  <a:srgbClr val="006965"/>
                </a:solidFill>
              </a:ln>
              <a:effectLst/>
            </c:spPr>
          </c:marker>
          <c:dLbls>
            <c:dLbl>
              <c:idx val="6"/>
              <c:layout>
                <c:manualLayout>
                  <c:x val="-3.9749626536832845E-2"/>
                  <c:y val="5.3204358149116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8C-47C1-A4F7-24E18F05A31E}"/>
                </c:ext>
              </c:extLst>
            </c:dLbl>
            <c:dLbl>
              <c:idx val="13"/>
              <c:layout>
                <c:manualLayout>
                  <c:x val="-3.6910367498487695E-2"/>
                  <c:y val="7.3155992455035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8C-47C1-A4F7-24E18F05A31E}"/>
                </c:ext>
              </c:extLst>
            </c:dLbl>
            <c:dLbl>
              <c:idx val="17"/>
              <c:layout>
                <c:manualLayout>
                  <c:x val="-3.6910367498487695E-2"/>
                  <c:y val="7.9806537223675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8C-47C1-A4F7-24E18F05A3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Sheet3!$D$3:$U$3</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Sheet3!$D$4:$U$4</c:f>
              <c:numCache>
                <c:formatCode>0</c:formatCode>
                <c:ptCount val="18"/>
                <c:pt idx="0">
                  <c:v>26</c:v>
                </c:pt>
                <c:pt idx="1">
                  <c:v>27</c:v>
                </c:pt>
                <c:pt idx="2">
                  <c:v>28</c:v>
                </c:pt>
                <c:pt idx="3">
                  <c:v>27</c:v>
                </c:pt>
                <c:pt idx="4">
                  <c:v>25</c:v>
                </c:pt>
                <c:pt idx="5">
                  <c:v>23</c:v>
                </c:pt>
                <c:pt idx="6">
                  <c:v>22</c:v>
                </c:pt>
                <c:pt idx="7">
                  <c:v>22</c:v>
                </c:pt>
                <c:pt idx="8">
                  <c:v>25</c:v>
                </c:pt>
                <c:pt idx="9">
                  <c:v>26</c:v>
                </c:pt>
                <c:pt idx="10">
                  <c:v>31</c:v>
                </c:pt>
                <c:pt idx="11">
                  <c:v>39</c:v>
                </c:pt>
                <c:pt idx="12">
                  <c:v>43</c:v>
                </c:pt>
                <c:pt idx="13">
                  <c:v>47</c:v>
                </c:pt>
                <c:pt idx="14">
                  <c:v>41</c:v>
                </c:pt>
                <c:pt idx="15">
                  <c:v>37</c:v>
                </c:pt>
                <c:pt idx="16">
                  <c:v>35</c:v>
                </c:pt>
                <c:pt idx="17">
                  <c:v>35</c:v>
                </c:pt>
              </c:numCache>
            </c:numRef>
          </c:val>
          <c:smooth val="0"/>
          <c:extLst>
            <c:ext xmlns:c16="http://schemas.microsoft.com/office/drawing/2014/chart" uri="{C3380CC4-5D6E-409C-BE32-E72D297353CC}">
              <c16:uniqueId val="{00000000-508C-47C1-A4F7-24E18F05A31E}"/>
            </c:ext>
          </c:extLst>
        </c:ser>
        <c:dLbls>
          <c:showLegendKey val="0"/>
          <c:showVal val="0"/>
          <c:showCatName val="0"/>
          <c:showSerName val="0"/>
          <c:showPercent val="0"/>
          <c:showBubbleSize val="0"/>
        </c:dLbls>
        <c:marker val="1"/>
        <c:smooth val="0"/>
        <c:axId val="697486480"/>
        <c:axId val="1724196448"/>
      </c:lineChart>
      <c:catAx>
        <c:axId val="69748648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96448"/>
        <c:crosses val="autoZero"/>
        <c:auto val="1"/>
        <c:lblAlgn val="ctr"/>
        <c:lblOffset val="100"/>
        <c:noMultiLvlLbl val="0"/>
      </c:catAx>
      <c:valAx>
        <c:axId val="1724196448"/>
        <c:scaling>
          <c:orientation val="maxMin"/>
          <c:max val="13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48648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02409075641611E-2"/>
          <c:y val="4.5499499587497799E-2"/>
          <c:w val="0.90736355066879737"/>
          <c:h val="0.77125400668118316"/>
        </c:manualLayout>
      </c:layout>
      <c:lineChart>
        <c:grouping val="standard"/>
        <c:varyColors val="0"/>
        <c:ser>
          <c:idx val="0"/>
          <c:order val="0"/>
          <c:tx>
            <c:strRef>
              <c:f>Sheet1!$C$6</c:f>
              <c:strCache>
                <c:ptCount val="1"/>
                <c:pt idx="0">
                  <c:v>England</c:v>
                </c:pt>
              </c:strCache>
            </c:strRef>
          </c:tx>
          <c:spPr>
            <a:ln w="28575" cap="rnd">
              <a:solidFill>
                <a:srgbClr val="B5D137"/>
              </a:solidFill>
              <a:round/>
            </a:ln>
            <a:effectLst/>
          </c:spPr>
          <c:marker>
            <c:symbol val="none"/>
          </c:marker>
          <c:cat>
            <c:numRef>
              <c:f>Sheet1!$G$5:$U$5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Sheet1!$G$6:$U$6</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val>
          <c:smooth val="0"/>
          <c:extLst>
            <c:ext xmlns:c16="http://schemas.microsoft.com/office/drawing/2014/chart" uri="{C3380CC4-5D6E-409C-BE32-E72D297353CC}">
              <c16:uniqueId val="{00000000-6BCD-44CA-86E8-955E0511DF71}"/>
            </c:ext>
          </c:extLst>
        </c:ser>
        <c:ser>
          <c:idx val="1"/>
          <c:order val="1"/>
          <c:tx>
            <c:strRef>
              <c:f>Sheet1!$C$7</c:f>
              <c:strCache>
                <c:ptCount val="1"/>
                <c:pt idx="0">
                  <c:v>Buckinghamshire</c:v>
                </c:pt>
              </c:strCache>
            </c:strRef>
          </c:tx>
          <c:spPr>
            <a:ln w="28575" cap="rnd">
              <a:solidFill>
                <a:srgbClr val="006965"/>
              </a:solidFill>
              <a:round/>
            </a:ln>
            <a:effectLst/>
          </c:spPr>
          <c:marker>
            <c:symbol val="none"/>
          </c:marker>
          <c:cat>
            <c:numRef>
              <c:f>Sheet1!$G$5:$U$5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Sheet1!$G$7:$U$7</c:f>
              <c:numCache>
                <c:formatCode>0</c:formatCode>
                <c:ptCount val="15"/>
                <c:pt idx="0">
                  <c:v>108.33333333333333</c:v>
                </c:pt>
                <c:pt idx="1">
                  <c:v>107.98907476954591</c:v>
                </c:pt>
                <c:pt idx="2">
                  <c:v>109.00267737617135</c:v>
                </c:pt>
                <c:pt idx="3">
                  <c:v>110.56616194865043</c:v>
                </c:pt>
                <c:pt idx="4">
                  <c:v>110.62033127638844</c:v>
                </c:pt>
                <c:pt idx="5">
                  <c:v>108.79718490083172</c:v>
                </c:pt>
                <c:pt idx="6">
                  <c:v>106.03204524033931</c:v>
                </c:pt>
                <c:pt idx="7">
                  <c:v>102.92397660818713</c:v>
                </c:pt>
                <c:pt idx="8">
                  <c:v>99.849714457469176</c:v>
                </c:pt>
                <c:pt idx="9">
                  <c:v>97.563839154681546</c:v>
                </c:pt>
                <c:pt idx="10">
                  <c:v>97.081545064377679</c:v>
                </c:pt>
                <c:pt idx="11">
                  <c:v>98.224687933425798</c:v>
                </c:pt>
                <c:pt idx="12">
                  <c:v>99.302013422818803</c:v>
                </c:pt>
                <c:pt idx="13">
                  <c:v>99.608763693270717</c:v>
                </c:pt>
                <c:pt idx="14">
                  <c:v>99.33179131328707</c:v>
                </c:pt>
              </c:numCache>
            </c:numRef>
          </c:val>
          <c:smooth val="0"/>
          <c:extLst>
            <c:ext xmlns:c16="http://schemas.microsoft.com/office/drawing/2014/chart" uri="{C3380CC4-5D6E-409C-BE32-E72D297353CC}">
              <c16:uniqueId val="{00000001-6BCD-44CA-86E8-955E0511DF71}"/>
            </c:ext>
          </c:extLst>
        </c:ser>
        <c:dLbls>
          <c:showLegendKey val="0"/>
          <c:showVal val="0"/>
          <c:showCatName val="0"/>
          <c:showSerName val="0"/>
          <c:showPercent val="0"/>
          <c:showBubbleSize val="0"/>
        </c:dLbls>
        <c:smooth val="0"/>
        <c:axId val="1666447072"/>
        <c:axId val="1724064848"/>
      </c:lineChart>
      <c:catAx>
        <c:axId val="166644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24064848"/>
        <c:crosses val="autoZero"/>
        <c:auto val="1"/>
        <c:lblAlgn val="ctr"/>
        <c:lblOffset val="100"/>
        <c:noMultiLvlLbl val="0"/>
      </c:catAx>
      <c:valAx>
        <c:axId val="172406484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6644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6965"/>
            </a:solidFill>
            <a:ln>
              <a:solidFill>
                <a:srgbClr val="006965"/>
              </a:solidFill>
            </a:ln>
            <a:effectLst/>
          </c:spPr>
          <c:invertIfNegative val="0"/>
          <c:dPt>
            <c:idx val="14"/>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2-4B77-4498-8BBE-F09AA7626AFA}"/>
              </c:ext>
            </c:extLst>
          </c:dPt>
          <c:dPt>
            <c:idx val="16"/>
            <c:invertIfNegative val="0"/>
            <c:bubble3D val="0"/>
            <c:spPr>
              <a:solidFill>
                <a:srgbClr val="B5D137"/>
              </a:solidFill>
              <a:ln>
                <a:solidFill>
                  <a:srgbClr val="B5D137"/>
                </a:solidFill>
              </a:ln>
              <a:effectLst/>
            </c:spPr>
            <c:extLst>
              <c:ext xmlns:c16="http://schemas.microsoft.com/office/drawing/2014/chart" uri="{C3380CC4-5D6E-409C-BE32-E72D297353CC}">
                <c16:uniqueId val="{00000003-4B77-4498-8BBE-F09AA7626AFA}"/>
              </c:ext>
            </c:extLst>
          </c:dPt>
          <c:dPt>
            <c:idx val="22"/>
            <c:invertIfNegative val="0"/>
            <c:bubble3D val="0"/>
            <c:spPr>
              <a:solidFill>
                <a:srgbClr val="B5D137"/>
              </a:solidFill>
              <a:ln>
                <a:solidFill>
                  <a:srgbClr val="B5D137"/>
                </a:solidFill>
              </a:ln>
              <a:effectLst/>
            </c:spPr>
            <c:extLst>
              <c:ext xmlns:c16="http://schemas.microsoft.com/office/drawing/2014/chart" uri="{C3380CC4-5D6E-409C-BE32-E72D297353CC}">
                <c16:uniqueId val="{00000004-4B77-4498-8BBE-F09AA7626AFA}"/>
              </c:ext>
            </c:extLst>
          </c:dPt>
          <c:dPt>
            <c:idx val="24"/>
            <c:invertIfNegative val="0"/>
            <c:bubble3D val="0"/>
            <c:spPr>
              <a:solidFill>
                <a:srgbClr val="B5D137"/>
              </a:solidFill>
              <a:ln>
                <a:solidFill>
                  <a:srgbClr val="B5D137"/>
                </a:solidFill>
              </a:ln>
              <a:effectLst/>
            </c:spPr>
            <c:extLst>
              <c:ext xmlns:c16="http://schemas.microsoft.com/office/drawing/2014/chart" uri="{C3380CC4-5D6E-409C-BE32-E72D297353CC}">
                <c16:uniqueId val="{00000005-4B77-4498-8BBE-F09AA7626AFA}"/>
              </c:ext>
            </c:extLst>
          </c:dPt>
          <c:dPt>
            <c:idx val="25"/>
            <c:invertIfNegative val="0"/>
            <c:bubble3D val="0"/>
            <c:spPr>
              <a:solidFill>
                <a:srgbClr val="B5D137"/>
              </a:solidFill>
              <a:ln>
                <a:solidFill>
                  <a:srgbClr val="B5D137"/>
                </a:solidFill>
              </a:ln>
              <a:effectLst/>
            </c:spPr>
            <c:extLst>
              <c:ext xmlns:c16="http://schemas.microsoft.com/office/drawing/2014/chart" uri="{C3380CC4-5D6E-409C-BE32-E72D297353CC}">
                <c16:uniqueId val="{00000006-4B77-4498-8BBE-F09AA7626AFA}"/>
              </c:ext>
            </c:extLst>
          </c:dPt>
          <c:dPt>
            <c:idx val="40"/>
            <c:invertIfNegative val="0"/>
            <c:bubble3D val="0"/>
            <c:spPr>
              <a:solidFill>
                <a:srgbClr val="B5D137"/>
              </a:solidFill>
              <a:ln>
                <a:solidFill>
                  <a:srgbClr val="B5D137"/>
                </a:solidFill>
              </a:ln>
              <a:effectLst/>
            </c:spPr>
            <c:extLst>
              <c:ext xmlns:c16="http://schemas.microsoft.com/office/drawing/2014/chart" uri="{C3380CC4-5D6E-409C-BE32-E72D297353CC}">
                <c16:uniqueId val="{00000007-4B77-4498-8BBE-F09AA7626AFA}"/>
              </c:ext>
            </c:extLst>
          </c:dPt>
          <c:dPt>
            <c:idx val="52"/>
            <c:invertIfNegative val="0"/>
            <c:bubble3D val="0"/>
            <c:spPr>
              <a:solidFill>
                <a:srgbClr val="B5D137"/>
              </a:solidFill>
              <a:ln>
                <a:solidFill>
                  <a:srgbClr val="B5D137"/>
                </a:solidFill>
              </a:ln>
              <a:effectLst/>
            </c:spPr>
            <c:extLst>
              <c:ext xmlns:c16="http://schemas.microsoft.com/office/drawing/2014/chart" uri="{C3380CC4-5D6E-409C-BE32-E72D297353CC}">
                <c16:uniqueId val="{00000008-4B77-4498-8BBE-F09AA7626AFA}"/>
              </c:ext>
            </c:extLst>
          </c:dPt>
          <c:dPt>
            <c:idx val="53"/>
            <c:invertIfNegative val="0"/>
            <c:bubble3D val="0"/>
            <c:spPr>
              <a:solidFill>
                <a:srgbClr val="B5D137"/>
              </a:solidFill>
              <a:ln>
                <a:solidFill>
                  <a:srgbClr val="B5D137"/>
                </a:solidFill>
              </a:ln>
              <a:effectLst/>
            </c:spPr>
            <c:extLst>
              <c:ext xmlns:c16="http://schemas.microsoft.com/office/drawing/2014/chart" uri="{C3380CC4-5D6E-409C-BE32-E72D297353CC}">
                <c16:uniqueId val="{00000009-4B77-4498-8BBE-F09AA7626AFA}"/>
              </c:ext>
            </c:extLst>
          </c:dPt>
          <c:cat>
            <c:strRef>
              <c:f>Sheet1!$C$1:$C$133</c:f>
              <c:strCache>
                <c:ptCount val="133"/>
                <c:pt idx="0">
                  <c:v>Westminster</c:v>
                </c:pt>
                <c:pt idx="1">
                  <c:v>Kensington &amp; Chelsea and Hammersmith &amp; Fulham</c:v>
                </c:pt>
                <c:pt idx="2">
                  <c:v>Camden and City of London</c:v>
                </c:pt>
                <c:pt idx="3">
                  <c:v>Wandsworth</c:v>
                </c:pt>
                <c:pt idx="4">
                  <c:v>Haringey and Islington</c:v>
                </c:pt>
                <c:pt idx="5">
                  <c:v>Hounslow and Richmond upon Thames</c:v>
                </c:pt>
                <c:pt idx="6">
                  <c:v>Barnet</c:v>
                </c:pt>
                <c:pt idx="7">
                  <c:v>Lambeth</c:v>
                </c:pt>
                <c:pt idx="8">
                  <c:v>West Surrey</c:v>
                </c:pt>
                <c:pt idx="9">
                  <c:v>East Surrey</c:v>
                </c:pt>
                <c:pt idx="10">
                  <c:v>Tower Hamlets</c:v>
                </c:pt>
                <c:pt idx="11">
                  <c:v>Bromley</c:v>
                </c:pt>
                <c:pt idx="12">
                  <c:v>Merton, Kingston upon Thames and Sutton</c:v>
                </c:pt>
                <c:pt idx="13">
                  <c:v>Lewisham and Southwark</c:v>
                </c:pt>
                <c:pt idx="14">
                  <c:v>Buckinghamshire CC</c:v>
                </c:pt>
                <c:pt idx="15">
                  <c:v>West Kent</c:v>
                </c:pt>
                <c:pt idx="16">
                  <c:v>Ealing</c:v>
                </c:pt>
                <c:pt idx="17">
                  <c:v>Hertfordshire CC</c:v>
                </c:pt>
                <c:pt idx="18">
                  <c:v>West Essex</c:v>
                </c:pt>
                <c:pt idx="19">
                  <c:v>Central Hampshire</c:v>
                </c:pt>
                <c:pt idx="20">
                  <c:v>Brent</c:v>
                </c:pt>
                <c:pt idx="21">
                  <c:v>Heart of Essex</c:v>
                </c:pt>
                <c:pt idx="22">
                  <c:v>Berkshire</c:v>
                </c:pt>
                <c:pt idx="23">
                  <c:v>Hackney and Newham</c:v>
                </c:pt>
                <c:pt idx="24">
                  <c:v>Harrow and Hillingdon</c:v>
                </c:pt>
                <c:pt idx="25">
                  <c:v>Oxfordshire CC</c:v>
                </c:pt>
                <c:pt idx="26">
                  <c:v>Brighton and Hove</c:v>
                </c:pt>
                <c:pt idx="27">
                  <c:v>Cheshire East</c:v>
                </c:pt>
                <c:pt idx="28">
                  <c:v>Enfield</c:v>
                </c:pt>
                <c:pt idx="29">
                  <c:v>Redbridge and Waltham Forest</c:v>
                </c:pt>
                <c:pt idx="30">
                  <c:v>North Hampshire</c:v>
                </c:pt>
                <c:pt idx="31">
                  <c:v>West Sussex (North East)</c:v>
                </c:pt>
                <c:pt idx="32">
                  <c:v>Croydon</c:v>
                </c:pt>
                <c:pt idx="33">
                  <c:v>Bexley and Greenwich</c:v>
                </c:pt>
                <c:pt idx="34">
                  <c:v>East Sussex CC</c:v>
                </c:pt>
                <c:pt idx="35">
                  <c:v>Solihull</c:v>
                </c:pt>
                <c:pt idx="36">
                  <c:v>West Sussex (South West)</c:v>
                </c:pt>
                <c:pt idx="37">
                  <c:v>Cambridgeshire CC</c:v>
                </c:pt>
                <c:pt idx="38">
                  <c:v>Wiltshire</c:v>
                </c:pt>
                <c:pt idx="39">
                  <c:v>North Yorkshire CC</c:v>
                </c:pt>
                <c:pt idx="40">
                  <c:v>Mid Kent</c:v>
                </c:pt>
                <c:pt idx="41">
                  <c:v>Central Bedfordshire</c:v>
                </c:pt>
                <c:pt idx="42">
                  <c:v>Bath and North East Somerset, North Somerset and South Gloucestershire</c:v>
                </c:pt>
                <c:pt idx="43">
                  <c:v>Dorset</c:v>
                </c:pt>
                <c:pt idx="44">
                  <c:v>Gloucestershire CC</c:v>
                </c:pt>
                <c:pt idx="45">
                  <c:v>Warwickshire CC</c:v>
                </c:pt>
                <c:pt idx="46">
                  <c:v>Essex Thames Gateway</c:v>
                </c:pt>
                <c:pt idx="47">
                  <c:v>Southend-on-Sea</c:v>
                </c:pt>
                <c:pt idx="48">
                  <c:v>Bournemouth, Christchurch and Poole</c:v>
                </c:pt>
                <c:pt idx="49">
                  <c:v>Herefordshire, County of</c:v>
                </c:pt>
                <c:pt idx="50">
                  <c:v>Worcestershire CC</c:v>
                </c:pt>
                <c:pt idx="51">
                  <c:v>Barking &amp; Dagenham and Havering</c:v>
                </c:pt>
                <c:pt idx="52">
                  <c:v>Milton Keynes</c:v>
                </c:pt>
                <c:pt idx="53">
                  <c:v>West Northamptonshire</c:v>
                </c:pt>
                <c:pt idx="54">
                  <c:v>Cheshire West and Chester</c:v>
                </c:pt>
                <c:pt idx="55">
                  <c:v>Bedford</c:v>
                </c:pt>
                <c:pt idx="56">
                  <c:v>South Hampshire</c:v>
                </c:pt>
                <c:pt idx="57">
                  <c:v>Kent Thames Gateway</c:v>
                </c:pt>
                <c:pt idx="58">
                  <c:v>Bristol, City of</c:v>
                </c:pt>
                <c:pt idx="59">
                  <c:v>Greater Manchester South West</c:v>
                </c:pt>
                <c:pt idx="60">
                  <c:v>Devon CC</c:v>
                </c:pt>
                <c:pt idx="61">
                  <c:v>Warrington</c:v>
                </c:pt>
                <c:pt idx="62">
                  <c:v>East Cumbria</c:v>
                </c:pt>
                <c:pt idx="63">
                  <c:v>Essex Haven Gateway</c:v>
                </c:pt>
                <c:pt idx="64">
                  <c:v>South Nottinghamshire</c:v>
                </c:pt>
                <c:pt idx="65">
                  <c:v>York</c:v>
                </c:pt>
                <c:pt idx="66">
                  <c:v>East Kent</c:v>
                </c:pt>
                <c:pt idx="67">
                  <c:v>Somerset CC</c:v>
                </c:pt>
                <c:pt idx="68">
                  <c:v>Shropshire CC</c:v>
                </c:pt>
                <c:pt idx="69">
                  <c:v>South and West Derbyshire</c:v>
                </c:pt>
                <c:pt idx="70">
                  <c:v>Leicestershire CC and Rutland</c:v>
                </c:pt>
                <c:pt idx="71">
                  <c:v>Thurrock</c:v>
                </c:pt>
                <c:pt idx="72">
                  <c:v>East Riding of Yorkshire</c:v>
                </c:pt>
                <c:pt idx="73">
                  <c:v>Medway</c:v>
                </c:pt>
                <c:pt idx="74">
                  <c:v>Northumberland</c:v>
                </c:pt>
                <c:pt idx="75">
                  <c:v>Suffolk CC</c:v>
                </c:pt>
                <c:pt idx="76">
                  <c:v>Chorley and West Lancashire</c:v>
                </c:pt>
                <c:pt idx="77">
                  <c:v>Breckland and South Norfolk</c:v>
                </c:pt>
                <c:pt idx="78">
                  <c:v>Mid Lancashire</c:v>
                </c:pt>
                <c:pt idx="79">
                  <c:v>Staffordshire CC</c:v>
                </c:pt>
                <c:pt idx="80">
                  <c:v>North and West Norfolk</c:v>
                </c:pt>
                <c:pt idx="81">
                  <c:v>Swindon</c:v>
                </c:pt>
                <c:pt idx="82">
                  <c:v>Cornwall and Isles of Scilly</c:v>
                </c:pt>
                <c:pt idx="83">
                  <c:v>North Northamptonshire</c:v>
                </c:pt>
                <c:pt idx="84">
                  <c:v>Greater Manchester South East</c:v>
                </c:pt>
                <c:pt idx="85">
                  <c:v>Isle of Wight</c:v>
                </c:pt>
                <c:pt idx="86">
                  <c:v>Wirral</c:v>
                </c:pt>
                <c:pt idx="87">
                  <c:v>Torbay</c:v>
                </c:pt>
                <c:pt idx="88">
                  <c:v>Sefton</c:v>
                </c:pt>
                <c:pt idx="89">
                  <c:v>West Cumbria</c:v>
                </c:pt>
                <c:pt idx="90">
                  <c:v>Leeds</c:v>
                </c:pt>
                <c:pt idx="91">
                  <c:v>Lincolnshire CC</c:v>
                </c:pt>
                <c:pt idx="92">
                  <c:v>Lancaster and Wyre</c:v>
                </c:pt>
                <c:pt idx="93">
                  <c:v>Norwich and East Norfolk</c:v>
                </c:pt>
                <c:pt idx="94">
                  <c:v>Portsmouth</c:v>
                </c:pt>
                <c:pt idx="95">
                  <c:v>Darlington</c:v>
                </c:pt>
                <c:pt idx="96">
                  <c:v>North Nottinghamshire</c:v>
                </c:pt>
                <c:pt idx="97">
                  <c:v>East Derbyshire</c:v>
                </c:pt>
                <c:pt idx="98">
                  <c:v>Southampton</c:v>
                </c:pt>
                <c:pt idx="99">
                  <c:v>Wakefield</c:v>
                </c:pt>
                <c:pt idx="100">
                  <c:v>Calderdale and Kirklees</c:v>
                </c:pt>
                <c:pt idx="101">
                  <c:v>Peterborough</c:v>
                </c:pt>
                <c:pt idx="102">
                  <c:v>Telford and Wrekin</c:v>
                </c:pt>
                <c:pt idx="103">
                  <c:v>East Merseyside</c:v>
                </c:pt>
                <c:pt idx="104">
                  <c:v>Hartlepool and Stockton-on-Tees</c:v>
                </c:pt>
                <c:pt idx="105">
                  <c:v>Tyneside</c:v>
                </c:pt>
                <c:pt idx="106">
                  <c:v>North and North East Lincolnshire</c:v>
                </c:pt>
                <c:pt idx="107">
                  <c:v>Plymouth</c:v>
                </c:pt>
                <c:pt idx="108">
                  <c:v>Barnsley, Doncaster and Rotherham</c:v>
                </c:pt>
                <c:pt idx="109">
                  <c:v>Durham CC</c:v>
                </c:pt>
                <c:pt idx="110">
                  <c:v>Sheffield</c:v>
                </c:pt>
                <c:pt idx="111">
                  <c:v>Luton</c:v>
                </c:pt>
                <c:pt idx="112">
                  <c:v>Coventry</c:v>
                </c:pt>
                <c:pt idx="113">
                  <c:v>Greater Manchester North West</c:v>
                </c:pt>
                <c:pt idx="114">
                  <c:v>Greater Manchester North East</c:v>
                </c:pt>
                <c:pt idx="115">
                  <c:v>Liverpool</c:v>
                </c:pt>
                <c:pt idx="116">
                  <c:v>Manchester</c:v>
                </c:pt>
                <c:pt idx="117">
                  <c:v>Dudley</c:v>
                </c:pt>
                <c:pt idx="118">
                  <c:v>Derby</c:v>
                </c:pt>
                <c:pt idx="119">
                  <c:v>Blackpool</c:v>
                </c:pt>
                <c:pt idx="120">
                  <c:v>South Teesside</c:v>
                </c:pt>
                <c:pt idx="121">
                  <c:v>Sunderland</c:v>
                </c:pt>
                <c:pt idx="122">
                  <c:v>Birmingham</c:v>
                </c:pt>
                <c:pt idx="123">
                  <c:v>Walsall</c:v>
                </c:pt>
                <c:pt idx="124">
                  <c:v>East Lancashire</c:v>
                </c:pt>
                <c:pt idx="125">
                  <c:v>Wolverhampton</c:v>
                </c:pt>
                <c:pt idx="126">
                  <c:v>Bradford</c:v>
                </c:pt>
                <c:pt idx="127">
                  <c:v>Stoke-on-Trent</c:v>
                </c:pt>
                <c:pt idx="128">
                  <c:v>Kingston upon Hull, City of</c:v>
                </c:pt>
                <c:pt idx="129">
                  <c:v>Blackburn with Darwen</c:v>
                </c:pt>
                <c:pt idx="130">
                  <c:v>Nottingham</c:v>
                </c:pt>
                <c:pt idx="131">
                  <c:v>Sandwell</c:v>
                </c:pt>
                <c:pt idx="132">
                  <c:v>Leicester</c:v>
                </c:pt>
              </c:strCache>
            </c:strRef>
          </c:cat>
          <c:val>
            <c:numRef>
              <c:f>Sheet1!$AB$1:$AB$133</c:f>
              <c:numCache>
                <c:formatCode>_-* #,##0_-;\-* #,##0_-;_-* "-"??_-;_-@_-</c:formatCode>
                <c:ptCount val="133"/>
                <c:pt idx="0">
                  <c:v>67389</c:v>
                </c:pt>
                <c:pt idx="1">
                  <c:v>64660</c:v>
                </c:pt>
                <c:pt idx="2">
                  <c:v>63854</c:v>
                </c:pt>
                <c:pt idx="3">
                  <c:v>41584</c:v>
                </c:pt>
                <c:pt idx="4">
                  <c:v>34375</c:v>
                </c:pt>
                <c:pt idx="5">
                  <c:v>32202</c:v>
                </c:pt>
                <c:pt idx="6">
                  <c:v>31645</c:v>
                </c:pt>
                <c:pt idx="7">
                  <c:v>31534</c:v>
                </c:pt>
                <c:pt idx="8">
                  <c:v>31392</c:v>
                </c:pt>
                <c:pt idx="9">
                  <c:v>29767</c:v>
                </c:pt>
                <c:pt idx="10">
                  <c:v>29716</c:v>
                </c:pt>
                <c:pt idx="11">
                  <c:v>29032</c:v>
                </c:pt>
                <c:pt idx="12">
                  <c:v>28770</c:v>
                </c:pt>
                <c:pt idx="13">
                  <c:v>28501</c:v>
                </c:pt>
                <c:pt idx="14">
                  <c:v>28440</c:v>
                </c:pt>
                <c:pt idx="15">
                  <c:v>28312</c:v>
                </c:pt>
                <c:pt idx="16">
                  <c:v>26673</c:v>
                </c:pt>
                <c:pt idx="17">
                  <c:v>26496</c:v>
                </c:pt>
                <c:pt idx="18">
                  <c:v>26276</c:v>
                </c:pt>
                <c:pt idx="19">
                  <c:v>25983</c:v>
                </c:pt>
                <c:pt idx="20">
                  <c:v>25842</c:v>
                </c:pt>
                <c:pt idx="21">
                  <c:v>25700</c:v>
                </c:pt>
                <c:pt idx="22">
                  <c:v>25468</c:v>
                </c:pt>
                <c:pt idx="23">
                  <c:v>25384</c:v>
                </c:pt>
                <c:pt idx="24">
                  <c:v>25089</c:v>
                </c:pt>
                <c:pt idx="25">
                  <c:v>25073</c:v>
                </c:pt>
                <c:pt idx="26">
                  <c:v>24834</c:v>
                </c:pt>
                <c:pt idx="27">
                  <c:v>24684</c:v>
                </c:pt>
                <c:pt idx="28">
                  <c:v>24595</c:v>
                </c:pt>
                <c:pt idx="29">
                  <c:v>24452</c:v>
                </c:pt>
                <c:pt idx="30">
                  <c:v>24439</c:v>
                </c:pt>
                <c:pt idx="31">
                  <c:v>24427</c:v>
                </c:pt>
                <c:pt idx="32">
                  <c:v>24323</c:v>
                </c:pt>
                <c:pt idx="33">
                  <c:v>23947</c:v>
                </c:pt>
                <c:pt idx="34">
                  <c:v>23215</c:v>
                </c:pt>
                <c:pt idx="35">
                  <c:v>22984</c:v>
                </c:pt>
                <c:pt idx="36">
                  <c:v>22943</c:v>
                </c:pt>
                <c:pt idx="37">
                  <c:v>22920</c:v>
                </c:pt>
                <c:pt idx="38">
                  <c:v>22645</c:v>
                </c:pt>
                <c:pt idx="39">
                  <c:v>22634</c:v>
                </c:pt>
                <c:pt idx="40">
                  <c:v>22528</c:v>
                </c:pt>
                <c:pt idx="41">
                  <c:v>22509</c:v>
                </c:pt>
                <c:pt idx="42">
                  <c:v>22465</c:v>
                </c:pt>
                <c:pt idx="43">
                  <c:v>22358</c:v>
                </c:pt>
                <c:pt idx="44">
                  <c:v>22299</c:v>
                </c:pt>
                <c:pt idx="45">
                  <c:v>22235</c:v>
                </c:pt>
                <c:pt idx="46">
                  <c:v>21893</c:v>
                </c:pt>
                <c:pt idx="47">
                  <c:v>21874</c:v>
                </c:pt>
                <c:pt idx="48">
                  <c:v>21751</c:v>
                </c:pt>
                <c:pt idx="49">
                  <c:v>21602</c:v>
                </c:pt>
                <c:pt idx="50">
                  <c:v>21556</c:v>
                </c:pt>
                <c:pt idx="51">
                  <c:v>21412</c:v>
                </c:pt>
                <c:pt idx="52">
                  <c:v>21409</c:v>
                </c:pt>
                <c:pt idx="53">
                  <c:v>21408</c:v>
                </c:pt>
                <c:pt idx="54">
                  <c:v>21340</c:v>
                </c:pt>
                <c:pt idx="55">
                  <c:v>21328</c:v>
                </c:pt>
                <c:pt idx="56">
                  <c:v>21192</c:v>
                </c:pt>
                <c:pt idx="57">
                  <c:v>21102</c:v>
                </c:pt>
                <c:pt idx="58">
                  <c:v>21084</c:v>
                </c:pt>
                <c:pt idx="59">
                  <c:v>21019</c:v>
                </c:pt>
                <c:pt idx="60">
                  <c:v>20953</c:v>
                </c:pt>
                <c:pt idx="61">
                  <c:v>20952</c:v>
                </c:pt>
                <c:pt idx="62">
                  <c:v>20918</c:v>
                </c:pt>
                <c:pt idx="63">
                  <c:v>20916</c:v>
                </c:pt>
                <c:pt idx="64">
                  <c:v>20894</c:v>
                </c:pt>
                <c:pt idx="65">
                  <c:v>20884</c:v>
                </c:pt>
                <c:pt idx="66">
                  <c:v>20834</c:v>
                </c:pt>
                <c:pt idx="67">
                  <c:v>20812</c:v>
                </c:pt>
                <c:pt idx="68">
                  <c:v>20704</c:v>
                </c:pt>
                <c:pt idx="69">
                  <c:v>20537</c:v>
                </c:pt>
                <c:pt idx="70">
                  <c:v>20519</c:v>
                </c:pt>
                <c:pt idx="71">
                  <c:v>20455</c:v>
                </c:pt>
                <c:pt idx="72">
                  <c:v>20430</c:v>
                </c:pt>
                <c:pt idx="73">
                  <c:v>20384</c:v>
                </c:pt>
                <c:pt idx="74">
                  <c:v>20380</c:v>
                </c:pt>
                <c:pt idx="75">
                  <c:v>20371</c:v>
                </c:pt>
                <c:pt idx="76">
                  <c:v>20232</c:v>
                </c:pt>
                <c:pt idx="77">
                  <c:v>20061</c:v>
                </c:pt>
                <c:pt idx="78">
                  <c:v>20015</c:v>
                </c:pt>
                <c:pt idx="79">
                  <c:v>19932</c:v>
                </c:pt>
                <c:pt idx="80">
                  <c:v>19823</c:v>
                </c:pt>
                <c:pt idx="81">
                  <c:v>19815</c:v>
                </c:pt>
                <c:pt idx="82">
                  <c:v>19772</c:v>
                </c:pt>
                <c:pt idx="83">
                  <c:v>19690</c:v>
                </c:pt>
                <c:pt idx="84">
                  <c:v>19626</c:v>
                </c:pt>
                <c:pt idx="85">
                  <c:v>19522</c:v>
                </c:pt>
                <c:pt idx="86">
                  <c:v>19359</c:v>
                </c:pt>
                <c:pt idx="87">
                  <c:v>19254</c:v>
                </c:pt>
                <c:pt idx="88">
                  <c:v>19113</c:v>
                </c:pt>
                <c:pt idx="89">
                  <c:v>19099</c:v>
                </c:pt>
                <c:pt idx="90">
                  <c:v>19061</c:v>
                </c:pt>
                <c:pt idx="91">
                  <c:v>18955</c:v>
                </c:pt>
                <c:pt idx="92">
                  <c:v>18695</c:v>
                </c:pt>
                <c:pt idx="93">
                  <c:v>18605</c:v>
                </c:pt>
                <c:pt idx="94">
                  <c:v>18576</c:v>
                </c:pt>
                <c:pt idx="95">
                  <c:v>18376</c:v>
                </c:pt>
                <c:pt idx="96">
                  <c:v>18316</c:v>
                </c:pt>
                <c:pt idx="97">
                  <c:v>18146</c:v>
                </c:pt>
                <c:pt idx="98">
                  <c:v>18100</c:v>
                </c:pt>
                <c:pt idx="99">
                  <c:v>18026</c:v>
                </c:pt>
                <c:pt idx="100">
                  <c:v>17885</c:v>
                </c:pt>
                <c:pt idx="101">
                  <c:v>17841</c:v>
                </c:pt>
                <c:pt idx="102">
                  <c:v>17711</c:v>
                </c:pt>
                <c:pt idx="103">
                  <c:v>17654</c:v>
                </c:pt>
                <c:pt idx="104">
                  <c:v>17615</c:v>
                </c:pt>
                <c:pt idx="105">
                  <c:v>17519</c:v>
                </c:pt>
                <c:pt idx="106">
                  <c:v>17515</c:v>
                </c:pt>
                <c:pt idx="107">
                  <c:v>17472</c:v>
                </c:pt>
                <c:pt idx="108">
                  <c:v>17449</c:v>
                </c:pt>
                <c:pt idx="109">
                  <c:v>17228</c:v>
                </c:pt>
                <c:pt idx="110">
                  <c:v>17224</c:v>
                </c:pt>
                <c:pt idx="111">
                  <c:v>17211</c:v>
                </c:pt>
                <c:pt idx="112">
                  <c:v>17175</c:v>
                </c:pt>
                <c:pt idx="113">
                  <c:v>17102</c:v>
                </c:pt>
                <c:pt idx="114">
                  <c:v>17025</c:v>
                </c:pt>
                <c:pt idx="115">
                  <c:v>16976</c:v>
                </c:pt>
                <c:pt idx="116">
                  <c:v>16894</c:v>
                </c:pt>
                <c:pt idx="117">
                  <c:v>16893</c:v>
                </c:pt>
                <c:pt idx="118">
                  <c:v>16736</c:v>
                </c:pt>
                <c:pt idx="119">
                  <c:v>16717</c:v>
                </c:pt>
                <c:pt idx="120">
                  <c:v>16664</c:v>
                </c:pt>
                <c:pt idx="121">
                  <c:v>16538</c:v>
                </c:pt>
                <c:pt idx="122">
                  <c:v>16183</c:v>
                </c:pt>
                <c:pt idx="123">
                  <c:v>16106</c:v>
                </c:pt>
                <c:pt idx="124">
                  <c:v>16097</c:v>
                </c:pt>
                <c:pt idx="125">
                  <c:v>16008</c:v>
                </c:pt>
                <c:pt idx="126">
                  <c:v>15704</c:v>
                </c:pt>
                <c:pt idx="127">
                  <c:v>15470</c:v>
                </c:pt>
                <c:pt idx="128">
                  <c:v>15038</c:v>
                </c:pt>
                <c:pt idx="129">
                  <c:v>15025</c:v>
                </c:pt>
                <c:pt idx="130">
                  <c:v>15015</c:v>
                </c:pt>
                <c:pt idx="131">
                  <c:v>14614</c:v>
                </c:pt>
                <c:pt idx="132">
                  <c:v>14605</c:v>
                </c:pt>
              </c:numCache>
            </c:numRef>
          </c:val>
          <c:extLst>
            <c:ext xmlns:c16="http://schemas.microsoft.com/office/drawing/2014/chart" uri="{C3380CC4-5D6E-409C-BE32-E72D297353CC}">
              <c16:uniqueId val="{00000000-4B77-4498-8BBE-F09AA7626AFA}"/>
            </c:ext>
          </c:extLst>
        </c:ser>
        <c:dLbls>
          <c:showLegendKey val="0"/>
          <c:showVal val="0"/>
          <c:showCatName val="0"/>
          <c:showSerName val="0"/>
          <c:showPercent val="0"/>
          <c:showBubbleSize val="0"/>
        </c:dLbls>
        <c:gapWidth val="75"/>
        <c:overlap val="-27"/>
        <c:axId val="603745824"/>
        <c:axId val="480756144"/>
      </c:barChart>
      <c:catAx>
        <c:axId val="603745824"/>
        <c:scaling>
          <c:orientation val="minMax"/>
        </c:scaling>
        <c:delete val="1"/>
        <c:axPos val="b"/>
        <c:numFmt formatCode="General" sourceLinked="1"/>
        <c:majorTickMark val="none"/>
        <c:minorTickMark val="none"/>
        <c:tickLblPos val="nextTo"/>
        <c:crossAx val="480756144"/>
        <c:crosses val="autoZero"/>
        <c:auto val="1"/>
        <c:lblAlgn val="ctr"/>
        <c:lblOffset val="100"/>
        <c:noMultiLvlLbl val="0"/>
      </c:catAx>
      <c:valAx>
        <c:axId val="48075614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74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8AF"/>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197F-44D7-B84A-F6A246BD1B6E}"/>
              </c:ext>
            </c:extLst>
          </c:dPt>
          <c:dPt>
            <c:idx val="1"/>
            <c:invertIfNegative val="0"/>
            <c:bubble3D val="0"/>
            <c:spPr>
              <a:solidFill>
                <a:srgbClr val="006965"/>
              </a:solidFill>
              <a:ln>
                <a:noFill/>
              </a:ln>
              <a:effectLst/>
            </c:spPr>
            <c:extLst>
              <c:ext xmlns:c16="http://schemas.microsoft.com/office/drawing/2014/chart" uri="{C3380CC4-5D6E-409C-BE32-E72D297353CC}">
                <c16:uniqueId val="{00000003-197F-44D7-B84A-F6A246BD1B6E}"/>
              </c:ext>
            </c:extLst>
          </c:dPt>
          <c:dPt>
            <c:idx val="2"/>
            <c:invertIfNegative val="0"/>
            <c:bubble3D val="0"/>
            <c:spPr>
              <a:solidFill>
                <a:srgbClr val="006965"/>
              </a:solidFill>
              <a:ln>
                <a:noFill/>
              </a:ln>
              <a:effectLst/>
            </c:spPr>
            <c:extLst>
              <c:ext xmlns:c16="http://schemas.microsoft.com/office/drawing/2014/chart" uri="{C3380CC4-5D6E-409C-BE32-E72D297353CC}">
                <c16:uniqueId val="{00000005-197F-44D7-B84A-F6A246BD1B6E}"/>
              </c:ext>
            </c:extLst>
          </c:dPt>
          <c:dPt>
            <c:idx val="3"/>
            <c:invertIfNegative val="0"/>
            <c:bubble3D val="0"/>
            <c:spPr>
              <a:solidFill>
                <a:srgbClr val="006965"/>
              </a:solidFill>
              <a:ln>
                <a:noFill/>
              </a:ln>
              <a:effectLst/>
            </c:spPr>
            <c:extLst>
              <c:ext xmlns:c16="http://schemas.microsoft.com/office/drawing/2014/chart" uri="{C3380CC4-5D6E-409C-BE32-E72D297353CC}">
                <c16:uniqueId val="{00000007-197F-44D7-B84A-F6A246BD1B6E}"/>
              </c:ext>
            </c:extLst>
          </c:dPt>
          <c:dPt>
            <c:idx val="4"/>
            <c:invertIfNegative val="0"/>
            <c:bubble3D val="0"/>
            <c:spPr>
              <a:solidFill>
                <a:srgbClr val="006965"/>
              </a:solidFill>
              <a:ln>
                <a:noFill/>
              </a:ln>
              <a:effectLst/>
            </c:spPr>
            <c:extLst>
              <c:ext xmlns:c16="http://schemas.microsoft.com/office/drawing/2014/chart" uri="{C3380CC4-5D6E-409C-BE32-E72D297353CC}">
                <c16:uniqueId val="{00000009-197F-44D7-B84A-F6A246BD1B6E}"/>
              </c:ext>
            </c:extLst>
          </c:dPt>
          <c:dPt>
            <c:idx val="5"/>
            <c:invertIfNegative val="0"/>
            <c:bubble3D val="0"/>
            <c:spPr>
              <a:solidFill>
                <a:srgbClr val="B5D137"/>
              </a:solidFill>
              <a:ln>
                <a:noFill/>
              </a:ln>
              <a:effectLst/>
            </c:spPr>
            <c:extLst>
              <c:ext xmlns:c16="http://schemas.microsoft.com/office/drawing/2014/chart" uri="{C3380CC4-5D6E-409C-BE32-E72D297353CC}">
                <c16:uniqueId val="{0000000A-704B-4AAE-9AD9-C488E27FDCC2}"/>
              </c:ext>
            </c:extLst>
          </c:dPt>
          <c:dPt>
            <c:idx val="6"/>
            <c:invertIfNegative val="0"/>
            <c:bubble3D val="0"/>
            <c:spPr>
              <a:solidFill>
                <a:srgbClr val="B5D137"/>
              </a:solidFill>
              <a:ln>
                <a:noFill/>
              </a:ln>
              <a:effectLst/>
            </c:spPr>
            <c:extLst>
              <c:ext xmlns:c16="http://schemas.microsoft.com/office/drawing/2014/chart" uri="{C3380CC4-5D6E-409C-BE32-E72D297353CC}">
                <c16:uniqueId val="{0000000B-704B-4AAE-9AD9-C488E27FDCC2}"/>
              </c:ext>
            </c:extLst>
          </c:dPt>
          <c:dPt>
            <c:idx val="7"/>
            <c:invertIfNegative val="0"/>
            <c:bubble3D val="0"/>
            <c:spPr>
              <a:solidFill>
                <a:srgbClr val="B5D137"/>
              </a:solidFill>
              <a:ln>
                <a:noFill/>
              </a:ln>
              <a:effectLst/>
            </c:spPr>
            <c:extLst>
              <c:ext xmlns:c16="http://schemas.microsoft.com/office/drawing/2014/chart" uri="{C3380CC4-5D6E-409C-BE32-E72D297353CC}">
                <c16:uniqueId val="{0000000C-704B-4AAE-9AD9-C488E27FDCC2}"/>
              </c:ext>
            </c:extLst>
          </c:dPt>
          <c:dPt>
            <c:idx val="8"/>
            <c:invertIfNegative val="0"/>
            <c:bubble3D val="0"/>
            <c:spPr>
              <a:solidFill>
                <a:srgbClr val="B5D137"/>
              </a:solidFill>
              <a:ln>
                <a:noFill/>
              </a:ln>
              <a:effectLst/>
            </c:spPr>
            <c:extLst>
              <c:ext xmlns:c16="http://schemas.microsoft.com/office/drawing/2014/chart" uri="{C3380CC4-5D6E-409C-BE32-E72D297353CC}">
                <c16:uniqueId val="{0000000D-704B-4AAE-9AD9-C488E27FDCC2}"/>
              </c:ext>
            </c:extLst>
          </c:dPt>
          <c:dPt>
            <c:idx val="9"/>
            <c:invertIfNegative val="0"/>
            <c:bubble3D val="0"/>
            <c:spPr>
              <a:solidFill>
                <a:srgbClr val="B5D137"/>
              </a:solidFill>
              <a:ln>
                <a:noFill/>
              </a:ln>
              <a:effectLst/>
            </c:spPr>
            <c:extLst>
              <c:ext xmlns:c16="http://schemas.microsoft.com/office/drawing/2014/chart" uri="{C3380CC4-5D6E-409C-BE32-E72D297353CC}">
                <c16:uniqueId val="{0000000E-704B-4AAE-9AD9-C488E27FDCC2}"/>
              </c:ext>
            </c:extLst>
          </c:dPt>
          <c:dPt>
            <c:idx val="10"/>
            <c:invertIfNegative val="0"/>
            <c:bubble3D val="0"/>
            <c:spPr>
              <a:solidFill>
                <a:srgbClr val="B5D137"/>
              </a:solidFill>
              <a:ln>
                <a:noFill/>
              </a:ln>
              <a:effectLst/>
            </c:spPr>
            <c:extLst>
              <c:ext xmlns:c16="http://schemas.microsoft.com/office/drawing/2014/chart" uri="{C3380CC4-5D6E-409C-BE32-E72D297353CC}">
                <c16:uniqueId val="{0000000F-704B-4AAE-9AD9-C488E27FDCC2}"/>
              </c:ext>
            </c:extLst>
          </c:dPt>
          <c:dPt>
            <c:idx val="11"/>
            <c:invertIfNegative val="0"/>
            <c:bubble3D val="0"/>
            <c:spPr>
              <a:solidFill>
                <a:srgbClr val="B5D137"/>
              </a:solidFill>
              <a:ln>
                <a:noFill/>
              </a:ln>
              <a:effectLst/>
            </c:spPr>
            <c:extLst>
              <c:ext xmlns:c16="http://schemas.microsoft.com/office/drawing/2014/chart" uri="{C3380CC4-5D6E-409C-BE32-E72D297353CC}">
                <c16:uniqueId val="{00000010-704B-4AAE-9AD9-C488E27FDCC2}"/>
              </c:ext>
            </c:extLst>
          </c:dPt>
          <c:dPt>
            <c:idx val="12"/>
            <c:invertIfNegative val="0"/>
            <c:bubble3D val="0"/>
            <c:spPr>
              <a:solidFill>
                <a:srgbClr val="B5D137"/>
              </a:solidFill>
              <a:ln>
                <a:noFill/>
              </a:ln>
              <a:effectLst/>
            </c:spPr>
            <c:extLst>
              <c:ext xmlns:c16="http://schemas.microsoft.com/office/drawing/2014/chart" uri="{C3380CC4-5D6E-409C-BE32-E72D297353CC}">
                <c16:uniqueId val="{00000011-704B-4AAE-9AD9-C488E27FDCC2}"/>
              </c:ext>
            </c:extLst>
          </c:dPt>
          <c:dPt>
            <c:idx val="13"/>
            <c:invertIfNegative val="0"/>
            <c:bubble3D val="0"/>
            <c:spPr>
              <a:solidFill>
                <a:srgbClr val="B5D137"/>
              </a:solidFill>
              <a:ln>
                <a:noFill/>
              </a:ln>
              <a:effectLst/>
            </c:spPr>
            <c:extLst>
              <c:ext xmlns:c16="http://schemas.microsoft.com/office/drawing/2014/chart" uri="{C3380CC4-5D6E-409C-BE32-E72D297353CC}">
                <c16:uniqueId val="{00000012-704B-4AAE-9AD9-C488E27FDCC2}"/>
              </c:ext>
            </c:extLst>
          </c:dPt>
          <c:cat>
            <c:numRef>
              <c:f>Sheet1!$A$4:$A$17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Sheet1!$B$4:$B$17</c:f>
              <c:numCache>
                <c:formatCode>#,##0</c:formatCode>
                <c:ptCount val="14"/>
                <c:pt idx="0">
                  <c:v>25925</c:v>
                </c:pt>
                <c:pt idx="1">
                  <c:v>25875</c:v>
                </c:pt>
                <c:pt idx="2">
                  <c:v>26550</c:v>
                </c:pt>
                <c:pt idx="3">
                  <c:v>26620</c:v>
                </c:pt>
                <c:pt idx="4">
                  <c:v>27380</c:v>
                </c:pt>
                <c:pt idx="5">
                  <c:v>29140</c:v>
                </c:pt>
                <c:pt idx="6">
                  <c:v>30095</c:v>
                </c:pt>
                <c:pt idx="7">
                  <c:v>31080</c:v>
                </c:pt>
                <c:pt idx="8">
                  <c:v>30720</c:v>
                </c:pt>
                <c:pt idx="9">
                  <c:v>31150</c:v>
                </c:pt>
                <c:pt idx="10">
                  <c:v>31280</c:v>
                </c:pt>
                <c:pt idx="11">
                  <c:v>31470</c:v>
                </c:pt>
                <c:pt idx="12">
                  <c:v>31355</c:v>
                </c:pt>
                <c:pt idx="13">
                  <c:v>31210</c:v>
                </c:pt>
              </c:numCache>
            </c:numRef>
          </c:val>
          <c:extLst>
            <c:ext xmlns:c16="http://schemas.microsoft.com/office/drawing/2014/chart" uri="{C3380CC4-5D6E-409C-BE32-E72D297353CC}">
              <c16:uniqueId val="{0000000A-197F-44D7-B84A-F6A246BD1B6E}"/>
            </c:ext>
          </c:extLst>
        </c:ser>
        <c:dLbls>
          <c:showLegendKey val="0"/>
          <c:showVal val="0"/>
          <c:showCatName val="0"/>
          <c:showSerName val="0"/>
          <c:showPercent val="0"/>
          <c:showBubbleSize val="0"/>
        </c:dLbls>
        <c:gapWidth val="219"/>
        <c:overlap val="-27"/>
        <c:axId val="1739656687"/>
        <c:axId val="1735751519"/>
      </c:barChart>
      <c:catAx>
        <c:axId val="173965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751519"/>
        <c:crosses val="autoZero"/>
        <c:auto val="1"/>
        <c:lblAlgn val="ctr"/>
        <c:lblOffset val="100"/>
        <c:noMultiLvlLbl val="0"/>
      </c:catAx>
      <c:valAx>
        <c:axId val="1735751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965668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 1'!$I$19</c:f>
              <c:strCache>
                <c:ptCount val="1"/>
                <c:pt idx="0">
                  <c:v>Enterprises</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1'!$H$20:$H$23</c:f>
              <c:strCache>
                <c:ptCount val="4"/>
                <c:pt idx="0">
                  <c:v>0-9 Micro</c:v>
                </c:pt>
                <c:pt idx="1">
                  <c:v>10-49 Small</c:v>
                </c:pt>
                <c:pt idx="2">
                  <c:v>50-249 Medium</c:v>
                </c:pt>
                <c:pt idx="3">
                  <c:v>250+ Large</c:v>
                </c:pt>
              </c:strCache>
            </c:strRef>
          </c:cat>
          <c:val>
            <c:numRef>
              <c:f>'Analysis 1'!$I$20:$I$23</c:f>
              <c:numCache>
                <c:formatCode>0.0%</c:formatCode>
                <c:ptCount val="4"/>
                <c:pt idx="0">
                  <c:v>0.91388933184500076</c:v>
                </c:pt>
                <c:pt idx="1">
                  <c:v>7.0004783926008618E-2</c:v>
                </c:pt>
                <c:pt idx="2">
                  <c:v>1.3235528623823951E-2</c:v>
                </c:pt>
                <c:pt idx="3">
                  <c:v>2.8703556051666401E-3</c:v>
                </c:pt>
              </c:numCache>
            </c:numRef>
          </c:val>
          <c:extLst>
            <c:ext xmlns:c16="http://schemas.microsoft.com/office/drawing/2014/chart" uri="{C3380CC4-5D6E-409C-BE32-E72D297353CC}">
              <c16:uniqueId val="{00000000-8AC8-4856-90E4-61B9902F785D}"/>
            </c:ext>
          </c:extLst>
        </c:ser>
        <c:ser>
          <c:idx val="1"/>
          <c:order val="1"/>
          <c:tx>
            <c:strRef>
              <c:f>'Analysis 1'!$J$19</c:f>
              <c:strCache>
                <c:ptCount val="1"/>
                <c:pt idx="0">
                  <c:v>Employees</c:v>
                </c:pt>
              </c:strCache>
            </c:strRef>
          </c:tx>
          <c:spPr>
            <a:solidFill>
              <a:schemeClr val="bg1">
                <a:lumMod val="65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1'!$H$20:$H$23</c:f>
              <c:strCache>
                <c:ptCount val="4"/>
                <c:pt idx="0">
                  <c:v>0-9 Micro</c:v>
                </c:pt>
                <c:pt idx="1">
                  <c:v>10-49 Small</c:v>
                </c:pt>
                <c:pt idx="2">
                  <c:v>50-249 Medium</c:v>
                </c:pt>
                <c:pt idx="3">
                  <c:v>250+ Large</c:v>
                </c:pt>
              </c:strCache>
            </c:strRef>
          </c:cat>
          <c:val>
            <c:numRef>
              <c:f>'Analysis 1'!$J$20:$J$23</c:f>
              <c:numCache>
                <c:formatCode>0.0%</c:formatCode>
                <c:ptCount val="4"/>
                <c:pt idx="0">
                  <c:v>0.22664154829429362</c:v>
                </c:pt>
                <c:pt idx="1">
                  <c:v>0.17072183990715464</c:v>
                </c:pt>
                <c:pt idx="2">
                  <c:v>0.1686908478676627</c:v>
                </c:pt>
                <c:pt idx="3">
                  <c:v>0.43394576393088907</c:v>
                </c:pt>
              </c:numCache>
            </c:numRef>
          </c:val>
          <c:extLst>
            <c:ext xmlns:c16="http://schemas.microsoft.com/office/drawing/2014/chart" uri="{C3380CC4-5D6E-409C-BE32-E72D297353CC}">
              <c16:uniqueId val="{00000001-8AC8-4856-90E4-61B9902F785D}"/>
            </c:ext>
          </c:extLst>
        </c:ser>
        <c:dLbls>
          <c:showLegendKey val="0"/>
          <c:showVal val="0"/>
          <c:showCatName val="0"/>
          <c:showSerName val="0"/>
          <c:showPercent val="0"/>
          <c:showBubbleSize val="0"/>
        </c:dLbls>
        <c:gapWidth val="219"/>
        <c:overlap val="-27"/>
        <c:axId val="550514912"/>
        <c:axId val="538840080"/>
      </c:barChart>
      <c:catAx>
        <c:axId val="5505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840080"/>
        <c:crosses val="autoZero"/>
        <c:auto val="1"/>
        <c:lblAlgn val="ctr"/>
        <c:lblOffset val="100"/>
        <c:noMultiLvlLbl val="0"/>
      </c:catAx>
      <c:valAx>
        <c:axId val="538840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51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 1'!$M$19</c:f>
              <c:strCache>
                <c:ptCount val="1"/>
                <c:pt idx="0">
                  <c:v>England</c:v>
                </c:pt>
              </c:strCache>
            </c:strRef>
          </c:tx>
          <c:spPr>
            <a:solidFill>
              <a:srgbClr val="B5D137"/>
            </a:solidFill>
            <a:ln>
              <a:solidFill>
                <a:srgbClr val="B5D13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1'!$L$20:$L$23</c:f>
              <c:strCache>
                <c:ptCount val="4"/>
                <c:pt idx="0">
                  <c:v>0-9 Micro</c:v>
                </c:pt>
                <c:pt idx="1">
                  <c:v>10-49 Small</c:v>
                </c:pt>
                <c:pt idx="2">
                  <c:v>50-249 Medium</c:v>
                </c:pt>
                <c:pt idx="3">
                  <c:v>250+ Large</c:v>
                </c:pt>
              </c:strCache>
            </c:strRef>
          </c:cat>
          <c:val>
            <c:numRef>
              <c:f>'Analysis 1'!$M$20:$M$23</c:f>
              <c:numCache>
                <c:formatCode>0.0%</c:formatCode>
                <c:ptCount val="4"/>
                <c:pt idx="0">
                  <c:v>0.16358628082382917</c:v>
                </c:pt>
                <c:pt idx="1">
                  <c:v>0.14588461684985013</c:v>
                </c:pt>
                <c:pt idx="2">
                  <c:v>0.13476783615447802</c:v>
                </c:pt>
                <c:pt idx="3">
                  <c:v>0.55576126617184274</c:v>
                </c:pt>
              </c:numCache>
            </c:numRef>
          </c:val>
          <c:extLst>
            <c:ext xmlns:c16="http://schemas.microsoft.com/office/drawing/2014/chart" uri="{C3380CC4-5D6E-409C-BE32-E72D297353CC}">
              <c16:uniqueId val="{00000000-CFD0-4BCB-B26D-67CE65C516CE}"/>
            </c:ext>
          </c:extLst>
        </c:ser>
        <c:ser>
          <c:idx val="1"/>
          <c:order val="1"/>
          <c:tx>
            <c:strRef>
              <c:f>'Analysis 1'!$N$19</c:f>
              <c:strCache>
                <c:ptCount val="1"/>
                <c:pt idx="0">
                  <c:v>Buckinghamshire</c:v>
                </c:pt>
              </c:strCache>
            </c:strRef>
          </c:tx>
          <c:spPr>
            <a:solidFill>
              <a:srgbClr val="006965"/>
            </a:solidFill>
            <a:ln>
              <a:solidFill>
                <a:srgbClr val="00696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1'!$L$20:$L$23</c:f>
              <c:strCache>
                <c:ptCount val="4"/>
                <c:pt idx="0">
                  <c:v>0-9 Micro</c:v>
                </c:pt>
                <c:pt idx="1">
                  <c:v>10-49 Small</c:v>
                </c:pt>
                <c:pt idx="2">
                  <c:v>50-249 Medium</c:v>
                </c:pt>
                <c:pt idx="3">
                  <c:v>250+ Large</c:v>
                </c:pt>
              </c:strCache>
            </c:strRef>
          </c:cat>
          <c:val>
            <c:numRef>
              <c:f>'Analysis 1'!$N$20:$N$23</c:f>
              <c:numCache>
                <c:formatCode>0.0%</c:formatCode>
                <c:ptCount val="4"/>
                <c:pt idx="0">
                  <c:v>0.22664154829429362</c:v>
                </c:pt>
                <c:pt idx="1">
                  <c:v>0.17072183990715464</c:v>
                </c:pt>
                <c:pt idx="2">
                  <c:v>0.1686908478676627</c:v>
                </c:pt>
                <c:pt idx="3">
                  <c:v>0.43394576393088907</c:v>
                </c:pt>
              </c:numCache>
            </c:numRef>
          </c:val>
          <c:extLst>
            <c:ext xmlns:c16="http://schemas.microsoft.com/office/drawing/2014/chart" uri="{C3380CC4-5D6E-409C-BE32-E72D297353CC}">
              <c16:uniqueId val="{00000001-CFD0-4BCB-B26D-67CE65C516CE}"/>
            </c:ext>
          </c:extLst>
        </c:ser>
        <c:dLbls>
          <c:showLegendKey val="0"/>
          <c:showVal val="0"/>
          <c:showCatName val="0"/>
          <c:showSerName val="0"/>
          <c:showPercent val="0"/>
          <c:showBubbleSize val="0"/>
        </c:dLbls>
        <c:gapWidth val="219"/>
        <c:overlap val="-27"/>
        <c:axId val="610163616"/>
        <c:axId val="1785622640"/>
      </c:barChart>
      <c:catAx>
        <c:axId val="6101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622640"/>
        <c:crosses val="autoZero"/>
        <c:auto val="1"/>
        <c:lblAlgn val="ctr"/>
        <c:lblOffset val="100"/>
        <c:noMultiLvlLbl val="0"/>
      </c:catAx>
      <c:valAx>
        <c:axId val="178562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Bucks</c:v>
                </c:pt>
              </c:strCache>
            </c:strRef>
          </c:tx>
          <c:spPr>
            <a:solidFill>
              <a:srgbClr val="006965"/>
            </a:solidFill>
            <a:ln>
              <a:noFill/>
            </a:ln>
            <a:effectLst/>
          </c:spPr>
          <c:invertIfNegative val="0"/>
          <c:dLbls>
            <c:dLbl>
              <c:idx val="3"/>
              <c:layout>
                <c:manualLayout>
                  <c:x val="-2.2809742258076391E-2"/>
                  <c:y val="-3.0987578794292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3-4350-BD46-A17388E7554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Born in 2017 and surviving 5 years</c:v>
                </c:pt>
                <c:pt idx="1">
                  <c:v>Born in 2018 and surviving 4 years</c:v>
                </c:pt>
                <c:pt idx="2">
                  <c:v>Born in 2019 and surviving 3 years</c:v>
                </c:pt>
                <c:pt idx="3">
                  <c:v>Born in 2020 and surviving 2 years </c:v>
                </c:pt>
                <c:pt idx="4">
                  <c:v>Born in 2021 and surviving 1 year</c:v>
                </c:pt>
              </c:strCache>
            </c:strRef>
          </c:cat>
          <c:val>
            <c:numRef>
              <c:f>Sheet1!$B$2:$B$6</c:f>
              <c:numCache>
                <c:formatCode>0.0%</c:formatCode>
                <c:ptCount val="5"/>
                <c:pt idx="0">
                  <c:v>0.45600000000000002</c:v>
                </c:pt>
                <c:pt idx="1">
                  <c:v>0.52500000000000002</c:v>
                </c:pt>
                <c:pt idx="2">
                  <c:v>0.60899999999999999</c:v>
                </c:pt>
                <c:pt idx="3">
                  <c:v>0.77400000000000002</c:v>
                </c:pt>
                <c:pt idx="4">
                  <c:v>0.95299999999999996</c:v>
                </c:pt>
              </c:numCache>
            </c:numRef>
          </c:val>
          <c:extLst>
            <c:ext xmlns:c16="http://schemas.microsoft.com/office/drawing/2014/chart" uri="{C3380CC4-5D6E-409C-BE32-E72D297353CC}">
              <c16:uniqueId val="{00000000-32B1-4B4A-9265-FD7A9A9BA02C}"/>
            </c:ext>
          </c:extLst>
        </c:ser>
        <c:ser>
          <c:idx val="1"/>
          <c:order val="1"/>
          <c:tx>
            <c:strRef>
              <c:f>Sheet1!$C$1</c:f>
              <c:strCache>
                <c:ptCount val="1"/>
                <c:pt idx="0">
                  <c:v>South East</c:v>
                </c:pt>
              </c:strCache>
            </c:strRef>
          </c:tx>
          <c:spPr>
            <a:solidFill>
              <a:srgbClr val="B5D137"/>
            </a:solidFill>
            <a:ln>
              <a:noFill/>
            </a:ln>
            <a:effectLst/>
          </c:spPr>
          <c:invertIfNegative val="0"/>
          <c:dLbls>
            <c:dLbl>
              <c:idx val="3"/>
              <c:layout>
                <c:manualLayout>
                  <c:x val="2.0736129325523924E-3"/>
                  <c:y val="-4.788989450027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3-4350-BD46-A17388E7554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Born in 2017 and surviving 5 years</c:v>
                </c:pt>
                <c:pt idx="1">
                  <c:v>Born in 2018 and surviving 4 years</c:v>
                </c:pt>
                <c:pt idx="2">
                  <c:v>Born in 2019 and surviving 3 years</c:v>
                </c:pt>
                <c:pt idx="3">
                  <c:v>Born in 2020 and surviving 2 years </c:v>
                </c:pt>
                <c:pt idx="4">
                  <c:v>Born in 2021 and surviving 1 year</c:v>
                </c:pt>
              </c:strCache>
            </c:strRef>
          </c:cat>
          <c:val>
            <c:numRef>
              <c:f>Sheet1!$C$2:$C$6</c:f>
              <c:numCache>
                <c:formatCode>0.0%</c:formatCode>
                <c:ptCount val="5"/>
                <c:pt idx="0">
                  <c:v>0.439</c:v>
                </c:pt>
                <c:pt idx="1">
                  <c:v>0.499</c:v>
                </c:pt>
                <c:pt idx="2">
                  <c:v>0.58399999999999996</c:v>
                </c:pt>
                <c:pt idx="3">
                  <c:v>0.72299999999999998</c:v>
                </c:pt>
                <c:pt idx="4">
                  <c:v>0.94</c:v>
                </c:pt>
              </c:numCache>
            </c:numRef>
          </c:val>
          <c:extLst>
            <c:ext xmlns:c16="http://schemas.microsoft.com/office/drawing/2014/chart" uri="{C3380CC4-5D6E-409C-BE32-E72D297353CC}">
              <c16:uniqueId val="{00000001-32B1-4B4A-9265-FD7A9A9BA02C}"/>
            </c:ext>
          </c:extLst>
        </c:ser>
        <c:ser>
          <c:idx val="2"/>
          <c:order val="2"/>
          <c:tx>
            <c:strRef>
              <c:f>Sheet1!$D$1</c:f>
              <c:strCache>
                <c:ptCount val="1"/>
                <c:pt idx="0">
                  <c:v>England</c:v>
                </c:pt>
              </c:strCache>
            </c:strRef>
          </c:tx>
          <c:spPr>
            <a:solidFill>
              <a:schemeClr val="accent3"/>
            </a:solidFill>
            <a:ln>
              <a:noFill/>
            </a:ln>
            <a:effectLst/>
          </c:spPr>
          <c:invertIfNegative val="0"/>
          <c:dLbls>
            <c:dLbl>
              <c:idx val="3"/>
              <c:layout>
                <c:manualLayout>
                  <c:x val="3.1104193988285882E-2"/>
                  <c:y val="-1.408526308831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3-4350-BD46-A17388E7554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Born in 2017 and surviving 5 years</c:v>
                </c:pt>
                <c:pt idx="1">
                  <c:v>Born in 2018 and surviving 4 years</c:v>
                </c:pt>
                <c:pt idx="2">
                  <c:v>Born in 2019 and surviving 3 years</c:v>
                </c:pt>
                <c:pt idx="3">
                  <c:v>Born in 2020 and surviving 2 years </c:v>
                </c:pt>
                <c:pt idx="4">
                  <c:v>Born in 2021 and surviving 1 year</c:v>
                </c:pt>
              </c:strCache>
            </c:strRef>
          </c:cat>
          <c:val>
            <c:numRef>
              <c:f>Sheet1!$D$2:$D$6</c:f>
              <c:numCache>
                <c:formatCode>0.0%</c:formatCode>
                <c:ptCount val="5"/>
                <c:pt idx="0">
                  <c:v>0.39400000000000002</c:v>
                </c:pt>
                <c:pt idx="1">
                  <c:v>0.47199999999999998</c:v>
                </c:pt>
                <c:pt idx="2">
                  <c:v>0.55900000000000005</c:v>
                </c:pt>
                <c:pt idx="3">
                  <c:v>0.71099999999999997</c:v>
                </c:pt>
                <c:pt idx="4">
                  <c:v>0.93500000000000005</c:v>
                </c:pt>
              </c:numCache>
            </c:numRef>
          </c:val>
          <c:extLst>
            <c:ext xmlns:c16="http://schemas.microsoft.com/office/drawing/2014/chart" uri="{C3380CC4-5D6E-409C-BE32-E72D297353CC}">
              <c16:uniqueId val="{00000002-32B1-4B4A-9265-FD7A9A9BA02C}"/>
            </c:ext>
          </c:extLst>
        </c:ser>
        <c:dLbls>
          <c:showLegendKey val="0"/>
          <c:showVal val="0"/>
          <c:showCatName val="0"/>
          <c:showSerName val="0"/>
          <c:showPercent val="0"/>
          <c:showBubbleSize val="0"/>
        </c:dLbls>
        <c:gapWidth val="219"/>
        <c:overlap val="-27"/>
        <c:axId val="1077616176"/>
        <c:axId val="335727488"/>
      </c:barChart>
      <c:catAx>
        <c:axId val="10776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5727488"/>
        <c:crosses val="autoZero"/>
        <c:auto val="1"/>
        <c:lblAlgn val="ctr"/>
        <c:lblOffset val="100"/>
        <c:noMultiLvlLbl val="0"/>
      </c:catAx>
      <c:valAx>
        <c:axId val="3357274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761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42EB4-A131-4DA3-9143-FF0935C7C0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91D0DFE-9260-4BEF-91D9-69BD9FDFDF1A}">
      <dgm:prSet phldrT="[Text]" custT="1"/>
      <dgm:spPr>
        <a:solidFill>
          <a:srgbClr val="006965"/>
        </a:solidFill>
      </dgm:spPr>
      <dgm:t>
        <a:bodyPr/>
        <a:lstStyle/>
        <a:p>
          <a:r>
            <a:rPr lang="en-GB" sz="2400" b="1">
              <a:latin typeface="+mn-lt"/>
            </a:rPr>
            <a:t>67,300</a:t>
          </a:r>
          <a:r>
            <a:rPr lang="en-GB" sz="2400"/>
            <a:t> </a:t>
          </a:r>
          <a:r>
            <a:rPr lang="en-GB" sz="1800"/>
            <a:t>private sector businesses (estimate)</a:t>
          </a:r>
          <a:endParaRPr lang="en-GB" sz="2400"/>
        </a:p>
      </dgm:t>
    </dgm:pt>
    <dgm:pt modelId="{3312F01B-B6E1-4A5C-B958-F82150029741}" type="parTrans" cxnId="{AAF11E7B-ECEC-4890-9683-1FA1F3294347}">
      <dgm:prSet/>
      <dgm:spPr/>
      <dgm:t>
        <a:bodyPr/>
        <a:lstStyle/>
        <a:p>
          <a:endParaRPr lang="en-GB" sz="1600"/>
        </a:p>
      </dgm:t>
    </dgm:pt>
    <dgm:pt modelId="{E9B146B7-B3C9-458D-8171-8C8EBCA4DC85}" type="sibTrans" cxnId="{AAF11E7B-ECEC-4890-9683-1FA1F3294347}">
      <dgm:prSet/>
      <dgm:spPr/>
      <dgm:t>
        <a:bodyPr/>
        <a:lstStyle/>
        <a:p>
          <a:endParaRPr lang="en-GB" sz="1600"/>
        </a:p>
      </dgm:t>
    </dgm:pt>
    <dgm:pt modelId="{187F4076-0BE0-4208-B85D-37D6A086AEAD}">
      <dgm:prSet phldrT="[Text]" custT="1"/>
      <dgm:spPr>
        <a:solidFill>
          <a:srgbClr val="B5D137"/>
        </a:solidFill>
      </dgm:spPr>
      <dgm:t>
        <a:bodyPr/>
        <a:lstStyle/>
        <a:p>
          <a:r>
            <a:rPr lang="en-GB" sz="2400" b="1">
              <a:latin typeface="+mn-lt"/>
            </a:rPr>
            <a:t>36,200</a:t>
          </a:r>
          <a:r>
            <a:rPr lang="en-GB" sz="2800"/>
            <a:t> </a:t>
          </a:r>
          <a:r>
            <a:rPr lang="en-GB" sz="1600"/>
            <a:t>unregistered (estimate)</a:t>
          </a:r>
          <a:endParaRPr lang="en-GB" sz="2800"/>
        </a:p>
      </dgm:t>
    </dgm:pt>
    <dgm:pt modelId="{68C55063-A31D-461D-8ABB-E1B6A4A4FE2A}" type="parTrans" cxnId="{D7C70B34-1DAD-4A30-855D-EB732DB74F99}">
      <dgm:prSet/>
      <dgm:spPr/>
      <dgm:t>
        <a:bodyPr/>
        <a:lstStyle/>
        <a:p>
          <a:endParaRPr lang="en-GB" sz="1600"/>
        </a:p>
      </dgm:t>
    </dgm:pt>
    <dgm:pt modelId="{3E52ECDF-ED8D-4EB3-A97B-0D82046947EE}" type="sibTrans" cxnId="{D7C70B34-1DAD-4A30-855D-EB732DB74F99}">
      <dgm:prSet/>
      <dgm:spPr/>
      <dgm:t>
        <a:bodyPr/>
        <a:lstStyle/>
        <a:p>
          <a:endParaRPr lang="en-GB" sz="1600"/>
        </a:p>
      </dgm:t>
    </dgm:pt>
    <dgm:pt modelId="{4C704A39-60BE-4220-9C21-7A50C59791D3}">
      <dgm:prSet phldrT="[Text]" custT="1"/>
      <dgm:spPr>
        <a:solidFill>
          <a:srgbClr val="B5D137"/>
        </a:solidFill>
      </dgm:spPr>
      <dgm:t>
        <a:bodyPr/>
        <a:lstStyle/>
        <a:p>
          <a:r>
            <a:rPr lang="en-GB" sz="2400" b="1">
              <a:latin typeface="+mn-lt"/>
            </a:rPr>
            <a:t>31,000</a:t>
          </a:r>
          <a:r>
            <a:rPr lang="en-GB" sz="2400"/>
            <a:t> </a:t>
          </a:r>
          <a:r>
            <a:rPr lang="en-GB" sz="1600"/>
            <a:t>registered</a:t>
          </a:r>
          <a:endParaRPr lang="en-GB" sz="3200"/>
        </a:p>
      </dgm:t>
    </dgm:pt>
    <dgm:pt modelId="{519D55A1-A6B1-4EF4-B62A-7F38C5043090}" type="parTrans" cxnId="{348F707C-D879-42E1-8795-CE999196F096}">
      <dgm:prSet/>
      <dgm:spPr/>
      <dgm:t>
        <a:bodyPr/>
        <a:lstStyle/>
        <a:p>
          <a:endParaRPr lang="en-GB" sz="1600"/>
        </a:p>
      </dgm:t>
    </dgm:pt>
    <dgm:pt modelId="{8C966B65-EE9A-4FA9-8D33-2F2BAE417187}" type="sibTrans" cxnId="{348F707C-D879-42E1-8795-CE999196F096}">
      <dgm:prSet/>
      <dgm:spPr/>
      <dgm:t>
        <a:bodyPr/>
        <a:lstStyle/>
        <a:p>
          <a:endParaRPr lang="en-GB" sz="1600"/>
        </a:p>
      </dgm:t>
    </dgm:pt>
    <dgm:pt modelId="{2CC86C79-45AF-4042-88EA-830A664EC5CA}" type="pres">
      <dgm:prSet presAssocID="{0CC42EB4-A131-4DA3-9143-FF0935C7C045}" presName="hierChild1" presStyleCnt="0">
        <dgm:presLayoutVars>
          <dgm:orgChart val="1"/>
          <dgm:chPref val="1"/>
          <dgm:dir/>
          <dgm:animOne val="branch"/>
          <dgm:animLvl val="lvl"/>
          <dgm:resizeHandles/>
        </dgm:presLayoutVars>
      </dgm:prSet>
      <dgm:spPr/>
    </dgm:pt>
    <dgm:pt modelId="{8A8C0406-1B22-41B5-974F-0819C1FEF30D}" type="pres">
      <dgm:prSet presAssocID="{791D0DFE-9260-4BEF-91D9-69BD9FDFDF1A}" presName="hierRoot1" presStyleCnt="0">
        <dgm:presLayoutVars>
          <dgm:hierBranch val="init"/>
        </dgm:presLayoutVars>
      </dgm:prSet>
      <dgm:spPr/>
    </dgm:pt>
    <dgm:pt modelId="{6B7670F0-C28C-4067-9D78-9759EB2BD54C}" type="pres">
      <dgm:prSet presAssocID="{791D0DFE-9260-4BEF-91D9-69BD9FDFDF1A}" presName="rootComposite1" presStyleCnt="0"/>
      <dgm:spPr/>
    </dgm:pt>
    <dgm:pt modelId="{543EE00C-5BBD-44BE-9576-62449FBB134D}" type="pres">
      <dgm:prSet presAssocID="{791D0DFE-9260-4BEF-91D9-69BD9FDFDF1A}" presName="rootText1" presStyleLbl="node0" presStyleIdx="0" presStyleCnt="1">
        <dgm:presLayoutVars>
          <dgm:chPref val="3"/>
        </dgm:presLayoutVars>
      </dgm:prSet>
      <dgm:spPr/>
    </dgm:pt>
    <dgm:pt modelId="{78BE00B3-95A3-4260-A884-58FABEA80484}" type="pres">
      <dgm:prSet presAssocID="{791D0DFE-9260-4BEF-91D9-69BD9FDFDF1A}" presName="rootConnector1" presStyleLbl="node1" presStyleIdx="0" presStyleCnt="0"/>
      <dgm:spPr/>
    </dgm:pt>
    <dgm:pt modelId="{B945ACE0-2B64-45E0-8696-7C9DFF0199A4}" type="pres">
      <dgm:prSet presAssocID="{791D0DFE-9260-4BEF-91D9-69BD9FDFDF1A}" presName="hierChild2" presStyleCnt="0"/>
      <dgm:spPr/>
    </dgm:pt>
    <dgm:pt modelId="{CDBDBBAC-BD35-43C3-AAEE-FFD181809E6B}" type="pres">
      <dgm:prSet presAssocID="{68C55063-A31D-461D-8ABB-E1B6A4A4FE2A}" presName="Name37" presStyleLbl="parChTrans1D2" presStyleIdx="0" presStyleCnt="2"/>
      <dgm:spPr/>
    </dgm:pt>
    <dgm:pt modelId="{BE5D52A8-722D-4721-9827-122C4E76CC29}" type="pres">
      <dgm:prSet presAssocID="{187F4076-0BE0-4208-B85D-37D6A086AEAD}" presName="hierRoot2" presStyleCnt="0">
        <dgm:presLayoutVars>
          <dgm:hierBranch val="init"/>
        </dgm:presLayoutVars>
      </dgm:prSet>
      <dgm:spPr/>
    </dgm:pt>
    <dgm:pt modelId="{8F8F0600-6CF8-41B9-8E52-C57852F4CC90}" type="pres">
      <dgm:prSet presAssocID="{187F4076-0BE0-4208-B85D-37D6A086AEAD}" presName="rootComposite" presStyleCnt="0"/>
      <dgm:spPr/>
    </dgm:pt>
    <dgm:pt modelId="{AA84479A-9B89-496B-ABC0-FCE9375E4B63}" type="pres">
      <dgm:prSet presAssocID="{187F4076-0BE0-4208-B85D-37D6A086AEAD}" presName="rootText" presStyleLbl="node2" presStyleIdx="0" presStyleCnt="2">
        <dgm:presLayoutVars>
          <dgm:chPref val="3"/>
        </dgm:presLayoutVars>
      </dgm:prSet>
      <dgm:spPr/>
    </dgm:pt>
    <dgm:pt modelId="{01470985-052E-4C05-A80C-436F56E6594A}" type="pres">
      <dgm:prSet presAssocID="{187F4076-0BE0-4208-B85D-37D6A086AEAD}" presName="rootConnector" presStyleLbl="node2" presStyleIdx="0" presStyleCnt="2"/>
      <dgm:spPr/>
    </dgm:pt>
    <dgm:pt modelId="{AFA10B3E-B6A1-4EAC-A728-99580DE04A7F}" type="pres">
      <dgm:prSet presAssocID="{187F4076-0BE0-4208-B85D-37D6A086AEAD}" presName="hierChild4" presStyleCnt="0"/>
      <dgm:spPr/>
    </dgm:pt>
    <dgm:pt modelId="{974D5C36-1E72-4FCC-8A96-37FAB3F808EA}" type="pres">
      <dgm:prSet presAssocID="{187F4076-0BE0-4208-B85D-37D6A086AEAD}" presName="hierChild5" presStyleCnt="0"/>
      <dgm:spPr/>
    </dgm:pt>
    <dgm:pt modelId="{BB1C271D-5862-4EE8-8290-31D2F90F2A09}" type="pres">
      <dgm:prSet presAssocID="{519D55A1-A6B1-4EF4-B62A-7F38C5043090}" presName="Name37" presStyleLbl="parChTrans1D2" presStyleIdx="1" presStyleCnt="2"/>
      <dgm:spPr/>
    </dgm:pt>
    <dgm:pt modelId="{1D9E7640-BBA4-43DB-A3A2-F0FEE432E5B1}" type="pres">
      <dgm:prSet presAssocID="{4C704A39-60BE-4220-9C21-7A50C59791D3}" presName="hierRoot2" presStyleCnt="0">
        <dgm:presLayoutVars>
          <dgm:hierBranch val="init"/>
        </dgm:presLayoutVars>
      </dgm:prSet>
      <dgm:spPr/>
    </dgm:pt>
    <dgm:pt modelId="{812EEEF0-B897-4B03-9598-51C784E7AB57}" type="pres">
      <dgm:prSet presAssocID="{4C704A39-60BE-4220-9C21-7A50C59791D3}" presName="rootComposite" presStyleCnt="0"/>
      <dgm:spPr/>
    </dgm:pt>
    <dgm:pt modelId="{159CB379-6A2E-46D8-AB02-1CD56E44CC44}" type="pres">
      <dgm:prSet presAssocID="{4C704A39-60BE-4220-9C21-7A50C59791D3}" presName="rootText" presStyleLbl="node2" presStyleIdx="1" presStyleCnt="2" custScaleX="89747">
        <dgm:presLayoutVars>
          <dgm:chPref val="3"/>
        </dgm:presLayoutVars>
      </dgm:prSet>
      <dgm:spPr/>
    </dgm:pt>
    <dgm:pt modelId="{A818F396-5885-4865-BE75-5BC659B9BE85}" type="pres">
      <dgm:prSet presAssocID="{4C704A39-60BE-4220-9C21-7A50C59791D3}" presName="rootConnector" presStyleLbl="node2" presStyleIdx="1" presStyleCnt="2"/>
      <dgm:spPr/>
    </dgm:pt>
    <dgm:pt modelId="{C60D9490-7ECC-45E3-AB09-D0647219DF49}" type="pres">
      <dgm:prSet presAssocID="{4C704A39-60BE-4220-9C21-7A50C59791D3}" presName="hierChild4" presStyleCnt="0"/>
      <dgm:spPr/>
    </dgm:pt>
    <dgm:pt modelId="{C219384F-33F3-42F1-AF47-99D1CEE71B62}" type="pres">
      <dgm:prSet presAssocID="{4C704A39-60BE-4220-9C21-7A50C59791D3}" presName="hierChild5" presStyleCnt="0"/>
      <dgm:spPr/>
    </dgm:pt>
    <dgm:pt modelId="{4A3EE00A-11A1-4960-8A14-AE8536784BC0}" type="pres">
      <dgm:prSet presAssocID="{791D0DFE-9260-4BEF-91D9-69BD9FDFDF1A}" presName="hierChild3" presStyleCnt="0"/>
      <dgm:spPr/>
    </dgm:pt>
  </dgm:ptLst>
  <dgm:cxnLst>
    <dgm:cxn modelId="{4B6A0800-CDD7-4CF0-8A35-025A8CCA87C1}" type="presOf" srcId="{68C55063-A31D-461D-8ABB-E1B6A4A4FE2A}" destId="{CDBDBBAC-BD35-43C3-AAEE-FFD181809E6B}" srcOrd="0" destOrd="0" presId="urn:microsoft.com/office/officeart/2005/8/layout/orgChart1"/>
    <dgm:cxn modelId="{D131690A-981A-4D05-AC29-75C0C2DC4604}" type="presOf" srcId="{4C704A39-60BE-4220-9C21-7A50C59791D3}" destId="{159CB379-6A2E-46D8-AB02-1CD56E44CC44}" srcOrd="0" destOrd="0" presId="urn:microsoft.com/office/officeart/2005/8/layout/orgChart1"/>
    <dgm:cxn modelId="{D7C70B34-1DAD-4A30-855D-EB732DB74F99}" srcId="{791D0DFE-9260-4BEF-91D9-69BD9FDFDF1A}" destId="{187F4076-0BE0-4208-B85D-37D6A086AEAD}" srcOrd="0" destOrd="0" parTransId="{68C55063-A31D-461D-8ABB-E1B6A4A4FE2A}" sibTransId="{3E52ECDF-ED8D-4EB3-A97B-0D82046947EE}"/>
    <dgm:cxn modelId="{5FC06C49-E204-4574-B166-DDF67EC79577}" type="presOf" srcId="{519D55A1-A6B1-4EF4-B62A-7F38C5043090}" destId="{BB1C271D-5862-4EE8-8290-31D2F90F2A09}" srcOrd="0" destOrd="0" presId="urn:microsoft.com/office/officeart/2005/8/layout/orgChart1"/>
    <dgm:cxn modelId="{AAF11E7B-ECEC-4890-9683-1FA1F3294347}" srcId="{0CC42EB4-A131-4DA3-9143-FF0935C7C045}" destId="{791D0DFE-9260-4BEF-91D9-69BD9FDFDF1A}" srcOrd="0" destOrd="0" parTransId="{3312F01B-B6E1-4A5C-B958-F82150029741}" sibTransId="{E9B146B7-B3C9-458D-8171-8C8EBCA4DC85}"/>
    <dgm:cxn modelId="{348F707C-D879-42E1-8795-CE999196F096}" srcId="{791D0DFE-9260-4BEF-91D9-69BD9FDFDF1A}" destId="{4C704A39-60BE-4220-9C21-7A50C59791D3}" srcOrd="1" destOrd="0" parTransId="{519D55A1-A6B1-4EF4-B62A-7F38C5043090}" sibTransId="{8C966B65-EE9A-4FA9-8D33-2F2BAE417187}"/>
    <dgm:cxn modelId="{15B0EB8E-69FC-42E2-8675-5CE448759754}" type="presOf" srcId="{187F4076-0BE0-4208-B85D-37D6A086AEAD}" destId="{AA84479A-9B89-496B-ABC0-FCE9375E4B63}" srcOrd="0" destOrd="0" presId="urn:microsoft.com/office/officeart/2005/8/layout/orgChart1"/>
    <dgm:cxn modelId="{04FB9D9A-0B05-43A8-89ED-30F60460732F}" type="presOf" srcId="{187F4076-0BE0-4208-B85D-37D6A086AEAD}" destId="{01470985-052E-4C05-A80C-436F56E6594A}" srcOrd="1" destOrd="0" presId="urn:microsoft.com/office/officeart/2005/8/layout/orgChart1"/>
    <dgm:cxn modelId="{91F0FAB3-C4D7-4BE3-9A40-A0FFA71A3900}" type="presOf" srcId="{4C704A39-60BE-4220-9C21-7A50C59791D3}" destId="{A818F396-5885-4865-BE75-5BC659B9BE85}" srcOrd="1" destOrd="0" presId="urn:microsoft.com/office/officeart/2005/8/layout/orgChart1"/>
    <dgm:cxn modelId="{A92C79D2-32A5-40CC-9DA6-610ECDCE45E7}" type="presOf" srcId="{791D0DFE-9260-4BEF-91D9-69BD9FDFDF1A}" destId="{78BE00B3-95A3-4260-A884-58FABEA80484}" srcOrd="1" destOrd="0" presId="urn:microsoft.com/office/officeart/2005/8/layout/orgChart1"/>
    <dgm:cxn modelId="{D80094E4-7FD1-4C64-891D-9C9DD5741597}" type="presOf" srcId="{0CC42EB4-A131-4DA3-9143-FF0935C7C045}" destId="{2CC86C79-45AF-4042-88EA-830A664EC5CA}" srcOrd="0" destOrd="0" presId="urn:microsoft.com/office/officeart/2005/8/layout/orgChart1"/>
    <dgm:cxn modelId="{D747A3EA-2968-4639-B767-4FC058D40C45}" type="presOf" srcId="{791D0DFE-9260-4BEF-91D9-69BD9FDFDF1A}" destId="{543EE00C-5BBD-44BE-9576-62449FBB134D}" srcOrd="0" destOrd="0" presId="urn:microsoft.com/office/officeart/2005/8/layout/orgChart1"/>
    <dgm:cxn modelId="{409DC48A-B5E4-409B-84E6-0BA072CA4B61}" type="presParOf" srcId="{2CC86C79-45AF-4042-88EA-830A664EC5CA}" destId="{8A8C0406-1B22-41B5-974F-0819C1FEF30D}" srcOrd="0" destOrd="0" presId="urn:microsoft.com/office/officeart/2005/8/layout/orgChart1"/>
    <dgm:cxn modelId="{0D346973-AADC-45F2-B94D-A51A9393F33C}" type="presParOf" srcId="{8A8C0406-1B22-41B5-974F-0819C1FEF30D}" destId="{6B7670F0-C28C-4067-9D78-9759EB2BD54C}" srcOrd="0" destOrd="0" presId="urn:microsoft.com/office/officeart/2005/8/layout/orgChart1"/>
    <dgm:cxn modelId="{9156DAE6-9BAC-4A08-A4AC-70D954832EDC}" type="presParOf" srcId="{6B7670F0-C28C-4067-9D78-9759EB2BD54C}" destId="{543EE00C-5BBD-44BE-9576-62449FBB134D}" srcOrd="0" destOrd="0" presId="urn:microsoft.com/office/officeart/2005/8/layout/orgChart1"/>
    <dgm:cxn modelId="{8D2CA722-2678-4EF8-A541-6791F159F895}" type="presParOf" srcId="{6B7670F0-C28C-4067-9D78-9759EB2BD54C}" destId="{78BE00B3-95A3-4260-A884-58FABEA80484}" srcOrd="1" destOrd="0" presId="urn:microsoft.com/office/officeart/2005/8/layout/orgChart1"/>
    <dgm:cxn modelId="{446AE044-ED9B-46A9-B810-1422AD3722F7}" type="presParOf" srcId="{8A8C0406-1B22-41B5-974F-0819C1FEF30D}" destId="{B945ACE0-2B64-45E0-8696-7C9DFF0199A4}" srcOrd="1" destOrd="0" presId="urn:microsoft.com/office/officeart/2005/8/layout/orgChart1"/>
    <dgm:cxn modelId="{EB4D7358-42DB-427D-B18B-A5B62ECFE830}" type="presParOf" srcId="{B945ACE0-2B64-45E0-8696-7C9DFF0199A4}" destId="{CDBDBBAC-BD35-43C3-AAEE-FFD181809E6B}" srcOrd="0" destOrd="0" presId="urn:microsoft.com/office/officeart/2005/8/layout/orgChart1"/>
    <dgm:cxn modelId="{D1FFCF86-2B99-4F32-B5A7-DC3F0B72006C}" type="presParOf" srcId="{B945ACE0-2B64-45E0-8696-7C9DFF0199A4}" destId="{BE5D52A8-722D-4721-9827-122C4E76CC29}" srcOrd="1" destOrd="0" presId="urn:microsoft.com/office/officeart/2005/8/layout/orgChart1"/>
    <dgm:cxn modelId="{B8C8844B-39C0-4BD4-9BFA-F36A934B1D2B}" type="presParOf" srcId="{BE5D52A8-722D-4721-9827-122C4E76CC29}" destId="{8F8F0600-6CF8-41B9-8E52-C57852F4CC90}" srcOrd="0" destOrd="0" presId="urn:microsoft.com/office/officeart/2005/8/layout/orgChart1"/>
    <dgm:cxn modelId="{2CC6B42D-0FBA-4C4D-B44E-D033CD3D3857}" type="presParOf" srcId="{8F8F0600-6CF8-41B9-8E52-C57852F4CC90}" destId="{AA84479A-9B89-496B-ABC0-FCE9375E4B63}" srcOrd="0" destOrd="0" presId="urn:microsoft.com/office/officeart/2005/8/layout/orgChart1"/>
    <dgm:cxn modelId="{85992EFE-8E20-4317-9A46-8F5E4D206950}" type="presParOf" srcId="{8F8F0600-6CF8-41B9-8E52-C57852F4CC90}" destId="{01470985-052E-4C05-A80C-436F56E6594A}" srcOrd="1" destOrd="0" presId="urn:microsoft.com/office/officeart/2005/8/layout/orgChart1"/>
    <dgm:cxn modelId="{4629FBE3-26DF-4E1D-B4BA-280378EFC92B}" type="presParOf" srcId="{BE5D52A8-722D-4721-9827-122C4E76CC29}" destId="{AFA10B3E-B6A1-4EAC-A728-99580DE04A7F}" srcOrd="1" destOrd="0" presId="urn:microsoft.com/office/officeart/2005/8/layout/orgChart1"/>
    <dgm:cxn modelId="{FB1D94B7-5EBD-4AEC-A61A-5E9C21791F7F}" type="presParOf" srcId="{BE5D52A8-722D-4721-9827-122C4E76CC29}" destId="{974D5C36-1E72-4FCC-8A96-37FAB3F808EA}" srcOrd="2" destOrd="0" presId="urn:microsoft.com/office/officeart/2005/8/layout/orgChart1"/>
    <dgm:cxn modelId="{0B341C00-007D-4957-B939-BD06A6918FB3}" type="presParOf" srcId="{B945ACE0-2B64-45E0-8696-7C9DFF0199A4}" destId="{BB1C271D-5862-4EE8-8290-31D2F90F2A09}" srcOrd="2" destOrd="0" presId="urn:microsoft.com/office/officeart/2005/8/layout/orgChart1"/>
    <dgm:cxn modelId="{3E6DCBD3-834E-43D2-B03A-1E967C843FEE}" type="presParOf" srcId="{B945ACE0-2B64-45E0-8696-7C9DFF0199A4}" destId="{1D9E7640-BBA4-43DB-A3A2-F0FEE432E5B1}" srcOrd="3" destOrd="0" presId="urn:microsoft.com/office/officeart/2005/8/layout/orgChart1"/>
    <dgm:cxn modelId="{D8C4CA8D-6C75-469C-B446-5D285B99A5CF}" type="presParOf" srcId="{1D9E7640-BBA4-43DB-A3A2-F0FEE432E5B1}" destId="{812EEEF0-B897-4B03-9598-51C784E7AB57}" srcOrd="0" destOrd="0" presId="urn:microsoft.com/office/officeart/2005/8/layout/orgChart1"/>
    <dgm:cxn modelId="{E216F185-B874-4E21-A5C1-C5BBF203E3BF}" type="presParOf" srcId="{812EEEF0-B897-4B03-9598-51C784E7AB57}" destId="{159CB379-6A2E-46D8-AB02-1CD56E44CC44}" srcOrd="0" destOrd="0" presId="urn:microsoft.com/office/officeart/2005/8/layout/orgChart1"/>
    <dgm:cxn modelId="{97744E65-D8DC-4C67-9DBB-6A0DC6BCDEE6}" type="presParOf" srcId="{812EEEF0-B897-4B03-9598-51C784E7AB57}" destId="{A818F396-5885-4865-BE75-5BC659B9BE85}" srcOrd="1" destOrd="0" presId="urn:microsoft.com/office/officeart/2005/8/layout/orgChart1"/>
    <dgm:cxn modelId="{9588A64F-8D87-4504-BDA5-BBB0C7A85998}" type="presParOf" srcId="{1D9E7640-BBA4-43DB-A3A2-F0FEE432E5B1}" destId="{C60D9490-7ECC-45E3-AB09-D0647219DF49}" srcOrd="1" destOrd="0" presId="urn:microsoft.com/office/officeart/2005/8/layout/orgChart1"/>
    <dgm:cxn modelId="{43BA79CA-A819-4896-876F-C1CD373F5EC1}" type="presParOf" srcId="{1D9E7640-BBA4-43DB-A3A2-F0FEE432E5B1}" destId="{C219384F-33F3-42F1-AF47-99D1CEE71B62}" srcOrd="2" destOrd="0" presId="urn:microsoft.com/office/officeart/2005/8/layout/orgChart1"/>
    <dgm:cxn modelId="{E3166C3F-EAFB-4F58-8336-B1F9291164B0}" type="presParOf" srcId="{8A8C0406-1B22-41B5-974F-0819C1FEF30D}" destId="{4A3EE00A-11A1-4960-8A14-AE8536784B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C271D-5862-4EE8-8290-31D2F90F2A09}">
      <dsp:nvSpPr>
        <dsp:cNvPr id="0" name=""/>
        <dsp:cNvSpPr/>
      </dsp:nvSpPr>
      <dsp:spPr>
        <a:xfrm>
          <a:off x="2332977" y="1791890"/>
          <a:ext cx="1338742" cy="464687"/>
        </a:xfrm>
        <a:custGeom>
          <a:avLst/>
          <a:gdLst/>
          <a:ahLst/>
          <a:cxnLst/>
          <a:rect l="0" t="0" r="0" b="0"/>
          <a:pathLst>
            <a:path>
              <a:moveTo>
                <a:pt x="0" y="0"/>
              </a:moveTo>
              <a:lnTo>
                <a:pt x="0" y="232343"/>
              </a:lnTo>
              <a:lnTo>
                <a:pt x="1338742" y="232343"/>
              </a:lnTo>
              <a:lnTo>
                <a:pt x="1338742" y="464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DBBAC-BD35-43C3-AAEE-FFD181809E6B}">
      <dsp:nvSpPr>
        <dsp:cNvPr id="0" name=""/>
        <dsp:cNvSpPr/>
      </dsp:nvSpPr>
      <dsp:spPr>
        <a:xfrm>
          <a:off x="1107674" y="1791890"/>
          <a:ext cx="1225303" cy="464687"/>
        </a:xfrm>
        <a:custGeom>
          <a:avLst/>
          <a:gdLst/>
          <a:ahLst/>
          <a:cxnLst/>
          <a:rect l="0" t="0" r="0" b="0"/>
          <a:pathLst>
            <a:path>
              <a:moveTo>
                <a:pt x="1225303" y="0"/>
              </a:moveTo>
              <a:lnTo>
                <a:pt x="1225303" y="232343"/>
              </a:lnTo>
              <a:lnTo>
                <a:pt x="0" y="232343"/>
              </a:lnTo>
              <a:lnTo>
                <a:pt x="0" y="464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EE00C-5BBD-44BE-9576-62449FBB134D}">
      <dsp:nvSpPr>
        <dsp:cNvPr id="0" name=""/>
        <dsp:cNvSpPr/>
      </dsp:nvSpPr>
      <dsp:spPr>
        <a:xfrm>
          <a:off x="1226578" y="685492"/>
          <a:ext cx="2212797" cy="1106398"/>
        </a:xfrm>
        <a:prstGeom prst="rect">
          <a:avLst/>
        </a:prstGeom>
        <a:solidFill>
          <a:srgbClr val="0069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latin typeface="+mn-lt"/>
            </a:rPr>
            <a:t>67,300</a:t>
          </a:r>
          <a:r>
            <a:rPr lang="en-GB" sz="2400" kern="1200"/>
            <a:t> </a:t>
          </a:r>
          <a:r>
            <a:rPr lang="en-GB" sz="1800" kern="1200"/>
            <a:t>private sector businesses (estimate)</a:t>
          </a:r>
          <a:endParaRPr lang="en-GB" sz="2400" kern="1200"/>
        </a:p>
      </dsp:txBody>
      <dsp:txXfrm>
        <a:off x="1226578" y="685492"/>
        <a:ext cx="2212797" cy="1106398"/>
      </dsp:txXfrm>
    </dsp:sp>
    <dsp:sp modelId="{AA84479A-9B89-496B-ABC0-FCE9375E4B63}">
      <dsp:nvSpPr>
        <dsp:cNvPr id="0" name=""/>
        <dsp:cNvSpPr/>
      </dsp:nvSpPr>
      <dsp:spPr>
        <a:xfrm>
          <a:off x="1275" y="2256578"/>
          <a:ext cx="2212797" cy="1106398"/>
        </a:xfrm>
        <a:prstGeom prst="rect">
          <a:avLst/>
        </a:prstGeom>
        <a:solidFill>
          <a:srgbClr val="B5D1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latin typeface="+mn-lt"/>
            </a:rPr>
            <a:t>36,200</a:t>
          </a:r>
          <a:r>
            <a:rPr lang="en-GB" sz="2800" kern="1200"/>
            <a:t> </a:t>
          </a:r>
          <a:r>
            <a:rPr lang="en-GB" sz="1600" kern="1200"/>
            <a:t>unregistered (estimate)</a:t>
          </a:r>
          <a:endParaRPr lang="en-GB" sz="2800" kern="1200"/>
        </a:p>
      </dsp:txBody>
      <dsp:txXfrm>
        <a:off x="1275" y="2256578"/>
        <a:ext cx="2212797" cy="1106398"/>
      </dsp:txXfrm>
    </dsp:sp>
    <dsp:sp modelId="{159CB379-6A2E-46D8-AB02-1CD56E44CC44}">
      <dsp:nvSpPr>
        <dsp:cNvPr id="0" name=""/>
        <dsp:cNvSpPr/>
      </dsp:nvSpPr>
      <dsp:spPr>
        <a:xfrm>
          <a:off x="2678760" y="2256578"/>
          <a:ext cx="1985919" cy="1106398"/>
        </a:xfrm>
        <a:prstGeom prst="rect">
          <a:avLst/>
        </a:prstGeom>
        <a:solidFill>
          <a:srgbClr val="B5D1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latin typeface="+mn-lt"/>
            </a:rPr>
            <a:t>31,000</a:t>
          </a:r>
          <a:r>
            <a:rPr lang="en-GB" sz="2400" kern="1200"/>
            <a:t> </a:t>
          </a:r>
          <a:r>
            <a:rPr lang="en-GB" sz="1600" kern="1200"/>
            <a:t>registered</a:t>
          </a:r>
          <a:endParaRPr lang="en-GB" sz="3200" kern="1200"/>
        </a:p>
      </dsp:txBody>
      <dsp:txXfrm>
        <a:off x="2678760" y="2256578"/>
        <a:ext cx="1985919" cy="11063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89ED8-B32B-4C69-B768-D3333317C7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457F4C-2544-431A-B09A-8523C6D70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F7E11A-32FB-4374-BB50-E07FE6E0D7DE}" type="datetimeFigureOut">
              <a:rPr lang="en-GB" smtClean="0"/>
              <a:t>18/01/2024</a:t>
            </a:fld>
            <a:endParaRPr lang="en-GB"/>
          </a:p>
        </p:txBody>
      </p:sp>
      <p:sp>
        <p:nvSpPr>
          <p:cNvPr id="4" name="Footer Placeholder 3">
            <a:extLst>
              <a:ext uri="{FF2B5EF4-FFF2-40B4-BE49-F238E27FC236}">
                <a16:creationId xmlns:a16="http://schemas.microsoft.com/office/drawing/2014/main" id="{F616C37D-1474-413E-B4C8-23909F853F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BA22C0-0248-479A-9A79-0E666D3BA4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444B69-C809-4A86-9E27-BA0EC350EE6F}" type="slidenum">
              <a:rPr lang="en-GB" smtClean="0"/>
              <a:t>‹#›</a:t>
            </a:fld>
            <a:endParaRPr lang="en-GB"/>
          </a:p>
        </p:txBody>
      </p:sp>
    </p:spTree>
    <p:extLst>
      <p:ext uri="{BB962C8B-B14F-4D97-AF65-F5344CB8AC3E}">
        <p14:creationId xmlns:p14="http://schemas.microsoft.com/office/powerpoint/2010/main" val="3534079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2FD76-3039-45BF-88C7-94B71054290B}" type="datetimeFigureOut">
              <a:rPr lang="en-GB" smtClean="0"/>
              <a:t>18/01/2024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9C0F2-814A-44F7-A8A9-E4C0BBB8B539}" type="slidenum">
              <a:rPr lang="en-GB" smtClean="0"/>
              <a:t>‹#›</a:t>
            </a:fld>
            <a:endParaRPr lang="en-GB"/>
          </a:p>
        </p:txBody>
      </p:sp>
    </p:spTree>
    <p:extLst>
      <p:ext uri="{BB962C8B-B14F-4D97-AF65-F5344CB8AC3E}">
        <p14:creationId xmlns:p14="http://schemas.microsoft.com/office/powerpoint/2010/main" val="139459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9C0F2-814A-44F7-A8A9-E4C0BBB8B539}" type="slidenum">
              <a:rPr lang="en-GB" smtClean="0"/>
              <a:t>31</a:t>
            </a:fld>
            <a:endParaRPr lang="en-GB"/>
          </a:p>
        </p:txBody>
      </p:sp>
    </p:spTree>
    <p:extLst>
      <p:ext uri="{BB962C8B-B14F-4D97-AF65-F5344CB8AC3E}">
        <p14:creationId xmlns:p14="http://schemas.microsoft.com/office/powerpoint/2010/main" val="13111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9C0F2-814A-44F7-A8A9-E4C0BBB8B539}" type="slidenum">
              <a:rPr lang="en-GB" smtClean="0"/>
              <a:t>55</a:t>
            </a:fld>
            <a:endParaRPr lang="en-GB"/>
          </a:p>
        </p:txBody>
      </p:sp>
    </p:spTree>
    <p:extLst>
      <p:ext uri="{BB962C8B-B14F-4D97-AF65-F5344CB8AC3E}">
        <p14:creationId xmlns:p14="http://schemas.microsoft.com/office/powerpoint/2010/main" val="334379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9C0F2-814A-44F7-A8A9-E4C0BBB8B539}" type="slidenum">
              <a:rPr lang="en-GB" smtClean="0"/>
              <a:t>58</a:t>
            </a:fld>
            <a:endParaRPr lang="en-GB"/>
          </a:p>
        </p:txBody>
      </p:sp>
    </p:spTree>
    <p:extLst>
      <p:ext uri="{BB962C8B-B14F-4D97-AF65-F5344CB8AC3E}">
        <p14:creationId xmlns:p14="http://schemas.microsoft.com/office/powerpoint/2010/main" val="118855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BBFD-1483-4468-98EB-8E181DC1A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D15198-EF1F-4C06-BE4E-33860292F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8A5A2A-5B03-4A80-80E2-764747883B71}"/>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5" name="Footer Placeholder 4">
            <a:extLst>
              <a:ext uri="{FF2B5EF4-FFF2-40B4-BE49-F238E27FC236}">
                <a16:creationId xmlns:a16="http://schemas.microsoft.com/office/drawing/2014/main" id="{33BBA9F3-59B1-4E27-BBA5-76722CBAE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84309-0DAF-48A9-BFD6-4AD8957DA69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400158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4C35-2193-45C4-862C-D3BE8B9342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BCE147-B130-4CD7-AD08-6E5415E24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90A54-CE0B-44F5-9617-F848ED856B11}"/>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5" name="Footer Placeholder 4">
            <a:extLst>
              <a:ext uri="{FF2B5EF4-FFF2-40B4-BE49-F238E27FC236}">
                <a16:creationId xmlns:a16="http://schemas.microsoft.com/office/drawing/2014/main" id="{68CD68FA-76DF-42B1-A245-8A9D4DB68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54CC4-FDF1-4F3D-AF6C-2931E036D4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7041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531A5-F538-4CFE-8BFD-28886DC3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E7218-5B4D-4BEA-A636-A01E9FDC3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E93B5-7252-4D2C-A198-3D5ECFEC896D}"/>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5" name="Footer Placeholder 4">
            <a:extLst>
              <a:ext uri="{FF2B5EF4-FFF2-40B4-BE49-F238E27FC236}">
                <a16:creationId xmlns:a16="http://schemas.microsoft.com/office/drawing/2014/main" id="{FCBABE5B-5975-4055-BF29-5351F301E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E46D9-66BE-441C-9C8B-7A3B74555CF0}"/>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49013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551A-CFB5-4C03-8CBE-C2B11A9DFE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6FC07-9B76-47EF-81F6-B0DD993A7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F2B62-2DDB-4E98-BED0-9B7C32528159}"/>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5" name="Footer Placeholder 4">
            <a:extLst>
              <a:ext uri="{FF2B5EF4-FFF2-40B4-BE49-F238E27FC236}">
                <a16:creationId xmlns:a16="http://schemas.microsoft.com/office/drawing/2014/main" id="{B6E4D730-AAD6-4384-92C5-E95FB81F3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9EA67-2D10-4A57-8E29-BEF23D6C011D}"/>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7" name="Rectangle 6">
            <a:extLst>
              <a:ext uri="{FF2B5EF4-FFF2-40B4-BE49-F238E27FC236}">
                <a16:creationId xmlns:a16="http://schemas.microsoft.com/office/drawing/2014/main" id="{88BD848F-319A-49D3-8AAB-9394BF4EEBB0}"/>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367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12E-3420-4973-B791-2F3E4A1AE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3CA530-7E06-4783-8F18-B6FCF8C27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EECF0-CBB4-42FA-99C1-5CE8D3A2669A}"/>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5" name="Footer Placeholder 4">
            <a:extLst>
              <a:ext uri="{FF2B5EF4-FFF2-40B4-BE49-F238E27FC236}">
                <a16:creationId xmlns:a16="http://schemas.microsoft.com/office/drawing/2014/main" id="{992A2240-A033-43D8-935B-8D2E42096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AE821-5D5A-4F5D-95BA-4A654A9B145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2946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A43-2931-4673-B927-16974BCC13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FADFB-5284-4033-B83D-030F21D0B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65AF2-DBFA-441E-B363-F3B80D0A9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0CF44-1636-49DA-B432-5AE4A0817326}"/>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6" name="Footer Placeholder 5">
            <a:extLst>
              <a:ext uri="{FF2B5EF4-FFF2-40B4-BE49-F238E27FC236}">
                <a16:creationId xmlns:a16="http://schemas.microsoft.com/office/drawing/2014/main" id="{6F4DA458-2601-4744-AA0C-39FF1F3B6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6602F-D8DC-401D-9141-FD2B0AC203F3}"/>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47616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CA6B-20DE-4F7C-A21C-78EFA2340A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97195-C68A-4AAE-9AC8-74576EAA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AC792-78EA-479F-8087-104F7347E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114DC4-FDD4-428C-99C4-0374E501D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B126D-7EA4-46AE-801C-2DF6F3B62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D265DE-7923-4431-A23B-E7D9643EC0AC}"/>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8" name="Footer Placeholder 7">
            <a:extLst>
              <a:ext uri="{FF2B5EF4-FFF2-40B4-BE49-F238E27FC236}">
                <a16:creationId xmlns:a16="http://schemas.microsoft.com/office/drawing/2014/main" id="{A19C9062-A182-4F54-80D5-38A84D295F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DA339B-E2DE-4E03-8BEC-163E586DEAEB}"/>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273900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955C-8C46-461D-AD57-E800A2FB05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365B8F-59FE-4CE0-93C5-75BCEE1930B4}"/>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4" name="Footer Placeholder 3">
            <a:extLst>
              <a:ext uri="{FF2B5EF4-FFF2-40B4-BE49-F238E27FC236}">
                <a16:creationId xmlns:a16="http://schemas.microsoft.com/office/drawing/2014/main" id="{D7B6DAFC-6C65-4ED0-9DDF-4647122E1E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E8A114-9597-4CF8-B5F4-049F11144DAF}"/>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411141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963D2-03FE-4E56-8A7B-57C7C33CB87F}"/>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3" name="Footer Placeholder 2">
            <a:extLst>
              <a:ext uri="{FF2B5EF4-FFF2-40B4-BE49-F238E27FC236}">
                <a16:creationId xmlns:a16="http://schemas.microsoft.com/office/drawing/2014/main" id="{39D28070-E89C-4F76-9713-90BAC6456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48243-6671-4735-8AFD-0AEFF3D9AA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4629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ECFE-E7BB-4A84-AD08-A38F0BDAD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C84F87-F3BC-4DB3-A317-06D76BD39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A1915-4B50-4F04-97F8-F5F246EC4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83537-F6B7-413D-BBE3-B89924335805}"/>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6" name="Footer Placeholder 5">
            <a:extLst>
              <a:ext uri="{FF2B5EF4-FFF2-40B4-BE49-F238E27FC236}">
                <a16:creationId xmlns:a16="http://schemas.microsoft.com/office/drawing/2014/main" id="{E3F98DB3-1459-4EA1-8472-FAB97039F3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4B3286-9099-443C-B115-A29E790A7E15}"/>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244825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86A2-1314-4869-BB55-12DA9A2EE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883EDD-DD7A-480B-9A0D-A392BCBFE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6B4D6D-CE13-4002-A637-0FF9E9D6B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A2295-C7F8-484C-80CD-31A5B40B54FB}"/>
              </a:ext>
            </a:extLst>
          </p:cNvPr>
          <p:cNvSpPr>
            <a:spLocks noGrp="1"/>
          </p:cNvSpPr>
          <p:nvPr>
            <p:ph type="dt" sz="half" idx="10"/>
          </p:nvPr>
        </p:nvSpPr>
        <p:spPr/>
        <p:txBody>
          <a:bodyPr/>
          <a:lstStyle/>
          <a:p>
            <a:fld id="{2AEFAB66-2420-4A21-A048-67A2B8F7D1A9}" type="datetimeFigureOut">
              <a:rPr lang="en-GB" smtClean="0"/>
              <a:t>18/01/2024</a:t>
            </a:fld>
            <a:endParaRPr lang="en-GB"/>
          </a:p>
        </p:txBody>
      </p:sp>
      <p:sp>
        <p:nvSpPr>
          <p:cNvPr id="6" name="Footer Placeholder 5">
            <a:extLst>
              <a:ext uri="{FF2B5EF4-FFF2-40B4-BE49-F238E27FC236}">
                <a16:creationId xmlns:a16="http://schemas.microsoft.com/office/drawing/2014/main" id="{E5DBC8EA-194D-4E4F-8851-3F440A16C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6CCB3-7350-41F6-AF77-18749775CFA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13454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3A286-693F-457B-9D40-504018820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1FD634-AB65-43A1-8871-17D8CAAED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173A5-9669-4DCA-AF9D-D8901AEA1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FAB66-2420-4A21-A048-67A2B8F7D1A9}" type="datetimeFigureOut">
              <a:rPr lang="en-GB" smtClean="0"/>
              <a:t>18/01/2024</a:t>
            </a:fld>
            <a:endParaRPr lang="en-GB"/>
          </a:p>
        </p:txBody>
      </p:sp>
      <p:sp>
        <p:nvSpPr>
          <p:cNvPr id="5" name="Footer Placeholder 4">
            <a:extLst>
              <a:ext uri="{FF2B5EF4-FFF2-40B4-BE49-F238E27FC236}">
                <a16:creationId xmlns:a16="http://schemas.microsoft.com/office/drawing/2014/main" id="{20CB556D-37D5-429D-8D2C-4C8A49E6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C1BDF-B455-4902-8E0C-C106D2A9D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9DF79-36F4-45F7-B9E6-A074BA0F6BA7}" type="slidenum">
              <a:rPr lang="en-GB" smtClean="0"/>
              <a:t>‹#›</a:t>
            </a:fld>
            <a:endParaRPr lang="en-GB"/>
          </a:p>
        </p:txBody>
      </p:sp>
    </p:spTree>
    <p:extLst>
      <p:ext uri="{BB962C8B-B14F-4D97-AF65-F5344CB8AC3E}">
        <p14:creationId xmlns:p14="http://schemas.microsoft.com/office/powerpoint/2010/main" val="156593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economy/grossdomesticproductgdp/datasets/regionalgrossdomesticproductallnutslevelregions"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www.buckseconomy.co.uk/blog/big-revisions-to-pandemic-gdp-dat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ons.gov.uk/economy/grossvalueaddedgva/datalist?filter=datase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64.xml"/><Relationship Id="rId4" Type="http://schemas.openxmlformats.org/officeDocument/2006/relationships/hyperlink" Target="https://www.ons.gov.uk/economy/grossvalueaddedgva/datasets/nominalandrealregionalgrossvalueaddedbalancedbyindustry"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slide" Target="slide64.xml"/><Relationship Id="rId4" Type="http://schemas.openxmlformats.org/officeDocument/2006/relationships/hyperlink" Target="https://www.ons.gov.uk/economy/grossvalueaddedgva/datasets/nominalandrealregionalgrossvalueaddedbalancedbyindust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datalist?filter=datasets" TargetMode="External"/><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slide" Target="slide64.xml"/><Relationship Id="rId4" Type="http://schemas.openxmlformats.org/officeDocument/2006/relationships/hyperlink" Target="https://www.ons.gov.uk/visualisations/dvc1370/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gov.uk/government/statistics/business-population-estimates-2023" TargetMode="External"/><Relationship Id="rId3" Type="http://schemas.openxmlformats.org/officeDocument/2006/relationships/diagramLayout" Target="../diagrams/layout1.xml"/><Relationship Id="rId7" Type="http://schemas.openxmlformats.org/officeDocument/2006/relationships/hyperlink" Target="https://www.nomisweb.co.uk/query/select/getdatasetbytheme.asp?theme=49"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ons.gov.uk/businessindustryandtrade/business/activitysizeandlocation/adhocs/1217englandandbuckinghamshiresmeemployment" TargetMode="Externa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public.tableau.com/app/profile/caroline1270/viz/VATregisteredbusinessesbyMSOA-2023/Story1" TargetMode="External"/><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economy2030.resolutionfoundation.org/reports/ready-for-chang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s://www.ons.gov.uk/businessindustryandtrade/business/activitysizeandlocation/datasets/businessdemographyreferencetabl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hyperlink" Target="https://www.beauhurst.com/" TargetMode="Externa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uckseconomy.co.uk/business-and-innovation/business-innovation-research-reports/" TargetMode="External"/><Relationship Id="rId2" Type="http://schemas.openxmlformats.org/officeDocument/2006/relationships/hyperlink" Target="https://www.buckseconomy.co.uk/jobs-and-skills/jobs-skills-research-report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buckseconomy.co.u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nvestopedia.com/terms/k/knowledge-economy.asp#:~:text=This%20component%20of%20the%20economy,the%20economy%20as%20a%20whol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hatworksgrowth.org/insights/understanding-tradable-non-tradable-sectors/" TargetMode="External"/><Relationship Id="rId2" Type="http://schemas.openxmlformats.org/officeDocument/2006/relationships/hyperlink" Target="https://economy2030.resolutionfoundation.org/reports/ending-stagn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ons.gov.uk/economy/grossvalueaddedgva/datasets/nominalandrealregionalgrossvalueaddedbalancedbyindustry" TargetMode="External"/></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5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27.xml"/><Relationship Id="rId4" Type="http://schemas.openxmlformats.org/officeDocument/2006/relationships/slide" Target="slide18.xml"/></Relationships>
</file>

<file path=ppt/slides/_rels/slide50.xml.rels><?xml version="1.0" encoding="UTF-8" standalone="yes"?>
<Relationships xmlns="http://schemas.openxmlformats.org/package/2006/relationships"><Relationship Id="rId3"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s://www.ons.gov.uk/economy/grossvalueaddedgva/datasets/regionalgrossvalueaddedbalancedbycombinedauthoritycityregionsandothereconomicandenterpriseregionsoftheu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s://www.nomisweb.co.uk/datasets/newbres6pub"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ukri.org/councils/ahrc/remit-programmes-and-priorities/convergent-screen-technologies-and-performance-in-realtime-costar/costar-national-lab/"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www.buckseconomy.co.uk/business-and-innovation/business-innovation-sectors-and-clusters/green-econom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beauhurs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s://www.banksearch-consultancy.com/" TargetMode="External"/><Relationship Id="rId3"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7" Type="http://schemas.openxmlformats.org/officeDocument/2006/relationships/hyperlink" Target="https://platform.beauhurst.com/" TargetMode="External"/><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2.xml"/><Relationship Id="rId6" Type="http://schemas.openxmlformats.org/officeDocument/2006/relationships/hyperlink" Target="https://www.ons.gov.uk/employmentandlabourmarket/peopleinwork/employmentandemployeetypes/bulletins/businessregisterandemploymentsurveybresprovisionalresults/provisionalresults2022revisedresults2021/relateddata" TargetMode="External"/><Relationship Id="rId5" Type="http://schemas.openxmlformats.org/officeDocument/2006/relationships/hyperlink" Target="https://www.ons.gov.uk/businessindustryandtrade/business/activitysizeandlocation/datasets/businessdemographyreferencetable" TargetMode="External"/><Relationship Id="rId4" Type="http://schemas.openxmlformats.org/officeDocument/2006/relationships/hyperlink" Target="https://www.ons.gov.uk/businessindustryandtrade/business/activitysizeandlocation/bulletins/ukbusinessactivitysizeandlocation/2023/relateddata"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ukbusinessactivitysizeandlocation" TargetMode="External"/><Relationship Id="rId2" Type="http://schemas.openxmlformats.org/officeDocument/2006/relationships/hyperlink" Target="https://www.ons.gov.uk/businessindustryandtrade/business/activitysizeandlocation/bulletins/businessdemography/2019/relateddat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86AD-FB21-4C87-8B0C-5029B62E22A8}"/>
              </a:ext>
            </a:extLst>
          </p:cNvPr>
          <p:cNvSpPr>
            <a:spLocks noGrp="1"/>
          </p:cNvSpPr>
          <p:nvPr>
            <p:ph type="ctrTitle"/>
          </p:nvPr>
        </p:nvSpPr>
        <p:spPr>
          <a:xfrm>
            <a:off x="774574" y="3520000"/>
            <a:ext cx="5046196" cy="1795803"/>
          </a:xfrm>
        </p:spPr>
        <p:txBody>
          <a:bodyPr vert="horz" lIns="91440" tIns="45720" rIns="91440" bIns="45720" rtlCol="0">
            <a:normAutofit/>
          </a:bodyPr>
          <a:lstStyle/>
          <a:p>
            <a:pPr algn="l"/>
            <a:r>
              <a:rPr lang="en-US" sz="4400" kern="1200">
                <a:latin typeface="+mn-lt"/>
                <a:ea typeface="+mj-ea"/>
                <a:cs typeface="+mj-cs"/>
              </a:rPr>
              <a:t>The Buckinghamshire Economy</a:t>
            </a:r>
            <a:r>
              <a:rPr lang="en-US" sz="4400">
                <a:latin typeface="+mn-lt"/>
              </a:rPr>
              <a:t>: 2024</a:t>
            </a:r>
          </a:p>
        </p:txBody>
      </p:sp>
      <p:pic>
        <p:nvPicPr>
          <p:cNvPr id="1026" name="Picture 2" descr="THE FRONT ROOM - COFFEE AND LOUNGE, High Wycombe - Restaurant Reviews &amp;  Photos - Tripadvisor">
            <a:extLst>
              <a:ext uri="{FF2B5EF4-FFF2-40B4-BE49-F238E27FC236}">
                <a16:creationId xmlns:a16="http://schemas.microsoft.com/office/drawing/2014/main" id="{50C5880C-A659-48F7-B0E2-1121978E03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835" y="904355"/>
            <a:ext cx="2927250" cy="1953939"/>
          </a:xfrm>
          <a:prstGeom prst="rect">
            <a:avLst/>
          </a:prstGeom>
          <a:extLst>
            <a:ext uri="{909E8E84-426E-40DD-AFC4-6F175D3DCCD1}">
              <a14:hiddenFill xmlns:a14="http://schemas.microsoft.com/office/drawing/2010/main">
                <a:solidFill>
                  <a:srgbClr val="FFFFFF"/>
                </a:solidFill>
              </a14:hiddenFill>
            </a:ext>
          </a:extLst>
        </p:spPr>
      </p:pic>
      <p:sp>
        <p:nvSpPr>
          <p:cNvPr id="1031" name="Freeform: Shape 75">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6" name="Picture 5" descr="Shape&#10;&#10;Description automatically generated with medium confidence">
            <a:extLst>
              <a:ext uri="{FF2B5EF4-FFF2-40B4-BE49-F238E27FC236}">
                <a16:creationId xmlns:a16="http://schemas.microsoft.com/office/drawing/2014/main" id="{7AA2AF9C-8826-4118-956E-8E0D4BFBDDDD}"/>
              </a:ext>
            </a:extLst>
          </p:cNvPr>
          <p:cNvPicPr>
            <a:picLocks noChangeAspect="1"/>
          </p:cNvPicPr>
          <p:nvPr/>
        </p:nvPicPr>
        <p:blipFill>
          <a:blip r:embed="rId3"/>
          <a:stretch>
            <a:fillRect/>
          </a:stretch>
        </p:blipFill>
        <p:spPr>
          <a:xfrm>
            <a:off x="8479971" y="1568731"/>
            <a:ext cx="2837871" cy="514600"/>
          </a:xfrm>
          <a:prstGeom prst="rect">
            <a:avLst/>
          </a:prstGeom>
        </p:spPr>
      </p:pic>
      <p:sp>
        <p:nvSpPr>
          <p:cNvPr id="1032" name="Freeform: Shape 77">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GB"/>
          </a:p>
        </p:txBody>
      </p:sp>
      <p:cxnSp>
        <p:nvCxnSpPr>
          <p:cNvPr id="80" name="Straight Connector 79">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8" descr="OneWeb Satellites (@OneWebSatellit1) | Twitter">
            <a:extLst>
              <a:ext uri="{FF2B5EF4-FFF2-40B4-BE49-F238E27FC236}">
                <a16:creationId xmlns:a16="http://schemas.microsoft.com/office/drawing/2014/main" id="{97121BC9-3A7E-4D45-B91B-E9AA0ABB80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3851" y="3647851"/>
            <a:ext cx="1978925" cy="1978925"/>
          </a:xfrm>
          <a:prstGeom prst="rect">
            <a:avLst/>
          </a:prstGeom>
          <a:extLst>
            <a:ext uri="{909E8E84-426E-40DD-AFC4-6F175D3DCCD1}">
              <a14:hiddenFill xmlns:a14="http://schemas.microsoft.com/office/drawing/2010/main">
                <a:solidFill>
                  <a:srgbClr val="FFFFFF"/>
                </a:solidFill>
              </a14:hiddenFill>
            </a:ext>
          </a:extLst>
        </p:spPr>
      </p:pic>
      <p:pic>
        <p:nvPicPr>
          <p:cNvPr id="7" name="Picture 4" descr="Where Bridgerton was filmed | Full location guide for Netflix drama - Radio  Times">
            <a:extLst>
              <a:ext uri="{FF2B5EF4-FFF2-40B4-BE49-F238E27FC236}">
                <a16:creationId xmlns:a16="http://schemas.microsoft.com/office/drawing/2014/main" id="{EBC64B18-8AAE-41DD-955D-812D9FE9E6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15312" y="3743027"/>
            <a:ext cx="2760248" cy="2063285"/>
          </a:xfrm>
          <a:prstGeom prst="rect">
            <a:avLst/>
          </a:prstGeom>
          <a:extLst>
            <a:ext uri="{909E8E84-426E-40DD-AFC4-6F175D3DCCD1}">
              <a14:hiddenFill xmlns:a14="http://schemas.microsoft.com/office/drawing/2010/main">
                <a:solidFill>
                  <a:srgbClr val="FFFFFF"/>
                </a:solidFill>
              </a14:hiddenFill>
            </a:ext>
          </a:extLst>
        </p:spPr>
      </p:pic>
      <p:sp>
        <p:nvSpPr>
          <p:cNvPr id="82"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4" name="Picture 2" descr="Buckinghamshire Local Enterprise Partnership Logo">
            <a:extLst>
              <a:ext uri="{FF2B5EF4-FFF2-40B4-BE49-F238E27FC236}">
                <a16:creationId xmlns:a16="http://schemas.microsoft.com/office/drawing/2014/main" id="{AD7C5956-1B7E-4363-97BD-94E3D8BCFD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466977" y="904355"/>
            <a:ext cx="1847854" cy="789866"/>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0059E1-9D34-4879-8211-249E20372CCA}"/>
              </a:ext>
            </a:extLst>
          </p:cNvPr>
          <p:cNvSpPr txBox="1"/>
          <p:nvPr/>
        </p:nvSpPr>
        <p:spPr>
          <a:xfrm>
            <a:off x="852256" y="5921406"/>
            <a:ext cx="4714043" cy="369332"/>
          </a:xfrm>
          <a:prstGeom prst="rect">
            <a:avLst/>
          </a:prstGeom>
          <a:noFill/>
        </p:spPr>
        <p:txBody>
          <a:bodyPr wrap="square" rtlCol="0">
            <a:spAutoFit/>
          </a:bodyPr>
          <a:lstStyle/>
          <a:p>
            <a:r>
              <a:rPr lang="en-GB" i="1"/>
              <a:t>Published: January 2024</a:t>
            </a:r>
          </a:p>
        </p:txBody>
      </p:sp>
      <p:pic>
        <p:nvPicPr>
          <p:cNvPr id="1030" name="Picture 6" descr="Driving change for a cleaner future with Upcycled Electric Vehicles -  Buckinghamshire Local Enterprise Partnership">
            <a:extLst>
              <a:ext uri="{FF2B5EF4-FFF2-40B4-BE49-F238E27FC236}">
                <a16:creationId xmlns:a16="http://schemas.microsoft.com/office/drawing/2014/main" id="{7D279DA4-FF89-2985-4128-BBF0B11B16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9999" y="483131"/>
            <a:ext cx="3331531" cy="186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566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70076-9E7F-86AB-9D98-8C371742E31A}"/>
              </a:ext>
            </a:extLst>
          </p:cNvPr>
          <p:cNvSpPr>
            <a:spLocks noGrp="1"/>
          </p:cNvSpPr>
          <p:nvPr>
            <p:ph idx="1"/>
          </p:nvPr>
        </p:nvSpPr>
        <p:spPr>
          <a:xfrm>
            <a:off x="92477" y="1204727"/>
            <a:ext cx="9930413" cy="4351338"/>
          </a:xfrm>
        </p:spPr>
        <p:txBody>
          <a:bodyPr>
            <a:noAutofit/>
          </a:bodyPr>
          <a:lstStyle/>
          <a:p>
            <a:r>
              <a:rPr lang="en-GB" sz="1600">
                <a:effectLst/>
                <a:ea typeface="Calibri" panose="020F0502020204030204" pitchFamily="34" charset="0"/>
                <a:cs typeface="Calibri" panose="020F0502020204030204" pitchFamily="34" charset="0"/>
              </a:rPr>
              <a:t>The UK has experienced </a:t>
            </a:r>
            <a:r>
              <a:rPr lang="en-GB" sz="1600" b="1">
                <a:solidFill>
                  <a:srgbClr val="006965"/>
                </a:solidFill>
                <a:effectLst/>
                <a:ea typeface="Calibri" panose="020F0502020204030204" pitchFamily="34" charset="0"/>
                <a:cs typeface="Calibri" panose="020F0502020204030204" pitchFamily="34" charset="0"/>
              </a:rPr>
              <a:t>slow productivity growth </a:t>
            </a:r>
            <a:r>
              <a:rPr lang="en-GB" sz="1600">
                <a:effectLst/>
                <a:ea typeface="Calibri" panose="020F0502020204030204" pitchFamily="34" charset="0"/>
                <a:cs typeface="Calibri" panose="020F0502020204030204" pitchFamily="34" charset="0"/>
              </a:rPr>
              <a:t>in recent years, largely due to economic shocks (the 2007/2008 Global Financial Crisis and the Covid-19 pandemic) and political uncertainty - at home (Brexit) and abroad (the Russia / Ukraine conflict), which have led to low levels of public and private sector investment.  </a:t>
            </a:r>
            <a:endParaRPr lang="en-GB" sz="1600">
              <a:effectLst/>
              <a:ea typeface="Calibri" panose="020F0502020204030204" pitchFamily="34" charset="0"/>
              <a:cs typeface="Arial" panose="020B0604020202020204" pitchFamily="34" charset="0"/>
            </a:endParaRPr>
          </a:p>
          <a:p>
            <a:r>
              <a:rPr lang="en-GB" sz="1600">
                <a:effectLst/>
                <a:ea typeface="Calibri" panose="020F0502020204030204" pitchFamily="34" charset="0"/>
                <a:cs typeface="Calibri" panose="020F0502020204030204" pitchFamily="34" charset="0"/>
              </a:rPr>
              <a:t>Despite slow productivity growth, employment rates have remained relatively high and unemployment relatively low.  The biggest impact to individuals has been weak wage growth.</a:t>
            </a:r>
          </a:p>
          <a:p>
            <a:pPr marL="0" indent="0">
              <a:buNone/>
            </a:pPr>
            <a:endParaRPr lang="en-GB" sz="1600">
              <a:effectLst/>
              <a:ea typeface="Calibri" panose="020F0502020204030204" pitchFamily="34" charset="0"/>
              <a:cs typeface="Arial" panose="020B0604020202020204" pitchFamily="34" charset="0"/>
            </a:endParaRPr>
          </a:p>
          <a:p>
            <a:r>
              <a:rPr lang="en-GB" sz="1600">
                <a:solidFill>
                  <a:srgbClr val="000000"/>
                </a:solidFill>
                <a:ea typeface="Calibri" panose="020F0502020204030204" pitchFamily="34" charset="0"/>
                <a:cs typeface="Calibri" panose="020F0502020204030204" pitchFamily="34" charset="0"/>
              </a:rPr>
              <a:t>Improving productivity at the local level is </a:t>
            </a:r>
            <a:r>
              <a:rPr lang="en-GB" sz="1600" b="1">
                <a:solidFill>
                  <a:srgbClr val="006965"/>
                </a:solidFill>
                <a:ea typeface="Calibri" panose="020F0502020204030204" pitchFamily="34" charset="0"/>
                <a:cs typeface="Calibri" panose="020F0502020204030204" pitchFamily="34" charset="0"/>
              </a:rPr>
              <a:t>complex and requires a multidimensional approach</a:t>
            </a:r>
            <a:r>
              <a:rPr lang="en-GB" sz="1600">
                <a:solidFill>
                  <a:srgbClr val="000000"/>
                </a:solidFill>
                <a:ea typeface="Calibri" panose="020F0502020204030204" pitchFamily="34" charset="0"/>
                <a:cs typeface="Calibri" panose="020F0502020204030204" pitchFamily="34" charset="0"/>
              </a:rPr>
              <a:t>.  Strong productivity growth requires a good performance in the key drivers of productivity (</a:t>
            </a:r>
            <a:r>
              <a:rPr lang="en-GB" sz="1600" b="1">
                <a:solidFill>
                  <a:srgbClr val="006965"/>
                </a:solidFill>
                <a:ea typeface="Calibri" panose="020F0502020204030204" pitchFamily="34" charset="0"/>
                <a:cs typeface="Calibri" panose="020F0502020204030204" pitchFamily="34" charset="0"/>
              </a:rPr>
              <a:t>investment, skills, innovation and enterprise</a:t>
            </a:r>
            <a:r>
              <a:rPr lang="en-GB" sz="1600">
                <a:solidFill>
                  <a:srgbClr val="000000"/>
                </a:solidFill>
                <a:ea typeface="Calibri" panose="020F0502020204030204" pitchFamily="34" charset="0"/>
                <a:cs typeface="Calibri" panose="020F0502020204030204" pitchFamily="34" charset="0"/>
              </a:rPr>
              <a:t>). </a:t>
            </a:r>
          </a:p>
          <a:p>
            <a:r>
              <a:rPr lang="en-GB" sz="1600" spc="25">
                <a:solidFill>
                  <a:srgbClr val="000000"/>
                </a:solidFill>
                <a:effectLst/>
                <a:ea typeface="Calibri" panose="020F0502020204030204" pitchFamily="34" charset="0"/>
                <a:cs typeface="Calibri" panose="020F0502020204030204" pitchFamily="34" charset="0"/>
              </a:rPr>
              <a:t>There are limited policy levers available at a local level to significantly affect local economic performance.  National policy and external factors have the greatest influence. Constraints on local policy levers include: regulation, funding and political appetite. </a:t>
            </a:r>
            <a:endParaRPr lang="en-GB" sz="1600">
              <a:effectLst/>
              <a:ea typeface="Calibri" panose="020F0502020204030204" pitchFamily="34" charset="0"/>
              <a:cs typeface="Arial" panose="020B0604020202020204" pitchFamily="34" charset="0"/>
            </a:endParaRPr>
          </a:p>
          <a:p>
            <a:r>
              <a:rPr lang="en-GB" sz="1600">
                <a:solidFill>
                  <a:srgbClr val="000000"/>
                </a:solidFill>
                <a:effectLst/>
                <a:ea typeface="Calibri" panose="020F0502020204030204" pitchFamily="34" charset="0"/>
              </a:rPr>
              <a:t>Local economic growth policy design should take into account: constraints; trade-offs; the potential scale of impact; and timeframes.</a:t>
            </a:r>
          </a:p>
          <a:p>
            <a:pPr marL="0" indent="0">
              <a:buNone/>
            </a:pPr>
            <a:endParaRPr lang="en-GB" sz="1600"/>
          </a:p>
          <a:p>
            <a:r>
              <a:rPr lang="en-GB" sz="1600"/>
              <a:t>Some issues to bear in mind regarding how productivity is measured at a local level are set out in the </a:t>
            </a:r>
            <a:r>
              <a:rPr lang="en-GB" sz="1600">
                <a:hlinkClick r:id="rId2" action="ppaction://hlinksldjump"/>
              </a:rPr>
              <a:t>Annex</a:t>
            </a:r>
            <a:r>
              <a:rPr lang="en-GB" sz="1600"/>
              <a:t>. </a:t>
            </a:r>
          </a:p>
        </p:txBody>
      </p:sp>
      <p:sp>
        <p:nvSpPr>
          <p:cNvPr id="4" name="Title 1">
            <a:extLst>
              <a:ext uri="{FF2B5EF4-FFF2-40B4-BE49-F238E27FC236}">
                <a16:creationId xmlns:a16="http://schemas.microsoft.com/office/drawing/2014/main" id="{F76C0E37-0A70-D703-7C15-8D3D7DA8BD37}"/>
              </a:ext>
            </a:extLst>
          </p:cNvPr>
          <p:cNvSpPr>
            <a:spLocks noGrp="1"/>
          </p:cNvSpPr>
          <p:nvPr>
            <p:ph type="title"/>
          </p:nvPr>
        </p:nvSpPr>
        <p:spPr>
          <a:xfrm>
            <a:off x="136865" y="-210152"/>
            <a:ext cx="10515600" cy="1325563"/>
          </a:xfrm>
        </p:spPr>
        <p:txBody>
          <a:bodyPr>
            <a:normAutofit/>
          </a:bodyPr>
          <a:lstStyle/>
          <a:p>
            <a:r>
              <a:rPr lang="en-GB" sz="3200" b="1">
                <a:solidFill>
                  <a:srgbClr val="006965"/>
                </a:solidFill>
                <a:latin typeface="+mn-lt"/>
              </a:rPr>
              <a:t>Economic performance – context</a:t>
            </a:r>
          </a:p>
        </p:txBody>
      </p:sp>
      <p:sp>
        <p:nvSpPr>
          <p:cNvPr id="7" name="Rectangle 6">
            <a:extLst>
              <a:ext uri="{FF2B5EF4-FFF2-40B4-BE49-F238E27FC236}">
                <a16:creationId xmlns:a16="http://schemas.microsoft.com/office/drawing/2014/main" id="{BEC1FB97-93D1-BE56-2CBA-EA9BE97DDCDD}"/>
              </a:ext>
            </a:extLst>
          </p:cNvPr>
          <p:cNvSpPr/>
          <p:nvPr/>
        </p:nvSpPr>
        <p:spPr>
          <a:xfrm>
            <a:off x="10377995" y="1276852"/>
            <a:ext cx="1677139" cy="1020932"/>
          </a:xfrm>
          <a:prstGeom prst="rect">
            <a:avLst/>
          </a:prstGeom>
          <a:solidFill>
            <a:srgbClr val="0069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National context</a:t>
            </a:r>
          </a:p>
        </p:txBody>
      </p:sp>
      <p:sp>
        <p:nvSpPr>
          <p:cNvPr id="8" name="Rectangle 7">
            <a:extLst>
              <a:ext uri="{FF2B5EF4-FFF2-40B4-BE49-F238E27FC236}">
                <a16:creationId xmlns:a16="http://schemas.microsoft.com/office/drawing/2014/main" id="{14A247C6-1F30-07AB-985C-43DF0B932435}"/>
              </a:ext>
            </a:extLst>
          </p:cNvPr>
          <p:cNvSpPr/>
          <p:nvPr/>
        </p:nvSpPr>
        <p:spPr>
          <a:xfrm>
            <a:off x="10377994" y="3377105"/>
            <a:ext cx="1677139" cy="1020932"/>
          </a:xfrm>
          <a:prstGeom prst="rect">
            <a:avLst/>
          </a:prstGeom>
          <a:solidFill>
            <a:srgbClr val="0069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Local policy levers</a:t>
            </a:r>
          </a:p>
        </p:txBody>
      </p:sp>
      <p:sp>
        <p:nvSpPr>
          <p:cNvPr id="9" name="Rectangle 8">
            <a:extLst>
              <a:ext uri="{FF2B5EF4-FFF2-40B4-BE49-F238E27FC236}">
                <a16:creationId xmlns:a16="http://schemas.microsoft.com/office/drawing/2014/main" id="{0519D047-0E75-6A96-EC40-8E62FE0C2565}"/>
              </a:ext>
            </a:extLst>
          </p:cNvPr>
          <p:cNvSpPr/>
          <p:nvPr/>
        </p:nvSpPr>
        <p:spPr>
          <a:xfrm>
            <a:off x="10377995" y="5197161"/>
            <a:ext cx="1677140" cy="607025"/>
          </a:xfrm>
          <a:prstGeom prst="rect">
            <a:avLst/>
          </a:prstGeom>
          <a:solidFill>
            <a:srgbClr val="0069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Measurement</a:t>
            </a:r>
          </a:p>
        </p:txBody>
      </p:sp>
      <p:sp>
        <p:nvSpPr>
          <p:cNvPr id="10" name="Right Brace 9">
            <a:extLst>
              <a:ext uri="{FF2B5EF4-FFF2-40B4-BE49-F238E27FC236}">
                <a16:creationId xmlns:a16="http://schemas.microsoft.com/office/drawing/2014/main" id="{BE2633E8-2B85-66DB-C849-2521145A3F2A}"/>
              </a:ext>
            </a:extLst>
          </p:cNvPr>
          <p:cNvSpPr/>
          <p:nvPr/>
        </p:nvSpPr>
        <p:spPr>
          <a:xfrm>
            <a:off x="9960744" y="964546"/>
            <a:ext cx="204185" cy="1645545"/>
          </a:xfrm>
          <a:prstGeom prst="rightBrace">
            <a:avLst/>
          </a:prstGeom>
          <a:ln>
            <a:solidFill>
              <a:srgbClr val="006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ight Brace 10">
            <a:extLst>
              <a:ext uri="{FF2B5EF4-FFF2-40B4-BE49-F238E27FC236}">
                <a16:creationId xmlns:a16="http://schemas.microsoft.com/office/drawing/2014/main" id="{24366E39-3555-F0A8-43F4-ED1D6727C726}"/>
              </a:ext>
            </a:extLst>
          </p:cNvPr>
          <p:cNvSpPr/>
          <p:nvPr/>
        </p:nvSpPr>
        <p:spPr>
          <a:xfrm>
            <a:off x="9965185" y="2812525"/>
            <a:ext cx="217501" cy="2150092"/>
          </a:xfrm>
          <a:prstGeom prst="rightBrace">
            <a:avLst/>
          </a:prstGeom>
          <a:ln>
            <a:solidFill>
              <a:srgbClr val="006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6965"/>
              </a:solidFill>
            </a:endParaRPr>
          </a:p>
        </p:txBody>
      </p:sp>
      <p:sp>
        <p:nvSpPr>
          <p:cNvPr id="12" name="Right Brace 11">
            <a:extLst>
              <a:ext uri="{FF2B5EF4-FFF2-40B4-BE49-F238E27FC236}">
                <a16:creationId xmlns:a16="http://schemas.microsoft.com/office/drawing/2014/main" id="{A1ED858A-B494-07B3-D3BC-C78976DF7E84}"/>
              </a:ext>
            </a:extLst>
          </p:cNvPr>
          <p:cNvSpPr/>
          <p:nvPr/>
        </p:nvSpPr>
        <p:spPr>
          <a:xfrm>
            <a:off x="9994038" y="5285570"/>
            <a:ext cx="217501" cy="472929"/>
          </a:xfrm>
          <a:prstGeom prst="rightBrace">
            <a:avLst/>
          </a:prstGeom>
          <a:ln>
            <a:solidFill>
              <a:srgbClr val="006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2118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D5191B3-FF80-4FC6-B1A4-E30810EF50DF}"/>
              </a:ext>
            </a:extLst>
          </p:cNvPr>
          <p:cNvSpPr/>
          <p:nvPr/>
        </p:nvSpPr>
        <p:spPr>
          <a:xfrm>
            <a:off x="0" y="6285390"/>
            <a:ext cx="12192000" cy="5084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a:extLst>
              <a:ext uri="{FF2B5EF4-FFF2-40B4-BE49-F238E27FC236}">
                <a16:creationId xmlns:a16="http://schemas.microsoft.com/office/drawing/2014/main" id="{B0EC26C5-F3AD-0F5B-AE10-6E7FEFCEA389}"/>
              </a:ext>
            </a:extLst>
          </p:cNvPr>
          <p:cNvGraphicFramePr>
            <a:graphicFrameLocks noGrp="1"/>
          </p:cNvGraphicFramePr>
          <p:nvPr>
            <p:ph idx="1"/>
            <p:extLst>
              <p:ext uri="{D42A27DB-BD31-4B8C-83A1-F6EECF244321}">
                <p14:modId xmlns:p14="http://schemas.microsoft.com/office/powerpoint/2010/main" val="3167858218"/>
              </p:ext>
            </p:extLst>
          </p:nvPr>
        </p:nvGraphicFramePr>
        <p:xfrm>
          <a:off x="227977" y="1407069"/>
          <a:ext cx="11140749" cy="3403600"/>
        </p:xfrm>
        <a:graphic>
          <a:graphicData uri="http://schemas.openxmlformats.org/drawingml/2006/table">
            <a:tbl>
              <a:tblPr firstRow="1" bandRow="1">
                <a:tableStyleId>{5C22544A-7EE6-4342-B048-85BDC9FD1C3A}</a:tableStyleId>
              </a:tblPr>
              <a:tblGrid>
                <a:gridCol w="10245202">
                  <a:extLst>
                    <a:ext uri="{9D8B030D-6E8A-4147-A177-3AD203B41FA5}">
                      <a16:colId xmlns:a16="http://schemas.microsoft.com/office/drawing/2014/main" val="510196851"/>
                    </a:ext>
                  </a:extLst>
                </a:gridCol>
                <a:gridCol w="895547">
                  <a:extLst>
                    <a:ext uri="{9D8B030D-6E8A-4147-A177-3AD203B41FA5}">
                      <a16:colId xmlns:a16="http://schemas.microsoft.com/office/drawing/2014/main" val="716238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a:solidFill>
                            <a:schemeClr val="tx1"/>
                          </a:solidFill>
                          <a:effectLst/>
                          <a:latin typeface="+mn-lt"/>
                        </a:rPr>
                        <a:t>In 2021, Buckinghamshire’s total GDP in current prices was </a:t>
                      </a:r>
                      <a:r>
                        <a:rPr lang="en-GB" sz="1800" b="1" i="0">
                          <a:solidFill>
                            <a:srgbClr val="006965"/>
                          </a:solidFill>
                          <a:effectLst/>
                          <a:latin typeface="+mn-lt"/>
                        </a:rPr>
                        <a:t>£18,485m.</a:t>
                      </a:r>
                      <a:endParaRPr lang="en-GB" sz="1800" b="0" i="0">
                        <a:solidFill>
                          <a:schemeClr val="tx1"/>
                        </a:solidFill>
                        <a:effectLst/>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2741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Buckinghamshire has experienced slow GDP growth over the last 20 years.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741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Buckinghamshire is estimated to have experienced slower GDP growth than neighbouring areas, and the national average, over the last decade.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7710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tx1"/>
                          </a:solidFill>
                          <a:latin typeface="+mn-lt"/>
                        </a:rPr>
                        <a:t>Buckinghamshire has a </a:t>
                      </a:r>
                      <a:r>
                        <a:rPr lang="en-GB" sz="1800" b="1">
                          <a:solidFill>
                            <a:srgbClr val="006965"/>
                          </a:solidFill>
                          <a:latin typeface="+mn-lt"/>
                        </a:rPr>
                        <a:t>more productive economy </a:t>
                      </a:r>
                      <a:r>
                        <a:rPr lang="en-GB" sz="1800" b="0">
                          <a:solidFill>
                            <a:schemeClr val="tx1"/>
                          </a:solidFill>
                          <a:latin typeface="+mn-lt"/>
                        </a:rPr>
                        <a:t>than much of the rest of the country, and is mid-pack when compared with its neighbouring areas.</a:t>
                      </a:r>
                      <a:endParaRPr lang="en-GB" sz="1800" b="0">
                        <a:solidFill>
                          <a:schemeClr val="tx1"/>
                        </a:solidFill>
                        <a:effectLst/>
                        <a:latin typeface="+mn-lt"/>
                        <a:ea typeface="Calibri" panose="020F0502020204030204" pitchFamily="34" charset="0"/>
                        <a:cs typeface="Calibri" panose="020F0502020204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594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mn-lt"/>
                          <a:ea typeface="Calibri" panose="020F0502020204030204" pitchFamily="34" charset="0"/>
                        </a:rPr>
                        <a:t>Buckinghamshire has lower productivity levels and slower productivity growth than the South East average.</a:t>
                      </a:r>
                      <a:endParaRPr lang="en-GB" b="0" i="0">
                        <a:effectLst/>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720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ea typeface="Calibri" panose="020F0502020204030204" pitchFamily="34" charset="0"/>
                        </a:rPr>
                        <a:t>Buckinghamshire’s comparative performance on productivity weakened between 2011/12 and 2016.</a:t>
                      </a:r>
                      <a:endParaRPr lang="en-GB">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162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effectLst/>
                          <a:latin typeface="+mn-lt"/>
                        </a:rPr>
                        <a:t>Buckinghamshire’s comparative performance on productivity has improved since 2017, but is not as strong as pre-2011/12.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0324993"/>
                  </a:ext>
                </a:extLst>
              </a:tr>
            </a:tbl>
          </a:graphicData>
        </a:graphic>
      </p:graphicFrame>
      <p:sp>
        <p:nvSpPr>
          <p:cNvPr id="5" name="Title 1">
            <a:extLst>
              <a:ext uri="{FF2B5EF4-FFF2-40B4-BE49-F238E27FC236}">
                <a16:creationId xmlns:a16="http://schemas.microsoft.com/office/drawing/2014/main" id="{A9F6309B-1384-945B-51C6-337F51C18ED6}"/>
              </a:ext>
            </a:extLst>
          </p:cNvPr>
          <p:cNvSpPr>
            <a:spLocks noGrp="1"/>
          </p:cNvSpPr>
          <p:nvPr>
            <p:ph type="title"/>
          </p:nvPr>
        </p:nvSpPr>
        <p:spPr>
          <a:xfrm>
            <a:off x="127480" y="380980"/>
            <a:ext cx="10515600" cy="833790"/>
          </a:xfrm>
        </p:spPr>
        <p:txBody>
          <a:bodyPr>
            <a:normAutofit/>
          </a:bodyPr>
          <a:lstStyle/>
          <a:p>
            <a:r>
              <a:rPr lang="en-GB" sz="3200" b="1">
                <a:solidFill>
                  <a:srgbClr val="006965"/>
                </a:solidFill>
                <a:latin typeface="+mn-lt"/>
              </a:rPr>
              <a:t>Summary: Economic performance of Buckinghamshire</a:t>
            </a:r>
            <a:endParaRPr lang="en-GB" sz="3200"/>
          </a:p>
        </p:txBody>
      </p:sp>
      <p:sp>
        <p:nvSpPr>
          <p:cNvPr id="7" name="Oval 6">
            <a:extLst>
              <a:ext uri="{FF2B5EF4-FFF2-40B4-BE49-F238E27FC236}">
                <a16:creationId xmlns:a16="http://schemas.microsoft.com/office/drawing/2014/main" id="{B9DCE26E-11D5-ED82-C225-056D612B4ADB}"/>
              </a:ext>
            </a:extLst>
          </p:cNvPr>
          <p:cNvSpPr/>
          <p:nvPr/>
        </p:nvSpPr>
        <p:spPr>
          <a:xfrm>
            <a:off x="10805993" y="1822086"/>
            <a:ext cx="254890" cy="261313"/>
          </a:xfrm>
          <a:prstGeom prst="ellipse">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8BCAB08-27ED-E539-F411-44D6E26B8375}"/>
              </a:ext>
            </a:extLst>
          </p:cNvPr>
          <p:cNvSpPr/>
          <p:nvPr/>
        </p:nvSpPr>
        <p:spPr>
          <a:xfrm>
            <a:off x="10805993" y="2259170"/>
            <a:ext cx="254890" cy="261313"/>
          </a:xfrm>
          <a:prstGeom prst="ellipse">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F1275E6-B096-4E16-A3C1-10AE9A077E8A}"/>
              </a:ext>
            </a:extLst>
          </p:cNvPr>
          <p:cNvSpPr/>
          <p:nvPr/>
        </p:nvSpPr>
        <p:spPr>
          <a:xfrm>
            <a:off x="10805993" y="3492472"/>
            <a:ext cx="254890" cy="261313"/>
          </a:xfrm>
          <a:prstGeom prst="ellipse">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2BC14E6-52E8-3C95-EFA1-D84798BD3F0E}"/>
              </a:ext>
            </a:extLst>
          </p:cNvPr>
          <p:cNvSpPr/>
          <p:nvPr/>
        </p:nvSpPr>
        <p:spPr>
          <a:xfrm>
            <a:off x="10805993" y="3849935"/>
            <a:ext cx="254890" cy="261313"/>
          </a:xfrm>
          <a:prstGeom prst="ellipse">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6DEB40A-D176-5304-1B2B-685B630BEFF9}"/>
              </a:ext>
            </a:extLst>
          </p:cNvPr>
          <p:cNvSpPr/>
          <p:nvPr/>
        </p:nvSpPr>
        <p:spPr>
          <a:xfrm>
            <a:off x="10805993" y="2955130"/>
            <a:ext cx="254890" cy="261313"/>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15C1542-F95D-B32C-C58B-068835AD359C}"/>
              </a:ext>
            </a:extLst>
          </p:cNvPr>
          <p:cNvSpPr/>
          <p:nvPr/>
        </p:nvSpPr>
        <p:spPr>
          <a:xfrm>
            <a:off x="10805993" y="1432756"/>
            <a:ext cx="254890" cy="2613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11F512BC-11EF-D415-EE4A-16A1E466F1C8}"/>
              </a:ext>
            </a:extLst>
          </p:cNvPr>
          <p:cNvPicPr>
            <a:picLocks noChangeAspect="1"/>
          </p:cNvPicPr>
          <p:nvPr/>
        </p:nvPicPr>
        <p:blipFill>
          <a:blip r:embed="rId2"/>
          <a:stretch>
            <a:fillRect/>
          </a:stretch>
        </p:blipFill>
        <p:spPr>
          <a:xfrm>
            <a:off x="0" y="5002968"/>
            <a:ext cx="2392662" cy="1665935"/>
          </a:xfrm>
          <a:prstGeom prst="rect">
            <a:avLst/>
          </a:prstGeom>
        </p:spPr>
      </p:pic>
      <p:sp>
        <p:nvSpPr>
          <p:cNvPr id="3" name="Oval 2">
            <a:extLst>
              <a:ext uri="{FF2B5EF4-FFF2-40B4-BE49-F238E27FC236}">
                <a16:creationId xmlns:a16="http://schemas.microsoft.com/office/drawing/2014/main" id="{CF7EC07B-D481-8220-1250-779A08F733F5}"/>
              </a:ext>
            </a:extLst>
          </p:cNvPr>
          <p:cNvSpPr/>
          <p:nvPr/>
        </p:nvSpPr>
        <p:spPr>
          <a:xfrm>
            <a:off x="10805993" y="4368208"/>
            <a:ext cx="254890" cy="261313"/>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634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6C3987-E6CD-63FE-7D45-CBD8419154B1}"/>
              </a:ext>
            </a:extLst>
          </p:cNvPr>
          <p:cNvSpPr>
            <a:spLocks noGrp="1"/>
          </p:cNvSpPr>
          <p:nvPr>
            <p:ph type="title"/>
          </p:nvPr>
        </p:nvSpPr>
        <p:spPr>
          <a:xfrm>
            <a:off x="163497" y="195990"/>
            <a:ext cx="11697070" cy="1325563"/>
          </a:xfrm>
        </p:spPr>
        <p:txBody>
          <a:bodyPr>
            <a:noAutofit/>
          </a:bodyPr>
          <a:lstStyle/>
          <a:p>
            <a:r>
              <a:rPr lang="en-GB" sz="2000" b="1">
                <a:solidFill>
                  <a:srgbClr val="006965"/>
                </a:solidFill>
                <a:latin typeface="+mn-lt"/>
              </a:rPr>
              <a:t>Buckinghamshire has experienced slow growth in GDP over the last 20 years.  </a:t>
            </a:r>
            <a:br>
              <a:rPr lang="en-GB" sz="2000" b="1">
                <a:solidFill>
                  <a:srgbClr val="006965"/>
                </a:solidFill>
                <a:latin typeface="+mn-lt"/>
              </a:rPr>
            </a:br>
            <a:br>
              <a:rPr lang="en-GB" sz="2000" b="1">
                <a:solidFill>
                  <a:srgbClr val="006965"/>
                </a:solidFill>
                <a:latin typeface="+mn-lt"/>
              </a:rPr>
            </a:br>
            <a:r>
              <a:rPr lang="en-GB" sz="1800">
                <a:solidFill>
                  <a:srgbClr val="006965"/>
                </a:solidFill>
                <a:latin typeface="+mn-lt"/>
              </a:rPr>
              <a:t>In 2021, Buckinghamshire’s GDP was 14% higher (in 2019 prices) than in 2001. This places Buckinghamshire in 36</a:t>
            </a:r>
            <a:r>
              <a:rPr lang="en-GB" sz="1800" baseline="30000">
                <a:solidFill>
                  <a:srgbClr val="006965"/>
                </a:solidFill>
                <a:latin typeface="+mn-lt"/>
              </a:rPr>
              <a:t>th</a:t>
            </a:r>
            <a:r>
              <a:rPr lang="en-GB" sz="1800">
                <a:solidFill>
                  <a:srgbClr val="006965"/>
                </a:solidFill>
                <a:latin typeface="+mn-lt"/>
              </a:rPr>
              <a:t> position of the 38 Local Enterprise Partnership (LEP) areas.  Across England as a whole, GDP was 36% higher in 2021 than in 2001. </a:t>
            </a:r>
            <a:endParaRPr lang="en-GB" sz="800">
              <a:solidFill>
                <a:srgbClr val="006965"/>
              </a:solidFill>
              <a:latin typeface="+mn-lt"/>
            </a:endParaRPr>
          </a:p>
        </p:txBody>
      </p:sp>
      <p:graphicFrame>
        <p:nvGraphicFramePr>
          <p:cNvPr id="5" name="Chart 4">
            <a:extLst>
              <a:ext uri="{FF2B5EF4-FFF2-40B4-BE49-F238E27FC236}">
                <a16:creationId xmlns:a16="http://schemas.microsoft.com/office/drawing/2014/main" id="{B00DB810-F7BB-540D-263B-E3BD62A56984}"/>
              </a:ext>
            </a:extLst>
          </p:cNvPr>
          <p:cNvGraphicFramePr>
            <a:graphicFrameLocks/>
          </p:cNvGraphicFramePr>
          <p:nvPr>
            <p:extLst>
              <p:ext uri="{D42A27DB-BD31-4B8C-83A1-F6EECF244321}">
                <p14:modId xmlns:p14="http://schemas.microsoft.com/office/powerpoint/2010/main" val="3402016354"/>
              </p:ext>
            </p:extLst>
          </p:nvPr>
        </p:nvGraphicFramePr>
        <p:xfrm>
          <a:off x="91648" y="1686320"/>
          <a:ext cx="6761018" cy="42290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BFA5E4F-678A-EE2F-CC81-419ED749C551}"/>
              </a:ext>
            </a:extLst>
          </p:cNvPr>
          <p:cNvSpPr txBox="1"/>
          <p:nvPr/>
        </p:nvSpPr>
        <p:spPr>
          <a:xfrm>
            <a:off x="5421297" y="5956336"/>
            <a:ext cx="3866521" cy="276999"/>
          </a:xfrm>
          <a:prstGeom prst="rect">
            <a:avLst/>
          </a:prstGeom>
          <a:noFill/>
        </p:spPr>
        <p:txBody>
          <a:bodyPr wrap="square" rtlCol="0">
            <a:spAutoFit/>
          </a:bodyPr>
          <a:lstStyle/>
          <a:p>
            <a:r>
              <a:rPr lang="en-GB" sz="1200" i="1"/>
              <a:t>Source: </a:t>
            </a:r>
            <a:r>
              <a:rPr lang="en-GB" sz="1200" i="1">
                <a:solidFill>
                  <a:schemeClr val="accent1"/>
                </a:solidFill>
                <a:hlinkClick r:id="rId3">
                  <a:extLst>
                    <a:ext uri="{A12FA001-AC4F-418D-AE19-62706E023703}">
                      <ahyp:hlinkClr xmlns:ahyp="http://schemas.microsoft.com/office/drawing/2018/hyperlinkcolor" val="tx"/>
                    </a:ext>
                  </a:extLst>
                </a:hlinkClick>
              </a:rPr>
              <a:t>ONS, </a:t>
            </a:r>
            <a:r>
              <a:rPr lang="en-GB" sz="1200" i="1" u="sng">
                <a:solidFill>
                  <a:schemeClr val="accent1"/>
                </a:solidFill>
                <a:hlinkClick r:id="rId3">
                  <a:extLst>
                    <a:ext uri="{A12FA001-AC4F-418D-AE19-62706E023703}">
                      <ahyp:hlinkClr xmlns:ahyp="http://schemas.microsoft.com/office/drawing/2018/hyperlinkcolor" val="tx"/>
                    </a:ext>
                  </a:extLst>
                </a:hlinkClick>
              </a:rPr>
              <a:t>202</a:t>
            </a:r>
            <a:r>
              <a:rPr lang="en-GB" sz="1200" i="1" u="sng">
                <a:solidFill>
                  <a:schemeClr val="accent1"/>
                </a:solidFill>
              </a:rPr>
              <a:t>2</a:t>
            </a:r>
          </a:p>
        </p:txBody>
      </p:sp>
      <p:sp>
        <p:nvSpPr>
          <p:cNvPr id="9" name="TextBox 8">
            <a:extLst>
              <a:ext uri="{FF2B5EF4-FFF2-40B4-BE49-F238E27FC236}">
                <a16:creationId xmlns:a16="http://schemas.microsoft.com/office/drawing/2014/main" id="{6969828B-7B97-A6E9-0B6B-EC3BDB0B5C58}"/>
              </a:ext>
            </a:extLst>
          </p:cNvPr>
          <p:cNvSpPr txBox="1"/>
          <p:nvPr/>
        </p:nvSpPr>
        <p:spPr>
          <a:xfrm>
            <a:off x="278339" y="5935862"/>
            <a:ext cx="5625322" cy="276999"/>
          </a:xfrm>
          <a:prstGeom prst="rect">
            <a:avLst/>
          </a:prstGeom>
          <a:noFill/>
        </p:spPr>
        <p:txBody>
          <a:bodyPr wrap="square" rtlCol="0">
            <a:spAutoFit/>
          </a:bodyPr>
          <a:lstStyle/>
          <a:p>
            <a:r>
              <a:rPr lang="en-GB" sz="1200"/>
              <a:t>Chained volume measure of GDP in 2019 money value </a:t>
            </a:r>
          </a:p>
        </p:txBody>
      </p:sp>
      <p:sp>
        <p:nvSpPr>
          <p:cNvPr id="11" name="TextBox 10">
            <a:extLst>
              <a:ext uri="{FF2B5EF4-FFF2-40B4-BE49-F238E27FC236}">
                <a16:creationId xmlns:a16="http://schemas.microsoft.com/office/drawing/2014/main" id="{97DA3F37-34A6-86FA-6DAA-2FAFDB30C99E}"/>
              </a:ext>
            </a:extLst>
          </p:cNvPr>
          <p:cNvSpPr txBox="1"/>
          <p:nvPr/>
        </p:nvSpPr>
        <p:spPr>
          <a:xfrm>
            <a:off x="7159248" y="1776869"/>
            <a:ext cx="4798973" cy="1569660"/>
          </a:xfrm>
          <a:prstGeom prst="rect">
            <a:avLst/>
          </a:prstGeom>
          <a:noFill/>
        </p:spPr>
        <p:txBody>
          <a:bodyPr wrap="square">
            <a:spAutoFit/>
          </a:bodyPr>
          <a:lstStyle/>
          <a:p>
            <a:r>
              <a:rPr lang="en-GB" sz="1600"/>
              <a:t>Over the last two decades, Buckinghamshire’s GDP (in 2019 prices) has generally </a:t>
            </a:r>
            <a:r>
              <a:rPr lang="en-GB" sz="1600" b="1">
                <a:solidFill>
                  <a:srgbClr val="006965"/>
                </a:solidFill>
              </a:rPr>
              <a:t>risen year-on-year</a:t>
            </a:r>
            <a:r>
              <a:rPr lang="en-GB" sz="1600"/>
              <a:t>, with the notable exceptions of:</a:t>
            </a:r>
          </a:p>
          <a:p>
            <a:pPr marL="742950" lvl="1" indent="-285750">
              <a:buFont typeface="Arial" panose="020B0604020202020204" pitchFamily="34" charset="0"/>
              <a:buChar char="•"/>
            </a:pPr>
            <a:r>
              <a:rPr lang="en-GB" sz="1600" b="1">
                <a:solidFill>
                  <a:schemeClr val="bg1">
                    <a:lumMod val="50000"/>
                  </a:schemeClr>
                </a:solidFill>
              </a:rPr>
              <a:t>2004</a:t>
            </a:r>
          </a:p>
          <a:p>
            <a:pPr marL="742950" lvl="1" indent="-285750">
              <a:buFont typeface="Arial" panose="020B0604020202020204" pitchFamily="34" charset="0"/>
              <a:buChar char="•"/>
            </a:pPr>
            <a:r>
              <a:rPr lang="en-GB" sz="1600" b="1">
                <a:solidFill>
                  <a:schemeClr val="bg1">
                    <a:lumMod val="50000"/>
                  </a:schemeClr>
                </a:solidFill>
              </a:rPr>
              <a:t>2009</a:t>
            </a:r>
            <a:r>
              <a:rPr lang="en-GB" sz="1600" b="1"/>
              <a:t> </a:t>
            </a:r>
            <a:r>
              <a:rPr lang="en-GB" sz="1600"/>
              <a:t>(Global Financial Crisis)</a:t>
            </a:r>
          </a:p>
          <a:p>
            <a:pPr marL="742950" lvl="1" indent="-285750">
              <a:buFont typeface="Arial" panose="020B0604020202020204" pitchFamily="34" charset="0"/>
              <a:buChar char="•"/>
            </a:pPr>
            <a:r>
              <a:rPr lang="en-GB" sz="1600" b="1">
                <a:solidFill>
                  <a:schemeClr val="bg1">
                    <a:lumMod val="50000"/>
                  </a:schemeClr>
                </a:solidFill>
              </a:rPr>
              <a:t>2020</a:t>
            </a:r>
            <a:r>
              <a:rPr lang="en-GB" sz="1600"/>
              <a:t> (Covid-19)</a:t>
            </a:r>
          </a:p>
        </p:txBody>
      </p:sp>
      <p:sp>
        <p:nvSpPr>
          <p:cNvPr id="12" name="TextBox 11">
            <a:extLst>
              <a:ext uri="{FF2B5EF4-FFF2-40B4-BE49-F238E27FC236}">
                <a16:creationId xmlns:a16="http://schemas.microsoft.com/office/drawing/2014/main" id="{D0D9CA9E-7555-8390-80F9-3DD2F16ABD1E}"/>
              </a:ext>
            </a:extLst>
          </p:cNvPr>
          <p:cNvSpPr txBox="1"/>
          <p:nvPr/>
        </p:nvSpPr>
        <p:spPr>
          <a:xfrm>
            <a:off x="7159248" y="3511472"/>
            <a:ext cx="4701319" cy="2492990"/>
          </a:xfrm>
          <a:prstGeom prst="rect">
            <a:avLst/>
          </a:prstGeom>
          <a:noFill/>
          <a:ln w="28575">
            <a:solidFill>
              <a:schemeClr val="accent2"/>
            </a:solidFill>
          </a:ln>
        </p:spPr>
        <p:txBody>
          <a:bodyPr wrap="square" rtlCol="0">
            <a:spAutoFit/>
          </a:bodyPr>
          <a:lstStyle/>
          <a:p>
            <a:pPr algn="ctr"/>
            <a:r>
              <a:rPr lang="en-GB" sz="1600" b="1">
                <a:solidFill>
                  <a:schemeClr val="accent2"/>
                </a:solidFill>
              </a:rPr>
              <a:t>*health warning*</a:t>
            </a:r>
          </a:p>
          <a:p>
            <a:endParaRPr lang="en-GB" sz="1400" b="1">
              <a:solidFill>
                <a:schemeClr val="accent2"/>
              </a:solidFill>
            </a:endParaRPr>
          </a:p>
          <a:p>
            <a:pPr algn="ctr"/>
            <a:r>
              <a:rPr lang="en-GB" sz="1400"/>
              <a:t>During the Covid-19 pandemic, it was harder than normal for the Office for National Statistics (ONS) to estimate economic output.  In September 2023, ONS made </a:t>
            </a:r>
            <a:r>
              <a:rPr lang="en-GB" sz="1400">
                <a:hlinkClick r:id="rId4"/>
              </a:rPr>
              <a:t>large revisions to their estimates of economic output</a:t>
            </a:r>
            <a:r>
              <a:rPr lang="en-GB" sz="1400"/>
              <a:t> at the national level.  Local level economic output data for 2020 and 2021 is therefore anticipated to be subject to change.  We anticipate revised local data to be published in March 2024.  In the meantime, </a:t>
            </a:r>
            <a:r>
              <a:rPr lang="en-GB" sz="1400" b="1"/>
              <a:t>economic output and productivity data for 2020 and 2021 should be treated with a high degree of caution. </a:t>
            </a:r>
            <a:endParaRPr lang="en-GB" b="1"/>
          </a:p>
        </p:txBody>
      </p:sp>
    </p:spTree>
    <p:extLst>
      <p:ext uri="{BB962C8B-B14F-4D97-AF65-F5344CB8AC3E}">
        <p14:creationId xmlns:p14="http://schemas.microsoft.com/office/powerpoint/2010/main" val="91627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EE8C-5B46-A7D2-2D77-5343A16FE4E1}"/>
              </a:ext>
            </a:extLst>
          </p:cNvPr>
          <p:cNvSpPr>
            <a:spLocks noGrp="1"/>
          </p:cNvSpPr>
          <p:nvPr>
            <p:ph type="title"/>
          </p:nvPr>
        </p:nvSpPr>
        <p:spPr>
          <a:xfrm>
            <a:off x="673062" y="186215"/>
            <a:ext cx="10515600" cy="1325563"/>
          </a:xfrm>
        </p:spPr>
        <p:txBody>
          <a:bodyPr>
            <a:normAutofit/>
          </a:bodyPr>
          <a:lstStyle/>
          <a:p>
            <a:pPr algn="ctr"/>
            <a:r>
              <a:rPr lang="en-GB" sz="2000" b="1">
                <a:solidFill>
                  <a:srgbClr val="006965"/>
                </a:solidFill>
                <a:latin typeface="+mn-lt"/>
              </a:rPr>
              <a:t>Between 2004 and 2009, Buckinghamshire’s GDP growth was just above the national average.  However, growth between 2010 and 2015 was much lower than both the national average and growth rate within neighbouring areas.</a:t>
            </a:r>
            <a:endParaRPr lang="en-GB" sz="3600" b="1">
              <a:solidFill>
                <a:srgbClr val="006965"/>
              </a:solidFill>
              <a:latin typeface="+mn-lt"/>
            </a:endParaRPr>
          </a:p>
        </p:txBody>
      </p:sp>
      <p:graphicFrame>
        <p:nvGraphicFramePr>
          <p:cNvPr id="6" name="Table 12">
            <a:extLst>
              <a:ext uri="{FF2B5EF4-FFF2-40B4-BE49-F238E27FC236}">
                <a16:creationId xmlns:a16="http://schemas.microsoft.com/office/drawing/2014/main" id="{41849B92-05F7-EF8D-3769-7501A50BA458}"/>
              </a:ext>
            </a:extLst>
          </p:cNvPr>
          <p:cNvGraphicFramePr>
            <a:graphicFrameLocks/>
          </p:cNvGraphicFramePr>
          <p:nvPr>
            <p:extLst>
              <p:ext uri="{D42A27DB-BD31-4B8C-83A1-F6EECF244321}">
                <p14:modId xmlns:p14="http://schemas.microsoft.com/office/powerpoint/2010/main" val="3169805849"/>
              </p:ext>
            </p:extLst>
          </p:nvPr>
        </p:nvGraphicFramePr>
        <p:xfrm>
          <a:off x="370286" y="1790396"/>
          <a:ext cx="5932351" cy="3401060"/>
        </p:xfrm>
        <a:graphic>
          <a:graphicData uri="http://schemas.openxmlformats.org/drawingml/2006/table">
            <a:tbl>
              <a:tblPr firstRow="1" bandRow="1">
                <a:tableStyleId>{5C22544A-7EE6-4342-B048-85BDC9FD1C3A}</a:tableStyleId>
              </a:tblPr>
              <a:tblGrid>
                <a:gridCol w="1666378">
                  <a:extLst>
                    <a:ext uri="{9D8B030D-6E8A-4147-A177-3AD203B41FA5}">
                      <a16:colId xmlns:a16="http://schemas.microsoft.com/office/drawing/2014/main" val="77508156"/>
                    </a:ext>
                  </a:extLst>
                </a:gridCol>
                <a:gridCol w="832803">
                  <a:extLst>
                    <a:ext uri="{9D8B030D-6E8A-4147-A177-3AD203B41FA5}">
                      <a16:colId xmlns:a16="http://schemas.microsoft.com/office/drawing/2014/main" val="2768541754"/>
                    </a:ext>
                  </a:extLst>
                </a:gridCol>
                <a:gridCol w="832803">
                  <a:extLst>
                    <a:ext uri="{9D8B030D-6E8A-4147-A177-3AD203B41FA5}">
                      <a16:colId xmlns:a16="http://schemas.microsoft.com/office/drawing/2014/main" val="3215656450"/>
                    </a:ext>
                  </a:extLst>
                </a:gridCol>
                <a:gridCol w="879669">
                  <a:extLst>
                    <a:ext uri="{9D8B030D-6E8A-4147-A177-3AD203B41FA5}">
                      <a16:colId xmlns:a16="http://schemas.microsoft.com/office/drawing/2014/main" val="3369830709"/>
                    </a:ext>
                  </a:extLst>
                </a:gridCol>
                <a:gridCol w="832803">
                  <a:extLst>
                    <a:ext uri="{9D8B030D-6E8A-4147-A177-3AD203B41FA5}">
                      <a16:colId xmlns:a16="http://schemas.microsoft.com/office/drawing/2014/main" val="2941865806"/>
                    </a:ext>
                  </a:extLst>
                </a:gridCol>
                <a:gridCol w="887895">
                  <a:extLst>
                    <a:ext uri="{9D8B030D-6E8A-4147-A177-3AD203B41FA5}">
                      <a16:colId xmlns:a16="http://schemas.microsoft.com/office/drawing/2014/main" val="3663744941"/>
                    </a:ext>
                  </a:extLst>
                </a:gridCol>
              </a:tblGrid>
              <a:tr h="370840">
                <a:tc>
                  <a:txBody>
                    <a:bodyPr/>
                    <a:lstStyle/>
                    <a:p>
                      <a:pPr algn="l" fontAlgn="b"/>
                      <a:r>
                        <a:rPr lang="en-GB" sz="1400" b="0" i="0" u="none" strike="noStrike">
                          <a:solidFill>
                            <a:schemeClr val="bg1"/>
                          </a:solidFill>
                          <a:effectLst/>
                          <a:latin typeface="Calibri" panose="020F0502020204030204" pitchFamily="34" charset="0"/>
                        </a:rPr>
                        <a:t>LEP areas </a:t>
                      </a:r>
                    </a:p>
                  </a:txBody>
                  <a:tcPr marL="7620" marR="7620" marT="7620" marB="0" anchor="b">
                    <a:solidFill>
                      <a:srgbClr val="006965"/>
                    </a:solidFill>
                  </a:tcPr>
                </a:tc>
                <a:tc gridSpan="3">
                  <a:txBody>
                    <a:bodyPr/>
                    <a:lstStyle/>
                    <a:p>
                      <a:pPr algn="ctr" fontAlgn="b"/>
                      <a:r>
                        <a:rPr lang="en-GB" sz="1400" b="0" i="0" u="none" strike="noStrike">
                          <a:solidFill>
                            <a:schemeClr val="bg1"/>
                          </a:solidFill>
                          <a:effectLst/>
                          <a:latin typeface="Calibri" panose="020F0502020204030204" pitchFamily="34" charset="0"/>
                        </a:rPr>
                        <a:t>5-year average annual growth in GDP</a:t>
                      </a:r>
                    </a:p>
                  </a:txBody>
                  <a:tcPr marL="7620" marR="7620" marT="7620" marB="0" anchor="b">
                    <a:solidFill>
                      <a:srgbClr val="006965"/>
                    </a:solidFill>
                  </a:tcPr>
                </a:tc>
                <a:tc hMerge="1">
                  <a:txBody>
                    <a:bodyPr/>
                    <a:lstStyle/>
                    <a:p>
                      <a:pPr algn="r" fontAlgn="b"/>
                      <a:endParaRPr lang="en-GB" sz="1600" b="0" i="0" u="none" strike="noStrike">
                        <a:solidFill>
                          <a:schemeClr val="bg1"/>
                        </a:solidFill>
                        <a:effectLst/>
                        <a:latin typeface="Calibri" panose="020F0502020204030204" pitchFamily="34" charset="0"/>
                      </a:endParaRPr>
                    </a:p>
                  </a:txBody>
                  <a:tcPr marL="7620" marR="7620" marT="7620" marB="0" anchor="b">
                    <a:solidFill>
                      <a:srgbClr val="006965"/>
                    </a:solidFill>
                  </a:tcPr>
                </a:tc>
                <a:tc hMerge="1">
                  <a:txBody>
                    <a:bodyPr/>
                    <a:lstStyle/>
                    <a:p>
                      <a:pPr algn="r" fontAlgn="b"/>
                      <a:endParaRPr lang="en-GB" sz="1600" b="0" i="0" u="none" strike="noStrike">
                        <a:solidFill>
                          <a:schemeClr val="bg1"/>
                        </a:solidFill>
                        <a:effectLst/>
                        <a:latin typeface="Calibri" panose="020F0502020204030204" pitchFamily="34" charset="0"/>
                      </a:endParaRPr>
                    </a:p>
                  </a:txBody>
                  <a:tcPr marL="7620" marR="7620" marT="7620" marB="0" anchor="b">
                    <a:solidFill>
                      <a:srgbClr val="006965"/>
                    </a:solidFill>
                  </a:tcPr>
                </a:tc>
                <a:tc gridSpan="2">
                  <a:txBody>
                    <a:bodyPr/>
                    <a:lstStyle/>
                    <a:p>
                      <a:pPr algn="ctr" fontAlgn="b"/>
                      <a:r>
                        <a:rPr lang="en-GB" sz="1400" b="0" i="0" u="none" strike="noStrike">
                          <a:solidFill>
                            <a:schemeClr val="bg1"/>
                          </a:solidFill>
                          <a:effectLst/>
                          <a:latin typeface="Calibri" panose="020F0502020204030204" pitchFamily="34" charset="0"/>
                        </a:rPr>
                        <a:t>Annual growth in GDP</a:t>
                      </a:r>
                    </a:p>
                  </a:txBody>
                  <a:tcPr marL="7620" marR="7620" marT="7620" marB="0" anchor="b">
                    <a:solidFill>
                      <a:srgbClr val="808285"/>
                    </a:solidFill>
                  </a:tcPr>
                </a:tc>
                <a:tc hMerge="1">
                  <a:txBody>
                    <a:bodyPr/>
                    <a:lstStyle/>
                    <a:p>
                      <a:pPr algn="r" fontAlgn="b"/>
                      <a:endParaRPr lang="en-GB" sz="1600" b="0" i="0" u="none" strike="noStrike">
                        <a:solidFill>
                          <a:schemeClr val="bg1"/>
                        </a:solidFill>
                        <a:effectLst/>
                        <a:latin typeface="Calibri" panose="020F0502020204030204" pitchFamily="34" charset="0"/>
                      </a:endParaRPr>
                    </a:p>
                  </a:txBody>
                  <a:tcPr marL="7620" marR="7620" marT="7620" marB="0" anchor="b">
                    <a:solidFill>
                      <a:srgbClr val="808285"/>
                    </a:solidFill>
                  </a:tcPr>
                </a:tc>
                <a:extLst>
                  <a:ext uri="{0D108BD9-81ED-4DB2-BD59-A6C34878D82A}">
                    <a16:rowId xmlns:a16="http://schemas.microsoft.com/office/drawing/2014/main" val="616288020"/>
                  </a:ext>
                </a:extLst>
              </a:tr>
              <a:tr h="370840">
                <a:tc>
                  <a:txBody>
                    <a:bodyPr/>
                    <a:lstStyle/>
                    <a:p>
                      <a:pPr algn="l" fontAlgn="b"/>
                      <a:r>
                        <a:rPr lang="en-GB" sz="1400" b="0" i="0" u="none" strike="noStrike">
                          <a:solidFill>
                            <a:srgbClr val="000000"/>
                          </a:solidFill>
                          <a:effectLst/>
                          <a:latin typeface="Calibri" panose="020F0502020204030204" pitchFamily="34" charset="0"/>
                        </a:rPr>
                        <a:t> </a:t>
                      </a:r>
                    </a:p>
                  </a:txBody>
                  <a:tcPr marL="7620" marR="7620" marT="7620" marB="0" anchor="b">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pPr algn="r" fontAlgn="b"/>
                      <a:r>
                        <a:rPr lang="en-GB" sz="1400" b="0" i="0" u="none" strike="noStrike">
                          <a:solidFill>
                            <a:schemeClr val="bg1"/>
                          </a:solidFill>
                          <a:effectLst/>
                          <a:latin typeface="Calibri" panose="020F0502020204030204" pitchFamily="34" charset="0"/>
                        </a:rPr>
                        <a:t>2004-2009</a:t>
                      </a:r>
                    </a:p>
                  </a:txBody>
                  <a:tcPr marL="7620" marR="7620" marT="7620" marB="0" anchor="b">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pPr algn="r" fontAlgn="b"/>
                      <a:r>
                        <a:rPr lang="en-GB" sz="1400" b="0" i="0" u="none" strike="noStrike">
                          <a:solidFill>
                            <a:schemeClr val="bg1"/>
                          </a:solidFill>
                          <a:effectLst/>
                          <a:latin typeface="Calibri" panose="020F0502020204030204" pitchFamily="34" charset="0"/>
                        </a:rPr>
                        <a:t>2010-2015</a:t>
                      </a:r>
                    </a:p>
                  </a:txBody>
                  <a:tcPr marL="7620" marR="7620" marT="7620" marB="0" anchor="b">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pPr algn="r" fontAlgn="b"/>
                      <a:r>
                        <a:rPr lang="en-GB" sz="1400" b="0" i="0" u="none" strike="noStrike">
                          <a:solidFill>
                            <a:schemeClr val="bg1"/>
                          </a:solidFill>
                          <a:effectLst/>
                          <a:latin typeface="Calibri" panose="020F0502020204030204" pitchFamily="34" charset="0"/>
                        </a:rPr>
                        <a:t>2016-2021</a:t>
                      </a:r>
                    </a:p>
                  </a:txBody>
                  <a:tcPr marL="7620" marR="7620" marT="7620" marB="0" anchor="b">
                    <a:lnB w="12700" cap="flat" cmpd="sng" algn="ctr">
                      <a:solidFill>
                        <a:schemeClr val="bg1">
                          <a:lumMod val="65000"/>
                        </a:schemeClr>
                      </a:solidFill>
                      <a:prstDash val="solid"/>
                      <a:round/>
                      <a:headEnd type="none" w="med" len="med"/>
                      <a:tailEnd type="none" w="med" len="med"/>
                    </a:lnB>
                    <a:solidFill>
                      <a:schemeClr val="accent2"/>
                    </a:solidFill>
                  </a:tcPr>
                </a:tc>
                <a:tc>
                  <a:txBody>
                    <a:bodyPr/>
                    <a:lstStyle/>
                    <a:p>
                      <a:pPr algn="r" fontAlgn="b"/>
                      <a:r>
                        <a:rPr lang="en-GB" sz="1400" b="0" i="0" u="none" strike="noStrike">
                          <a:solidFill>
                            <a:schemeClr val="bg1"/>
                          </a:solidFill>
                          <a:effectLst/>
                          <a:latin typeface="Calibri" panose="020F0502020204030204" pitchFamily="34" charset="0"/>
                        </a:rPr>
                        <a:t>2019-2020</a:t>
                      </a:r>
                    </a:p>
                  </a:txBody>
                  <a:tcPr marL="7620" marR="7620" marT="7620" marB="0" anchor="b">
                    <a:lnB w="12700" cap="flat" cmpd="sng" algn="ctr">
                      <a:solidFill>
                        <a:schemeClr val="bg1">
                          <a:lumMod val="65000"/>
                        </a:schemeClr>
                      </a:solidFill>
                      <a:prstDash val="solid"/>
                      <a:round/>
                      <a:headEnd type="none" w="med" len="med"/>
                      <a:tailEnd type="none" w="med" len="med"/>
                    </a:lnB>
                    <a:solidFill>
                      <a:schemeClr val="accent2"/>
                    </a:solidFill>
                  </a:tcPr>
                </a:tc>
                <a:tc>
                  <a:txBody>
                    <a:bodyPr/>
                    <a:lstStyle/>
                    <a:p>
                      <a:pPr algn="r" fontAlgn="b"/>
                      <a:r>
                        <a:rPr lang="en-GB" sz="1400" b="0" i="0" u="none" strike="noStrike">
                          <a:solidFill>
                            <a:schemeClr val="bg1"/>
                          </a:solidFill>
                          <a:effectLst/>
                          <a:latin typeface="Calibri" panose="020F0502020204030204" pitchFamily="34" charset="0"/>
                        </a:rPr>
                        <a:t>2020-2021</a:t>
                      </a:r>
                    </a:p>
                  </a:txBody>
                  <a:tcPr marL="7620" marR="7620" marT="7620" marB="0" anchor="b">
                    <a:lnB w="12700" cap="flat" cmpd="sng" algn="ctr">
                      <a:solidFill>
                        <a:schemeClr val="bg1">
                          <a:lumMod val="6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818034468"/>
                  </a:ext>
                </a:extLst>
              </a:tr>
              <a:tr h="370840">
                <a:tc>
                  <a:txBody>
                    <a:bodyPr/>
                    <a:lstStyle/>
                    <a:p>
                      <a:pPr algn="l" fontAlgn="b"/>
                      <a:r>
                        <a:rPr lang="en-GB" sz="1400" b="0" i="0" u="none" strike="noStrike">
                          <a:solidFill>
                            <a:srgbClr val="000000"/>
                          </a:solidFill>
                          <a:effectLst/>
                          <a:latin typeface="Calibri" panose="020F0502020204030204" pitchFamily="34" charset="0"/>
                        </a:rPr>
                        <a:t>Hertfordshire</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0.4%</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3.0%</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1.3%</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-9.9%</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8.4%</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164906"/>
                  </a:ext>
                </a:extLst>
              </a:tr>
              <a:tr h="370840">
                <a:tc>
                  <a:txBody>
                    <a:bodyPr/>
                    <a:lstStyle/>
                    <a:p>
                      <a:pPr algn="l" fontAlgn="b"/>
                      <a:r>
                        <a:rPr lang="en-GB" sz="1400" b="0" i="0" u="none" strike="noStrike">
                          <a:solidFill>
                            <a:srgbClr val="000000"/>
                          </a:solidFill>
                          <a:effectLst/>
                          <a:latin typeface="Calibri" panose="020F0502020204030204" pitchFamily="34" charset="0"/>
                        </a:rPr>
                        <a:t>South East Midlands</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0.0%</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3.3%</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0.1%</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-13.6%</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10.5%</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64060552"/>
                  </a:ext>
                </a:extLst>
              </a:tr>
              <a:tr h="370840">
                <a:tc>
                  <a:txBody>
                    <a:bodyPr/>
                    <a:lstStyle/>
                    <a:p>
                      <a:pPr algn="l" fontAlgn="b"/>
                      <a:r>
                        <a:rPr lang="en-GB" sz="1400" b="0" i="0" u="none" strike="noStrike">
                          <a:solidFill>
                            <a:srgbClr val="000000"/>
                          </a:solidFill>
                          <a:effectLst/>
                          <a:latin typeface="Calibri" panose="020F0502020204030204" pitchFamily="34" charset="0"/>
                        </a:rPr>
                        <a:t>London</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11.5%</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8.9%</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289514"/>
                  </a:ext>
                </a:extLst>
              </a:tr>
              <a:tr h="370840">
                <a:tc>
                  <a:txBody>
                    <a:bodyPr/>
                    <a:lstStyle/>
                    <a:p>
                      <a:pPr algn="l" fontAlgn="b"/>
                      <a:r>
                        <a:rPr lang="en-GB" sz="1400" b="0" i="0" u="none" strike="noStrike">
                          <a:solidFill>
                            <a:srgbClr val="000000"/>
                          </a:solidFill>
                          <a:effectLst/>
                          <a:latin typeface="Calibri" panose="020F0502020204030204" pitchFamily="34" charset="0"/>
                        </a:rPr>
                        <a:t>Berkshire</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4.3%</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-6.9%</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6.5%</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7054917"/>
                  </a:ext>
                </a:extLst>
              </a:tr>
              <a:tr h="370840">
                <a:tc>
                  <a:txBody>
                    <a:bodyPr/>
                    <a:lstStyle/>
                    <a:p>
                      <a:pPr algn="l" fontAlgn="b"/>
                      <a:r>
                        <a:rPr lang="en-GB" sz="1400" b="1" i="0" u="none" strike="noStrike">
                          <a:solidFill>
                            <a:srgbClr val="006965"/>
                          </a:solidFill>
                          <a:effectLst/>
                          <a:latin typeface="Calibri" panose="020F0502020204030204" pitchFamily="34" charset="0"/>
                        </a:rPr>
                        <a:t>Buckinghamshire</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6965"/>
                          </a:solidFill>
                          <a:effectLst/>
                          <a:latin typeface="Calibri" panose="020F0502020204030204" pitchFamily="34" charset="0"/>
                        </a:rPr>
                        <a:t>0.7%</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6965"/>
                          </a:solidFill>
                          <a:effectLst/>
                          <a:latin typeface="Calibri" panose="020F0502020204030204" pitchFamily="34" charset="0"/>
                        </a:rPr>
                        <a:t>1.2%</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6965"/>
                          </a:solidFill>
                          <a:effectLst/>
                          <a:latin typeface="Calibri" panose="020F0502020204030204" pitchFamily="34" charset="0"/>
                        </a:rPr>
                        <a:t>0.0%</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6965"/>
                          </a:solidFill>
                          <a:effectLst/>
                          <a:latin typeface="Calibri" panose="020F0502020204030204" pitchFamily="34" charset="0"/>
                        </a:rPr>
                        <a:t>-12.2%</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6965"/>
                          </a:solidFill>
                          <a:effectLst/>
                          <a:latin typeface="Calibri" panose="020F0502020204030204" pitchFamily="34" charset="0"/>
                        </a:rPr>
                        <a:t>7.8%</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1065799"/>
                  </a:ext>
                </a:extLst>
              </a:tr>
              <a:tr h="370840">
                <a:tc>
                  <a:txBody>
                    <a:bodyPr/>
                    <a:lstStyle/>
                    <a:p>
                      <a:pPr algn="l" fontAlgn="b"/>
                      <a:r>
                        <a:rPr lang="en-GB" sz="1400" b="0" i="0" u="none" strike="noStrike">
                          <a:solidFill>
                            <a:srgbClr val="000000"/>
                          </a:solidFill>
                          <a:effectLst/>
                          <a:latin typeface="Calibri" panose="020F0502020204030204" pitchFamily="34" charset="0"/>
                        </a:rPr>
                        <a:t>Oxfordshire</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0.1%</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0.4%</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-9.4%</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Calibri" panose="020F0502020204030204" pitchFamily="34" charset="0"/>
                        </a:rPr>
                        <a:t>6.1%</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65111673"/>
                  </a:ext>
                </a:extLst>
              </a:tr>
              <a:tr h="370840">
                <a:tc>
                  <a:txBody>
                    <a:bodyPr/>
                    <a:lstStyle/>
                    <a:p>
                      <a:pPr algn="l" fontAlgn="b"/>
                      <a:r>
                        <a:rPr lang="en-GB" sz="1400" b="1" i="0" u="none" strike="noStrike">
                          <a:solidFill>
                            <a:srgbClr val="000000"/>
                          </a:solidFill>
                          <a:effectLst/>
                          <a:latin typeface="Calibri" panose="020F0502020204030204" pitchFamily="34" charset="0"/>
                        </a:rPr>
                        <a:t>ENGLAND</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0000"/>
                          </a:solidFill>
                          <a:effectLst/>
                          <a:latin typeface="Calibri" panose="020F0502020204030204" pitchFamily="34" charset="0"/>
                        </a:rPr>
                        <a:t>0.6%</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0000"/>
                          </a:solidFill>
                          <a:effectLst/>
                          <a:latin typeface="Calibri" panose="020F0502020204030204" pitchFamily="34" charset="0"/>
                        </a:rPr>
                        <a:t>0.4%</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0000"/>
                          </a:solidFill>
                          <a:effectLst/>
                          <a:latin typeface="Calibri" panose="020F0502020204030204" pitchFamily="34" charset="0"/>
                        </a:rPr>
                        <a:t>-11.5%</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1" i="0" u="none" strike="noStrike">
                          <a:solidFill>
                            <a:srgbClr val="000000"/>
                          </a:solidFill>
                          <a:effectLst/>
                          <a:latin typeface="Calibri" panose="020F0502020204030204" pitchFamily="34" charset="0"/>
                        </a:rPr>
                        <a:t>8.9%</a:t>
                      </a:r>
                    </a:p>
                  </a:txBody>
                  <a:tcPr marL="7620" marR="7620" marT="762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4395387"/>
                  </a:ext>
                </a:extLst>
              </a:tr>
            </a:tbl>
          </a:graphicData>
        </a:graphic>
      </p:graphicFrame>
      <p:sp>
        <p:nvSpPr>
          <p:cNvPr id="7" name="TextBox 6">
            <a:extLst>
              <a:ext uri="{FF2B5EF4-FFF2-40B4-BE49-F238E27FC236}">
                <a16:creationId xmlns:a16="http://schemas.microsoft.com/office/drawing/2014/main" id="{0061C0CB-875D-FA17-3E7B-5A9029A148D8}"/>
              </a:ext>
            </a:extLst>
          </p:cNvPr>
          <p:cNvSpPr txBox="1"/>
          <p:nvPr/>
        </p:nvSpPr>
        <p:spPr>
          <a:xfrm>
            <a:off x="305540" y="5470074"/>
            <a:ext cx="3866521" cy="276999"/>
          </a:xfrm>
          <a:prstGeom prst="rect">
            <a:avLst/>
          </a:prstGeom>
          <a:noFill/>
        </p:spPr>
        <p:txBody>
          <a:bodyPr wrap="square" rtlCol="0">
            <a:spAutoFit/>
          </a:bodyPr>
          <a:lstStyle/>
          <a:p>
            <a:r>
              <a:rPr lang="en-GB" sz="1200" i="1"/>
              <a:t>Source: </a:t>
            </a:r>
            <a:r>
              <a:rPr lang="en-GB" sz="1200" i="1">
                <a:hlinkClick r:id="rId2"/>
              </a:rPr>
              <a:t>ONS, 2022</a:t>
            </a:r>
            <a:endParaRPr lang="en-GB" sz="1200" i="1"/>
          </a:p>
        </p:txBody>
      </p:sp>
      <p:sp>
        <p:nvSpPr>
          <p:cNvPr id="8" name="TextBox 7">
            <a:extLst>
              <a:ext uri="{FF2B5EF4-FFF2-40B4-BE49-F238E27FC236}">
                <a16:creationId xmlns:a16="http://schemas.microsoft.com/office/drawing/2014/main" id="{C497A4D1-0AD4-D336-EBC2-EC91914B2D33}"/>
              </a:ext>
            </a:extLst>
          </p:cNvPr>
          <p:cNvSpPr txBox="1"/>
          <p:nvPr/>
        </p:nvSpPr>
        <p:spPr>
          <a:xfrm>
            <a:off x="305540" y="5850324"/>
            <a:ext cx="5625322" cy="276999"/>
          </a:xfrm>
          <a:prstGeom prst="rect">
            <a:avLst/>
          </a:prstGeom>
          <a:noFill/>
        </p:spPr>
        <p:txBody>
          <a:bodyPr wrap="square" rtlCol="0">
            <a:spAutoFit/>
          </a:bodyPr>
          <a:lstStyle/>
          <a:p>
            <a:r>
              <a:rPr lang="en-GB" sz="1200"/>
              <a:t>Chained volume measure of GDP in 2019 money value </a:t>
            </a:r>
          </a:p>
        </p:txBody>
      </p:sp>
      <p:sp>
        <p:nvSpPr>
          <p:cNvPr id="10" name="TextBox 9">
            <a:extLst>
              <a:ext uri="{FF2B5EF4-FFF2-40B4-BE49-F238E27FC236}">
                <a16:creationId xmlns:a16="http://schemas.microsoft.com/office/drawing/2014/main" id="{ABCE9A04-9D9A-B8B9-1575-4F3988215E2F}"/>
              </a:ext>
            </a:extLst>
          </p:cNvPr>
          <p:cNvSpPr txBox="1"/>
          <p:nvPr/>
        </p:nvSpPr>
        <p:spPr>
          <a:xfrm>
            <a:off x="6610732" y="2139833"/>
            <a:ext cx="4798973" cy="2800767"/>
          </a:xfrm>
          <a:prstGeom prst="rect">
            <a:avLst/>
          </a:prstGeom>
          <a:noFill/>
        </p:spPr>
        <p:txBody>
          <a:bodyPr wrap="square">
            <a:spAutoFit/>
          </a:bodyPr>
          <a:lstStyle/>
          <a:p>
            <a:r>
              <a:rPr lang="en-GB" sz="1600">
                <a:latin typeface="+mn-lt"/>
              </a:rPr>
              <a:t>Looking at the last five years for which data is available (2016-2021), Buckinghamshire’s average annual GDP growth rate was estimated to be 0.0% (21</a:t>
            </a:r>
            <a:r>
              <a:rPr lang="en-GB" sz="1600" baseline="30000">
                <a:latin typeface="+mn-lt"/>
              </a:rPr>
              <a:t>st </a:t>
            </a:r>
            <a:r>
              <a:rPr lang="en-GB" sz="1600">
                <a:latin typeface="+mn-lt"/>
              </a:rPr>
              <a:t>position out of the 38 LEP areas, and the slowest growth rate of neighbouring LEP areas).</a:t>
            </a:r>
            <a:r>
              <a:rPr lang="en-GB" sz="1600"/>
              <a:t> </a:t>
            </a:r>
          </a:p>
          <a:p>
            <a:endParaRPr lang="en-GB" sz="1600"/>
          </a:p>
          <a:p>
            <a:r>
              <a:rPr lang="en-GB" sz="1600"/>
              <a:t>However, the health warning regarding 2020 and 2021 data explained in the previous slide applies here.  Therefore, data in columns where headers are shaded </a:t>
            </a:r>
            <a:r>
              <a:rPr lang="en-GB" sz="1600" b="1">
                <a:solidFill>
                  <a:schemeClr val="accent2"/>
                </a:solidFill>
              </a:rPr>
              <a:t>orange</a:t>
            </a:r>
            <a:r>
              <a:rPr lang="en-GB" sz="1600"/>
              <a:t> should be treated with caution until revised data is published later in the year. </a:t>
            </a:r>
          </a:p>
        </p:txBody>
      </p:sp>
    </p:spTree>
    <p:extLst>
      <p:ext uri="{BB962C8B-B14F-4D97-AF65-F5344CB8AC3E}">
        <p14:creationId xmlns:p14="http://schemas.microsoft.com/office/powerpoint/2010/main" val="163323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a:extLst>
              <a:ext uri="{FF2B5EF4-FFF2-40B4-BE49-F238E27FC236}">
                <a16:creationId xmlns:a16="http://schemas.microsoft.com/office/drawing/2014/main" id="{A532576C-BD84-3611-79BB-40AA4AD47ECD}"/>
              </a:ext>
            </a:extLst>
          </p:cNvPr>
          <p:cNvCxnSpPr/>
          <p:nvPr/>
        </p:nvCxnSpPr>
        <p:spPr>
          <a:xfrm flipH="1">
            <a:off x="6608044" y="2030050"/>
            <a:ext cx="1031510" cy="188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48BA1E-3160-96EF-5187-65E39723CEE4}"/>
              </a:ext>
            </a:extLst>
          </p:cNvPr>
          <p:cNvCxnSpPr>
            <a:cxnSpLocks/>
          </p:cNvCxnSpPr>
          <p:nvPr/>
        </p:nvCxnSpPr>
        <p:spPr>
          <a:xfrm flipH="1">
            <a:off x="6214023" y="2237533"/>
            <a:ext cx="68904" cy="1553993"/>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AEE7846-C756-6419-E6D9-37A1935C1BFE}"/>
              </a:ext>
            </a:extLst>
          </p:cNvPr>
          <p:cNvCxnSpPr>
            <a:cxnSpLocks/>
            <a:stCxn id="33" idx="2"/>
          </p:cNvCxnSpPr>
          <p:nvPr/>
        </p:nvCxnSpPr>
        <p:spPr>
          <a:xfrm flipH="1">
            <a:off x="7164280" y="2820122"/>
            <a:ext cx="586601" cy="1148861"/>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C39663-8814-283A-CD8D-CFAE370F902B}"/>
              </a:ext>
            </a:extLst>
          </p:cNvPr>
          <p:cNvCxnSpPr>
            <a:cxnSpLocks/>
          </p:cNvCxnSpPr>
          <p:nvPr/>
        </p:nvCxnSpPr>
        <p:spPr>
          <a:xfrm flipH="1">
            <a:off x="8815526" y="3228079"/>
            <a:ext cx="255448" cy="847504"/>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667048-35F6-4FC6-8114-8D4DC31645DA}"/>
              </a:ext>
            </a:extLst>
          </p:cNvPr>
          <p:cNvSpPr>
            <a:spLocks noGrp="1"/>
          </p:cNvSpPr>
          <p:nvPr>
            <p:ph type="title"/>
          </p:nvPr>
        </p:nvSpPr>
        <p:spPr>
          <a:xfrm>
            <a:off x="234519" y="65007"/>
            <a:ext cx="11243196" cy="1325563"/>
          </a:xfrm>
        </p:spPr>
        <p:txBody>
          <a:bodyPr>
            <a:normAutofit/>
          </a:bodyPr>
          <a:lstStyle/>
          <a:p>
            <a:r>
              <a:rPr lang="en-GB" sz="2000" b="1">
                <a:solidFill>
                  <a:schemeClr val="accent2"/>
                </a:solidFill>
                <a:latin typeface="+mn-lt"/>
              </a:rPr>
              <a:t>Buckinghamshire</a:t>
            </a:r>
            <a:r>
              <a:rPr lang="en-GB" sz="2000" b="1">
                <a:solidFill>
                  <a:srgbClr val="006965"/>
                </a:solidFill>
                <a:latin typeface="+mn-lt"/>
              </a:rPr>
              <a:t> has a more productive economy than much of the rest of the country, and is mid-pack when compared with its </a:t>
            </a:r>
            <a:r>
              <a:rPr lang="en-GB" sz="2000" b="1">
                <a:solidFill>
                  <a:schemeClr val="bg1"/>
                </a:solidFill>
                <a:highlight>
                  <a:srgbClr val="B5D137"/>
                </a:highlight>
                <a:latin typeface="+mn-lt"/>
              </a:rPr>
              <a:t>neighbouring areas</a:t>
            </a:r>
          </a:p>
        </p:txBody>
      </p:sp>
      <p:pic>
        <p:nvPicPr>
          <p:cNvPr id="4" name="Picture 3" descr="A map of england with blue shades&#10;&#10;Description automatically generated">
            <a:extLst>
              <a:ext uri="{FF2B5EF4-FFF2-40B4-BE49-F238E27FC236}">
                <a16:creationId xmlns:a16="http://schemas.microsoft.com/office/drawing/2014/main" id="{A3AB675E-8370-EE2B-BADD-63921C06C26B}"/>
              </a:ext>
            </a:extLst>
          </p:cNvPr>
          <p:cNvPicPr>
            <a:picLocks noChangeAspect="1"/>
          </p:cNvPicPr>
          <p:nvPr/>
        </p:nvPicPr>
        <p:blipFill rotWithShape="1">
          <a:blip r:embed="rId2">
            <a:extLst>
              <a:ext uri="{28A0092B-C50C-407E-A947-70E740481C1C}">
                <a14:useLocalDpi xmlns:a14="http://schemas.microsoft.com/office/drawing/2010/main" val="0"/>
              </a:ext>
            </a:extLst>
          </a:blip>
          <a:srcRect b="8071"/>
          <a:stretch/>
        </p:blipFill>
        <p:spPr>
          <a:xfrm>
            <a:off x="305541" y="1390570"/>
            <a:ext cx="4124946" cy="4802820"/>
          </a:xfrm>
          <a:prstGeom prst="rect">
            <a:avLst/>
          </a:prstGeom>
        </p:spPr>
      </p:pic>
      <p:graphicFrame>
        <p:nvGraphicFramePr>
          <p:cNvPr id="9" name="Chart 8">
            <a:extLst>
              <a:ext uri="{FF2B5EF4-FFF2-40B4-BE49-F238E27FC236}">
                <a16:creationId xmlns:a16="http://schemas.microsoft.com/office/drawing/2014/main" id="{793AF402-2F7D-7BDD-C01E-7778305F8223}"/>
              </a:ext>
            </a:extLst>
          </p:cNvPr>
          <p:cNvGraphicFramePr>
            <a:graphicFrameLocks/>
          </p:cNvGraphicFramePr>
          <p:nvPr>
            <p:extLst>
              <p:ext uri="{D42A27DB-BD31-4B8C-83A1-F6EECF244321}">
                <p14:modId xmlns:p14="http://schemas.microsoft.com/office/powerpoint/2010/main" val="1602105319"/>
              </p:ext>
            </p:extLst>
          </p:nvPr>
        </p:nvGraphicFramePr>
        <p:xfrm>
          <a:off x="4581408" y="2301393"/>
          <a:ext cx="7536612" cy="31784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668DE96-73FA-5FA5-1D3F-B1776383AF49}"/>
              </a:ext>
            </a:extLst>
          </p:cNvPr>
          <p:cNvSpPr txBox="1"/>
          <p:nvPr/>
        </p:nvSpPr>
        <p:spPr>
          <a:xfrm>
            <a:off x="5967636" y="2937754"/>
            <a:ext cx="1280816" cy="276999"/>
          </a:xfrm>
          <a:prstGeom prst="rect">
            <a:avLst/>
          </a:prstGeom>
          <a:solidFill>
            <a:schemeClr val="accent2"/>
          </a:solidFill>
        </p:spPr>
        <p:txBody>
          <a:bodyPr wrap="square" rtlCol="0">
            <a:spAutoFit/>
          </a:bodyPr>
          <a:lstStyle/>
          <a:p>
            <a:r>
              <a:rPr lang="en-GB" sz="1200">
                <a:solidFill>
                  <a:schemeClr val="bg1"/>
                </a:solidFill>
              </a:rPr>
              <a:t>Buckinghamshire</a:t>
            </a:r>
          </a:p>
        </p:txBody>
      </p:sp>
      <p:cxnSp>
        <p:nvCxnSpPr>
          <p:cNvPr id="12" name="Straight Arrow Connector 11">
            <a:extLst>
              <a:ext uri="{FF2B5EF4-FFF2-40B4-BE49-F238E27FC236}">
                <a16:creationId xmlns:a16="http://schemas.microsoft.com/office/drawing/2014/main" id="{890E46F4-7249-8439-CC24-A39E591003A2}"/>
              </a:ext>
            </a:extLst>
          </p:cNvPr>
          <p:cNvCxnSpPr>
            <a:cxnSpLocks/>
          </p:cNvCxnSpPr>
          <p:nvPr/>
        </p:nvCxnSpPr>
        <p:spPr>
          <a:xfrm flipH="1">
            <a:off x="6809173" y="3214753"/>
            <a:ext cx="58143" cy="67588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B19331A-E4AE-D58C-3D41-045EB5B5E321}"/>
              </a:ext>
            </a:extLst>
          </p:cNvPr>
          <p:cNvSpPr txBox="1"/>
          <p:nvPr/>
        </p:nvSpPr>
        <p:spPr>
          <a:xfrm>
            <a:off x="6928578" y="3293888"/>
            <a:ext cx="930938" cy="276999"/>
          </a:xfrm>
          <a:prstGeom prst="rect">
            <a:avLst/>
          </a:prstGeom>
          <a:solidFill>
            <a:srgbClr val="B5D137"/>
          </a:solidFill>
        </p:spPr>
        <p:txBody>
          <a:bodyPr wrap="square" rtlCol="0">
            <a:spAutoFit/>
          </a:bodyPr>
          <a:lstStyle/>
          <a:p>
            <a:r>
              <a:rPr lang="en-GB" sz="1200">
                <a:solidFill>
                  <a:schemeClr val="bg1"/>
                </a:solidFill>
              </a:rPr>
              <a:t>Oxfordshire</a:t>
            </a:r>
          </a:p>
        </p:txBody>
      </p:sp>
      <p:cxnSp>
        <p:nvCxnSpPr>
          <p:cNvPr id="19" name="Straight Arrow Connector 18">
            <a:extLst>
              <a:ext uri="{FF2B5EF4-FFF2-40B4-BE49-F238E27FC236}">
                <a16:creationId xmlns:a16="http://schemas.microsoft.com/office/drawing/2014/main" id="{FD12E108-1BC2-E13D-67F3-61E97141EEA9}"/>
              </a:ext>
            </a:extLst>
          </p:cNvPr>
          <p:cNvCxnSpPr>
            <a:cxnSpLocks/>
          </p:cNvCxnSpPr>
          <p:nvPr/>
        </p:nvCxnSpPr>
        <p:spPr>
          <a:xfrm flipH="1">
            <a:off x="6897950" y="3552482"/>
            <a:ext cx="100484" cy="337729"/>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89B928D-B1CF-E374-DBBB-A5045CADC6A8}"/>
              </a:ext>
            </a:extLst>
          </p:cNvPr>
          <p:cNvSpPr txBox="1"/>
          <p:nvPr/>
        </p:nvSpPr>
        <p:spPr>
          <a:xfrm>
            <a:off x="5054360" y="2125186"/>
            <a:ext cx="930938" cy="276999"/>
          </a:xfrm>
          <a:prstGeom prst="rect">
            <a:avLst/>
          </a:prstGeom>
          <a:solidFill>
            <a:srgbClr val="B5D137"/>
          </a:solidFill>
        </p:spPr>
        <p:txBody>
          <a:bodyPr wrap="square" rtlCol="0">
            <a:spAutoFit/>
          </a:bodyPr>
          <a:lstStyle/>
          <a:p>
            <a:r>
              <a:rPr lang="en-GB" sz="1200">
                <a:solidFill>
                  <a:schemeClr val="bg1"/>
                </a:solidFill>
              </a:rPr>
              <a:t>Berkshire</a:t>
            </a:r>
          </a:p>
        </p:txBody>
      </p:sp>
      <p:cxnSp>
        <p:nvCxnSpPr>
          <p:cNvPr id="25" name="Straight Arrow Connector 24">
            <a:extLst>
              <a:ext uri="{FF2B5EF4-FFF2-40B4-BE49-F238E27FC236}">
                <a16:creationId xmlns:a16="http://schemas.microsoft.com/office/drawing/2014/main" id="{BA01812A-7004-3B17-DCE6-5230851F4EA7}"/>
              </a:ext>
            </a:extLst>
          </p:cNvPr>
          <p:cNvCxnSpPr>
            <a:cxnSpLocks/>
          </p:cNvCxnSpPr>
          <p:nvPr/>
        </p:nvCxnSpPr>
        <p:spPr>
          <a:xfrm flipH="1">
            <a:off x="5283085" y="2402185"/>
            <a:ext cx="125913" cy="955482"/>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FAF77D6-88BA-8036-A9B7-4BA7F4B6924A}"/>
              </a:ext>
            </a:extLst>
          </p:cNvPr>
          <p:cNvSpPr txBox="1"/>
          <p:nvPr/>
        </p:nvSpPr>
        <p:spPr>
          <a:xfrm>
            <a:off x="4866558" y="5415179"/>
            <a:ext cx="7143190" cy="584775"/>
          </a:xfrm>
          <a:prstGeom prst="rect">
            <a:avLst/>
          </a:prstGeom>
          <a:noFill/>
        </p:spPr>
        <p:txBody>
          <a:bodyPr wrap="square" rtlCol="0">
            <a:spAutoFit/>
          </a:bodyPr>
          <a:lstStyle/>
          <a:p>
            <a:r>
              <a:rPr lang="en-GB" sz="1600"/>
              <a:t>In 2021 Buckinghamshire was ranked 35</a:t>
            </a:r>
            <a:r>
              <a:rPr lang="en-GB" sz="1600" baseline="30000"/>
              <a:t>th</a:t>
            </a:r>
            <a:r>
              <a:rPr lang="en-GB" sz="1600"/>
              <a:t> out of 133 ITL3* areas in England in terms of productivity</a:t>
            </a:r>
          </a:p>
        </p:txBody>
      </p:sp>
      <p:sp>
        <p:nvSpPr>
          <p:cNvPr id="27" name="TextBox 26">
            <a:extLst>
              <a:ext uri="{FF2B5EF4-FFF2-40B4-BE49-F238E27FC236}">
                <a16:creationId xmlns:a16="http://schemas.microsoft.com/office/drawing/2014/main" id="{08C135E0-09A5-FD6E-7492-3C049C898216}"/>
              </a:ext>
            </a:extLst>
          </p:cNvPr>
          <p:cNvSpPr txBox="1"/>
          <p:nvPr/>
        </p:nvSpPr>
        <p:spPr>
          <a:xfrm>
            <a:off x="8702946" y="3474712"/>
            <a:ext cx="1710562" cy="276999"/>
          </a:xfrm>
          <a:prstGeom prst="rect">
            <a:avLst/>
          </a:prstGeom>
          <a:solidFill>
            <a:srgbClr val="B5D137"/>
          </a:solidFill>
        </p:spPr>
        <p:txBody>
          <a:bodyPr wrap="square" rtlCol="0">
            <a:spAutoFit/>
          </a:bodyPr>
          <a:lstStyle/>
          <a:p>
            <a:r>
              <a:rPr lang="en-GB" sz="1200">
                <a:solidFill>
                  <a:schemeClr val="bg1"/>
                </a:solidFill>
              </a:rPr>
              <a:t>West Northamptonshire</a:t>
            </a:r>
          </a:p>
        </p:txBody>
      </p:sp>
      <p:cxnSp>
        <p:nvCxnSpPr>
          <p:cNvPr id="28" name="Straight Arrow Connector 27">
            <a:extLst>
              <a:ext uri="{FF2B5EF4-FFF2-40B4-BE49-F238E27FC236}">
                <a16:creationId xmlns:a16="http://schemas.microsoft.com/office/drawing/2014/main" id="{CFE946A4-A31F-C258-61AF-774B860B2A9B}"/>
              </a:ext>
            </a:extLst>
          </p:cNvPr>
          <p:cNvCxnSpPr>
            <a:cxnSpLocks/>
          </p:cNvCxnSpPr>
          <p:nvPr/>
        </p:nvCxnSpPr>
        <p:spPr>
          <a:xfrm flipH="1">
            <a:off x="9099612" y="3761321"/>
            <a:ext cx="261892" cy="304652"/>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688AB0E-A043-BC1F-71B4-357EBE35F9DF}"/>
              </a:ext>
            </a:extLst>
          </p:cNvPr>
          <p:cNvSpPr txBox="1"/>
          <p:nvPr/>
        </p:nvSpPr>
        <p:spPr>
          <a:xfrm>
            <a:off x="8412416" y="2941470"/>
            <a:ext cx="1496968" cy="276999"/>
          </a:xfrm>
          <a:prstGeom prst="rect">
            <a:avLst/>
          </a:prstGeom>
          <a:solidFill>
            <a:srgbClr val="B5D137"/>
          </a:solidFill>
        </p:spPr>
        <p:txBody>
          <a:bodyPr wrap="square" rtlCol="0">
            <a:spAutoFit/>
          </a:bodyPr>
          <a:lstStyle/>
          <a:p>
            <a:r>
              <a:rPr lang="en-GB" sz="1200">
                <a:solidFill>
                  <a:schemeClr val="bg1"/>
                </a:solidFill>
              </a:rPr>
              <a:t>Central Bedfordshire</a:t>
            </a:r>
          </a:p>
        </p:txBody>
      </p:sp>
      <p:sp>
        <p:nvSpPr>
          <p:cNvPr id="33" name="TextBox 32">
            <a:extLst>
              <a:ext uri="{FF2B5EF4-FFF2-40B4-BE49-F238E27FC236}">
                <a16:creationId xmlns:a16="http://schemas.microsoft.com/office/drawing/2014/main" id="{D37037E6-C63C-C5D7-55EF-54EC0679FA75}"/>
              </a:ext>
            </a:extLst>
          </p:cNvPr>
          <p:cNvSpPr txBox="1"/>
          <p:nvPr/>
        </p:nvSpPr>
        <p:spPr>
          <a:xfrm>
            <a:off x="7226424" y="2543123"/>
            <a:ext cx="1048913" cy="276999"/>
          </a:xfrm>
          <a:prstGeom prst="rect">
            <a:avLst/>
          </a:prstGeom>
          <a:solidFill>
            <a:srgbClr val="B5D137"/>
          </a:solidFill>
        </p:spPr>
        <p:txBody>
          <a:bodyPr wrap="square" rtlCol="0">
            <a:spAutoFit/>
          </a:bodyPr>
          <a:lstStyle/>
          <a:p>
            <a:r>
              <a:rPr lang="en-GB" sz="1200">
                <a:solidFill>
                  <a:schemeClr val="bg1"/>
                </a:solidFill>
              </a:rPr>
              <a:t>Hertfordshire</a:t>
            </a:r>
          </a:p>
        </p:txBody>
      </p:sp>
      <p:sp>
        <p:nvSpPr>
          <p:cNvPr id="42" name="TextBox 41">
            <a:extLst>
              <a:ext uri="{FF2B5EF4-FFF2-40B4-BE49-F238E27FC236}">
                <a16:creationId xmlns:a16="http://schemas.microsoft.com/office/drawing/2014/main" id="{E9EB15AC-8B0B-E642-0447-6AF256F9D34C}"/>
              </a:ext>
            </a:extLst>
          </p:cNvPr>
          <p:cNvSpPr txBox="1"/>
          <p:nvPr/>
        </p:nvSpPr>
        <p:spPr>
          <a:xfrm>
            <a:off x="6067496" y="1775868"/>
            <a:ext cx="930938" cy="461665"/>
          </a:xfrm>
          <a:prstGeom prst="rect">
            <a:avLst/>
          </a:prstGeom>
          <a:solidFill>
            <a:srgbClr val="B5D137"/>
          </a:solidFill>
        </p:spPr>
        <p:txBody>
          <a:bodyPr wrap="square" rtlCol="0">
            <a:spAutoFit/>
          </a:bodyPr>
          <a:lstStyle/>
          <a:p>
            <a:r>
              <a:rPr lang="en-GB" sz="1200">
                <a:solidFill>
                  <a:schemeClr val="bg1"/>
                </a:solidFill>
              </a:rPr>
              <a:t>Harrow &amp; Hillingdon</a:t>
            </a:r>
          </a:p>
        </p:txBody>
      </p:sp>
      <p:sp>
        <p:nvSpPr>
          <p:cNvPr id="55" name="TextBox 54">
            <a:extLst>
              <a:ext uri="{FF2B5EF4-FFF2-40B4-BE49-F238E27FC236}">
                <a16:creationId xmlns:a16="http://schemas.microsoft.com/office/drawing/2014/main" id="{63BE2467-708C-FF5C-6FCB-6D0AB1F47E68}"/>
              </a:ext>
            </a:extLst>
          </p:cNvPr>
          <p:cNvSpPr txBox="1"/>
          <p:nvPr/>
        </p:nvSpPr>
        <p:spPr>
          <a:xfrm>
            <a:off x="9491994" y="2013387"/>
            <a:ext cx="3200983" cy="307777"/>
          </a:xfrm>
          <a:prstGeom prst="rect">
            <a:avLst/>
          </a:prstGeom>
          <a:noFill/>
        </p:spPr>
        <p:txBody>
          <a:bodyPr wrap="square" rtlCol="0">
            <a:spAutoFit/>
          </a:bodyPr>
          <a:lstStyle/>
          <a:p>
            <a:r>
              <a:rPr lang="en-GB" sz="1400">
                <a:solidFill>
                  <a:srgbClr val="006965"/>
                </a:solidFill>
              </a:rPr>
              <a:t>GVA per hour worked (£) - 2021</a:t>
            </a:r>
          </a:p>
        </p:txBody>
      </p:sp>
      <p:sp>
        <p:nvSpPr>
          <p:cNvPr id="56" name="TextBox 55">
            <a:extLst>
              <a:ext uri="{FF2B5EF4-FFF2-40B4-BE49-F238E27FC236}">
                <a16:creationId xmlns:a16="http://schemas.microsoft.com/office/drawing/2014/main" id="{803A32AC-460B-E49B-C1D6-BA3F38C94585}"/>
              </a:ext>
            </a:extLst>
          </p:cNvPr>
          <p:cNvSpPr txBox="1"/>
          <p:nvPr/>
        </p:nvSpPr>
        <p:spPr>
          <a:xfrm>
            <a:off x="7348027" y="1746392"/>
            <a:ext cx="1245366" cy="276999"/>
          </a:xfrm>
          <a:prstGeom prst="rect">
            <a:avLst/>
          </a:prstGeom>
          <a:solidFill>
            <a:schemeClr val="accent1"/>
          </a:solidFill>
        </p:spPr>
        <p:txBody>
          <a:bodyPr wrap="square" rtlCol="0">
            <a:spAutoFit/>
          </a:bodyPr>
          <a:lstStyle/>
          <a:p>
            <a:r>
              <a:rPr lang="en-GB" sz="1200">
                <a:solidFill>
                  <a:schemeClr val="bg1"/>
                </a:solidFill>
              </a:rPr>
              <a:t>England average</a:t>
            </a:r>
          </a:p>
        </p:txBody>
      </p:sp>
      <p:cxnSp>
        <p:nvCxnSpPr>
          <p:cNvPr id="60" name="Straight Arrow Connector 59">
            <a:extLst>
              <a:ext uri="{FF2B5EF4-FFF2-40B4-BE49-F238E27FC236}">
                <a16:creationId xmlns:a16="http://schemas.microsoft.com/office/drawing/2014/main" id="{DF930153-933F-E1CC-2397-303D4999886C}"/>
              </a:ext>
            </a:extLst>
          </p:cNvPr>
          <p:cNvCxnSpPr>
            <a:cxnSpLocks/>
          </p:cNvCxnSpPr>
          <p:nvPr/>
        </p:nvCxnSpPr>
        <p:spPr>
          <a:xfrm flipH="1">
            <a:off x="5537869" y="3014529"/>
            <a:ext cx="31849" cy="637302"/>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241CFDB-7A76-691D-F929-80FEAC09163B}"/>
              </a:ext>
            </a:extLst>
          </p:cNvPr>
          <p:cNvSpPr txBox="1"/>
          <p:nvPr/>
        </p:nvSpPr>
        <p:spPr>
          <a:xfrm>
            <a:off x="5292145" y="2573650"/>
            <a:ext cx="649175" cy="461665"/>
          </a:xfrm>
          <a:prstGeom prst="rect">
            <a:avLst/>
          </a:prstGeom>
          <a:solidFill>
            <a:srgbClr val="B5D137"/>
          </a:solidFill>
        </p:spPr>
        <p:txBody>
          <a:bodyPr wrap="square" rtlCol="0">
            <a:spAutoFit/>
          </a:bodyPr>
          <a:lstStyle/>
          <a:p>
            <a:r>
              <a:rPr lang="en-GB" sz="1200">
                <a:solidFill>
                  <a:schemeClr val="bg1"/>
                </a:solidFill>
              </a:rPr>
              <a:t>Milton Keynes</a:t>
            </a:r>
          </a:p>
        </p:txBody>
      </p:sp>
      <p:sp>
        <p:nvSpPr>
          <p:cNvPr id="3" name="TextBox 2">
            <a:extLst>
              <a:ext uri="{FF2B5EF4-FFF2-40B4-BE49-F238E27FC236}">
                <a16:creationId xmlns:a16="http://schemas.microsoft.com/office/drawing/2014/main" id="{2EBD57AA-B0EF-B5E7-9F6E-BE62B5DAAC85}"/>
              </a:ext>
            </a:extLst>
          </p:cNvPr>
          <p:cNvSpPr txBox="1"/>
          <p:nvPr/>
        </p:nvSpPr>
        <p:spPr>
          <a:xfrm>
            <a:off x="10574892" y="5999954"/>
            <a:ext cx="1603438" cy="276999"/>
          </a:xfrm>
          <a:prstGeom prst="rect">
            <a:avLst/>
          </a:prstGeom>
          <a:noFill/>
        </p:spPr>
        <p:txBody>
          <a:bodyPr wrap="square" rtlCol="0">
            <a:spAutoFit/>
          </a:bodyPr>
          <a:lstStyle/>
          <a:p>
            <a:r>
              <a:rPr lang="en-GB" sz="1200"/>
              <a:t>Source: </a:t>
            </a:r>
            <a:r>
              <a:rPr lang="en-GB" sz="1200">
                <a:hlinkClick r:id="rId4"/>
              </a:rPr>
              <a:t>ONS, 2023</a:t>
            </a:r>
            <a:endParaRPr lang="en-GB" sz="1200"/>
          </a:p>
        </p:txBody>
      </p:sp>
      <p:sp>
        <p:nvSpPr>
          <p:cNvPr id="5" name="TextBox 4">
            <a:extLst>
              <a:ext uri="{FF2B5EF4-FFF2-40B4-BE49-F238E27FC236}">
                <a16:creationId xmlns:a16="http://schemas.microsoft.com/office/drawing/2014/main" id="{FABF114E-8D7C-4F0B-07CC-ACF5236B752C}"/>
              </a:ext>
            </a:extLst>
          </p:cNvPr>
          <p:cNvSpPr txBox="1"/>
          <p:nvPr/>
        </p:nvSpPr>
        <p:spPr>
          <a:xfrm>
            <a:off x="4863963" y="5993076"/>
            <a:ext cx="3338004" cy="276999"/>
          </a:xfrm>
          <a:prstGeom prst="rect">
            <a:avLst/>
          </a:prstGeom>
          <a:noFill/>
        </p:spPr>
        <p:txBody>
          <a:bodyPr wrap="square" rtlCol="0">
            <a:spAutoFit/>
          </a:bodyPr>
          <a:lstStyle/>
          <a:p>
            <a:r>
              <a:rPr lang="en-GB" sz="1200"/>
              <a:t>*See </a:t>
            </a:r>
            <a:r>
              <a:rPr lang="en-GB" sz="1200">
                <a:hlinkClick r:id="rId5" action="ppaction://hlinksldjump"/>
              </a:rPr>
              <a:t>Annex</a:t>
            </a:r>
            <a:r>
              <a:rPr lang="en-GB" sz="1200"/>
              <a:t> for definition</a:t>
            </a:r>
          </a:p>
        </p:txBody>
      </p:sp>
    </p:spTree>
    <p:extLst>
      <p:ext uri="{BB962C8B-B14F-4D97-AF65-F5344CB8AC3E}">
        <p14:creationId xmlns:p14="http://schemas.microsoft.com/office/powerpoint/2010/main" val="167001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819A29-5D1B-202E-3B7D-72F2A80CF56A}"/>
              </a:ext>
            </a:extLst>
          </p:cNvPr>
          <p:cNvSpPr>
            <a:spLocks noGrp="1"/>
          </p:cNvSpPr>
          <p:nvPr>
            <p:ph type="title"/>
          </p:nvPr>
        </p:nvSpPr>
        <p:spPr>
          <a:xfrm>
            <a:off x="1819608" y="234697"/>
            <a:ext cx="8248520" cy="1325563"/>
          </a:xfrm>
        </p:spPr>
        <p:txBody>
          <a:bodyPr>
            <a:normAutofit/>
          </a:bodyPr>
          <a:lstStyle/>
          <a:p>
            <a:pPr algn="ctr"/>
            <a:r>
              <a:rPr lang="en-GB" sz="2000" b="1">
                <a:solidFill>
                  <a:srgbClr val="006965"/>
                </a:solidFill>
                <a:latin typeface="+mn-lt"/>
              </a:rPr>
              <a:t>Buckinghamshire’s productivity is similar to the national (England) average, but the national average is skewed by some very high performing areas within London and the South East</a:t>
            </a:r>
          </a:p>
        </p:txBody>
      </p:sp>
      <p:sp>
        <p:nvSpPr>
          <p:cNvPr id="5" name="Oval 4">
            <a:extLst>
              <a:ext uri="{FF2B5EF4-FFF2-40B4-BE49-F238E27FC236}">
                <a16:creationId xmlns:a16="http://schemas.microsoft.com/office/drawing/2014/main" id="{1A938B10-4221-4BEB-40A1-E11012B8F143}"/>
              </a:ext>
            </a:extLst>
          </p:cNvPr>
          <p:cNvSpPr/>
          <p:nvPr/>
        </p:nvSpPr>
        <p:spPr>
          <a:xfrm>
            <a:off x="387927" y="2623127"/>
            <a:ext cx="1995054" cy="19119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£38.91</a:t>
            </a:r>
          </a:p>
        </p:txBody>
      </p:sp>
      <p:sp>
        <p:nvSpPr>
          <p:cNvPr id="6" name="TextBox 5">
            <a:extLst>
              <a:ext uri="{FF2B5EF4-FFF2-40B4-BE49-F238E27FC236}">
                <a16:creationId xmlns:a16="http://schemas.microsoft.com/office/drawing/2014/main" id="{22950D5D-A046-90F1-0F07-483D87584AC6}"/>
              </a:ext>
            </a:extLst>
          </p:cNvPr>
          <p:cNvSpPr txBox="1"/>
          <p:nvPr/>
        </p:nvSpPr>
        <p:spPr>
          <a:xfrm>
            <a:off x="660399" y="4627418"/>
            <a:ext cx="1450109" cy="369332"/>
          </a:xfrm>
          <a:prstGeom prst="rect">
            <a:avLst/>
          </a:prstGeom>
          <a:noFill/>
        </p:spPr>
        <p:txBody>
          <a:bodyPr wrap="square" rtlCol="0">
            <a:spAutoFit/>
          </a:bodyPr>
          <a:lstStyle/>
          <a:p>
            <a:pPr algn="ctr"/>
            <a:r>
              <a:rPr lang="en-GB"/>
              <a:t>England</a:t>
            </a:r>
          </a:p>
        </p:txBody>
      </p:sp>
      <p:sp>
        <p:nvSpPr>
          <p:cNvPr id="7" name="Oval 6">
            <a:extLst>
              <a:ext uri="{FF2B5EF4-FFF2-40B4-BE49-F238E27FC236}">
                <a16:creationId xmlns:a16="http://schemas.microsoft.com/office/drawing/2014/main" id="{E2073C62-152E-EEEE-D283-8D01566ABC91}"/>
              </a:ext>
            </a:extLst>
          </p:cNvPr>
          <p:cNvSpPr/>
          <p:nvPr/>
        </p:nvSpPr>
        <p:spPr>
          <a:xfrm>
            <a:off x="2627745" y="2664307"/>
            <a:ext cx="1842654" cy="184265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£38.65</a:t>
            </a:r>
          </a:p>
        </p:txBody>
      </p:sp>
      <p:sp>
        <p:nvSpPr>
          <p:cNvPr id="8" name="TextBox 7">
            <a:extLst>
              <a:ext uri="{FF2B5EF4-FFF2-40B4-BE49-F238E27FC236}">
                <a16:creationId xmlns:a16="http://schemas.microsoft.com/office/drawing/2014/main" id="{27973CE0-E6A1-665C-6674-0225A9FD4AC5}"/>
              </a:ext>
            </a:extLst>
          </p:cNvPr>
          <p:cNvSpPr txBox="1"/>
          <p:nvPr/>
        </p:nvSpPr>
        <p:spPr>
          <a:xfrm>
            <a:off x="2627745" y="4627418"/>
            <a:ext cx="1842654" cy="369332"/>
          </a:xfrm>
          <a:prstGeom prst="rect">
            <a:avLst/>
          </a:prstGeom>
          <a:noFill/>
        </p:spPr>
        <p:txBody>
          <a:bodyPr wrap="square" rtlCol="0">
            <a:spAutoFit/>
          </a:bodyPr>
          <a:lstStyle/>
          <a:p>
            <a:pPr algn="ctr"/>
            <a:r>
              <a:rPr lang="en-GB"/>
              <a:t>Buckinghamshire</a:t>
            </a:r>
          </a:p>
        </p:txBody>
      </p:sp>
      <p:sp>
        <p:nvSpPr>
          <p:cNvPr id="9" name="TextBox 8">
            <a:extLst>
              <a:ext uri="{FF2B5EF4-FFF2-40B4-BE49-F238E27FC236}">
                <a16:creationId xmlns:a16="http://schemas.microsoft.com/office/drawing/2014/main" id="{433B2A76-9002-9609-4B53-0DE4D3708C57}"/>
              </a:ext>
            </a:extLst>
          </p:cNvPr>
          <p:cNvSpPr txBox="1"/>
          <p:nvPr/>
        </p:nvSpPr>
        <p:spPr>
          <a:xfrm>
            <a:off x="2382981" y="2041984"/>
            <a:ext cx="2650836" cy="338554"/>
          </a:xfrm>
          <a:prstGeom prst="rect">
            <a:avLst/>
          </a:prstGeom>
          <a:noFill/>
        </p:spPr>
        <p:txBody>
          <a:bodyPr wrap="square" rtlCol="0">
            <a:spAutoFit/>
          </a:bodyPr>
          <a:lstStyle/>
          <a:p>
            <a:r>
              <a:rPr lang="en-GB" sz="1600" b="1">
                <a:solidFill>
                  <a:srgbClr val="006965"/>
                </a:solidFill>
              </a:rPr>
              <a:t>GVA per hour worked - 2021</a:t>
            </a:r>
          </a:p>
        </p:txBody>
      </p:sp>
      <p:sp>
        <p:nvSpPr>
          <p:cNvPr id="10" name="TextBox 9">
            <a:extLst>
              <a:ext uri="{FF2B5EF4-FFF2-40B4-BE49-F238E27FC236}">
                <a16:creationId xmlns:a16="http://schemas.microsoft.com/office/drawing/2014/main" id="{2D2A9BF3-FB30-B2A1-5651-4D12638F0A99}"/>
              </a:ext>
            </a:extLst>
          </p:cNvPr>
          <p:cNvSpPr txBox="1"/>
          <p:nvPr/>
        </p:nvSpPr>
        <p:spPr>
          <a:xfrm>
            <a:off x="7393710" y="2503760"/>
            <a:ext cx="4327235" cy="2554545"/>
          </a:xfrm>
          <a:prstGeom prst="rect">
            <a:avLst/>
          </a:prstGeom>
          <a:noFill/>
        </p:spPr>
        <p:txBody>
          <a:bodyPr wrap="square">
            <a:spAutoFit/>
          </a:bodyPr>
          <a:lstStyle/>
          <a:p>
            <a:pPr algn="ctr"/>
            <a:r>
              <a:rPr lang="en-GB" sz="1600"/>
              <a:t>Whilst Buckinghamshire’s productivity is similar to the national average, we need to bear in mind that a handful of areas in London and the South East (including Berkshire and Milton Keynes) have very high productivity which skews the national average. In fact, only 30 of the 133 ITL areas of England have productivity levels above the national average (see chart on previous slide). Buckinghamshire has higher productivity than the median of the 133 ITL3* areas</a:t>
            </a:r>
          </a:p>
        </p:txBody>
      </p:sp>
      <p:sp>
        <p:nvSpPr>
          <p:cNvPr id="11" name="Oval 10">
            <a:extLst>
              <a:ext uri="{FF2B5EF4-FFF2-40B4-BE49-F238E27FC236}">
                <a16:creationId xmlns:a16="http://schemas.microsoft.com/office/drawing/2014/main" id="{1E29B320-2986-2D2D-1CAD-175BECDF29CA}"/>
              </a:ext>
            </a:extLst>
          </p:cNvPr>
          <p:cNvSpPr/>
          <p:nvPr/>
        </p:nvSpPr>
        <p:spPr>
          <a:xfrm>
            <a:off x="4875646" y="2772834"/>
            <a:ext cx="1593272" cy="1625599"/>
          </a:xfrm>
          <a:prstGeom prst="ellipse">
            <a:avLst/>
          </a:prstGeom>
          <a:solidFill>
            <a:srgbClr val="B5D137"/>
          </a:solidFill>
          <a:ln>
            <a:solidFill>
              <a:srgbClr val="B5D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£34.75</a:t>
            </a:r>
          </a:p>
        </p:txBody>
      </p:sp>
      <p:sp>
        <p:nvSpPr>
          <p:cNvPr id="12" name="TextBox 11">
            <a:extLst>
              <a:ext uri="{FF2B5EF4-FFF2-40B4-BE49-F238E27FC236}">
                <a16:creationId xmlns:a16="http://schemas.microsoft.com/office/drawing/2014/main" id="{7E5A4781-BA99-0FAA-23E4-4CFDB7F6EED6}"/>
              </a:ext>
            </a:extLst>
          </p:cNvPr>
          <p:cNvSpPr txBox="1"/>
          <p:nvPr/>
        </p:nvSpPr>
        <p:spPr>
          <a:xfrm>
            <a:off x="4565073" y="4627418"/>
            <a:ext cx="2214418" cy="646331"/>
          </a:xfrm>
          <a:prstGeom prst="rect">
            <a:avLst/>
          </a:prstGeom>
          <a:noFill/>
        </p:spPr>
        <p:txBody>
          <a:bodyPr wrap="square" rtlCol="0">
            <a:spAutoFit/>
          </a:bodyPr>
          <a:lstStyle/>
          <a:p>
            <a:pPr algn="ctr"/>
            <a:r>
              <a:rPr lang="en-GB"/>
              <a:t>Median of 133 ITL3* areas</a:t>
            </a:r>
          </a:p>
        </p:txBody>
      </p:sp>
      <p:sp>
        <p:nvSpPr>
          <p:cNvPr id="2" name="TextBox 1">
            <a:extLst>
              <a:ext uri="{FF2B5EF4-FFF2-40B4-BE49-F238E27FC236}">
                <a16:creationId xmlns:a16="http://schemas.microsoft.com/office/drawing/2014/main" id="{7F998A70-2AF0-D055-7433-5C1C787E4DDA}"/>
              </a:ext>
            </a:extLst>
          </p:cNvPr>
          <p:cNvSpPr txBox="1"/>
          <p:nvPr/>
        </p:nvSpPr>
        <p:spPr>
          <a:xfrm>
            <a:off x="387927" y="5960197"/>
            <a:ext cx="1603438" cy="276999"/>
          </a:xfrm>
          <a:prstGeom prst="rect">
            <a:avLst/>
          </a:prstGeom>
          <a:noFill/>
        </p:spPr>
        <p:txBody>
          <a:bodyPr wrap="square" rtlCol="0">
            <a:spAutoFit/>
          </a:bodyPr>
          <a:lstStyle/>
          <a:p>
            <a:r>
              <a:rPr lang="en-GB" sz="1200"/>
              <a:t>Source: </a:t>
            </a:r>
            <a:r>
              <a:rPr lang="en-GB" sz="1200">
                <a:hlinkClick r:id="rId2"/>
              </a:rPr>
              <a:t>ONS, 2023</a:t>
            </a:r>
            <a:endParaRPr lang="en-GB" sz="1200"/>
          </a:p>
        </p:txBody>
      </p:sp>
      <p:sp>
        <p:nvSpPr>
          <p:cNvPr id="3" name="TextBox 2">
            <a:extLst>
              <a:ext uri="{FF2B5EF4-FFF2-40B4-BE49-F238E27FC236}">
                <a16:creationId xmlns:a16="http://schemas.microsoft.com/office/drawing/2014/main" id="{CA0B17AD-3B53-50B1-9FCC-B210D9951C2C}"/>
              </a:ext>
            </a:extLst>
          </p:cNvPr>
          <p:cNvSpPr txBox="1"/>
          <p:nvPr/>
        </p:nvSpPr>
        <p:spPr>
          <a:xfrm>
            <a:off x="10135071" y="5990975"/>
            <a:ext cx="3338004" cy="276999"/>
          </a:xfrm>
          <a:prstGeom prst="rect">
            <a:avLst/>
          </a:prstGeom>
          <a:noFill/>
        </p:spPr>
        <p:txBody>
          <a:bodyPr wrap="square" rtlCol="0">
            <a:spAutoFit/>
          </a:bodyPr>
          <a:lstStyle/>
          <a:p>
            <a:r>
              <a:rPr lang="en-GB" sz="1200"/>
              <a:t>*See </a:t>
            </a:r>
            <a:r>
              <a:rPr lang="en-GB" sz="1200">
                <a:hlinkClick r:id="rId3" action="ppaction://hlinksldjump"/>
              </a:rPr>
              <a:t>Annex</a:t>
            </a:r>
            <a:r>
              <a:rPr lang="en-GB" sz="1200"/>
              <a:t> for definition</a:t>
            </a:r>
          </a:p>
        </p:txBody>
      </p:sp>
    </p:spTree>
    <p:extLst>
      <p:ext uri="{BB962C8B-B14F-4D97-AF65-F5344CB8AC3E}">
        <p14:creationId xmlns:p14="http://schemas.microsoft.com/office/powerpoint/2010/main" val="196306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78A27-E2C0-417A-31A1-A6CD12E3E917}"/>
              </a:ext>
            </a:extLst>
          </p:cNvPr>
          <p:cNvSpPr>
            <a:spLocks noGrp="1"/>
          </p:cNvSpPr>
          <p:nvPr>
            <p:ph type="title"/>
          </p:nvPr>
        </p:nvSpPr>
        <p:spPr>
          <a:xfrm>
            <a:off x="152400" y="88900"/>
            <a:ext cx="6802877" cy="1325563"/>
          </a:xfrm>
        </p:spPr>
        <p:txBody>
          <a:bodyPr>
            <a:normAutofit/>
          </a:bodyPr>
          <a:lstStyle/>
          <a:p>
            <a:r>
              <a:rPr lang="en-GB" sz="2000" b="1">
                <a:solidFill>
                  <a:srgbClr val="006965"/>
                </a:solidFill>
                <a:latin typeface="+mn-lt"/>
              </a:rPr>
              <a:t>Buckinghamshire’s comparative performance on productivity has weakened over the last decade or so</a:t>
            </a:r>
          </a:p>
        </p:txBody>
      </p:sp>
      <p:graphicFrame>
        <p:nvGraphicFramePr>
          <p:cNvPr id="6" name="Chart 5">
            <a:extLst>
              <a:ext uri="{FF2B5EF4-FFF2-40B4-BE49-F238E27FC236}">
                <a16:creationId xmlns:a16="http://schemas.microsoft.com/office/drawing/2014/main" id="{9A9A8470-2518-70B2-4734-1F816777D00D}"/>
              </a:ext>
            </a:extLst>
          </p:cNvPr>
          <p:cNvGraphicFramePr>
            <a:graphicFrameLocks/>
          </p:cNvGraphicFramePr>
          <p:nvPr>
            <p:extLst>
              <p:ext uri="{D42A27DB-BD31-4B8C-83A1-F6EECF244321}">
                <p14:modId xmlns:p14="http://schemas.microsoft.com/office/powerpoint/2010/main" val="3900569302"/>
              </p:ext>
            </p:extLst>
          </p:nvPr>
        </p:nvGraphicFramePr>
        <p:xfrm>
          <a:off x="6735329" y="1518967"/>
          <a:ext cx="5101071" cy="3985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1FAACD6-0E23-02B6-53BE-69F71A436025}"/>
              </a:ext>
            </a:extLst>
          </p:cNvPr>
          <p:cNvGraphicFramePr>
            <a:graphicFrameLocks/>
          </p:cNvGraphicFramePr>
          <p:nvPr>
            <p:extLst>
              <p:ext uri="{D42A27DB-BD31-4B8C-83A1-F6EECF244321}">
                <p14:modId xmlns:p14="http://schemas.microsoft.com/office/powerpoint/2010/main" val="2741051710"/>
              </p:ext>
            </p:extLst>
          </p:nvPr>
        </p:nvGraphicFramePr>
        <p:xfrm>
          <a:off x="341746" y="1891145"/>
          <a:ext cx="6091382" cy="387234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B9EDB48-950F-CAA1-F145-190BE27AF980}"/>
              </a:ext>
            </a:extLst>
          </p:cNvPr>
          <p:cNvSpPr txBox="1"/>
          <p:nvPr/>
        </p:nvSpPr>
        <p:spPr>
          <a:xfrm>
            <a:off x="7458362" y="4474484"/>
            <a:ext cx="4378038" cy="1397947"/>
          </a:xfrm>
          <a:prstGeom prst="rect">
            <a:avLst/>
          </a:prstGeom>
          <a:solidFill>
            <a:schemeClr val="bg1"/>
          </a:solidFill>
          <a:ln>
            <a:solidFill>
              <a:schemeClr val="tx1"/>
            </a:solidFill>
          </a:ln>
        </p:spPr>
        <p:txBody>
          <a:bodyPr wrap="square">
            <a:spAutoFit/>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Calibri" panose="020F0502020204030204" pitchFamily="34" charset="0"/>
              </a:rPr>
              <a:t>In ranking terms, Buckinghamshire had the 22nd highest productivity rates of the 133 ITL3* areas of England in 2010 and 2011, falling to 47</a:t>
            </a:r>
            <a:r>
              <a:rPr lang="en-GB" sz="1600" kern="100" baseline="30000">
                <a:effectLst/>
                <a:latin typeface="Calibri" panose="020F0502020204030204" pitchFamily="34" charset="0"/>
                <a:ea typeface="Calibri" panose="020F0502020204030204" pitchFamily="34" charset="0"/>
                <a:cs typeface="Calibri" panose="020F0502020204030204" pitchFamily="34" charset="0"/>
              </a:rPr>
              <a:t>th</a:t>
            </a:r>
            <a:r>
              <a:rPr lang="en-GB" sz="1600" kern="100">
                <a:effectLst/>
                <a:latin typeface="Calibri" panose="020F0502020204030204" pitchFamily="34" charset="0"/>
                <a:ea typeface="Calibri" panose="020F0502020204030204" pitchFamily="34" charset="0"/>
                <a:cs typeface="Calibri" panose="020F0502020204030204" pitchFamily="34" charset="0"/>
              </a:rPr>
              <a:t> position in 2017, before rising back up to 35</a:t>
            </a:r>
            <a:r>
              <a:rPr lang="en-GB" sz="1600" kern="100" baseline="30000">
                <a:effectLst/>
                <a:latin typeface="Calibri" panose="020F0502020204030204" pitchFamily="34" charset="0"/>
                <a:ea typeface="Calibri" panose="020F0502020204030204" pitchFamily="34" charset="0"/>
                <a:cs typeface="Calibri" panose="020F0502020204030204" pitchFamily="34" charset="0"/>
              </a:rPr>
              <a:t>th</a:t>
            </a:r>
            <a:r>
              <a:rPr lang="en-GB" sz="1600" kern="100">
                <a:effectLst/>
                <a:latin typeface="Calibri" panose="020F0502020204030204" pitchFamily="34" charset="0"/>
                <a:ea typeface="Calibri" panose="020F0502020204030204" pitchFamily="34" charset="0"/>
                <a:cs typeface="Calibri" panose="020F0502020204030204" pitchFamily="34" charset="0"/>
              </a:rPr>
              <a:t> position in 2021.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EB9936E-FFAB-F23F-3854-CD10A08F273D}"/>
              </a:ext>
            </a:extLst>
          </p:cNvPr>
          <p:cNvSpPr txBox="1"/>
          <p:nvPr/>
        </p:nvSpPr>
        <p:spPr>
          <a:xfrm>
            <a:off x="923636" y="3311800"/>
            <a:ext cx="5172364" cy="1323439"/>
          </a:xfrm>
          <a:prstGeom prst="rect">
            <a:avLst/>
          </a:prstGeom>
          <a:solidFill>
            <a:schemeClr val="bg1"/>
          </a:solidFill>
          <a:ln>
            <a:solidFill>
              <a:schemeClr val="tx1"/>
            </a:solidFill>
          </a:ln>
        </p:spPr>
        <p:txBody>
          <a:bodyPr wrap="square">
            <a:spAutoFit/>
          </a:bodyPr>
          <a:lstStyle/>
          <a:p>
            <a:pPr algn="ctr"/>
            <a:r>
              <a:rPr lang="en-GB" sz="1600">
                <a:effectLst/>
                <a:ea typeface="Calibri" panose="020F0502020204030204" pitchFamily="34" charset="0"/>
              </a:rPr>
              <a:t>From a relatively strong position between 2007 and 2011, Buckinghamshire’s economy experienced slower than average productivity growth between 2011/12 and 2016, with productivity rates (GVA per hour worked) being more or less in line with the England average ever since.</a:t>
            </a:r>
            <a:endParaRPr lang="en-GB" sz="1600" kern="10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F4F6D7B-9DF1-19A1-2D80-4081807E457B}"/>
              </a:ext>
            </a:extLst>
          </p:cNvPr>
          <p:cNvSpPr txBox="1"/>
          <p:nvPr/>
        </p:nvSpPr>
        <p:spPr>
          <a:xfrm>
            <a:off x="341746" y="1521814"/>
            <a:ext cx="4590473" cy="338554"/>
          </a:xfrm>
          <a:prstGeom prst="rect">
            <a:avLst/>
          </a:prstGeom>
          <a:noFill/>
        </p:spPr>
        <p:txBody>
          <a:bodyPr wrap="square" rtlCol="0">
            <a:spAutoFit/>
          </a:bodyPr>
          <a:lstStyle/>
          <a:p>
            <a:r>
              <a:rPr lang="en-GB" sz="1600" b="1">
                <a:solidFill>
                  <a:srgbClr val="006965"/>
                </a:solidFill>
              </a:rPr>
              <a:t>Buckinghamshire v England (England = 100)</a:t>
            </a:r>
          </a:p>
        </p:txBody>
      </p:sp>
      <p:sp>
        <p:nvSpPr>
          <p:cNvPr id="13" name="TextBox 12">
            <a:extLst>
              <a:ext uri="{FF2B5EF4-FFF2-40B4-BE49-F238E27FC236}">
                <a16:creationId xmlns:a16="http://schemas.microsoft.com/office/drawing/2014/main" id="{B752633E-A035-33B2-46A0-F8BF9EFE1923}"/>
              </a:ext>
            </a:extLst>
          </p:cNvPr>
          <p:cNvSpPr txBox="1"/>
          <p:nvPr/>
        </p:nvSpPr>
        <p:spPr>
          <a:xfrm>
            <a:off x="7458362" y="1104632"/>
            <a:ext cx="4590473" cy="338554"/>
          </a:xfrm>
          <a:prstGeom prst="rect">
            <a:avLst/>
          </a:prstGeom>
          <a:noFill/>
        </p:spPr>
        <p:txBody>
          <a:bodyPr wrap="square" rtlCol="0">
            <a:spAutoFit/>
          </a:bodyPr>
          <a:lstStyle/>
          <a:p>
            <a:r>
              <a:rPr lang="en-GB" sz="1600" b="1">
                <a:solidFill>
                  <a:srgbClr val="006965"/>
                </a:solidFill>
              </a:rPr>
              <a:t>Buckinghamshire’s rank out of 133 ITL3* areas</a:t>
            </a:r>
          </a:p>
        </p:txBody>
      </p:sp>
      <p:sp>
        <p:nvSpPr>
          <p:cNvPr id="2" name="TextBox 1">
            <a:extLst>
              <a:ext uri="{FF2B5EF4-FFF2-40B4-BE49-F238E27FC236}">
                <a16:creationId xmlns:a16="http://schemas.microsoft.com/office/drawing/2014/main" id="{E08D1FDB-80C3-26CF-254A-0EAF460ABC30}"/>
              </a:ext>
            </a:extLst>
          </p:cNvPr>
          <p:cNvSpPr txBox="1"/>
          <p:nvPr/>
        </p:nvSpPr>
        <p:spPr>
          <a:xfrm>
            <a:off x="341746" y="5990975"/>
            <a:ext cx="1603438" cy="276999"/>
          </a:xfrm>
          <a:prstGeom prst="rect">
            <a:avLst/>
          </a:prstGeom>
          <a:noFill/>
        </p:spPr>
        <p:txBody>
          <a:bodyPr wrap="square" rtlCol="0">
            <a:spAutoFit/>
          </a:bodyPr>
          <a:lstStyle/>
          <a:p>
            <a:r>
              <a:rPr lang="en-GB" sz="1200"/>
              <a:t>Source: </a:t>
            </a:r>
            <a:r>
              <a:rPr lang="en-GB" sz="1200">
                <a:hlinkClick r:id="rId4"/>
              </a:rPr>
              <a:t>ONS, 2023</a:t>
            </a:r>
            <a:endParaRPr lang="en-GB" sz="1200"/>
          </a:p>
        </p:txBody>
      </p:sp>
      <p:sp>
        <p:nvSpPr>
          <p:cNvPr id="3" name="TextBox 2">
            <a:extLst>
              <a:ext uri="{FF2B5EF4-FFF2-40B4-BE49-F238E27FC236}">
                <a16:creationId xmlns:a16="http://schemas.microsoft.com/office/drawing/2014/main" id="{4B3CD217-86BE-9335-6E65-DB1692D7D6C0}"/>
              </a:ext>
            </a:extLst>
          </p:cNvPr>
          <p:cNvSpPr txBox="1"/>
          <p:nvPr/>
        </p:nvSpPr>
        <p:spPr>
          <a:xfrm>
            <a:off x="10135071" y="5990975"/>
            <a:ext cx="3338004" cy="276999"/>
          </a:xfrm>
          <a:prstGeom prst="rect">
            <a:avLst/>
          </a:prstGeom>
          <a:noFill/>
        </p:spPr>
        <p:txBody>
          <a:bodyPr wrap="square" rtlCol="0">
            <a:spAutoFit/>
          </a:bodyPr>
          <a:lstStyle/>
          <a:p>
            <a:r>
              <a:rPr lang="en-GB" sz="1200"/>
              <a:t>*See </a:t>
            </a:r>
            <a:r>
              <a:rPr lang="en-GB" sz="1200">
                <a:hlinkClick r:id="rId5" action="ppaction://hlinksldjump"/>
              </a:rPr>
              <a:t>Annex</a:t>
            </a:r>
            <a:r>
              <a:rPr lang="en-GB" sz="1200"/>
              <a:t> for definition</a:t>
            </a:r>
          </a:p>
        </p:txBody>
      </p:sp>
    </p:spTree>
    <p:extLst>
      <p:ext uri="{BB962C8B-B14F-4D97-AF65-F5344CB8AC3E}">
        <p14:creationId xmlns:p14="http://schemas.microsoft.com/office/powerpoint/2010/main" val="162275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9BC83083-B4E8-7B8F-08A7-7B029F52825E}"/>
              </a:ext>
            </a:extLst>
          </p:cNvPr>
          <p:cNvGraphicFramePr>
            <a:graphicFrameLocks/>
          </p:cNvGraphicFramePr>
          <p:nvPr>
            <p:extLst>
              <p:ext uri="{D42A27DB-BD31-4B8C-83A1-F6EECF244321}">
                <p14:modId xmlns:p14="http://schemas.microsoft.com/office/powerpoint/2010/main" val="330267802"/>
              </p:ext>
            </p:extLst>
          </p:nvPr>
        </p:nvGraphicFramePr>
        <p:xfrm>
          <a:off x="299229" y="2593108"/>
          <a:ext cx="7394662" cy="360013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A0650A6-4F41-4AA8-980D-DF2930AE8C31}"/>
              </a:ext>
            </a:extLst>
          </p:cNvPr>
          <p:cNvSpPr>
            <a:spLocks noGrp="1"/>
          </p:cNvSpPr>
          <p:nvPr>
            <p:ph type="title"/>
          </p:nvPr>
        </p:nvSpPr>
        <p:spPr>
          <a:xfrm>
            <a:off x="692640" y="306679"/>
            <a:ext cx="10515600" cy="693866"/>
          </a:xfrm>
        </p:spPr>
        <p:txBody>
          <a:bodyPr>
            <a:noAutofit/>
          </a:bodyPr>
          <a:lstStyle/>
          <a:p>
            <a:pPr algn="ctr"/>
            <a:r>
              <a:rPr lang="en-GB" sz="2000" b="1">
                <a:solidFill>
                  <a:srgbClr val="006965"/>
                </a:solidFill>
                <a:latin typeface="+mn-lt"/>
              </a:rPr>
              <a:t>Buckinghamshire performs more strongly on the disposable income of residents than on productivity, ranking 18</a:t>
            </a:r>
            <a:r>
              <a:rPr lang="en-GB" sz="2000" b="1" baseline="30000">
                <a:solidFill>
                  <a:srgbClr val="006965"/>
                </a:solidFill>
                <a:latin typeface="+mn-lt"/>
              </a:rPr>
              <a:t>th</a:t>
            </a:r>
            <a:r>
              <a:rPr lang="en-GB" sz="2000" b="1">
                <a:solidFill>
                  <a:srgbClr val="006965"/>
                </a:solidFill>
                <a:latin typeface="+mn-lt"/>
              </a:rPr>
              <a:t> of the 133 ITL3* areas in terms of gross disposable household income (GDHI) per head of population and higher than all neighbouring areas </a:t>
            </a:r>
          </a:p>
        </p:txBody>
      </p:sp>
      <p:sp>
        <p:nvSpPr>
          <p:cNvPr id="12" name="TextBox 11">
            <a:extLst>
              <a:ext uri="{FF2B5EF4-FFF2-40B4-BE49-F238E27FC236}">
                <a16:creationId xmlns:a16="http://schemas.microsoft.com/office/drawing/2014/main" id="{0B9131EE-166A-423B-93BC-3BF95A456201}"/>
              </a:ext>
            </a:extLst>
          </p:cNvPr>
          <p:cNvSpPr txBox="1"/>
          <p:nvPr/>
        </p:nvSpPr>
        <p:spPr>
          <a:xfrm>
            <a:off x="313572" y="6394440"/>
            <a:ext cx="3058080" cy="276999"/>
          </a:xfrm>
          <a:prstGeom prst="rect">
            <a:avLst/>
          </a:prstGeom>
          <a:noFill/>
        </p:spPr>
        <p:txBody>
          <a:bodyPr wrap="square" rtlCol="0">
            <a:spAutoFit/>
          </a:bodyPr>
          <a:lstStyle/>
          <a:p>
            <a:r>
              <a:rPr lang="en-GB" sz="1200"/>
              <a:t>Source: </a:t>
            </a:r>
            <a:r>
              <a:rPr lang="en-GB" sz="1200">
                <a:hlinkClick r:id="rId3"/>
              </a:rPr>
              <a:t>ONS, 202</a:t>
            </a:r>
            <a:r>
              <a:rPr lang="en-GB" sz="1200" u="sng">
                <a:solidFill>
                  <a:schemeClr val="accent1"/>
                </a:solidFill>
              </a:rPr>
              <a:t>3</a:t>
            </a:r>
          </a:p>
        </p:txBody>
      </p:sp>
      <p:sp>
        <p:nvSpPr>
          <p:cNvPr id="10" name="TextBox 9">
            <a:extLst>
              <a:ext uri="{FF2B5EF4-FFF2-40B4-BE49-F238E27FC236}">
                <a16:creationId xmlns:a16="http://schemas.microsoft.com/office/drawing/2014/main" id="{7255A8A1-8049-BEF4-10BD-BC11E2BF4969}"/>
              </a:ext>
            </a:extLst>
          </p:cNvPr>
          <p:cNvSpPr txBox="1"/>
          <p:nvPr/>
        </p:nvSpPr>
        <p:spPr>
          <a:xfrm>
            <a:off x="1064358" y="2253412"/>
            <a:ext cx="1918988" cy="461665"/>
          </a:xfrm>
          <a:prstGeom prst="rect">
            <a:avLst/>
          </a:prstGeom>
          <a:solidFill>
            <a:srgbClr val="006965"/>
          </a:solidFill>
        </p:spPr>
        <p:txBody>
          <a:bodyPr wrap="square" rtlCol="0">
            <a:spAutoFit/>
          </a:bodyPr>
          <a:lstStyle/>
          <a:p>
            <a:r>
              <a:rPr lang="en-GB" sz="1200">
                <a:solidFill>
                  <a:schemeClr val="bg1"/>
                </a:solidFill>
              </a:rPr>
              <a:t>Kensington &amp; Chelsea / Hammersmith &amp; Fulham</a:t>
            </a:r>
          </a:p>
        </p:txBody>
      </p:sp>
      <p:cxnSp>
        <p:nvCxnSpPr>
          <p:cNvPr id="13" name="Straight Arrow Connector 12">
            <a:extLst>
              <a:ext uri="{FF2B5EF4-FFF2-40B4-BE49-F238E27FC236}">
                <a16:creationId xmlns:a16="http://schemas.microsoft.com/office/drawing/2014/main" id="{D3253E1A-2F07-A8E7-B9BA-247EB8C46E98}"/>
              </a:ext>
            </a:extLst>
          </p:cNvPr>
          <p:cNvCxnSpPr>
            <a:cxnSpLocks/>
          </p:cNvCxnSpPr>
          <p:nvPr/>
        </p:nvCxnSpPr>
        <p:spPr>
          <a:xfrm flipH="1">
            <a:off x="877454" y="2715077"/>
            <a:ext cx="683491" cy="515077"/>
          </a:xfrm>
          <a:prstGeom prst="straightConnector1">
            <a:avLst/>
          </a:prstGeom>
          <a:ln>
            <a:solidFill>
              <a:srgbClr val="00696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B7DD2F-7328-A9BF-9CDC-9A2A10A6D2D2}"/>
              </a:ext>
            </a:extLst>
          </p:cNvPr>
          <p:cNvSpPr txBox="1"/>
          <p:nvPr/>
        </p:nvSpPr>
        <p:spPr>
          <a:xfrm>
            <a:off x="1340218" y="3448990"/>
            <a:ext cx="1280816" cy="276999"/>
          </a:xfrm>
          <a:prstGeom prst="rect">
            <a:avLst/>
          </a:prstGeom>
          <a:solidFill>
            <a:schemeClr val="accent2"/>
          </a:solidFill>
        </p:spPr>
        <p:txBody>
          <a:bodyPr wrap="square" rtlCol="0">
            <a:spAutoFit/>
          </a:bodyPr>
          <a:lstStyle/>
          <a:p>
            <a:r>
              <a:rPr lang="en-GB" sz="1200">
                <a:solidFill>
                  <a:schemeClr val="bg1"/>
                </a:solidFill>
              </a:rPr>
              <a:t>Buckinghamshire</a:t>
            </a:r>
          </a:p>
        </p:txBody>
      </p:sp>
      <p:cxnSp>
        <p:nvCxnSpPr>
          <p:cNvPr id="18" name="Straight Arrow Connector 17">
            <a:extLst>
              <a:ext uri="{FF2B5EF4-FFF2-40B4-BE49-F238E27FC236}">
                <a16:creationId xmlns:a16="http://schemas.microsoft.com/office/drawing/2014/main" id="{D33575B6-512D-0DD8-ED33-C23DF9479E9D}"/>
              </a:ext>
            </a:extLst>
          </p:cNvPr>
          <p:cNvCxnSpPr>
            <a:cxnSpLocks/>
          </p:cNvCxnSpPr>
          <p:nvPr/>
        </p:nvCxnSpPr>
        <p:spPr>
          <a:xfrm flipH="1">
            <a:off x="1560945" y="3725989"/>
            <a:ext cx="255284" cy="111386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B8545F-3D87-D5A7-B334-B69E91055BBE}"/>
              </a:ext>
            </a:extLst>
          </p:cNvPr>
          <p:cNvSpPr txBox="1"/>
          <p:nvPr/>
        </p:nvSpPr>
        <p:spPr>
          <a:xfrm>
            <a:off x="2897479" y="4562856"/>
            <a:ext cx="930938" cy="276999"/>
          </a:xfrm>
          <a:prstGeom prst="rect">
            <a:avLst/>
          </a:prstGeom>
          <a:solidFill>
            <a:srgbClr val="B5D137"/>
          </a:solidFill>
        </p:spPr>
        <p:txBody>
          <a:bodyPr wrap="square" rtlCol="0">
            <a:spAutoFit/>
          </a:bodyPr>
          <a:lstStyle/>
          <a:p>
            <a:r>
              <a:rPr lang="en-GB" sz="1200">
                <a:solidFill>
                  <a:schemeClr val="bg1"/>
                </a:solidFill>
              </a:rPr>
              <a:t>Oxfordshire</a:t>
            </a:r>
          </a:p>
        </p:txBody>
      </p:sp>
      <p:sp>
        <p:nvSpPr>
          <p:cNvPr id="23" name="TextBox 22">
            <a:extLst>
              <a:ext uri="{FF2B5EF4-FFF2-40B4-BE49-F238E27FC236}">
                <a16:creationId xmlns:a16="http://schemas.microsoft.com/office/drawing/2014/main" id="{ADB805AA-E4A1-B344-6718-2D82791983CF}"/>
              </a:ext>
            </a:extLst>
          </p:cNvPr>
          <p:cNvSpPr txBox="1"/>
          <p:nvPr/>
        </p:nvSpPr>
        <p:spPr>
          <a:xfrm>
            <a:off x="1842612" y="4395309"/>
            <a:ext cx="930938" cy="276999"/>
          </a:xfrm>
          <a:prstGeom prst="rect">
            <a:avLst/>
          </a:prstGeom>
          <a:solidFill>
            <a:srgbClr val="B5D137"/>
          </a:solidFill>
        </p:spPr>
        <p:txBody>
          <a:bodyPr wrap="square" rtlCol="0">
            <a:spAutoFit/>
          </a:bodyPr>
          <a:lstStyle/>
          <a:p>
            <a:r>
              <a:rPr lang="en-GB" sz="1200">
                <a:solidFill>
                  <a:schemeClr val="bg1"/>
                </a:solidFill>
              </a:rPr>
              <a:t>Berkshire</a:t>
            </a:r>
          </a:p>
        </p:txBody>
      </p:sp>
      <p:sp>
        <p:nvSpPr>
          <p:cNvPr id="24" name="TextBox 23">
            <a:extLst>
              <a:ext uri="{FF2B5EF4-FFF2-40B4-BE49-F238E27FC236}">
                <a16:creationId xmlns:a16="http://schemas.microsoft.com/office/drawing/2014/main" id="{59D76F3A-0555-6885-CE8D-4656033E1813}"/>
              </a:ext>
            </a:extLst>
          </p:cNvPr>
          <p:cNvSpPr txBox="1"/>
          <p:nvPr/>
        </p:nvSpPr>
        <p:spPr>
          <a:xfrm>
            <a:off x="4316583" y="4799267"/>
            <a:ext cx="1710562" cy="276999"/>
          </a:xfrm>
          <a:prstGeom prst="rect">
            <a:avLst/>
          </a:prstGeom>
          <a:solidFill>
            <a:srgbClr val="B5D137"/>
          </a:solidFill>
        </p:spPr>
        <p:txBody>
          <a:bodyPr wrap="square" rtlCol="0">
            <a:spAutoFit/>
          </a:bodyPr>
          <a:lstStyle/>
          <a:p>
            <a:r>
              <a:rPr lang="en-GB" sz="1200">
                <a:solidFill>
                  <a:schemeClr val="bg1"/>
                </a:solidFill>
              </a:rPr>
              <a:t>West Northamptonshire</a:t>
            </a:r>
          </a:p>
        </p:txBody>
      </p:sp>
      <p:sp>
        <p:nvSpPr>
          <p:cNvPr id="25" name="TextBox 24">
            <a:extLst>
              <a:ext uri="{FF2B5EF4-FFF2-40B4-BE49-F238E27FC236}">
                <a16:creationId xmlns:a16="http://schemas.microsoft.com/office/drawing/2014/main" id="{348D312A-1DCB-4A6C-2508-605930704B3F}"/>
              </a:ext>
            </a:extLst>
          </p:cNvPr>
          <p:cNvSpPr txBox="1"/>
          <p:nvPr/>
        </p:nvSpPr>
        <p:spPr>
          <a:xfrm>
            <a:off x="4200634" y="2896536"/>
            <a:ext cx="1496968" cy="276999"/>
          </a:xfrm>
          <a:prstGeom prst="rect">
            <a:avLst/>
          </a:prstGeom>
          <a:solidFill>
            <a:srgbClr val="B5D137"/>
          </a:solidFill>
        </p:spPr>
        <p:txBody>
          <a:bodyPr wrap="square" rtlCol="0">
            <a:spAutoFit/>
          </a:bodyPr>
          <a:lstStyle/>
          <a:p>
            <a:r>
              <a:rPr lang="en-GB" sz="1200">
                <a:solidFill>
                  <a:schemeClr val="bg1"/>
                </a:solidFill>
              </a:rPr>
              <a:t>Central Bedfordshire</a:t>
            </a:r>
          </a:p>
        </p:txBody>
      </p:sp>
      <p:sp>
        <p:nvSpPr>
          <p:cNvPr id="26" name="TextBox 25">
            <a:extLst>
              <a:ext uri="{FF2B5EF4-FFF2-40B4-BE49-F238E27FC236}">
                <a16:creationId xmlns:a16="http://schemas.microsoft.com/office/drawing/2014/main" id="{1C5A27A0-A8D7-1C22-7F90-9CAF1C9D85EC}"/>
              </a:ext>
            </a:extLst>
          </p:cNvPr>
          <p:cNvSpPr txBox="1"/>
          <p:nvPr/>
        </p:nvSpPr>
        <p:spPr>
          <a:xfrm>
            <a:off x="1619982" y="4019916"/>
            <a:ext cx="1048913" cy="276999"/>
          </a:xfrm>
          <a:prstGeom prst="rect">
            <a:avLst/>
          </a:prstGeom>
          <a:solidFill>
            <a:srgbClr val="B5D137"/>
          </a:solidFill>
        </p:spPr>
        <p:txBody>
          <a:bodyPr wrap="square" rtlCol="0">
            <a:spAutoFit/>
          </a:bodyPr>
          <a:lstStyle/>
          <a:p>
            <a:r>
              <a:rPr lang="en-GB" sz="1200">
                <a:solidFill>
                  <a:schemeClr val="bg1"/>
                </a:solidFill>
              </a:rPr>
              <a:t>Hertfordshire</a:t>
            </a:r>
          </a:p>
        </p:txBody>
      </p:sp>
      <p:sp>
        <p:nvSpPr>
          <p:cNvPr id="27" name="TextBox 26">
            <a:extLst>
              <a:ext uri="{FF2B5EF4-FFF2-40B4-BE49-F238E27FC236}">
                <a16:creationId xmlns:a16="http://schemas.microsoft.com/office/drawing/2014/main" id="{C12C0D9D-66A9-4457-587F-9442FDE9E86F}"/>
              </a:ext>
            </a:extLst>
          </p:cNvPr>
          <p:cNvSpPr txBox="1"/>
          <p:nvPr/>
        </p:nvSpPr>
        <p:spPr>
          <a:xfrm>
            <a:off x="2731085" y="3643464"/>
            <a:ext cx="930938" cy="461665"/>
          </a:xfrm>
          <a:prstGeom prst="rect">
            <a:avLst/>
          </a:prstGeom>
          <a:solidFill>
            <a:srgbClr val="B5D137"/>
          </a:solidFill>
        </p:spPr>
        <p:txBody>
          <a:bodyPr wrap="square" rtlCol="0">
            <a:spAutoFit/>
          </a:bodyPr>
          <a:lstStyle/>
          <a:p>
            <a:r>
              <a:rPr lang="en-GB" sz="1200">
                <a:solidFill>
                  <a:schemeClr val="bg1"/>
                </a:solidFill>
              </a:rPr>
              <a:t>Harrow &amp; Hillingdon</a:t>
            </a:r>
          </a:p>
        </p:txBody>
      </p:sp>
      <p:cxnSp>
        <p:nvCxnSpPr>
          <p:cNvPr id="30" name="Straight Arrow Connector 29">
            <a:extLst>
              <a:ext uri="{FF2B5EF4-FFF2-40B4-BE49-F238E27FC236}">
                <a16:creationId xmlns:a16="http://schemas.microsoft.com/office/drawing/2014/main" id="{B7A3C6F4-A30B-BE42-8717-A9A16C6FBF65}"/>
              </a:ext>
            </a:extLst>
          </p:cNvPr>
          <p:cNvCxnSpPr>
            <a:cxnSpLocks/>
          </p:cNvCxnSpPr>
          <p:nvPr/>
        </p:nvCxnSpPr>
        <p:spPr>
          <a:xfrm flipH="1">
            <a:off x="1712615" y="4296915"/>
            <a:ext cx="349133" cy="627586"/>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E74160-03F8-4E6D-38D1-96AC19BD48E8}"/>
              </a:ext>
            </a:extLst>
          </p:cNvPr>
          <p:cNvCxnSpPr>
            <a:cxnSpLocks/>
          </p:cNvCxnSpPr>
          <p:nvPr/>
        </p:nvCxnSpPr>
        <p:spPr>
          <a:xfrm flipH="1">
            <a:off x="2005543" y="4704033"/>
            <a:ext cx="207875" cy="243380"/>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1EA384A-2801-8302-EBAB-8F0A30297ED2}"/>
              </a:ext>
            </a:extLst>
          </p:cNvPr>
          <p:cNvCxnSpPr>
            <a:cxnSpLocks/>
          </p:cNvCxnSpPr>
          <p:nvPr/>
        </p:nvCxnSpPr>
        <p:spPr>
          <a:xfrm flipH="1">
            <a:off x="2088131" y="4105129"/>
            <a:ext cx="1141484" cy="888675"/>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C597A92-70E2-52CB-8180-4A775D3CC6A7}"/>
              </a:ext>
            </a:extLst>
          </p:cNvPr>
          <p:cNvCxnSpPr>
            <a:cxnSpLocks/>
            <a:stCxn id="22" idx="1"/>
          </p:cNvCxnSpPr>
          <p:nvPr/>
        </p:nvCxnSpPr>
        <p:spPr>
          <a:xfrm flipH="1">
            <a:off x="2154381" y="4701356"/>
            <a:ext cx="743098" cy="292448"/>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ED4C835-D2B3-0403-D318-1966B87042B0}"/>
              </a:ext>
            </a:extLst>
          </p:cNvPr>
          <p:cNvCxnSpPr>
            <a:cxnSpLocks/>
          </p:cNvCxnSpPr>
          <p:nvPr/>
        </p:nvCxnSpPr>
        <p:spPr>
          <a:xfrm flipH="1">
            <a:off x="2904392" y="3185737"/>
            <a:ext cx="1986619" cy="1893280"/>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CBF0C6B-BB96-C6D2-7C54-60ABDC83151A}"/>
              </a:ext>
            </a:extLst>
          </p:cNvPr>
          <p:cNvSpPr txBox="1"/>
          <p:nvPr/>
        </p:nvSpPr>
        <p:spPr>
          <a:xfrm>
            <a:off x="4063914" y="4223328"/>
            <a:ext cx="649175" cy="461665"/>
          </a:xfrm>
          <a:prstGeom prst="rect">
            <a:avLst/>
          </a:prstGeom>
          <a:solidFill>
            <a:srgbClr val="B5D137"/>
          </a:solidFill>
        </p:spPr>
        <p:txBody>
          <a:bodyPr wrap="square" rtlCol="0">
            <a:spAutoFit/>
          </a:bodyPr>
          <a:lstStyle/>
          <a:p>
            <a:r>
              <a:rPr lang="en-GB" sz="1200">
                <a:solidFill>
                  <a:schemeClr val="bg1"/>
                </a:solidFill>
              </a:rPr>
              <a:t>Milton Keynes</a:t>
            </a:r>
          </a:p>
        </p:txBody>
      </p:sp>
      <p:cxnSp>
        <p:nvCxnSpPr>
          <p:cNvPr id="47" name="Straight Arrow Connector 46">
            <a:extLst>
              <a:ext uri="{FF2B5EF4-FFF2-40B4-BE49-F238E27FC236}">
                <a16:creationId xmlns:a16="http://schemas.microsoft.com/office/drawing/2014/main" id="{1E55B484-4125-70D9-F24E-174101B908AD}"/>
              </a:ext>
            </a:extLst>
          </p:cNvPr>
          <p:cNvCxnSpPr>
            <a:cxnSpLocks/>
          </p:cNvCxnSpPr>
          <p:nvPr/>
        </p:nvCxnSpPr>
        <p:spPr>
          <a:xfrm flipH="1">
            <a:off x="3479101" y="4669320"/>
            <a:ext cx="761751" cy="457405"/>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D738E40-3743-22AB-9BF3-BB5D14FA0AB4}"/>
              </a:ext>
            </a:extLst>
          </p:cNvPr>
          <p:cNvCxnSpPr>
            <a:cxnSpLocks/>
            <a:stCxn id="24" idx="1"/>
          </p:cNvCxnSpPr>
          <p:nvPr/>
        </p:nvCxnSpPr>
        <p:spPr>
          <a:xfrm flipH="1">
            <a:off x="3556865" y="4937767"/>
            <a:ext cx="759718" cy="211932"/>
          </a:xfrm>
          <a:prstGeom prst="straightConnector1">
            <a:avLst/>
          </a:prstGeom>
          <a:ln>
            <a:solidFill>
              <a:srgbClr val="B5D137"/>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DD2A51B-F932-04BE-FB7B-6B6AD2C7D9E6}"/>
              </a:ext>
            </a:extLst>
          </p:cNvPr>
          <p:cNvSpPr txBox="1"/>
          <p:nvPr/>
        </p:nvSpPr>
        <p:spPr>
          <a:xfrm>
            <a:off x="235440" y="1689104"/>
            <a:ext cx="7324522" cy="307777"/>
          </a:xfrm>
          <a:prstGeom prst="rect">
            <a:avLst/>
          </a:prstGeom>
          <a:noFill/>
        </p:spPr>
        <p:txBody>
          <a:bodyPr wrap="square">
            <a:spAutoFit/>
          </a:bodyPr>
          <a:lstStyle/>
          <a:p>
            <a:r>
              <a:rPr lang="en-GB" sz="1400" b="1">
                <a:solidFill>
                  <a:srgbClr val="006965"/>
                </a:solidFill>
              </a:rPr>
              <a:t>GDHI per head of population (£) by ITL3 area (2021)</a:t>
            </a:r>
          </a:p>
        </p:txBody>
      </p:sp>
      <p:sp>
        <p:nvSpPr>
          <p:cNvPr id="55" name="TextBox 54">
            <a:extLst>
              <a:ext uri="{FF2B5EF4-FFF2-40B4-BE49-F238E27FC236}">
                <a16:creationId xmlns:a16="http://schemas.microsoft.com/office/drawing/2014/main" id="{301BCB36-2AB7-F71A-BF25-1A45B05C34FC}"/>
              </a:ext>
            </a:extLst>
          </p:cNvPr>
          <p:cNvSpPr txBox="1"/>
          <p:nvPr/>
        </p:nvSpPr>
        <p:spPr>
          <a:xfrm>
            <a:off x="7648150" y="1489027"/>
            <a:ext cx="4327235" cy="4278094"/>
          </a:xfrm>
          <a:prstGeom prst="rect">
            <a:avLst/>
          </a:prstGeom>
          <a:solidFill>
            <a:schemeClr val="bg1"/>
          </a:solidFill>
        </p:spPr>
        <p:txBody>
          <a:bodyPr wrap="square">
            <a:spAutoFit/>
          </a:bodyPr>
          <a:lstStyle/>
          <a:p>
            <a:pPr algn="ctr"/>
            <a:r>
              <a:rPr lang="en-GB" sz="1600"/>
              <a:t>Whilst Buckinghamshire’s productivity is similar to the national average, the county performs more strongly in terms of the disposable income of residents.  GDHI per head of population is 28% higher in Buckinghamshire than the England average, and Buckinghamshire is ranked 18</a:t>
            </a:r>
            <a:r>
              <a:rPr lang="en-GB" sz="1600" baseline="30000"/>
              <a:t>th</a:t>
            </a:r>
            <a:r>
              <a:rPr lang="en-GB" sz="1600"/>
              <a:t> of 133 ITL3* areas on this measure.  </a:t>
            </a:r>
          </a:p>
          <a:p>
            <a:pPr algn="ctr"/>
            <a:endParaRPr lang="en-GB" sz="1600"/>
          </a:p>
          <a:p>
            <a:pPr algn="ctr"/>
            <a:r>
              <a:rPr lang="en-GB" sz="1600"/>
              <a:t>Analysis conducted by </a:t>
            </a:r>
            <a:r>
              <a:rPr lang="en-GB" sz="1600">
                <a:hlinkClick r:id="rId4">
                  <a:extLst>
                    <a:ext uri="{A12FA001-AC4F-418D-AE19-62706E023703}">
                      <ahyp:hlinkClr xmlns:ahyp="http://schemas.microsoft.com/office/drawing/2018/hyperlinkcolor" val="tx"/>
                    </a:ext>
                  </a:extLst>
                </a:hlinkClick>
              </a:rPr>
              <a:t>ONS</a:t>
            </a:r>
            <a:r>
              <a:rPr lang="en-GB" sz="1600"/>
              <a:t> in 2021 found that areas with higher GDHI than productivity tended to be more rural but within commuting distance of large cities.  </a:t>
            </a:r>
          </a:p>
          <a:p>
            <a:pPr algn="ctr"/>
            <a:endParaRPr lang="en-GB" sz="1600"/>
          </a:p>
          <a:p>
            <a:pPr algn="ctr"/>
            <a:r>
              <a:rPr lang="en-GB" sz="1600"/>
              <a:t>High levels of disposable income in Buckinghamshire are therefore likely linked to a high proportion of residents working in highly paid roles in London-based firms.  </a:t>
            </a:r>
            <a:endParaRPr lang="en-GB" sz="1600">
              <a:solidFill>
                <a:schemeClr val="bg1"/>
              </a:solidFill>
            </a:endParaRPr>
          </a:p>
        </p:txBody>
      </p:sp>
      <p:sp>
        <p:nvSpPr>
          <p:cNvPr id="3" name="TextBox 2">
            <a:extLst>
              <a:ext uri="{FF2B5EF4-FFF2-40B4-BE49-F238E27FC236}">
                <a16:creationId xmlns:a16="http://schemas.microsoft.com/office/drawing/2014/main" id="{6E7F58C8-9F9D-01FF-5529-E33ED03ED5E4}"/>
              </a:ext>
            </a:extLst>
          </p:cNvPr>
          <p:cNvSpPr txBox="1"/>
          <p:nvPr/>
        </p:nvSpPr>
        <p:spPr>
          <a:xfrm>
            <a:off x="1688587" y="6403513"/>
            <a:ext cx="3338004" cy="276999"/>
          </a:xfrm>
          <a:prstGeom prst="rect">
            <a:avLst/>
          </a:prstGeom>
          <a:noFill/>
        </p:spPr>
        <p:txBody>
          <a:bodyPr wrap="square" rtlCol="0">
            <a:spAutoFit/>
          </a:bodyPr>
          <a:lstStyle/>
          <a:p>
            <a:r>
              <a:rPr lang="en-GB" sz="1200"/>
              <a:t>*See </a:t>
            </a:r>
            <a:r>
              <a:rPr lang="en-GB" sz="1200">
                <a:hlinkClick r:id="rId5" action="ppaction://hlinksldjump"/>
              </a:rPr>
              <a:t>Annex</a:t>
            </a:r>
            <a:r>
              <a:rPr lang="en-GB" sz="1200"/>
              <a:t> for definition</a:t>
            </a:r>
          </a:p>
        </p:txBody>
      </p:sp>
      <p:sp>
        <p:nvSpPr>
          <p:cNvPr id="4" name="TextBox 3">
            <a:extLst>
              <a:ext uri="{FF2B5EF4-FFF2-40B4-BE49-F238E27FC236}">
                <a16:creationId xmlns:a16="http://schemas.microsoft.com/office/drawing/2014/main" id="{A5ADD132-EF12-CB3E-57EC-CFE491121CDF}"/>
              </a:ext>
            </a:extLst>
          </p:cNvPr>
          <p:cNvSpPr txBox="1"/>
          <p:nvPr/>
        </p:nvSpPr>
        <p:spPr>
          <a:xfrm>
            <a:off x="8052644" y="5932437"/>
            <a:ext cx="3563987" cy="646331"/>
          </a:xfrm>
          <a:prstGeom prst="rect">
            <a:avLst/>
          </a:prstGeom>
          <a:noFill/>
          <a:ln>
            <a:solidFill>
              <a:schemeClr val="tx1"/>
            </a:solidFill>
          </a:ln>
        </p:spPr>
        <p:txBody>
          <a:bodyPr wrap="square" rtlCol="0">
            <a:spAutoFit/>
          </a:bodyPr>
          <a:lstStyle/>
          <a:p>
            <a:pPr algn="ctr"/>
            <a:r>
              <a:rPr lang="en-GB" sz="1200" b="0" i="0">
                <a:solidFill>
                  <a:srgbClr val="323132"/>
                </a:solidFill>
                <a:effectLst/>
              </a:rPr>
              <a:t>It should be noted that GDHI is calculated before housing costs such as rental and mortgage capital repayments. </a:t>
            </a:r>
            <a:endParaRPr lang="en-GB" sz="1200"/>
          </a:p>
        </p:txBody>
      </p:sp>
    </p:spTree>
    <p:extLst>
      <p:ext uri="{BB962C8B-B14F-4D97-AF65-F5344CB8AC3E}">
        <p14:creationId xmlns:p14="http://schemas.microsoft.com/office/powerpoint/2010/main" val="427735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Business population</a:t>
            </a:r>
          </a:p>
        </p:txBody>
      </p:sp>
    </p:spTree>
    <p:extLst>
      <p:ext uri="{BB962C8B-B14F-4D97-AF65-F5344CB8AC3E}">
        <p14:creationId xmlns:p14="http://schemas.microsoft.com/office/powerpoint/2010/main" val="152189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F912-B69E-BEC5-9AC2-F23C375189A5}"/>
              </a:ext>
            </a:extLst>
          </p:cNvPr>
          <p:cNvSpPr>
            <a:spLocks noGrp="1"/>
          </p:cNvSpPr>
          <p:nvPr>
            <p:ph type="title"/>
          </p:nvPr>
        </p:nvSpPr>
        <p:spPr>
          <a:xfrm>
            <a:off x="247650" y="222250"/>
            <a:ext cx="10515600" cy="625475"/>
          </a:xfrm>
        </p:spPr>
        <p:txBody>
          <a:bodyPr>
            <a:normAutofit/>
          </a:bodyPr>
          <a:lstStyle/>
          <a:p>
            <a:r>
              <a:rPr lang="en-GB" sz="3200" b="1">
                <a:solidFill>
                  <a:srgbClr val="006965"/>
                </a:solidFill>
                <a:latin typeface="+mn-lt"/>
              </a:rPr>
              <a:t>Business population - explainer</a:t>
            </a:r>
          </a:p>
        </p:txBody>
      </p:sp>
      <p:sp>
        <p:nvSpPr>
          <p:cNvPr id="5" name="Content Placeholder 4">
            <a:extLst>
              <a:ext uri="{FF2B5EF4-FFF2-40B4-BE49-F238E27FC236}">
                <a16:creationId xmlns:a16="http://schemas.microsoft.com/office/drawing/2014/main" id="{68492644-656D-AD5E-60E8-B6E240C089FA}"/>
              </a:ext>
            </a:extLst>
          </p:cNvPr>
          <p:cNvSpPr>
            <a:spLocks noGrp="1"/>
          </p:cNvSpPr>
          <p:nvPr>
            <p:ph idx="1"/>
          </p:nvPr>
        </p:nvSpPr>
        <p:spPr>
          <a:xfrm>
            <a:off x="352425" y="1101725"/>
            <a:ext cx="11176966" cy="4351338"/>
          </a:xfrm>
        </p:spPr>
        <p:txBody>
          <a:bodyPr>
            <a:normAutofit/>
          </a:bodyPr>
          <a:lstStyle/>
          <a:p>
            <a:r>
              <a:rPr lang="en-GB" sz="2400"/>
              <a:t>The majority of business statistics are produced for those operating over a certain threshold (i.e. those registered for VAT or PAYE)</a:t>
            </a:r>
          </a:p>
          <a:p>
            <a:r>
              <a:rPr lang="en-GB" sz="2400">
                <a:solidFill>
                  <a:schemeClr val="tx1"/>
                </a:solidFill>
              </a:rPr>
              <a:t>Businesses with a VAT taxable turnover of over £85,000 </a:t>
            </a:r>
            <a:r>
              <a:rPr lang="en-GB" sz="2400" b="0">
                <a:solidFill>
                  <a:schemeClr val="tx1"/>
                </a:solidFill>
                <a:effectLst/>
              </a:rPr>
              <a:t>must </a:t>
            </a:r>
            <a:r>
              <a:rPr lang="en-GB" sz="2400">
                <a:solidFill>
                  <a:schemeClr val="tx1"/>
                </a:solidFill>
                <a:effectLst/>
              </a:rPr>
              <a:t>register for VAT.</a:t>
            </a:r>
          </a:p>
          <a:p>
            <a:r>
              <a:rPr lang="en-GB" sz="2400">
                <a:solidFill>
                  <a:schemeClr val="tx1"/>
                </a:solidFill>
              </a:rPr>
              <a:t>Businesses with one or more employee (who are paid £120 or more a week) must register for PAYE.  This includes sole directors who take a salary from the company.</a:t>
            </a:r>
          </a:p>
          <a:p>
            <a:r>
              <a:rPr lang="en-GB" sz="2400">
                <a:effectLst/>
              </a:rPr>
              <a:t>Businesses not registered for VAT or PAYE are referred to a</a:t>
            </a:r>
            <a:r>
              <a:rPr lang="en-GB" sz="2400"/>
              <a:t>s being ‘unregistered.’</a:t>
            </a:r>
          </a:p>
          <a:p>
            <a:r>
              <a:rPr lang="en-GB" sz="2400"/>
              <a:t>A </a:t>
            </a:r>
            <a:r>
              <a:rPr lang="en-GB" sz="2400" b="1">
                <a:solidFill>
                  <a:srgbClr val="006965"/>
                </a:solidFill>
              </a:rPr>
              <a:t>business enterprise</a:t>
            </a:r>
            <a:r>
              <a:rPr lang="en-GB" sz="2400">
                <a:solidFill>
                  <a:srgbClr val="006965"/>
                </a:solidFill>
              </a:rPr>
              <a:t> </a:t>
            </a:r>
            <a:r>
              <a:rPr lang="en-GB" sz="2400"/>
              <a:t>is the smallest combination of legal units (generally based on VAT and/or PAYE records) which has a certain degree of autonomy within an enterprise group. </a:t>
            </a:r>
          </a:p>
          <a:p>
            <a:r>
              <a:rPr lang="en-GB" sz="2400"/>
              <a:t>A </a:t>
            </a:r>
            <a:r>
              <a:rPr lang="en-GB" sz="2400" b="1">
                <a:solidFill>
                  <a:srgbClr val="006965"/>
                </a:solidFill>
              </a:rPr>
              <a:t>business unit </a:t>
            </a:r>
            <a:r>
              <a:rPr lang="en-GB" sz="2400"/>
              <a:t>is a branch, factor or office (etc) of a business enterprise. </a:t>
            </a:r>
          </a:p>
          <a:p>
            <a:endParaRPr lang="en-GB"/>
          </a:p>
        </p:txBody>
      </p:sp>
    </p:spTree>
    <p:extLst>
      <p:ext uri="{BB962C8B-B14F-4D97-AF65-F5344CB8AC3E}">
        <p14:creationId xmlns:p14="http://schemas.microsoft.com/office/powerpoint/2010/main" val="273059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Background</a:t>
            </a:r>
          </a:p>
        </p:txBody>
      </p:sp>
    </p:spTree>
    <p:extLst>
      <p:ext uri="{BB962C8B-B14F-4D97-AF65-F5344CB8AC3E}">
        <p14:creationId xmlns:p14="http://schemas.microsoft.com/office/powerpoint/2010/main" val="249809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39270AB-A5AB-8DC4-D6DD-7D2112E7F3CC}"/>
              </a:ext>
            </a:extLst>
          </p:cNvPr>
          <p:cNvGraphicFramePr>
            <a:graphicFrameLocks noGrp="1"/>
          </p:cNvGraphicFramePr>
          <p:nvPr>
            <p:ph idx="1"/>
            <p:extLst>
              <p:ext uri="{D42A27DB-BD31-4B8C-83A1-F6EECF244321}">
                <p14:modId xmlns:p14="http://schemas.microsoft.com/office/powerpoint/2010/main" val="1301787002"/>
              </p:ext>
            </p:extLst>
          </p:nvPr>
        </p:nvGraphicFramePr>
        <p:xfrm>
          <a:off x="414779" y="966009"/>
          <a:ext cx="11387579" cy="4114800"/>
        </p:xfrm>
        <a:graphic>
          <a:graphicData uri="http://schemas.openxmlformats.org/drawingml/2006/table">
            <a:tbl>
              <a:tblPr firstRow="1" bandRow="1">
                <a:tableStyleId>{5C22544A-7EE6-4342-B048-85BDC9FD1C3A}</a:tableStyleId>
              </a:tblPr>
              <a:tblGrid>
                <a:gridCol w="10427517">
                  <a:extLst>
                    <a:ext uri="{9D8B030D-6E8A-4147-A177-3AD203B41FA5}">
                      <a16:colId xmlns:a16="http://schemas.microsoft.com/office/drawing/2014/main" val="1861778443"/>
                    </a:ext>
                  </a:extLst>
                </a:gridCol>
                <a:gridCol w="960062">
                  <a:extLst>
                    <a:ext uri="{9D8B030D-6E8A-4147-A177-3AD203B41FA5}">
                      <a16:colId xmlns:a16="http://schemas.microsoft.com/office/drawing/2014/main" val="20584071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tx1"/>
                          </a:solidFill>
                          <a:latin typeface="+mn-lt"/>
                        </a:rPr>
                        <a:t>Overall, there are an estimated 67,300 private sector businesses operating in Buckinghamshire, just over hal</a:t>
                      </a:r>
                      <a:r>
                        <a:rPr lang="en-GB" sz="1800" b="0">
                          <a:solidFill>
                            <a:schemeClr val="tx1"/>
                          </a:solidFill>
                        </a:rPr>
                        <a:t>f of whom are very small, in that they have no employees and are not registered for VAT or PAYE</a:t>
                      </a:r>
                      <a:r>
                        <a:rPr lang="en-GB" sz="1800" b="0">
                          <a:solidFill>
                            <a:schemeClr val="tx1"/>
                          </a:solidFill>
                          <a:latin typeface="+mn-lt"/>
                        </a:rPr>
                        <a:t>.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5854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rPr>
                        <a:t>Buckinghamshire has a much larger business base (on a per head of population basis) than the national average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14940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Buckinghamshire has experienced slower than national average growth in the number of VAT/PAYE businesses (enterprises) over the last decade.</a:t>
                      </a:r>
                      <a:endParaRPr lang="en-GB" sz="180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8884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rPr>
                        <a:t>Micro firms are more dominant in the Buckinghamshire economy that the national average, but large companies provide a significant number of jobs.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12720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95000"/>
                              <a:lumOff val="5000"/>
                            </a:schemeClr>
                          </a:solidFill>
                          <a:ea typeface="Times New Roman" panose="02020603050405020304" pitchFamily="18" charset="0"/>
                        </a:rPr>
                        <a:t>There are particularly high concentrations of VAT/PAYE businesses in the Beaconsfield, High Wycombe and Aylesbury areas.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9888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95000"/>
                              <a:lumOff val="5000"/>
                            </a:schemeClr>
                          </a:solidFill>
                          <a:ea typeface="Times New Roman" panose="02020603050405020304" pitchFamily="18" charset="0"/>
                        </a:rPr>
                        <a:t>Buckinghamshire’s largest businesses (employing more than 250 people) are mainly located in the south of the county, in particular along the M4 corridor, in Aylesbury, in the north of the county (in the area which includes Silverstone Park), and in the area to the north of Thame.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7242093"/>
                  </a:ext>
                </a:extLst>
              </a:tr>
            </a:tbl>
          </a:graphicData>
        </a:graphic>
      </p:graphicFrame>
      <p:sp>
        <p:nvSpPr>
          <p:cNvPr id="5" name="Title 1">
            <a:extLst>
              <a:ext uri="{FF2B5EF4-FFF2-40B4-BE49-F238E27FC236}">
                <a16:creationId xmlns:a16="http://schemas.microsoft.com/office/drawing/2014/main" id="{EFB21E18-E328-B2A8-0533-5BEF51023895}"/>
              </a:ext>
            </a:extLst>
          </p:cNvPr>
          <p:cNvSpPr>
            <a:spLocks noGrp="1"/>
          </p:cNvSpPr>
          <p:nvPr>
            <p:ph type="title"/>
          </p:nvPr>
        </p:nvSpPr>
        <p:spPr>
          <a:xfrm>
            <a:off x="296662" y="188696"/>
            <a:ext cx="10515600" cy="593663"/>
          </a:xfrm>
        </p:spPr>
        <p:txBody>
          <a:bodyPr>
            <a:normAutofit/>
          </a:bodyPr>
          <a:lstStyle/>
          <a:p>
            <a:r>
              <a:rPr lang="en-GB" sz="3200" b="1">
                <a:solidFill>
                  <a:srgbClr val="006965"/>
                </a:solidFill>
                <a:latin typeface="+mn-lt"/>
              </a:rPr>
              <a:t>Summary: Business population of Buckinghamshire</a:t>
            </a:r>
          </a:p>
        </p:txBody>
      </p:sp>
      <p:sp>
        <p:nvSpPr>
          <p:cNvPr id="6" name="Oval 5">
            <a:extLst>
              <a:ext uri="{FF2B5EF4-FFF2-40B4-BE49-F238E27FC236}">
                <a16:creationId xmlns:a16="http://schemas.microsoft.com/office/drawing/2014/main" id="{D817853D-E0B4-C42D-094D-CDE6B7A9B734}"/>
              </a:ext>
            </a:extLst>
          </p:cNvPr>
          <p:cNvSpPr/>
          <p:nvPr/>
        </p:nvSpPr>
        <p:spPr>
          <a:xfrm>
            <a:off x="11145067" y="1105923"/>
            <a:ext cx="328474" cy="31172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37493DA-8F57-379D-DE99-17B3DE098A76}"/>
              </a:ext>
            </a:extLst>
          </p:cNvPr>
          <p:cNvSpPr/>
          <p:nvPr/>
        </p:nvSpPr>
        <p:spPr>
          <a:xfrm>
            <a:off x="11145067" y="2387164"/>
            <a:ext cx="328474" cy="311726"/>
          </a:xfrm>
          <a:prstGeom prst="ellipse">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53D0AB8-81F2-1E47-206B-200366B0C012}"/>
              </a:ext>
            </a:extLst>
          </p:cNvPr>
          <p:cNvSpPr/>
          <p:nvPr/>
        </p:nvSpPr>
        <p:spPr>
          <a:xfrm>
            <a:off x="11145067" y="3041487"/>
            <a:ext cx="328474" cy="31172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06EEFA0-C508-81AD-1DD8-EF2D8528C26D}"/>
              </a:ext>
            </a:extLst>
          </p:cNvPr>
          <p:cNvSpPr/>
          <p:nvPr/>
        </p:nvSpPr>
        <p:spPr>
          <a:xfrm>
            <a:off x="11145067" y="3640619"/>
            <a:ext cx="328474" cy="31172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3C7D7B5-929A-1171-1289-3A1EF5FBF0E0}"/>
              </a:ext>
            </a:extLst>
          </p:cNvPr>
          <p:cNvSpPr/>
          <p:nvPr/>
        </p:nvSpPr>
        <p:spPr>
          <a:xfrm>
            <a:off x="11145067" y="4325814"/>
            <a:ext cx="328474" cy="31172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E0B168C-35E1-5756-0734-3B066E676F4F}"/>
              </a:ext>
            </a:extLst>
          </p:cNvPr>
          <p:cNvSpPr/>
          <p:nvPr/>
        </p:nvSpPr>
        <p:spPr>
          <a:xfrm>
            <a:off x="0" y="6276513"/>
            <a:ext cx="12192000" cy="479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3309A71-5AC5-A064-ACCD-BD12407DDC22}"/>
              </a:ext>
            </a:extLst>
          </p:cNvPr>
          <p:cNvPicPr>
            <a:picLocks noChangeAspect="1"/>
          </p:cNvPicPr>
          <p:nvPr/>
        </p:nvPicPr>
        <p:blipFill>
          <a:blip r:embed="rId2"/>
          <a:stretch>
            <a:fillRect/>
          </a:stretch>
        </p:blipFill>
        <p:spPr>
          <a:xfrm>
            <a:off x="183540" y="5177856"/>
            <a:ext cx="2142059" cy="1491448"/>
          </a:xfrm>
          <a:prstGeom prst="rect">
            <a:avLst/>
          </a:prstGeom>
        </p:spPr>
      </p:pic>
      <p:sp>
        <p:nvSpPr>
          <p:cNvPr id="2" name="Oval 1">
            <a:extLst>
              <a:ext uri="{FF2B5EF4-FFF2-40B4-BE49-F238E27FC236}">
                <a16:creationId xmlns:a16="http://schemas.microsoft.com/office/drawing/2014/main" id="{6C19FB4B-409D-A92D-2DB6-13B3167B019A}"/>
              </a:ext>
            </a:extLst>
          </p:cNvPr>
          <p:cNvSpPr/>
          <p:nvPr/>
        </p:nvSpPr>
        <p:spPr>
          <a:xfrm>
            <a:off x="11145067" y="1746543"/>
            <a:ext cx="328474" cy="311726"/>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659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733C-B58A-411A-93F5-653A280BC161}"/>
              </a:ext>
            </a:extLst>
          </p:cNvPr>
          <p:cNvSpPr>
            <a:spLocks noGrp="1"/>
          </p:cNvSpPr>
          <p:nvPr>
            <p:ph type="title"/>
          </p:nvPr>
        </p:nvSpPr>
        <p:spPr>
          <a:xfrm>
            <a:off x="2464725" y="471263"/>
            <a:ext cx="7262549" cy="673562"/>
          </a:xfrm>
        </p:spPr>
        <p:txBody>
          <a:bodyPr>
            <a:noAutofit/>
          </a:bodyPr>
          <a:lstStyle/>
          <a:p>
            <a:pPr algn="ctr"/>
            <a:r>
              <a:rPr lang="en-GB" sz="2400" b="1">
                <a:solidFill>
                  <a:srgbClr val="006965"/>
                </a:solidFill>
                <a:latin typeface="+mn-lt"/>
              </a:rPr>
              <a:t>There were approximately 67,300 private sector businesses operating in Buckinghamshire in 2023 </a:t>
            </a:r>
            <a:endParaRPr lang="en-GB" sz="2400">
              <a:latin typeface="+mn-lt"/>
            </a:endParaRPr>
          </a:p>
        </p:txBody>
      </p:sp>
      <p:graphicFrame>
        <p:nvGraphicFramePr>
          <p:cNvPr id="5" name="Content Placeholder 4">
            <a:extLst>
              <a:ext uri="{FF2B5EF4-FFF2-40B4-BE49-F238E27FC236}">
                <a16:creationId xmlns:a16="http://schemas.microsoft.com/office/drawing/2014/main" id="{FD41F607-84AD-4F8D-BCEC-EF943172462D}"/>
              </a:ext>
            </a:extLst>
          </p:cNvPr>
          <p:cNvGraphicFramePr>
            <a:graphicFrameLocks noGrp="1"/>
          </p:cNvGraphicFramePr>
          <p:nvPr>
            <p:ph sz="half" idx="2"/>
            <p:extLst>
              <p:ext uri="{D42A27DB-BD31-4B8C-83A1-F6EECF244321}">
                <p14:modId xmlns:p14="http://schemas.microsoft.com/office/powerpoint/2010/main" val="4183924779"/>
              </p:ext>
            </p:extLst>
          </p:nvPr>
        </p:nvGraphicFramePr>
        <p:xfrm>
          <a:off x="6879938" y="1621920"/>
          <a:ext cx="4665955" cy="404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9">
            <a:extLst>
              <a:ext uri="{FF2B5EF4-FFF2-40B4-BE49-F238E27FC236}">
                <a16:creationId xmlns:a16="http://schemas.microsoft.com/office/drawing/2014/main" id="{29E2BBDB-B578-422A-BE9A-9F0E9DCACAAE}"/>
              </a:ext>
            </a:extLst>
          </p:cNvPr>
          <p:cNvSpPr txBox="1">
            <a:spLocks/>
          </p:cNvSpPr>
          <p:nvPr/>
        </p:nvSpPr>
        <p:spPr>
          <a:xfrm>
            <a:off x="355554" y="2014311"/>
            <a:ext cx="5962095" cy="1631844"/>
          </a:xfrm>
          <a:prstGeom prst="rect">
            <a:avLst/>
          </a:prstGeom>
          <a:noFill/>
          <a:ln w="1905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solidFill>
                  <a:schemeClr val="tx1"/>
                </a:solidFill>
              </a:rPr>
              <a:t>At the beginning of 2023, we estimate that there were approximately </a:t>
            </a:r>
            <a:r>
              <a:rPr lang="en-GB" sz="1600" b="1">
                <a:solidFill>
                  <a:srgbClr val="006965"/>
                </a:solidFill>
              </a:rPr>
              <a:t>67,300 private sector </a:t>
            </a:r>
            <a:r>
              <a:rPr lang="en-GB" sz="1600">
                <a:solidFill>
                  <a:schemeClr val="tx1"/>
                </a:solidFill>
              </a:rPr>
              <a:t>(including non-profit) businesses in Buckinghamshire</a:t>
            </a:r>
            <a:r>
              <a:rPr lang="en-GB" sz="1600"/>
              <a:t>. Just over half of these businesses (approximately </a:t>
            </a:r>
            <a:r>
              <a:rPr lang="en-GB" sz="1600" b="1">
                <a:solidFill>
                  <a:srgbClr val="006965"/>
                </a:solidFill>
              </a:rPr>
              <a:t>36,200</a:t>
            </a:r>
            <a:r>
              <a:rPr lang="en-GB" sz="1600"/>
              <a:t>) had no employees and were not registered for VAT / PAYE.</a:t>
            </a:r>
          </a:p>
          <a:p>
            <a:pPr marL="0" indent="0" algn="ctr">
              <a:buNone/>
            </a:pPr>
            <a:r>
              <a:rPr lang="en-GB" sz="1600"/>
              <a:t>There were </a:t>
            </a:r>
            <a:r>
              <a:rPr lang="en-GB" sz="1600" b="1">
                <a:solidFill>
                  <a:srgbClr val="006965"/>
                </a:solidFill>
              </a:rPr>
              <a:t>31,000</a:t>
            </a:r>
            <a:r>
              <a:rPr lang="en-GB" sz="1600"/>
              <a:t> </a:t>
            </a:r>
            <a:r>
              <a:rPr lang="en-GB" sz="1600" u="sng"/>
              <a:t>private sector </a:t>
            </a:r>
            <a:r>
              <a:rPr lang="en-GB" sz="1600"/>
              <a:t>VAT / PAYE registered enterprises in Buckinghamshire in 2023.</a:t>
            </a:r>
          </a:p>
        </p:txBody>
      </p:sp>
      <p:sp>
        <p:nvSpPr>
          <p:cNvPr id="9" name="Content Placeholder 9">
            <a:extLst>
              <a:ext uri="{FF2B5EF4-FFF2-40B4-BE49-F238E27FC236}">
                <a16:creationId xmlns:a16="http://schemas.microsoft.com/office/drawing/2014/main" id="{70F33E46-A2EB-4AF9-B8FE-3C3F5F6AD0CA}"/>
              </a:ext>
            </a:extLst>
          </p:cNvPr>
          <p:cNvSpPr txBox="1">
            <a:spLocks/>
          </p:cNvSpPr>
          <p:nvPr/>
        </p:nvSpPr>
        <p:spPr>
          <a:xfrm>
            <a:off x="355554" y="3790013"/>
            <a:ext cx="5741268" cy="1631844"/>
          </a:xfrm>
          <a:prstGeom prst="rect">
            <a:avLst/>
          </a:prstGeom>
          <a:solidFill>
            <a:schemeClr val="bg1"/>
          </a:solidFill>
          <a:ln w="1905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t>We estimate that the total number of private sector businesses in Buckinghamshire grew by approximately 2% between 2022 and 2023.  With almost all of the growth being in the number of unregistered businesses.  This is broadly in line with the national trend. </a:t>
            </a:r>
          </a:p>
          <a:p>
            <a:pPr marL="0" indent="0" algn="ctr">
              <a:buNone/>
            </a:pPr>
            <a:r>
              <a:rPr lang="en-GB" sz="1600"/>
              <a:t>We have very limited information on the economic contribution of Buckinghamshire’s unregistered businesses.</a:t>
            </a:r>
          </a:p>
        </p:txBody>
      </p:sp>
      <p:sp>
        <p:nvSpPr>
          <p:cNvPr id="3" name="TextBox 2">
            <a:extLst>
              <a:ext uri="{FF2B5EF4-FFF2-40B4-BE49-F238E27FC236}">
                <a16:creationId xmlns:a16="http://schemas.microsoft.com/office/drawing/2014/main" id="{62398134-726A-A524-2886-BFC56A1E4D99}"/>
              </a:ext>
            </a:extLst>
          </p:cNvPr>
          <p:cNvSpPr txBox="1"/>
          <p:nvPr/>
        </p:nvSpPr>
        <p:spPr>
          <a:xfrm>
            <a:off x="355554" y="6402747"/>
            <a:ext cx="8647043" cy="276999"/>
          </a:xfrm>
          <a:prstGeom prst="rect">
            <a:avLst/>
          </a:prstGeom>
          <a:noFill/>
        </p:spPr>
        <p:txBody>
          <a:bodyPr wrap="square" rtlCol="0">
            <a:spAutoFit/>
          </a:bodyPr>
          <a:lstStyle/>
          <a:p>
            <a:r>
              <a:rPr lang="en-GB" sz="1200"/>
              <a:t>Source: </a:t>
            </a:r>
            <a:r>
              <a:rPr lang="en-GB" sz="1200">
                <a:hlinkClick r:id="rId7"/>
              </a:rPr>
              <a:t>UK Business Count </a:t>
            </a:r>
            <a:r>
              <a:rPr lang="en-GB" sz="1200"/>
              <a:t>2023, ONS and </a:t>
            </a:r>
            <a:r>
              <a:rPr lang="en-GB" sz="1200">
                <a:hlinkClick r:id="rId8"/>
              </a:rPr>
              <a:t>Business Population Estimates</a:t>
            </a:r>
            <a:r>
              <a:rPr lang="en-GB" sz="1200"/>
              <a:t>, Department for Business and Trade, 2023</a:t>
            </a:r>
          </a:p>
        </p:txBody>
      </p:sp>
    </p:spTree>
    <p:extLst>
      <p:ext uri="{BB962C8B-B14F-4D97-AF65-F5344CB8AC3E}">
        <p14:creationId xmlns:p14="http://schemas.microsoft.com/office/powerpoint/2010/main" val="335143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7023-8A01-C424-B09D-3EC5E94D1730}"/>
              </a:ext>
            </a:extLst>
          </p:cNvPr>
          <p:cNvSpPr>
            <a:spLocks noGrp="1"/>
          </p:cNvSpPr>
          <p:nvPr>
            <p:ph type="title"/>
          </p:nvPr>
        </p:nvSpPr>
        <p:spPr>
          <a:xfrm>
            <a:off x="1730604" y="142449"/>
            <a:ext cx="8578391" cy="1077176"/>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006965"/>
                </a:solidFill>
                <a:latin typeface="+mn-lt"/>
              </a:rPr>
              <a:t>Buckinghamshire has a much larger VAT/PAYE business base (on a per head of population basis) than the national average</a:t>
            </a:r>
          </a:p>
        </p:txBody>
      </p:sp>
      <p:sp>
        <p:nvSpPr>
          <p:cNvPr id="3" name="Content Placeholder 2">
            <a:extLst>
              <a:ext uri="{FF2B5EF4-FFF2-40B4-BE49-F238E27FC236}">
                <a16:creationId xmlns:a16="http://schemas.microsoft.com/office/drawing/2014/main" id="{3E82512E-A5DE-B388-0115-12F5C4FFEBE4}"/>
              </a:ext>
            </a:extLst>
          </p:cNvPr>
          <p:cNvSpPr>
            <a:spLocks noGrp="1"/>
          </p:cNvSpPr>
          <p:nvPr>
            <p:ph sz="half" idx="1"/>
          </p:nvPr>
        </p:nvSpPr>
        <p:spPr>
          <a:xfrm>
            <a:off x="3174476" y="4848702"/>
            <a:ext cx="5181600" cy="791360"/>
          </a:xfrm>
          <a:ln>
            <a:solidFill>
              <a:schemeClr val="tx1"/>
            </a:solidFill>
          </a:ln>
        </p:spPr>
        <p:txBody>
          <a:bodyPr>
            <a:normAutofit/>
          </a:bodyPr>
          <a:lstStyle/>
          <a:p>
            <a:pPr marL="0" indent="0" algn="ctr">
              <a:buNone/>
            </a:pPr>
            <a:r>
              <a:rPr lang="en-GB" sz="1600"/>
              <a:t>In 2022, there were 60 VAT/PAYE registered businesses in Buckinghamshire per 1,000 residents, much higher than the national average of 45, and the regional average of 47.</a:t>
            </a:r>
          </a:p>
        </p:txBody>
      </p:sp>
      <p:sp>
        <p:nvSpPr>
          <p:cNvPr id="5" name="Oval 4">
            <a:extLst>
              <a:ext uri="{FF2B5EF4-FFF2-40B4-BE49-F238E27FC236}">
                <a16:creationId xmlns:a16="http://schemas.microsoft.com/office/drawing/2014/main" id="{D0D02078-813C-25A9-7D87-D75C0A536A14}"/>
              </a:ext>
            </a:extLst>
          </p:cNvPr>
          <p:cNvSpPr/>
          <p:nvPr/>
        </p:nvSpPr>
        <p:spPr>
          <a:xfrm>
            <a:off x="2505183" y="1433062"/>
            <a:ext cx="2394099" cy="23291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60</a:t>
            </a:r>
            <a:r>
              <a:rPr lang="en-GB"/>
              <a:t> </a:t>
            </a:r>
          </a:p>
          <a:p>
            <a:pPr algn="ctr"/>
            <a:r>
              <a:rPr lang="en-GB"/>
              <a:t>businesses per 1,000 residents</a:t>
            </a:r>
          </a:p>
        </p:txBody>
      </p:sp>
      <p:sp>
        <p:nvSpPr>
          <p:cNvPr id="6" name="TextBox 5">
            <a:extLst>
              <a:ext uri="{FF2B5EF4-FFF2-40B4-BE49-F238E27FC236}">
                <a16:creationId xmlns:a16="http://schemas.microsoft.com/office/drawing/2014/main" id="{0B009E74-4669-9788-3C82-7C9CDCA7E19A}"/>
              </a:ext>
            </a:extLst>
          </p:cNvPr>
          <p:cNvSpPr txBox="1"/>
          <p:nvPr/>
        </p:nvSpPr>
        <p:spPr>
          <a:xfrm>
            <a:off x="2780907" y="3882700"/>
            <a:ext cx="1842653" cy="369332"/>
          </a:xfrm>
          <a:prstGeom prst="rect">
            <a:avLst/>
          </a:prstGeom>
          <a:noFill/>
        </p:spPr>
        <p:txBody>
          <a:bodyPr wrap="square" rtlCol="0">
            <a:spAutoFit/>
          </a:bodyPr>
          <a:lstStyle/>
          <a:p>
            <a:pPr algn="ctr"/>
            <a:r>
              <a:rPr lang="en-GB"/>
              <a:t>Buckinghamshire</a:t>
            </a:r>
          </a:p>
        </p:txBody>
      </p:sp>
      <p:sp>
        <p:nvSpPr>
          <p:cNvPr id="7" name="Oval 6">
            <a:extLst>
              <a:ext uri="{FF2B5EF4-FFF2-40B4-BE49-F238E27FC236}">
                <a16:creationId xmlns:a16="http://schemas.microsoft.com/office/drawing/2014/main" id="{0B3FEDBA-4754-6B03-5F64-8D358145F556}"/>
              </a:ext>
            </a:extLst>
          </p:cNvPr>
          <p:cNvSpPr/>
          <p:nvPr/>
        </p:nvSpPr>
        <p:spPr>
          <a:xfrm>
            <a:off x="5174673" y="1880155"/>
            <a:ext cx="1937328" cy="1882089"/>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47</a:t>
            </a:r>
            <a:r>
              <a:rPr lang="en-GB"/>
              <a:t> businesses per 1,000 residents </a:t>
            </a:r>
          </a:p>
        </p:txBody>
      </p:sp>
      <p:sp>
        <p:nvSpPr>
          <p:cNvPr id="8" name="TextBox 7">
            <a:extLst>
              <a:ext uri="{FF2B5EF4-FFF2-40B4-BE49-F238E27FC236}">
                <a16:creationId xmlns:a16="http://schemas.microsoft.com/office/drawing/2014/main" id="{F465B0AA-490A-5AD3-ADF9-915D7970CEC8}"/>
              </a:ext>
            </a:extLst>
          </p:cNvPr>
          <p:cNvSpPr txBox="1"/>
          <p:nvPr/>
        </p:nvSpPr>
        <p:spPr>
          <a:xfrm>
            <a:off x="5174673" y="3882700"/>
            <a:ext cx="1842654" cy="369332"/>
          </a:xfrm>
          <a:prstGeom prst="rect">
            <a:avLst/>
          </a:prstGeom>
          <a:noFill/>
        </p:spPr>
        <p:txBody>
          <a:bodyPr wrap="square" rtlCol="0">
            <a:spAutoFit/>
          </a:bodyPr>
          <a:lstStyle/>
          <a:p>
            <a:pPr algn="ctr"/>
            <a:r>
              <a:rPr lang="en-GB"/>
              <a:t>South East</a:t>
            </a:r>
          </a:p>
        </p:txBody>
      </p:sp>
      <p:sp>
        <p:nvSpPr>
          <p:cNvPr id="9" name="Oval 8">
            <a:extLst>
              <a:ext uri="{FF2B5EF4-FFF2-40B4-BE49-F238E27FC236}">
                <a16:creationId xmlns:a16="http://schemas.microsoft.com/office/drawing/2014/main" id="{481FDCCD-CB3C-FD23-664E-A46EB1A44153}"/>
              </a:ext>
            </a:extLst>
          </p:cNvPr>
          <p:cNvSpPr/>
          <p:nvPr/>
        </p:nvSpPr>
        <p:spPr>
          <a:xfrm>
            <a:off x="7356765" y="2053967"/>
            <a:ext cx="1674292" cy="1708277"/>
          </a:xfrm>
          <a:prstGeom prst="ellipse">
            <a:avLst/>
          </a:prstGeom>
          <a:solidFill>
            <a:srgbClr val="B5D137"/>
          </a:solidFill>
          <a:ln>
            <a:solidFill>
              <a:srgbClr val="B5D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45</a:t>
            </a:r>
            <a:r>
              <a:rPr lang="en-GB"/>
              <a:t> businesses per 1,000 residents</a:t>
            </a:r>
          </a:p>
        </p:txBody>
      </p:sp>
      <p:sp>
        <p:nvSpPr>
          <p:cNvPr id="10" name="TextBox 9">
            <a:extLst>
              <a:ext uri="{FF2B5EF4-FFF2-40B4-BE49-F238E27FC236}">
                <a16:creationId xmlns:a16="http://schemas.microsoft.com/office/drawing/2014/main" id="{7D8C7201-D249-8B3F-E8F9-313B6BE89EB8}"/>
              </a:ext>
            </a:extLst>
          </p:cNvPr>
          <p:cNvSpPr txBox="1"/>
          <p:nvPr/>
        </p:nvSpPr>
        <p:spPr>
          <a:xfrm>
            <a:off x="7112001" y="3882700"/>
            <a:ext cx="2214418" cy="369332"/>
          </a:xfrm>
          <a:prstGeom prst="rect">
            <a:avLst/>
          </a:prstGeom>
          <a:noFill/>
        </p:spPr>
        <p:txBody>
          <a:bodyPr wrap="square" rtlCol="0">
            <a:spAutoFit/>
          </a:bodyPr>
          <a:lstStyle/>
          <a:p>
            <a:pPr algn="ctr"/>
            <a:r>
              <a:rPr lang="en-GB"/>
              <a:t>England</a:t>
            </a:r>
          </a:p>
        </p:txBody>
      </p:sp>
      <p:sp>
        <p:nvSpPr>
          <p:cNvPr id="11" name="TextBox 10">
            <a:extLst>
              <a:ext uri="{FF2B5EF4-FFF2-40B4-BE49-F238E27FC236}">
                <a16:creationId xmlns:a16="http://schemas.microsoft.com/office/drawing/2014/main" id="{DE92633C-5341-C6AF-5CEA-20B16EC80E90}"/>
              </a:ext>
            </a:extLst>
          </p:cNvPr>
          <p:cNvSpPr txBox="1"/>
          <p:nvPr/>
        </p:nvSpPr>
        <p:spPr>
          <a:xfrm>
            <a:off x="137474" y="6441669"/>
            <a:ext cx="11255604" cy="276999"/>
          </a:xfrm>
          <a:prstGeom prst="rect">
            <a:avLst/>
          </a:prstGeom>
          <a:noFill/>
        </p:spPr>
        <p:txBody>
          <a:bodyPr wrap="square" rtlCol="0">
            <a:spAutoFit/>
          </a:bodyPr>
          <a:lstStyle/>
          <a:p>
            <a:r>
              <a:rPr lang="en-GB" sz="1200"/>
              <a:t>Source: </a:t>
            </a:r>
            <a:r>
              <a:rPr lang="en-GB" sz="1200" u="sng">
                <a:solidFill>
                  <a:schemeClr val="accent1"/>
                </a:solidFill>
              </a:rPr>
              <a:t>B</a:t>
            </a:r>
            <a:r>
              <a:rPr lang="en-GB" sz="1200">
                <a:hlinkClick r:id="rId2"/>
              </a:rPr>
              <a:t>usiness Demography 2022, ONS</a:t>
            </a:r>
            <a:r>
              <a:rPr lang="en-GB" sz="1200"/>
              <a:t> and ONS mid-year population estimates </a:t>
            </a:r>
          </a:p>
        </p:txBody>
      </p:sp>
    </p:spTree>
    <p:extLst>
      <p:ext uri="{BB962C8B-B14F-4D97-AF65-F5344CB8AC3E}">
        <p14:creationId xmlns:p14="http://schemas.microsoft.com/office/powerpoint/2010/main" val="131502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0756-5AA0-46F6-BE88-36AFA7387705}"/>
              </a:ext>
            </a:extLst>
          </p:cNvPr>
          <p:cNvSpPr>
            <a:spLocks noGrp="1"/>
          </p:cNvSpPr>
          <p:nvPr>
            <p:ph type="title"/>
          </p:nvPr>
        </p:nvSpPr>
        <p:spPr>
          <a:xfrm>
            <a:off x="1372777" y="197697"/>
            <a:ext cx="9047505" cy="753462"/>
          </a:xfrm>
        </p:spPr>
        <p:txBody>
          <a:bodyPr>
            <a:noAutofit/>
          </a:bodyPr>
          <a:lstStyle/>
          <a:p>
            <a:pPr lvl="1" algn="ctr"/>
            <a:r>
              <a:rPr lang="en-GB" sz="2000" b="1">
                <a:solidFill>
                  <a:srgbClr val="006965"/>
                </a:solidFill>
                <a:latin typeface="+mn-lt"/>
              </a:rPr>
              <a:t>The number of VAT/PAYE registered businesses operating in Buckinghamshire has been relatively stable since 2017</a:t>
            </a:r>
          </a:p>
        </p:txBody>
      </p:sp>
      <p:sp>
        <p:nvSpPr>
          <p:cNvPr id="10" name="Content Placeholder 9">
            <a:extLst>
              <a:ext uri="{FF2B5EF4-FFF2-40B4-BE49-F238E27FC236}">
                <a16:creationId xmlns:a16="http://schemas.microsoft.com/office/drawing/2014/main" id="{3F7DFE7A-30A1-4AF9-998E-DD848CF8CD63}"/>
              </a:ext>
            </a:extLst>
          </p:cNvPr>
          <p:cNvSpPr>
            <a:spLocks noGrp="1"/>
          </p:cNvSpPr>
          <p:nvPr>
            <p:ph sz="half" idx="1"/>
          </p:nvPr>
        </p:nvSpPr>
        <p:spPr>
          <a:xfrm>
            <a:off x="5896530" y="2103665"/>
            <a:ext cx="5623025" cy="2994919"/>
          </a:xfrm>
          <a:noFill/>
          <a:ln w="19050">
            <a:solidFill>
              <a:schemeClr val="bg1"/>
            </a:solidFill>
          </a:ln>
        </p:spPr>
        <p:txBody>
          <a:bodyPr>
            <a:noAutofit/>
          </a:bodyPr>
          <a:lstStyle/>
          <a:p>
            <a:pPr marL="0" indent="0" algn="ctr">
              <a:buNone/>
            </a:pPr>
            <a:r>
              <a:rPr lang="en-GB" sz="1600">
                <a:solidFill>
                  <a:schemeClr val="tx1">
                    <a:lumMod val="95000"/>
                    <a:lumOff val="5000"/>
                  </a:schemeClr>
                </a:solidFill>
              </a:rPr>
              <a:t>The number of businesses in Buckinghamshire grew steadily between 2011 and 2017*, followed by a period of stability between 2017 and 2023. </a:t>
            </a:r>
          </a:p>
          <a:p>
            <a:pPr marL="0" indent="0" algn="ctr">
              <a:buNone/>
            </a:pPr>
            <a:r>
              <a:rPr lang="en-GB" sz="1600">
                <a:solidFill>
                  <a:schemeClr val="tx1">
                    <a:lumMod val="95000"/>
                    <a:lumOff val="5000"/>
                  </a:schemeClr>
                </a:solidFill>
                <a:effectLst/>
                <a:ea typeface="Times New Roman" panose="02020603050405020304" pitchFamily="18" charset="0"/>
              </a:rPr>
              <a:t>There were 31,210 VAT/PAYE registered businesses (enterprises) operating in Buckinghamshire in March 2023, a decrease of 0.5% from March 2022.  Nationally the number of enterprises decreased by 1.6%. </a:t>
            </a:r>
          </a:p>
          <a:p>
            <a:pPr marL="0" indent="0" algn="ctr">
              <a:buNone/>
            </a:pPr>
            <a:r>
              <a:rPr lang="en-GB" sz="1600">
                <a:solidFill>
                  <a:schemeClr val="tx1">
                    <a:lumMod val="95000"/>
                    <a:lumOff val="5000"/>
                  </a:schemeClr>
                </a:solidFill>
              </a:rPr>
              <a:t>Between 2013 and 2023, Buckinghamshire experienced slower growth in the number of enterprises (17%) than the national (27%) and regional (19%) averages.  And slower growth than the neighbouring South East Midlands and Hertfordshire LEP areas.  Growth was similar to levels seen in Berkshire and Oxfordshire however. </a:t>
            </a:r>
          </a:p>
          <a:p>
            <a:pPr marL="0" indent="0" algn="ctr">
              <a:buNone/>
            </a:pPr>
            <a:endParaRPr lang="en-GB" sz="1600">
              <a:solidFill>
                <a:schemeClr val="tx1">
                  <a:lumMod val="95000"/>
                  <a:lumOff val="5000"/>
                </a:schemeClr>
              </a:solidFill>
            </a:endParaRPr>
          </a:p>
        </p:txBody>
      </p:sp>
      <p:sp>
        <p:nvSpPr>
          <p:cNvPr id="11" name="TextBox 10">
            <a:extLst>
              <a:ext uri="{FF2B5EF4-FFF2-40B4-BE49-F238E27FC236}">
                <a16:creationId xmlns:a16="http://schemas.microsoft.com/office/drawing/2014/main" id="{B097069A-0B7D-43A5-BD20-50ADBD303057}"/>
              </a:ext>
            </a:extLst>
          </p:cNvPr>
          <p:cNvSpPr txBox="1"/>
          <p:nvPr/>
        </p:nvSpPr>
        <p:spPr>
          <a:xfrm>
            <a:off x="174316" y="1200757"/>
            <a:ext cx="5519691" cy="523220"/>
          </a:xfrm>
          <a:prstGeom prst="rect">
            <a:avLst/>
          </a:prstGeom>
          <a:noFill/>
        </p:spPr>
        <p:txBody>
          <a:bodyPr wrap="square" rtlCol="0">
            <a:spAutoFit/>
          </a:bodyPr>
          <a:lstStyle/>
          <a:p>
            <a:r>
              <a:rPr lang="en-GB" sz="1400">
                <a:solidFill>
                  <a:srgbClr val="006965"/>
                </a:solidFill>
              </a:rPr>
              <a:t>Number of VAT/PAYE registered businesses (enterprises) in Buckinghamshire by year</a:t>
            </a:r>
          </a:p>
        </p:txBody>
      </p:sp>
      <p:sp>
        <p:nvSpPr>
          <p:cNvPr id="13" name="TextBox 12">
            <a:extLst>
              <a:ext uri="{FF2B5EF4-FFF2-40B4-BE49-F238E27FC236}">
                <a16:creationId xmlns:a16="http://schemas.microsoft.com/office/drawing/2014/main" id="{BCF7235D-1E2C-4CB5-B71E-E518EBD56153}"/>
              </a:ext>
            </a:extLst>
          </p:cNvPr>
          <p:cNvSpPr txBox="1"/>
          <p:nvPr/>
        </p:nvSpPr>
        <p:spPr>
          <a:xfrm>
            <a:off x="174316" y="5307322"/>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sp>
        <p:nvSpPr>
          <p:cNvPr id="3" name="TextBox 2">
            <a:extLst>
              <a:ext uri="{FF2B5EF4-FFF2-40B4-BE49-F238E27FC236}">
                <a16:creationId xmlns:a16="http://schemas.microsoft.com/office/drawing/2014/main" id="{455908DF-CD49-48ED-900C-747498DD9005}"/>
              </a:ext>
            </a:extLst>
          </p:cNvPr>
          <p:cNvSpPr txBox="1"/>
          <p:nvPr/>
        </p:nvSpPr>
        <p:spPr>
          <a:xfrm>
            <a:off x="174316" y="5719069"/>
            <a:ext cx="5338716" cy="1107996"/>
          </a:xfrm>
          <a:prstGeom prst="rect">
            <a:avLst/>
          </a:prstGeom>
          <a:noFill/>
        </p:spPr>
        <p:txBody>
          <a:bodyPr wrap="square" rtlCol="0">
            <a:spAutoFit/>
          </a:bodyPr>
          <a:lstStyle/>
          <a:p>
            <a:r>
              <a:rPr lang="en-GB" sz="1200" i="1"/>
              <a:t>*It is a little difficult to ascertain to what extent Buckinghamshire’s business population has grown over the last decade as the ONS widened their methodology in 2015 to include more solely PAYE businesses.  The bars on the chart above are coloured differently to illustrate this change in methodology.  </a:t>
            </a:r>
          </a:p>
          <a:p>
            <a:endParaRPr lang="en-GB"/>
          </a:p>
        </p:txBody>
      </p:sp>
      <p:graphicFrame>
        <p:nvGraphicFramePr>
          <p:cNvPr id="6" name="Chart 5">
            <a:extLst>
              <a:ext uri="{FF2B5EF4-FFF2-40B4-BE49-F238E27FC236}">
                <a16:creationId xmlns:a16="http://schemas.microsoft.com/office/drawing/2014/main" id="{9D8F65CC-F90F-F86B-8E23-81E94B7B8CA9}"/>
              </a:ext>
            </a:extLst>
          </p:cNvPr>
          <p:cNvGraphicFramePr>
            <a:graphicFrameLocks/>
          </p:cNvGraphicFramePr>
          <p:nvPr>
            <p:extLst>
              <p:ext uri="{D42A27DB-BD31-4B8C-83A1-F6EECF244321}">
                <p14:modId xmlns:p14="http://schemas.microsoft.com/office/powerpoint/2010/main" val="3056202171"/>
              </p:ext>
            </p:extLst>
          </p:nvPr>
        </p:nvGraphicFramePr>
        <p:xfrm>
          <a:off x="174316" y="1858725"/>
          <a:ext cx="5263200" cy="34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37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C9F240-FC22-4E4E-BE0D-E0EA6D8CC922}"/>
              </a:ext>
            </a:extLst>
          </p:cNvPr>
          <p:cNvSpPr>
            <a:spLocks noGrp="1"/>
          </p:cNvSpPr>
          <p:nvPr>
            <p:ph type="title"/>
          </p:nvPr>
        </p:nvSpPr>
        <p:spPr>
          <a:xfrm>
            <a:off x="104775" y="-26924"/>
            <a:ext cx="11772900" cy="1325563"/>
          </a:xfrm>
        </p:spPr>
        <p:txBody>
          <a:bodyPr>
            <a:noAutofit/>
          </a:bodyPr>
          <a:lstStyle/>
          <a:p>
            <a:pPr algn="ctr"/>
            <a:r>
              <a:rPr lang="en-GB" sz="2000" b="1">
                <a:solidFill>
                  <a:srgbClr val="006965"/>
                </a:solidFill>
                <a:latin typeface="+mn-lt"/>
              </a:rPr>
              <a:t>Micro firms are more dominant in the Buckinghamshire economy that the national average, but large companies provide a significant number of jobs</a:t>
            </a:r>
          </a:p>
        </p:txBody>
      </p:sp>
      <p:sp>
        <p:nvSpPr>
          <p:cNvPr id="9" name="TextBox 8">
            <a:extLst>
              <a:ext uri="{FF2B5EF4-FFF2-40B4-BE49-F238E27FC236}">
                <a16:creationId xmlns:a16="http://schemas.microsoft.com/office/drawing/2014/main" id="{AA6B13DD-FC27-49E0-A296-0213BECCC657}"/>
              </a:ext>
            </a:extLst>
          </p:cNvPr>
          <p:cNvSpPr txBox="1"/>
          <p:nvPr/>
        </p:nvSpPr>
        <p:spPr>
          <a:xfrm>
            <a:off x="104775" y="1244692"/>
            <a:ext cx="5181599" cy="584775"/>
          </a:xfrm>
          <a:prstGeom prst="rect">
            <a:avLst/>
          </a:prstGeom>
          <a:noFill/>
        </p:spPr>
        <p:txBody>
          <a:bodyPr wrap="square" rtlCol="0">
            <a:spAutoFit/>
          </a:bodyPr>
          <a:lstStyle/>
          <a:p>
            <a:pPr algn="ctr"/>
            <a:r>
              <a:rPr lang="en-GB" sz="1600" b="1">
                <a:solidFill>
                  <a:srgbClr val="006965"/>
                </a:solidFill>
              </a:rPr>
              <a:t>Businesses and employment by size of firm (Buckinghamshire)</a:t>
            </a:r>
          </a:p>
        </p:txBody>
      </p:sp>
      <p:sp>
        <p:nvSpPr>
          <p:cNvPr id="10" name="TextBox 9">
            <a:extLst>
              <a:ext uri="{FF2B5EF4-FFF2-40B4-BE49-F238E27FC236}">
                <a16:creationId xmlns:a16="http://schemas.microsoft.com/office/drawing/2014/main" id="{6F4B0248-5E91-4CA0-8AE7-2B5E810F16A0}"/>
              </a:ext>
            </a:extLst>
          </p:cNvPr>
          <p:cNvSpPr txBox="1"/>
          <p:nvPr/>
        </p:nvSpPr>
        <p:spPr>
          <a:xfrm>
            <a:off x="6633446" y="1236911"/>
            <a:ext cx="4245234" cy="584775"/>
          </a:xfrm>
          <a:prstGeom prst="rect">
            <a:avLst/>
          </a:prstGeom>
          <a:noFill/>
        </p:spPr>
        <p:txBody>
          <a:bodyPr wrap="square" rtlCol="0">
            <a:spAutoFit/>
          </a:bodyPr>
          <a:lstStyle/>
          <a:p>
            <a:pPr algn="ctr"/>
            <a:r>
              <a:rPr lang="en-GB" sz="1600" b="1">
                <a:solidFill>
                  <a:srgbClr val="006965"/>
                </a:solidFill>
              </a:rPr>
              <a:t>Employees by size of firm (Buckinghamshire versus England)</a:t>
            </a:r>
          </a:p>
        </p:txBody>
      </p:sp>
      <p:sp>
        <p:nvSpPr>
          <p:cNvPr id="11" name="TextBox 10">
            <a:extLst>
              <a:ext uri="{FF2B5EF4-FFF2-40B4-BE49-F238E27FC236}">
                <a16:creationId xmlns:a16="http://schemas.microsoft.com/office/drawing/2014/main" id="{25D56CFB-012E-4E42-A07D-D71FB2CBE610}"/>
              </a:ext>
            </a:extLst>
          </p:cNvPr>
          <p:cNvSpPr txBox="1"/>
          <p:nvPr/>
        </p:nvSpPr>
        <p:spPr>
          <a:xfrm>
            <a:off x="104775" y="6422312"/>
            <a:ext cx="6676200" cy="276999"/>
          </a:xfrm>
          <a:prstGeom prst="rect">
            <a:avLst/>
          </a:prstGeom>
          <a:noFill/>
        </p:spPr>
        <p:txBody>
          <a:bodyPr wrap="square" rtlCol="0">
            <a:spAutoFit/>
          </a:bodyPr>
          <a:lstStyle/>
          <a:p>
            <a:r>
              <a:rPr lang="en-GB" sz="1200"/>
              <a:t>Source: </a:t>
            </a:r>
            <a:r>
              <a:rPr lang="en-GB" sz="1200">
                <a:hlinkClick r:id="rId2"/>
              </a:rPr>
              <a:t>ONS, 2023</a:t>
            </a:r>
            <a:endParaRPr lang="en-GB" sz="1200"/>
          </a:p>
        </p:txBody>
      </p:sp>
      <p:graphicFrame>
        <p:nvGraphicFramePr>
          <p:cNvPr id="3" name="Chart 2">
            <a:extLst>
              <a:ext uri="{FF2B5EF4-FFF2-40B4-BE49-F238E27FC236}">
                <a16:creationId xmlns:a16="http://schemas.microsoft.com/office/drawing/2014/main" id="{2144C2C4-14FC-D5BE-4391-D6FC73356058}"/>
              </a:ext>
            </a:extLst>
          </p:cNvPr>
          <p:cNvGraphicFramePr>
            <a:graphicFrameLocks/>
          </p:cNvGraphicFramePr>
          <p:nvPr>
            <p:extLst>
              <p:ext uri="{D42A27DB-BD31-4B8C-83A1-F6EECF244321}">
                <p14:modId xmlns:p14="http://schemas.microsoft.com/office/powerpoint/2010/main" val="2730065638"/>
              </p:ext>
            </p:extLst>
          </p:nvPr>
        </p:nvGraphicFramePr>
        <p:xfrm>
          <a:off x="180977" y="1901123"/>
          <a:ext cx="4572000" cy="2741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3C33565-E5DC-B9B3-6FC7-9278E3EF5E5C}"/>
              </a:ext>
            </a:extLst>
          </p:cNvPr>
          <p:cNvGraphicFramePr>
            <a:graphicFrameLocks/>
          </p:cNvGraphicFramePr>
          <p:nvPr>
            <p:extLst>
              <p:ext uri="{D42A27DB-BD31-4B8C-83A1-F6EECF244321}">
                <p14:modId xmlns:p14="http://schemas.microsoft.com/office/powerpoint/2010/main" val="3253495885"/>
              </p:ext>
            </p:extLst>
          </p:nvPr>
        </p:nvGraphicFramePr>
        <p:xfrm>
          <a:off x="6359164" y="1823038"/>
          <a:ext cx="4566285" cy="274129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D968AB03-0366-9BA1-F933-9B2C69C9D838}"/>
              </a:ext>
            </a:extLst>
          </p:cNvPr>
          <p:cNvSpPr txBox="1"/>
          <p:nvPr/>
        </p:nvSpPr>
        <p:spPr>
          <a:xfrm>
            <a:off x="104775" y="4821874"/>
            <a:ext cx="5591175"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Calibri" panose="020F0502020204030204"/>
                <a:ea typeface="+mn-ea"/>
                <a:cs typeface="+mn-cs"/>
              </a:rPr>
              <a:t>The vast majority of VAT/PAYE enterprises in Buckinghamshire are micro in size (employing fewer than 10 people).  Buckinghamshire has the highest proportion of micro firms of all 38 Local Enterprise Partnership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Calibri" panose="020F0502020204030204"/>
                <a:ea typeface="+mn-ea"/>
                <a:cs typeface="+mn-cs"/>
              </a:rPr>
              <a:t>Whilst large firms (with more than 250 employees) only account for 0.3% of all VAT/PAYE registered enterprises in Buckinghamshire, they provide 43% of all employee jobs. </a:t>
            </a:r>
          </a:p>
        </p:txBody>
      </p:sp>
      <p:sp>
        <p:nvSpPr>
          <p:cNvPr id="17" name="TextBox 16">
            <a:extLst>
              <a:ext uri="{FF2B5EF4-FFF2-40B4-BE49-F238E27FC236}">
                <a16:creationId xmlns:a16="http://schemas.microsoft.com/office/drawing/2014/main" id="{4C01A9CC-C27E-156B-52C9-9F16FA936222}"/>
              </a:ext>
            </a:extLst>
          </p:cNvPr>
          <p:cNvSpPr txBox="1"/>
          <p:nvPr/>
        </p:nvSpPr>
        <p:spPr>
          <a:xfrm>
            <a:off x="6312394" y="4757327"/>
            <a:ext cx="4566286"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Calibri" panose="020F0502020204030204"/>
                <a:ea typeface="+mn-ea"/>
                <a:cs typeface="+mn-cs"/>
              </a:rPr>
              <a:t>Micro, small and medium-sized firms provide more employee jobs in Buckinghamshire than the national (England) average. Just under a quarter of employee jobs in Buckinghamshire are in firms employing fewer than 10 people, compared with 16% nationally. </a:t>
            </a:r>
          </a:p>
        </p:txBody>
      </p:sp>
    </p:spTree>
    <p:extLst>
      <p:ext uri="{BB962C8B-B14F-4D97-AF65-F5344CB8AC3E}">
        <p14:creationId xmlns:p14="http://schemas.microsoft.com/office/powerpoint/2010/main" val="1424008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130BD5-4027-0255-742D-9421197D65E3}"/>
              </a:ext>
            </a:extLst>
          </p:cNvPr>
          <p:cNvPicPr>
            <a:picLocks noGrp="1" noChangeAspect="1"/>
          </p:cNvPicPr>
          <p:nvPr>
            <p:ph idx="1"/>
          </p:nvPr>
        </p:nvPicPr>
        <p:blipFill rotWithShape="1">
          <a:blip r:embed="rId2"/>
          <a:srcRect l="9099" t="10893" r="6053" b="10962"/>
          <a:stretch/>
        </p:blipFill>
        <p:spPr>
          <a:xfrm>
            <a:off x="1844861" y="1470582"/>
            <a:ext cx="8502277" cy="4404687"/>
          </a:xfrm>
          <a:prstGeom prst="rect">
            <a:avLst/>
          </a:prstGeom>
        </p:spPr>
      </p:pic>
      <p:sp>
        <p:nvSpPr>
          <p:cNvPr id="5" name="TextBox 4">
            <a:extLst>
              <a:ext uri="{FF2B5EF4-FFF2-40B4-BE49-F238E27FC236}">
                <a16:creationId xmlns:a16="http://schemas.microsoft.com/office/drawing/2014/main" id="{7E6A7B54-8EEE-A2A1-A6F3-3453E99B1292}"/>
              </a:ext>
            </a:extLst>
          </p:cNvPr>
          <p:cNvSpPr txBox="1"/>
          <p:nvPr/>
        </p:nvSpPr>
        <p:spPr>
          <a:xfrm>
            <a:off x="752475" y="304800"/>
            <a:ext cx="10515600" cy="1015663"/>
          </a:xfrm>
          <a:prstGeom prst="rect">
            <a:avLst/>
          </a:prstGeom>
          <a:noFill/>
        </p:spPr>
        <p:txBody>
          <a:bodyPr wrap="square" rtlCol="0">
            <a:spAutoFit/>
          </a:bodyPr>
          <a:lstStyle/>
          <a:p>
            <a:pPr algn="ctr"/>
            <a:r>
              <a:rPr lang="en-GB" sz="2000" b="1">
                <a:solidFill>
                  <a:srgbClr val="006965"/>
                </a:solidFill>
              </a:rPr>
              <a:t>Buckinghamshire has fewer large employers than many other areas of the country.  A selection of Buckinghamshire’s largest employers (operating within the private, public and third sectors) are set out below. </a:t>
            </a:r>
          </a:p>
        </p:txBody>
      </p:sp>
    </p:spTree>
    <p:extLst>
      <p:ext uri="{BB962C8B-B14F-4D97-AF65-F5344CB8AC3E}">
        <p14:creationId xmlns:p14="http://schemas.microsoft.com/office/powerpoint/2010/main" val="4399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E59E8E-BFA4-4BFB-ADFF-1C107F87E330}"/>
              </a:ext>
            </a:extLst>
          </p:cNvPr>
          <p:cNvSpPr txBox="1">
            <a:spLocks/>
          </p:cNvSpPr>
          <p:nvPr/>
        </p:nvSpPr>
        <p:spPr>
          <a:xfrm>
            <a:off x="226287" y="324294"/>
            <a:ext cx="5324768" cy="7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rgbClr val="006965"/>
                </a:solidFill>
                <a:latin typeface="+mn-lt"/>
              </a:rPr>
              <a:t>Where VAT/PAYE registered businesses (enterprises) are concentrated in Buckinghamshire - 2023</a:t>
            </a:r>
            <a:endParaRPr lang="en-GB" sz="1800"/>
          </a:p>
        </p:txBody>
      </p:sp>
      <p:sp>
        <p:nvSpPr>
          <p:cNvPr id="15" name="Content Placeholder 9">
            <a:extLst>
              <a:ext uri="{FF2B5EF4-FFF2-40B4-BE49-F238E27FC236}">
                <a16:creationId xmlns:a16="http://schemas.microsoft.com/office/drawing/2014/main" id="{D68CA533-B908-4ED9-825A-C82FF4AAFA87}"/>
              </a:ext>
            </a:extLst>
          </p:cNvPr>
          <p:cNvSpPr txBox="1">
            <a:spLocks/>
          </p:cNvSpPr>
          <p:nvPr/>
        </p:nvSpPr>
        <p:spPr>
          <a:xfrm>
            <a:off x="226286" y="5932548"/>
            <a:ext cx="5195457" cy="444262"/>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tx1">
                    <a:lumMod val="95000"/>
                    <a:lumOff val="5000"/>
                  </a:schemeClr>
                </a:solidFill>
                <a:ea typeface="Times New Roman" panose="02020603050405020304" pitchFamily="18" charset="0"/>
              </a:rPr>
              <a:t>There are particularly high concentrations of businesses in the Beaconsfield, High Wycombe and Aylesbury areas.  </a:t>
            </a:r>
          </a:p>
        </p:txBody>
      </p:sp>
      <p:sp>
        <p:nvSpPr>
          <p:cNvPr id="26" name="Title 1">
            <a:extLst>
              <a:ext uri="{FF2B5EF4-FFF2-40B4-BE49-F238E27FC236}">
                <a16:creationId xmlns:a16="http://schemas.microsoft.com/office/drawing/2014/main" id="{6E164771-46C2-4446-BC2A-69AB8DE33059}"/>
              </a:ext>
            </a:extLst>
          </p:cNvPr>
          <p:cNvSpPr txBox="1">
            <a:spLocks/>
          </p:cNvSpPr>
          <p:nvPr/>
        </p:nvSpPr>
        <p:spPr>
          <a:xfrm>
            <a:off x="6453033" y="275819"/>
            <a:ext cx="5324768" cy="700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rgbClr val="006965"/>
                </a:solidFill>
                <a:latin typeface="+mn-lt"/>
              </a:rPr>
              <a:t>Where large businesses (employing 250+ people) are concentrated in Buckinghamshire - 2023</a:t>
            </a:r>
            <a:endParaRPr lang="en-GB" sz="1800"/>
          </a:p>
        </p:txBody>
      </p:sp>
      <p:sp>
        <p:nvSpPr>
          <p:cNvPr id="27" name="Content Placeholder 9">
            <a:extLst>
              <a:ext uri="{FF2B5EF4-FFF2-40B4-BE49-F238E27FC236}">
                <a16:creationId xmlns:a16="http://schemas.microsoft.com/office/drawing/2014/main" id="{9D248196-0E12-4666-9666-030036BBAEDA}"/>
              </a:ext>
            </a:extLst>
          </p:cNvPr>
          <p:cNvSpPr txBox="1">
            <a:spLocks/>
          </p:cNvSpPr>
          <p:nvPr/>
        </p:nvSpPr>
        <p:spPr>
          <a:xfrm>
            <a:off x="6516396" y="5880824"/>
            <a:ext cx="5449317" cy="901462"/>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tx1">
                    <a:lumMod val="95000"/>
                    <a:lumOff val="5000"/>
                  </a:schemeClr>
                </a:solidFill>
                <a:ea typeface="Times New Roman" panose="02020603050405020304" pitchFamily="18" charset="0"/>
              </a:rPr>
              <a:t>Buckinghamshire’s largest businesses (employing more than 250 people) are mainly located in the south of the county, in particular along the M4 corridor, in Aylesbury, in the north of the county (in the area which includes Silverstone Park), and in the area to the north of Thame. </a:t>
            </a:r>
          </a:p>
        </p:txBody>
      </p:sp>
      <p:sp>
        <p:nvSpPr>
          <p:cNvPr id="3" name="TextBox 2">
            <a:extLst>
              <a:ext uri="{FF2B5EF4-FFF2-40B4-BE49-F238E27FC236}">
                <a16:creationId xmlns:a16="http://schemas.microsoft.com/office/drawing/2014/main" id="{94747F8D-85B7-BE54-9ADC-1075832A9B9A}"/>
              </a:ext>
            </a:extLst>
          </p:cNvPr>
          <p:cNvSpPr txBox="1"/>
          <p:nvPr/>
        </p:nvSpPr>
        <p:spPr>
          <a:xfrm>
            <a:off x="226286" y="6477009"/>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pic>
        <p:nvPicPr>
          <p:cNvPr id="5" name="Picture 4" descr="A map with green and blue colors&#10;&#10;Description automatically generated">
            <a:extLst>
              <a:ext uri="{FF2B5EF4-FFF2-40B4-BE49-F238E27FC236}">
                <a16:creationId xmlns:a16="http://schemas.microsoft.com/office/drawing/2014/main" id="{F6028194-BEDA-FC97-3C0D-CA52467FEF53}"/>
              </a:ext>
            </a:extLst>
          </p:cNvPr>
          <p:cNvPicPr>
            <a:picLocks noChangeAspect="1"/>
          </p:cNvPicPr>
          <p:nvPr/>
        </p:nvPicPr>
        <p:blipFill rotWithShape="1">
          <a:blip r:embed="rId3">
            <a:extLst>
              <a:ext uri="{28A0092B-C50C-407E-A947-70E740481C1C}">
                <a14:useLocalDpi xmlns:a14="http://schemas.microsoft.com/office/drawing/2010/main" val="0"/>
              </a:ext>
            </a:extLst>
          </a:blip>
          <a:srcRect t="22365" r="17292"/>
          <a:stretch/>
        </p:blipFill>
        <p:spPr>
          <a:xfrm>
            <a:off x="226286" y="1025236"/>
            <a:ext cx="5397765" cy="4807113"/>
          </a:xfrm>
          <a:prstGeom prst="rect">
            <a:avLst/>
          </a:prstGeom>
        </p:spPr>
      </p:pic>
      <p:pic>
        <p:nvPicPr>
          <p:cNvPr id="9" name="Picture 8" descr="A map of a country&#10;&#10;Description automatically generated">
            <a:extLst>
              <a:ext uri="{FF2B5EF4-FFF2-40B4-BE49-F238E27FC236}">
                <a16:creationId xmlns:a16="http://schemas.microsoft.com/office/drawing/2014/main" id="{4473C277-FE21-812E-CADB-509825576250}"/>
              </a:ext>
            </a:extLst>
          </p:cNvPr>
          <p:cNvPicPr>
            <a:picLocks noChangeAspect="1"/>
          </p:cNvPicPr>
          <p:nvPr/>
        </p:nvPicPr>
        <p:blipFill rotWithShape="1">
          <a:blip r:embed="rId4">
            <a:extLst>
              <a:ext uri="{28A0092B-C50C-407E-A947-70E740481C1C}">
                <a14:useLocalDpi xmlns:a14="http://schemas.microsoft.com/office/drawing/2010/main" val="0"/>
              </a:ext>
            </a:extLst>
          </a:blip>
          <a:srcRect t="22509" r="17651"/>
          <a:stretch/>
        </p:blipFill>
        <p:spPr>
          <a:xfrm>
            <a:off x="6453033" y="1025236"/>
            <a:ext cx="5324768" cy="4753941"/>
          </a:xfrm>
          <a:prstGeom prst="rect">
            <a:avLst/>
          </a:prstGeom>
        </p:spPr>
      </p:pic>
      <p:pic>
        <p:nvPicPr>
          <p:cNvPr id="12" name="Picture 11">
            <a:extLst>
              <a:ext uri="{FF2B5EF4-FFF2-40B4-BE49-F238E27FC236}">
                <a16:creationId xmlns:a16="http://schemas.microsoft.com/office/drawing/2014/main" id="{92F2FA4E-946A-2CD3-FFC0-44AE577D6F13}"/>
              </a:ext>
            </a:extLst>
          </p:cNvPr>
          <p:cNvPicPr>
            <a:picLocks noChangeAspect="1"/>
          </p:cNvPicPr>
          <p:nvPr/>
        </p:nvPicPr>
        <p:blipFill>
          <a:blip r:embed="rId5"/>
          <a:stretch>
            <a:fillRect/>
          </a:stretch>
        </p:blipFill>
        <p:spPr>
          <a:xfrm>
            <a:off x="4110929" y="1569697"/>
            <a:ext cx="1065591" cy="391677"/>
          </a:xfrm>
          <a:prstGeom prst="rect">
            <a:avLst/>
          </a:prstGeom>
        </p:spPr>
      </p:pic>
      <p:pic>
        <p:nvPicPr>
          <p:cNvPr id="16" name="Picture 15">
            <a:extLst>
              <a:ext uri="{FF2B5EF4-FFF2-40B4-BE49-F238E27FC236}">
                <a16:creationId xmlns:a16="http://schemas.microsoft.com/office/drawing/2014/main" id="{8545A28A-03E8-CCF1-6350-65F6E67FB2E5}"/>
              </a:ext>
            </a:extLst>
          </p:cNvPr>
          <p:cNvPicPr>
            <a:picLocks noChangeAspect="1"/>
          </p:cNvPicPr>
          <p:nvPr/>
        </p:nvPicPr>
        <p:blipFill>
          <a:blip r:embed="rId6"/>
          <a:stretch>
            <a:fillRect/>
          </a:stretch>
        </p:blipFill>
        <p:spPr>
          <a:xfrm>
            <a:off x="10298371" y="1474442"/>
            <a:ext cx="994469" cy="477569"/>
          </a:xfrm>
          <a:prstGeom prst="rect">
            <a:avLst/>
          </a:prstGeom>
        </p:spPr>
      </p:pic>
      <p:sp>
        <p:nvSpPr>
          <p:cNvPr id="2" name="TextBox 1">
            <a:extLst>
              <a:ext uri="{FF2B5EF4-FFF2-40B4-BE49-F238E27FC236}">
                <a16:creationId xmlns:a16="http://schemas.microsoft.com/office/drawing/2014/main" id="{2230114F-6FE2-C7B2-FF96-4D1C71DA2CE2}"/>
              </a:ext>
            </a:extLst>
          </p:cNvPr>
          <p:cNvSpPr txBox="1"/>
          <p:nvPr/>
        </p:nvSpPr>
        <p:spPr>
          <a:xfrm>
            <a:off x="4489228" y="5603825"/>
            <a:ext cx="2067339" cy="276999"/>
          </a:xfrm>
          <a:prstGeom prst="rect">
            <a:avLst/>
          </a:prstGeom>
          <a:noFill/>
        </p:spPr>
        <p:txBody>
          <a:bodyPr wrap="square" rtlCol="0">
            <a:spAutoFit/>
          </a:bodyPr>
          <a:lstStyle/>
          <a:p>
            <a:r>
              <a:rPr lang="en-GB" sz="1200">
                <a:hlinkClick r:id="rId7"/>
              </a:rPr>
              <a:t>Interactive map</a:t>
            </a:r>
            <a:endParaRPr lang="en-GB" sz="1200"/>
          </a:p>
        </p:txBody>
      </p:sp>
      <p:sp>
        <p:nvSpPr>
          <p:cNvPr id="4" name="TextBox 3">
            <a:extLst>
              <a:ext uri="{FF2B5EF4-FFF2-40B4-BE49-F238E27FC236}">
                <a16:creationId xmlns:a16="http://schemas.microsoft.com/office/drawing/2014/main" id="{ACF5A892-54DC-FE20-9DA7-84AF5B8414D4}"/>
              </a:ext>
            </a:extLst>
          </p:cNvPr>
          <p:cNvSpPr txBox="1"/>
          <p:nvPr/>
        </p:nvSpPr>
        <p:spPr>
          <a:xfrm>
            <a:off x="10734393" y="5553001"/>
            <a:ext cx="1311833" cy="274651"/>
          </a:xfrm>
          <a:prstGeom prst="rect">
            <a:avLst/>
          </a:prstGeom>
          <a:noFill/>
        </p:spPr>
        <p:txBody>
          <a:bodyPr wrap="square" rtlCol="0">
            <a:spAutoFit/>
          </a:bodyPr>
          <a:lstStyle/>
          <a:p>
            <a:r>
              <a:rPr lang="en-GB" sz="1200">
                <a:hlinkClick r:id="rId7"/>
              </a:rPr>
              <a:t>Interactive map</a:t>
            </a:r>
            <a:endParaRPr lang="en-GB" sz="1200"/>
          </a:p>
        </p:txBody>
      </p:sp>
    </p:spTree>
    <p:extLst>
      <p:ext uri="{BB962C8B-B14F-4D97-AF65-F5344CB8AC3E}">
        <p14:creationId xmlns:p14="http://schemas.microsoft.com/office/powerpoint/2010/main" val="101066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Business dynamism </a:t>
            </a:r>
          </a:p>
        </p:txBody>
      </p:sp>
    </p:spTree>
    <p:extLst>
      <p:ext uri="{BB962C8B-B14F-4D97-AF65-F5344CB8AC3E}">
        <p14:creationId xmlns:p14="http://schemas.microsoft.com/office/powerpoint/2010/main" val="345402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098-6AE5-A15E-9DC3-308A1522E374}"/>
              </a:ext>
            </a:extLst>
          </p:cNvPr>
          <p:cNvSpPr>
            <a:spLocks noGrp="1"/>
          </p:cNvSpPr>
          <p:nvPr>
            <p:ph type="title"/>
          </p:nvPr>
        </p:nvSpPr>
        <p:spPr>
          <a:xfrm>
            <a:off x="284018" y="97631"/>
            <a:ext cx="10515600" cy="1325563"/>
          </a:xfrm>
        </p:spPr>
        <p:txBody>
          <a:bodyPr>
            <a:normAutofit/>
          </a:bodyPr>
          <a:lstStyle/>
          <a:p>
            <a:r>
              <a:rPr lang="en-GB" sz="3200" b="1">
                <a:solidFill>
                  <a:srgbClr val="006965"/>
                </a:solidFill>
                <a:latin typeface="+mn-lt"/>
              </a:rPr>
              <a:t>Business dynamism – explainer (1) </a:t>
            </a:r>
          </a:p>
        </p:txBody>
      </p:sp>
      <p:sp>
        <p:nvSpPr>
          <p:cNvPr id="5" name="Content Placeholder 4">
            <a:extLst>
              <a:ext uri="{FF2B5EF4-FFF2-40B4-BE49-F238E27FC236}">
                <a16:creationId xmlns:a16="http://schemas.microsoft.com/office/drawing/2014/main" id="{C91FDC60-6DBC-EE68-C2FA-062FC6DC93EE}"/>
              </a:ext>
            </a:extLst>
          </p:cNvPr>
          <p:cNvSpPr>
            <a:spLocks noGrp="1"/>
          </p:cNvSpPr>
          <p:nvPr>
            <p:ph idx="1"/>
          </p:nvPr>
        </p:nvSpPr>
        <p:spPr>
          <a:xfrm>
            <a:off x="369742" y="1253331"/>
            <a:ext cx="11538239" cy="4351338"/>
          </a:xfrm>
        </p:spPr>
        <p:txBody>
          <a:bodyPr>
            <a:normAutofit/>
          </a:bodyPr>
          <a:lstStyle/>
          <a:p>
            <a:r>
              <a:rPr lang="en-GB" sz="2400" b="0" i="0">
                <a:solidFill>
                  <a:srgbClr val="202124"/>
                </a:solidFill>
                <a:effectLst/>
              </a:rPr>
              <a:t>Business dynamism is </a:t>
            </a:r>
            <a:r>
              <a:rPr lang="en-GB" sz="2400" b="0" i="0">
                <a:solidFill>
                  <a:srgbClr val="040C28"/>
                </a:solidFill>
                <a:effectLst/>
              </a:rPr>
              <a:t>a vital dri</a:t>
            </a:r>
            <a:r>
              <a:rPr lang="en-GB" sz="2400">
                <a:solidFill>
                  <a:srgbClr val="040C28"/>
                </a:solidFill>
              </a:rPr>
              <a:t>ver of </a:t>
            </a:r>
            <a:r>
              <a:rPr lang="en-GB" sz="2400" b="0" i="0">
                <a:solidFill>
                  <a:srgbClr val="040C28"/>
                </a:solidFill>
                <a:effectLst/>
              </a:rPr>
              <a:t>productivity and economic growth</a:t>
            </a:r>
            <a:r>
              <a:rPr lang="en-GB" sz="2400" b="0" i="0">
                <a:solidFill>
                  <a:srgbClr val="202124"/>
                </a:solidFill>
                <a:effectLst/>
              </a:rPr>
              <a:t>. </a:t>
            </a:r>
          </a:p>
          <a:p>
            <a:r>
              <a:rPr lang="en-GB" sz="2400" b="0" i="0">
                <a:solidFill>
                  <a:srgbClr val="202124"/>
                </a:solidFill>
                <a:effectLst/>
              </a:rPr>
              <a:t>Typically, it is measured by the rate at which firms enter the market, grow, shrink, and then leave the market.  I.e. start-up, grow and close.  </a:t>
            </a:r>
          </a:p>
          <a:p>
            <a:r>
              <a:rPr lang="en-GB" sz="2400">
                <a:solidFill>
                  <a:srgbClr val="202124"/>
                </a:solidFill>
              </a:rPr>
              <a:t>A </a:t>
            </a:r>
            <a:r>
              <a:rPr lang="en-GB" sz="2400" b="0" i="0">
                <a:solidFill>
                  <a:srgbClr val="202124"/>
                </a:solidFill>
                <a:effectLst/>
              </a:rPr>
              <a:t>steady rate of business creation and closure is necessary for an economy to grow in the long-run, because it allows new ideas to flourish.  </a:t>
            </a:r>
          </a:p>
          <a:p>
            <a:r>
              <a:rPr lang="en-GB" sz="2400" b="0" i="0">
                <a:solidFill>
                  <a:srgbClr val="202124"/>
                </a:solidFill>
                <a:effectLst/>
              </a:rPr>
              <a:t>It </a:t>
            </a:r>
            <a:r>
              <a:rPr lang="en-GB" sz="2400">
                <a:solidFill>
                  <a:srgbClr val="202124"/>
                </a:solidFill>
              </a:rPr>
              <a:t>is argued by some </a:t>
            </a:r>
            <a:r>
              <a:rPr lang="en-GB" sz="2400" b="0" i="0">
                <a:solidFill>
                  <a:srgbClr val="202124"/>
                </a:solidFill>
                <a:effectLst/>
              </a:rPr>
              <a:t>that reduced business dynamism in recent years </a:t>
            </a:r>
            <a:r>
              <a:rPr lang="en-GB" sz="2400">
                <a:solidFill>
                  <a:srgbClr val="202124"/>
                </a:solidFill>
              </a:rPr>
              <a:t>has contributed to weak productivity growth</a:t>
            </a:r>
            <a:r>
              <a:rPr lang="en-GB" sz="2400" baseline="30000">
                <a:solidFill>
                  <a:srgbClr val="202124"/>
                </a:solidFill>
              </a:rPr>
              <a:t>1</a:t>
            </a:r>
            <a:r>
              <a:rPr lang="en-GB" sz="2400">
                <a:solidFill>
                  <a:srgbClr val="202124"/>
                </a:solidFill>
              </a:rPr>
              <a:t>.</a:t>
            </a:r>
          </a:p>
          <a:p>
            <a:r>
              <a:rPr lang="en-GB" sz="2400">
                <a:solidFill>
                  <a:srgbClr val="202124"/>
                </a:solidFill>
              </a:rPr>
              <a:t>High business survival rates in an area tend to be an indicator of </a:t>
            </a:r>
            <a:r>
              <a:rPr lang="en-GB" sz="2400" b="0" i="0">
                <a:solidFill>
                  <a:srgbClr val="0F0F0F"/>
                </a:solidFill>
                <a:effectLst/>
              </a:rPr>
              <a:t>a stable economic environment where businesses can thrive, and residents benefit from a stable job market.  However, high survival rates that are due to lack of competition </a:t>
            </a:r>
            <a:r>
              <a:rPr lang="en-GB" sz="2400">
                <a:solidFill>
                  <a:srgbClr val="0F0F0F"/>
                </a:solidFill>
              </a:rPr>
              <a:t>may </a:t>
            </a:r>
            <a:r>
              <a:rPr lang="en-GB" sz="2400" b="0" i="0">
                <a:solidFill>
                  <a:srgbClr val="0F0F0F"/>
                </a:solidFill>
                <a:effectLst/>
              </a:rPr>
              <a:t>not be beneficial in the long term.</a:t>
            </a:r>
            <a:endParaRPr lang="en-GB" sz="2400"/>
          </a:p>
        </p:txBody>
      </p:sp>
      <p:sp>
        <p:nvSpPr>
          <p:cNvPr id="6" name="TextBox 5">
            <a:extLst>
              <a:ext uri="{FF2B5EF4-FFF2-40B4-BE49-F238E27FC236}">
                <a16:creationId xmlns:a16="http://schemas.microsoft.com/office/drawing/2014/main" id="{1240558D-938D-7642-F0F5-EABE07A36866}"/>
              </a:ext>
            </a:extLst>
          </p:cNvPr>
          <p:cNvSpPr txBox="1"/>
          <p:nvPr/>
        </p:nvSpPr>
        <p:spPr>
          <a:xfrm>
            <a:off x="8259880" y="5927010"/>
            <a:ext cx="4516581" cy="276999"/>
          </a:xfrm>
          <a:prstGeom prst="rect">
            <a:avLst/>
          </a:prstGeom>
          <a:noFill/>
        </p:spPr>
        <p:txBody>
          <a:bodyPr wrap="square" rtlCol="0">
            <a:spAutoFit/>
          </a:bodyPr>
          <a:lstStyle/>
          <a:p>
            <a:r>
              <a:rPr lang="en-GB" sz="1200" baseline="30000">
                <a:solidFill>
                  <a:srgbClr val="202124"/>
                </a:solidFill>
              </a:rPr>
              <a:t>1 </a:t>
            </a:r>
            <a:r>
              <a:rPr lang="en-GB" sz="1200">
                <a:solidFill>
                  <a:srgbClr val="202124"/>
                </a:solidFill>
                <a:hlinkClick r:id="rId2"/>
              </a:rPr>
              <a:t>Ready for Change, the Resolution Foundation, 2023</a:t>
            </a:r>
            <a:endParaRPr lang="en-GB" sz="1200"/>
          </a:p>
        </p:txBody>
      </p:sp>
    </p:spTree>
    <p:extLst>
      <p:ext uri="{BB962C8B-B14F-4D97-AF65-F5344CB8AC3E}">
        <p14:creationId xmlns:p14="http://schemas.microsoft.com/office/powerpoint/2010/main" val="1489427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098-6AE5-A15E-9DC3-308A1522E374}"/>
              </a:ext>
            </a:extLst>
          </p:cNvPr>
          <p:cNvSpPr>
            <a:spLocks noGrp="1"/>
          </p:cNvSpPr>
          <p:nvPr>
            <p:ph type="title"/>
          </p:nvPr>
        </p:nvSpPr>
        <p:spPr>
          <a:xfrm>
            <a:off x="284018" y="97631"/>
            <a:ext cx="10515600" cy="1325563"/>
          </a:xfrm>
        </p:spPr>
        <p:txBody>
          <a:bodyPr>
            <a:normAutofit/>
          </a:bodyPr>
          <a:lstStyle/>
          <a:p>
            <a:r>
              <a:rPr lang="en-GB" sz="3200" b="1">
                <a:solidFill>
                  <a:srgbClr val="006965"/>
                </a:solidFill>
                <a:latin typeface="+mn-lt"/>
              </a:rPr>
              <a:t>Business dynamism – explainer (2) </a:t>
            </a:r>
          </a:p>
        </p:txBody>
      </p:sp>
      <p:sp>
        <p:nvSpPr>
          <p:cNvPr id="5" name="Content Placeholder 4">
            <a:extLst>
              <a:ext uri="{FF2B5EF4-FFF2-40B4-BE49-F238E27FC236}">
                <a16:creationId xmlns:a16="http://schemas.microsoft.com/office/drawing/2014/main" id="{C91FDC60-6DBC-EE68-C2FA-062FC6DC93EE}"/>
              </a:ext>
            </a:extLst>
          </p:cNvPr>
          <p:cNvSpPr>
            <a:spLocks noGrp="1"/>
          </p:cNvSpPr>
          <p:nvPr>
            <p:ph idx="1"/>
          </p:nvPr>
        </p:nvSpPr>
        <p:spPr>
          <a:xfrm>
            <a:off x="369742" y="1253331"/>
            <a:ext cx="11538239" cy="4351338"/>
          </a:xfrm>
        </p:spPr>
        <p:txBody>
          <a:bodyPr>
            <a:normAutofit/>
          </a:bodyPr>
          <a:lstStyle/>
          <a:p>
            <a:r>
              <a:rPr lang="en-GB" sz="2400" b="0" i="0">
                <a:solidFill>
                  <a:srgbClr val="202124"/>
                </a:solidFill>
                <a:effectLst/>
              </a:rPr>
              <a:t>Two measures are used within this report to examine trends in the creation of new businesses.</a:t>
            </a:r>
          </a:p>
          <a:p>
            <a:pPr marL="914400" lvl="1" indent="-457200">
              <a:buFont typeface="+mj-lt"/>
              <a:buAutoNum type="arabicPeriod"/>
            </a:pPr>
            <a:r>
              <a:rPr lang="en-GB" sz="2000">
                <a:solidFill>
                  <a:srgbClr val="202124"/>
                </a:solidFill>
              </a:rPr>
              <a:t>Business birth rates – the number of firms registering for VAT/PAYE </a:t>
            </a:r>
          </a:p>
          <a:p>
            <a:pPr marL="914400" lvl="1" indent="-457200">
              <a:buFont typeface="+mj-lt"/>
              <a:buAutoNum type="arabicPeriod"/>
            </a:pPr>
            <a:r>
              <a:rPr lang="en-GB" sz="2000">
                <a:solidFill>
                  <a:srgbClr val="202124"/>
                </a:solidFill>
              </a:rPr>
              <a:t>Business start-ups – the number of firms opening new business bank accounts </a:t>
            </a:r>
          </a:p>
          <a:p>
            <a:r>
              <a:rPr lang="en-GB" sz="2400">
                <a:solidFill>
                  <a:srgbClr val="202124"/>
                </a:solidFill>
              </a:rPr>
              <a:t>The first measures firms that begin operating above the VAT threshold and/or take on at least one employee.  </a:t>
            </a:r>
          </a:p>
          <a:p>
            <a:r>
              <a:rPr lang="en-GB" sz="2400">
                <a:solidFill>
                  <a:srgbClr val="202124"/>
                </a:solidFill>
              </a:rPr>
              <a:t>Whilst the latter includes those operating below the VAT threshold and can include firms with no employees.  </a:t>
            </a:r>
          </a:p>
          <a:p>
            <a:r>
              <a:rPr lang="en-GB" sz="2400">
                <a:solidFill>
                  <a:srgbClr val="202124"/>
                </a:solidFill>
              </a:rPr>
              <a:t>Those in the former group therefore will generally be larger than those in the latter group. </a:t>
            </a:r>
          </a:p>
          <a:p>
            <a:r>
              <a:rPr lang="en-GB" sz="2400">
                <a:solidFill>
                  <a:srgbClr val="202124"/>
                </a:solidFill>
              </a:rPr>
              <a:t>Further details can be found within the </a:t>
            </a:r>
            <a:r>
              <a:rPr lang="en-GB" sz="2400">
                <a:solidFill>
                  <a:srgbClr val="202124"/>
                </a:solidFill>
                <a:hlinkClick r:id="" action="ppaction://noaction"/>
              </a:rPr>
              <a:t>Annex</a:t>
            </a:r>
            <a:r>
              <a:rPr lang="en-GB" sz="2400">
                <a:solidFill>
                  <a:srgbClr val="202124"/>
                </a:solidFill>
              </a:rPr>
              <a:t>.  </a:t>
            </a:r>
            <a:endParaRPr lang="en-GB" sz="2400"/>
          </a:p>
        </p:txBody>
      </p:sp>
    </p:spTree>
    <p:extLst>
      <p:ext uri="{BB962C8B-B14F-4D97-AF65-F5344CB8AC3E}">
        <p14:creationId xmlns:p14="http://schemas.microsoft.com/office/powerpoint/2010/main" val="361377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2BA3-833D-439A-ADCC-1FD4466E5460}"/>
              </a:ext>
            </a:extLst>
          </p:cNvPr>
          <p:cNvSpPr>
            <a:spLocks noGrp="1"/>
          </p:cNvSpPr>
          <p:nvPr>
            <p:ph type="title"/>
          </p:nvPr>
        </p:nvSpPr>
        <p:spPr>
          <a:xfrm>
            <a:off x="385439" y="319596"/>
            <a:ext cx="10515600" cy="679142"/>
          </a:xfrm>
        </p:spPr>
        <p:txBody>
          <a:bodyPr>
            <a:normAutofit/>
          </a:bodyPr>
          <a:lstStyle/>
          <a:p>
            <a:r>
              <a:rPr lang="en-GB" sz="3200" b="1">
                <a:solidFill>
                  <a:srgbClr val="006965"/>
                </a:solidFill>
                <a:latin typeface="+mn-lt"/>
              </a:rPr>
              <a:t>Background</a:t>
            </a:r>
            <a:endParaRPr lang="en-GB" sz="3200">
              <a:solidFill>
                <a:srgbClr val="006965"/>
              </a:solidFill>
              <a:latin typeface="+mn-lt"/>
            </a:endParaRPr>
          </a:p>
        </p:txBody>
      </p:sp>
      <p:sp>
        <p:nvSpPr>
          <p:cNvPr id="3" name="Content Placeholder 2">
            <a:extLst>
              <a:ext uri="{FF2B5EF4-FFF2-40B4-BE49-F238E27FC236}">
                <a16:creationId xmlns:a16="http://schemas.microsoft.com/office/drawing/2014/main" id="{4973425E-71AC-413C-ABB0-693E0426FBCE}"/>
              </a:ext>
            </a:extLst>
          </p:cNvPr>
          <p:cNvSpPr>
            <a:spLocks noGrp="1"/>
          </p:cNvSpPr>
          <p:nvPr>
            <p:ph idx="1"/>
          </p:nvPr>
        </p:nvSpPr>
        <p:spPr>
          <a:xfrm>
            <a:off x="385439" y="1192398"/>
            <a:ext cx="11155532" cy="4666864"/>
          </a:xfrm>
        </p:spPr>
        <p:txBody>
          <a:bodyPr>
            <a:noAutofit/>
          </a:bodyPr>
          <a:lstStyle/>
          <a:p>
            <a:pPr marL="0" indent="0">
              <a:buNone/>
            </a:pPr>
            <a:r>
              <a:rPr lang="en-GB" sz="1600"/>
              <a:t>This report presents the latest analysis of the </a:t>
            </a:r>
            <a:r>
              <a:rPr lang="en-GB" sz="1600" b="1">
                <a:solidFill>
                  <a:srgbClr val="006965"/>
                </a:solidFill>
              </a:rPr>
              <a:t>performance, size </a:t>
            </a:r>
            <a:r>
              <a:rPr lang="en-GB" sz="1600"/>
              <a:t>and</a:t>
            </a:r>
            <a:r>
              <a:rPr lang="en-GB" sz="1600" b="1">
                <a:solidFill>
                  <a:srgbClr val="006965"/>
                </a:solidFill>
              </a:rPr>
              <a:t> structure</a:t>
            </a:r>
            <a:r>
              <a:rPr lang="en-GB" sz="1600"/>
              <a:t> of the Buckinghamshire economy.  The report has four sections: </a:t>
            </a:r>
          </a:p>
          <a:p>
            <a:r>
              <a:rPr lang="en-GB" sz="1600"/>
              <a:t>Economic performance</a:t>
            </a:r>
          </a:p>
          <a:p>
            <a:r>
              <a:rPr lang="en-GB" sz="1600"/>
              <a:t>Business population </a:t>
            </a:r>
          </a:p>
          <a:p>
            <a:r>
              <a:rPr lang="en-GB" sz="1600"/>
              <a:t>Business dynamism </a:t>
            </a:r>
          </a:p>
          <a:p>
            <a:r>
              <a:rPr lang="en-GB" sz="1600"/>
              <a:t>Industry structure and specialisms </a:t>
            </a:r>
          </a:p>
          <a:p>
            <a:pPr marL="0" indent="0">
              <a:buNone/>
            </a:pPr>
            <a:endParaRPr lang="en-GB" sz="1600"/>
          </a:p>
          <a:p>
            <a:pPr marL="0" indent="0">
              <a:buNone/>
            </a:pPr>
            <a:r>
              <a:rPr lang="en-GB" sz="1600"/>
              <a:t>Each section of the report includes: </a:t>
            </a:r>
          </a:p>
          <a:p>
            <a:r>
              <a:rPr lang="en-GB" sz="1600" b="1">
                <a:solidFill>
                  <a:srgbClr val="006965"/>
                </a:solidFill>
              </a:rPr>
              <a:t>An explainer - </a:t>
            </a:r>
            <a:r>
              <a:rPr lang="en-GB" sz="1600"/>
              <a:t>to provide readers with context and explanations regarding economic concepts and terminology </a:t>
            </a:r>
          </a:p>
          <a:p>
            <a:r>
              <a:rPr lang="en-GB" sz="1600" b="1">
                <a:solidFill>
                  <a:srgbClr val="006965"/>
                </a:solidFill>
              </a:rPr>
              <a:t>A summary slide </a:t>
            </a:r>
            <a:r>
              <a:rPr lang="en-GB" sz="1600"/>
              <a:t>-  which provides the headline narrative along with an indication of comparative strengths and weaknesses</a:t>
            </a:r>
          </a:p>
          <a:p>
            <a:r>
              <a:rPr lang="en-GB" sz="1600"/>
              <a:t>Charts and tables highlighting key points </a:t>
            </a:r>
          </a:p>
          <a:p>
            <a:pPr marL="0" indent="0">
              <a:buNone/>
            </a:pPr>
            <a:endParaRPr lang="en-GB" sz="1600"/>
          </a:p>
          <a:p>
            <a:pPr marL="0" indent="0">
              <a:buNone/>
            </a:pPr>
            <a:r>
              <a:rPr lang="en-GB" sz="1600"/>
              <a:t>Methodological information is provided within the report’s </a:t>
            </a:r>
            <a:r>
              <a:rPr lang="en-GB" sz="1600">
                <a:hlinkClick r:id="rId2" action="ppaction://hlinksldjump"/>
              </a:rPr>
              <a:t>Annex</a:t>
            </a:r>
            <a:r>
              <a:rPr lang="en-GB" sz="1600"/>
              <a:t>. </a:t>
            </a:r>
          </a:p>
          <a:p>
            <a:pPr marL="0" indent="0">
              <a:buNone/>
            </a:pPr>
            <a:endParaRPr lang="en-GB" sz="1600"/>
          </a:p>
          <a:p>
            <a:pPr marL="0" indent="0">
              <a:buNone/>
            </a:pPr>
            <a:endParaRPr lang="en-GB" sz="1600"/>
          </a:p>
        </p:txBody>
      </p:sp>
    </p:spTree>
    <p:extLst>
      <p:ext uri="{BB962C8B-B14F-4D97-AF65-F5344CB8AC3E}">
        <p14:creationId xmlns:p14="http://schemas.microsoft.com/office/powerpoint/2010/main" val="328452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6F3D57-DB67-8139-77AE-910ADECE0B17}"/>
              </a:ext>
            </a:extLst>
          </p:cNvPr>
          <p:cNvGraphicFramePr>
            <a:graphicFrameLocks noGrp="1"/>
          </p:cNvGraphicFramePr>
          <p:nvPr>
            <p:ph idx="1"/>
            <p:extLst>
              <p:ext uri="{D42A27DB-BD31-4B8C-83A1-F6EECF244321}">
                <p14:modId xmlns:p14="http://schemas.microsoft.com/office/powerpoint/2010/main" val="1263880302"/>
              </p:ext>
            </p:extLst>
          </p:nvPr>
        </p:nvGraphicFramePr>
        <p:xfrm>
          <a:off x="385439" y="933698"/>
          <a:ext cx="10515600" cy="3337560"/>
        </p:xfrm>
        <a:graphic>
          <a:graphicData uri="http://schemas.openxmlformats.org/drawingml/2006/table">
            <a:tbl>
              <a:tblPr firstRow="1" bandRow="1">
                <a:tableStyleId>{5C22544A-7EE6-4342-B048-85BDC9FD1C3A}</a:tableStyleId>
              </a:tblPr>
              <a:tblGrid>
                <a:gridCol w="9655206">
                  <a:extLst>
                    <a:ext uri="{9D8B030D-6E8A-4147-A177-3AD203B41FA5}">
                      <a16:colId xmlns:a16="http://schemas.microsoft.com/office/drawing/2014/main" val="4126591940"/>
                    </a:ext>
                  </a:extLst>
                </a:gridCol>
                <a:gridCol w="860394">
                  <a:extLst>
                    <a:ext uri="{9D8B030D-6E8A-4147-A177-3AD203B41FA5}">
                      <a16:colId xmlns:a16="http://schemas.microsoft.com/office/drawing/2014/main" val="19876392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tx1"/>
                          </a:solidFill>
                        </a:rPr>
                        <a:t>Buckinghamshire has </a:t>
                      </a:r>
                      <a:r>
                        <a:rPr lang="en-GB" b="1">
                          <a:solidFill>
                            <a:srgbClr val="006965"/>
                          </a:solidFill>
                        </a:rPr>
                        <a:t>high</a:t>
                      </a:r>
                      <a:r>
                        <a:rPr lang="en-GB" b="0">
                          <a:solidFill>
                            <a:schemeClr val="tx1"/>
                          </a:solidFill>
                        </a:rPr>
                        <a:t> business survival rates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38940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Buckinghamshire has </a:t>
                      </a:r>
                      <a:r>
                        <a:rPr lang="en-GB" b="1">
                          <a:solidFill>
                            <a:srgbClr val="006965"/>
                          </a:solidFill>
                        </a:rPr>
                        <a:t>relatively high </a:t>
                      </a:r>
                      <a:r>
                        <a:rPr lang="en-GB"/>
                        <a:t>business birth rates*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43029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Buckinghamshire has </a:t>
                      </a:r>
                      <a:r>
                        <a:rPr lang="en-GB" b="1">
                          <a:solidFill>
                            <a:srgbClr val="006965"/>
                          </a:solidFill>
                        </a:rPr>
                        <a:t>relatively low </a:t>
                      </a:r>
                      <a:r>
                        <a:rPr lang="en-GB"/>
                        <a:t>business death rates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0792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Buckinghamshire’s business start-up rates** are slightly below the national average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75494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Business birth rates have been </a:t>
                      </a:r>
                      <a:r>
                        <a:rPr lang="en-GB" b="1">
                          <a:solidFill>
                            <a:srgbClr val="006965"/>
                          </a:solidFill>
                        </a:rPr>
                        <a:t>falling</a:t>
                      </a:r>
                      <a:r>
                        <a:rPr lang="en-GB"/>
                        <a:t> in recent years, as has been the case nationally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23384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Business start-up rates in Buckinghamshire increased during Covid and fell back in 2022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20375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Business death-rates in Buckinghamshire have been </a:t>
                      </a:r>
                      <a:r>
                        <a:rPr lang="en-GB" b="1">
                          <a:solidFill>
                            <a:srgbClr val="006965"/>
                          </a:solidFill>
                        </a:rPr>
                        <a:t>increasing</a:t>
                      </a:r>
                      <a:r>
                        <a:rPr lang="en-GB"/>
                        <a:t> post-Covid, as is the case nationally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8455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Buckinghamshire has a relatively </a:t>
                      </a:r>
                      <a:r>
                        <a:rPr lang="en-GB" b="1">
                          <a:solidFill>
                            <a:srgbClr val="006965"/>
                          </a:solidFill>
                        </a:rPr>
                        <a:t>low</a:t>
                      </a:r>
                      <a:r>
                        <a:rPr lang="en-GB"/>
                        <a:t> proportion of high growth firms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7497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number of high growth firms in Buckinghamshire is </a:t>
                      </a:r>
                      <a:r>
                        <a:rPr lang="en-GB" b="1">
                          <a:solidFill>
                            <a:srgbClr val="006965"/>
                          </a:solidFill>
                        </a:rPr>
                        <a:t>falling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8848073"/>
                  </a:ext>
                </a:extLst>
              </a:tr>
            </a:tbl>
          </a:graphicData>
        </a:graphic>
      </p:graphicFrame>
      <p:sp>
        <p:nvSpPr>
          <p:cNvPr id="5" name="Title 1">
            <a:extLst>
              <a:ext uri="{FF2B5EF4-FFF2-40B4-BE49-F238E27FC236}">
                <a16:creationId xmlns:a16="http://schemas.microsoft.com/office/drawing/2014/main" id="{D1526994-D478-A284-28D7-826A46EE117E}"/>
              </a:ext>
            </a:extLst>
          </p:cNvPr>
          <p:cNvSpPr>
            <a:spLocks noGrp="1"/>
          </p:cNvSpPr>
          <p:nvPr>
            <p:ph type="title"/>
          </p:nvPr>
        </p:nvSpPr>
        <p:spPr>
          <a:xfrm>
            <a:off x="305540" y="196450"/>
            <a:ext cx="10515600" cy="673562"/>
          </a:xfrm>
        </p:spPr>
        <p:txBody>
          <a:bodyPr>
            <a:normAutofit/>
          </a:bodyPr>
          <a:lstStyle/>
          <a:p>
            <a:r>
              <a:rPr lang="en-GB" sz="3200" b="1">
                <a:solidFill>
                  <a:srgbClr val="006965"/>
                </a:solidFill>
                <a:latin typeface="+mn-lt"/>
              </a:rPr>
              <a:t>Summary: Business dynamism in Buckinghamshire</a:t>
            </a:r>
          </a:p>
        </p:txBody>
      </p:sp>
      <p:sp>
        <p:nvSpPr>
          <p:cNvPr id="6" name="Arrow: Up 5">
            <a:extLst>
              <a:ext uri="{FF2B5EF4-FFF2-40B4-BE49-F238E27FC236}">
                <a16:creationId xmlns:a16="http://schemas.microsoft.com/office/drawing/2014/main" id="{8BF072FA-F24D-20B5-691B-E1FED53BE437}"/>
              </a:ext>
            </a:extLst>
          </p:cNvPr>
          <p:cNvSpPr/>
          <p:nvPr/>
        </p:nvSpPr>
        <p:spPr>
          <a:xfrm rot="10800000">
            <a:off x="10303152" y="2472397"/>
            <a:ext cx="279191" cy="262002"/>
          </a:xfrm>
          <a:prstGeom prst="upArrow">
            <a:avLst/>
          </a:prstGeom>
          <a:solidFill>
            <a:srgbClr val="C00000"/>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7B4C8E55-8A6A-60CE-270A-4C41D9ABA578}"/>
              </a:ext>
            </a:extLst>
          </p:cNvPr>
          <p:cNvSpPr/>
          <p:nvPr/>
        </p:nvSpPr>
        <p:spPr>
          <a:xfrm>
            <a:off x="10311130" y="3185042"/>
            <a:ext cx="288808" cy="293755"/>
          </a:xfrm>
          <a:prstGeom prst="upArrow">
            <a:avLst/>
          </a:prstGeom>
          <a:solidFill>
            <a:srgbClr val="C00000"/>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CE47AD9D-B918-C996-6ACA-9D8AAF5A9083}"/>
              </a:ext>
            </a:extLst>
          </p:cNvPr>
          <p:cNvSpPr/>
          <p:nvPr/>
        </p:nvSpPr>
        <p:spPr>
          <a:xfrm rot="10800000">
            <a:off x="10325031" y="3934179"/>
            <a:ext cx="258192" cy="300578"/>
          </a:xfrm>
          <a:prstGeom prst="upArrow">
            <a:avLst/>
          </a:prstGeom>
          <a:solidFill>
            <a:srgbClr val="C00000"/>
          </a:solidFill>
          <a:ln>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5D5D044-50A8-8A70-A0AF-996FCAA04575}"/>
              </a:ext>
            </a:extLst>
          </p:cNvPr>
          <p:cNvSpPr/>
          <p:nvPr/>
        </p:nvSpPr>
        <p:spPr>
          <a:xfrm>
            <a:off x="10320081" y="986596"/>
            <a:ext cx="245331" cy="23072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8293D95-B693-715F-9858-DB85084D3A78}"/>
              </a:ext>
            </a:extLst>
          </p:cNvPr>
          <p:cNvSpPr/>
          <p:nvPr/>
        </p:nvSpPr>
        <p:spPr>
          <a:xfrm>
            <a:off x="10330365" y="3567344"/>
            <a:ext cx="255858" cy="240092"/>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7EF520E-FB88-FCD9-1B3E-E8D647900B44}"/>
              </a:ext>
            </a:extLst>
          </p:cNvPr>
          <p:cNvSpPr/>
          <p:nvPr/>
        </p:nvSpPr>
        <p:spPr>
          <a:xfrm>
            <a:off x="10323616" y="2860528"/>
            <a:ext cx="251762" cy="242994"/>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5279340-215B-D087-DBA6-1E1E0FB44E32}"/>
              </a:ext>
            </a:extLst>
          </p:cNvPr>
          <p:cNvSpPr/>
          <p:nvPr/>
        </p:nvSpPr>
        <p:spPr>
          <a:xfrm>
            <a:off x="10326832" y="1337259"/>
            <a:ext cx="245331" cy="23072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8396FD6-22DC-F5DC-6655-33BB44F71CE2}"/>
              </a:ext>
            </a:extLst>
          </p:cNvPr>
          <p:cNvSpPr/>
          <p:nvPr/>
        </p:nvSpPr>
        <p:spPr>
          <a:xfrm>
            <a:off x="10320747" y="2066366"/>
            <a:ext cx="257503" cy="23138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4826C23-8D86-2393-9CB1-F653BB39B18A}"/>
              </a:ext>
            </a:extLst>
          </p:cNvPr>
          <p:cNvSpPr/>
          <p:nvPr/>
        </p:nvSpPr>
        <p:spPr>
          <a:xfrm>
            <a:off x="0" y="6267635"/>
            <a:ext cx="12192000" cy="590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218E9E-5AD1-5739-5D2D-CCC1B0FA3378}"/>
              </a:ext>
            </a:extLst>
          </p:cNvPr>
          <p:cNvPicPr>
            <a:picLocks noChangeAspect="1"/>
          </p:cNvPicPr>
          <p:nvPr/>
        </p:nvPicPr>
        <p:blipFill>
          <a:blip r:embed="rId2"/>
          <a:stretch>
            <a:fillRect/>
          </a:stretch>
        </p:blipFill>
        <p:spPr>
          <a:xfrm>
            <a:off x="385439" y="4615155"/>
            <a:ext cx="5541744" cy="2024047"/>
          </a:xfrm>
          <a:prstGeom prst="rect">
            <a:avLst/>
          </a:prstGeom>
        </p:spPr>
      </p:pic>
      <p:sp>
        <p:nvSpPr>
          <p:cNvPr id="18" name="TextBox 17">
            <a:extLst>
              <a:ext uri="{FF2B5EF4-FFF2-40B4-BE49-F238E27FC236}">
                <a16:creationId xmlns:a16="http://schemas.microsoft.com/office/drawing/2014/main" id="{09FE4FD2-E191-383E-E9B7-044086B26E3C}"/>
              </a:ext>
            </a:extLst>
          </p:cNvPr>
          <p:cNvSpPr txBox="1"/>
          <p:nvPr/>
        </p:nvSpPr>
        <p:spPr>
          <a:xfrm>
            <a:off x="6915706" y="5852136"/>
            <a:ext cx="5160885" cy="830997"/>
          </a:xfrm>
          <a:prstGeom prst="rect">
            <a:avLst/>
          </a:prstGeom>
          <a:noFill/>
        </p:spPr>
        <p:txBody>
          <a:bodyPr wrap="square" rtlCol="0">
            <a:spAutoFit/>
          </a:bodyPr>
          <a:lstStyle/>
          <a:p>
            <a:pPr algn="r"/>
            <a:r>
              <a:rPr lang="en-GB" sz="1600"/>
              <a:t>* ‘Birth rates’ refer to businesses registering for VAT/PAYE</a:t>
            </a:r>
          </a:p>
          <a:p>
            <a:pPr algn="r"/>
            <a:r>
              <a:rPr lang="en-GB" sz="1600"/>
              <a:t>** ‘Start-up rates’ refer to the opening of new business bank accounts </a:t>
            </a:r>
          </a:p>
        </p:txBody>
      </p:sp>
      <p:sp>
        <p:nvSpPr>
          <p:cNvPr id="10" name="Oval 9">
            <a:extLst>
              <a:ext uri="{FF2B5EF4-FFF2-40B4-BE49-F238E27FC236}">
                <a16:creationId xmlns:a16="http://schemas.microsoft.com/office/drawing/2014/main" id="{1F51F3DA-2E43-0CAC-EBF4-22696641A13A}"/>
              </a:ext>
            </a:extLst>
          </p:cNvPr>
          <p:cNvSpPr/>
          <p:nvPr/>
        </p:nvSpPr>
        <p:spPr>
          <a:xfrm>
            <a:off x="10320081" y="1722469"/>
            <a:ext cx="245331" cy="23072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5640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292-FBD6-4EB4-AF21-19E1156ECF03}"/>
              </a:ext>
            </a:extLst>
          </p:cNvPr>
          <p:cNvSpPr>
            <a:spLocks noGrp="1"/>
          </p:cNvSpPr>
          <p:nvPr>
            <p:ph type="title"/>
          </p:nvPr>
        </p:nvSpPr>
        <p:spPr>
          <a:xfrm>
            <a:off x="1843186" y="105018"/>
            <a:ext cx="8257256" cy="895790"/>
          </a:xfrm>
        </p:spPr>
        <p:txBody>
          <a:bodyPr>
            <a:normAutofit/>
          </a:bodyPr>
          <a:lstStyle/>
          <a:p>
            <a:pPr algn="ctr"/>
            <a:r>
              <a:rPr lang="en-GB" sz="2000" b="1">
                <a:solidFill>
                  <a:srgbClr val="006965"/>
                </a:solidFill>
                <a:latin typeface="+mn-lt"/>
              </a:rPr>
              <a:t>Buckinghamshire’s ‘new businesses’ have higher survival rates than the national and regional averages</a:t>
            </a:r>
            <a:endParaRPr lang="en-GB" sz="2000"/>
          </a:p>
        </p:txBody>
      </p:sp>
      <p:sp>
        <p:nvSpPr>
          <p:cNvPr id="3" name="Content Placeholder 2">
            <a:extLst>
              <a:ext uri="{FF2B5EF4-FFF2-40B4-BE49-F238E27FC236}">
                <a16:creationId xmlns:a16="http://schemas.microsoft.com/office/drawing/2014/main" id="{8408BE75-6532-4DE6-9566-D590C728A519}"/>
              </a:ext>
            </a:extLst>
          </p:cNvPr>
          <p:cNvSpPr>
            <a:spLocks noGrp="1"/>
          </p:cNvSpPr>
          <p:nvPr>
            <p:ph sz="half" idx="1"/>
          </p:nvPr>
        </p:nvSpPr>
        <p:spPr>
          <a:xfrm>
            <a:off x="237478" y="1619538"/>
            <a:ext cx="5181600" cy="3954328"/>
          </a:xfrm>
        </p:spPr>
        <p:txBody>
          <a:bodyPr>
            <a:normAutofit/>
          </a:bodyPr>
          <a:lstStyle/>
          <a:p>
            <a:pPr marL="0" indent="0">
              <a:buNone/>
            </a:pPr>
            <a:r>
              <a:rPr lang="en-GB" sz="1800"/>
              <a:t>Data on business survival is published for businesses that are VAT and/or PAYE registered.  </a:t>
            </a:r>
          </a:p>
          <a:p>
            <a:pPr marL="0" indent="0">
              <a:buNone/>
            </a:pPr>
            <a:r>
              <a:rPr lang="en-GB" sz="1800"/>
              <a:t>For the last five years, ‘new businesses’ (i.e. those becoming VAT or PAYE registered) in Buckinghamshire have been more likely to survive than is the case nationally and regionally.  </a:t>
            </a:r>
          </a:p>
          <a:p>
            <a:pPr marL="0" indent="0">
              <a:buNone/>
            </a:pPr>
            <a:r>
              <a:rPr lang="en-GB" sz="1800"/>
              <a:t>This was particularly the case in 2020 (the year of the onset of the Covid-19 pandemic).  77% of Buckinghamshire firms ‘born’ in this year have survived for two years, compared with the regional and national averages of 72% and 71% respectively.</a:t>
            </a:r>
          </a:p>
          <a:p>
            <a:pPr marL="0" indent="0">
              <a:buNone/>
            </a:pPr>
            <a:r>
              <a:rPr lang="en-GB" sz="1800"/>
              <a:t>Generally speaking, </a:t>
            </a:r>
            <a:r>
              <a:rPr lang="en-GB" sz="1800">
                <a:solidFill>
                  <a:srgbClr val="202124"/>
                </a:solidFill>
              </a:rPr>
              <a:t>high business survival rates indicate </a:t>
            </a:r>
            <a:r>
              <a:rPr lang="en-GB" sz="1800" b="0" i="0">
                <a:solidFill>
                  <a:srgbClr val="0F0F0F"/>
                </a:solidFill>
                <a:effectLst/>
              </a:rPr>
              <a:t>a stable and supportive economic environment where businesses can thrive.  </a:t>
            </a:r>
            <a:endParaRPr lang="en-GB" sz="1800"/>
          </a:p>
        </p:txBody>
      </p:sp>
      <p:sp>
        <p:nvSpPr>
          <p:cNvPr id="6" name="TextBox 5">
            <a:extLst>
              <a:ext uri="{FF2B5EF4-FFF2-40B4-BE49-F238E27FC236}">
                <a16:creationId xmlns:a16="http://schemas.microsoft.com/office/drawing/2014/main" id="{CE535C12-E747-40B2-B464-CA5C054F3607}"/>
              </a:ext>
            </a:extLst>
          </p:cNvPr>
          <p:cNvSpPr txBox="1"/>
          <p:nvPr/>
        </p:nvSpPr>
        <p:spPr>
          <a:xfrm>
            <a:off x="5829946" y="1058524"/>
            <a:ext cx="6074270" cy="369332"/>
          </a:xfrm>
          <a:prstGeom prst="rect">
            <a:avLst/>
          </a:prstGeom>
          <a:noFill/>
        </p:spPr>
        <p:txBody>
          <a:bodyPr wrap="square" rtlCol="0">
            <a:spAutoFit/>
          </a:bodyPr>
          <a:lstStyle/>
          <a:p>
            <a:pPr algn="r"/>
            <a:r>
              <a:rPr lang="en-GB" i="0">
                <a:solidFill>
                  <a:srgbClr val="006965"/>
                </a:solidFill>
                <a:effectLst/>
              </a:rPr>
              <a:t>Business survival rates for firms born between 2017 and 2021</a:t>
            </a:r>
            <a:endParaRPr lang="en-GB">
              <a:solidFill>
                <a:srgbClr val="006965"/>
              </a:solidFill>
            </a:endParaRPr>
          </a:p>
        </p:txBody>
      </p:sp>
      <p:sp>
        <p:nvSpPr>
          <p:cNvPr id="7" name="TextBox 6">
            <a:extLst>
              <a:ext uri="{FF2B5EF4-FFF2-40B4-BE49-F238E27FC236}">
                <a16:creationId xmlns:a16="http://schemas.microsoft.com/office/drawing/2014/main" id="{C3569F17-8F33-4CAE-9438-CF4AEDF4E69F}"/>
              </a:ext>
            </a:extLst>
          </p:cNvPr>
          <p:cNvSpPr txBox="1"/>
          <p:nvPr/>
        </p:nvSpPr>
        <p:spPr>
          <a:xfrm>
            <a:off x="10100442" y="6318850"/>
            <a:ext cx="3866521" cy="369332"/>
          </a:xfrm>
          <a:prstGeom prst="rect">
            <a:avLst/>
          </a:prstGeom>
          <a:noFill/>
        </p:spPr>
        <p:txBody>
          <a:bodyPr wrap="square" rtlCol="0">
            <a:spAutoFit/>
          </a:bodyPr>
          <a:lstStyle/>
          <a:p>
            <a:r>
              <a:rPr lang="en-GB" i="1">
                <a:solidFill>
                  <a:schemeClr val="bg1"/>
                </a:solidFill>
              </a:rPr>
              <a:t>Source: ONS, 2020</a:t>
            </a:r>
          </a:p>
        </p:txBody>
      </p:sp>
      <p:sp>
        <p:nvSpPr>
          <p:cNvPr id="9" name="TextBox 8">
            <a:extLst>
              <a:ext uri="{FF2B5EF4-FFF2-40B4-BE49-F238E27FC236}">
                <a16:creationId xmlns:a16="http://schemas.microsoft.com/office/drawing/2014/main" id="{0A00662C-C0AF-9652-3C69-833CFDBEF807}"/>
              </a:ext>
            </a:extLst>
          </p:cNvPr>
          <p:cNvSpPr txBox="1"/>
          <p:nvPr/>
        </p:nvSpPr>
        <p:spPr>
          <a:xfrm>
            <a:off x="9099623" y="6365016"/>
            <a:ext cx="3218965" cy="276999"/>
          </a:xfrm>
          <a:prstGeom prst="rect">
            <a:avLst/>
          </a:prstGeom>
          <a:noFill/>
        </p:spPr>
        <p:txBody>
          <a:bodyPr wrap="square" rtlCol="0">
            <a:spAutoFit/>
          </a:bodyPr>
          <a:lstStyle/>
          <a:p>
            <a:r>
              <a:rPr lang="en-GB" sz="1200"/>
              <a:t>Source: </a:t>
            </a:r>
            <a:r>
              <a:rPr lang="en-GB" sz="1200">
                <a:hlinkClick r:id="rId3"/>
              </a:rPr>
              <a:t>Business Demography 2022, ONS</a:t>
            </a:r>
            <a:endParaRPr lang="en-GB" sz="1200"/>
          </a:p>
        </p:txBody>
      </p:sp>
      <p:graphicFrame>
        <p:nvGraphicFramePr>
          <p:cNvPr id="5" name="Chart 4">
            <a:extLst>
              <a:ext uri="{FF2B5EF4-FFF2-40B4-BE49-F238E27FC236}">
                <a16:creationId xmlns:a16="http://schemas.microsoft.com/office/drawing/2014/main" id="{762D6127-8FB0-4516-5E83-4AB0C93CC38C}"/>
              </a:ext>
            </a:extLst>
          </p:cNvPr>
          <p:cNvGraphicFramePr>
            <a:graphicFrameLocks/>
          </p:cNvGraphicFramePr>
          <p:nvPr>
            <p:extLst>
              <p:ext uri="{D42A27DB-BD31-4B8C-83A1-F6EECF244321}">
                <p14:modId xmlns:p14="http://schemas.microsoft.com/office/powerpoint/2010/main" val="464157463"/>
              </p:ext>
            </p:extLst>
          </p:nvPr>
        </p:nvGraphicFramePr>
        <p:xfrm>
          <a:off x="5829946" y="1558050"/>
          <a:ext cx="6124576" cy="4508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627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8ABB-8B9C-C985-1CAA-F250B5A15719}"/>
              </a:ext>
            </a:extLst>
          </p:cNvPr>
          <p:cNvSpPr>
            <a:spLocks noGrp="1"/>
          </p:cNvSpPr>
          <p:nvPr>
            <p:ph type="title"/>
          </p:nvPr>
        </p:nvSpPr>
        <p:spPr>
          <a:xfrm>
            <a:off x="1234126" y="86284"/>
            <a:ext cx="9455870" cy="982539"/>
          </a:xfrm>
          <a:noFill/>
        </p:spPr>
        <p:txBody>
          <a:bodyPr>
            <a:normAutofit/>
          </a:bodyPr>
          <a:lstStyle/>
          <a:p>
            <a:pPr algn="ctr"/>
            <a:r>
              <a:rPr lang="en-GB" sz="2000" b="1">
                <a:solidFill>
                  <a:srgbClr val="006965"/>
                </a:solidFill>
                <a:latin typeface="+mn-lt"/>
              </a:rPr>
              <a:t>Buckinghamshire also has high business survival rates when compared with neighbouring areas</a:t>
            </a:r>
          </a:p>
        </p:txBody>
      </p:sp>
      <p:sp>
        <p:nvSpPr>
          <p:cNvPr id="9" name="Content Placeholder 8">
            <a:extLst>
              <a:ext uri="{FF2B5EF4-FFF2-40B4-BE49-F238E27FC236}">
                <a16:creationId xmlns:a16="http://schemas.microsoft.com/office/drawing/2014/main" id="{6A6B951F-6DF0-3B90-7164-E306E557A1D4}"/>
              </a:ext>
            </a:extLst>
          </p:cNvPr>
          <p:cNvSpPr>
            <a:spLocks noGrp="1"/>
          </p:cNvSpPr>
          <p:nvPr>
            <p:ph sz="half" idx="1"/>
          </p:nvPr>
        </p:nvSpPr>
        <p:spPr>
          <a:xfrm>
            <a:off x="256213" y="4660451"/>
            <a:ext cx="10594268" cy="953010"/>
          </a:xfrm>
        </p:spPr>
        <p:txBody>
          <a:bodyPr>
            <a:normAutofit/>
          </a:bodyPr>
          <a:lstStyle/>
          <a:p>
            <a:pPr marL="0" indent="0">
              <a:buNone/>
            </a:pPr>
            <a:r>
              <a:rPr lang="en-GB" sz="1600"/>
              <a:t>Buckinghamshire has the highest business survival rates of neighbouring areas for firms born in 2017, 2019, 2020 and 2021, and the second highest for those born in 2018. </a:t>
            </a:r>
          </a:p>
        </p:txBody>
      </p:sp>
      <p:pic>
        <p:nvPicPr>
          <p:cNvPr id="10" name="Picture 9">
            <a:extLst>
              <a:ext uri="{FF2B5EF4-FFF2-40B4-BE49-F238E27FC236}">
                <a16:creationId xmlns:a16="http://schemas.microsoft.com/office/drawing/2014/main" id="{AEE10971-D1B3-990D-CE0B-65909C3C034A}"/>
              </a:ext>
            </a:extLst>
          </p:cNvPr>
          <p:cNvPicPr>
            <a:picLocks noChangeAspect="1"/>
          </p:cNvPicPr>
          <p:nvPr/>
        </p:nvPicPr>
        <p:blipFill>
          <a:blip r:embed="rId2"/>
          <a:stretch>
            <a:fillRect/>
          </a:stretch>
        </p:blipFill>
        <p:spPr>
          <a:xfrm>
            <a:off x="265160" y="1570294"/>
            <a:ext cx="10594268" cy="2798486"/>
          </a:xfrm>
          <a:prstGeom prst="rect">
            <a:avLst/>
          </a:prstGeom>
        </p:spPr>
      </p:pic>
      <p:sp>
        <p:nvSpPr>
          <p:cNvPr id="3" name="TextBox 2">
            <a:extLst>
              <a:ext uri="{FF2B5EF4-FFF2-40B4-BE49-F238E27FC236}">
                <a16:creationId xmlns:a16="http://schemas.microsoft.com/office/drawing/2014/main" id="{3F9DFA9E-40B0-12FA-5DA6-675374927B5C}"/>
              </a:ext>
            </a:extLst>
          </p:cNvPr>
          <p:cNvSpPr txBox="1"/>
          <p:nvPr/>
        </p:nvSpPr>
        <p:spPr>
          <a:xfrm>
            <a:off x="256213" y="6256334"/>
            <a:ext cx="3668009" cy="276999"/>
          </a:xfrm>
          <a:prstGeom prst="rect">
            <a:avLst/>
          </a:prstGeom>
          <a:noFill/>
        </p:spPr>
        <p:txBody>
          <a:bodyPr wrap="square" rtlCol="0">
            <a:spAutoFit/>
          </a:bodyPr>
          <a:lstStyle/>
          <a:p>
            <a:r>
              <a:rPr lang="en-GB" sz="1200"/>
              <a:t>Source: </a:t>
            </a:r>
            <a:r>
              <a:rPr lang="en-GB" sz="1200">
                <a:hlinkClick r:id="rId3"/>
              </a:rPr>
              <a:t>Business Demography 2022, ONS</a:t>
            </a:r>
            <a:endParaRPr lang="en-GB" sz="1200"/>
          </a:p>
        </p:txBody>
      </p:sp>
    </p:spTree>
    <p:extLst>
      <p:ext uri="{BB962C8B-B14F-4D97-AF65-F5344CB8AC3E}">
        <p14:creationId xmlns:p14="http://schemas.microsoft.com/office/powerpoint/2010/main" val="2538193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5926-8ED3-DBC3-8F2D-B383953983CD}"/>
              </a:ext>
            </a:extLst>
          </p:cNvPr>
          <p:cNvSpPr>
            <a:spLocks noGrp="1"/>
          </p:cNvSpPr>
          <p:nvPr>
            <p:ph type="title"/>
          </p:nvPr>
        </p:nvSpPr>
        <p:spPr>
          <a:xfrm>
            <a:off x="1467046" y="314280"/>
            <a:ext cx="9257907" cy="929055"/>
          </a:xfrm>
        </p:spPr>
        <p:txBody>
          <a:bodyPr>
            <a:normAutofit/>
          </a:bodyPr>
          <a:lstStyle/>
          <a:p>
            <a:pPr algn="ctr"/>
            <a:r>
              <a:rPr lang="en-GB" sz="2000" b="1">
                <a:solidFill>
                  <a:srgbClr val="006965"/>
                </a:solidFill>
                <a:latin typeface="+mn-lt"/>
              </a:rPr>
              <a:t>In 2022, Buckinghamshire had higher business ‘birth’ rates but slightly lower business start-up rates than the national average </a:t>
            </a:r>
          </a:p>
        </p:txBody>
      </p:sp>
      <p:graphicFrame>
        <p:nvGraphicFramePr>
          <p:cNvPr id="5" name="Content Placeholder 4">
            <a:extLst>
              <a:ext uri="{FF2B5EF4-FFF2-40B4-BE49-F238E27FC236}">
                <a16:creationId xmlns:a16="http://schemas.microsoft.com/office/drawing/2014/main" id="{F8E190F6-26DE-F145-FD8B-820E0A7204DF}"/>
              </a:ext>
            </a:extLst>
          </p:cNvPr>
          <p:cNvGraphicFramePr>
            <a:graphicFrameLocks noGrp="1"/>
          </p:cNvGraphicFramePr>
          <p:nvPr>
            <p:ph sz="half" idx="1"/>
            <p:extLst>
              <p:ext uri="{D42A27DB-BD31-4B8C-83A1-F6EECF244321}">
                <p14:modId xmlns:p14="http://schemas.microsoft.com/office/powerpoint/2010/main" val="1803191691"/>
              </p:ext>
            </p:extLst>
          </p:nvPr>
        </p:nvGraphicFramePr>
        <p:xfrm>
          <a:off x="2208095" y="1651376"/>
          <a:ext cx="7605110" cy="2352021"/>
        </p:xfrm>
        <a:graphic>
          <a:graphicData uri="http://schemas.openxmlformats.org/drawingml/2006/table">
            <a:tbl>
              <a:tblPr firstRow="1" bandRow="1">
                <a:tableStyleId>{5C22544A-7EE6-4342-B048-85BDC9FD1C3A}</a:tableStyleId>
              </a:tblPr>
              <a:tblGrid>
                <a:gridCol w="1521810">
                  <a:extLst>
                    <a:ext uri="{9D8B030D-6E8A-4147-A177-3AD203B41FA5}">
                      <a16:colId xmlns:a16="http://schemas.microsoft.com/office/drawing/2014/main" val="2701804592"/>
                    </a:ext>
                  </a:extLst>
                </a:gridCol>
                <a:gridCol w="1520825">
                  <a:extLst>
                    <a:ext uri="{9D8B030D-6E8A-4147-A177-3AD203B41FA5}">
                      <a16:colId xmlns:a16="http://schemas.microsoft.com/office/drawing/2014/main" val="2671578411"/>
                    </a:ext>
                  </a:extLst>
                </a:gridCol>
                <a:gridCol w="1520825">
                  <a:extLst>
                    <a:ext uri="{9D8B030D-6E8A-4147-A177-3AD203B41FA5}">
                      <a16:colId xmlns:a16="http://schemas.microsoft.com/office/drawing/2014/main" val="3025362280"/>
                    </a:ext>
                  </a:extLst>
                </a:gridCol>
                <a:gridCol w="1520825">
                  <a:extLst>
                    <a:ext uri="{9D8B030D-6E8A-4147-A177-3AD203B41FA5}">
                      <a16:colId xmlns:a16="http://schemas.microsoft.com/office/drawing/2014/main" val="1780013382"/>
                    </a:ext>
                  </a:extLst>
                </a:gridCol>
                <a:gridCol w="1520825">
                  <a:extLst>
                    <a:ext uri="{9D8B030D-6E8A-4147-A177-3AD203B41FA5}">
                      <a16:colId xmlns:a16="http://schemas.microsoft.com/office/drawing/2014/main" val="4224755867"/>
                    </a:ext>
                  </a:extLst>
                </a:gridCol>
              </a:tblGrid>
              <a:tr h="955283">
                <a:tc>
                  <a:txBody>
                    <a:bodyPr/>
                    <a:lstStyle/>
                    <a:p>
                      <a:endParaRPr lang="en-GB" sz="16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600"/>
                        <a:t>Business ‘births’ </a:t>
                      </a:r>
                      <a:r>
                        <a:rPr lang="en-GB" sz="1400"/>
                        <a:t>(VAT/PAYE registrations)</a:t>
                      </a:r>
                      <a:endParaRPr lang="en-GB" sz="16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600"/>
                        <a:t>Business ‘birth’ rate </a:t>
                      </a:r>
                      <a:r>
                        <a:rPr lang="en-GB" sz="1400"/>
                        <a:t>(births per 1,000 working age residents) </a:t>
                      </a:r>
                      <a:endParaRPr lang="en-GB" sz="16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600"/>
                        <a:t>Business start-ups </a:t>
                      </a:r>
                      <a:r>
                        <a:rPr lang="en-GB" sz="1400"/>
                        <a:t>(opening a new business bank account)</a:t>
                      </a:r>
                      <a:endParaRPr lang="en-GB" sz="16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600"/>
                        <a:t>Business start-up rates </a:t>
                      </a:r>
                      <a:r>
                        <a:rPr lang="en-GB" sz="1400"/>
                        <a:t>(start-ups per 1,000 working age residents) </a:t>
                      </a:r>
                      <a:endParaRPr lang="en-GB" sz="16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extLst>
                  <a:ext uri="{0D108BD9-81ED-4DB2-BD59-A6C34878D82A}">
                    <a16:rowId xmlns:a16="http://schemas.microsoft.com/office/drawing/2014/main" val="3867582149"/>
                  </a:ext>
                </a:extLst>
              </a:tr>
              <a:tr h="375771">
                <a:tc>
                  <a:txBody>
                    <a:bodyPr/>
                    <a:lstStyle/>
                    <a:p>
                      <a:pPr algn="l" rtl="0" fontAlgn="ctr"/>
                      <a:r>
                        <a:rPr lang="en-GB" sz="1400" b="0" i="0" u="none" strike="noStrike">
                          <a:solidFill>
                            <a:srgbClr val="000000"/>
                          </a:solidFill>
                          <a:effectLst/>
                          <a:latin typeface="+mn-lt"/>
                        </a:rPr>
                        <a:t>Buckinghamshire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3,075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9.0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3,331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10.1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1073635"/>
                  </a:ext>
                </a:extLst>
              </a:tr>
              <a:tr h="375771">
                <a:tc>
                  <a:txBody>
                    <a:bodyPr/>
                    <a:lstStyle/>
                    <a:p>
                      <a:pPr algn="l" rtl="0" fontAlgn="ctr"/>
                      <a:r>
                        <a:rPr lang="en-GB" sz="1400" b="0" i="0" u="none" strike="noStrike">
                          <a:solidFill>
                            <a:srgbClr val="000000"/>
                          </a:solidFill>
                          <a:effectLst/>
                          <a:latin typeface="+mn-lt"/>
                        </a:rPr>
                        <a:t>South East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44,160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 n/a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n/a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862008"/>
                  </a:ext>
                </a:extLst>
              </a:tr>
              <a:tr h="381279">
                <a:tc>
                  <a:txBody>
                    <a:bodyPr/>
                    <a:lstStyle/>
                    <a:p>
                      <a:pPr algn="l" rtl="0" fontAlgn="ctr"/>
                      <a:r>
                        <a:rPr lang="en-GB" sz="1400" b="0" i="0" u="none" strike="noStrike">
                          <a:solidFill>
                            <a:srgbClr val="000000"/>
                          </a:solidFill>
                          <a:effectLst/>
                          <a:latin typeface="+mn-lt"/>
                        </a:rPr>
                        <a:t>England</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300,580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8.4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400" b="0" i="0" u="none" strike="noStrike">
                          <a:solidFill>
                            <a:srgbClr val="000000"/>
                          </a:solidFill>
                          <a:effectLst/>
                          <a:latin typeface="+mn-lt"/>
                        </a:rPr>
                        <a:t>n/a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t"/>
                      <a:r>
                        <a:rPr lang="en-GB" sz="1400" b="0" i="0" u="none" strike="noStrike">
                          <a:solidFill>
                            <a:srgbClr val="000000"/>
                          </a:solidFill>
                          <a:effectLst/>
                          <a:latin typeface="+mn-lt"/>
                        </a:rPr>
                        <a:t>10.3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1240660"/>
                  </a:ext>
                </a:extLst>
              </a:tr>
            </a:tbl>
          </a:graphicData>
        </a:graphic>
      </p:graphicFrame>
      <p:sp>
        <p:nvSpPr>
          <p:cNvPr id="6" name="TextBox 5">
            <a:extLst>
              <a:ext uri="{FF2B5EF4-FFF2-40B4-BE49-F238E27FC236}">
                <a16:creationId xmlns:a16="http://schemas.microsoft.com/office/drawing/2014/main" id="{105FD301-0B3E-B604-7406-95DE3A28A9E3}"/>
              </a:ext>
            </a:extLst>
          </p:cNvPr>
          <p:cNvSpPr txBox="1"/>
          <p:nvPr/>
        </p:nvSpPr>
        <p:spPr>
          <a:xfrm>
            <a:off x="168294" y="6405220"/>
            <a:ext cx="4403103" cy="276999"/>
          </a:xfrm>
          <a:prstGeom prst="rect">
            <a:avLst/>
          </a:prstGeom>
          <a:noFill/>
        </p:spPr>
        <p:txBody>
          <a:bodyPr wrap="square" rtlCol="0">
            <a:spAutoFit/>
          </a:bodyPr>
          <a:lstStyle/>
          <a:p>
            <a:r>
              <a:rPr lang="en-GB" sz="1200" i="1"/>
              <a:t>Source: </a:t>
            </a:r>
            <a:r>
              <a:rPr lang="en-GB" sz="1200" i="1">
                <a:hlinkClick r:id="rId2"/>
              </a:rPr>
              <a:t>Business Demography 2022, ONS</a:t>
            </a:r>
            <a:r>
              <a:rPr lang="en-GB" sz="1200" i="1"/>
              <a:t> and </a:t>
            </a:r>
            <a:r>
              <a:rPr lang="en-GB" sz="1200" i="1" err="1"/>
              <a:t>BankSearch</a:t>
            </a:r>
            <a:r>
              <a:rPr lang="en-GB" sz="1200" i="1"/>
              <a:t> 2022</a:t>
            </a:r>
          </a:p>
        </p:txBody>
      </p:sp>
    </p:spTree>
    <p:extLst>
      <p:ext uri="{BB962C8B-B14F-4D97-AF65-F5344CB8AC3E}">
        <p14:creationId xmlns:p14="http://schemas.microsoft.com/office/powerpoint/2010/main" val="3043688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AC54455-8939-55A9-0860-C15BFCF1A251}"/>
              </a:ext>
            </a:extLst>
          </p:cNvPr>
          <p:cNvGraphicFramePr>
            <a:graphicFrameLocks noGrp="1"/>
          </p:cNvGraphicFramePr>
          <p:nvPr>
            <p:extLst>
              <p:ext uri="{D42A27DB-BD31-4B8C-83A1-F6EECF244321}">
                <p14:modId xmlns:p14="http://schemas.microsoft.com/office/powerpoint/2010/main" val="151223797"/>
              </p:ext>
            </p:extLst>
          </p:nvPr>
        </p:nvGraphicFramePr>
        <p:xfrm>
          <a:off x="2509735" y="1563422"/>
          <a:ext cx="7179533" cy="430235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19651A83-23C7-3D79-BF4A-46A9B543FFB4}"/>
              </a:ext>
            </a:extLst>
          </p:cNvPr>
          <p:cNvSpPr>
            <a:spLocks noGrp="1"/>
          </p:cNvSpPr>
          <p:nvPr>
            <p:ph type="title"/>
          </p:nvPr>
        </p:nvSpPr>
        <p:spPr>
          <a:xfrm>
            <a:off x="1439694" y="307778"/>
            <a:ext cx="9555806" cy="974430"/>
          </a:xfrm>
        </p:spPr>
        <p:txBody>
          <a:bodyPr>
            <a:noAutofit/>
          </a:bodyPr>
          <a:lstStyle/>
          <a:p>
            <a:pPr algn="ctr"/>
            <a:r>
              <a:rPr lang="en-GB" sz="2000" b="1">
                <a:solidFill>
                  <a:srgbClr val="006965"/>
                </a:solidFill>
                <a:latin typeface="+mn-lt"/>
              </a:rPr>
              <a:t>Buckinghamshire’s business ‘birth’ and start-up rates have been falling in recent years</a:t>
            </a:r>
            <a:r>
              <a:rPr lang="en-GB" sz="2000">
                <a:latin typeface="+mn-lt"/>
              </a:rPr>
              <a:t> </a:t>
            </a:r>
            <a:br>
              <a:rPr lang="en-GB" sz="2000">
                <a:latin typeface="+mn-lt"/>
              </a:rPr>
            </a:br>
            <a:endParaRPr lang="en-GB" sz="2000" b="1">
              <a:solidFill>
                <a:srgbClr val="006965"/>
              </a:solidFill>
              <a:latin typeface="+mn-lt"/>
            </a:endParaRPr>
          </a:p>
        </p:txBody>
      </p:sp>
      <p:sp>
        <p:nvSpPr>
          <p:cNvPr id="7" name="TextBox 6">
            <a:extLst>
              <a:ext uri="{FF2B5EF4-FFF2-40B4-BE49-F238E27FC236}">
                <a16:creationId xmlns:a16="http://schemas.microsoft.com/office/drawing/2014/main" id="{636995A0-D495-05E2-5553-B31035A295C3}"/>
              </a:ext>
            </a:extLst>
          </p:cNvPr>
          <p:cNvSpPr txBox="1"/>
          <p:nvPr/>
        </p:nvSpPr>
        <p:spPr>
          <a:xfrm>
            <a:off x="7441660" y="6454772"/>
            <a:ext cx="4957495" cy="276999"/>
          </a:xfrm>
          <a:prstGeom prst="rect">
            <a:avLst/>
          </a:prstGeom>
          <a:noFill/>
        </p:spPr>
        <p:txBody>
          <a:bodyPr wrap="square" rtlCol="0">
            <a:spAutoFit/>
          </a:bodyPr>
          <a:lstStyle/>
          <a:p>
            <a:r>
              <a:rPr lang="en-GB" sz="1200"/>
              <a:t>Source: </a:t>
            </a:r>
            <a:r>
              <a:rPr lang="en-GB" sz="1200">
                <a:hlinkClick r:id="rId3"/>
              </a:rPr>
              <a:t>Business Demography 2022, ONS</a:t>
            </a:r>
            <a:r>
              <a:rPr lang="en-GB" sz="1200"/>
              <a:t> and </a:t>
            </a:r>
            <a:r>
              <a:rPr lang="en-GB" sz="1200" err="1"/>
              <a:t>BankSearch</a:t>
            </a:r>
            <a:r>
              <a:rPr lang="en-GB" sz="1200"/>
              <a:t> 2022</a:t>
            </a:r>
          </a:p>
        </p:txBody>
      </p:sp>
      <p:sp>
        <p:nvSpPr>
          <p:cNvPr id="9" name="TextBox 8">
            <a:extLst>
              <a:ext uri="{FF2B5EF4-FFF2-40B4-BE49-F238E27FC236}">
                <a16:creationId xmlns:a16="http://schemas.microsoft.com/office/drawing/2014/main" id="{5F81FD39-BE1B-9D03-5912-DF22B7CD51A0}"/>
              </a:ext>
            </a:extLst>
          </p:cNvPr>
          <p:cNvSpPr txBox="1"/>
          <p:nvPr/>
        </p:nvSpPr>
        <p:spPr>
          <a:xfrm>
            <a:off x="632298" y="2791838"/>
            <a:ext cx="1789889" cy="1477328"/>
          </a:xfrm>
          <a:prstGeom prst="rect">
            <a:avLst/>
          </a:prstGeom>
          <a:noFill/>
        </p:spPr>
        <p:txBody>
          <a:bodyPr wrap="square" rtlCol="0">
            <a:spAutoFit/>
          </a:bodyPr>
          <a:lstStyle/>
          <a:p>
            <a:r>
              <a:rPr lang="en-GB"/>
              <a:t>Rates: Number of births and start-ups per 1,000 working age residents</a:t>
            </a:r>
          </a:p>
        </p:txBody>
      </p:sp>
    </p:spTree>
    <p:extLst>
      <p:ext uri="{BB962C8B-B14F-4D97-AF65-F5344CB8AC3E}">
        <p14:creationId xmlns:p14="http://schemas.microsoft.com/office/powerpoint/2010/main" val="332512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9CB-210D-CBFA-D71C-CEC121321B1A}"/>
              </a:ext>
            </a:extLst>
          </p:cNvPr>
          <p:cNvSpPr>
            <a:spLocks noGrp="1"/>
          </p:cNvSpPr>
          <p:nvPr>
            <p:ph type="title"/>
          </p:nvPr>
        </p:nvSpPr>
        <p:spPr>
          <a:xfrm>
            <a:off x="1232277" y="337876"/>
            <a:ext cx="9745632" cy="642610"/>
          </a:xfrm>
        </p:spPr>
        <p:txBody>
          <a:bodyPr>
            <a:noAutofit/>
          </a:bodyPr>
          <a:lstStyle/>
          <a:p>
            <a:pPr algn="ctr"/>
            <a:r>
              <a:rPr lang="en-GB" sz="2000" b="1">
                <a:solidFill>
                  <a:srgbClr val="006965"/>
                </a:solidFill>
                <a:latin typeface="+mn-lt"/>
              </a:rPr>
              <a:t>In 2022, nearly a third of Buckinghamshire’s business start-ups (new business bank accounts) were in the ‘real estate, professional services and support activities’ sector  </a:t>
            </a:r>
          </a:p>
        </p:txBody>
      </p:sp>
      <p:graphicFrame>
        <p:nvGraphicFramePr>
          <p:cNvPr id="14" name="Content Placeholder 13">
            <a:extLst>
              <a:ext uri="{FF2B5EF4-FFF2-40B4-BE49-F238E27FC236}">
                <a16:creationId xmlns:a16="http://schemas.microsoft.com/office/drawing/2014/main" id="{C54669BD-C01D-DF76-2712-755630E6A68F}"/>
              </a:ext>
            </a:extLst>
          </p:cNvPr>
          <p:cNvGraphicFramePr>
            <a:graphicFrameLocks noGrp="1"/>
          </p:cNvGraphicFramePr>
          <p:nvPr>
            <p:ph idx="1"/>
            <p:extLst>
              <p:ext uri="{D42A27DB-BD31-4B8C-83A1-F6EECF244321}">
                <p14:modId xmlns:p14="http://schemas.microsoft.com/office/powerpoint/2010/main" val="2054515955"/>
              </p:ext>
            </p:extLst>
          </p:nvPr>
        </p:nvGraphicFramePr>
        <p:xfrm>
          <a:off x="410737" y="1487539"/>
          <a:ext cx="4997842" cy="3576821"/>
        </p:xfrm>
        <a:graphic>
          <a:graphicData uri="http://schemas.openxmlformats.org/drawingml/2006/table">
            <a:tbl>
              <a:tblPr firstRow="1" bandRow="1">
                <a:tableStyleId>{2D5ABB26-0587-4C30-8999-92F81FD0307C}</a:tableStyleId>
              </a:tblPr>
              <a:tblGrid>
                <a:gridCol w="3826158">
                  <a:extLst>
                    <a:ext uri="{9D8B030D-6E8A-4147-A177-3AD203B41FA5}">
                      <a16:colId xmlns:a16="http://schemas.microsoft.com/office/drawing/2014/main" val="3779100382"/>
                    </a:ext>
                  </a:extLst>
                </a:gridCol>
                <a:gridCol w="1171684">
                  <a:extLst>
                    <a:ext uri="{9D8B030D-6E8A-4147-A177-3AD203B41FA5}">
                      <a16:colId xmlns:a16="http://schemas.microsoft.com/office/drawing/2014/main" val="4044873198"/>
                    </a:ext>
                  </a:extLst>
                </a:gridCol>
              </a:tblGrid>
              <a:tr h="231597">
                <a:tc>
                  <a:txBody>
                    <a:bodyPr/>
                    <a:lstStyle/>
                    <a:p>
                      <a:pPr algn="l" fontAlgn="b"/>
                      <a:endParaRPr lang="en-GB" sz="1400" b="0" i="0" u="none" strike="noStrike">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ctr" fontAlgn="b"/>
                      <a:r>
                        <a:rPr lang="en-GB" sz="1400" b="0" u="none" strike="noStrike">
                          <a:solidFill>
                            <a:schemeClr val="bg1"/>
                          </a:solidFill>
                          <a:effectLst/>
                          <a:latin typeface="+mn-lt"/>
                        </a:rPr>
                        <a:t>Number of new bank accounts opened in 2022 </a:t>
                      </a:r>
                      <a:endParaRPr lang="en-GB" sz="1400" b="0" i="0" u="none" strike="noStrike">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extLst>
                  <a:ext uri="{0D108BD9-81ED-4DB2-BD59-A6C34878D82A}">
                    <a16:rowId xmlns:a16="http://schemas.microsoft.com/office/drawing/2014/main" val="2112175281"/>
                  </a:ext>
                </a:extLst>
              </a:tr>
              <a:tr h="225317">
                <a:tc>
                  <a:txBody>
                    <a:bodyPr/>
                    <a:lstStyle/>
                    <a:p>
                      <a:pPr algn="l" fontAlgn="b"/>
                      <a:r>
                        <a:rPr lang="en-GB" sz="1400" b="0" u="none" strike="noStrike">
                          <a:solidFill>
                            <a:srgbClr val="000000"/>
                          </a:solidFill>
                          <a:effectLst/>
                          <a:latin typeface="+mn-lt"/>
                        </a:rPr>
                        <a:t>Real estate, prof services &amp; support activities</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1,060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0281"/>
                  </a:ext>
                </a:extLst>
              </a:tr>
              <a:tr h="225317">
                <a:tc>
                  <a:txBody>
                    <a:bodyPr/>
                    <a:lstStyle/>
                    <a:p>
                      <a:pPr algn="l" fontAlgn="b"/>
                      <a:r>
                        <a:rPr lang="en-GB" sz="1400" b="0" u="none" strike="noStrike">
                          <a:solidFill>
                            <a:srgbClr val="000000"/>
                          </a:solidFill>
                          <a:effectLst/>
                          <a:latin typeface="+mn-lt"/>
                        </a:rPr>
                        <a:t>Wholesale &amp; retail</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525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7323601"/>
                  </a:ext>
                </a:extLst>
              </a:tr>
              <a:tr h="225317">
                <a:tc>
                  <a:txBody>
                    <a:bodyPr/>
                    <a:lstStyle/>
                    <a:p>
                      <a:pPr algn="l" fontAlgn="b"/>
                      <a:r>
                        <a:rPr lang="en-GB" sz="1400" b="0" u="none" strike="noStrike">
                          <a:solidFill>
                            <a:srgbClr val="000000"/>
                          </a:solidFill>
                          <a:effectLst/>
                          <a:latin typeface="+mn-lt"/>
                        </a:rPr>
                        <a:t>Construction</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413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029806"/>
                  </a:ext>
                </a:extLst>
              </a:tr>
              <a:tr h="225317">
                <a:tc>
                  <a:txBody>
                    <a:bodyPr/>
                    <a:lstStyle/>
                    <a:p>
                      <a:pPr algn="l" fontAlgn="b"/>
                      <a:r>
                        <a:rPr lang="en-GB" sz="1400" b="0" u="none" strike="noStrike">
                          <a:solidFill>
                            <a:srgbClr val="000000"/>
                          </a:solidFill>
                          <a:effectLst/>
                          <a:latin typeface="+mn-lt"/>
                        </a:rPr>
                        <a:t>Arts, entertainment, rec &amp; other services</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331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686051"/>
                  </a:ext>
                </a:extLst>
              </a:tr>
              <a:tr h="225317">
                <a:tc>
                  <a:txBody>
                    <a:bodyPr/>
                    <a:lstStyle/>
                    <a:p>
                      <a:pPr algn="l" fontAlgn="b"/>
                      <a:r>
                        <a:rPr lang="en-GB" sz="1400" b="0" u="none" strike="noStrike">
                          <a:solidFill>
                            <a:srgbClr val="000000"/>
                          </a:solidFill>
                          <a:effectLst/>
                          <a:latin typeface="+mn-lt"/>
                        </a:rPr>
                        <a:t>Transport, storage &amp; communication</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311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9495"/>
                  </a:ext>
                </a:extLst>
              </a:tr>
              <a:tr h="225317">
                <a:tc>
                  <a:txBody>
                    <a:bodyPr/>
                    <a:lstStyle/>
                    <a:p>
                      <a:pPr algn="l" fontAlgn="b"/>
                      <a:r>
                        <a:rPr lang="en-GB" sz="1400" b="0" u="none" strike="noStrike">
                          <a:solidFill>
                            <a:srgbClr val="000000"/>
                          </a:solidFill>
                          <a:effectLst/>
                          <a:latin typeface="+mn-lt"/>
                        </a:rPr>
                        <a:t>Human health &amp; social work</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240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588546"/>
                  </a:ext>
                </a:extLst>
              </a:tr>
              <a:tr h="225317">
                <a:tc>
                  <a:txBody>
                    <a:bodyPr/>
                    <a:lstStyle/>
                    <a:p>
                      <a:pPr algn="l" fontAlgn="b"/>
                      <a:r>
                        <a:rPr lang="en-GB" sz="1400" b="0" u="none" strike="noStrike">
                          <a:solidFill>
                            <a:srgbClr val="000000"/>
                          </a:solidFill>
                          <a:effectLst/>
                          <a:latin typeface="+mn-lt"/>
                        </a:rPr>
                        <a:t>Accommodation &amp; food service</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155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691917"/>
                  </a:ext>
                </a:extLst>
              </a:tr>
              <a:tr h="225317">
                <a:tc>
                  <a:txBody>
                    <a:bodyPr/>
                    <a:lstStyle/>
                    <a:p>
                      <a:pPr algn="l" fontAlgn="b"/>
                      <a:r>
                        <a:rPr lang="en-GB" sz="1400" b="0" u="none" strike="noStrike">
                          <a:solidFill>
                            <a:srgbClr val="000000"/>
                          </a:solidFill>
                          <a:effectLst/>
                          <a:latin typeface="+mn-lt"/>
                        </a:rPr>
                        <a:t>Manufacturing</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141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906121"/>
                  </a:ext>
                </a:extLst>
              </a:tr>
              <a:tr h="225317">
                <a:tc>
                  <a:txBody>
                    <a:bodyPr/>
                    <a:lstStyle/>
                    <a:p>
                      <a:pPr algn="l" fontAlgn="b"/>
                      <a:r>
                        <a:rPr lang="en-GB" sz="1400" b="0" u="none" strike="noStrike">
                          <a:solidFill>
                            <a:srgbClr val="000000"/>
                          </a:solidFill>
                          <a:effectLst/>
                          <a:latin typeface="+mn-lt"/>
                        </a:rPr>
                        <a:t>Education</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63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076253"/>
                  </a:ext>
                </a:extLst>
              </a:tr>
              <a:tr h="225317">
                <a:tc>
                  <a:txBody>
                    <a:bodyPr/>
                    <a:lstStyle/>
                    <a:p>
                      <a:pPr algn="l" fontAlgn="b"/>
                      <a:r>
                        <a:rPr lang="en-GB" sz="1400" b="0" u="none" strike="noStrike">
                          <a:solidFill>
                            <a:srgbClr val="000000"/>
                          </a:solidFill>
                          <a:effectLst/>
                          <a:latin typeface="+mn-lt"/>
                        </a:rPr>
                        <a:t>Agriculture, forestry &amp; fishing</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55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239148"/>
                  </a:ext>
                </a:extLst>
              </a:tr>
              <a:tr h="225317">
                <a:tc>
                  <a:txBody>
                    <a:bodyPr/>
                    <a:lstStyle/>
                    <a:p>
                      <a:pPr algn="l" fontAlgn="b"/>
                      <a:r>
                        <a:rPr lang="en-GB" sz="1400" b="0" u="none" strike="noStrike">
                          <a:solidFill>
                            <a:srgbClr val="000000"/>
                          </a:solidFill>
                          <a:effectLst/>
                          <a:latin typeface="+mn-lt"/>
                        </a:rPr>
                        <a:t>Mining, quarrying &amp; utilities</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17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605685"/>
                  </a:ext>
                </a:extLst>
              </a:tr>
              <a:tr h="225317">
                <a:tc>
                  <a:txBody>
                    <a:bodyPr/>
                    <a:lstStyle/>
                    <a:p>
                      <a:pPr algn="l" fontAlgn="b"/>
                      <a:r>
                        <a:rPr lang="en-GB" sz="1400" b="0" u="none" strike="noStrike">
                          <a:solidFill>
                            <a:srgbClr val="000000"/>
                          </a:solidFill>
                          <a:effectLst/>
                          <a:latin typeface="+mn-lt"/>
                        </a:rPr>
                        <a:t>Financial &amp; Insurance</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15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632353"/>
                  </a:ext>
                </a:extLst>
              </a:tr>
              <a:tr h="225317">
                <a:tc>
                  <a:txBody>
                    <a:bodyPr/>
                    <a:lstStyle/>
                    <a:p>
                      <a:pPr algn="l" fontAlgn="b"/>
                      <a:r>
                        <a:rPr lang="en-GB" sz="1400" b="0" u="none" strike="noStrike">
                          <a:solidFill>
                            <a:srgbClr val="000000"/>
                          </a:solidFill>
                          <a:effectLst/>
                          <a:latin typeface="+mn-lt"/>
                        </a:rPr>
                        <a:t>Public admin &amp; defence</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u="none" strike="noStrike">
                          <a:solidFill>
                            <a:srgbClr val="000000"/>
                          </a:solidFill>
                          <a:effectLst/>
                          <a:latin typeface="+mn-lt"/>
                        </a:rPr>
                        <a:t>                 5 </a:t>
                      </a:r>
                      <a:endParaRPr lang="en-GB" sz="14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188957"/>
                  </a:ext>
                </a:extLst>
              </a:tr>
            </a:tbl>
          </a:graphicData>
        </a:graphic>
      </p:graphicFrame>
      <p:sp>
        <p:nvSpPr>
          <p:cNvPr id="5" name="TextBox 4">
            <a:extLst>
              <a:ext uri="{FF2B5EF4-FFF2-40B4-BE49-F238E27FC236}">
                <a16:creationId xmlns:a16="http://schemas.microsoft.com/office/drawing/2014/main" id="{3C639C54-AE11-2280-74EF-05CB0F1C9F53}"/>
              </a:ext>
            </a:extLst>
          </p:cNvPr>
          <p:cNvSpPr txBox="1"/>
          <p:nvPr/>
        </p:nvSpPr>
        <p:spPr>
          <a:xfrm>
            <a:off x="-173631" y="5370461"/>
            <a:ext cx="226506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mn-cs"/>
              </a:rPr>
              <a:t>BankSearch</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2023</a:t>
            </a:r>
          </a:p>
        </p:txBody>
      </p:sp>
      <p:sp>
        <p:nvSpPr>
          <p:cNvPr id="18" name="TextBox 17">
            <a:extLst>
              <a:ext uri="{FF2B5EF4-FFF2-40B4-BE49-F238E27FC236}">
                <a16:creationId xmlns:a16="http://schemas.microsoft.com/office/drawing/2014/main" id="{69F82B74-D008-8216-CB3C-63001C2D6F55}"/>
              </a:ext>
            </a:extLst>
          </p:cNvPr>
          <p:cNvSpPr txBox="1"/>
          <p:nvPr/>
        </p:nvSpPr>
        <p:spPr>
          <a:xfrm>
            <a:off x="323188" y="5675599"/>
            <a:ext cx="508539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t>
            </a:r>
            <a:r>
              <a:rPr lang="en-GB" sz="1200">
                <a:solidFill>
                  <a:prstClr val="black"/>
                </a:solidFill>
                <a:latin typeface="Calibri" panose="020F0502020204030204"/>
              </a:rPr>
              <a:t>Sectors with fewer than 50 start-ups in 2022 have been removed from the trend analysis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EC2C1AF-5DDF-066A-5197-04C87A9FA3EF}"/>
              </a:ext>
            </a:extLst>
          </p:cNvPr>
          <p:cNvSpPr txBox="1"/>
          <p:nvPr/>
        </p:nvSpPr>
        <p:spPr>
          <a:xfrm>
            <a:off x="5979268" y="2244897"/>
            <a:ext cx="5886300" cy="2062103"/>
          </a:xfrm>
          <a:prstGeom prst="rect">
            <a:avLst/>
          </a:prstGeom>
          <a:noFill/>
        </p:spPr>
        <p:txBody>
          <a:bodyPr wrap="square" rtlCol="0">
            <a:spAutoFit/>
          </a:bodyPr>
          <a:lstStyle/>
          <a:p>
            <a:r>
              <a:rPr lang="en-GB" sz="1600"/>
              <a:t>Between 2018 and 2022, the number of start-ups in the wholesale &amp; retail, construction and manufacturing (particularly food &amp; drink manufacturing) sectors increased at the greatest rates.  The growth in start-ups in the former two sectors likely linked to the rise in on-line retailing and large-scale construction activity being undertaken across the county. The transport, storage &amp; communication, and real estate, professional services &amp; support activities sectors saw the greatest contraction in start-ups over this period.*</a:t>
            </a:r>
          </a:p>
        </p:txBody>
      </p:sp>
    </p:spTree>
    <p:extLst>
      <p:ext uri="{BB962C8B-B14F-4D97-AF65-F5344CB8AC3E}">
        <p14:creationId xmlns:p14="http://schemas.microsoft.com/office/powerpoint/2010/main" val="128950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AB6D-539A-4410-AAD4-894426269E8B}"/>
              </a:ext>
            </a:extLst>
          </p:cNvPr>
          <p:cNvSpPr>
            <a:spLocks noGrp="1"/>
          </p:cNvSpPr>
          <p:nvPr>
            <p:ph type="title"/>
          </p:nvPr>
        </p:nvSpPr>
        <p:spPr>
          <a:xfrm>
            <a:off x="973272" y="-38081"/>
            <a:ext cx="10245455" cy="1325563"/>
          </a:xfrm>
        </p:spPr>
        <p:txBody>
          <a:bodyPr>
            <a:normAutofit/>
          </a:bodyPr>
          <a:lstStyle/>
          <a:p>
            <a:pPr algn="ctr"/>
            <a:r>
              <a:rPr lang="en-GB" sz="2000" b="1">
                <a:solidFill>
                  <a:srgbClr val="006965"/>
                </a:solidFill>
                <a:latin typeface="+mn-lt"/>
              </a:rPr>
              <a:t>Buckinghamshire’s business death rates have followed a similar trajectory to the national average in recent years, with ‘deaths’ rising post Covid</a:t>
            </a:r>
          </a:p>
        </p:txBody>
      </p:sp>
      <p:sp>
        <p:nvSpPr>
          <p:cNvPr id="17" name="TextBox 16">
            <a:extLst>
              <a:ext uri="{FF2B5EF4-FFF2-40B4-BE49-F238E27FC236}">
                <a16:creationId xmlns:a16="http://schemas.microsoft.com/office/drawing/2014/main" id="{B0F4B531-0BCB-FB98-3CC3-F2F8C05E596A}"/>
              </a:ext>
            </a:extLst>
          </p:cNvPr>
          <p:cNvSpPr txBox="1"/>
          <p:nvPr/>
        </p:nvSpPr>
        <p:spPr>
          <a:xfrm>
            <a:off x="49696" y="5826615"/>
            <a:ext cx="3218965" cy="276999"/>
          </a:xfrm>
          <a:prstGeom prst="rect">
            <a:avLst/>
          </a:prstGeom>
          <a:noFill/>
        </p:spPr>
        <p:txBody>
          <a:bodyPr wrap="square" rtlCol="0">
            <a:spAutoFit/>
          </a:bodyPr>
          <a:lstStyle/>
          <a:p>
            <a:r>
              <a:rPr lang="en-GB" sz="1200"/>
              <a:t>Source: </a:t>
            </a:r>
            <a:r>
              <a:rPr lang="en-GB" sz="1200">
                <a:hlinkClick r:id="rId2"/>
              </a:rPr>
              <a:t>Business Demography 2022, ONS</a:t>
            </a:r>
            <a:endParaRPr lang="en-GB" sz="1200"/>
          </a:p>
        </p:txBody>
      </p:sp>
      <p:graphicFrame>
        <p:nvGraphicFramePr>
          <p:cNvPr id="3" name="Chart 2">
            <a:extLst>
              <a:ext uri="{FF2B5EF4-FFF2-40B4-BE49-F238E27FC236}">
                <a16:creationId xmlns:a16="http://schemas.microsoft.com/office/drawing/2014/main" id="{84666C0D-F645-6DC3-49B8-0EEB8CBFF374}"/>
              </a:ext>
            </a:extLst>
          </p:cNvPr>
          <p:cNvGraphicFramePr>
            <a:graphicFrameLocks/>
          </p:cNvGraphicFramePr>
          <p:nvPr>
            <p:extLst>
              <p:ext uri="{D42A27DB-BD31-4B8C-83A1-F6EECF244321}">
                <p14:modId xmlns:p14="http://schemas.microsoft.com/office/powerpoint/2010/main" val="728201841"/>
              </p:ext>
            </p:extLst>
          </p:nvPr>
        </p:nvGraphicFramePr>
        <p:xfrm>
          <a:off x="249969" y="1375337"/>
          <a:ext cx="7414260" cy="41490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72D2E7-AB19-D1FA-36A8-5B24DB3B1A57}"/>
              </a:ext>
            </a:extLst>
          </p:cNvPr>
          <p:cNvSpPr txBox="1"/>
          <p:nvPr/>
        </p:nvSpPr>
        <p:spPr>
          <a:xfrm>
            <a:off x="7890235" y="2106159"/>
            <a:ext cx="3817856" cy="2062103"/>
          </a:xfrm>
          <a:prstGeom prst="rect">
            <a:avLst/>
          </a:prstGeom>
          <a:noFill/>
        </p:spPr>
        <p:txBody>
          <a:bodyPr wrap="square" rtlCol="0">
            <a:spAutoFit/>
          </a:bodyPr>
          <a:lstStyle/>
          <a:p>
            <a:pPr algn="ctr"/>
            <a:r>
              <a:rPr lang="en-GB" sz="1600"/>
              <a:t>Buckinghamshire’s business death rates* have followed a similar trajectory to the national average since 2017, albeit at a lower level.  </a:t>
            </a:r>
          </a:p>
          <a:p>
            <a:pPr algn="ctr"/>
            <a:endParaRPr lang="en-GB" sz="1600"/>
          </a:p>
          <a:p>
            <a:pPr algn="ctr"/>
            <a:r>
              <a:rPr lang="en-GB" sz="1600"/>
              <a:t>Business death rates have risen (in Buckinghamshire and nationwide) since the onset on the Covid-19 pandemic in 2020. </a:t>
            </a:r>
          </a:p>
        </p:txBody>
      </p:sp>
      <p:sp>
        <p:nvSpPr>
          <p:cNvPr id="5" name="TextBox 4">
            <a:extLst>
              <a:ext uri="{FF2B5EF4-FFF2-40B4-BE49-F238E27FC236}">
                <a16:creationId xmlns:a16="http://schemas.microsoft.com/office/drawing/2014/main" id="{03799103-3C71-7A4A-A559-DC506F66228D}"/>
              </a:ext>
            </a:extLst>
          </p:cNvPr>
          <p:cNvSpPr txBox="1"/>
          <p:nvPr/>
        </p:nvSpPr>
        <p:spPr>
          <a:xfrm>
            <a:off x="49696" y="6068456"/>
            <a:ext cx="7169285" cy="276999"/>
          </a:xfrm>
          <a:prstGeom prst="rect">
            <a:avLst/>
          </a:prstGeom>
          <a:noFill/>
        </p:spPr>
        <p:txBody>
          <a:bodyPr wrap="square" rtlCol="0">
            <a:spAutoFit/>
          </a:bodyPr>
          <a:lstStyle/>
          <a:p>
            <a:r>
              <a:rPr lang="en-GB" sz="1200"/>
              <a:t>*Business deaths as a proportion of business stock (i.e. active businesses)</a:t>
            </a:r>
          </a:p>
        </p:txBody>
      </p:sp>
    </p:spTree>
    <p:extLst>
      <p:ext uri="{BB962C8B-B14F-4D97-AF65-F5344CB8AC3E}">
        <p14:creationId xmlns:p14="http://schemas.microsoft.com/office/powerpoint/2010/main" val="5920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E590-F13A-4637-A4B7-F76FFEAE0476}"/>
              </a:ext>
            </a:extLst>
          </p:cNvPr>
          <p:cNvSpPr>
            <a:spLocks noGrp="1"/>
          </p:cNvSpPr>
          <p:nvPr>
            <p:ph type="title"/>
          </p:nvPr>
        </p:nvSpPr>
        <p:spPr>
          <a:xfrm>
            <a:off x="332171" y="1410850"/>
            <a:ext cx="5466466" cy="512504"/>
          </a:xfrm>
        </p:spPr>
        <p:txBody>
          <a:bodyPr>
            <a:normAutofit/>
          </a:bodyPr>
          <a:lstStyle/>
          <a:p>
            <a:r>
              <a:rPr lang="en-GB" sz="1800" b="1">
                <a:solidFill>
                  <a:srgbClr val="006965"/>
                </a:solidFill>
                <a:latin typeface="+mn-lt"/>
              </a:rPr>
              <a:t>Number of high growth firms* in Buckinghamshire</a:t>
            </a:r>
          </a:p>
        </p:txBody>
      </p:sp>
      <p:sp>
        <p:nvSpPr>
          <p:cNvPr id="4" name="TextBox 3">
            <a:extLst>
              <a:ext uri="{FF2B5EF4-FFF2-40B4-BE49-F238E27FC236}">
                <a16:creationId xmlns:a16="http://schemas.microsoft.com/office/drawing/2014/main" id="{5D030A94-D46D-FAFD-83FB-5C85559E07EA}"/>
              </a:ext>
            </a:extLst>
          </p:cNvPr>
          <p:cNvSpPr txBox="1"/>
          <p:nvPr/>
        </p:nvSpPr>
        <p:spPr>
          <a:xfrm>
            <a:off x="332171" y="5396621"/>
            <a:ext cx="3218965" cy="276999"/>
          </a:xfrm>
          <a:prstGeom prst="rect">
            <a:avLst/>
          </a:prstGeom>
          <a:noFill/>
        </p:spPr>
        <p:txBody>
          <a:bodyPr wrap="square" rtlCol="0">
            <a:spAutoFit/>
          </a:bodyPr>
          <a:lstStyle/>
          <a:p>
            <a:r>
              <a:rPr lang="en-GB" sz="1200"/>
              <a:t>Source: </a:t>
            </a:r>
            <a:r>
              <a:rPr lang="en-GB" sz="1200">
                <a:hlinkClick r:id="rId2"/>
              </a:rPr>
              <a:t>Business Demography 2022, ONS</a:t>
            </a:r>
            <a:endParaRPr lang="en-GB" sz="1200"/>
          </a:p>
        </p:txBody>
      </p:sp>
      <p:graphicFrame>
        <p:nvGraphicFramePr>
          <p:cNvPr id="5" name="Table 4">
            <a:extLst>
              <a:ext uri="{FF2B5EF4-FFF2-40B4-BE49-F238E27FC236}">
                <a16:creationId xmlns:a16="http://schemas.microsoft.com/office/drawing/2014/main" id="{B3B67E06-81F4-7CEF-9BA2-E205ECA97737}"/>
              </a:ext>
            </a:extLst>
          </p:cNvPr>
          <p:cNvGraphicFramePr>
            <a:graphicFrameLocks noGrp="1"/>
          </p:cNvGraphicFramePr>
          <p:nvPr>
            <p:extLst>
              <p:ext uri="{D42A27DB-BD31-4B8C-83A1-F6EECF244321}">
                <p14:modId xmlns:p14="http://schemas.microsoft.com/office/powerpoint/2010/main" val="3557825704"/>
              </p:ext>
            </p:extLst>
          </p:nvPr>
        </p:nvGraphicFramePr>
        <p:xfrm>
          <a:off x="6529755" y="2085153"/>
          <a:ext cx="4747965" cy="2407920"/>
        </p:xfrm>
        <a:graphic>
          <a:graphicData uri="http://schemas.openxmlformats.org/drawingml/2006/table">
            <a:tbl>
              <a:tblPr/>
              <a:tblGrid>
                <a:gridCol w="1752738">
                  <a:extLst>
                    <a:ext uri="{9D8B030D-6E8A-4147-A177-3AD203B41FA5}">
                      <a16:colId xmlns:a16="http://schemas.microsoft.com/office/drawing/2014/main" val="1976258950"/>
                    </a:ext>
                  </a:extLst>
                </a:gridCol>
                <a:gridCol w="1346339">
                  <a:extLst>
                    <a:ext uri="{9D8B030D-6E8A-4147-A177-3AD203B41FA5}">
                      <a16:colId xmlns:a16="http://schemas.microsoft.com/office/drawing/2014/main" val="2484791384"/>
                    </a:ext>
                  </a:extLst>
                </a:gridCol>
                <a:gridCol w="1648888">
                  <a:extLst>
                    <a:ext uri="{9D8B030D-6E8A-4147-A177-3AD203B41FA5}">
                      <a16:colId xmlns:a16="http://schemas.microsoft.com/office/drawing/2014/main" val="1807797580"/>
                    </a:ext>
                  </a:extLst>
                </a:gridCol>
              </a:tblGrid>
              <a:tr h="297687">
                <a:tc>
                  <a:txBody>
                    <a:bodyPr/>
                    <a:lstStyle/>
                    <a:p>
                      <a:pPr algn="l" fontAlgn="b"/>
                      <a:r>
                        <a:rPr lang="en-GB" sz="1400" b="0" i="0" u="none" strike="noStrike">
                          <a:solidFill>
                            <a:schemeClr val="bg1"/>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r" rtl="0" fontAlgn="b"/>
                      <a:r>
                        <a:rPr lang="en-GB" sz="1400" b="0" i="0" u="none" strike="noStrike">
                          <a:solidFill>
                            <a:schemeClr val="bg1"/>
                          </a:solidFill>
                          <a:effectLst/>
                          <a:latin typeface="Calibri" panose="020F0502020204030204" pitchFamily="34" charset="0"/>
                        </a:rPr>
                        <a:t>Number high growth firm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r" rtl="0" fontAlgn="b"/>
                      <a:r>
                        <a:rPr lang="en-GB" sz="1400" b="0" i="0" u="none" strike="noStrike">
                          <a:solidFill>
                            <a:schemeClr val="bg1"/>
                          </a:solidFill>
                          <a:effectLst/>
                          <a:latin typeface="Calibri" panose="020F0502020204030204" pitchFamily="34" charset="0"/>
                        </a:rPr>
                        <a:t>% high growth </a:t>
                      </a:r>
                    </a:p>
                    <a:p>
                      <a:pPr algn="r" rtl="0" fontAlgn="b"/>
                      <a:r>
                        <a:rPr lang="en-GB" sz="1400" b="0" i="0" u="none" strike="noStrike">
                          <a:solidFill>
                            <a:schemeClr val="bg1"/>
                          </a:solidFill>
                          <a:effectLst/>
                          <a:latin typeface="Calibri" panose="020F0502020204030204" pitchFamily="34" charset="0"/>
                        </a:rPr>
                        <a:t>(base = all VAT/PAYE businesses with 10+ employees)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extLst>
                  <a:ext uri="{0D108BD9-81ED-4DB2-BD59-A6C34878D82A}">
                    <a16:rowId xmlns:a16="http://schemas.microsoft.com/office/drawing/2014/main" val="4137286128"/>
                  </a:ext>
                </a:extLst>
              </a:tr>
              <a:tr h="209802">
                <a:tc>
                  <a:txBody>
                    <a:bodyPr/>
                    <a:lstStyle/>
                    <a:p>
                      <a:pPr algn="l" rtl="0" fontAlgn="b"/>
                      <a:r>
                        <a:rPr lang="en-GB" sz="1400" b="0" i="0" u="none" strike="noStrike">
                          <a:solidFill>
                            <a:srgbClr val="000000"/>
                          </a:solidFill>
                          <a:effectLst/>
                          <a:latin typeface="Calibri" panose="020F0502020204030204" pitchFamily="34" charset="0"/>
                        </a:rPr>
                        <a:t>Berkshire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543379"/>
                  </a:ext>
                </a:extLst>
              </a:tr>
              <a:tr h="182880">
                <a:tc>
                  <a:txBody>
                    <a:bodyPr/>
                    <a:lstStyle/>
                    <a:p>
                      <a:pPr algn="l" rtl="0" fontAlgn="b"/>
                      <a:r>
                        <a:rPr lang="en-GB" sz="1400" b="0" i="0" u="none" strike="noStrike">
                          <a:solidFill>
                            <a:srgbClr val="000000"/>
                          </a:solidFill>
                          <a:effectLst/>
                          <a:latin typeface="Calibri" panose="020F0502020204030204" pitchFamily="34" charset="0"/>
                        </a:rPr>
                        <a:t>Milton Keynes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42355"/>
                  </a:ext>
                </a:extLst>
              </a:tr>
              <a:tr h="182880">
                <a:tc>
                  <a:txBody>
                    <a:bodyPr/>
                    <a:lstStyle/>
                    <a:p>
                      <a:pPr algn="l" rtl="0" fontAlgn="b"/>
                      <a:r>
                        <a:rPr lang="en-GB" sz="1400" b="0" i="0" u="none" strike="noStrike">
                          <a:solidFill>
                            <a:srgbClr val="000000"/>
                          </a:solidFill>
                          <a:effectLst/>
                          <a:latin typeface="Calibri" panose="020F0502020204030204" pitchFamily="34" charset="0"/>
                        </a:rPr>
                        <a:t>Oxfordshire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479278"/>
                  </a:ext>
                </a:extLst>
              </a:tr>
              <a:tr h="182880">
                <a:tc>
                  <a:txBody>
                    <a:bodyPr/>
                    <a:lstStyle/>
                    <a:p>
                      <a:pPr algn="l" rtl="0" fontAlgn="b"/>
                      <a:r>
                        <a:rPr lang="en-GB" sz="1400" b="0" i="0" u="none" strike="noStrike">
                          <a:solidFill>
                            <a:srgbClr val="000000"/>
                          </a:solidFill>
                          <a:effectLst/>
                          <a:latin typeface="Calibri" panose="020F0502020204030204" pitchFamily="34" charset="0"/>
                        </a:rPr>
                        <a:t>Hertfordshire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235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442468"/>
                  </a:ext>
                </a:extLst>
              </a:tr>
              <a:tr h="182880">
                <a:tc>
                  <a:txBody>
                    <a:bodyPr/>
                    <a:lstStyle/>
                    <a:p>
                      <a:pPr algn="l" rtl="0" fontAlgn="b"/>
                      <a:r>
                        <a:rPr lang="en-GB" sz="1400" b="1" i="0" u="none" strike="noStrike">
                          <a:solidFill>
                            <a:srgbClr val="006965"/>
                          </a:solidFill>
                          <a:effectLst/>
                          <a:latin typeface="Calibri" panose="020F0502020204030204" pitchFamily="34" charset="0"/>
                        </a:rPr>
                        <a:t>Buckinghamshire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400" b="1" i="0" u="none" strike="noStrike">
                          <a:solidFill>
                            <a:srgbClr val="006965"/>
                          </a:solidFill>
                          <a:effectLst/>
                          <a:latin typeface="Calibri" panose="020F0502020204030204" pitchFamily="34" charset="0"/>
                        </a:rPr>
                        <a:t>100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400" b="1" i="0" u="none" strike="noStrike">
                          <a:solidFill>
                            <a:srgbClr val="006965"/>
                          </a:solidFill>
                          <a:effectLst/>
                          <a:latin typeface="Calibri" panose="020F0502020204030204" pitchFamily="34" charset="0"/>
                        </a:rPr>
                        <a:t>3.7%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286575"/>
                  </a:ext>
                </a:extLst>
              </a:tr>
              <a:tr h="182880">
                <a:tc>
                  <a:txBody>
                    <a:bodyPr/>
                    <a:lstStyle/>
                    <a:p>
                      <a:pPr algn="l" rtl="0" fontAlgn="b"/>
                      <a:r>
                        <a:rPr lang="en-GB"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4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GB" sz="14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92647"/>
                  </a:ext>
                </a:extLst>
              </a:tr>
              <a:tr h="182880">
                <a:tc>
                  <a:txBody>
                    <a:bodyPr/>
                    <a:lstStyle/>
                    <a:p>
                      <a:pPr algn="l" rtl="0" fontAlgn="b"/>
                      <a:r>
                        <a:rPr lang="en-GB" sz="1400" b="0" i="0" u="none" strike="noStrike">
                          <a:solidFill>
                            <a:srgbClr val="000000"/>
                          </a:solidFill>
                          <a:effectLst/>
                          <a:latin typeface="Calibri" panose="020F0502020204030204" pitchFamily="34" charset="0"/>
                        </a:rPr>
                        <a:t>England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10,190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976980"/>
                  </a:ext>
                </a:extLst>
              </a:tr>
            </a:tbl>
          </a:graphicData>
        </a:graphic>
      </p:graphicFrame>
      <p:graphicFrame>
        <p:nvGraphicFramePr>
          <p:cNvPr id="7" name="Chart 6">
            <a:extLst>
              <a:ext uri="{FF2B5EF4-FFF2-40B4-BE49-F238E27FC236}">
                <a16:creationId xmlns:a16="http://schemas.microsoft.com/office/drawing/2014/main" id="{156ECC75-E292-C2E3-F1A8-0DD95C2281BF}"/>
              </a:ext>
            </a:extLst>
          </p:cNvPr>
          <p:cNvGraphicFramePr>
            <a:graphicFrameLocks/>
          </p:cNvGraphicFramePr>
          <p:nvPr>
            <p:extLst>
              <p:ext uri="{D42A27DB-BD31-4B8C-83A1-F6EECF244321}">
                <p14:modId xmlns:p14="http://schemas.microsoft.com/office/powerpoint/2010/main" val="1000944920"/>
              </p:ext>
            </p:extLst>
          </p:nvPr>
        </p:nvGraphicFramePr>
        <p:xfrm>
          <a:off x="307458" y="2085153"/>
          <a:ext cx="5099662" cy="325348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8F215CAB-FC4C-0994-EB5D-37B7F676EC41}"/>
              </a:ext>
            </a:extLst>
          </p:cNvPr>
          <p:cNvSpPr txBox="1">
            <a:spLocks/>
          </p:cNvSpPr>
          <p:nvPr/>
        </p:nvSpPr>
        <p:spPr>
          <a:xfrm>
            <a:off x="6410234" y="1202682"/>
            <a:ext cx="5466466" cy="834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rgbClr val="006965"/>
                </a:solidFill>
                <a:latin typeface="+mn-lt"/>
              </a:rPr>
              <a:t>Number and proportion of high growth firms - 2022</a:t>
            </a:r>
          </a:p>
        </p:txBody>
      </p:sp>
      <p:sp>
        <p:nvSpPr>
          <p:cNvPr id="12" name="TextBox 11">
            <a:extLst>
              <a:ext uri="{FF2B5EF4-FFF2-40B4-BE49-F238E27FC236}">
                <a16:creationId xmlns:a16="http://schemas.microsoft.com/office/drawing/2014/main" id="{2EA80E4F-D33B-ED7C-814F-4A2026877163}"/>
              </a:ext>
            </a:extLst>
          </p:cNvPr>
          <p:cNvSpPr txBox="1"/>
          <p:nvPr/>
        </p:nvSpPr>
        <p:spPr>
          <a:xfrm>
            <a:off x="1011908" y="181182"/>
            <a:ext cx="10275540" cy="707886"/>
          </a:xfrm>
          <a:prstGeom prst="rect">
            <a:avLst/>
          </a:prstGeom>
          <a:noFill/>
        </p:spPr>
        <p:txBody>
          <a:bodyPr wrap="square" rtlCol="0">
            <a:spAutoFit/>
          </a:bodyPr>
          <a:lstStyle/>
          <a:p>
            <a:pPr algn="ctr"/>
            <a:r>
              <a:rPr lang="en-GB" sz="2000" b="1">
                <a:solidFill>
                  <a:srgbClr val="006965"/>
                </a:solidFill>
              </a:rPr>
              <a:t>Buckinghamshire has a relatively low proportion of high growth firms, and the number of high growth firms in the county has fallen year-on-year since 2018</a:t>
            </a:r>
          </a:p>
        </p:txBody>
      </p:sp>
      <p:sp>
        <p:nvSpPr>
          <p:cNvPr id="3" name="TextBox 2">
            <a:extLst>
              <a:ext uri="{FF2B5EF4-FFF2-40B4-BE49-F238E27FC236}">
                <a16:creationId xmlns:a16="http://schemas.microsoft.com/office/drawing/2014/main" id="{5F48F516-8395-9028-F050-5E3F29E186A3}"/>
              </a:ext>
            </a:extLst>
          </p:cNvPr>
          <p:cNvSpPr txBox="1"/>
          <p:nvPr/>
        </p:nvSpPr>
        <p:spPr>
          <a:xfrm>
            <a:off x="332171" y="5673620"/>
            <a:ext cx="4799392" cy="646331"/>
          </a:xfrm>
          <a:prstGeom prst="rect">
            <a:avLst/>
          </a:prstGeom>
          <a:noFill/>
        </p:spPr>
        <p:txBody>
          <a:bodyPr wrap="square" rtlCol="0">
            <a:spAutoFit/>
          </a:bodyPr>
          <a:lstStyle/>
          <a:p>
            <a:r>
              <a:rPr lang="en-GB" sz="1200"/>
              <a:t>*enterprises with more than 10 employees that have average annualised growth in the number of employees greater than 20% per annum, over a three year period. </a:t>
            </a:r>
          </a:p>
        </p:txBody>
      </p:sp>
    </p:spTree>
    <p:extLst>
      <p:ext uri="{BB962C8B-B14F-4D97-AF65-F5344CB8AC3E}">
        <p14:creationId xmlns:p14="http://schemas.microsoft.com/office/powerpoint/2010/main" val="1151950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0FFC-2E8F-DB35-D320-3498C3166257}"/>
              </a:ext>
            </a:extLst>
          </p:cNvPr>
          <p:cNvSpPr>
            <a:spLocks noGrp="1"/>
          </p:cNvSpPr>
          <p:nvPr>
            <p:ph type="title"/>
          </p:nvPr>
        </p:nvSpPr>
        <p:spPr>
          <a:xfrm>
            <a:off x="223820" y="139181"/>
            <a:ext cx="11744360" cy="1431244"/>
          </a:xfrm>
        </p:spPr>
        <p:txBody>
          <a:bodyPr>
            <a:normAutofit/>
          </a:bodyPr>
          <a:lstStyle/>
          <a:p>
            <a:pPr algn="ctr"/>
            <a:r>
              <a:rPr lang="en-GB" sz="2000" b="1">
                <a:solidFill>
                  <a:srgbClr val="006965"/>
                </a:solidFill>
                <a:latin typeface="+mn-lt"/>
              </a:rPr>
              <a:t>In December 2023 there were approximately 450 high growth / high ambition firms in Buckinghamshire being tracked by high growth firm specialists </a:t>
            </a:r>
            <a:r>
              <a:rPr lang="en-GB" sz="2000" b="1" err="1">
                <a:solidFill>
                  <a:srgbClr val="006965"/>
                </a:solidFill>
                <a:latin typeface="+mn-lt"/>
              </a:rPr>
              <a:t>Beauhurst</a:t>
            </a:r>
            <a:r>
              <a:rPr lang="en-GB" sz="2000" b="1">
                <a:solidFill>
                  <a:srgbClr val="006965"/>
                </a:solidFill>
                <a:latin typeface="+mn-lt"/>
              </a:rPr>
              <a:t>.  Just under half were classified as ‘established’, and two fifths operate within the ‘business and professional services’ sector</a:t>
            </a:r>
            <a:endParaRPr lang="en-GB" sz="3600"/>
          </a:p>
        </p:txBody>
      </p:sp>
      <p:sp>
        <p:nvSpPr>
          <p:cNvPr id="12" name="TextBox 11">
            <a:extLst>
              <a:ext uri="{FF2B5EF4-FFF2-40B4-BE49-F238E27FC236}">
                <a16:creationId xmlns:a16="http://schemas.microsoft.com/office/drawing/2014/main" id="{B3BAC7CF-2655-9EB9-764F-85F94F5CB7A6}"/>
              </a:ext>
            </a:extLst>
          </p:cNvPr>
          <p:cNvSpPr txBox="1"/>
          <p:nvPr/>
        </p:nvSpPr>
        <p:spPr>
          <a:xfrm>
            <a:off x="6425370" y="1602131"/>
            <a:ext cx="4576846" cy="369332"/>
          </a:xfrm>
          <a:prstGeom prst="rect">
            <a:avLst/>
          </a:prstGeom>
          <a:noFill/>
        </p:spPr>
        <p:txBody>
          <a:bodyPr wrap="square" rtlCol="0">
            <a:spAutoFit/>
          </a:bodyPr>
          <a:lstStyle/>
          <a:p>
            <a:r>
              <a:rPr lang="en-GB" b="1">
                <a:solidFill>
                  <a:srgbClr val="006965"/>
                </a:solidFill>
              </a:rPr>
              <a:t>Sector of high growth firms</a:t>
            </a:r>
          </a:p>
        </p:txBody>
      </p:sp>
      <p:sp>
        <p:nvSpPr>
          <p:cNvPr id="13" name="TextBox 12">
            <a:extLst>
              <a:ext uri="{FF2B5EF4-FFF2-40B4-BE49-F238E27FC236}">
                <a16:creationId xmlns:a16="http://schemas.microsoft.com/office/drawing/2014/main" id="{2CA8FC57-9288-EBB6-236E-C333DE1F9953}"/>
              </a:ext>
            </a:extLst>
          </p:cNvPr>
          <p:cNvSpPr txBox="1"/>
          <p:nvPr/>
        </p:nvSpPr>
        <p:spPr>
          <a:xfrm>
            <a:off x="397497" y="1602131"/>
            <a:ext cx="4576846" cy="369332"/>
          </a:xfrm>
          <a:prstGeom prst="rect">
            <a:avLst/>
          </a:prstGeom>
          <a:noFill/>
        </p:spPr>
        <p:txBody>
          <a:bodyPr wrap="square" rtlCol="0">
            <a:spAutoFit/>
          </a:bodyPr>
          <a:lstStyle/>
          <a:p>
            <a:r>
              <a:rPr lang="en-GB" b="1">
                <a:solidFill>
                  <a:srgbClr val="006965"/>
                </a:solidFill>
              </a:rPr>
              <a:t>Stage of evolution* </a:t>
            </a:r>
          </a:p>
        </p:txBody>
      </p:sp>
      <p:sp>
        <p:nvSpPr>
          <p:cNvPr id="14" name="TextBox 13">
            <a:extLst>
              <a:ext uri="{FF2B5EF4-FFF2-40B4-BE49-F238E27FC236}">
                <a16:creationId xmlns:a16="http://schemas.microsoft.com/office/drawing/2014/main" id="{A0D74C69-68FB-DE6D-C029-43FB78E510DE}"/>
              </a:ext>
            </a:extLst>
          </p:cNvPr>
          <p:cNvSpPr txBox="1"/>
          <p:nvPr/>
        </p:nvSpPr>
        <p:spPr>
          <a:xfrm>
            <a:off x="9073017" y="6402025"/>
            <a:ext cx="3677589" cy="276999"/>
          </a:xfrm>
          <a:prstGeom prst="rect">
            <a:avLst/>
          </a:prstGeom>
          <a:noFill/>
        </p:spPr>
        <p:txBody>
          <a:bodyPr wrap="square" rtlCol="0">
            <a:spAutoFit/>
          </a:bodyPr>
          <a:lstStyle/>
          <a:p>
            <a:r>
              <a:rPr lang="en-GB" sz="1200"/>
              <a:t>Source: </a:t>
            </a:r>
            <a:r>
              <a:rPr lang="en-GB" sz="1200" err="1">
                <a:hlinkClick r:id="rId2"/>
              </a:rPr>
              <a:t>Beauhurst</a:t>
            </a:r>
            <a:r>
              <a:rPr lang="en-GB" sz="1200"/>
              <a:t>, December 2023</a:t>
            </a:r>
          </a:p>
        </p:txBody>
      </p:sp>
      <p:sp>
        <p:nvSpPr>
          <p:cNvPr id="19" name="TextBox 18">
            <a:extLst>
              <a:ext uri="{FF2B5EF4-FFF2-40B4-BE49-F238E27FC236}">
                <a16:creationId xmlns:a16="http://schemas.microsoft.com/office/drawing/2014/main" id="{D7D84DB9-08DF-3D91-4CB4-F8DD0DB414C0}"/>
              </a:ext>
            </a:extLst>
          </p:cNvPr>
          <p:cNvSpPr txBox="1"/>
          <p:nvPr/>
        </p:nvSpPr>
        <p:spPr>
          <a:xfrm>
            <a:off x="397497" y="6392188"/>
            <a:ext cx="7087385" cy="276999"/>
          </a:xfrm>
          <a:prstGeom prst="rect">
            <a:avLst/>
          </a:prstGeom>
          <a:noFill/>
        </p:spPr>
        <p:txBody>
          <a:bodyPr wrap="square" rtlCol="0">
            <a:spAutoFit/>
          </a:bodyPr>
          <a:lstStyle/>
          <a:p>
            <a:r>
              <a:rPr lang="en-GB" sz="1200"/>
              <a:t>*see </a:t>
            </a:r>
            <a:r>
              <a:rPr lang="en-GB" sz="1200">
                <a:hlinkClick r:id="rId3" action="ppaction://hlinksldjump"/>
              </a:rPr>
              <a:t>Annex</a:t>
            </a:r>
            <a:r>
              <a:rPr lang="en-GB" sz="1200"/>
              <a:t> for definitions </a:t>
            </a:r>
          </a:p>
        </p:txBody>
      </p:sp>
      <p:graphicFrame>
        <p:nvGraphicFramePr>
          <p:cNvPr id="4" name="Chart 3">
            <a:extLst>
              <a:ext uri="{FF2B5EF4-FFF2-40B4-BE49-F238E27FC236}">
                <a16:creationId xmlns:a16="http://schemas.microsoft.com/office/drawing/2014/main" id="{C0A6FD3F-32E5-B42F-AD50-A274CFDE7242}"/>
              </a:ext>
            </a:extLst>
          </p:cNvPr>
          <p:cNvGraphicFramePr>
            <a:graphicFrameLocks/>
          </p:cNvGraphicFramePr>
          <p:nvPr>
            <p:extLst>
              <p:ext uri="{D42A27DB-BD31-4B8C-83A1-F6EECF244321}">
                <p14:modId xmlns:p14="http://schemas.microsoft.com/office/powerpoint/2010/main" val="4067288343"/>
              </p:ext>
            </p:extLst>
          </p:nvPr>
        </p:nvGraphicFramePr>
        <p:xfrm>
          <a:off x="397497" y="2469727"/>
          <a:ext cx="4989512" cy="3603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AA7098F-FB5F-5ED6-9845-EE4EE952E468}"/>
              </a:ext>
            </a:extLst>
          </p:cNvPr>
          <p:cNvGraphicFramePr>
            <a:graphicFrameLocks/>
          </p:cNvGraphicFramePr>
          <p:nvPr>
            <p:extLst>
              <p:ext uri="{D42A27DB-BD31-4B8C-83A1-F6EECF244321}">
                <p14:modId xmlns:p14="http://schemas.microsoft.com/office/powerpoint/2010/main" val="1642185877"/>
              </p:ext>
            </p:extLst>
          </p:nvPr>
        </p:nvGraphicFramePr>
        <p:xfrm>
          <a:off x="6187564" y="2335740"/>
          <a:ext cx="5263515" cy="35966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9122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Industrial structure and specialisms</a:t>
            </a:r>
          </a:p>
        </p:txBody>
      </p:sp>
    </p:spTree>
    <p:extLst>
      <p:ext uri="{BB962C8B-B14F-4D97-AF65-F5344CB8AC3E}">
        <p14:creationId xmlns:p14="http://schemas.microsoft.com/office/powerpoint/2010/main" val="122306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89BD-C1AC-723F-4096-A95066795E3E}"/>
              </a:ext>
            </a:extLst>
          </p:cNvPr>
          <p:cNvSpPr>
            <a:spLocks noGrp="1"/>
          </p:cNvSpPr>
          <p:nvPr>
            <p:ph type="title"/>
          </p:nvPr>
        </p:nvSpPr>
        <p:spPr>
          <a:xfrm>
            <a:off x="361122" y="18255"/>
            <a:ext cx="10515600" cy="1325563"/>
          </a:xfrm>
        </p:spPr>
        <p:txBody>
          <a:bodyPr>
            <a:normAutofit/>
          </a:bodyPr>
          <a:lstStyle/>
          <a:p>
            <a:r>
              <a:rPr lang="en-GB" sz="3200" b="1">
                <a:solidFill>
                  <a:srgbClr val="006965"/>
                </a:solidFill>
                <a:latin typeface="+mn-lt"/>
              </a:rPr>
              <a:t>Buckinghamshire’s economic evidence base reports</a:t>
            </a:r>
            <a:endParaRPr lang="en-GB" sz="3200"/>
          </a:p>
        </p:txBody>
      </p:sp>
      <p:sp>
        <p:nvSpPr>
          <p:cNvPr id="3" name="Content Placeholder 2">
            <a:extLst>
              <a:ext uri="{FF2B5EF4-FFF2-40B4-BE49-F238E27FC236}">
                <a16:creationId xmlns:a16="http://schemas.microsoft.com/office/drawing/2014/main" id="{B2EF3443-B6EC-01CC-EC67-21A6E5815D27}"/>
              </a:ext>
            </a:extLst>
          </p:cNvPr>
          <p:cNvSpPr>
            <a:spLocks noGrp="1"/>
          </p:cNvSpPr>
          <p:nvPr>
            <p:ph idx="1"/>
          </p:nvPr>
        </p:nvSpPr>
        <p:spPr>
          <a:xfrm>
            <a:off x="423941" y="1343818"/>
            <a:ext cx="10515600" cy="4351338"/>
          </a:xfrm>
        </p:spPr>
        <p:txBody>
          <a:bodyPr>
            <a:normAutofit/>
          </a:bodyPr>
          <a:lstStyle/>
          <a:p>
            <a:pPr marL="0" indent="0">
              <a:buNone/>
            </a:pPr>
            <a:r>
              <a:rPr lang="en-GB" sz="1600"/>
              <a:t>This report is part of a suite of evidence base reports produced for the county on an annual basis.  The others currently being:</a:t>
            </a:r>
          </a:p>
          <a:p>
            <a:pPr marL="0" indent="0">
              <a:buNone/>
            </a:pPr>
            <a:endParaRPr lang="en-GB" sz="1600"/>
          </a:p>
          <a:p>
            <a:r>
              <a:rPr lang="en-GB" sz="1600">
                <a:hlinkClick r:id="rId2"/>
              </a:rPr>
              <a:t>Buckinghamshire’s Labour Market and Skills Analysis </a:t>
            </a:r>
            <a:endParaRPr lang="en-GB" sz="1600"/>
          </a:p>
          <a:p>
            <a:r>
              <a:rPr lang="en-GB" sz="1600">
                <a:hlinkClick r:id="rId3"/>
              </a:rPr>
              <a:t>Buckinghamshire Businesses </a:t>
            </a:r>
            <a:endParaRPr lang="en-GB" sz="1600"/>
          </a:p>
          <a:p>
            <a:r>
              <a:rPr lang="en-GB" sz="1600">
                <a:hlinkClick r:id="rId3"/>
              </a:rPr>
              <a:t>Buckinghamshire’s International Trade</a:t>
            </a:r>
            <a:endParaRPr lang="en-GB" sz="1600"/>
          </a:p>
          <a:p>
            <a:endParaRPr lang="en-GB" sz="1600"/>
          </a:p>
          <a:p>
            <a:pPr marL="0" indent="0">
              <a:buNone/>
            </a:pPr>
            <a:r>
              <a:rPr lang="en-GB" sz="1600"/>
              <a:t>All reports are available to download from the </a:t>
            </a:r>
            <a:r>
              <a:rPr lang="en-GB" sz="1600">
                <a:hlinkClick r:id="rId4"/>
              </a:rPr>
              <a:t>Buckinghamshire Local Economic Intelligence Observatory </a:t>
            </a:r>
            <a:endParaRPr lang="en-GB" sz="1600"/>
          </a:p>
        </p:txBody>
      </p:sp>
      <p:pic>
        <p:nvPicPr>
          <p:cNvPr id="5" name="Picture 4" descr="A logo for a company&#10;&#10;Description automatically generated">
            <a:extLst>
              <a:ext uri="{FF2B5EF4-FFF2-40B4-BE49-F238E27FC236}">
                <a16:creationId xmlns:a16="http://schemas.microsoft.com/office/drawing/2014/main" id="{1C991115-9ABC-F942-3D05-9887D3B7D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22" y="4350058"/>
            <a:ext cx="3871648" cy="1767306"/>
          </a:xfrm>
          <a:prstGeom prst="rect">
            <a:avLst/>
          </a:prstGeom>
        </p:spPr>
      </p:pic>
    </p:spTree>
    <p:extLst>
      <p:ext uri="{BB962C8B-B14F-4D97-AF65-F5344CB8AC3E}">
        <p14:creationId xmlns:p14="http://schemas.microsoft.com/office/powerpoint/2010/main" val="1357277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A5C4-5ED3-41CC-9C59-059253B776B7}"/>
              </a:ext>
            </a:extLst>
          </p:cNvPr>
          <p:cNvSpPr>
            <a:spLocks noGrp="1"/>
          </p:cNvSpPr>
          <p:nvPr>
            <p:ph type="title"/>
          </p:nvPr>
        </p:nvSpPr>
        <p:spPr>
          <a:xfrm>
            <a:off x="157263" y="0"/>
            <a:ext cx="10939361" cy="1325563"/>
          </a:xfrm>
        </p:spPr>
        <p:txBody>
          <a:bodyPr>
            <a:normAutofit/>
          </a:bodyPr>
          <a:lstStyle/>
          <a:p>
            <a:r>
              <a:rPr lang="en-GB" sz="3200" b="1">
                <a:solidFill>
                  <a:srgbClr val="006965"/>
                </a:solidFill>
                <a:latin typeface="+mn-lt"/>
              </a:rPr>
              <a:t>Industrial structure and specialisms – explainer (1) </a:t>
            </a:r>
            <a:endParaRPr lang="en-GB" sz="3200"/>
          </a:p>
        </p:txBody>
      </p:sp>
      <p:sp>
        <p:nvSpPr>
          <p:cNvPr id="5" name="Content Placeholder 4">
            <a:extLst>
              <a:ext uri="{FF2B5EF4-FFF2-40B4-BE49-F238E27FC236}">
                <a16:creationId xmlns:a16="http://schemas.microsoft.com/office/drawing/2014/main" id="{7FB7E329-8025-C705-C7AE-85654EF49771}"/>
              </a:ext>
            </a:extLst>
          </p:cNvPr>
          <p:cNvSpPr>
            <a:spLocks noGrp="1"/>
          </p:cNvSpPr>
          <p:nvPr>
            <p:ph idx="1"/>
          </p:nvPr>
        </p:nvSpPr>
        <p:spPr>
          <a:xfrm>
            <a:off x="254541" y="1351570"/>
            <a:ext cx="10515600" cy="4653303"/>
          </a:xfrm>
        </p:spPr>
        <p:txBody>
          <a:bodyPr>
            <a:normAutofit/>
          </a:bodyPr>
          <a:lstStyle/>
          <a:p>
            <a:r>
              <a:rPr lang="en-GB" sz="2400" b="0" i="0">
                <a:solidFill>
                  <a:srgbClr val="202124"/>
                </a:solidFill>
                <a:effectLst/>
              </a:rPr>
              <a:t>Industrial structure </a:t>
            </a:r>
            <a:r>
              <a:rPr lang="en-GB" sz="2400" b="0" i="0">
                <a:solidFill>
                  <a:srgbClr val="040C28"/>
                </a:solidFill>
                <a:effectLst/>
              </a:rPr>
              <a:t>describes the composition of an area's economic activity.</a:t>
            </a:r>
          </a:p>
          <a:p>
            <a:r>
              <a:rPr lang="en-GB" sz="2400">
                <a:solidFill>
                  <a:srgbClr val="040C28"/>
                </a:solidFill>
              </a:rPr>
              <a:t>We can understand the industrial structure of an area by considering </a:t>
            </a:r>
          </a:p>
          <a:p>
            <a:pPr lvl="1"/>
            <a:r>
              <a:rPr lang="en-GB" b="0" i="0">
                <a:solidFill>
                  <a:srgbClr val="040C28"/>
                </a:solidFill>
                <a:effectLst/>
              </a:rPr>
              <a:t>The number of people employed in differ</a:t>
            </a:r>
            <a:r>
              <a:rPr lang="en-GB">
                <a:solidFill>
                  <a:srgbClr val="040C28"/>
                </a:solidFill>
              </a:rPr>
              <a:t>ent industries</a:t>
            </a:r>
          </a:p>
          <a:p>
            <a:pPr lvl="1"/>
            <a:r>
              <a:rPr lang="en-GB" b="0" i="0">
                <a:solidFill>
                  <a:srgbClr val="040C28"/>
                </a:solidFill>
                <a:effectLst/>
              </a:rPr>
              <a:t>The amount of economi</a:t>
            </a:r>
            <a:r>
              <a:rPr lang="en-GB">
                <a:solidFill>
                  <a:srgbClr val="040C28"/>
                </a:solidFill>
              </a:rPr>
              <a:t>c output (GVA) generated by different industries </a:t>
            </a:r>
          </a:p>
          <a:p>
            <a:pPr lvl="1"/>
            <a:r>
              <a:rPr lang="en-GB" b="0" i="0">
                <a:solidFill>
                  <a:srgbClr val="040C28"/>
                </a:solidFill>
                <a:effectLst/>
              </a:rPr>
              <a:t>The number of businesses operating in different industries </a:t>
            </a:r>
          </a:p>
          <a:p>
            <a:r>
              <a:rPr lang="en-GB" sz="2400"/>
              <a:t>In the UK, industries are officially classified using Standard Industrial Classification (SIC) codes.  These better describe traditional production industries than they do more modern service industries, or emerging industries such as ‘space’.  </a:t>
            </a:r>
          </a:p>
          <a:p>
            <a:r>
              <a:rPr lang="en-GB" sz="2400"/>
              <a:t>Alternative industry classification systems have been developed by companies such as the Data City and </a:t>
            </a:r>
            <a:r>
              <a:rPr lang="en-GB" sz="2400" err="1"/>
              <a:t>Beauhurst</a:t>
            </a:r>
            <a:r>
              <a:rPr lang="en-GB" sz="2400"/>
              <a:t>, that better define new and emerging industries. </a:t>
            </a:r>
          </a:p>
        </p:txBody>
      </p:sp>
    </p:spTree>
    <p:extLst>
      <p:ext uri="{BB962C8B-B14F-4D97-AF65-F5344CB8AC3E}">
        <p14:creationId xmlns:p14="http://schemas.microsoft.com/office/powerpoint/2010/main" val="752514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A2993-322D-AD67-403C-36EC3A09D6D5}"/>
              </a:ext>
            </a:extLst>
          </p:cNvPr>
          <p:cNvSpPr>
            <a:spLocks noGrp="1"/>
          </p:cNvSpPr>
          <p:nvPr>
            <p:ph idx="1"/>
          </p:nvPr>
        </p:nvSpPr>
        <p:spPr>
          <a:xfrm>
            <a:off x="238125" y="1298574"/>
            <a:ext cx="10515600" cy="4351338"/>
          </a:xfrm>
        </p:spPr>
        <p:txBody>
          <a:bodyPr>
            <a:noAutofit/>
          </a:bodyPr>
          <a:lstStyle/>
          <a:p>
            <a:pPr>
              <a:lnSpc>
                <a:spcPct val="107000"/>
              </a:lnSpc>
              <a:spcAft>
                <a:spcPts val="800"/>
              </a:spcAft>
            </a:pPr>
            <a:r>
              <a:rPr lang="en-GB" sz="1800" kern="100" spc="5">
                <a:solidFill>
                  <a:srgbClr val="111111"/>
                </a:solidFill>
                <a:effectLst/>
                <a:latin typeface="Calibri" panose="020F0502020204030204" pitchFamily="34" charset="0"/>
                <a:ea typeface="Calibri" panose="020F0502020204030204" pitchFamily="34" charset="0"/>
                <a:cs typeface="Calibri" panose="020F0502020204030204" pitchFamily="34" charset="0"/>
              </a:rPr>
              <a:t>The </a:t>
            </a:r>
            <a:r>
              <a:rPr lang="en-GB" sz="1800" b="1" kern="100" spc="5">
                <a:solidFill>
                  <a:srgbClr val="006965"/>
                </a:solidFill>
                <a:effectLst/>
                <a:latin typeface="Calibri" panose="020F0502020204030204" pitchFamily="34" charset="0"/>
                <a:ea typeface="Calibri" panose="020F0502020204030204" pitchFamily="34" charset="0"/>
                <a:cs typeface="Calibri" panose="020F0502020204030204" pitchFamily="34" charset="0"/>
              </a:rPr>
              <a:t>knowledge economy </a:t>
            </a:r>
            <a:r>
              <a:rPr lang="en-GB" sz="1800" kern="100" spc="5">
                <a:solidFill>
                  <a:srgbClr val="111111"/>
                </a:solidFill>
                <a:effectLst/>
                <a:latin typeface="Calibri" panose="020F0502020204030204" pitchFamily="34" charset="0"/>
                <a:ea typeface="Calibri" panose="020F0502020204030204" pitchFamily="34" charset="0"/>
                <a:cs typeface="Calibri" panose="020F0502020204030204" pitchFamily="34" charset="0"/>
              </a:rPr>
              <a:t>is the element of an economy that is based on </a:t>
            </a:r>
            <a:r>
              <a:rPr lang="en-GB" sz="1800" kern="100">
                <a:solidFill>
                  <a:srgbClr val="202124"/>
                </a:solidFill>
                <a:effectLst/>
                <a:latin typeface="Calibri" panose="020F0502020204030204" pitchFamily="34" charset="0"/>
                <a:ea typeface="Calibri" panose="020F0502020204030204" pitchFamily="34" charset="0"/>
                <a:cs typeface="Calibri" panose="020F0502020204030204" pitchFamily="34" charset="0"/>
              </a:rPr>
              <a:t>intellectual capabilities instead of natural resources or physical contributions. P</a:t>
            </a:r>
            <a:r>
              <a:rPr lang="en-GB" sz="1800" kern="100">
                <a:solidFill>
                  <a:srgbClr val="040C28"/>
                </a:solidFill>
                <a:effectLst/>
                <a:latin typeface="Calibri" panose="020F0502020204030204" pitchFamily="34" charset="0"/>
                <a:ea typeface="Calibri" panose="020F0502020204030204" pitchFamily="34" charset="0"/>
                <a:cs typeface="Calibri" panose="020F0502020204030204" pitchFamily="34" charset="0"/>
              </a:rPr>
              <a:t>roducts and services that are based on intellectual expertise advance technical and scientific fields, encouraging innovation in the economy as a whole*</a:t>
            </a:r>
            <a:r>
              <a:rPr lang="en-GB" sz="1800" kern="10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kern="100">
                <a:solidFill>
                  <a:srgbClr val="202124"/>
                </a:solidFill>
                <a:effectLst/>
                <a:latin typeface="Calibri" panose="020F0502020204030204" pitchFamily="34" charset="0"/>
                <a:ea typeface="Calibri" panose="020F0502020204030204" pitchFamily="34" charset="0"/>
                <a:cs typeface="Calibri" panose="020F0502020204030204" pitchFamily="34" charset="0"/>
              </a:rPr>
              <a:t>According to the OECD, “</a:t>
            </a:r>
            <a:r>
              <a:rPr lang="en-GB" sz="1800" kern="100">
                <a:solidFill>
                  <a:srgbClr val="333333"/>
                </a:solidFill>
                <a:effectLst/>
                <a:latin typeface="Calibri" panose="020F0502020204030204" pitchFamily="34" charset="0"/>
                <a:ea typeface="Calibri" panose="020F0502020204030204" pitchFamily="34" charset="0"/>
                <a:cs typeface="Calibri" panose="020F0502020204030204" pitchFamily="34" charset="0"/>
              </a:rPr>
              <a:t>ageing populations and dwindling natural resources mean that growth in advanced economies will increasingly depend on knowledge-based increases in productivity. Unlike labour, natural resources and physical capital, knowledge-based capital is the only factor of production that will not suffer from scarcity”.</a:t>
            </a:r>
          </a:p>
          <a:p>
            <a:pPr>
              <a:lnSpc>
                <a:spcPct val="107000"/>
              </a:lnSpc>
              <a:spcAft>
                <a:spcPts val="800"/>
              </a:spcAft>
            </a:pPr>
            <a:r>
              <a:rPr lang="en-GB" sz="1800" kern="100">
                <a:solidFill>
                  <a:srgbClr val="333333"/>
                </a:solidFill>
                <a:effectLst/>
                <a:latin typeface="Calibri" panose="020F0502020204030204" pitchFamily="34" charset="0"/>
                <a:ea typeface="Calibri" panose="020F0502020204030204" pitchFamily="34" charset="0"/>
                <a:cs typeface="Calibri" panose="020F0502020204030204" pitchFamily="34" charset="0"/>
              </a:rPr>
              <a:t>Three Standard Industrial Classification (SIC) code sectors are generally used to statistically analyse the knowledge economy at a local level.  There are: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Font typeface="Wingdings" panose="05000000000000000000" pitchFamily="2" charset="2"/>
              <a:buChar char="Ø"/>
            </a:pPr>
            <a:r>
              <a:rPr lang="en-GB" sz="1800" kern="100">
                <a:effectLst/>
                <a:latin typeface="Calibri" panose="020F0502020204030204" pitchFamily="34" charset="0"/>
                <a:ea typeface="Calibri" panose="020F0502020204030204" pitchFamily="34" charset="0"/>
                <a:cs typeface="Calibri" panose="020F0502020204030204" pitchFamily="34" charset="0"/>
              </a:rPr>
              <a:t>Telecommunications; information technology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Font typeface="Wingdings" panose="05000000000000000000" pitchFamily="2" charset="2"/>
              <a:buChar char="Ø"/>
            </a:pPr>
            <a:r>
              <a:rPr lang="en-GB" sz="1800" kern="100">
                <a:effectLst/>
                <a:latin typeface="Calibri" panose="020F0502020204030204" pitchFamily="34" charset="0"/>
                <a:ea typeface="Calibri" panose="020F0502020204030204" pitchFamily="34" charset="0"/>
                <a:cs typeface="Calibri" panose="020F0502020204030204" pitchFamily="34" charset="0"/>
              </a:rPr>
              <a:t>Research and development; advertising and market research</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GB" sz="1800" kern="100">
                <a:effectLst/>
                <a:latin typeface="Calibri" panose="020F0502020204030204" pitchFamily="34" charset="0"/>
                <a:ea typeface="Calibri" panose="020F0502020204030204" pitchFamily="34" charset="0"/>
                <a:cs typeface="Calibri" panose="020F0502020204030204" pitchFamily="34" charset="0"/>
              </a:rPr>
              <a:t>Other professional, scientific and technical activities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a:p>
        </p:txBody>
      </p:sp>
      <p:sp>
        <p:nvSpPr>
          <p:cNvPr id="4" name="Title 1">
            <a:extLst>
              <a:ext uri="{FF2B5EF4-FFF2-40B4-BE49-F238E27FC236}">
                <a16:creationId xmlns:a16="http://schemas.microsoft.com/office/drawing/2014/main" id="{04DCCF6A-809B-5621-8D84-F1B474293770}"/>
              </a:ext>
            </a:extLst>
          </p:cNvPr>
          <p:cNvSpPr>
            <a:spLocks noGrp="1"/>
          </p:cNvSpPr>
          <p:nvPr>
            <p:ph type="title"/>
          </p:nvPr>
        </p:nvSpPr>
        <p:spPr>
          <a:xfrm>
            <a:off x="161925" y="63499"/>
            <a:ext cx="11077575" cy="1235075"/>
          </a:xfrm>
        </p:spPr>
        <p:txBody>
          <a:bodyPr>
            <a:normAutofit/>
          </a:bodyPr>
          <a:lstStyle/>
          <a:p>
            <a:r>
              <a:rPr lang="en-GB" sz="3200" b="1">
                <a:solidFill>
                  <a:srgbClr val="006965"/>
                </a:solidFill>
                <a:latin typeface="+mn-lt"/>
              </a:rPr>
              <a:t>Industrial structure and specialisms – explainer (2) </a:t>
            </a:r>
            <a:endParaRPr lang="en-GB" sz="3200"/>
          </a:p>
        </p:txBody>
      </p:sp>
      <p:sp>
        <p:nvSpPr>
          <p:cNvPr id="6" name="TextBox 5">
            <a:extLst>
              <a:ext uri="{FF2B5EF4-FFF2-40B4-BE49-F238E27FC236}">
                <a16:creationId xmlns:a16="http://schemas.microsoft.com/office/drawing/2014/main" id="{5C44C4CA-343C-EFBD-67A4-3939FF07907E}"/>
              </a:ext>
            </a:extLst>
          </p:cNvPr>
          <p:cNvSpPr txBox="1"/>
          <p:nvPr/>
        </p:nvSpPr>
        <p:spPr>
          <a:xfrm>
            <a:off x="482839" y="5832443"/>
            <a:ext cx="6128326" cy="276999"/>
          </a:xfrm>
          <a:prstGeom prst="rect">
            <a:avLst/>
          </a:prstGeom>
          <a:noFill/>
        </p:spPr>
        <p:txBody>
          <a:bodyPr wrap="square">
            <a:spAutoFit/>
          </a:bodyPr>
          <a:lstStyle/>
          <a:p>
            <a:r>
              <a:rPr lang="en-GB" sz="1200">
                <a:effectLst/>
                <a:latin typeface="Calibri" panose="020F0502020204030204" pitchFamily="34" charset="0"/>
                <a:ea typeface="Calibri" panose="020F0502020204030204" pitchFamily="34" charset="0"/>
                <a:cs typeface="Times New Roman" panose="02020603050405020304" pitchFamily="18" charset="0"/>
              </a:rPr>
              <a:t>*</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Investopedia</a:t>
            </a:r>
            <a:r>
              <a:rPr lang="en-GB" sz="1200">
                <a:effectLst/>
                <a:latin typeface="Calibri" panose="020F0502020204030204" pitchFamily="34" charset="0"/>
                <a:ea typeface="Calibri" panose="020F0502020204030204" pitchFamily="34" charset="0"/>
                <a:cs typeface="Times New Roman" panose="02020603050405020304" pitchFamily="18" charset="0"/>
              </a:rPr>
              <a:t>, accessed 22 August 2023</a:t>
            </a:r>
            <a:endParaRPr lang="en-GB" sz="1200"/>
          </a:p>
        </p:txBody>
      </p:sp>
    </p:spTree>
    <p:extLst>
      <p:ext uri="{BB962C8B-B14F-4D97-AF65-F5344CB8AC3E}">
        <p14:creationId xmlns:p14="http://schemas.microsoft.com/office/powerpoint/2010/main" val="2680105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A2993-322D-AD67-403C-36EC3A09D6D5}"/>
              </a:ext>
            </a:extLst>
          </p:cNvPr>
          <p:cNvSpPr>
            <a:spLocks noGrp="1"/>
          </p:cNvSpPr>
          <p:nvPr>
            <p:ph idx="1"/>
          </p:nvPr>
        </p:nvSpPr>
        <p:spPr>
          <a:xfrm>
            <a:off x="247852" y="1201297"/>
            <a:ext cx="11510530" cy="4645086"/>
          </a:xfrm>
        </p:spPr>
        <p:txBody>
          <a:bodyPr>
            <a:normAutofit lnSpcReduction="10000"/>
          </a:bodyPr>
          <a:lstStyle/>
          <a:p>
            <a:pPr>
              <a:lnSpc>
                <a:spcPct val="107000"/>
              </a:lnSpc>
              <a:spcAft>
                <a:spcPts val="800"/>
              </a:spcAft>
            </a:pPr>
            <a:r>
              <a:rPr lang="en-GB" sz="1800" b="1" i="0">
                <a:solidFill>
                  <a:srgbClr val="006965"/>
                </a:solidFill>
                <a:effectLst/>
              </a:rPr>
              <a:t>Tradable goods and services </a:t>
            </a:r>
            <a:r>
              <a:rPr lang="en-GB" sz="1800" b="0" i="0">
                <a:solidFill>
                  <a:srgbClr val="000000"/>
                </a:solidFill>
                <a:effectLst/>
              </a:rPr>
              <a:t>can be sold and consumed outside of the region they are produced. In contrast, </a:t>
            </a:r>
            <a:r>
              <a:rPr lang="en-GB" sz="1800" b="1" i="0">
                <a:solidFill>
                  <a:srgbClr val="006965"/>
                </a:solidFill>
                <a:effectLst/>
              </a:rPr>
              <a:t>non-tradable goods and services </a:t>
            </a:r>
            <a:r>
              <a:rPr lang="en-GB" sz="1800" b="0" i="0">
                <a:solidFill>
                  <a:srgbClr val="000000"/>
                </a:solidFill>
                <a:effectLst/>
              </a:rPr>
              <a:t>can only be bought and consumed where they are produced. They form the </a:t>
            </a:r>
            <a:r>
              <a:rPr lang="en-GB" sz="1800" b="1" i="0">
                <a:solidFill>
                  <a:srgbClr val="006965"/>
                </a:solidFill>
                <a:effectLst/>
              </a:rPr>
              <a:t>foundational economy</a:t>
            </a:r>
            <a:r>
              <a:rPr lang="en-GB" sz="1800" b="0" i="0">
                <a:solidFill>
                  <a:srgbClr val="000000"/>
                </a:solidFill>
                <a:effectLst/>
              </a:rPr>
              <a:t>. Cars and computer software are tradable. A meal at a restaurant is not.</a:t>
            </a:r>
          </a:p>
          <a:p>
            <a:pPr>
              <a:lnSpc>
                <a:spcPct val="107000"/>
              </a:lnSpc>
              <a:spcAft>
                <a:spcPts val="800"/>
              </a:spcAft>
            </a:pPr>
            <a:r>
              <a:rPr lang="en-GB" sz="1800">
                <a:solidFill>
                  <a:srgbClr val="000000"/>
                </a:solidFill>
              </a:rPr>
              <a:t>Tradeable sectors tend to drive productivity growth. </a:t>
            </a:r>
          </a:p>
          <a:p>
            <a:pPr>
              <a:lnSpc>
                <a:spcPct val="107000"/>
              </a:lnSpc>
              <a:spcAft>
                <a:spcPts val="800"/>
              </a:spcAft>
            </a:pPr>
            <a:r>
              <a:rPr lang="en-GB" sz="1800" b="0" i="0">
                <a:solidFill>
                  <a:srgbClr val="000000"/>
                </a:solidFill>
                <a:effectLst/>
              </a:rPr>
              <a:t>The traded sector benefits local economies in other ways. The traded sector generates income which can be spent locally. This results in what economists call the </a:t>
            </a:r>
            <a:r>
              <a:rPr lang="en-GB" sz="1800" b="1" i="0" u="none" strike="noStrike">
                <a:solidFill>
                  <a:srgbClr val="006965"/>
                </a:solidFill>
                <a:effectLst/>
              </a:rPr>
              <a:t>multiplier effect</a:t>
            </a:r>
            <a:r>
              <a:rPr lang="en-GB" sz="1800" b="0" i="0">
                <a:solidFill>
                  <a:srgbClr val="000000"/>
                </a:solidFill>
                <a:effectLst/>
              </a:rPr>
              <a:t>. Put simply, the multiplier effect is the number of additional jobs one additional job creates. Non-tradable sectors also have a multiplier effect, but studies show that it’s much lower.</a:t>
            </a:r>
          </a:p>
          <a:p>
            <a:pPr>
              <a:lnSpc>
                <a:spcPct val="107000"/>
              </a:lnSpc>
              <a:spcAft>
                <a:spcPts val="800"/>
              </a:spcAft>
            </a:pPr>
            <a:r>
              <a:rPr lang="en-GB" sz="1800" b="0" i="0">
                <a:solidFill>
                  <a:srgbClr val="000000"/>
                </a:solidFill>
                <a:effectLst/>
              </a:rPr>
              <a:t>Tradable sectors also serve a market that reaches beyond the local economy. This means that they are much less likely to be in direct competition with other local businesses, reducing the risk of </a:t>
            </a:r>
            <a:r>
              <a:rPr lang="en-GB" sz="1800" b="1" i="0" u="none" strike="noStrike">
                <a:solidFill>
                  <a:srgbClr val="006965"/>
                </a:solidFill>
                <a:effectLst/>
              </a:rPr>
              <a:t>displacement</a:t>
            </a:r>
            <a:r>
              <a:rPr lang="en-GB" sz="1800" b="0" i="0">
                <a:solidFill>
                  <a:srgbClr val="000000"/>
                </a:solidFill>
                <a:effectLst/>
              </a:rPr>
              <a:t>. </a:t>
            </a:r>
          </a:p>
          <a:p>
            <a:pPr>
              <a:lnSpc>
                <a:spcPct val="107000"/>
              </a:lnSpc>
              <a:spcAft>
                <a:spcPts val="800"/>
              </a:spcAft>
            </a:pPr>
            <a:r>
              <a:rPr lang="en-GB" sz="1800" kern="100">
                <a:solidFill>
                  <a:srgbClr val="000000"/>
                </a:solidFill>
                <a:ea typeface="Calibri" panose="020F0502020204030204" pitchFamily="34" charset="0"/>
                <a:cs typeface="Times New Roman" panose="02020603050405020304" pitchFamily="18" charset="0"/>
              </a:rPr>
              <a:t>The UK is a service sector economy, and commentators such as the </a:t>
            </a:r>
            <a:r>
              <a:rPr lang="en-GB" sz="1800" kern="100">
                <a:solidFill>
                  <a:srgbClr val="000000"/>
                </a:solidFill>
                <a:ea typeface="Calibri" panose="020F0502020204030204" pitchFamily="34" charset="0"/>
                <a:cs typeface="Times New Roman" panose="02020603050405020304" pitchFamily="18" charset="0"/>
                <a:hlinkClick r:id="rId2"/>
              </a:rPr>
              <a:t>Resolution Foundation </a:t>
            </a:r>
            <a:r>
              <a:rPr lang="en-GB" sz="1800" kern="100">
                <a:solidFill>
                  <a:srgbClr val="000000"/>
                </a:solidFill>
                <a:ea typeface="Calibri" panose="020F0502020204030204" pitchFamily="34" charset="0"/>
                <a:cs typeface="Times New Roman" panose="02020603050405020304" pitchFamily="18" charset="0"/>
              </a:rPr>
              <a:t>believe that greater emphasis should be placed on growing tradable service sectors in which local areas specialise.  Within Buckinghamshire, the dominant tradable service sector is the film and TV sector. </a:t>
            </a:r>
            <a:endParaRPr lang="en-GB" sz="1800" kern="100">
              <a:effectLst/>
              <a:ea typeface="Calibri" panose="020F0502020204030204" pitchFamily="34" charset="0"/>
              <a:cs typeface="Times New Roman" panose="02020603050405020304" pitchFamily="18" charset="0"/>
            </a:endParaRPr>
          </a:p>
          <a:p>
            <a:pPr marL="0" indent="0">
              <a:buNone/>
            </a:pPr>
            <a:endParaRPr lang="en-GB"/>
          </a:p>
        </p:txBody>
      </p:sp>
      <p:sp>
        <p:nvSpPr>
          <p:cNvPr id="4" name="Title 1">
            <a:extLst>
              <a:ext uri="{FF2B5EF4-FFF2-40B4-BE49-F238E27FC236}">
                <a16:creationId xmlns:a16="http://schemas.microsoft.com/office/drawing/2014/main" id="{04DCCF6A-809B-5621-8D84-F1B474293770}"/>
              </a:ext>
            </a:extLst>
          </p:cNvPr>
          <p:cNvSpPr>
            <a:spLocks noGrp="1"/>
          </p:cNvSpPr>
          <p:nvPr>
            <p:ph type="title"/>
          </p:nvPr>
        </p:nvSpPr>
        <p:spPr>
          <a:xfrm>
            <a:off x="161925" y="63499"/>
            <a:ext cx="11077575" cy="1235075"/>
          </a:xfrm>
        </p:spPr>
        <p:txBody>
          <a:bodyPr>
            <a:normAutofit/>
          </a:bodyPr>
          <a:lstStyle/>
          <a:p>
            <a:r>
              <a:rPr lang="en-GB" sz="3200" b="1">
                <a:solidFill>
                  <a:srgbClr val="006965"/>
                </a:solidFill>
                <a:latin typeface="+mn-lt"/>
              </a:rPr>
              <a:t>Industrial structure and specialisms – explainer (3) </a:t>
            </a:r>
            <a:endParaRPr lang="en-GB" sz="3200"/>
          </a:p>
        </p:txBody>
      </p:sp>
      <p:sp>
        <p:nvSpPr>
          <p:cNvPr id="6" name="TextBox 5">
            <a:extLst>
              <a:ext uri="{FF2B5EF4-FFF2-40B4-BE49-F238E27FC236}">
                <a16:creationId xmlns:a16="http://schemas.microsoft.com/office/drawing/2014/main" id="{5C44C4CA-343C-EFBD-67A4-3939FF07907E}"/>
              </a:ext>
            </a:extLst>
          </p:cNvPr>
          <p:cNvSpPr txBox="1"/>
          <p:nvPr/>
        </p:nvSpPr>
        <p:spPr>
          <a:xfrm>
            <a:off x="459509" y="5943660"/>
            <a:ext cx="6128326" cy="276999"/>
          </a:xfrm>
          <a:prstGeom prst="rect">
            <a:avLst/>
          </a:prstGeom>
          <a:noFill/>
        </p:spPr>
        <p:txBody>
          <a:bodyPr wrap="square">
            <a:spAutoFit/>
          </a:bodyPr>
          <a:lstStyle/>
          <a:p>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Source: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What Works Centre for Local Economic Growth</a:t>
            </a:r>
            <a:endParaRPr lang="en-GB" sz="1200"/>
          </a:p>
        </p:txBody>
      </p:sp>
    </p:spTree>
    <p:extLst>
      <p:ext uri="{BB962C8B-B14F-4D97-AF65-F5344CB8AC3E}">
        <p14:creationId xmlns:p14="http://schemas.microsoft.com/office/powerpoint/2010/main" val="3750249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0993-24A2-55A8-F253-4D6D49F699DC}"/>
              </a:ext>
            </a:extLst>
          </p:cNvPr>
          <p:cNvSpPr>
            <a:spLocks noGrp="1"/>
          </p:cNvSpPr>
          <p:nvPr>
            <p:ph type="title"/>
          </p:nvPr>
        </p:nvSpPr>
        <p:spPr>
          <a:xfrm>
            <a:off x="270028" y="0"/>
            <a:ext cx="11617171" cy="1325563"/>
          </a:xfrm>
        </p:spPr>
        <p:txBody>
          <a:bodyPr>
            <a:normAutofit/>
          </a:bodyPr>
          <a:lstStyle/>
          <a:p>
            <a:r>
              <a:rPr lang="en-GB" sz="3200" b="1">
                <a:solidFill>
                  <a:srgbClr val="006965"/>
                </a:solidFill>
                <a:latin typeface="+mn-lt"/>
              </a:rPr>
              <a:t>Summary: Buckinghamshire’s industrial structure and specialisms (part 1)</a:t>
            </a:r>
            <a:endParaRPr lang="en-GB" sz="3200">
              <a:latin typeface="+mn-lt"/>
            </a:endParaRPr>
          </a:p>
        </p:txBody>
      </p:sp>
      <p:graphicFrame>
        <p:nvGraphicFramePr>
          <p:cNvPr id="4" name="Content Placeholder 3">
            <a:extLst>
              <a:ext uri="{FF2B5EF4-FFF2-40B4-BE49-F238E27FC236}">
                <a16:creationId xmlns:a16="http://schemas.microsoft.com/office/drawing/2014/main" id="{C068D7AA-E697-49E1-F941-3312AA6E9702}"/>
              </a:ext>
            </a:extLst>
          </p:cNvPr>
          <p:cNvGraphicFramePr>
            <a:graphicFrameLocks noGrp="1"/>
          </p:cNvGraphicFramePr>
          <p:nvPr>
            <p:ph idx="1"/>
            <p:extLst>
              <p:ext uri="{D42A27DB-BD31-4B8C-83A1-F6EECF244321}">
                <p14:modId xmlns:p14="http://schemas.microsoft.com/office/powerpoint/2010/main" val="2516505199"/>
              </p:ext>
            </p:extLst>
          </p:nvPr>
        </p:nvGraphicFramePr>
        <p:xfrm>
          <a:off x="376561" y="1325563"/>
          <a:ext cx="10515600" cy="2661920"/>
        </p:xfrm>
        <a:graphic>
          <a:graphicData uri="http://schemas.openxmlformats.org/drawingml/2006/table">
            <a:tbl>
              <a:tblPr firstRow="1" bandRow="1">
                <a:tableStyleId>{5C22544A-7EE6-4342-B048-85BDC9FD1C3A}</a:tableStyleId>
              </a:tblPr>
              <a:tblGrid>
                <a:gridCol w="9788371">
                  <a:extLst>
                    <a:ext uri="{9D8B030D-6E8A-4147-A177-3AD203B41FA5}">
                      <a16:colId xmlns:a16="http://schemas.microsoft.com/office/drawing/2014/main" val="2156383816"/>
                    </a:ext>
                  </a:extLst>
                </a:gridCol>
                <a:gridCol w="727229">
                  <a:extLst>
                    <a:ext uri="{9D8B030D-6E8A-4147-A177-3AD203B41FA5}">
                      <a16:colId xmlns:a16="http://schemas.microsoft.com/office/drawing/2014/main" val="39481151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tx1"/>
                          </a:solidFill>
                        </a:rPr>
                        <a:t>Buckinghamshire’s service sector generates 86% </a:t>
                      </a:r>
                      <a:r>
                        <a:rPr lang="en-GB" b="0">
                          <a:solidFill>
                            <a:schemeClr val="tx1"/>
                          </a:solidFill>
                        </a:rPr>
                        <a:t>of economic output.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0261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Buckinghamshire service sector has experienced particularly weak growth since 2007/08.</a:t>
                      </a:r>
                      <a:endParaRPr lang="en-GB" sz="18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43545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rPr>
                        <a:t>Buckinghamshire has the smallest tradeable sector (both in terms of economic output and employment) within the ITL2* area.</a:t>
                      </a:r>
                      <a:endParaRPr lang="en-GB" sz="18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3303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 lower proportion of Buckinghamshire’s GVA is generated by knowledge sectors than the national average, despite similar levels of employment.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00323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Buckinghamshire has experienced slower growth of its knowledge economy than neighbouring Berkshire, Milton Keynes and Oxfordshire over recent years.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64411463"/>
                  </a:ext>
                </a:extLst>
              </a:tr>
            </a:tbl>
          </a:graphicData>
        </a:graphic>
      </p:graphicFrame>
      <p:sp>
        <p:nvSpPr>
          <p:cNvPr id="5" name="Oval 4">
            <a:extLst>
              <a:ext uri="{FF2B5EF4-FFF2-40B4-BE49-F238E27FC236}">
                <a16:creationId xmlns:a16="http://schemas.microsoft.com/office/drawing/2014/main" id="{5A374781-B033-9F07-165B-04207C1DA159}"/>
              </a:ext>
            </a:extLst>
          </p:cNvPr>
          <p:cNvSpPr/>
          <p:nvPr/>
        </p:nvSpPr>
        <p:spPr>
          <a:xfrm>
            <a:off x="10405994" y="1371815"/>
            <a:ext cx="247208" cy="24406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AA8F5DD-D8C8-E1D9-39A8-6D3FEA32D0E3}"/>
              </a:ext>
            </a:extLst>
          </p:cNvPr>
          <p:cNvSpPr/>
          <p:nvPr/>
        </p:nvSpPr>
        <p:spPr>
          <a:xfrm>
            <a:off x="10397119" y="2255767"/>
            <a:ext cx="264961" cy="24406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CA17E3C-E662-203C-F720-EC6EA73CAA74}"/>
              </a:ext>
            </a:extLst>
          </p:cNvPr>
          <p:cNvSpPr/>
          <p:nvPr/>
        </p:nvSpPr>
        <p:spPr>
          <a:xfrm>
            <a:off x="10397118" y="1748559"/>
            <a:ext cx="264962" cy="24406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8265A85-36D7-A1DC-87EF-69873D5C71D6}"/>
              </a:ext>
            </a:extLst>
          </p:cNvPr>
          <p:cNvSpPr/>
          <p:nvPr/>
        </p:nvSpPr>
        <p:spPr>
          <a:xfrm>
            <a:off x="10397117" y="2886860"/>
            <a:ext cx="264963" cy="23413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E5C2F21-3FEF-C2F9-2297-C31938A4D834}"/>
              </a:ext>
            </a:extLst>
          </p:cNvPr>
          <p:cNvSpPr/>
          <p:nvPr/>
        </p:nvSpPr>
        <p:spPr>
          <a:xfrm>
            <a:off x="10397117" y="3492950"/>
            <a:ext cx="264963" cy="23413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5D2F756-030D-741D-FEB5-054F77C7A28E}"/>
              </a:ext>
            </a:extLst>
          </p:cNvPr>
          <p:cNvPicPr>
            <a:picLocks noChangeAspect="1"/>
          </p:cNvPicPr>
          <p:nvPr/>
        </p:nvPicPr>
        <p:blipFill>
          <a:blip r:embed="rId2"/>
          <a:stretch>
            <a:fillRect/>
          </a:stretch>
        </p:blipFill>
        <p:spPr>
          <a:xfrm>
            <a:off x="0" y="4250630"/>
            <a:ext cx="2667372" cy="1857207"/>
          </a:xfrm>
          <a:prstGeom prst="rect">
            <a:avLst/>
          </a:prstGeom>
        </p:spPr>
      </p:pic>
      <p:sp>
        <p:nvSpPr>
          <p:cNvPr id="11" name="Rectangle 10">
            <a:extLst>
              <a:ext uri="{FF2B5EF4-FFF2-40B4-BE49-F238E27FC236}">
                <a16:creationId xmlns:a16="http://schemas.microsoft.com/office/drawing/2014/main" id="{AE74FFCE-D9B4-FE06-55BE-BE92B10A3C4A}"/>
              </a:ext>
            </a:extLst>
          </p:cNvPr>
          <p:cNvSpPr/>
          <p:nvPr/>
        </p:nvSpPr>
        <p:spPr>
          <a:xfrm>
            <a:off x="0" y="6285390"/>
            <a:ext cx="12260062" cy="479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6DED92B-236D-A020-A936-6F5D2F0CEA03}"/>
              </a:ext>
            </a:extLst>
          </p:cNvPr>
          <p:cNvSpPr txBox="1"/>
          <p:nvPr/>
        </p:nvSpPr>
        <p:spPr>
          <a:xfrm>
            <a:off x="270028" y="6370984"/>
            <a:ext cx="3338004" cy="276999"/>
          </a:xfrm>
          <a:prstGeom prst="rect">
            <a:avLst/>
          </a:prstGeom>
          <a:noFill/>
        </p:spPr>
        <p:txBody>
          <a:bodyPr wrap="square" rtlCol="0">
            <a:spAutoFit/>
          </a:bodyPr>
          <a:lstStyle/>
          <a:p>
            <a:r>
              <a:rPr lang="en-GB" sz="1200"/>
              <a:t>*See </a:t>
            </a:r>
            <a:r>
              <a:rPr lang="en-GB" sz="1200">
                <a:hlinkClick r:id="rId3" action="ppaction://hlinksldjump"/>
              </a:rPr>
              <a:t>Annex</a:t>
            </a:r>
            <a:r>
              <a:rPr lang="en-GB" sz="1200"/>
              <a:t> for definition</a:t>
            </a:r>
          </a:p>
        </p:txBody>
      </p:sp>
    </p:spTree>
    <p:extLst>
      <p:ext uri="{BB962C8B-B14F-4D97-AF65-F5344CB8AC3E}">
        <p14:creationId xmlns:p14="http://schemas.microsoft.com/office/powerpoint/2010/main" val="1615380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B6ECE4-668A-A3D9-6E11-458C35D87A4D}"/>
              </a:ext>
            </a:extLst>
          </p:cNvPr>
          <p:cNvSpPr txBox="1">
            <a:spLocks/>
          </p:cNvSpPr>
          <p:nvPr/>
        </p:nvSpPr>
        <p:spPr>
          <a:xfrm>
            <a:off x="270028" y="0"/>
            <a:ext cx="11617171" cy="1162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rgbClr val="006965"/>
                </a:solidFill>
                <a:latin typeface="+mn-lt"/>
              </a:rPr>
              <a:t>Summary: Buckinghamshire’s industrial structure and specialisms (part 2)</a:t>
            </a:r>
            <a:endParaRPr lang="en-GB" sz="3200">
              <a:latin typeface="+mn-lt"/>
            </a:endParaRPr>
          </a:p>
        </p:txBody>
      </p:sp>
      <p:graphicFrame>
        <p:nvGraphicFramePr>
          <p:cNvPr id="5" name="Content Placeholder 3">
            <a:extLst>
              <a:ext uri="{FF2B5EF4-FFF2-40B4-BE49-F238E27FC236}">
                <a16:creationId xmlns:a16="http://schemas.microsoft.com/office/drawing/2014/main" id="{4E7BB1B0-8654-F9F3-ADE8-57D5D8D146A8}"/>
              </a:ext>
            </a:extLst>
          </p:cNvPr>
          <p:cNvGraphicFramePr>
            <a:graphicFrameLocks/>
          </p:cNvGraphicFramePr>
          <p:nvPr>
            <p:extLst>
              <p:ext uri="{D42A27DB-BD31-4B8C-83A1-F6EECF244321}">
                <p14:modId xmlns:p14="http://schemas.microsoft.com/office/powerpoint/2010/main" val="1668358534"/>
              </p:ext>
            </p:extLst>
          </p:nvPr>
        </p:nvGraphicFramePr>
        <p:xfrm>
          <a:off x="376191" y="1162975"/>
          <a:ext cx="11439618" cy="4251960"/>
        </p:xfrm>
        <a:graphic>
          <a:graphicData uri="http://schemas.openxmlformats.org/drawingml/2006/table">
            <a:tbl>
              <a:tblPr firstRow="1" bandRow="1">
                <a:tableStyleId>{5C22544A-7EE6-4342-B048-85BDC9FD1C3A}</a:tableStyleId>
              </a:tblPr>
              <a:tblGrid>
                <a:gridCol w="10969471">
                  <a:extLst>
                    <a:ext uri="{9D8B030D-6E8A-4147-A177-3AD203B41FA5}">
                      <a16:colId xmlns:a16="http://schemas.microsoft.com/office/drawing/2014/main" val="2156383816"/>
                    </a:ext>
                  </a:extLst>
                </a:gridCol>
                <a:gridCol w="470147">
                  <a:extLst>
                    <a:ext uri="{9D8B030D-6E8A-4147-A177-3AD203B41FA5}">
                      <a16:colId xmlns:a16="http://schemas.microsoft.com/office/drawing/2014/main" val="39481151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rPr>
                        <a:t>The construction, manufacturing and wholesale sectors generate the most GVA for Buckinghamshire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0261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The admin &amp; support services, and the health &amp; social work sectors provide the most employee jobs within Buckinghamshire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43545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Twice as many people work within the wholesale sector in Buckinghamshire than the national average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3303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The admin &amp; support services and construction sectors have increased their contribution (in terms of jobs, firms and economic output) to the Buckinghamshire economy in recent years, whilst the relative contribution of the professional, scientific &amp; technical and information &amp; communication sectors has decreased.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00323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Buckinghamshire’s strategic growth sectors and clusters as identified in 2019 are: TV &amp; film; high performance engineering; space and MedTech.  All retain significant potential for growth and productivity gains.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64411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Buckinghamshire’s green economy specialisms include: low carbon transport, ‘reduce, repair, recycle’, diversion of waste from landfill and power. </a:t>
                      </a:r>
                      <a:r>
                        <a:rPr lang="en-GB" sz="1600"/>
                        <a:t>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76214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Buckinghamshire’s high growth firms are more likely to be operating within the industrials and the built environment sectors than is the case nationally.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456428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Whilst numbers are small, a higher proportion of Buckinghamshire’s high growth firms specialise in EdTech, vegan or vegetarian products and organic goods than the national average.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1249357"/>
                  </a:ext>
                </a:extLst>
              </a:tr>
            </a:tbl>
          </a:graphicData>
        </a:graphic>
      </p:graphicFrame>
      <p:sp>
        <p:nvSpPr>
          <p:cNvPr id="7" name="Rectangle 6">
            <a:extLst>
              <a:ext uri="{FF2B5EF4-FFF2-40B4-BE49-F238E27FC236}">
                <a16:creationId xmlns:a16="http://schemas.microsoft.com/office/drawing/2014/main" id="{C8211989-3EE9-831D-7BE0-079DF085C54E}"/>
              </a:ext>
            </a:extLst>
          </p:cNvPr>
          <p:cNvSpPr/>
          <p:nvPr/>
        </p:nvSpPr>
        <p:spPr>
          <a:xfrm>
            <a:off x="0" y="6303146"/>
            <a:ext cx="12192000" cy="554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E250878-06B6-4A10-8943-1AE4FBC87EF4}"/>
              </a:ext>
            </a:extLst>
          </p:cNvPr>
          <p:cNvPicPr>
            <a:picLocks noChangeAspect="1"/>
          </p:cNvPicPr>
          <p:nvPr/>
        </p:nvPicPr>
        <p:blipFill>
          <a:blip r:embed="rId2"/>
          <a:stretch>
            <a:fillRect/>
          </a:stretch>
        </p:blipFill>
        <p:spPr>
          <a:xfrm>
            <a:off x="97654" y="5522852"/>
            <a:ext cx="1917577" cy="1335148"/>
          </a:xfrm>
          <a:prstGeom prst="rect">
            <a:avLst/>
          </a:prstGeom>
        </p:spPr>
      </p:pic>
      <p:sp>
        <p:nvSpPr>
          <p:cNvPr id="8" name="Oval 7">
            <a:extLst>
              <a:ext uri="{FF2B5EF4-FFF2-40B4-BE49-F238E27FC236}">
                <a16:creationId xmlns:a16="http://schemas.microsoft.com/office/drawing/2014/main" id="{EBB3C105-9923-E7C5-4C4A-6C8819FBB39E}"/>
              </a:ext>
            </a:extLst>
          </p:cNvPr>
          <p:cNvSpPr/>
          <p:nvPr/>
        </p:nvSpPr>
        <p:spPr>
          <a:xfrm>
            <a:off x="11449037" y="1247198"/>
            <a:ext cx="254890" cy="22660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B6301AD-6840-4222-30D2-D2D32DD91298}"/>
              </a:ext>
            </a:extLst>
          </p:cNvPr>
          <p:cNvSpPr/>
          <p:nvPr/>
        </p:nvSpPr>
        <p:spPr>
          <a:xfrm>
            <a:off x="11445880" y="1969666"/>
            <a:ext cx="254890" cy="22660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59AED26-6605-C4CD-625C-5636DAC384E7}"/>
              </a:ext>
            </a:extLst>
          </p:cNvPr>
          <p:cNvSpPr/>
          <p:nvPr/>
        </p:nvSpPr>
        <p:spPr>
          <a:xfrm>
            <a:off x="11423779" y="3260088"/>
            <a:ext cx="254890" cy="226606"/>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D1614DF-F92D-73E5-BDF9-C30C6A2D7054}"/>
              </a:ext>
            </a:extLst>
          </p:cNvPr>
          <p:cNvSpPr/>
          <p:nvPr/>
        </p:nvSpPr>
        <p:spPr>
          <a:xfrm>
            <a:off x="11445880" y="1611366"/>
            <a:ext cx="254890" cy="22660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6CB9900-2F3C-6275-8FBB-AAB3D3E8488F}"/>
              </a:ext>
            </a:extLst>
          </p:cNvPr>
          <p:cNvSpPr/>
          <p:nvPr/>
        </p:nvSpPr>
        <p:spPr>
          <a:xfrm>
            <a:off x="11445880" y="2545614"/>
            <a:ext cx="254890" cy="226606"/>
          </a:xfrm>
          <a:prstGeom prst="ellipse">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C88945D-5A98-793D-2731-24C35A4E865A}"/>
              </a:ext>
            </a:extLst>
          </p:cNvPr>
          <p:cNvSpPr/>
          <p:nvPr/>
        </p:nvSpPr>
        <p:spPr>
          <a:xfrm>
            <a:off x="11423779" y="3847458"/>
            <a:ext cx="254890" cy="226606"/>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ED41425-B46D-73EB-2B1C-0369888ABB26}"/>
              </a:ext>
            </a:extLst>
          </p:cNvPr>
          <p:cNvSpPr/>
          <p:nvPr/>
        </p:nvSpPr>
        <p:spPr>
          <a:xfrm>
            <a:off x="11423779" y="4404866"/>
            <a:ext cx="254890" cy="226606"/>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81173F4-7549-08FD-6887-D1438CCC6B69}"/>
              </a:ext>
            </a:extLst>
          </p:cNvPr>
          <p:cNvSpPr/>
          <p:nvPr/>
        </p:nvSpPr>
        <p:spPr>
          <a:xfrm>
            <a:off x="11423779" y="4960046"/>
            <a:ext cx="254890" cy="226606"/>
          </a:xfrm>
          <a:prstGeom prst="ellipse">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9561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74BC-4CC6-4694-721B-B8D11AEB236D}"/>
              </a:ext>
            </a:extLst>
          </p:cNvPr>
          <p:cNvSpPr>
            <a:spLocks noGrp="1"/>
          </p:cNvSpPr>
          <p:nvPr>
            <p:ph type="title"/>
          </p:nvPr>
        </p:nvSpPr>
        <p:spPr>
          <a:xfrm>
            <a:off x="1784417" y="-148885"/>
            <a:ext cx="8410170" cy="1325563"/>
          </a:xfrm>
        </p:spPr>
        <p:txBody>
          <a:bodyPr>
            <a:normAutofit/>
          </a:bodyPr>
          <a:lstStyle/>
          <a:p>
            <a:pPr algn="ctr"/>
            <a:r>
              <a:rPr lang="en-GB" sz="2000" b="1">
                <a:solidFill>
                  <a:srgbClr val="006965"/>
                </a:solidFill>
                <a:effectLst/>
                <a:latin typeface="Calibri" panose="020F0502020204030204" pitchFamily="34" charset="0"/>
                <a:ea typeface="Calibri" panose="020F0502020204030204" pitchFamily="34" charset="0"/>
              </a:rPr>
              <a:t>As with most western economies, Buckinghamshire’s economy is dominated by the service sector</a:t>
            </a:r>
            <a:endParaRPr lang="en-GB" sz="4800" b="1">
              <a:solidFill>
                <a:srgbClr val="006965"/>
              </a:solidFill>
            </a:endParaRPr>
          </a:p>
        </p:txBody>
      </p:sp>
      <p:graphicFrame>
        <p:nvGraphicFramePr>
          <p:cNvPr id="5" name="Content Placeholder 4">
            <a:extLst>
              <a:ext uri="{FF2B5EF4-FFF2-40B4-BE49-F238E27FC236}">
                <a16:creationId xmlns:a16="http://schemas.microsoft.com/office/drawing/2014/main" id="{3252BD8A-4984-3FC1-66EA-1B1775B55EF0}"/>
              </a:ext>
            </a:extLst>
          </p:cNvPr>
          <p:cNvGraphicFramePr>
            <a:graphicFrameLocks noGrp="1"/>
          </p:cNvGraphicFramePr>
          <p:nvPr>
            <p:ph idx="1"/>
            <p:extLst>
              <p:ext uri="{D42A27DB-BD31-4B8C-83A1-F6EECF244321}">
                <p14:modId xmlns:p14="http://schemas.microsoft.com/office/powerpoint/2010/main" val="2611691292"/>
              </p:ext>
            </p:extLst>
          </p:nvPr>
        </p:nvGraphicFramePr>
        <p:xfrm>
          <a:off x="362239" y="1808884"/>
          <a:ext cx="51530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1D71AB9-9FB8-F56D-A73C-BED8A5245527}"/>
              </a:ext>
            </a:extLst>
          </p:cNvPr>
          <p:cNvSpPr txBox="1"/>
          <p:nvPr/>
        </p:nvSpPr>
        <p:spPr>
          <a:xfrm>
            <a:off x="783647" y="1267329"/>
            <a:ext cx="4822825" cy="461665"/>
          </a:xfrm>
          <a:prstGeom prst="rect">
            <a:avLst/>
          </a:prstGeom>
          <a:noFill/>
        </p:spPr>
        <p:txBody>
          <a:bodyPr wrap="square">
            <a:spAutoFit/>
          </a:bodyPr>
          <a:lstStyle/>
          <a:p>
            <a:pPr algn="r"/>
            <a:r>
              <a:rPr lang="en-GB" sz="1200">
                <a:solidFill>
                  <a:srgbClr val="006965"/>
                </a:solidFill>
                <a:effectLst/>
                <a:latin typeface="Calibri" panose="020F0502020204030204" pitchFamily="34" charset="0"/>
                <a:ea typeface="Calibri" panose="020F0502020204030204" pitchFamily="34" charset="0"/>
              </a:rPr>
              <a:t>GVA (CVM, 2019 prices, £m) generated by Buckinghamshire’s service and production sectors (2007 to 2021) </a:t>
            </a:r>
            <a:endParaRPr lang="en-GB" sz="1200"/>
          </a:p>
        </p:txBody>
      </p:sp>
      <p:sp>
        <p:nvSpPr>
          <p:cNvPr id="9" name="TextBox 8">
            <a:extLst>
              <a:ext uri="{FF2B5EF4-FFF2-40B4-BE49-F238E27FC236}">
                <a16:creationId xmlns:a16="http://schemas.microsoft.com/office/drawing/2014/main" id="{0063EAF5-EF49-F340-C0D9-F087E27F6485}"/>
              </a:ext>
            </a:extLst>
          </p:cNvPr>
          <p:cNvSpPr txBox="1"/>
          <p:nvPr/>
        </p:nvSpPr>
        <p:spPr>
          <a:xfrm>
            <a:off x="6417829" y="1176678"/>
            <a:ext cx="5516996" cy="4827347"/>
          </a:xfrm>
          <a:prstGeom prst="rect">
            <a:avLst/>
          </a:prstGeom>
          <a:noFill/>
        </p:spPr>
        <p:txBody>
          <a:bodyPr wrap="square">
            <a:spAutoFit/>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Calibri" panose="020F0502020204030204" pitchFamily="34" charset="0"/>
              </a:rPr>
              <a:t>In 2021 (latest available data) approximately 86% of Buckinghamshire’s economic output was generated by the service sector.  This is similar to the national picture.  </a:t>
            </a:r>
          </a:p>
          <a:p>
            <a:pPr>
              <a:lnSpc>
                <a:spcPct val="107000"/>
              </a:lnSpc>
              <a:spcAft>
                <a:spcPts val="800"/>
              </a:spcAft>
            </a:pPr>
            <a:r>
              <a:rPr lang="en-GB" sz="1600" kern="100">
                <a:effectLst/>
                <a:latin typeface="Calibri" panose="020F0502020204030204" pitchFamily="34" charset="0"/>
                <a:ea typeface="Calibri" panose="020F0502020204030204" pitchFamily="34" charset="0"/>
                <a:cs typeface="Calibri" panose="020F0502020204030204" pitchFamily="34" charset="0"/>
              </a:rPr>
              <a:t>However, whilst the growth of Buckinghamshire’s production sector since 2007 has been just below the national average (17% versus 20%), the growth of the county’s service sector has been particularly weak (2% versus 16%).  </a:t>
            </a:r>
          </a:p>
          <a:p>
            <a:pPr>
              <a:lnSpc>
                <a:spcPct val="107000"/>
              </a:lnSpc>
              <a:spcAft>
                <a:spcPts val="800"/>
              </a:spcAft>
            </a:pPr>
            <a:r>
              <a:rPr lang="en-GB" sz="1600" kern="100">
                <a:latin typeface="Calibri" panose="020F0502020204030204" pitchFamily="34" charset="0"/>
                <a:ea typeface="Calibri" panose="020F0502020204030204" pitchFamily="34" charset="0"/>
                <a:cs typeface="Calibri" panose="020F0502020204030204" pitchFamily="34" charset="0"/>
              </a:rPr>
              <a:t>Initial data suggests that Buckinghamshire’s service sector was </a:t>
            </a:r>
            <a:r>
              <a:rPr lang="en-GB" sz="1600" kern="100">
                <a:effectLst/>
                <a:latin typeface="Calibri" panose="020F0502020204030204" pitchFamily="34" charset="0"/>
                <a:ea typeface="Calibri" panose="020F0502020204030204" pitchFamily="34" charset="0"/>
                <a:cs typeface="Calibri" panose="020F0502020204030204" pitchFamily="34" charset="0"/>
              </a:rPr>
              <a:t>also harder hit by the impact of the Covid-19 pandemic than nationally.  Although this is subject to changes as we await updated data in </a:t>
            </a:r>
            <a:r>
              <a:rPr lang="en-GB" sz="1600" kern="100">
                <a:latin typeface="Calibri" panose="020F0502020204030204" pitchFamily="34" charset="0"/>
                <a:ea typeface="Calibri" panose="020F0502020204030204" pitchFamily="34" charset="0"/>
                <a:cs typeface="Calibri" panose="020F0502020204030204" pitchFamily="34" charset="0"/>
              </a:rPr>
              <a:t>2024. If true, t</a:t>
            </a:r>
            <a:r>
              <a:rPr lang="en-GB" sz="1600" kern="100">
                <a:effectLst/>
                <a:latin typeface="Calibri" panose="020F0502020204030204" pitchFamily="34" charset="0"/>
                <a:ea typeface="Calibri" panose="020F0502020204030204" pitchFamily="34" charset="0"/>
                <a:cs typeface="Calibri" panose="020F0502020204030204" pitchFamily="34" charset="0"/>
              </a:rPr>
              <a:t>his is likely due in part to the difficulties faced by companies operating within the Heathrow Airport supply chain, which was particularly hard hit as a result of severely reduced air travel.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a:solidFill>
                  <a:srgbClr val="006965"/>
                </a:solidFill>
                <a:effectLst/>
                <a:latin typeface="Calibri" panose="020F0502020204030204" pitchFamily="34" charset="0"/>
                <a:ea typeface="Calibri" panose="020F0502020204030204" pitchFamily="34" charset="0"/>
                <a:cs typeface="Calibri" panose="020F0502020204030204" pitchFamily="34" charset="0"/>
              </a:rPr>
              <a:t>Production sector: </a:t>
            </a:r>
            <a:r>
              <a:rPr lang="en-GB" sz="1200" kern="100">
                <a:effectLst/>
                <a:latin typeface="Calibri" panose="020F0502020204030204" pitchFamily="34" charset="0"/>
                <a:ea typeface="Calibri" panose="020F0502020204030204" pitchFamily="34" charset="0"/>
                <a:cs typeface="Calibri" panose="020F0502020204030204" pitchFamily="34" charset="0"/>
              </a:rPr>
              <a:t>Manufacturing, construction, agriculture, mining and utilities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200" b="1" kern="100">
                <a:solidFill>
                  <a:srgbClr val="006965"/>
                </a:solidFill>
                <a:effectLst/>
                <a:latin typeface="Calibri" panose="020F0502020204030204" pitchFamily="34" charset="0"/>
                <a:ea typeface="Calibri" panose="020F0502020204030204" pitchFamily="34" charset="0"/>
                <a:cs typeface="Calibri" panose="020F0502020204030204" pitchFamily="34" charset="0"/>
              </a:rPr>
              <a:t>Service sector: </a:t>
            </a:r>
            <a:r>
              <a:rPr lang="en-GB" sz="1200" kern="100">
                <a:effectLst/>
                <a:latin typeface="Calibri" panose="020F0502020204030204" pitchFamily="34" charset="0"/>
                <a:ea typeface="Calibri" panose="020F0502020204030204" pitchFamily="34" charset="0"/>
                <a:cs typeface="Calibri" panose="020F0502020204030204" pitchFamily="34" charset="0"/>
              </a:rPr>
              <a:t>Wholesale; retail; transport; storage; hospitality; financial services; real estate; information &amp; communication; professional, scientific &amp; technical; admin &amp; support services; public administration; health; education; the arts and recreation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D1B266-B0C5-1543-6ED4-638E664C1C38}"/>
              </a:ext>
            </a:extLst>
          </p:cNvPr>
          <p:cNvSpPr txBox="1"/>
          <p:nvPr/>
        </p:nvSpPr>
        <p:spPr>
          <a:xfrm>
            <a:off x="159026" y="6036326"/>
            <a:ext cx="3001618" cy="276999"/>
          </a:xfrm>
          <a:prstGeom prst="rect">
            <a:avLst/>
          </a:prstGeom>
          <a:noFill/>
        </p:spPr>
        <p:txBody>
          <a:bodyPr wrap="square" rtlCol="0">
            <a:spAutoFit/>
          </a:bodyPr>
          <a:lstStyle/>
          <a:p>
            <a:r>
              <a:rPr lang="en-GB" sz="1200"/>
              <a:t>Source: </a:t>
            </a:r>
            <a:r>
              <a:rPr lang="en-GB" sz="1200">
                <a:hlinkClick r:id="rId3"/>
              </a:rPr>
              <a:t>ONS, 2023</a:t>
            </a:r>
            <a:endParaRPr lang="en-GB" sz="1200"/>
          </a:p>
        </p:txBody>
      </p:sp>
    </p:spTree>
    <p:extLst>
      <p:ext uri="{BB962C8B-B14F-4D97-AF65-F5344CB8AC3E}">
        <p14:creationId xmlns:p14="http://schemas.microsoft.com/office/powerpoint/2010/main" val="618618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A4BD-626A-A07F-358A-7ECCFF09BC31}"/>
              </a:ext>
            </a:extLst>
          </p:cNvPr>
          <p:cNvSpPr>
            <a:spLocks noGrp="1"/>
          </p:cNvSpPr>
          <p:nvPr>
            <p:ph type="title"/>
          </p:nvPr>
        </p:nvSpPr>
        <p:spPr>
          <a:xfrm>
            <a:off x="1138986" y="170813"/>
            <a:ext cx="10342652" cy="911066"/>
          </a:xfrm>
        </p:spPr>
        <p:txBody>
          <a:bodyPr>
            <a:noAutofit/>
          </a:bodyPr>
          <a:lstStyle/>
          <a:p>
            <a:pPr algn="ctr"/>
            <a:r>
              <a:rPr lang="en-GB" sz="2000" b="1">
                <a:solidFill>
                  <a:srgbClr val="006965"/>
                </a:solidFill>
                <a:latin typeface="+mn-lt"/>
              </a:rPr>
              <a:t>Buckinghamshire has the smallest tradeable sector (both in terms of economic output and employment) within the ITL2 area, and a smaller tradeable sector (in output terms) than the national average</a:t>
            </a:r>
          </a:p>
        </p:txBody>
      </p:sp>
      <p:graphicFrame>
        <p:nvGraphicFramePr>
          <p:cNvPr id="5" name="Content Placeholder 4">
            <a:extLst>
              <a:ext uri="{FF2B5EF4-FFF2-40B4-BE49-F238E27FC236}">
                <a16:creationId xmlns:a16="http://schemas.microsoft.com/office/drawing/2014/main" id="{41CD440C-A3E3-1CAF-35D7-C4D639FAE475}"/>
              </a:ext>
            </a:extLst>
          </p:cNvPr>
          <p:cNvGraphicFramePr>
            <a:graphicFrameLocks noGrp="1"/>
          </p:cNvGraphicFramePr>
          <p:nvPr>
            <p:ph idx="1"/>
            <p:extLst>
              <p:ext uri="{D42A27DB-BD31-4B8C-83A1-F6EECF244321}">
                <p14:modId xmlns:p14="http://schemas.microsoft.com/office/powerpoint/2010/main" val="683210504"/>
              </p:ext>
            </p:extLst>
          </p:nvPr>
        </p:nvGraphicFramePr>
        <p:xfrm>
          <a:off x="241042" y="1243456"/>
          <a:ext cx="3632718" cy="2783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C3A8D89-08A2-4B3F-A28F-7B9E2ADEAA61}"/>
              </a:ext>
            </a:extLst>
          </p:cNvPr>
          <p:cNvGraphicFramePr>
            <a:graphicFrameLocks/>
          </p:cNvGraphicFramePr>
          <p:nvPr>
            <p:extLst>
              <p:ext uri="{D42A27DB-BD31-4B8C-83A1-F6EECF244321}">
                <p14:modId xmlns:p14="http://schemas.microsoft.com/office/powerpoint/2010/main" val="1251584454"/>
              </p:ext>
            </p:extLst>
          </p:nvPr>
        </p:nvGraphicFramePr>
        <p:xfrm>
          <a:off x="4275471" y="1243456"/>
          <a:ext cx="3632718" cy="269408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6FAB5F87-F9FA-7778-A3EC-E91F71AE2E87}"/>
              </a:ext>
            </a:extLst>
          </p:cNvPr>
          <p:cNvSpPr/>
          <p:nvPr/>
        </p:nvSpPr>
        <p:spPr>
          <a:xfrm>
            <a:off x="0" y="6303523"/>
            <a:ext cx="12192000" cy="41733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2874976-BCF4-D7FF-FEE7-162DC33FCA5D}"/>
              </a:ext>
            </a:extLst>
          </p:cNvPr>
          <p:cNvSpPr txBox="1"/>
          <p:nvPr/>
        </p:nvSpPr>
        <p:spPr>
          <a:xfrm>
            <a:off x="10133413" y="6413085"/>
            <a:ext cx="2696451" cy="276999"/>
          </a:xfrm>
          <a:prstGeom prst="rect">
            <a:avLst/>
          </a:prstGeom>
          <a:noFill/>
        </p:spPr>
        <p:txBody>
          <a:bodyPr wrap="square" rtlCol="0">
            <a:spAutoFit/>
          </a:bodyPr>
          <a:lstStyle/>
          <a:p>
            <a:r>
              <a:rPr lang="en-GB" sz="1200"/>
              <a:t>Source: </a:t>
            </a:r>
            <a:r>
              <a:rPr lang="en-GB" sz="1200" err="1"/>
              <a:t>Lightcast</a:t>
            </a:r>
            <a:r>
              <a:rPr lang="en-GB" sz="1200"/>
              <a:t>, 2023</a:t>
            </a:r>
          </a:p>
        </p:txBody>
      </p:sp>
      <p:graphicFrame>
        <p:nvGraphicFramePr>
          <p:cNvPr id="4" name="Chart 3">
            <a:extLst>
              <a:ext uri="{FF2B5EF4-FFF2-40B4-BE49-F238E27FC236}">
                <a16:creationId xmlns:a16="http://schemas.microsoft.com/office/drawing/2014/main" id="{20C25F9A-9681-4809-973A-262701D60A51}"/>
              </a:ext>
            </a:extLst>
          </p:cNvPr>
          <p:cNvGraphicFramePr>
            <a:graphicFrameLocks/>
          </p:cNvGraphicFramePr>
          <p:nvPr>
            <p:extLst>
              <p:ext uri="{D42A27DB-BD31-4B8C-83A1-F6EECF244321}">
                <p14:modId xmlns:p14="http://schemas.microsoft.com/office/powerpoint/2010/main" val="2781743446"/>
              </p:ext>
            </p:extLst>
          </p:nvPr>
        </p:nvGraphicFramePr>
        <p:xfrm>
          <a:off x="4294127" y="3953877"/>
          <a:ext cx="3632718" cy="27669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583507AB-E77E-401B-A222-3F22BD106F5B}"/>
              </a:ext>
            </a:extLst>
          </p:cNvPr>
          <p:cNvGraphicFramePr>
            <a:graphicFrameLocks/>
          </p:cNvGraphicFramePr>
          <p:nvPr>
            <p:extLst>
              <p:ext uri="{D42A27DB-BD31-4B8C-83A1-F6EECF244321}">
                <p14:modId xmlns:p14="http://schemas.microsoft.com/office/powerpoint/2010/main" val="509267339"/>
              </p:ext>
            </p:extLst>
          </p:nvPr>
        </p:nvGraphicFramePr>
        <p:xfrm>
          <a:off x="261567" y="3937542"/>
          <a:ext cx="3707318" cy="27031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DB12FD93-65B5-4DE4-A016-EAE1542DC484}"/>
              </a:ext>
            </a:extLst>
          </p:cNvPr>
          <p:cNvGraphicFramePr>
            <a:graphicFrameLocks/>
          </p:cNvGraphicFramePr>
          <p:nvPr>
            <p:extLst>
              <p:ext uri="{D42A27DB-BD31-4B8C-83A1-F6EECF244321}">
                <p14:modId xmlns:p14="http://schemas.microsoft.com/office/powerpoint/2010/main" val="3571548263"/>
              </p:ext>
            </p:extLst>
          </p:nvPr>
        </p:nvGraphicFramePr>
        <p:xfrm>
          <a:off x="8116198" y="1289987"/>
          <a:ext cx="3632718" cy="266389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EEBE7B7B-2190-6091-E28D-3BAB3BE238DC}"/>
              </a:ext>
            </a:extLst>
          </p:cNvPr>
          <p:cNvSpPr txBox="1"/>
          <p:nvPr/>
        </p:nvSpPr>
        <p:spPr>
          <a:xfrm>
            <a:off x="8207647" y="4487641"/>
            <a:ext cx="3703551" cy="1815882"/>
          </a:xfrm>
          <a:prstGeom prst="rect">
            <a:avLst/>
          </a:prstGeom>
          <a:noFill/>
        </p:spPr>
        <p:txBody>
          <a:bodyPr wrap="square" rtlCol="0">
            <a:spAutoFit/>
          </a:bodyPr>
          <a:lstStyle/>
          <a:p>
            <a:pPr algn="ctr"/>
            <a:r>
              <a:rPr lang="en-GB" sz="1600"/>
              <a:t>The size of Buckinghamshire’s foundational economy could, in part, be driven by high employment rates and high wages, which enable a greater proportion of residents to purchase local services such as cleaning, health and fitness, hair and beauty, and animal care. </a:t>
            </a:r>
          </a:p>
        </p:txBody>
      </p:sp>
    </p:spTree>
    <p:extLst>
      <p:ext uri="{BB962C8B-B14F-4D97-AF65-F5344CB8AC3E}">
        <p14:creationId xmlns:p14="http://schemas.microsoft.com/office/powerpoint/2010/main" val="40738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06D7-71EC-1EDC-1AF6-67623AB4B29C}"/>
              </a:ext>
            </a:extLst>
          </p:cNvPr>
          <p:cNvSpPr>
            <a:spLocks noGrp="1"/>
          </p:cNvSpPr>
          <p:nvPr>
            <p:ph type="title"/>
          </p:nvPr>
        </p:nvSpPr>
        <p:spPr>
          <a:xfrm>
            <a:off x="1206230" y="290354"/>
            <a:ext cx="9491788" cy="701868"/>
          </a:xfrm>
        </p:spPr>
        <p:txBody>
          <a:bodyPr>
            <a:noAutofit/>
          </a:bodyPr>
          <a:lstStyle/>
          <a:p>
            <a:pPr algn="ctr"/>
            <a:r>
              <a:rPr lang="en-GB" sz="2000" b="1">
                <a:solidFill>
                  <a:srgbClr val="006965"/>
                </a:solidFill>
                <a:latin typeface="+mn-lt"/>
              </a:rPr>
              <a:t>Buckinghamshire has specialisms (i.e. higher than national average levels of employment) in 10 tradable clusters.  These are listed in the table below.</a:t>
            </a:r>
          </a:p>
        </p:txBody>
      </p:sp>
      <p:graphicFrame>
        <p:nvGraphicFramePr>
          <p:cNvPr id="4" name="Content Placeholder 3">
            <a:extLst>
              <a:ext uri="{FF2B5EF4-FFF2-40B4-BE49-F238E27FC236}">
                <a16:creationId xmlns:a16="http://schemas.microsoft.com/office/drawing/2014/main" id="{2794808C-B683-7A15-63BD-73C82F14A250}"/>
              </a:ext>
            </a:extLst>
          </p:cNvPr>
          <p:cNvGraphicFramePr>
            <a:graphicFrameLocks noGrp="1"/>
          </p:cNvGraphicFramePr>
          <p:nvPr>
            <p:ph idx="1"/>
            <p:extLst>
              <p:ext uri="{D42A27DB-BD31-4B8C-83A1-F6EECF244321}">
                <p14:modId xmlns:p14="http://schemas.microsoft.com/office/powerpoint/2010/main" val="2529205318"/>
              </p:ext>
            </p:extLst>
          </p:nvPr>
        </p:nvGraphicFramePr>
        <p:xfrm>
          <a:off x="314739" y="1442232"/>
          <a:ext cx="3879574" cy="4344415"/>
        </p:xfrm>
        <a:graphic>
          <a:graphicData uri="http://schemas.openxmlformats.org/drawingml/2006/table">
            <a:tbl>
              <a:tblPr firstRow="1" bandRow="1">
                <a:tableStyleId>{5C22544A-7EE6-4342-B048-85BDC9FD1C3A}</a:tableStyleId>
              </a:tblPr>
              <a:tblGrid>
                <a:gridCol w="2628129">
                  <a:extLst>
                    <a:ext uri="{9D8B030D-6E8A-4147-A177-3AD203B41FA5}">
                      <a16:colId xmlns:a16="http://schemas.microsoft.com/office/drawing/2014/main" val="2769844095"/>
                    </a:ext>
                  </a:extLst>
                </a:gridCol>
                <a:gridCol w="1251445">
                  <a:extLst>
                    <a:ext uri="{9D8B030D-6E8A-4147-A177-3AD203B41FA5}">
                      <a16:colId xmlns:a16="http://schemas.microsoft.com/office/drawing/2014/main" val="2227234102"/>
                    </a:ext>
                  </a:extLst>
                </a:gridCol>
              </a:tblGrid>
              <a:tr h="390817">
                <a:tc>
                  <a:txBody>
                    <a:bodyPr/>
                    <a:lstStyle/>
                    <a:p>
                      <a:pPr algn="l" fontAlgn="ctr"/>
                      <a:r>
                        <a:rPr lang="en-GB" sz="1400" b="0" i="0" u="none" strike="noStrike">
                          <a:solidFill>
                            <a:schemeClr val="bg1"/>
                          </a:solidFill>
                          <a:effectLst/>
                          <a:latin typeface="+mn-lt"/>
                        </a:rPr>
                        <a:t>Tradable cluster specialisms</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pPr algn="r" fontAlgn="ctr"/>
                      <a:r>
                        <a:rPr lang="en-GB" sz="1400" b="0" i="0" u="none" strike="noStrike">
                          <a:solidFill>
                            <a:schemeClr val="bg1"/>
                          </a:solidFill>
                          <a:effectLst/>
                          <a:latin typeface="+mn-lt"/>
                        </a:rPr>
                        <a:t>GVA (2019)</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extLst>
                  <a:ext uri="{0D108BD9-81ED-4DB2-BD59-A6C34878D82A}">
                    <a16:rowId xmlns:a16="http://schemas.microsoft.com/office/drawing/2014/main" val="1907261845"/>
                  </a:ext>
                </a:extLst>
              </a:tr>
              <a:tr h="390817">
                <a:tc>
                  <a:txBody>
                    <a:bodyPr/>
                    <a:lstStyle/>
                    <a:p>
                      <a:pPr algn="l" fontAlgn="ctr"/>
                      <a:r>
                        <a:rPr lang="en-GB" sz="1400" b="0" i="0" u="none" strike="noStrike">
                          <a:solidFill>
                            <a:schemeClr val="tx1"/>
                          </a:solidFill>
                          <a:effectLst/>
                          <a:latin typeface="+mn-lt"/>
                        </a:rPr>
                        <a:t>Downstream Chemical</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£466,085,835</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8896200"/>
                  </a:ext>
                </a:extLst>
              </a:tr>
              <a:tr h="390817">
                <a:tc>
                  <a:txBody>
                    <a:bodyPr/>
                    <a:lstStyle/>
                    <a:p>
                      <a:pPr algn="l" fontAlgn="ctr"/>
                      <a:r>
                        <a:rPr lang="en-GB" sz="1400" b="0" i="0" u="none" strike="noStrike">
                          <a:solidFill>
                            <a:schemeClr val="tx1"/>
                          </a:solidFill>
                          <a:effectLst/>
                          <a:latin typeface="+mn-lt"/>
                        </a:rPr>
                        <a:t>Appliances and Personal Goods</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£283,508,448</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8531278"/>
                  </a:ext>
                </a:extLst>
              </a:tr>
              <a:tr h="390817">
                <a:tc>
                  <a:txBody>
                    <a:bodyPr/>
                    <a:lstStyle/>
                    <a:p>
                      <a:pPr algn="l" fontAlgn="ctr"/>
                      <a:r>
                        <a:rPr lang="en-GB" sz="1400" b="0" i="0" u="none" strike="noStrike">
                          <a:solidFill>
                            <a:schemeClr val="tx1"/>
                          </a:solidFill>
                          <a:effectLst/>
                          <a:latin typeface="+mn-lt"/>
                        </a:rPr>
                        <a:t>Furniture and Wood Products</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£52,400,708</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0585940"/>
                  </a:ext>
                </a:extLst>
              </a:tr>
              <a:tr h="390817">
                <a:tc>
                  <a:txBody>
                    <a:bodyPr/>
                    <a:lstStyle/>
                    <a:p>
                      <a:pPr algn="l" fontAlgn="ctr"/>
                      <a:r>
                        <a:rPr lang="en-GB" sz="1400" b="0" i="0" u="none" strike="noStrike">
                          <a:solidFill>
                            <a:schemeClr val="tx1"/>
                          </a:solidFill>
                          <a:effectLst/>
                          <a:latin typeface="+mn-lt"/>
                        </a:rPr>
                        <a:t>Precision Technology</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£204,386,762</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4027522"/>
                  </a:ext>
                </a:extLst>
              </a:tr>
              <a:tr h="390817">
                <a:tc>
                  <a:txBody>
                    <a:bodyPr/>
                    <a:lstStyle/>
                    <a:p>
                      <a:pPr algn="l" fontAlgn="ctr"/>
                      <a:r>
                        <a:rPr lang="en-GB" sz="1400" b="0" i="0" u="none" strike="noStrike">
                          <a:solidFill>
                            <a:schemeClr val="tx1"/>
                          </a:solidFill>
                          <a:effectLst/>
                          <a:latin typeface="+mn-lt"/>
                        </a:rPr>
                        <a:t>Professional Services</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£481,000,910</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4005783"/>
                  </a:ext>
                </a:extLst>
              </a:tr>
              <a:tr h="390817">
                <a:tc>
                  <a:txBody>
                    <a:bodyPr/>
                    <a:lstStyle/>
                    <a:p>
                      <a:pPr algn="l" fontAlgn="ctr"/>
                      <a:r>
                        <a:rPr lang="en-GB" sz="1400" b="0" i="0" u="none" strike="noStrike">
                          <a:solidFill>
                            <a:schemeClr val="tx1"/>
                          </a:solidFill>
                          <a:effectLst/>
                          <a:latin typeface="+mn-lt"/>
                        </a:rPr>
                        <a:t>Construction Products and Services</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£6,430,258</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3534290"/>
                  </a:ext>
                </a:extLst>
              </a:tr>
              <a:tr h="390817">
                <a:tc>
                  <a:txBody>
                    <a:bodyPr/>
                    <a:lstStyle/>
                    <a:p>
                      <a:pPr algn="l" fontAlgn="ctr"/>
                      <a:r>
                        <a:rPr lang="en-GB" sz="1400" b="0" i="0" u="none" strike="noStrike">
                          <a:solidFill>
                            <a:schemeClr val="tx1"/>
                          </a:solidFill>
                          <a:effectLst/>
                          <a:latin typeface="+mn-lt"/>
                        </a:rPr>
                        <a:t>Creative</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£238,898,778</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3610566"/>
                  </a:ext>
                </a:extLst>
              </a:tr>
              <a:tr h="390817">
                <a:tc>
                  <a:txBody>
                    <a:bodyPr/>
                    <a:lstStyle/>
                    <a:p>
                      <a:pPr algn="l" fontAlgn="ctr"/>
                      <a:r>
                        <a:rPr lang="en-GB" sz="1400" b="0" i="0" u="none" strike="noStrike">
                          <a:solidFill>
                            <a:schemeClr val="tx1"/>
                          </a:solidFill>
                          <a:effectLst/>
                          <a:latin typeface="+mn-lt"/>
                        </a:rPr>
                        <a:t>Digital</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£620,813,295</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5680458"/>
                  </a:ext>
                </a:extLst>
              </a:tr>
              <a:tr h="390817">
                <a:tc>
                  <a:txBody>
                    <a:bodyPr/>
                    <a:lstStyle/>
                    <a:p>
                      <a:pPr algn="l" fontAlgn="ctr"/>
                      <a:r>
                        <a:rPr lang="en-GB" sz="1400" b="0" i="0" u="none" strike="noStrike">
                          <a:solidFill>
                            <a:schemeClr val="tx1"/>
                          </a:solidFill>
                          <a:effectLst/>
                          <a:latin typeface="+mn-lt"/>
                        </a:rPr>
                        <a:t>Paper and Packaging</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£15,471,352</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993133"/>
                  </a:ext>
                </a:extLst>
              </a:tr>
              <a:tr h="390817">
                <a:tc>
                  <a:txBody>
                    <a:bodyPr/>
                    <a:lstStyle/>
                    <a:p>
                      <a:pPr algn="l" fontAlgn="ctr"/>
                      <a:r>
                        <a:rPr lang="en-GB" sz="1400" b="0" i="0" u="none" strike="noStrike">
                          <a:solidFill>
                            <a:schemeClr val="tx1"/>
                          </a:solidFill>
                          <a:effectLst/>
                          <a:latin typeface="+mn-lt"/>
                        </a:rPr>
                        <a:t>Production Technology</a:t>
                      </a:r>
                    </a:p>
                  </a:txBody>
                  <a:tcPr marL="857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ctr"/>
                      <a:r>
                        <a:rPr lang="en-GB" sz="1400" b="0" i="0" u="none" strike="noStrike">
                          <a:solidFill>
                            <a:schemeClr val="tx1"/>
                          </a:solidFill>
                          <a:effectLst/>
                          <a:latin typeface="+mn-lt"/>
                        </a:rPr>
                        <a:t>£284,041,814</a:t>
                      </a:r>
                    </a:p>
                  </a:txBody>
                  <a:tcPr marL="9525" marR="857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6846946"/>
                  </a:ext>
                </a:extLst>
              </a:tr>
            </a:tbl>
          </a:graphicData>
        </a:graphic>
      </p:graphicFrame>
      <p:sp>
        <p:nvSpPr>
          <p:cNvPr id="5" name="TextBox 4">
            <a:extLst>
              <a:ext uri="{FF2B5EF4-FFF2-40B4-BE49-F238E27FC236}">
                <a16:creationId xmlns:a16="http://schemas.microsoft.com/office/drawing/2014/main" id="{24DF27FF-CA96-EAD3-6E0E-A2039001B28E}"/>
              </a:ext>
            </a:extLst>
          </p:cNvPr>
          <p:cNvSpPr txBox="1"/>
          <p:nvPr/>
        </p:nvSpPr>
        <p:spPr>
          <a:xfrm>
            <a:off x="4851091" y="1785015"/>
            <a:ext cx="6667952" cy="3354765"/>
          </a:xfrm>
          <a:prstGeom prst="rect">
            <a:avLst/>
          </a:prstGeom>
          <a:noFill/>
        </p:spPr>
        <p:txBody>
          <a:bodyPr wrap="square" rtlCol="0">
            <a:spAutoFit/>
          </a:bodyPr>
          <a:lstStyle/>
          <a:p>
            <a:r>
              <a:rPr lang="en-GB" sz="1600"/>
              <a:t>Within the ‘downstream chemical’ cluster, Buckinghamshire’s particular specialism is the ‘</a:t>
            </a:r>
            <a:r>
              <a:rPr lang="en-GB" sz="1600" b="1">
                <a:solidFill>
                  <a:srgbClr val="006965"/>
                </a:solidFill>
              </a:rPr>
              <a:t>wholesale of pharmaceutical goods</a:t>
            </a:r>
            <a:r>
              <a:rPr lang="en-GB" sz="1600"/>
              <a:t>’.  </a:t>
            </a:r>
          </a:p>
          <a:p>
            <a:endParaRPr lang="en-GB" sz="1600"/>
          </a:p>
          <a:p>
            <a:r>
              <a:rPr lang="en-GB" sz="1600"/>
              <a:t>Within the ‘appliances and personal goods’ cluster, Buckinghamshire’s particular specialism is the ‘</a:t>
            </a:r>
            <a:r>
              <a:rPr lang="en-GB" sz="1600" b="1">
                <a:solidFill>
                  <a:srgbClr val="006965"/>
                </a:solidFill>
              </a:rPr>
              <a:t>wholesale of </a:t>
            </a:r>
            <a:r>
              <a:rPr lang="en-GB" sz="1600" b="1" i="0">
                <a:solidFill>
                  <a:srgbClr val="006965"/>
                </a:solidFill>
                <a:effectLst/>
                <a:cs typeface="Calibri" panose="020F0502020204030204" pitchFamily="34" charset="0"/>
              </a:rPr>
              <a:t>computers, computer peripheral equipment and software</a:t>
            </a:r>
            <a:r>
              <a:rPr lang="en-GB" sz="1600" b="0" i="0">
                <a:effectLst/>
                <a:cs typeface="Calibri" panose="020F0502020204030204" pitchFamily="34" charset="0"/>
              </a:rPr>
              <a:t>’. </a:t>
            </a:r>
          </a:p>
          <a:p>
            <a:endParaRPr lang="en-GB" sz="1600">
              <a:cs typeface="Calibri" panose="020F0502020204030204" pitchFamily="34" charset="0"/>
            </a:endParaRPr>
          </a:p>
          <a:p>
            <a:r>
              <a:rPr lang="en-GB" sz="1600">
                <a:cs typeface="Calibri" panose="020F0502020204030204" pitchFamily="34" charset="0"/>
              </a:rPr>
              <a:t>Within the precision technology cluster, Buckinghamshire has a specialism in ‘</a:t>
            </a:r>
            <a:r>
              <a:rPr lang="en-GB" sz="1600" b="1" i="0">
                <a:solidFill>
                  <a:srgbClr val="006965"/>
                </a:solidFill>
                <a:effectLst/>
              </a:rPr>
              <a:t>manufacture of instruments and appliances for measuring, testing and navigation</a:t>
            </a:r>
            <a:r>
              <a:rPr lang="en-GB" sz="1600" b="0" i="0">
                <a:effectLst/>
              </a:rPr>
              <a:t>.</a:t>
            </a:r>
          </a:p>
          <a:p>
            <a:endParaRPr lang="en-GB" sz="1600"/>
          </a:p>
          <a:p>
            <a:r>
              <a:rPr lang="en-GB" sz="1600" b="0" i="0">
                <a:effectLst/>
              </a:rPr>
              <a:t>Within the ‘creative’ cluster, Buckinghamshire’s particular specialism is in ‘</a:t>
            </a:r>
            <a:r>
              <a:rPr lang="en-GB" sz="1600" b="1" i="0">
                <a:solidFill>
                  <a:srgbClr val="006965"/>
                </a:solidFill>
                <a:effectLst/>
              </a:rPr>
              <a:t>motion picture, video and TV</a:t>
            </a:r>
            <a:r>
              <a:rPr lang="en-GB" sz="1600" b="0" i="0">
                <a:effectLst/>
              </a:rPr>
              <a:t>’</a:t>
            </a:r>
          </a:p>
        </p:txBody>
      </p:sp>
      <p:sp>
        <p:nvSpPr>
          <p:cNvPr id="3" name="TextBox 2">
            <a:extLst>
              <a:ext uri="{FF2B5EF4-FFF2-40B4-BE49-F238E27FC236}">
                <a16:creationId xmlns:a16="http://schemas.microsoft.com/office/drawing/2014/main" id="{5C3528F2-BE59-A0B0-8FCE-0CD9A357ACA0}"/>
              </a:ext>
            </a:extLst>
          </p:cNvPr>
          <p:cNvSpPr txBox="1"/>
          <p:nvPr/>
        </p:nvSpPr>
        <p:spPr>
          <a:xfrm>
            <a:off x="10030973" y="5932573"/>
            <a:ext cx="2696451" cy="276999"/>
          </a:xfrm>
          <a:prstGeom prst="rect">
            <a:avLst/>
          </a:prstGeom>
          <a:noFill/>
        </p:spPr>
        <p:txBody>
          <a:bodyPr wrap="square" rtlCol="0">
            <a:spAutoFit/>
          </a:bodyPr>
          <a:lstStyle/>
          <a:p>
            <a:r>
              <a:rPr lang="en-GB" sz="1200"/>
              <a:t>Source: </a:t>
            </a:r>
            <a:r>
              <a:rPr lang="en-GB" sz="1200" err="1"/>
              <a:t>Lightcast</a:t>
            </a:r>
            <a:r>
              <a:rPr lang="en-GB" sz="1200"/>
              <a:t>, 2023</a:t>
            </a:r>
          </a:p>
        </p:txBody>
      </p:sp>
    </p:spTree>
    <p:extLst>
      <p:ext uri="{BB962C8B-B14F-4D97-AF65-F5344CB8AC3E}">
        <p14:creationId xmlns:p14="http://schemas.microsoft.com/office/powerpoint/2010/main" val="2064216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377D-FC7B-BB82-F58E-AD0C926A11F7}"/>
              </a:ext>
            </a:extLst>
          </p:cNvPr>
          <p:cNvSpPr>
            <a:spLocks noGrp="1"/>
          </p:cNvSpPr>
          <p:nvPr>
            <p:ph type="title"/>
          </p:nvPr>
        </p:nvSpPr>
        <p:spPr>
          <a:xfrm>
            <a:off x="1621029" y="513897"/>
            <a:ext cx="8660305" cy="838102"/>
          </a:xfrm>
        </p:spPr>
        <p:txBody>
          <a:bodyPr>
            <a:normAutofit/>
          </a:bodyPr>
          <a:lstStyle/>
          <a:p>
            <a:pPr algn="ctr"/>
            <a:r>
              <a:rPr lang="en-GB" sz="2000" b="1">
                <a:solidFill>
                  <a:srgbClr val="006965"/>
                </a:solidFill>
                <a:latin typeface="+mn-lt"/>
              </a:rPr>
              <a:t>Buckinghamshire’s knowledge economy has experienced slow growth since the Global Financial Crisis</a:t>
            </a:r>
          </a:p>
        </p:txBody>
      </p:sp>
      <p:pic>
        <p:nvPicPr>
          <p:cNvPr id="5" name="Content Placeholder 4">
            <a:extLst>
              <a:ext uri="{FF2B5EF4-FFF2-40B4-BE49-F238E27FC236}">
                <a16:creationId xmlns:a16="http://schemas.microsoft.com/office/drawing/2014/main" id="{E5D7D5FC-6B75-FB6F-E43C-76C1E08DB789}"/>
              </a:ext>
            </a:extLst>
          </p:cNvPr>
          <p:cNvPicPr>
            <a:picLocks noGrp="1" noChangeAspect="1"/>
          </p:cNvPicPr>
          <p:nvPr>
            <p:ph idx="1"/>
          </p:nvPr>
        </p:nvPicPr>
        <p:blipFill>
          <a:blip r:embed="rId2"/>
          <a:stretch>
            <a:fillRect/>
          </a:stretch>
        </p:blipFill>
        <p:spPr>
          <a:xfrm>
            <a:off x="200890" y="2213650"/>
            <a:ext cx="5232199" cy="3139320"/>
          </a:xfrm>
          <a:prstGeom prst="rect">
            <a:avLst/>
          </a:prstGeom>
        </p:spPr>
      </p:pic>
      <p:pic>
        <p:nvPicPr>
          <p:cNvPr id="6" name="Picture 5">
            <a:extLst>
              <a:ext uri="{FF2B5EF4-FFF2-40B4-BE49-F238E27FC236}">
                <a16:creationId xmlns:a16="http://schemas.microsoft.com/office/drawing/2014/main" id="{4B66E21C-1975-5CF3-9E06-B0C6AAE6DBD2}"/>
              </a:ext>
            </a:extLst>
          </p:cNvPr>
          <p:cNvPicPr>
            <a:picLocks noChangeAspect="1"/>
          </p:cNvPicPr>
          <p:nvPr/>
        </p:nvPicPr>
        <p:blipFill>
          <a:blip r:embed="rId3"/>
          <a:stretch>
            <a:fillRect/>
          </a:stretch>
        </p:blipFill>
        <p:spPr>
          <a:xfrm>
            <a:off x="998032" y="2163970"/>
            <a:ext cx="4953150" cy="1447576"/>
          </a:xfrm>
          <a:prstGeom prst="rect">
            <a:avLst/>
          </a:prstGeom>
        </p:spPr>
      </p:pic>
      <p:cxnSp>
        <p:nvCxnSpPr>
          <p:cNvPr id="7" name="Straight Connector 6">
            <a:extLst>
              <a:ext uri="{FF2B5EF4-FFF2-40B4-BE49-F238E27FC236}">
                <a16:creationId xmlns:a16="http://schemas.microsoft.com/office/drawing/2014/main" id="{6AF4ECC1-FD2E-C9AA-5A8A-F2D2864F55B6}"/>
              </a:ext>
            </a:extLst>
          </p:cNvPr>
          <p:cNvCxnSpPr>
            <a:cxnSpLocks/>
          </p:cNvCxnSpPr>
          <p:nvPr/>
        </p:nvCxnSpPr>
        <p:spPr>
          <a:xfrm>
            <a:off x="5005788" y="3611546"/>
            <a:ext cx="0" cy="130761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9DC0DD-FF48-DB3A-7C90-24F1009F1559}"/>
              </a:ext>
            </a:extLst>
          </p:cNvPr>
          <p:cNvSpPr txBox="1"/>
          <p:nvPr/>
        </p:nvSpPr>
        <p:spPr>
          <a:xfrm>
            <a:off x="6080991" y="2163970"/>
            <a:ext cx="5910119" cy="2800767"/>
          </a:xfrm>
          <a:prstGeom prst="rect">
            <a:avLst/>
          </a:prstGeom>
          <a:noFill/>
        </p:spPr>
        <p:txBody>
          <a:bodyPr wrap="square">
            <a:spAutoFit/>
          </a:bodyPr>
          <a:lstStyle/>
          <a:p>
            <a:r>
              <a:rPr lang="en-GB" sz="1600">
                <a:effectLst/>
                <a:latin typeface="Calibri" panose="020F0502020204030204" pitchFamily="34" charset="0"/>
                <a:ea typeface="Calibri" panose="020F0502020204030204" pitchFamily="34" charset="0"/>
              </a:rPr>
              <a:t>GVA generated by Buckinghamshire’s knowledge economy grew rapidly from 1998 to 2006 (just before the global financial crisis). Since 2006, GVA generated by the knowledge economy has grown very little.  It was only 7% higher in 2021 than in 2007 (compared with 52% across England as a whole).  </a:t>
            </a:r>
          </a:p>
          <a:p>
            <a:endParaRPr lang="en-GB" sz="1600">
              <a:latin typeface="Calibri" panose="020F0502020204030204" pitchFamily="34" charset="0"/>
              <a:ea typeface="Calibri" panose="020F0502020204030204" pitchFamily="34" charset="0"/>
            </a:endParaRPr>
          </a:p>
          <a:p>
            <a:r>
              <a:rPr lang="en-GB" sz="1600">
                <a:effectLst/>
                <a:latin typeface="Calibri" panose="020F0502020204030204" pitchFamily="34" charset="0"/>
                <a:ea typeface="Calibri" panose="020F0502020204030204" pitchFamily="34" charset="0"/>
              </a:rPr>
              <a:t>Buckinghamshire’s knowledge economy GVA fell after the financial crisis (as it did nationally) and after the Brexit referendum vote (growth slowed but didn’t fall nationally).  However, it appears not to have fallen at the time of the economic shock of the Covid-19 pandemic </a:t>
            </a:r>
            <a:endParaRPr lang="en-GB" sz="1600"/>
          </a:p>
        </p:txBody>
      </p:sp>
      <p:sp>
        <p:nvSpPr>
          <p:cNvPr id="3" name="TextBox 2">
            <a:extLst>
              <a:ext uri="{FF2B5EF4-FFF2-40B4-BE49-F238E27FC236}">
                <a16:creationId xmlns:a16="http://schemas.microsoft.com/office/drawing/2014/main" id="{6B0DBAA2-067A-AF01-79C3-A15FAF398593}"/>
              </a:ext>
            </a:extLst>
          </p:cNvPr>
          <p:cNvSpPr txBox="1"/>
          <p:nvPr/>
        </p:nvSpPr>
        <p:spPr>
          <a:xfrm>
            <a:off x="347563" y="5866644"/>
            <a:ext cx="3001618" cy="276999"/>
          </a:xfrm>
          <a:prstGeom prst="rect">
            <a:avLst/>
          </a:prstGeom>
          <a:noFill/>
        </p:spPr>
        <p:txBody>
          <a:bodyPr wrap="square" rtlCol="0">
            <a:spAutoFit/>
          </a:bodyPr>
          <a:lstStyle/>
          <a:p>
            <a:r>
              <a:rPr lang="en-GB" sz="1200"/>
              <a:t>Source: </a:t>
            </a:r>
            <a:r>
              <a:rPr lang="en-GB" sz="1200">
                <a:hlinkClick r:id="rId4"/>
              </a:rPr>
              <a:t>ONS, 2023</a:t>
            </a:r>
            <a:endParaRPr lang="en-GB" sz="1200"/>
          </a:p>
        </p:txBody>
      </p:sp>
      <p:sp>
        <p:nvSpPr>
          <p:cNvPr id="4" name="TextBox 3">
            <a:extLst>
              <a:ext uri="{FF2B5EF4-FFF2-40B4-BE49-F238E27FC236}">
                <a16:creationId xmlns:a16="http://schemas.microsoft.com/office/drawing/2014/main" id="{E3003D55-4CD5-E13E-B62F-577AC9ABD448}"/>
              </a:ext>
            </a:extLst>
          </p:cNvPr>
          <p:cNvSpPr txBox="1"/>
          <p:nvPr/>
        </p:nvSpPr>
        <p:spPr>
          <a:xfrm>
            <a:off x="347563" y="1693060"/>
            <a:ext cx="5519691" cy="307777"/>
          </a:xfrm>
          <a:prstGeom prst="rect">
            <a:avLst/>
          </a:prstGeom>
          <a:noFill/>
        </p:spPr>
        <p:txBody>
          <a:bodyPr wrap="square" rtlCol="0">
            <a:spAutoFit/>
          </a:bodyPr>
          <a:lstStyle/>
          <a:p>
            <a:r>
              <a:rPr lang="en-GB" sz="1400">
                <a:solidFill>
                  <a:srgbClr val="006965"/>
                </a:solidFill>
              </a:rPr>
              <a:t>Buckinghamshire’s knowledge economy GVA over time</a:t>
            </a:r>
          </a:p>
        </p:txBody>
      </p:sp>
    </p:spTree>
    <p:extLst>
      <p:ext uri="{BB962C8B-B14F-4D97-AF65-F5344CB8AC3E}">
        <p14:creationId xmlns:p14="http://schemas.microsoft.com/office/powerpoint/2010/main" val="1275698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F66A-6DD4-FDEB-455F-52DDA6AF7833}"/>
              </a:ext>
            </a:extLst>
          </p:cNvPr>
          <p:cNvSpPr>
            <a:spLocks noGrp="1"/>
          </p:cNvSpPr>
          <p:nvPr>
            <p:ph type="title"/>
          </p:nvPr>
        </p:nvSpPr>
        <p:spPr>
          <a:xfrm>
            <a:off x="2305455" y="196853"/>
            <a:ext cx="7354111" cy="1325563"/>
          </a:xfrm>
        </p:spPr>
        <p:txBody>
          <a:bodyPr>
            <a:normAutofit/>
          </a:bodyPr>
          <a:lstStyle/>
          <a:p>
            <a:pPr algn="ctr"/>
            <a:r>
              <a:rPr lang="en-GB" sz="2400" b="1">
                <a:solidFill>
                  <a:srgbClr val="006965"/>
                </a:solidFill>
                <a:effectLst/>
                <a:latin typeface="Calibri" panose="020F0502020204030204" pitchFamily="34" charset="0"/>
                <a:ea typeface="Calibri" panose="020F0502020204030204" pitchFamily="34" charset="0"/>
              </a:rPr>
              <a:t>In terms of knowledge economy growth, Berkshire has been the success story within the ITL2 region</a:t>
            </a:r>
            <a:endParaRPr lang="en-GB" sz="5400" b="1">
              <a:solidFill>
                <a:srgbClr val="006965"/>
              </a:solidFill>
            </a:endParaRPr>
          </a:p>
        </p:txBody>
      </p:sp>
      <p:sp>
        <p:nvSpPr>
          <p:cNvPr id="6" name="TextBox 5">
            <a:extLst>
              <a:ext uri="{FF2B5EF4-FFF2-40B4-BE49-F238E27FC236}">
                <a16:creationId xmlns:a16="http://schemas.microsoft.com/office/drawing/2014/main" id="{B04F169F-F51D-7D15-C18E-4F45BF6C1634}"/>
              </a:ext>
            </a:extLst>
          </p:cNvPr>
          <p:cNvSpPr txBox="1"/>
          <p:nvPr/>
        </p:nvSpPr>
        <p:spPr>
          <a:xfrm>
            <a:off x="7449482" y="2636968"/>
            <a:ext cx="4044962" cy="1323439"/>
          </a:xfrm>
          <a:prstGeom prst="rect">
            <a:avLst/>
          </a:prstGeom>
          <a:noFill/>
        </p:spPr>
        <p:txBody>
          <a:bodyPr wrap="square">
            <a:spAutoFit/>
          </a:bodyPr>
          <a:lstStyle/>
          <a:p>
            <a:pPr algn="ctr"/>
            <a:r>
              <a:rPr lang="en-GB" sz="1600">
                <a:effectLst/>
                <a:latin typeface="Calibri" panose="020F0502020204030204" pitchFamily="34" charset="0"/>
                <a:ea typeface="Calibri" panose="020F0502020204030204" pitchFamily="34" charset="0"/>
              </a:rPr>
              <a:t>Whilst Buckinghamshire’s knowledge economy GVA grew by 7% between 2007 and 2021, Berkshire’s grew by a staggering 177%.  In Oxfordshire growth was 71% and in Milton Keynes was 72%. </a:t>
            </a:r>
          </a:p>
        </p:txBody>
      </p:sp>
      <p:sp>
        <p:nvSpPr>
          <p:cNvPr id="3" name="TextBox 2">
            <a:extLst>
              <a:ext uri="{FF2B5EF4-FFF2-40B4-BE49-F238E27FC236}">
                <a16:creationId xmlns:a16="http://schemas.microsoft.com/office/drawing/2014/main" id="{696F5E90-85C2-82CC-188B-C6E073DFFAF5}"/>
              </a:ext>
            </a:extLst>
          </p:cNvPr>
          <p:cNvSpPr txBox="1"/>
          <p:nvPr/>
        </p:nvSpPr>
        <p:spPr>
          <a:xfrm>
            <a:off x="272578" y="5791228"/>
            <a:ext cx="3001618" cy="276999"/>
          </a:xfrm>
          <a:prstGeom prst="rect">
            <a:avLst/>
          </a:prstGeom>
          <a:noFill/>
        </p:spPr>
        <p:txBody>
          <a:bodyPr wrap="square" rtlCol="0">
            <a:spAutoFit/>
          </a:bodyPr>
          <a:lstStyle/>
          <a:p>
            <a:r>
              <a:rPr lang="en-GB" sz="1200"/>
              <a:t>Source: </a:t>
            </a:r>
            <a:r>
              <a:rPr lang="en-GB" sz="1200">
                <a:hlinkClick r:id="rId2"/>
              </a:rPr>
              <a:t>ONS, 2023</a:t>
            </a:r>
            <a:endParaRPr lang="en-GB" sz="1200"/>
          </a:p>
        </p:txBody>
      </p:sp>
      <p:graphicFrame>
        <p:nvGraphicFramePr>
          <p:cNvPr id="5" name="Chart 4">
            <a:extLst>
              <a:ext uri="{FF2B5EF4-FFF2-40B4-BE49-F238E27FC236}">
                <a16:creationId xmlns:a16="http://schemas.microsoft.com/office/drawing/2014/main" id="{6E39972A-DA26-4ACF-6289-BEFD835539EA}"/>
              </a:ext>
            </a:extLst>
          </p:cNvPr>
          <p:cNvGraphicFramePr>
            <a:graphicFrameLocks/>
          </p:cNvGraphicFramePr>
          <p:nvPr>
            <p:extLst>
              <p:ext uri="{D42A27DB-BD31-4B8C-83A1-F6EECF244321}">
                <p14:modId xmlns:p14="http://schemas.microsoft.com/office/powerpoint/2010/main" val="4003496839"/>
              </p:ext>
            </p:extLst>
          </p:nvPr>
        </p:nvGraphicFramePr>
        <p:xfrm>
          <a:off x="272578" y="1678642"/>
          <a:ext cx="6322776" cy="3866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02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211D-EA8C-4FA2-9763-B5C845E5B60C}"/>
              </a:ext>
            </a:extLst>
          </p:cNvPr>
          <p:cNvSpPr>
            <a:spLocks noGrp="1"/>
          </p:cNvSpPr>
          <p:nvPr>
            <p:ph type="title"/>
          </p:nvPr>
        </p:nvSpPr>
        <p:spPr>
          <a:xfrm>
            <a:off x="243396" y="134306"/>
            <a:ext cx="10515600" cy="1325563"/>
          </a:xfrm>
        </p:spPr>
        <p:txBody>
          <a:bodyPr>
            <a:normAutofit/>
          </a:bodyPr>
          <a:lstStyle/>
          <a:p>
            <a:r>
              <a:rPr lang="en-GB" sz="3200" b="1">
                <a:solidFill>
                  <a:srgbClr val="006965"/>
                </a:solidFill>
                <a:latin typeface="+mn-lt"/>
              </a:rPr>
              <a:t>Contents	</a:t>
            </a:r>
          </a:p>
        </p:txBody>
      </p:sp>
      <p:sp>
        <p:nvSpPr>
          <p:cNvPr id="3" name="Content Placeholder 2">
            <a:extLst>
              <a:ext uri="{FF2B5EF4-FFF2-40B4-BE49-F238E27FC236}">
                <a16:creationId xmlns:a16="http://schemas.microsoft.com/office/drawing/2014/main" id="{3A942DD6-E454-4E80-8744-8DCDA04B7F49}"/>
              </a:ext>
            </a:extLst>
          </p:cNvPr>
          <p:cNvSpPr>
            <a:spLocks noGrp="1"/>
          </p:cNvSpPr>
          <p:nvPr>
            <p:ph idx="1"/>
          </p:nvPr>
        </p:nvSpPr>
        <p:spPr>
          <a:xfrm>
            <a:off x="243396" y="1594806"/>
            <a:ext cx="10515600" cy="2716558"/>
          </a:xfrm>
        </p:spPr>
        <p:txBody>
          <a:bodyPr>
            <a:normAutofit/>
          </a:bodyPr>
          <a:lstStyle/>
          <a:p>
            <a:pPr marL="0" indent="0">
              <a:buNone/>
            </a:pPr>
            <a:r>
              <a:rPr lang="en-GB" sz="1800">
                <a:hlinkClick r:id="rId2" action="ppaction://hlinksldjump"/>
              </a:rPr>
              <a:t>Section 1: Economic performance </a:t>
            </a:r>
            <a:endParaRPr lang="en-GB" sz="1800">
              <a:hlinkClick r:id="rId3" action="ppaction://hlinksldjump"/>
            </a:endParaRPr>
          </a:p>
          <a:p>
            <a:pPr marL="0" indent="0">
              <a:buNone/>
            </a:pPr>
            <a:r>
              <a:rPr lang="en-GB" sz="1800">
                <a:hlinkClick r:id="rId4" action="ppaction://hlinksldjump"/>
              </a:rPr>
              <a:t>Section 2: Business population </a:t>
            </a:r>
            <a:endParaRPr lang="en-GB" sz="1800"/>
          </a:p>
          <a:p>
            <a:pPr marL="0" indent="0">
              <a:buNone/>
            </a:pPr>
            <a:r>
              <a:rPr lang="en-GB" sz="1800">
                <a:hlinkClick r:id="rId5" action="ppaction://hlinksldjump"/>
              </a:rPr>
              <a:t>Section 3: Business dynamism </a:t>
            </a:r>
            <a:endParaRPr lang="en-GB" sz="1800"/>
          </a:p>
          <a:p>
            <a:pPr marL="0" indent="0">
              <a:buNone/>
            </a:pPr>
            <a:r>
              <a:rPr lang="en-GB" sz="1800">
                <a:hlinkClick r:id="rId6" action="ppaction://hlinksldjump"/>
              </a:rPr>
              <a:t>Section 4: Industry structure and specialisms</a:t>
            </a:r>
            <a:endParaRPr lang="en-GB" sz="1800"/>
          </a:p>
          <a:p>
            <a:pPr marL="0" indent="0">
              <a:buNone/>
            </a:pPr>
            <a:endParaRPr lang="en-GB" sz="1800"/>
          </a:p>
          <a:p>
            <a:pPr marL="0" indent="0">
              <a:buNone/>
            </a:pPr>
            <a:r>
              <a:rPr lang="en-GB" sz="1800">
                <a:hlinkClick r:id="rId7" action="ppaction://hlinksldjump"/>
              </a:rPr>
              <a:t>Annex</a:t>
            </a:r>
            <a:endParaRPr lang="en-GB" sz="1800"/>
          </a:p>
        </p:txBody>
      </p:sp>
    </p:spTree>
    <p:extLst>
      <p:ext uri="{BB962C8B-B14F-4D97-AF65-F5344CB8AC3E}">
        <p14:creationId xmlns:p14="http://schemas.microsoft.com/office/powerpoint/2010/main" val="2142968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29B2-C6C6-D419-47E3-EB49337ACC63}"/>
              </a:ext>
            </a:extLst>
          </p:cNvPr>
          <p:cNvSpPr>
            <a:spLocks noGrp="1"/>
          </p:cNvSpPr>
          <p:nvPr>
            <p:ph type="title"/>
          </p:nvPr>
        </p:nvSpPr>
        <p:spPr>
          <a:xfrm>
            <a:off x="1153981" y="0"/>
            <a:ext cx="9651459" cy="1325563"/>
          </a:xfrm>
        </p:spPr>
        <p:txBody>
          <a:bodyPr>
            <a:noAutofit/>
          </a:bodyPr>
          <a:lstStyle/>
          <a:p>
            <a:pPr algn="ctr"/>
            <a:r>
              <a:rPr lang="en-GB" sz="2400" b="1">
                <a:solidFill>
                  <a:srgbClr val="006965"/>
                </a:solidFill>
                <a:effectLst/>
                <a:latin typeface="Calibri" panose="020F0502020204030204" pitchFamily="34" charset="0"/>
                <a:ea typeface="Calibri" panose="020F0502020204030204" pitchFamily="34" charset="0"/>
              </a:rPr>
              <a:t>Within Buckinghamshire’s </a:t>
            </a:r>
            <a:r>
              <a:rPr lang="en-GB" sz="2400" b="1">
                <a:solidFill>
                  <a:srgbClr val="006965"/>
                </a:solidFill>
                <a:latin typeface="Calibri" panose="020F0502020204030204" pitchFamily="34" charset="0"/>
                <a:ea typeface="Calibri" panose="020F0502020204030204" pitchFamily="34" charset="0"/>
              </a:rPr>
              <a:t>knowledge economy</a:t>
            </a:r>
            <a:r>
              <a:rPr lang="en-GB" sz="2400" b="1">
                <a:solidFill>
                  <a:srgbClr val="006965"/>
                </a:solidFill>
                <a:effectLst/>
                <a:latin typeface="Calibri" panose="020F0502020204030204" pitchFamily="34" charset="0"/>
                <a:ea typeface="Calibri" panose="020F0502020204030204" pitchFamily="34" charset="0"/>
              </a:rPr>
              <a:t>, growth has been greatest in the telecommunications / IT sub-sector</a:t>
            </a:r>
            <a:endParaRPr lang="en-GB" sz="2400" b="1">
              <a:solidFill>
                <a:srgbClr val="006965"/>
              </a:solidFill>
            </a:endParaRPr>
          </a:p>
        </p:txBody>
      </p:sp>
      <p:pic>
        <p:nvPicPr>
          <p:cNvPr id="4" name="Content Placeholder 3">
            <a:extLst>
              <a:ext uri="{FF2B5EF4-FFF2-40B4-BE49-F238E27FC236}">
                <a16:creationId xmlns:a16="http://schemas.microsoft.com/office/drawing/2014/main" id="{A7062924-ED4F-BFCA-A828-D7313F441CF0}"/>
              </a:ext>
            </a:extLst>
          </p:cNvPr>
          <p:cNvPicPr>
            <a:picLocks noGrp="1" noChangeAspect="1"/>
          </p:cNvPicPr>
          <p:nvPr>
            <p:ph idx="1"/>
          </p:nvPr>
        </p:nvPicPr>
        <p:blipFill>
          <a:blip r:embed="rId2"/>
          <a:stretch>
            <a:fillRect/>
          </a:stretch>
        </p:blipFill>
        <p:spPr>
          <a:xfrm>
            <a:off x="176719" y="1966549"/>
            <a:ext cx="5438103" cy="3456732"/>
          </a:xfrm>
          <a:prstGeom prst="rect">
            <a:avLst/>
          </a:prstGeom>
        </p:spPr>
      </p:pic>
      <p:sp>
        <p:nvSpPr>
          <p:cNvPr id="6" name="TextBox 5">
            <a:extLst>
              <a:ext uri="{FF2B5EF4-FFF2-40B4-BE49-F238E27FC236}">
                <a16:creationId xmlns:a16="http://schemas.microsoft.com/office/drawing/2014/main" id="{AE7D3061-CC3A-63B0-B7A8-E5F73131DDF1}"/>
              </a:ext>
            </a:extLst>
          </p:cNvPr>
          <p:cNvSpPr txBox="1"/>
          <p:nvPr/>
        </p:nvSpPr>
        <p:spPr>
          <a:xfrm>
            <a:off x="6184303" y="1637629"/>
            <a:ext cx="5438103" cy="4031873"/>
          </a:xfrm>
          <a:prstGeom prst="rect">
            <a:avLst/>
          </a:prstGeom>
          <a:noFill/>
        </p:spPr>
        <p:txBody>
          <a:bodyPr wrap="square">
            <a:spAutoFit/>
          </a:bodyPr>
          <a:lstStyle/>
          <a:p>
            <a:pPr algn="ctr"/>
            <a:r>
              <a:rPr lang="en-GB" sz="1600">
                <a:latin typeface="Calibri" panose="020F0502020204030204" pitchFamily="34" charset="0"/>
                <a:ea typeface="Calibri" panose="020F0502020204030204" pitchFamily="34" charset="0"/>
              </a:rPr>
              <a:t>Berkshire’s knowledge economy </a:t>
            </a:r>
            <a:r>
              <a:rPr lang="en-GB" sz="1600">
                <a:effectLst/>
                <a:latin typeface="Calibri" panose="020F0502020204030204" pitchFamily="34" charset="0"/>
                <a:ea typeface="Calibri" panose="020F0502020204030204" pitchFamily="34" charset="0"/>
              </a:rPr>
              <a:t>growth has been pretty much purely driven by the growth in output of the telecommunications / IT sub-sector.  </a:t>
            </a:r>
          </a:p>
          <a:p>
            <a:pPr algn="ctr"/>
            <a:endParaRPr lang="en-GB" sz="1600">
              <a:latin typeface="Calibri" panose="020F0502020204030204" pitchFamily="34" charset="0"/>
              <a:ea typeface="Calibri" panose="020F0502020204030204" pitchFamily="34" charset="0"/>
            </a:endParaRPr>
          </a:p>
          <a:p>
            <a:pPr algn="ctr"/>
            <a:r>
              <a:rPr lang="en-GB" sz="1600">
                <a:effectLst/>
                <a:latin typeface="Calibri" panose="020F0502020204030204" pitchFamily="34" charset="0"/>
                <a:ea typeface="Calibri" panose="020F0502020204030204" pitchFamily="34" charset="0"/>
              </a:rPr>
              <a:t>In Oxfordshire growth has been greatest in the research &amp; development; advertising and market research sub-sector.</a:t>
            </a:r>
          </a:p>
          <a:p>
            <a:pPr algn="ctr"/>
            <a:endParaRPr lang="en-GB" sz="1600">
              <a:latin typeface="Calibri" panose="020F0502020204030204" pitchFamily="34" charset="0"/>
              <a:ea typeface="Calibri" panose="020F0502020204030204" pitchFamily="34" charset="0"/>
            </a:endParaRPr>
          </a:p>
          <a:p>
            <a:pPr algn="ctr"/>
            <a:r>
              <a:rPr lang="en-GB" sz="1600">
                <a:effectLst/>
                <a:latin typeface="Calibri" panose="020F0502020204030204" pitchFamily="34" charset="0"/>
                <a:ea typeface="Calibri" panose="020F0502020204030204" pitchFamily="34" charset="0"/>
              </a:rPr>
              <a:t>Within Buckinghamshire’s </a:t>
            </a:r>
            <a:r>
              <a:rPr lang="en-GB" sz="1600">
                <a:latin typeface="Calibri" panose="020F0502020204030204" pitchFamily="34" charset="0"/>
                <a:ea typeface="Calibri" panose="020F0502020204030204" pitchFamily="34" charset="0"/>
              </a:rPr>
              <a:t>knowledge sector</a:t>
            </a:r>
            <a:r>
              <a:rPr lang="en-GB" sz="1600">
                <a:effectLst/>
                <a:latin typeface="Calibri" panose="020F0502020204030204" pitchFamily="34" charset="0"/>
                <a:ea typeface="Calibri" panose="020F0502020204030204" pitchFamily="34" charset="0"/>
              </a:rPr>
              <a:t>, growth has been greatest in the telecommunications / IT sub-sector (albeit at a much slower rate than in Berkshire), whilst the amount of GVA generated by the research &amp; development; advertising and market research sector fell between 2007 and 2019, before ticking upwards between 2019 and 2021 .  Cross-referencing this with employment data, we believe that the majority of the fall was in the market research element of the sector, rather than R&amp;D. </a:t>
            </a:r>
            <a:endParaRPr lang="en-GB" sz="1600"/>
          </a:p>
        </p:txBody>
      </p:sp>
      <p:sp>
        <p:nvSpPr>
          <p:cNvPr id="3" name="TextBox 2">
            <a:extLst>
              <a:ext uri="{FF2B5EF4-FFF2-40B4-BE49-F238E27FC236}">
                <a16:creationId xmlns:a16="http://schemas.microsoft.com/office/drawing/2014/main" id="{7EB07A51-999F-5DB7-AFD7-54A8D00F7945}"/>
              </a:ext>
            </a:extLst>
          </p:cNvPr>
          <p:cNvSpPr txBox="1"/>
          <p:nvPr/>
        </p:nvSpPr>
        <p:spPr>
          <a:xfrm>
            <a:off x="488964" y="5857216"/>
            <a:ext cx="3001618" cy="307777"/>
          </a:xfrm>
          <a:prstGeom prst="rect">
            <a:avLst/>
          </a:prstGeom>
          <a:noFill/>
        </p:spPr>
        <p:txBody>
          <a:bodyPr wrap="square" rtlCol="0">
            <a:spAutoFit/>
          </a:bodyPr>
          <a:lstStyle/>
          <a:p>
            <a:r>
              <a:rPr lang="en-GB" sz="1400"/>
              <a:t>Source: </a:t>
            </a:r>
            <a:r>
              <a:rPr lang="en-GB" sz="1400">
                <a:hlinkClick r:id="rId3"/>
              </a:rPr>
              <a:t>ONS, 2023</a:t>
            </a:r>
            <a:endParaRPr lang="en-GB" sz="1400"/>
          </a:p>
        </p:txBody>
      </p:sp>
    </p:spTree>
    <p:extLst>
      <p:ext uri="{BB962C8B-B14F-4D97-AF65-F5344CB8AC3E}">
        <p14:creationId xmlns:p14="http://schemas.microsoft.com/office/powerpoint/2010/main" val="3933753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5D3E-21EB-403A-BD63-7A75A485A4DC}"/>
              </a:ext>
            </a:extLst>
          </p:cNvPr>
          <p:cNvSpPr>
            <a:spLocks noGrp="1"/>
          </p:cNvSpPr>
          <p:nvPr>
            <p:ph type="title"/>
          </p:nvPr>
        </p:nvSpPr>
        <p:spPr>
          <a:xfrm>
            <a:off x="1177046" y="214205"/>
            <a:ext cx="9475417" cy="602541"/>
          </a:xfrm>
        </p:spPr>
        <p:txBody>
          <a:bodyPr>
            <a:noAutofit/>
          </a:bodyPr>
          <a:lstStyle/>
          <a:p>
            <a:pPr algn="ctr"/>
            <a:r>
              <a:rPr lang="en-GB" sz="2000" b="1">
                <a:solidFill>
                  <a:srgbClr val="006965"/>
                </a:solidFill>
                <a:latin typeface="+mn-lt"/>
              </a:rPr>
              <a:t>In 2021, Buckinghamshire’s economic output was driven by the construction, manufacturing and wholesale sectors</a:t>
            </a:r>
            <a:endParaRPr lang="en-GB" sz="2000"/>
          </a:p>
        </p:txBody>
      </p:sp>
      <p:sp>
        <p:nvSpPr>
          <p:cNvPr id="9" name="TextBox 8">
            <a:extLst>
              <a:ext uri="{FF2B5EF4-FFF2-40B4-BE49-F238E27FC236}">
                <a16:creationId xmlns:a16="http://schemas.microsoft.com/office/drawing/2014/main" id="{0B53C9AF-535A-4881-8AAF-73F0EB60D8D9}"/>
              </a:ext>
            </a:extLst>
          </p:cNvPr>
          <p:cNvSpPr txBox="1"/>
          <p:nvPr/>
        </p:nvSpPr>
        <p:spPr>
          <a:xfrm>
            <a:off x="5149571" y="5827113"/>
            <a:ext cx="6804951" cy="461665"/>
          </a:xfrm>
          <a:prstGeom prst="rect">
            <a:avLst/>
          </a:prstGeom>
          <a:noFill/>
        </p:spPr>
        <p:txBody>
          <a:bodyPr wrap="square" rtlCol="0">
            <a:spAutoFit/>
          </a:bodyPr>
          <a:lstStyle/>
          <a:p>
            <a:pPr algn="r"/>
            <a:r>
              <a:rPr lang="en-GB" sz="1200"/>
              <a:t>Source: </a:t>
            </a:r>
            <a:r>
              <a:rPr lang="en-GB" sz="1200">
                <a:hlinkClick r:id="rId2"/>
              </a:rPr>
              <a:t>ONS, 202</a:t>
            </a:r>
            <a:r>
              <a:rPr lang="en-GB" sz="1200" u="sng">
                <a:solidFill>
                  <a:schemeClr val="accent1"/>
                </a:solidFill>
              </a:rPr>
              <a:t>3</a:t>
            </a:r>
          </a:p>
          <a:p>
            <a:pPr algn="r"/>
            <a:r>
              <a:rPr lang="en-GB" sz="1200"/>
              <a:t>Note: Real estate industry data excludes owner occupiers imputed rental values</a:t>
            </a:r>
          </a:p>
        </p:txBody>
      </p:sp>
      <p:sp>
        <p:nvSpPr>
          <p:cNvPr id="11" name="TextBox 10">
            <a:extLst>
              <a:ext uri="{FF2B5EF4-FFF2-40B4-BE49-F238E27FC236}">
                <a16:creationId xmlns:a16="http://schemas.microsoft.com/office/drawing/2014/main" id="{791A3EA0-4FF9-11B8-08EE-3667538F9B41}"/>
              </a:ext>
            </a:extLst>
          </p:cNvPr>
          <p:cNvSpPr txBox="1"/>
          <p:nvPr/>
        </p:nvSpPr>
        <p:spPr>
          <a:xfrm>
            <a:off x="7522896" y="1150295"/>
            <a:ext cx="4395204" cy="4770537"/>
          </a:xfrm>
          <a:prstGeom prst="rect">
            <a:avLst/>
          </a:prstGeom>
          <a:noFill/>
        </p:spPr>
        <p:txBody>
          <a:bodyPr wrap="square" rtlCol="0">
            <a:spAutoFit/>
          </a:bodyPr>
          <a:lstStyle/>
          <a:p>
            <a:r>
              <a:rPr lang="en-GB" sz="1600"/>
              <a:t>The construction, manufacturing and wholesale sectors generate the most economic output (GVA) for Buckinghamshire.</a:t>
            </a:r>
          </a:p>
          <a:p>
            <a:endParaRPr lang="en-GB" sz="1600"/>
          </a:p>
          <a:p>
            <a:r>
              <a:rPr lang="en-GB" sz="1600"/>
              <a:t>The wholesale sector contributes twice as much to local GVA as it does to national GVA, and the construction sector 1.6 times more. Buckinghamshire’s wholesale specialisms are the wholesale of pharmaceuticals and computers / software.</a:t>
            </a:r>
          </a:p>
          <a:p>
            <a:endParaRPr lang="en-GB" sz="1600"/>
          </a:p>
          <a:p>
            <a:r>
              <a:rPr lang="en-GB" sz="1600"/>
              <a:t>Two high productivity sectors: professional, scientific &amp; technical; and financial &amp; insurance; generate a smaller proportion of Buckinghamshire’s total economic output than the national average. Whilst the contribution of the highly productive information &amp; communication and manufacturing sectors is in line with the national average.</a:t>
            </a:r>
          </a:p>
        </p:txBody>
      </p:sp>
      <p:sp>
        <p:nvSpPr>
          <p:cNvPr id="12" name="TextBox 11">
            <a:extLst>
              <a:ext uri="{FF2B5EF4-FFF2-40B4-BE49-F238E27FC236}">
                <a16:creationId xmlns:a16="http://schemas.microsoft.com/office/drawing/2014/main" id="{874ED8C8-3D91-33BF-141A-017D1F01E545}"/>
              </a:ext>
            </a:extLst>
          </p:cNvPr>
          <p:cNvSpPr txBox="1"/>
          <p:nvPr/>
        </p:nvSpPr>
        <p:spPr>
          <a:xfrm>
            <a:off x="136864" y="1151680"/>
            <a:ext cx="3482502" cy="338554"/>
          </a:xfrm>
          <a:prstGeom prst="rect">
            <a:avLst/>
          </a:prstGeom>
          <a:noFill/>
        </p:spPr>
        <p:txBody>
          <a:bodyPr wrap="square" rtlCol="0">
            <a:spAutoFit/>
          </a:bodyPr>
          <a:lstStyle/>
          <a:p>
            <a:r>
              <a:rPr lang="en-GB" sz="1600" b="1">
                <a:solidFill>
                  <a:srgbClr val="006965"/>
                </a:solidFill>
              </a:rPr>
              <a:t>Share of GVA by sector, 2021</a:t>
            </a:r>
          </a:p>
        </p:txBody>
      </p:sp>
      <p:graphicFrame>
        <p:nvGraphicFramePr>
          <p:cNvPr id="3" name="Chart 2">
            <a:extLst>
              <a:ext uri="{FF2B5EF4-FFF2-40B4-BE49-F238E27FC236}">
                <a16:creationId xmlns:a16="http://schemas.microsoft.com/office/drawing/2014/main" id="{8CE1B825-1FA2-A450-4AED-D833511B7C46}"/>
              </a:ext>
            </a:extLst>
          </p:cNvPr>
          <p:cNvGraphicFramePr>
            <a:graphicFrameLocks/>
          </p:cNvGraphicFramePr>
          <p:nvPr>
            <p:extLst>
              <p:ext uri="{D42A27DB-BD31-4B8C-83A1-F6EECF244321}">
                <p14:modId xmlns:p14="http://schemas.microsoft.com/office/powerpoint/2010/main" val="780156598"/>
              </p:ext>
            </p:extLst>
          </p:nvPr>
        </p:nvGraphicFramePr>
        <p:xfrm>
          <a:off x="237478" y="1490234"/>
          <a:ext cx="7018020" cy="4712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657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9BBF37-FA79-40D0-88AF-F658BA1F5842}"/>
              </a:ext>
            </a:extLst>
          </p:cNvPr>
          <p:cNvSpPr>
            <a:spLocks noGrp="1"/>
          </p:cNvSpPr>
          <p:nvPr>
            <p:ph type="title"/>
          </p:nvPr>
        </p:nvSpPr>
        <p:spPr>
          <a:xfrm>
            <a:off x="1381327" y="157985"/>
            <a:ext cx="9618426" cy="747773"/>
          </a:xfrm>
        </p:spPr>
        <p:txBody>
          <a:bodyPr>
            <a:noAutofit/>
          </a:bodyPr>
          <a:lstStyle/>
          <a:p>
            <a:pPr algn="ctr"/>
            <a:r>
              <a:rPr lang="en-GB" sz="2000" b="1">
                <a:solidFill>
                  <a:srgbClr val="006965"/>
                </a:solidFill>
                <a:latin typeface="+mn-lt"/>
              </a:rPr>
              <a:t>The admin &amp; support services, and the health &amp; social work sectors provide the most employee jobs within Buckinghamshire.</a:t>
            </a:r>
          </a:p>
        </p:txBody>
      </p:sp>
      <p:sp>
        <p:nvSpPr>
          <p:cNvPr id="10" name="TextBox 9">
            <a:extLst>
              <a:ext uri="{FF2B5EF4-FFF2-40B4-BE49-F238E27FC236}">
                <a16:creationId xmlns:a16="http://schemas.microsoft.com/office/drawing/2014/main" id="{2DCB7E3C-6C76-F3A7-02FA-1A73FA6DE973}"/>
              </a:ext>
            </a:extLst>
          </p:cNvPr>
          <p:cNvSpPr txBox="1"/>
          <p:nvPr/>
        </p:nvSpPr>
        <p:spPr>
          <a:xfrm>
            <a:off x="76200" y="6018351"/>
            <a:ext cx="3866521" cy="276999"/>
          </a:xfrm>
          <a:prstGeom prst="rect">
            <a:avLst/>
          </a:prstGeom>
          <a:noFill/>
        </p:spPr>
        <p:txBody>
          <a:bodyPr wrap="square" rtlCol="0">
            <a:spAutoFit/>
          </a:bodyPr>
          <a:lstStyle/>
          <a:p>
            <a:r>
              <a:rPr lang="en-GB" sz="1200"/>
              <a:t>Source: </a:t>
            </a:r>
            <a:r>
              <a:rPr lang="en-GB" sz="1200">
                <a:hlinkClick r:id="rId2"/>
              </a:rPr>
              <a:t>BRES, </a:t>
            </a:r>
            <a:r>
              <a:rPr lang="en-GB" sz="1200"/>
              <a:t>2022</a:t>
            </a:r>
          </a:p>
        </p:txBody>
      </p:sp>
      <p:graphicFrame>
        <p:nvGraphicFramePr>
          <p:cNvPr id="3" name="Chart 2">
            <a:extLst>
              <a:ext uri="{FF2B5EF4-FFF2-40B4-BE49-F238E27FC236}">
                <a16:creationId xmlns:a16="http://schemas.microsoft.com/office/drawing/2014/main" id="{C6000E9C-25E1-F362-267A-39F56A55249F}"/>
              </a:ext>
            </a:extLst>
          </p:cNvPr>
          <p:cNvGraphicFramePr>
            <a:graphicFrameLocks/>
          </p:cNvGraphicFramePr>
          <p:nvPr>
            <p:extLst>
              <p:ext uri="{D42A27DB-BD31-4B8C-83A1-F6EECF244321}">
                <p14:modId xmlns:p14="http://schemas.microsoft.com/office/powerpoint/2010/main" val="3447413411"/>
              </p:ext>
            </p:extLst>
          </p:nvPr>
        </p:nvGraphicFramePr>
        <p:xfrm>
          <a:off x="311148" y="1333165"/>
          <a:ext cx="6669157" cy="4992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6F454B6-FF04-78EF-65CA-5D35D7B6D425}"/>
              </a:ext>
            </a:extLst>
          </p:cNvPr>
          <p:cNvSpPr txBox="1"/>
          <p:nvPr/>
        </p:nvSpPr>
        <p:spPr>
          <a:xfrm>
            <a:off x="7215253" y="1167874"/>
            <a:ext cx="4893811" cy="4770537"/>
          </a:xfrm>
          <a:prstGeom prst="rect">
            <a:avLst/>
          </a:prstGeom>
          <a:noFill/>
        </p:spPr>
        <p:txBody>
          <a:bodyPr wrap="square" rtlCol="0">
            <a:spAutoFit/>
          </a:bodyPr>
          <a:lstStyle/>
          <a:p>
            <a:r>
              <a:rPr lang="en-GB" sz="1600"/>
              <a:t>The admin &amp; support services, and the health &amp; social work sectors provide the most employee jobs within Buckinghamshire.  The former providing comparatively more jobs than the national average, and the latter providing fewer. </a:t>
            </a:r>
          </a:p>
          <a:p>
            <a:endParaRPr lang="en-GB" sz="1600"/>
          </a:p>
          <a:p>
            <a:r>
              <a:rPr lang="en-GB" sz="1600"/>
              <a:t>Twice as many people work within the wholesale sector in Buckinghamshire than the national average.  </a:t>
            </a:r>
          </a:p>
          <a:p>
            <a:endParaRPr lang="en-GB" sz="1600"/>
          </a:p>
          <a:p>
            <a:r>
              <a:rPr lang="en-GB" sz="1600"/>
              <a:t>Other sectors employing a higher proportion of the employee workforce locally than nationally include: education, construction, information &amp; communication, arts &amp; entertainment and motor trades. </a:t>
            </a:r>
          </a:p>
          <a:p>
            <a:endParaRPr lang="en-GB" sz="1600"/>
          </a:p>
          <a:p>
            <a:r>
              <a:rPr lang="en-GB" sz="1600" i="1"/>
              <a:t>Please note, this analysis excludes those who are self-employed.  Self-employment is more prevalent certain sectors / occupations, including: construction, hairdressing, sport, TV and film, taxi driving and animal care. </a:t>
            </a:r>
          </a:p>
        </p:txBody>
      </p:sp>
      <p:sp>
        <p:nvSpPr>
          <p:cNvPr id="6" name="TextBox 5">
            <a:extLst>
              <a:ext uri="{FF2B5EF4-FFF2-40B4-BE49-F238E27FC236}">
                <a16:creationId xmlns:a16="http://schemas.microsoft.com/office/drawing/2014/main" id="{2F973A5B-0DCD-5EE7-26EC-13B380D8FE59}"/>
              </a:ext>
            </a:extLst>
          </p:cNvPr>
          <p:cNvSpPr txBox="1"/>
          <p:nvPr/>
        </p:nvSpPr>
        <p:spPr>
          <a:xfrm>
            <a:off x="82936" y="964617"/>
            <a:ext cx="3482502" cy="338554"/>
          </a:xfrm>
          <a:prstGeom prst="rect">
            <a:avLst/>
          </a:prstGeom>
          <a:noFill/>
        </p:spPr>
        <p:txBody>
          <a:bodyPr wrap="square" rtlCol="0">
            <a:spAutoFit/>
          </a:bodyPr>
          <a:lstStyle/>
          <a:p>
            <a:r>
              <a:rPr lang="en-GB" sz="1600" b="1">
                <a:solidFill>
                  <a:srgbClr val="006965"/>
                </a:solidFill>
              </a:rPr>
              <a:t>Share of employees by sector, 2022</a:t>
            </a:r>
          </a:p>
        </p:txBody>
      </p:sp>
    </p:spTree>
    <p:extLst>
      <p:ext uri="{BB962C8B-B14F-4D97-AF65-F5344CB8AC3E}">
        <p14:creationId xmlns:p14="http://schemas.microsoft.com/office/powerpoint/2010/main" val="3238674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EDDA-A8C3-0BF6-21BF-05D44813C8B7}"/>
              </a:ext>
            </a:extLst>
          </p:cNvPr>
          <p:cNvSpPr>
            <a:spLocks noGrp="1"/>
          </p:cNvSpPr>
          <p:nvPr>
            <p:ph type="title"/>
          </p:nvPr>
        </p:nvSpPr>
        <p:spPr>
          <a:xfrm>
            <a:off x="1090299" y="267849"/>
            <a:ext cx="10515600" cy="315912"/>
          </a:xfrm>
        </p:spPr>
        <p:txBody>
          <a:bodyPr>
            <a:noAutofit/>
          </a:bodyPr>
          <a:lstStyle/>
          <a:p>
            <a:pPr algn="ctr"/>
            <a:r>
              <a:rPr lang="en-GB" sz="2000" b="1">
                <a:solidFill>
                  <a:srgbClr val="006965"/>
                </a:solidFill>
                <a:latin typeface="+mn-lt"/>
              </a:rPr>
              <a:t>Buckinghamshire has a higher proportion of businesses operating within the professional, scientific &amp; technical and the information &amp; communication sectors than the national average.  </a:t>
            </a:r>
          </a:p>
        </p:txBody>
      </p:sp>
      <p:graphicFrame>
        <p:nvGraphicFramePr>
          <p:cNvPr id="4" name="Content Placeholder 3">
            <a:extLst>
              <a:ext uri="{FF2B5EF4-FFF2-40B4-BE49-F238E27FC236}">
                <a16:creationId xmlns:a16="http://schemas.microsoft.com/office/drawing/2014/main" id="{3227DEBD-8BCD-428A-DB58-F29396D230D1}"/>
              </a:ext>
            </a:extLst>
          </p:cNvPr>
          <p:cNvGraphicFramePr>
            <a:graphicFrameLocks noGrp="1"/>
          </p:cNvGraphicFramePr>
          <p:nvPr>
            <p:ph idx="1"/>
            <p:extLst>
              <p:ext uri="{D42A27DB-BD31-4B8C-83A1-F6EECF244321}">
                <p14:modId xmlns:p14="http://schemas.microsoft.com/office/powerpoint/2010/main" val="3726087908"/>
              </p:ext>
            </p:extLst>
          </p:nvPr>
        </p:nvGraphicFramePr>
        <p:xfrm>
          <a:off x="166171" y="1365913"/>
          <a:ext cx="5717281" cy="49934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940F094-2F85-9D36-008C-CF9A8806D84A}"/>
              </a:ext>
            </a:extLst>
          </p:cNvPr>
          <p:cNvSpPr txBox="1"/>
          <p:nvPr/>
        </p:nvSpPr>
        <p:spPr>
          <a:xfrm>
            <a:off x="166171" y="997354"/>
            <a:ext cx="4805845" cy="338554"/>
          </a:xfrm>
          <a:prstGeom prst="rect">
            <a:avLst/>
          </a:prstGeom>
          <a:noFill/>
        </p:spPr>
        <p:txBody>
          <a:bodyPr wrap="square" rtlCol="0">
            <a:spAutoFit/>
          </a:bodyPr>
          <a:lstStyle/>
          <a:p>
            <a:r>
              <a:rPr lang="en-GB" sz="1600" b="1">
                <a:solidFill>
                  <a:srgbClr val="006965"/>
                </a:solidFill>
              </a:rPr>
              <a:t>Share of businesses (enterprises) by sector, 2023</a:t>
            </a:r>
          </a:p>
        </p:txBody>
      </p:sp>
      <p:sp>
        <p:nvSpPr>
          <p:cNvPr id="6" name="TextBox 5">
            <a:extLst>
              <a:ext uri="{FF2B5EF4-FFF2-40B4-BE49-F238E27FC236}">
                <a16:creationId xmlns:a16="http://schemas.microsoft.com/office/drawing/2014/main" id="{9DB364FD-7537-2557-9420-F648661678A4}"/>
              </a:ext>
            </a:extLst>
          </p:cNvPr>
          <p:cNvSpPr txBox="1"/>
          <p:nvPr/>
        </p:nvSpPr>
        <p:spPr>
          <a:xfrm>
            <a:off x="6223247" y="1365913"/>
            <a:ext cx="5717281" cy="4401205"/>
          </a:xfrm>
          <a:prstGeom prst="rect">
            <a:avLst/>
          </a:prstGeom>
          <a:noFill/>
        </p:spPr>
        <p:txBody>
          <a:bodyPr wrap="square" rtlCol="0">
            <a:spAutoFit/>
          </a:bodyPr>
          <a:lstStyle/>
          <a:p>
            <a:r>
              <a:rPr lang="en-GB" sz="1400"/>
              <a:t>Just under a fifth of businesses in Buckinghamshire operate within the professional, scientific and technical sector (which includes </a:t>
            </a:r>
            <a:r>
              <a:rPr lang="en-GB" sz="1400" b="0" i="0">
                <a:effectLst/>
                <a:cs typeface="Times New Roman" panose="02020603050405020304" pitchFamily="18" charset="0"/>
              </a:rPr>
              <a:t>businesses such as law firms, accounting firms, and engineering companies)</a:t>
            </a:r>
            <a:r>
              <a:rPr lang="en-GB" sz="1400"/>
              <a:t>, a higher proportion than nationally.  Despite this, the sector produces comparatively less economic output than the national average. </a:t>
            </a:r>
          </a:p>
          <a:p>
            <a:endParaRPr lang="en-GB" sz="1400"/>
          </a:p>
          <a:p>
            <a:r>
              <a:rPr lang="en-GB" sz="1400"/>
              <a:t>Buckinghamshire also has a higher proportion of firms within the information &amp; communication sector than the national average. This sector includes computer programming and consultancy firms, and motion picture, video and TV companies The economic output created by this sector in Buckinghamshire is similar to the national average.</a:t>
            </a:r>
          </a:p>
          <a:p>
            <a:endParaRPr lang="en-GB" sz="1400"/>
          </a:p>
          <a:p>
            <a:r>
              <a:rPr lang="en-GB" sz="1400"/>
              <a:t>A higher proportion of firms operating within these two sectors are micro in size than the national average, and a higher proportion of these firms categorise themselves as providing ‘consultancy.’</a:t>
            </a:r>
          </a:p>
          <a:p>
            <a:endParaRPr lang="en-GB" sz="1400"/>
          </a:p>
          <a:p>
            <a:r>
              <a:rPr lang="en-GB" sz="1400"/>
              <a:t>In total,  17% of firms in Buckinghamshire are consultancies, compared with 12% nationally.  However, the number of consultancies is falling (within Buckinghamshire numbers decreased by 16% between 2020 and 2023), likely linked to changes to tax rules (IR35). </a:t>
            </a:r>
          </a:p>
        </p:txBody>
      </p:sp>
      <p:sp>
        <p:nvSpPr>
          <p:cNvPr id="3" name="TextBox 2">
            <a:extLst>
              <a:ext uri="{FF2B5EF4-FFF2-40B4-BE49-F238E27FC236}">
                <a16:creationId xmlns:a16="http://schemas.microsoft.com/office/drawing/2014/main" id="{B386F7B0-43C0-53AE-CB67-1E579087ABBC}"/>
              </a:ext>
            </a:extLst>
          </p:cNvPr>
          <p:cNvSpPr txBox="1"/>
          <p:nvPr/>
        </p:nvSpPr>
        <p:spPr>
          <a:xfrm>
            <a:off x="9655963" y="5974080"/>
            <a:ext cx="2623930" cy="276999"/>
          </a:xfrm>
          <a:prstGeom prst="rect">
            <a:avLst/>
          </a:prstGeom>
          <a:noFill/>
        </p:spPr>
        <p:txBody>
          <a:bodyPr wrap="square" rtlCol="0">
            <a:spAutoFit/>
          </a:bodyPr>
          <a:lstStyle/>
          <a:p>
            <a:r>
              <a:rPr lang="en-GB" sz="1200"/>
              <a:t>Source: UK Business Count, 2023</a:t>
            </a:r>
          </a:p>
        </p:txBody>
      </p:sp>
    </p:spTree>
    <p:extLst>
      <p:ext uri="{BB962C8B-B14F-4D97-AF65-F5344CB8AC3E}">
        <p14:creationId xmlns:p14="http://schemas.microsoft.com/office/powerpoint/2010/main" val="1667197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B56F-1DA0-D240-F19A-92BC11A680A6}"/>
              </a:ext>
            </a:extLst>
          </p:cNvPr>
          <p:cNvSpPr>
            <a:spLocks noGrp="1"/>
          </p:cNvSpPr>
          <p:nvPr>
            <p:ph type="title"/>
          </p:nvPr>
        </p:nvSpPr>
        <p:spPr>
          <a:xfrm>
            <a:off x="485775" y="101381"/>
            <a:ext cx="11220450" cy="1325563"/>
          </a:xfrm>
        </p:spPr>
        <p:txBody>
          <a:bodyPr>
            <a:noAutofit/>
          </a:bodyPr>
          <a:lstStyle/>
          <a:p>
            <a:pPr algn="ctr"/>
            <a:r>
              <a:rPr lang="en-GB" sz="2000" b="1">
                <a:solidFill>
                  <a:srgbClr val="006965"/>
                </a:solidFill>
                <a:latin typeface="+mn-lt"/>
              </a:rPr>
              <a:t>Two sectors stand out as increasing their presence within Buckinghamshire’s economy over the last decade: construction and admin &amp; support services</a:t>
            </a:r>
          </a:p>
        </p:txBody>
      </p:sp>
      <p:pic>
        <p:nvPicPr>
          <p:cNvPr id="4" name="Content Placeholder 3">
            <a:extLst>
              <a:ext uri="{FF2B5EF4-FFF2-40B4-BE49-F238E27FC236}">
                <a16:creationId xmlns:a16="http://schemas.microsoft.com/office/drawing/2014/main" id="{D51B4646-D58D-75EC-8329-F789BD7BECC7}"/>
              </a:ext>
            </a:extLst>
          </p:cNvPr>
          <p:cNvPicPr>
            <a:picLocks noGrp="1" noChangeAspect="1"/>
          </p:cNvPicPr>
          <p:nvPr>
            <p:ph idx="1"/>
          </p:nvPr>
        </p:nvPicPr>
        <p:blipFill>
          <a:blip r:embed="rId2"/>
          <a:stretch>
            <a:fillRect/>
          </a:stretch>
        </p:blipFill>
        <p:spPr>
          <a:xfrm>
            <a:off x="376764" y="1625440"/>
            <a:ext cx="4445932" cy="4351338"/>
          </a:xfrm>
          <a:prstGeom prst="rect">
            <a:avLst/>
          </a:prstGeom>
        </p:spPr>
      </p:pic>
      <p:sp>
        <p:nvSpPr>
          <p:cNvPr id="5" name="TextBox 4">
            <a:extLst>
              <a:ext uri="{FF2B5EF4-FFF2-40B4-BE49-F238E27FC236}">
                <a16:creationId xmlns:a16="http://schemas.microsoft.com/office/drawing/2014/main" id="{92B9A723-AFCD-FF63-7278-C24E06A18033}"/>
              </a:ext>
            </a:extLst>
          </p:cNvPr>
          <p:cNvSpPr txBox="1"/>
          <p:nvPr/>
        </p:nvSpPr>
        <p:spPr>
          <a:xfrm>
            <a:off x="5425497" y="1905506"/>
            <a:ext cx="6280728" cy="3046988"/>
          </a:xfrm>
          <a:prstGeom prst="rect">
            <a:avLst/>
          </a:prstGeom>
          <a:noFill/>
        </p:spPr>
        <p:txBody>
          <a:bodyPr wrap="square" rtlCol="0">
            <a:spAutoFit/>
          </a:bodyPr>
          <a:lstStyle/>
          <a:p>
            <a:r>
              <a:rPr lang="en-GB" sz="1600"/>
              <a:t>The table to the left provides a rough indication of how Buckinghamshire’s industry structure has changed over the last decade*.  The figures in the chart show the extent to which sectors have increased or decreased their share of firms, employees and local economic output.  The construction and admin &amp; support services sectors have increased their share of all three, as has the utilities sector to a lesser extent.  </a:t>
            </a:r>
          </a:p>
          <a:p>
            <a:endParaRPr lang="en-GB" sz="1600"/>
          </a:p>
          <a:p>
            <a:r>
              <a:rPr lang="en-GB" sz="1600"/>
              <a:t>The professional, scientific &amp; technical and information &amp; communication sectors have a reduced share of firms, employment and GVA.  These are both high productivity sectors.  The financial &amp; insurance sector has experienced the greatest drop in share of GVA, followed by the transport &amp; storage sectors. </a:t>
            </a:r>
          </a:p>
        </p:txBody>
      </p:sp>
      <p:sp>
        <p:nvSpPr>
          <p:cNvPr id="6" name="TextBox 5">
            <a:extLst>
              <a:ext uri="{FF2B5EF4-FFF2-40B4-BE49-F238E27FC236}">
                <a16:creationId xmlns:a16="http://schemas.microsoft.com/office/drawing/2014/main" id="{6F710BCD-41DC-0330-8EBF-3E640DEE55A2}"/>
              </a:ext>
            </a:extLst>
          </p:cNvPr>
          <p:cNvSpPr txBox="1"/>
          <p:nvPr/>
        </p:nvSpPr>
        <p:spPr>
          <a:xfrm>
            <a:off x="6713903" y="5561280"/>
            <a:ext cx="5458691" cy="830997"/>
          </a:xfrm>
          <a:prstGeom prst="rect">
            <a:avLst/>
          </a:prstGeom>
          <a:noFill/>
        </p:spPr>
        <p:txBody>
          <a:bodyPr wrap="square" rtlCol="0">
            <a:spAutoFit/>
          </a:bodyPr>
          <a:lstStyle/>
          <a:p>
            <a:pPr algn="r"/>
            <a:r>
              <a:rPr lang="en-GB" sz="1200"/>
              <a:t>*data provided is the latest 10 years available, with the exception of employees as the timeseries does not extend back beyond 2015</a:t>
            </a:r>
          </a:p>
          <a:p>
            <a:pPr algn="r"/>
            <a:endParaRPr lang="en-GB" sz="1200"/>
          </a:p>
          <a:p>
            <a:pPr algn="r"/>
            <a:r>
              <a:rPr lang="en-GB" sz="1200"/>
              <a:t>Sources: ONS, 2023, UK Business Count, 2023 and BRES 2022</a:t>
            </a:r>
          </a:p>
        </p:txBody>
      </p:sp>
    </p:spTree>
    <p:extLst>
      <p:ext uri="{BB962C8B-B14F-4D97-AF65-F5344CB8AC3E}">
        <p14:creationId xmlns:p14="http://schemas.microsoft.com/office/powerpoint/2010/main" val="2286296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8DBB-EC4C-5A44-2AA6-F531446C7C9D}"/>
              </a:ext>
            </a:extLst>
          </p:cNvPr>
          <p:cNvSpPr txBox="1">
            <a:spLocks/>
          </p:cNvSpPr>
          <p:nvPr/>
        </p:nvSpPr>
        <p:spPr>
          <a:xfrm>
            <a:off x="90147" y="134489"/>
            <a:ext cx="11947881" cy="7279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rgbClr val="006965"/>
                </a:solidFill>
                <a:latin typeface="+mn-lt"/>
              </a:rPr>
              <a:t>Buckinghamshire’s strategic growth sectors and clusters are: TV &amp; film; high performance engineering; space and MedTech.  The table below provides a summary of their features and fortunes. </a:t>
            </a:r>
          </a:p>
        </p:txBody>
      </p:sp>
      <p:graphicFrame>
        <p:nvGraphicFramePr>
          <p:cNvPr id="3" name="Content Placeholder 3">
            <a:extLst>
              <a:ext uri="{FF2B5EF4-FFF2-40B4-BE49-F238E27FC236}">
                <a16:creationId xmlns:a16="http://schemas.microsoft.com/office/drawing/2014/main" id="{4830FA9D-27FF-DE0D-EEDB-1B62718DEA6C}"/>
              </a:ext>
            </a:extLst>
          </p:cNvPr>
          <p:cNvGraphicFramePr>
            <a:graphicFrameLocks/>
          </p:cNvGraphicFramePr>
          <p:nvPr>
            <p:extLst>
              <p:ext uri="{D42A27DB-BD31-4B8C-83A1-F6EECF244321}">
                <p14:modId xmlns:p14="http://schemas.microsoft.com/office/powerpoint/2010/main" val="2951304683"/>
              </p:ext>
            </p:extLst>
          </p:nvPr>
        </p:nvGraphicFramePr>
        <p:xfrm>
          <a:off x="226243" y="896691"/>
          <a:ext cx="11726945" cy="5826820"/>
        </p:xfrm>
        <a:graphic>
          <a:graphicData uri="http://schemas.openxmlformats.org/drawingml/2006/table">
            <a:tbl>
              <a:tblPr firstRow="1" bandRow="1">
                <a:tableStyleId>{5C22544A-7EE6-4342-B048-85BDC9FD1C3A}</a:tableStyleId>
              </a:tblPr>
              <a:tblGrid>
                <a:gridCol w="1045211">
                  <a:extLst>
                    <a:ext uri="{9D8B030D-6E8A-4147-A177-3AD203B41FA5}">
                      <a16:colId xmlns:a16="http://schemas.microsoft.com/office/drawing/2014/main" val="4232214138"/>
                    </a:ext>
                  </a:extLst>
                </a:gridCol>
                <a:gridCol w="967405">
                  <a:extLst>
                    <a:ext uri="{9D8B030D-6E8A-4147-A177-3AD203B41FA5}">
                      <a16:colId xmlns:a16="http://schemas.microsoft.com/office/drawing/2014/main" val="2317666239"/>
                    </a:ext>
                  </a:extLst>
                </a:gridCol>
                <a:gridCol w="2325683">
                  <a:extLst>
                    <a:ext uri="{9D8B030D-6E8A-4147-A177-3AD203B41FA5}">
                      <a16:colId xmlns:a16="http://schemas.microsoft.com/office/drawing/2014/main" val="3451874754"/>
                    </a:ext>
                  </a:extLst>
                </a:gridCol>
                <a:gridCol w="1074106">
                  <a:extLst>
                    <a:ext uri="{9D8B030D-6E8A-4147-A177-3AD203B41FA5}">
                      <a16:colId xmlns:a16="http://schemas.microsoft.com/office/drawing/2014/main" val="3209800851"/>
                    </a:ext>
                  </a:extLst>
                </a:gridCol>
                <a:gridCol w="2565929">
                  <a:extLst>
                    <a:ext uri="{9D8B030D-6E8A-4147-A177-3AD203B41FA5}">
                      <a16:colId xmlns:a16="http://schemas.microsoft.com/office/drawing/2014/main" val="566169740"/>
                    </a:ext>
                  </a:extLst>
                </a:gridCol>
                <a:gridCol w="2439193">
                  <a:extLst>
                    <a:ext uri="{9D8B030D-6E8A-4147-A177-3AD203B41FA5}">
                      <a16:colId xmlns:a16="http://schemas.microsoft.com/office/drawing/2014/main" val="3870790570"/>
                    </a:ext>
                  </a:extLst>
                </a:gridCol>
                <a:gridCol w="1309418">
                  <a:extLst>
                    <a:ext uri="{9D8B030D-6E8A-4147-A177-3AD203B41FA5}">
                      <a16:colId xmlns:a16="http://schemas.microsoft.com/office/drawing/2014/main" val="2560242793"/>
                    </a:ext>
                  </a:extLst>
                </a:gridCol>
              </a:tblGrid>
              <a:tr h="309940">
                <a:tc>
                  <a:txBody>
                    <a:bodyPr/>
                    <a:lstStyle/>
                    <a:p>
                      <a:r>
                        <a:rPr lang="en-GB" sz="1400"/>
                        <a:t>Sector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400"/>
                        <a:t>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400"/>
                        <a:t>Asset/s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400"/>
                        <a:t>Maturity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400"/>
                        <a:t>Fortunes over last 5 years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400"/>
                        <a:t>Future potential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400"/>
                        <a:t>Challenges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extLst>
                  <a:ext uri="{0D108BD9-81ED-4DB2-BD59-A6C34878D82A}">
                    <a16:rowId xmlns:a16="http://schemas.microsoft.com/office/drawing/2014/main" val="899766538"/>
                  </a:ext>
                </a:extLst>
              </a:tr>
              <a:tr h="385173">
                <a:tc>
                  <a:txBody>
                    <a:bodyPr/>
                    <a:lstStyle/>
                    <a:p>
                      <a:r>
                        <a:rPr lang="en-GB" sz="1200"/>
                        <a:t>TV and film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West of London Screen 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a:t>Pinewood</a:t>
                      </a:r>
                    </a:p>
                    <a:p>
                      <a:pPr marL="171450" indent="-171450">
                        <a:buFont typeface="Arial" panose="020B0604020202020204" pitchFamily="34" charset="0"/>
                        <a:buChar char="•"/>
                      </a:pPr>
                      <a:r>
                        <a:rPr lang="en-GB" sz="1100"/>
                        <a:t>National Film and Television School </a:t>
                      </a:r>
                    </a:p>
                    <a:p>
                      <a:pPr marL="171450" indent="-171450">
                        <a:buFont typeface="Arial" panose="020B0604020202020204" pitchFamily="34" charset="0"/>
                        <a:buChar char="•"/>
                      </a:pPr>
                      <a:r>
                        <a:rPr lang="en-GB" sz="1100"/>
                        <a:t>CoStar National Lab (forthcoming)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Mature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The sector has had a bumpy few years.  Demand for studio space and a skilled workforce has boomed, but significant disruption has been caused by Covid-19 and the US writer and actor strikes. </a:t>
                      </a:r>
                    </a:p>
                    <a:p>
                      <a:endParaRPr lang="en-GB" sz="12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Remains strong.</a:t>
                      </a:r>
                    </a:p>
                    <a:p>
                      <a:endParaRPr lang="en-GB" sz="1200"/>
                    </a:p>
                    <a:p>
                      <a:r>
                        <a:rPr lang="en-GB" sz="1200"/>
                        <a:t>Further expansion of studio space is in the pipeline, both within the county and in neighbouring areas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Establishment of </a:t>
                      </a:r>
                      <a:r>
                        <a:rPr lang="en-GB" sz="1200">
                          <a:hlinkClick r:id="rId3"/>
                        </a:rPr>
                        <a:t>CoStar National Lab</a:t>
                      </a:r>
                      <a:r>
                        <a:rPr lang="en-GB" sz="1200"/>
                        <a:t> at Pinewood.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Attracting and retaining talent; dependency on the US; meeting and capitalising on demand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1647134"/>
                  </a:ext>
                </a:extLst>
              </a:tr>
              <a:tr h="385173">
                <a:tc>
                  <a:txBody>
                    <a:bodyPr/>
                    <a:lstStyle/>
                    <a:p>
                      <a:r>
                        <a:rPr lang="en-GB" sz="1200"/>
                        <a:t>High performance engineering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Silverstone Technology Cluster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a:t>Silverstone Technology Park</a:t>
                      </a:r>
                    </a:p>
                    <a:p>
                      <a:pPr marL="171450" indent="-171450">
                        <a:buFont typeface="Arial" panose="020B0604020202020204" pitchFamily="34" charset="0"/>
                        <a:buChar char="•"/>
                      </a:pPr>
                      <a:r>
                        <a:rPr lang="en-GB" sz="1100"/>
                        <a:t>Digital Manufacturing Centre </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The National College for Motorsport Silverstone</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University Technology College</a:t>
                      </a:r>
                      <a:endParaRPr lang="en-GB" sz="9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Mature / evolving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Further expansion of site and establishment of the Digital Manufacturing Centre. </a:t>
                      </a:r>
                    </a:p>
                    <a:p>
                      <a:endParaRPr lang="en-GB" sz="1200"/>
                    </a:p>
                    <a:p>
                      <a:r>
                        <a:rPr lang="en-GB" sz="1200"/>
                        <a:t>Firms on site experiencing high growth (including </a:t>
                      </a:r>
                      <a:r>
                        <a:rPr lang="en-GB" sz="1200" err="1"/>
                        <a:t>Lunaz</a:t>
                      </a:r>
                      <a:r>
                        <a:rPr lang="en-GB" sz="1200"/>
                        <a:t> and </a:t>
                      </a:r>
                      <a:r>
                        <a:rPr lang="en-GB" sz="1200" err="1"/>
                        <a:t>Saietta</a:t>
                      </a:r>
                      <a:r>
                        <a:rPr lang="en-GB" sz="1200"/>
                        <a:t>).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Remains strong.</a:t>
                      </a:r>
                    </a:p>
                    <a:p>
                      <a:endParaRPr lang="en-GB" sz="1200"/>
                    </a:p>
                    <a:p>
                      <a:r>
                        <a:rPr lang="en-GB" sz="1200"/>
                        <a:t>Collaborative opportunities with other clusters.  </a:t>
                      </a:r>
                    </a:p>
                    <a:p>
                      <a:endParaRPr lang="en-GB" sz="1200"/>
                    </a:p>
                    <a:p>
                      <a:r>
                        <a:rPr lang="en-GB" sz="1200"/>
                        <a:t>Net zero innovation.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Recruiting skilled staff, connectivity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5638870"/>
                  </a:ext>
                </a:extLst>
              </a:tr>
              <a:tr h="385173">
                <a:tc>
                  <a:txBody>
                    <a:bodyPr/>
                    <a:lstStyle/>
                    <a:p>
                      <a:r>
                        <a:rPr lang="en-GB" sz="1200"/>
                        <a:t>Space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Westcott Space 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kern="1200">
                          <a:solidFill>
                            <a:schemeClr val="dk1"/>
                          </a:solidFill>
                          <a:effectLst/>
                          <a:latin typeface="+mn-lt"/>
                          <a:ea typeface="+mn-ea"/>
                          <a:cs typeface="+mn-cs"/>
                        </a:rPr>
                        <a:t>National Space Propulsion Test Facility  </a:t>
                      </a:r>
                    </a:p>
                    <a:p>
                      <a:pPr marL="171450" indent="-171450">
                        <a:buFont typeface="Arial" panose="020B0604020202020204" pitchFamily="34" charset="0"/>
                        <a:buChar char="•"/>
                      </a:pPr>
                      <a:r>
                        <a:rPr lang="en-GB" sz="1100" kern="1200">
                          <a:solidFill>
                            <a:schemeClr val="dk1"/>
                          </a:solidFill>
                          <a:effectLst/>
                          <a:latin typeface="+mn-lt"/>
                          <a:ea typeface="+mn-ea"/>
                          <a:cs typeface="+mn-cs"/>
                        </a:rPr>
                        <a:t>In-orbit servicing and manufacturing facility </a:t>
                      </a:r>
                    </a:p>
                    <a:p>
                      <a:pPr marL="171450" indent="-171450">
                        <a:buFont typeface="Arial" panose="020B0604020202020204" pitchFamily="34" charset="0"/>
                        <a:buChar char="•"/>
                      </a:pPr>
                      <a:r>
                        <a:rPr lang="en-GB" sz="1100" kern="1200">
                          <a:solidFill>
                            <a:schemeClr val="dk1"/>
                          </a:solidFill>
                          <a:effectLst/>
                          <a:latin typeface="+mn-lt"/>
                          <a:ea typeface="+mn-ea"/>
                          <a:cs typeface="+mn-cs"/>
                        </a:rPr>
                        <a:t>Drone test and development centre</a:t>
                      </a:r>
                    </a:p>
                    <a:p>
                      <a:pPr marL="171450" indent="-171450">
                        <a:buFont typeface="Arial" panose="020B0604020202020204" pitchFamily="34" charset="0"/>
                        <a:buChar char="•"/>
                      </a:pPr>
                      <a:r>
                        <a:rPr lang="en-GB" sz="1100" kern="1200">
                          <a:solidFill>
                            <a:schemeClr val="dk1"/>
                          </a:solidFill>
                          <a:effectLst/>
                          <a:latin typeface="+mn-lt"/>
                          <a:ea typeface="+mn-ea"/>
                          <a:cs typeface="+mn-cs"/>
                        </a:rPr>
                        <a:t>Future Networks Development Centre</a:t>
                      </a:r>
                    </a:p>
                    <a:p>
                      <a:pPr marL="171450" indent="-171450">
                        <a:buFont typeface="Arial" panose="020B0604020202020204" pitchFamily="34" charset="0"/>
                        <a:buChar char="•"/>
                      </a:pPr>
                      <a:r>
                        <a:rPr lang="en-GB" sz="1100" kern="1200">
                          <a:solidFill>
                            <a:schemeClr val="dk1"/>
                          </a:solidFill>
                          <a:effectLst/>
                          <a:latin typeface="+mn-lt"/>
                          <a:ea typeface="+mn-ea"/>
                          <a:cs typeface="+mn-cs"/>
                        </a:rPr>
                        <a:t>Innovation Centre</a:t>
                      </a:r>
                    </a:p>
                    <a:p>
                      <a:pPr marL="171450" indent="-171450">
                        <a:buFont typeface="Arial" panose="020B0604020202020204" pitchFamily="34" charset="0"/>
                        <a:buChar char="•"/>
                      </a:pPr>
                      <a:r>
                        <a:rPr lang="en-GB" sz="1100" kern="1200">
                          <a:solidFill>
                            <a:schemeClr val="dk1"/>
                          </a:solidFill>
                          <a:effectLst/>
                          <a:latin typeface="+mn-lt"/>
                          <a:ea typeface="+mn-ea"/>
                          <a:cs typeface="+mn-cs"/>
                        </a:rPr>
                        <a:t>Incubation Centre</a:t>
                      </a:r>
                      <a:endParaRPr lang="en-GB" sz="9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Growth</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Key assets have come into operation.</a:t>
                      </a:r>
                    </a:p>
                    <a:p>
                      <a:endParaRPr lang="en-GB" sz="1200"/>
                    </a:p>
                    <a:p>
                      <a:r>
                        <a:rPr lang="en-GB" sz="1200"/>
                        <a:t>Growing number of companies. </a:t>
                      </a:r>
                    </a:p>
                    <a:p>
                      <a:endParaRPr lang="en-GB" sz="1200"/>
                    </a:p>
                    <a:p>
                      <a:r>
                        <a:rPr lang="en-GB" sz="1200"/>
                        <a:t>Firms on site experiencing high growth (including URA Thrusters)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Remains strong</a:t>
                      </a:r>
                    </a:p>
                    <a:p>
                      <a:endParaRPr lang="en-GB" sz="1200"/>
                    </a:p>
                    <a:p>
                      <a:r>
                        <a:rPr lang="en-GB" sz="1200"/>
                        <a:t>Westcott site continues to develop and expand its offering. As the sector matures, more commercial opportunities are expected leading to anticipated productivity growth for the local economy.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Recruiting skilled staff, dependency on overseas recruitment, connectivity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873381"/>
                  </a:ext>
                </a:extLst>
              </a:tr>
              <a:tr h="385173">
                <a:tc>
                  <a:txBody>
                    <a:bodyPr/>
                    <a:lstStyle/>
                    <a:p>
                      <a:r>
                        <a:rPr lang="en-GB" sz="1200"/>
                        <a:t>MedTech</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Stoke Mandeville Digital Health 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a:t>Health research and innovation centre</a:t>
                      </a:r>
                    </a:p>
                    <a:p>
                      <a:pPr marL="171450" indent="-171450">
                        <a:buFont typeface="Arial" panose="020B0604020202020204" pitchFamily="34" charset="0"/>
                        <a:buChar char="•"/>
                      </a:pPr>
                      <a:r>
                        <a:rPr lang="en-GB" sz="1100"/>
                        <a:t>Health and Social Care Partnership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Emergent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Opening of the Health Research and Innovation Centre at Stoke Mandeville.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Potential for cluster at Woodlands Enterprise Zone. </a:t>
                      </a:r>
                    </a:p>
                    <a:p>
                      <a:endParaRPr lang="en-GB" sz="1200"/>
                    </a:p>
                    <a:p>
                      <a:r>
                        <a:rPr lang="en-GB" sz="1200"/>
                        <a:t>Buckinghamshire located near the UK’s life sciences golden triangle.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GB" sz="1200"/>
                        <a:t>Recruiting skilled staff. </a:t>
                      </a:r>
                    </a:p>
                    <a:p>
                      <a:endParaRPr lang="en-GB" sz="1200"/>
                    </a:p>
                    <a:p>
                      <a:r>
                        <a:rPr lang="en-GB" sz="1200"/>
                        <a:t>Growing presence within the county.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2936120"/>
                  </a:ext>
                </a:extLst>
              </a:tr>
            </a:tbl>
          </a:graphicData>
        </a:graphic>
      </p:graphicFrame>
    </p:spTree>
    <p:extLst>
      <p:ext uri="{BB962C8B-B14F-4D97-AF65-F5344CB8AC3E}">
        <p14:creationId xmlns:p14="http://schemas.microsoft.com/office/powerpoint/2010/main" val="1699126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6389-E94E-D467-B11F-C9988967ADA2}"/>
              </a:ext>
            </a:extLst>
          </p:cNvPr>
          <p:cNvSpPr txBox="1">
            <a:spLocks/>
          </p:cNvSpPr>
          <p:nvPr/>
        </p:nvSpPr>
        <p:spPr>
          <a:xfrm>
            <a:off x="245336" y="190664"/>
            <a:ext cx="10515600" cy="9442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rgbClr val="006965"/>
                </a:solidFill>
                <a:latin typeface="+mn-lt"/>
              </a:rPr>
              <a:t>Some key facts and figures about Buckinghamshire’s strategic growth sectors and clusters are in the table below.</a:t>
            </a:r>
          </a:p>
        </p:txBody>
      </p:sp>
      <p:graphicFrame>
        <p:nvGraphicFramePr>
          <p:cNvPr id="3" name="Content Placeholder 3">
            <a:extLst>
              <a:ext uri="{FF2B5EF4-FFF2-40B4-BE49-F238E27FC236}">
                <a16:creationId xmlns:a16="http://schemas.microsoft.com/office/drawing/2014/main" id="{D88DC22C-FE2D-15DF-82ED-9CC672E52BAC}"/>
              </a:ext>
            </a:extLst>
          </p:cNvPr>
          <p:cNvGraphicFramePr>
            <a:graphicFrameLocks/>
          </p:cNvGraphicFramePr>
          <p:nvPr>
            <p:extLst>
              <p:ext uri="{D42A27DB-BD31-4B8C-83A1-F6EECF244321}">
                <p14:modId xmlns:p14="http://schemas.microsoft.com/office/powerpoint/2010/main" val="682717848"/>
              </p:ext>
            </p:extLst>
          </p:nvPr>
        </p:nvGraphicFramePr>
        <p:xfrm>
          <a:off x="321188" y="972343"/>
          <a:ext cx="11280387" cy="5043834"/>
        </p:xfrm>
        <a:graphic>
          <a:graphicData uri="http://schemas.openxmlformats.org/drawingml/2006/table">
            <a:tbl>
              <a:tblPr firstRow="1" bandRow="1">
                <a:tableStyleId>{5C22544A-7EE6-4342-B048-85BDC9FD1C3A}</a:tableStyleId>
              </a:tblPr>
              <a:tblGrid>
                <a:gridCol w="1995858">
                  <a:extLst>
                    <a:ext uri="{9D8B030D-6E8A-4147-A177-3AD203B41FA5}">
                      <a16:colId xmlns:a16="http://schemas.microsoft.com/office/drawing/2014/main" val="4232214138"/>
                    </a:ext>
                  </a:extLst>
                </a:gridCol>
                <a:gridCol w="9284529">
                  <a:extLst>
                    <a:ext uri="{9D8B030D-6E8A-4147-A177-3AD203B41FA5}">
                      <a16:colId xmlns:a16="http://schemas.microsoft.com/office/drawing/2014/main" val="3451874754"/>
                    </a:ext>
                  </a:extLst>
                </a:gridCol>
              </a:tblGrid>
              <a:tr h="410874">
                <a:tc>
                  <a:txBody>
                    <a:bodyPr/>
                    <a:lstStyle/>
                    <a:p>
                      <a:r>
                        <a:rPr lang="en-GB" sz="1600">
                          <a:latin typeface="+mn-lt"/>
                        </a:rPr>
                        <a:t>Sector / cluster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tc>
                  <a:txBody>
                    <a:bodyPr/>
                    <a:lstStyle/>
                    <a:p>
                      <a:r>
                        <a:rPr lang="en-GB" sz="1600">
                          <a:latin typeface="+mn-lt"/>
                        </a:rPr>
                        <a:t>Key facts and figures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6965"/>
                    </a:solidFill>
                  </a:tcPr>
                </a:tc>
                <a:extLst>
                  <a:ext uri="{0D108BD9-81ED-4DB2-BD59-A6C34878D82A}">
                    <a16:rowId xmlns:a16="http://schemas.microsoft.com/office/drawing/2014/main" val="899766538"/>
                  </a:ext>
                </a:extLst>
              </a:tr>
              <a:tr h="385173">
                <a:tc>
                  <a:txBody>
                    <a:bodyPr/>
                    <a:lstStyle/>
                    <a:p>
                      <a:r>
                        <a:rPr lang="en-GB" sz="1400">
                          <a:latin typeface="+mn-lt"/>
                        </a:rPr>
                        <a:t>TV and film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mn-lt"/>
                        </a:rPr>
                        <a:t>Approximately 18,200 people work in the creative sector in Buckinghamshire.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mn-lt"/>
                          <a:ea typeface="Calibri" panose="020F0502020204030204" pitchFamily="34" charset="0"/>
                          <a:cs typeface="Times New Roman" panose="02020603050405020304" pitchFamily="18" charset="0"/>
                        </a:rPr>
                        <a:t>There are twice as many </a:t>
                      </a:r>
                      <a:r>
                        <a:rPr lang="en-GB" sz="1400" b="0">
                          <a:latin typeface="+mn-lt"/>
                          <a:ea typeface="Calibri" panose="020F0502020204030204" pitchFamily="34" charset="0"/>
                          <a:cs typeface="Times New Roman" panose="02020603050405020304" pitchFamily="18" charset="0"/>
                        </a:rPr>
                        <a:t>creative industry </a:t>
                      </a:r>
                      <a:r>
                        <a:rPr lang="en-GB" sz="1400">
                          <a:latin typeface="+mn-lt"/>
                          <a:ea typeface="Calibri" panose="020F0502020204030204" pitchFamily="34" charset="0"/>
                          <a:cs typeface="Times New Roman" panose="02020603050405020304" pitchFamily="18" charset="0"/>
                        </a:rPr>
                        <a:t>jobs within the Buckinghamshire economy than the national average.</a:t>
                      </a:r>
                      <a:endParaRPr lang="en-GB" sz="140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mn-lt"/>
                        </a:rPr>
                        <a:t>A high proportion of the workforce are freelancers.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1647134"/>
                  </a:ext>
                </a:extLst>
              </a:tr>
              <a:tr h="385173">
                <a:tc>
                  <a:txBody>
                    <a:bodyPr/>
                    <a:lstStyle/>
                    <a:p>
                      <a:r>
                        <a:rPr lang="en-GB" sz="1400">
                          <a:latin typeface="+mn-lt"/>
                        </a:rPr>
                        <a:t>High performance engineering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a:latin typeface="+mn-lt"/>
                        </a:rPr>
                        <a:t>Approximately 8,000 people work in the sector in Buckinghamshire. </a:t>
                      </a:r>
                    </a:p>
                    <a:p>
                      <a:pPr marL="285750" indent="-285750">
                        <a:buFont typeface="Arial" panose="020B0604020202020204" pitchFamily="34" charset="0"/>
                        <a:buChar char="•"/>
                      </a:pPr>
                      <a:r>
                        <a:rPr lang="en-GB" sz="1400" b="0">
                          <a:latin typeface="+mn-lt"/>
                        </a:rPr>
                        <a:t>Over 4,000 companies operating in precision engineering alone are located within a one-hour radius of Silverstone.</a:t>
                      </a:r>
                      <a:endParaRPr lang="en-GB" sz="140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5638870"/>
                  </a:ext>
                </a:extLst>
              </a:tr>
              <a:tr h="385173">
                <a:tc>
                  <a:txBody>
                    <a:bodyPr/>
                    <a:lstStyle/>
                    <a:p>
                      <a:r>
                        <a:rPr lang="en-GB" sz="1400">
                          <a:latin typeface="+mn-lt"/>
                        </a:rPr>
                        <a:t>Space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latin typeface="+mn-lt"/>
                          <a:ea typeface="Calibri" panose="020F0502020204030204" pitchFamily="34" charset="0"/>
                          <a:cs typeface="Arial" panose="020B0604020202020204" pitchFamily="34" charset="0"/>
                        </a:rPr>
                        <a:t>It is anticipated that the 10-year plan for the Westcott Space Cluster will create over 2,000 jobs.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err="1">
                          <a:solidFill>
                            <a:schemeClr val="dk1"/>
                          </a:solidFill>
                          <a:effectLst/>
                          <a:latin typeface="+mn-lt"/>
                          <a:ea typeface="+mn-ea"/>
                          <a:cs typeface="+mn-cs"/>
                        </a:rPr>
                        <a:t>Nammo</a:t>
                      </a:r>
                      <a:r>
                        <a:rPr lang="en-GB" sz="1400" b="0" kern="1200">
                          <a:solidFill>
                            <a:schemeClr val="dk1"/>
                          </a:solidFill>
                          <a:effectLst/>
                          <a:latin typeface="+mn-lt"/>
                          <a:ea typeface="+mn-ea"/>
                          <a:cs typeface="+mn-cs"/>
                        </a:rPr>
                        <a:t> products are used on spacecraft around the solar system. They will provide the chemical thrusters and main engines for the Earth Return Orbiter and Orbit Insertion Module for the 2027. </a:t>
                      </a:r>
                      <a:endParaRPr lang="en-GB" sz="1400" b="0">
                        <a:solidFill>
                          <a:schemeClr val="tx1"/>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a:solidFill>
                            <a:schemeClr val="dk1"/>
                          </a:solidFill>
                          <a:effectLst/>
                          <a:latin typeface="+mn-lt"/>
                          <a:ea typeface="+mn-ea"/>
                          <a:cs typeface="+mn-cs"/>
                        </a:rPr>
                        <a:t>In 2024 URA Thrusters will deliver two sustainable propulsion flight models for launch and in-orbit demonstration. These will be Europe and the UK’s first water electrolysis and electrospray thrusters.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a:solidFill>
                            <a:schemeClr val="dk1"/>
                          </a:solidFill>
                          <a:effectLst/>
                          <a:latin typeface="+mn-lt"/>
                          <a:ea typeface="+mn-ea"/>
                          <a:cs typeface="+mn-cs"/>
                        </a:rPr>
                        <a:t>Airborne Engineering is the first company in Europe to test a Vertical Take-off Vertical Landing rocket.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873381"/>
                  </a:ext>
                </a:extLst>
              </a:tr>
              <a:tr h="385173">
                <a:tc>
                  <a:txBody>
                    <a:bodyPr/>
                    <a:lstStyle/>
                    <a:p>
                      <a:r>
                        <a:rPr lang="en-GB" sz="1400">
                          <a:latin typeface="+mn-lt"/>
                        </a:rPr>
                        <a:t>MedTech</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a:latin typeface="+mn-lt"/>
                        </a:rPr>
                        <a:t>Approximately 32,000 people work in Buckinghamshire’s life sciences, health and social care sector. </a:t>
                      </a:r>
                    </a:p>
                    <a:p>
                      <a:pPr marL="285750" indent="-285750">
                        <a:buFont typeface="Arial" panose="020B0604020202020204" pitchFamily="34" charset="0"/>
                        <a:buChar char="•"/>
                      </a:pPr>
                      <a:r>
                        <a:rPr lang="en-GB" sz="1400">
                          <a:latin typeface="+mn-lt"/>
                        </a:rPr>
                        <a:t>For every 10 people working in the core </a:t>
                      </a:r>
                      <a:r>
                        <a:rPr lang="en-GB" sz="1400" b="0">
                          <a:latin typeface="+mn-lt"/>
                        </a:rPr>
                        <a:t>life sciences </a:t>
                      </a:r>
                      <a:r>
                        <a:rPr lang="en-GB" sz="1400">
                          <a:latin typeface="+mn-lt"/>
                        </a:rPr>
                        <a:t>sector in England there are 13 people working in the sector in Buckinghamshire.  In addition, companies involved with the wholesale of pharmaceuticals goods employ nearly 9 times as many people in Buckinghamshire than the national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a:solidFill>
                            <a:schemeClr val="dk1"/>
                          </a:solidFill>
                          <a:effectLst/>
                          <a:latin typeface="+mn-lt"/>
                          <a:ea typeface="+mn-ea"/>
                          <a:cs typeface="+mn-cs"/>
                        </a:rPr>
                        <a:t>A new research and innovation centre on the Stoke Mandeville Hospital Site opened in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mn-lt"/>
                        </a:rPr>
                        <a:t>The County is home to global leading </a:t>
                      </a:r>
                      <a:r>
                        <a:rPr lang="en-GB" sz="1400" err="1">
                          <a:latin typeface="+mn-lt"/>
                        </a:rPr>
                        <a:t>lifescience</a:t>
                      </a:r>
                      <a:r>
                        <a:rPr lang="en-GB" sz="1400">
                          <a:latin typeface="+mn-lt"/>
                        </a:rPr>
                        <a:t> companies, including Janssen (Johnson &amp; Johnson), </a:t>
                      </a:r>
                      <a:r>
                        <a:rPr lang="en-GB" sz="1400" err="1">
                          <a:latin typeface="+mn-lt"/>
                        </a:rPr>
                        <a:t>Abbvie</a:t>
                      </a:r>
                      <a:r>
                        <a:rPr lang="en-GB" sz="1400">
                          <a:latin typeface="+mn-lt"/>
                        </a:rPr>
                        <a:t>, GE Healthcare and Danaher, </a:t>
                      </a:r>
                      <a:r>
                        <a:rPr lang="en-GB" sz="1400" err="1">
                          <a:latin typeface="+mn-lt"/>
                        </a:rPr>
                        <a:t>Cyvita</a:t>
                      </a:r>
                      <a:r>
                        <a:rPr lang="en-GB" sz="1400">
                          <a:latin typeface="+mn-lt"/>
                        </a:rPr>
                        <a:t> and Bristol Myers Squibb.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mn-lt"/>
                          <a:ea typeface="Calibri" panose="020F0502020204030204" pitchFamily="34" charset="0"/>
                          <a:cs typeface="Arial" panose="020B0604020202020204" pitchFamily="34" charset="0"/>
                        </a:rPr>
                        <a:t>The health and social care sector continues to grow to deal with the health needs of an ageing population and the need to respond to the aftermath of the Covid-19 pandemic.</a:t>
                      </a:r>
                      <a:endParaRPr lang="en-GB" sz="140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2936120"/>
                  </a:ext>
                </a:extLst>
              </a:tr>
            </a:tbl>
          </a:graphicData>
        </a:graphic>
      </p:graphicFrame>
    </p:spTree>
    <p:extLst>
      <p:ext uri="{BB962C8B-B14F-4D97-AF65-F5344CB8AC3E}">
        <p14:creationId xmlns:p14="http://schemas.microsoft.com/office/powerpoint/2010/main" val="3638349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3BE5-732A-3959-EC91-C03C98D6A357}"/>
              </a:ext>
            </a:extLst>
          </p:cNvPr>
          <p:cNvSpPr>
            <a:spLocks noGrp="1"/>
          </p:cNvSpPr>
          <p:nvPr>
            <p:ph type="title"/>
          </p:nvPr>
        </p:nvSpPr>
        <p:spPr>
          <a:xfrm>
            <a:off x="739301" y="116551"/>
            <a:ext cx="10233499" cy="1325563"/>
          </a:xfrm>
        </p:spPr>
        <p:txBody>
          <a:bodyPr>
            <a:noAutofit/>
          </a:bodyPr>
          <a:lstStyle/>
          <a:p>
            <a:pPr algn="ctr"/>
            <a:r>
              <a:rPr lang="en-GB" sz="2000" b="1">
                <a:solidFill>
                  <a:srgbClr val="006965"/>
                </a:solidFill>
                <a:latin typeface="+mn-lt"/>
              </a:rPr>
              <a:t>Buckinghamshire’s green economy specialisms include: low carbon transport, ‘reduce, repair, recycle’, diversion of waste from landfill and power</a:t>
            </a:r>
            <a:r>
              <a:rPr lang="en-GB" sz="2000">
                <a:latin typeface="+mn-lt"/>
              </a:rPr>
              <a:t>. </a:t>
            </a:r>
          </a:p>
        </p:txBody>
      </p:sp>
      <p:sp>
        <p:nvSpPr>
          <p:cNvPr id="3" name="Content Placeholder 2">
            <a:extLst>
              <a:ext uri="{FF2B5EF4-FFF2-40B4-BE49-F238E27FC236}">
                <a16:creationId xmlns:a16="http://schemas.microsoft.com/office/drawing/2014/main" id="{506DD868-E5EC-0E30-B812-B0D63F8CFA39}"/>
              </a:ext>
            </a:extLst>
          </p:cNvPr>
          <p:cNvSpPr>
            <a:spLocks noGrp="1"/>
          </p:cNvSpPr>
          <p:nvPr>
            <p:ph idx="1"/>
          </p:nvPr>
        </p:nvSpPr>
        <p:spPr>
          <a:xfrm>
            <a:off x="220295" y="1580528"/>
            <a:ext cx="11105225" cy="4351338"/>
          </a:xfrm>
        </p:spPr>
        <p:txBody>
          <a:bodyPr>
            <a:normAutofit/>
          </a:bodyPr>
          <a:lstStyle/>
          <a:p>
            <a:pPr marL="0" indent="0">
              <a:buNone/>
            </a:pPr>
            <a:r>
              <a:rPr lang="en-GB" sz="1600"/>
              <a:t>According to research conducted on behalf of Buckinghamshire LEP and Buckinghamshire Business First, the county’s key strengths and opportunities within the green economy lie across four key sectors: </a:t>
            </a:r>
          </a:p>
          <a:p>
            <a:r>
              <a:rPr lang="en-GB" sz="1600" b="1">
                <a:solidFill>
                  <a:srgbClr val="006965"/>
                </a:solidFill>
              </a:rPr>
              <a:t>Low carbon transport </a:t>
            </a:r>
            <a:r>
              <a:rPr lang="en-GB" sz="1600"/>
              <a:t>– companies such as Robert Bosch and </a:t>
            </a:r>
            <a:r>
              <a:rPr lang="en-GB" sz="1600" err="1"/>
              <a:t>Gridserve</a:t>
            </a:r>
            <a:r>
              <a:rPr lang="en-GB" sz="1600"/>
              <a:t>, both headquartered in Buckinghamshire, are at the forefront of developing and scaling the technology required to address the UK’s high emissions from surface transport. Together with the rapidly growing EV technologies within the Silverstone Cluster, there is the potential for Buckinghamshire-led innovation to deliver significant change. </a:t>
            </a:r>
          </a:p>
          <a:p>
            <a:r>
              <a:rPr lang="en-GB" sz="1600" b="1">
                <a:solidFill>
                  <a:srgbClr val="006965"/>
                </a:solidFill>
              </a:rPr>
              <a:t>Reduce, Reuse, Repair, Recycle </a:t>
            </a:r>
            <a:r>
              <a:rPr lang="en-GB" sz="1600"/>
              <a:t>– a wide range of companies in Buckinghamshire operate in this sector, from </a:t>
            </a:r>
            <a:r>
              <a:rPr lang="en-GB" sz="1600" err="1"/>
              <a:t>Olleco</a:t>
            </a:r>
            <a:r>
              <a:rPr lang="en-GB" sz="1600"/>
              <a:t> (who recycle waste food into renewable energy) to </a:t>
            </a:r>
            <a:r>
              <a:rPr lang="en-GB" sz="1600" err="1"/>
              <a:t>GreenTech</a:t>
            </a:r>
            <a:r>
              <a:rPr lang="en-GB" sz="1600"/>
              <a:t> Distribution (who recycle old mobile devices) and start-up sustainable nappy companies Kit &amp; Kin and Mama Bamboo. </a:t>
            </a:r>
          </a:p>
          <a:p>
            <a:r>
              <a:rPr lang="en-GB" sz="1600" b="1">
                <a:solidFill>
                  <a:srgbClr val="006965"/>
                </a:solidFill>
              </a:rPr>
              <a:t>Diversion of waste from landfill </a:t>
            </a:r>
            <a:r>
              <a:rPr lang="en-GB" sz="1600"/>
              <a:t>– major multi-national waste company Biffa is headquartered in Buckinghamshire, as are a number of other smaller waste firms, mainly around the High Wycombe and Marlow areas. Getting to net zero will be impossible without addressing emissions associated with resource consumption, for which this sector is key. </a:t>
            </a:r>
          </a:p>
          <a:p>
            <a:r>
              <a:rPr lang="en-GB" sz="1600" b="1">
                <a:solidFill>
                  <a:srgbClr val="006965"/>
                </a:solidFill>
              </a:rPr>
              <a:t>Power </a:t>
            </a:r>
            <a:r>
              <a:rPr lang="en-GB" sz="1600"/>
              <a:t>– civil nuclear supplier </a:t>
            </a:r>
            <a:r>
              <a:rPr lang="en-GB" sz="1600" err="1"/>
              <a:t>Urenco</a:t>
            </a:r>
            <a:r>
              <a:rPr lang="en-GB" sz="1600"/>
              <a:t>, along with a number of solar energy and biomass companies, have a presence in Buckinghamshire. </a:t>
            </a:r>
          </a:p>
        </p:txBody>
      </p:sp>
      <p:sp>
        <p:nvSpPr>
          <p:cNvPr id="4" name="TextBox 3">
            <a:extLst>
              <a:ext uri="{FF2B5EF4-FFF2-40B4-BE49-F238E27FC236}">
                <a16:creationId xmlns:a16="http://schemas.microsoft.com/office/drawing/2014/main" id="{B63CBC97-16F3-BD4B-18AF-90DDBA3E7E11}"/>
              </a:ext>
            </a:extLst>
          </p:cNvPr>
          <p:cNvSpPr txBox="1"/>
          <p:nvPr/>
        </p:nvSpPr>
        <p:spPr>
          <a:xfrm>
            <a:off x="319596" y="5832629"/>
            <a:ext cx="5776404" cy="338554"/>
          </a:xfrm>
          <a:prstGeom prst="rect">
            <a:avLst/>
          </a:prstGeom>
          <a:noFill/>
        </p:spPr>
        <p:txBody>
          <a:bodyPr wrap="square" rtlCol="0">
            <a:spAutoFit/>
          </a:bodyPr>
          <a:lstStyle/>
          <a:p>
            <a:r>
              <a:rPr lang="en-GB" sz="1600"/>
              <a:t>The full audit and interactive map can be viewed </a:t>
            </a:r>
            <a:r>
              <a:rPr lang="en-GB" sz="1600">
                <a:hlinkClick r:id="rId2"/>
              </a:rPr>
              <a:t>here</a:t>
            </a:r>
            <a:r>
              <a:rPr lang="en-GB" sz="1600"/>
              <a:t>. </a:t>
            </a:r>
          </a:p>
        </p:txBody>
      </p:sp>
    </p:spTree>
    <p:extLst>
      <p:ext uri="{BB962C8B-B14F-4D97-AF65-F5344CB8AC3E}">
        <p14:creationId xmlns:p14="http://schemas.microsoft.com/office/powerpoint/2010/main" val="4217388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B70A-750F-4E58-9C1D-F05A82FF56D3}"/>
              </a:ext>
            </a:extLst>
          </p:cNvPr>
          <p:cNvSpPr>
            <a:spLocks noGrp="1"/>
          </p:cNvSpPr>
          <p:nvPr>
            <p:ph type="title"/>
          </p:nvPr>
        </p:nvSpPr>
        <p:spPr>
          <a:xfrm>
            <a:off x="523466" y="-96310"/>
            <a:ext cx="10515600" cy="1325563"/>
          </a:xfrm>
        </p:spPr>
        <p:txBody>
          <a:bodyPr>
            <a:normAutofit/>
          </a:bodyPr>
          <a:lstStyle/>
          <a:p>
            <a:pPr algn="ctr"/>
            <a:r>
              <a:rPr lang="en-GB" sz="2000" b="1">
                <a:solidFill>
                  <a:srgbClr val="006965"/>
                </a:solidFill>
                <a:latin typeface="+mn-lt"/>
              </a:rPr>
              <a:t>Buckinghamshire’s high growth firms are more likely to be operating within the industrials* and the built environment sector than is the case nationally. </a:t>
            </a:r>
            <a:br>
              <a:rPr lang="en-GB" sz="2400" b="1">
                <a:solidFill>
                  <a:srgbClr val="006965"/>
                </a:solidFill>
                <a:latin typeface="+mn-lt"/>
              </a:rPr>
            </a:br>
            <a:br>
              <a:rPr lang="en-GB" sz="1000" b="1">
                <a:solidFill>
                  <a:srgbClr val="006965"/>
                </a:solidFill>
                <a:latin typeface="+mn-lt"/>
              </a:rPr>
            </a:br>
            <a:r>
              <a:rPr lang="en-GB" sz="1800" b="1">
                <a:solidFill>
                  <a:srgbClr val="006965"/>
                </a:solidFill>
                <a:latin typeface="+mn-lt"/>
              </a:rPr>
              <a:t>(*Industrials includes engineering, food &amp; drink processing and manufacturing of consumer goods). </a:t>
            </a:r>
            <a:endParaRPr lang="en-GB" sz="2400" b="1">
              <a:solidFill>
                <a:srgbClr val="006965"/>
              </a:solidFill>
              <a:latin typeface="+mn-lt"/>
            </a:endParaRPr>
          </a:p>
        </p:txBody>
      </p:sp>
      <p:sp>
        <p:nvSpPr>
          <p:cNvPr id="12" name="TextBox 11">
            <a:extLst>
              <a:ext uri="{FF2B5EF4-FFF2-40B4-BE49-F238E27FC236}">
                <a16:creationId xmlns:a16="http://schemas.microsoft.com/office/drawing/2014/main" id="{1EB8EAEA-B103-4C8A-9055-E3E278EA4701}"/>
              </a:ext>
            </a:extLst>
          </p:cNvPr>
          <p:cNvSpPr txBox="1"/>
          <p:nvPr/>
        </p:nvSpPr>
        <p:spPr>
          <a:xfrm>
            <a:off x="100842" y="1287075"/>
            <a:ext cx="5181599" cy="369332"/>
          </a:xfrm>
          <a:prstGeom prst="rect">
            <a:avLst/>
          </a:prstGeom>
          <a:noFill/>
        </p:spPr>
        <p:txBody>
          <a:bodyPr wrap="square" rtlCol="0">
            <a:spAutoFit/>
          </a:bodyPr>
          <a:lstStyle/>
          <a:p>
            <a:r>
              <a:rPr lang="en-GB" i="0">
                <a:solidFill>
                  <a:srgbClr val="006965"/>
                </a:solidFill>
                <a:effectLst/>
              </a:rPr>
              <a:t>High growth firms by sector </a:t>
            </a:r>
            <a:endParaRPr lang="en-GB">
              <a:solidFill>
                <a:srgbClr val="006965"/>
              </a:solidFill>
            </a:endParaRPr>
          </a:p>
        </p:txBody>
      </p:sp>
      <p:sp>
        <p:nvSpPr>
          <p:cNvPr id="16" name="TextBox 15">
            <a:extLst>
              <a:ext uri="{FF2B5EF4-FFF2-40B4-BE49-F238E27FC236}">
                <a16:creationId xmlns:a16="http://schemas.microsoft.com/office/drawing/2014/main" id="{4804BDAE-EDC8-41F0-A51F-E89C77ADFA3A}"/>
              </a:ext>
            </a:extLst>
          </p:cNvPr>
          <p:cNvSpPr txBox="1"/>
          <p:nvPr/>
        </p:nvSpPr>
        <p:spPr>
          <a:xfrm>
            <a:off x="6479887" y="1265902"/>
            <a:ext cx="6100762" cy="369332"/>
          </a:xfrm>
          <a:prstGeom prst="rect">
            <a:avLst/>
          </a:prstGeom>
          <a:noFill/>
        </p:spPr>
        <p:txBody>
          <a:bodyPr wrap="square">
            <a:spAutoFit/>
          </a:bodyPr>
          <a:lstStyle/>
          <a:p>
            <a:r>
              <a:rPr lang="en-GB" i="0">
                <a:solidFill>
                  <a:srgbClr val="006965"/>
                </a:solidFill>
                <a:effectLst/>
              </a:rPr>
              <a:t>High growth firms by buzzword</a:t>
            </a:r>
            <a:endParaRPr lang="en-GB">
              <a:solidFill>
                <a:srgbClr val="006965"/>
              </a:solidFill>
            </a:endParaRPr>
          </a:p>
        </p:txBody>
      </p:sp>
      <p:sp>
        <p:nvSpPr>
          <p:cNvPr id="3" name="TextBox 2">
            <a:extLst>
              <a:ext uri="{FF2B5EF4-FFF2-40B4-BE49-F238E27FC236}">
                <a16:creationId xmlns:a16="http://schemas.microsoft.com/office/drawing/2014/main" id="{A7926245-41F0-90AA-7D17-05193D2E34F4}"/>
              </a:ext>
            </a:extLst>
          </p:cNvPr>
          <p:cNvSpPr txBox="1"/>
          <p:nvPr/>
        </p:nvSpPr>
        <p:spPr>
          <a:xfrm>
            <a:off x="10451772" y="6049678"/>
            <a:ext cx="2013307" cy="276999"/>
          </a:xfrm>
          <a:prstGeom prst="rect">
            <a:avLst/>
          </a:prstGeom>
          <a:noFill/>
        </p:spPr>
        <p:txBody>
          <a:bodyPr wrap="square" rtlCol="0">
            <a:spAutoFit/>
          </a:bodyPr>
          <a:lstStyle/>
          <a:p>
            <a:r>
              <a:rPr lang="en-GB" sz="1200"/>
              <a:t>Source: </a:t>
            </a:r>
            <a:r>
              <a:rPr lang="en-GB" sz="1200" err="1">
                <a:hlinkClick r:id="rId3"/>
              </a:rPr>
              <a:t>Beauhurst</a:t>
            </a:r>
            <a:r>
              <a:rPr lang="en-GB" sz="1200">
                <a:hlinkClick r:id="rId3"/>
              </a:rPr>
              <a:t>, </a:t>
            </a:r>
            <a:r>
              <a:rPr lang="en-GB" sz="1200"/>
              <a:t>2023</a:t>
            </a:r>
          </a:p>
        </p:txBody>
      </p:sp>
      <p:graphicFrame>
        <p:nvGraphicFramePr>
          <p:cNvPr id="6" name="Chart 5">
            <a:extLst>
              <a:ext uri="{FF2B5EF4-FFF2-40B4-BE49-F238E27FC236}">
                <a16:creationId xmlns:a16="http://schemas.microsoft.com/office/drawing/2014/main" id="{B6E63EDA-178F-9139-28F1-AD97057D2971}"/>
              </a:ext>
            </a:extLst>
          </p:cNvPr>
          <p:cNvGraphicFramePr>
            <a:graphicFrameLocks/>
          </p:cNvGraphicFramePr>
          <p:nvPr>
            <p:extLst>
              <p:ext uri="{D42A27DB-BD31-4B8C-83A1-F6EECF244321}">
                <p14:modId xmlns:p14="http://schemas.microsoft.com/office/powerpoint/2010/main" val="2590177920"/>
              </p:ext>
            </p:extLst>
          </p:nvPr>
        </p:nvGraphicFramePr>
        <p:xfrm>
          <a:off x="231015" y="1659803"/>
          <a:ext cx="5868917" cy="4779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128ACD8-BE36-6DE6-0711-C2F0C09E4DCC}"/>
              </a:ext>
            </a:extLst>
          </p:cNvPr>
          <p:cNvGraphicFramePr>
            <a:graphicFrameLocks/>
          </p:cNvGraphicFramePr>
          <p:nvPr>
            <p:extLst>
              <p:ext uri="{D42A27DB-BD31-4B8C-83A1-F6EECF244321}">
                <p14:modId xmlns:p14="http://schemas.microsoft.com/office/powerpoint/2010/main" val="2795228921"/>
              </p:ext>
            </p:extLst>
          </p:nvPr>
        </p:nvGraphicFramePr>
        <p:xfrm>
          <a:off x="6409868" y="1659804"/>
          <a:ext cx="5204460" cy="4779320"/>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8">
            <a:extLst>
              <a:ext uri="{FF2B5EF4-FFF2-40B4-BE49-F238E27FC236}">
                <a16:creationId xmlns:a16="http://schemas.microsoft.com/office/drawing/2014/main" id="{631F5670-18AF-7A17-307D-CA5E7A2D2B27}"/>
              </a:ext>
            </a:extLst>
          </p:cNvPr>
          <p:cNvSpPr/>
          <p:nvPr/>
        </p:nvSpPr>
        <p:spPr>
          <a:xfrm>
            <a:off x="4233367" y="2408181"/>
            <a:ext cx="626166" cy="377687"/>
          </a:xfrm>
          <a:prstGeom prst="ellipse">
            <a:avLst/>
          </a:prstGeom>
          <a:noFill/>
          <a:ln>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C5D7CE4-E42B-AD89-FF31-5B4CB0AFB338}"/>
              </a:ext>
            </a:extLst>
          </p:cNvPr>
          <p:cNvSpPr/>
          <p:nvPr/>
        </p:nvSpPr>
        <p:spPr>
          <a:xfrm>
            <a:off x="3062443" y="3243470"/>
            <a:ext cx="626166" cy="371060"/>
          </a:xfrm>
          <a:prstGeom prst="ellipse">
            <a:avLst/>
          </a:prstGeom>
          <a:noFill/>
          <a:ln>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0220B99-8EA5-9888-136E-4EBF161825B7}"/>
              </a:ext>
            </a:extLst>
          </p:cNvPr>
          <p:cNvSpPr/>
          <p:nvPr/>
        </p:nvSpPr>
        <p:spPr>
          <a:xfrm>
            <a:off x="8453687" y="3155931"/>
            <a:ext cx="626166" cy="377687"/>
          </a:xfrm>
          <a:prstGeom prst="ellipse">
            <a:avLst/>
          </a:prstGeom>
          <a:noFill/>
          <a:ln>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0886E20-5497-DCCC-A8CA-01A10B1D325B}"/>
              </a:ext>
            </a:extLst>
          </p:cNvPr>
          <p:cNvSpPr/>
          <p:nvPr/>
        </p:nvSpPr>
        <p:spPr>
          <a:xfrm>
            <a:off x="8140604" y="3606915"/>
            <a:ext cx="626166" cy="377687"/>
          </a:xfrm>
          <a:prstGeom prst="ellipse">
            <a:avLst/>
          </a:prstGeom>
          <a:noFill/>
          <a:ln>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934D026-3AA5-DEC0-9B6A-5A1AB1FF1D4E}"/>
              </a:ext>
            </a:extLst>
          </p:cNvPr>
          <p:cNvSpPr/>
          <p:nvPr/>
        </p:nvSpPr>
        <p:spPr>
          <a:xfrm>
            <a:off x="7916266" y="5142090"/>
            <a:ext cx="626166" cy="377687"/>
          </a:xfrm>
          <a:prstGeom prst="ellipse">
            <a:avLst/>
          </a:prstGeom>
          <a:noFill/>
          <a:ln>
            <a:solidFill>
              <a:srgbClr val="0069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C277851-3CCA-B11A-0EED-AB07EDBFECBC}"/>
              </a:ext>
            </a:extLst>
          </p:cNvPr>
          <p:cNvSpPr txBox="1"/>
          <p:nvPr/>
        </p:nvSpPr>
        <p:spPr>
          <a:xfrm>
            <a:off x="9199080" y="3488452"/>
            <a:ext cx="2842590" cy="1815882"/>
          </a:xfrm>
          <a:prstGeom prst="rect">
            <a:avLst/>
          </a:prstGeom>
          <a:solidFill>
            <a:schemeClr val="bg1"/>
          </a:solidFill>
        </p:spPr>
        <p:txBody>
          <a:bodyPr wrap="square" rtlCol="0">
            <a:spAutoFit/>
          </a:bodyPr>
          <a:lstStyle/>
          <a:p>
            <a:r>
              <a:rPr lang="en-GB" sz="1600"/>
              <a:t>Whilst numbers are small, a higher proportion of Buckinghamshire’s high growth firms specialise in EdTech, vegan or vegetarian products and organic goods than the national average.</a:t>
            </a:r>
          </a:p>
        </p:txBody>
      </p:sp>
    </p:spTree>
    <p:extLst>
      <p:ext uri="{BB962C8B-B14F-4D97-AF65-F5344CB8AC3E}">
        <p14:creationId xmlns:p14="http://schemas.microsoft.com/office/powerpoint/2010/main" val="82592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Summary</a:t>
            </a:r>
          </a:p>
        </p:txBody>
      </p:sp>
    </p:spTree>
    <p:extLst>
      <p:ext uri="{BB962C8B-B14F-4D97-AF65-F5344CB8AC3E}">
        <p14:creationId xmlns:p14="http://schemas.microsoft.com/office/powerpoint/2010/main" val="371732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Economic Performance</a:t>
            </a:r>
          </a:p>
        </p:txBody>
      </p:sp>
    </p:spTree>
    <p:extLst>
      <p:ext uri="{BB962C8B-B14F-4D97-AF65-F5344CB8AC3E}">
        <p14:creationId xmlns:p14="http://schemas.microsoft.com/office/powerpoint/2010/main" val="2955245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793E1B-4BDA-83A5-E95F-EC389550D8FA}"/>
              </a:ext>
            </a:extLst>
          </p:cNvPr>
          <p:cNvSpPr>
            <a:spLocks noGrp="1"/>
          </p:cNvSpPr>
          <p:nvPr>
            <p:ph type="title"/>
          </p:nvPr>
        </p:nvSpPr>
        <p:spPr>
          <a:xfrm>
            <a:off x="300872" y="242576"/>
            <a:ext cx="10515600" cy="624689"/>
          </a:xfrm>
        </p:spPr>
        <p:txBody>
          <a:bodyPr>
            <a:normAutofit/>
          </a:bodyPr>
          <a:lstStyle/>
          <a:p>
            <a:r>
              <a:rPr lang="en-GB" sz="3200" b="1">
                <a:solidFill>
                  <a:srgbClr val="006965"/>
                </a:solidFill>
                <a:latin typeface="+mn-lt"/>
              </a:rPr>
              <a:t>Summary </a:t>
            </a:r>
          </a:p>
        </p:txBody>
      </p:sp>
      <p:sp>
        <p:nvSpPr>
          <p:cNvPr id="5" name="Content Placeholder 4">
            <a:extLst>
              <a:ext uri="{FF2B5EF4-FFF2-40B4-BE49-F238E27FC236}">
                <a16:creationId xmlns:a16="http://schemas.microsoft.com/office/drawing/2014/main" id="{467B50B4-20B2-CB3D-D5C8-D70AEA7597B0}"/>
              </a:ext>
            </a:extLst>
          </p:cNvPr>
          <p:cNvSpPr>
            <a:spLocks noGrp="1"/>
          </p:cNvSpPr>
          <p:nvPr>
            <p:ph idx="1"/>
          </p:nvPr>
        </p:nvSpPr>
        <p:spPr>
          <a:xfrm>
            <a:off x="404567" y="1253331"/>
            <a:ext cx="10515600" cy="2175669"/>
          </a:xfrm>
        </p:spPr>
        <p:txBody>
          <a:bodyPr>
            <a:noAutofit/>
          </a:bodyPr>
          <a:lstStyle/>
          <a:p>
            <a:r>
              <a:rPr lang="en-GB" sz="2000"/>
              <a:t>As has been the case nationally, the Buckinghamshire economy has faltered in recent years.</a:t>
            </a:r>
          </a:p>
          <a:p>
            <a:r>
              <a:rPr lang="en-GB" sz="2000"/>
              <a:t>Whilst the county’s economy is strong when compared with most other areas of England, it is not as strong as it once was, and tends to be out-performed by its neighbours and the rest of the South East. </a:t>
            </a:r>
          </a:p>
          <a:p>
            <a:r>
              <a:rPr lang="en-GB" sz="2000"/>
              <a:t>The latest data suggests some improvements in productivity growth over the last few years.  </a:t>
            </a:r>
          </a:p>
          <a:p>
            <a:r>
              <a:rPr lang="en-GB" sz="2000"/>
              <a:t>To continue and accelerate this trend, consideration should be given to (amongst other things):</a:t>
            </a:r>
          </a:p>
          <a:p>
            <a:pPr marL="0" indent="0">
              <a:buNone/>
            </a:pPr>
            <a:r>
              <a:rPr lang="en-GB" sz="2000"/>
              <a:t> </a:t>
            </a:r>
          </a:p>
          <a:p>
            <a:pPr lvl="1">
              <a:buFont typeface="Wingdings" panose="05000000000000000000" pitchFamily="2" charset="2"/>
              <a:buChar char="Ø"/>
            </a:pPr>
            <a:r>
              <a:rPr lang="en-GB" sz="2000"/>
              <a:t>Growing Buckinghamshire’s tradable and knowledge economy sectors, in particular those in which we have a competitive advantage (i.e. our strategic growth sectors / clusters).</a:t>
            </a:r>
          </a:p>
          <a:p>
            <a:pPr lvl="1">
              <a:buFont typeface="Wingdings" panose="05000000000000000000" pitchFamily="2" charset="2"/>
              <a:buChar char="Ø"/>
            </a:pPr>
            <a:r>
              <a:rPr lang="en-GB" sz="2000"/>
              <a:t>Increasing the number of high growth firms located within the county.  </a:t>
            </a:r>
          </a:p>
          <a:p>
            <a:pPr lvl="1">
              <a:buFont typeface="Wingdings" panose="05000000000000000000" pitchFamily="2" charset="2"/>
              <a:buChar char="Ø"/>
            </a:pPr>
            <a:endParaRPr lang="en-GB" sz="2000"/>
          </a:p>
          <a:p>
            <a:r>
              <a:rPr lang="en-GB" sz="2000"/>
              <a:t>This evidence base, along with evidence on Buckinghamshire’s labour market and skills needs, innovation and international trade, plus deep-dive analysis of the drivers of productivity and local sector/cluster specialisms, will be used to inform future local economic strategy. </a:t>
            </a:r>
          </a:p>
        </p:txBody>
      </p:sp>
    </p:spTree>
    <p:extLst>
      <p:ext uri="{BB962C8B-B14F-4D97-AF65-F5344CB8AC3E}">
        <p14:creationId xmlns:p14="http://schemas.microsoft.com/office/powerpoint/2010/main" val="3063084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8A5BB-1781-5547-9190-7060A6126618}"/>
              </a:ext>
            </a:extLst>
          </p:cNvPr>
          <p:cNvSpPr>
            <a:spLocks noGrp="1"/>
          </p:cNvSpPr>
          <p:nvPr>
            <p:ph type="title"/>
          </p:nvPr>
        </p:nvSpPr>
        <p:spPr/>
        <p:txBody>
          <a:bodyPr/>
          <a:lstStyle/>
          <a:p>
            <a:r>
              <a:rPr lang="en-GB" b="1">
                <a:solidFill>
                  <a:schemeClr val="bg1"/>
                </a:solidFill>
                <a:latin typeface="+mn-lt"/>
              </a:rPr>
              <a:t>Annex</a:t>
            </a:r>
          </a:p>
        </p:txBody>
      </p:sp>
    </p:spTree>
    <p:extLst>
      <p:ext uri="{BB962C8B-B14F-4D97-AF65-F5344CB8AC3E}">
        <p14:creationId xmlns:p14="http://schemas.microsoft.com/office/powerpoint/2010/main" val="510059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54CD-1936-D5FF-30A4-D2FC81A5898D}"/>
              </a:ext>
            </a:extLst>
          </p:cNvPr>
          <p:cNvSpPr>
            <a:spLocks noGrp="1"/>
          </p:cNvSpPr>
          <p:nvPr>
            <p:ph type="title"/>
          </p:nvPr>
        </p:nvSpPr>
        <p:spPr>
          <a:xfrm>
            <a:off x="261151" y="231960"/>
            <a:ext cx="10515600" cy="691317"/>
          </a:xfrm>
        </p:spPr>
        <p:txBody>
          <a:bodyPr>
            <a:normAutofit/>
          </a:bodyPr>
          <a:lstStyle/>
          <a:p>
            <a:r>
              <a:rPr lang="en-GB" sz="3200" b="1">
                <a:solidFill>
                  <a:srgbClr val="006965"/>
                </a:solidFill>
                <a:latin typeface="+mn-lt"/>
              </a:rPr>
              <a:t>Data sources	</a:t>
            </a:r>
          </a:p>
        </p:txBody>
      </p:sp>
      <p:sp>
        <p:nvSpPr>
          <p:cNvPr id="3" name="Content Placeholder 2">
            <a:extLst>
              <a:ext uri="{FF2B5EF4-FFF2-40B4-BE49-F238E27FC236}">
                <a16:creationId xmlns:a16="http://schemas.microsoft.com/office/drawing/2014/main" id="{A0B3C5F9-94B4-DBB3-313B-88D7C73A3E6A}"/>
              </a:ext>
            </a:extLst>
          </p:cNvPr>
          <p:cNvSpPr>
            <a:spLocks noGrp="1"/>
          </p:cNvSpPr>
          <p:nvPr>
            <p:ph idx="1"/>
          </p:nvPr>
        </p:nvSpPr>
        <p:spPr>
          <a:xfrm>
            <a:off x="367683" y="1035513"/>
            <a:ext cx="10515600" cy="4351338"/>
          </a:xfrm>
        </p:spPr>
        <p:txBody>
          <a:bodyPr>
            <a:normAutofit/>
          </a:bodyPr>
          <a:lstStyle/>
          <a:p>
            <a:pPr marL="0" indent="0">
              <a:buNone/>
            </a:pPr>
            <a:r>
              <a:rPr lang="en-GB" sz="1800"/>
              <a:t>The analysis presented within this report draws on the following Office for National Statistics (ONS) data sources: </a:t>
            </a:r>
          </a:p>
          <a:p>
            <a:pPr lvl="1"/>
            <a:r>
              <a:rPr lang="en-GB" sz="1700">
                <a:hlinkClick r:id="rId2"/>
              </a:rPr>
              <a:t>Sub-regional GVA 2021</a:t>
            </a:r>
            <a:endParaRPr lang="en-GB" sz="1700"/>
          </a:p>
          <a:p>
            <a:pPr lvl="1"/>
            <a:r>
              <a:rPr lang="en-GB" sz="1700">
                <a:hlinkClick r:id="rId3"/>
              </a:rPr>
              <a:t>Sub-regional Productivity 2021</a:t>
            </a:r>
            <a:endParaRPr lang="en-GB" sz="1700"/>
          </a:p>
          <a:p>
            <a:pPr lvl="1"/>
            <a:r>
              <a:rPr lang="en-GB" sz="1700">
                <a:hlinkClick r:id="rId4"/>
              </a:rPr>
              <a:t>UK Business Population: Size, activity, and location 2023</a:t>
            </a:r>
            <a:r>
              <a:rPr lang="en-GB" sz="1700"/>
              <a:t> (see next slide for further details) </a:t>
            </a:r>
          </a:p>
          <a:p>
            <a:pPr lvl="1"/>
            <a:r>
              <a:rPr lang="en-GB" sz="1700">
                <a:hlinkClick r:id="rId5"/>
              </a:rPr>
              <a:t>Business Demography 2022 </a:t>
            </a:r>
            <a:r>
              <a:rPr lang="en-GB" sz="1700"/>
              <a:t>(see next slide for further details) </a:t>
            </a:r>
          </a:p>
          <a:p>
            <a:pPr lvl="1"/>
            <a:r>
              <a:rPr lang="en-GB" sz="1700">
                <a:hlinkClick r:id="rId6"/>
              </a:rPr>
              <a:t>Business Register and Employment Survey 2022</a:t>
            </a:r>
            <a:endParaRPr lang="en-GB" sz="1700"/>
          </a:p>
          <a:p>
            <a:pPr marL="0" indent="0">
              <a:buNone/>
            </a:pPr>
            <a:endParaRPr lang="en-GB" sz="1800"/>
          </a:p>
          <a:p>
            <a:pPr marL="0" indent="0">
              <a:buNone/>
            </a:pPr>
            <a:r>
              <a:rPr lang="en-GB" sz="1800"/>
              <a:t>Plus, information from data providers </a:t>
            </a:r>
            <a:r>
              <a:rPr lang="en-GB" sz="1800" err="1">
                <a:hlinkClick r:id="rId7"/>
              </a:rPr>
              <a:t>Beauhurst</a:t>
            </a:r>
            <a:r>
              <a:rPr lang="en-GB" sz="1800"/>
              <a:t> (on high growth firms) and </a:t>
            </a:r>
            <a:r>
              <a:rPr lang="en-GB" sz="1800" err="1">
                <a:hlinkClick r:id="rId8"/>
              </a:rPr>
              <a:t>BankSearch</a:t>
            </a:r>
            <a:r>
              <a:rPr lang="en-GB" sz="1800"/>
              <a:t> (on business start-ups), along with locally generated intelligence. </a:t>
            </a:r>
          </a:p>
          <a:p>
            <a:pPr marL="0" indent="0">
              <a:buNone/>
            </a:pPr>
            <a:endParaRPr lang="en-GB" sz="1800"/>
          </a:p>
          <a:p>
            <a:pPr marL="0" indent="0">
              <a:buNone/>
            </a:pPr>
            <a:endParaRPr lang="en-GB" sz="1800"/>
          </a:p>
          <a:p>
            <a:endParaRPr lang="en-GB"/>
          </a:p>
        </p:txBody>
      </p:sp>
    </p:spTree>
    <p:extLst>
      <p:ext uri="{BB962C8B-B14F-4D97-AF65-F5344CB8AC3E}">
        <p14:creationId xmlns:p14="http://schemas.microsoft.com/office/powerpoint/2010/main" val="687142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FA29-34EA-4FB5-9D67-BFB20C9BE7AB}"/>
              </a:ext>
            </a:extLst>
          </p:cNvPr>
          <p:cNvSpPr>
            <a:spLocks noGrp="1"/>
          </p:cNvSpPr>
          <p:nvPr>
            <p:ph type="title"/>
          </p:nvPr>
        </p:nvSpPr>
        <p:spPr>
          <a:xfrm>
            <a:off x="281029" y="1110069"/>
            <a:ext cx="4569266" cy="491053"/>
          </a:xfrm>
        </p:spPr>
        <p:txBody>
          <a:bodyPr>
            <a:normAutofit/>
          </a:bodyPr>
          <a:lstStyle/>
          <a:p>
            <a:r>
              <a:rPr lang="en-GB" sz="2000" b="1">
                <a:solidFill>
                  <a:srgbClr val="006965"/>
                </a:solidFill>
                <a:latin typeface="+mn-lt"/>
              </a:rPr>
              <a:t>Business Demography – 2022  </a:t>
            </a:r>
          </a:p>
        </p:txBody>
      </p:sp>
      <p:sp>
        <p:nvSpPr>
          <p:cNvPr id="3" name="Content Placeholder 2">
            <a:extLst>
              <a:ext uri="{FF2B5EF4-FFF2-40B4-BE49-F238E27FC236}">
                <a16:creationId xmlns:a16="http://schemas.microsoft.com/office/drawing/2014/main" id="{519B639A-F8B4-4AB9-90BB-54EA8D113587}"/>
              </a:ext>
            </a:extLst>
          </p:cNvPr>
          <p:cNvSpPr>
            <a:spLocks noGrp="1"/>
          </p:cNvSpPr>
          <p:nvPr>
            <p:ph idx="1"/>
          </p:nvPr>
        </p:nvSpPr>
        <p:spPr>
          <a:xfrm>
            <a:off x="367683" y="1744166"/>
            <a:ext cx="4985552" cy="3869084"/>
          </a:xfrm>
          <a:noFill/>
          <a:ln>
            <a:solidFill>
              <a:schemeClr val="tx1"/>
            </a:solidFill>
          </a:ln>
        </p:spPr>
        <p:txBody>
          <a:bodyPr/>
          <a:lstStyle/>
          <a:p>
            <a:pPr marL="0" algn="l" rtl="0" eaLnBrk="1" fontAlgn="t" latinLnBrk="0" hangingPunct="1">
              <a:spcBef>
                <a:spcPts val="0"/>
              </a:spcBef>
              <a:spcAft>
                <a:spcPts val="0"/>
              </a:spcAft>
            </a:pPr>
            <a:endParaRPr lang="en-GB" sz="1800" b="0" i="0" u="none" strike="noStrike">
              <a:effectLst/>
            </a:endParaRPr>
          </a:p>
          <a:p>
            <a:pPr marL="283464" marR="0" indent="-283464" algn="l" rtl="0" eaLnBrk="1" fontAlgn="auto" latinLnBrk="0" hangingPunct="1">
              <a:spcBef>
                <a:spcPts val="0"/>
              </a:spcBef>
              <a:spcAft>
                <a:spcPts val="0"/>
              </a:spcAft>
            </a:pPr>
            <a:r>
              <a:rPr lang="en-GB" sz="1600" b="0" i="0" u="none" strike="noStrike" kern="1200">
                <a:effectLst/>
              </a:rPr>
              <a:t>This dataset presents annual data on the number of businesses (enterprises) registered for Value Added Tax (VAT) and/or Pay As You Earn (PAYE)</a:t>
            </a:r>
            <a:endParaRPr lang="en-GB" sz="1600" b="0" i="0" u="none" strike="noStrike">
              <a:effectLst/>
            </a:endParaRPr>
          </a:p>
          <a:p>
            <a:pPr marL="283464" marR="0" indent="-283464" algn="l" rtl="0" eaLnBrk="1" fontAlgn="auto" latinLnBrk="0" hangingPunct="1">
              <a:spcBef>
                <a:spcPts val="0"/>
              </a:spcBef>
              <a:spcAft>
                <a:spcPts val="0"/>
              </a:spcAft>
            </a:pPr>
            <a:r>
              <a:rPr lang="en-GB" sz="1600" b="0" i="0" u="none" strike="noStrike" kern="1200">
                <a:effectLst/>
              </a:rPr>
              <a:t>Low turnover non-employing (unregistered) businesses are not covered by this data </a:t>
            </a:r>
            <a:endParaRPr lang="en-GB" sz="1600" b="0" i="0" u="none" strike="noStrike">
              <a:effectLst/>
            </a:endParaRPr>
          </a:p>
          <a:p>
            <a:pPr marL="283464" marR="0" indent="-283464" algn="l" rtl="0" eaLnBrk="1" fontAlgn="auto" latinLnBrk="0" hangingPunct="1">
              <a:spcBef>
                <a:spcPts val="0"/>
              </a:spcBef>
              <a:spcAft>
                <a:spcPts val="0"/>
              </a:spcAft>
            </a:pPr>
            <a:r>
              <a:rPr lang="en-GB" sz="1600" b="0" i="0" u="none" strike="noStrike" kern="1200">
                <a:effectLst/>
              </a:rPr>
              <a:t>The data is produced by the Office for National </a:t>
            </a:r>
            <a:r>
              <a:rPr lang="en-GB" sz="1600"/>
              <a:t>Statistics from the Inter-Departmental Business Register (IDBR)</a:t>
            </a:r>
          </a:p>
          <a:p>
            <a:pPr marL="283464" marR="0" indent="-283464" algn="l" rtl="0" eaLnBrk="1" fontAlgn="auto" latinLnBrk="0" hangingPunct="1">
              <a:spcBef>
                <a:spcPts val="0"/>
              </a:spcBef>
              <a:spcAft>
                <a:spcPts val="0"/>
              </a:spcAft>
            </a:pPr>
            <a:r>
              <a:rPr lang="en-GB" sz="1600"/>
              <a:t>The 2022 data measures businesses that were active between December 2020 and December 2021</a:t>
            </a:r>
          </a:p>
          <a:p>
            <a:pPr marL="283464" indent="-283464" algn="l" rtl="0" eaLnBrk="1" fontAlgn="t" latinLnBrk="0" hangingPunct="1">
              <a:spcBef>
                <a:spcPts val="0"/>
              </a:spcBef>
              <a:spcAft>
                <a:spcPts val="0"/>
              </a:spcAft>
            </a:pPr>
            <a:r>
              <a:rPr lang="en-GB" sz="1600" b="0" i="0" u="none" strike="noStrike" kern="1200">
                <a:effectLst/>
              </a:rPr>
              <a:t>Being ‘active’ means that they either had turnover of employment at any time in the reference year</a:t>
            </a:r>
            <a:endParaRPr lang="en-GB" sz="1600" b="0" i="0" u="none" strike="noStrike">
              <a:effectLst/>
            </a:endParaRPr>
          </a:p>
          <a:p>
            <a:pPr marL="283464" marR="0" indent="-283464" algn="l" rtl="0" eaLnBrk="1" fontAlgn="auto" latinLnBrk="0" hangingPunct="1">
              <a:spcBef>
                <a:spcPts val="0"/>
              </a:spcBef>
              <a:spcAft>
                <a:spcPts val="0"/>
              </a:spcAft>
            </a:pPr>
            <a:r>
              <a:rPr lang="en-GB" sz="1600" b="0" i="0" u="none" strike="noStrike" kern="1200">
                <a:effectLst/>
              </a:rPr>
              <a:t>This data is a useful </a:t>
            </a:r>
            <a:r>
              <a:rPr lang="en-GB" sz="1600" b="1" i="0" u="none" strike="noStrike" kern="1200">
                <a:effectLst/>
              </a:rPr>
              <a:t>indicator of entrepreneurship and economic growth</a:t>
            </a:r>
            <a:endParaRPr lang="en-GB" sz="1600" b="0" i="0" u="none" strike="noStrike">
              <a:effectLst/>
            </a:endParaRPr>
          </a:p>
          <a:p>
            <a:pPr marL="283464" marR="0" indent="-283464" algn="l" rtl="0" eaLnBrk="1" fontAlgn="auto" latinLnBrk="0" hangingPunct="1">
              <a:spcBef>
                <a:spcPts val="0"/>
              </a:spcBef>
              <a:spcAft>
                <a:spcPts val="0"/>
              </a:spcAft>
            </a:pPr>
            <a:r>
              <a:rPr lang="en-GB" sz="1600" b="0" i="0" u="none" strike="noStrike" kern="1200">
                <a:effectLst/>
              </a:rPr>
              <a:t>The full dataset can be accessed </a:t>
            </a:r>
            <a:r>
              <a:rPr lang="en-GB" sz="1600" b="0" i="0" u="none" strike="noStrike" kern="1200">
                <a:effectLst/>
                <a:hlinkClick r:id="rId2">
                  <a:extLst>
                    <a:ext uri="{A12FA001-AC4F-418D-AE19-62706E023703}">
                      <ahyp:hlinkClr xmlns:ahyp="http://schemas.microsoft.com/office/drawing/2018/hyperlinkcolor" val="tx"/>
                    </a:ext>
                  </a:extLst>
                </a:hlinkClick>
              </a:rPr>
              <a:t>here</a:t>
            </a:r>
            <a:endParaRPr lang="en-GB" sz="1600" b="0" i="0" u="none" strike="noStrike">
              <a:effectLst/>
            </a:endParaRPr>
          </a:p>
          <a:p>
            <a:endParaRPr lang="en-GB"/>
          </a:p>
        </p:txBody>
      </p:sp>
      <p:sp>
        <p:nvSpPr>
          <p:cNvPr id="4" name="Title 1">
            <a:extLst>
              <a:ext uri="{FF2B5EF4-FFF2-40B4-BE49-F238E27FC236}">
                <a16:creationId xmlns:a16="http://schemas.microsoft.com/office/drawing/2014/main" id="{602A40C8-5DC1-419A-9EAA-DD1B3D25FA2D}"/>
              </a:ext>
            </a:extLst>
          </p:cNvPr>
          <p:cNvSpPr txBox="1">
            <a:spLocks/>
          </p:cNvSpPr>
          <p:nvPr/>
        </p:nvSpPr>
        <p:spPr>
          <a:xfrm>
            <a:off x="5433135" y="1040494"/>
            <a:ext cx="6758865" cy="630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rgbClr val="006965"/>
                </a:solidFill>
                <a:latin typeface="+mn-lt"/>
              </a:rPr>
              <a:t>UK Business Population: Size, activity and location 2022</a:t>
            </a:r>
          </a:p>
        </p:txBody>
      </p:sp>
      <p:sp>
        <p:nvSpPr>
          <p:cNvPr id="5" name="Content Placeholder 2">
            <a:extLst>
              <a:ext uri="{FF2B5EF4-FFF2-40B4-BE49-F238E27FC236}">
                <a16:creationId xmlns:a16="http://schemas.microsoft.com/office/drawing/2014/main" id="{2F62C755-87DC-49B1-A911-D38E3711166B}"/>
              </a:ext>
            </a:extLst>
          </p:cNvPr>
          <p:cNvSpPr txBox="1">
            <a:spLocks/>
          </p:cNvSpPr>
          <p:nvPr/>
        </p:nvSpPr>
        <p:spPr>
          <a:xfrm>
            <a:off x="5539666" y="1744166"/>
            <a:ext cx="5904473" cy="3869084"/>
          </a:xfrm>
          <a:prstGeom prst="rect">
            <a:avLst/>
          </a:prstGeom>
          <a:no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t">
              <a:spcBef>
                <a:spcPts val="0"/>
              </a:spcBef>
            </a:pPr>
            <a:endParaRPr lang="en-GB" sz="1800"/>
          </a:p>
          <a:p>
            <a:pPr marL="283464" indent="-283464">
              <a:spcBef>
                <a:spcPts val="0"/>
              </a:spcBef>
            </a:pPr>
            <a:r>
              <a:rPr lang="en-GB" sz="1600"/>
              <a:t>This dataset presents annual data on the number of businesses (enterprises) registered for Value Added Tax (VAT) and/or Pay As You Earn (PAYE)</a:t>
            </a:r>
          </a:p>
          <a:p>
            <a:pPr marL="283464" indent="-283464">
              <a:spcBef>
                <a:spcPts val="0"/>
              </a:spcBef>
            </a:pPr>
            <a:r>
              <a:rPr lang="en-GB" sz="1600"/>
              <a:t>Low turnover non-employing (unregistered) businesses are not covered by this data </a:t>
            </a:r>
          </a:p>
          <a:p>
            <a:pPr marL="283464" indent="-283464">
              <a:spcBef>
                <a:spcPts val="0"/>
              </a:spcBef>
            </a:pPr>
            <a:r>
              <a:rPr lang="en-GB" sz="1600"/>
              <a:t>The data is produced by the Office for National Statistics from the Inter-Departmental Business Register (IDBR)</a:t>
            </a:r>
          </a:p>
          <a:p>
            <a:pPr marL="283464" marR="0" indent="-283464" algn="l" rtl="0" eaLnBrk="1" fontAlgn="auto" latinLnBrk="0" hangingPunct="1">
              <a:spcBef>
                <a:spcPts val="0"/>
              </a:spcBef>
              <a:spcAft>
                <a:spcPts val="0"/>
              </a:spcAft>
              <a:buClrTx/>
              <a:buSzPts val="1600"/>
              <a:buFont typeface="Arial" panose="020B0604020202020204" pitchFamily="34" charset="0"/>
              <a:buChar char="•"/>
            </a:pPr>
            <a:r>
              <a:rPr lang="en-GB" sz="1600"/>
              <a:t>The 2022 data measures businesses that were active on 11 March 2022</a:t>
            </a:r>
          </a:p>
          <a:p>
            <a:pPr marL="283464" indent="-283464" algn="l" rtl="0" eaLnBrk="1" fontAlgn="t" latinLnBrk="0" hangingPunct="1">
              <a:spcBef>
                <a:spcPts val="0"/>
              </a:spcBef>
              <a:spcAft>
                <a:spcPts val="0"/>
              </a:spcAft>
            </a:pPr>
            <a:r>
              <a:rPr lang="en-GB" sz="1600" b="0" i="0" u="none" strike="noStrike" kern="1200">
                <a:effectLst/>
              </a:rPr>
              <a:t>Being ‘active’ means that they either had turnover of employment at any time in the reference year.</a:t>
            </a:r>
          </a:p>
          <a:p>
            <a:pPr marL="283464" indent="-283464" fontAlgn="t">
              <a:spcBef>
                <a:spcPts val="0"/>
              </a:spcBef>
            </a:pPr>
            <a:r>
              <a:rPr lang="en-GB" sz="1600" b="0" i="0">
                <a:effectLst/>
              </a:rPr>
              <a:t>The full dataset can be accessed </a:t>
            </a:r>
            <a:r>
              <a:rPr lang="en-GB" sz="1600" b="0" i="0">
                <a:effectLst/>
                <a:hlinkClick r:id="rId3">
                  <a:extLst>
                    <a:ext uri="{A12FA001-AC4F-418D-AE19-62706E023703}">
                      <ahyp:hlinkClr xmlns:ahyp="http://schemas.microsoft.com/office/drawing/2018/hyperlinkcolor" val="tx"/>
                    </a:ext>
                  </a:extLst>
                </a:hlinkClick>
              </a:rPr>
              <a:t>here</a:t>
            </a:r>
            <a:endParaRPr lang="en-GB" sz="1600" b="0" i="0">
              <a:effectLst/>
            </a:endParaRPr>
          </a:p>
          <a:p>
            <a:pPr marL="283464" indent="-283464" algn="l" rtl="0" eaLnBrk="1" fontAlgn="t" latinLnBrk="0" hangingPunct="1">
              <a:spcBef>
                <a:spcPts val="0"/>
              </a:spcBef>
              <a:spcAft>
                <a:spcPts val="0"/>
              </a:spcAft>
            </a:pPr>
            <a:endParaRPr lang="en-GB" sz="1600" b="0" i="0" u="none" strike="noStrike">
              <a:effectLst/>
            </a:endParaRPr>
          </a:p>
          <a:p>
            <a:pPr marL="283464" indent="-283464">
              <a:spcBef>
                <a:spcPts val="0"/>
              </a:spcBef>
            </a:pPr>
            <a:endParaRPr lang="en-GB" sz="1600"/>
          </a:p>
          <a:p>
            <a:endParaRPr lang="en-GB"/>
          </a:p>
        </p:txBody>
      </p:sp>
      <p:sp>
        <p:nvSpPr>
          <p:cNvPr id="6" name="Title 1">
            <a:extLst>
              <a:ext uri="{FF2B5EF4-FFF2-40B4-BE49-F238E27FC236}">
                <a16:creationId xmlns:a16="http://schemas.microsoft.com/office/drawing/2014/main" id="{3B76C3E0-8B6D-FF7C-C93C-ACD9FF43F1AA}"/>
              </a:ext>
            </a:extLst>
          </p:cNvPr>
          <p:cNvSpPr txBox="1">
            <a:spLocks/>
          </p:cNvSpPr>
          <p:nvPr/>
        </p:nvSpPr>
        <p:spPr>
          <a:xfrm>
            <a:off x="261151" y="231960"/>
            <a:ext cx="10515600" cy="691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rgbClr val="006965"/>
                </a:solidFill>
                <a:latin typeface="+mn-lt"/>
              </a:rPr>
              <a:t>Data sources	</a:t>
            </a:r>
          </a:p>
        </p:txBody>
      </p:sp>
    </p:spTree>
    <p:extLst>
      <p:ext uri="{BB962C8B-B14F-4D97-AF65-F5344CB8AC3E}">
        <p14:creationId xmlns:p14="http://schemas.microsoft.com/office/powerpoint/2010/main" val="519276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4DD7-646E-0A91-BB21-2BA88DBEF71B}"/>
              </a:ext>
            </a:extLst>
          </p:cNvPr>
          <p:cNvSpPr>
            <a:spLocks noGrp="1"/>
          </p:cNvSpPr>
          <p:nvPr>
            <p:ph type="title"/>
          </p:nvPr>
        </p:nvSpPr>
        <p:spPr>
          <a:xfrm>
            <a:off x="314418" y="276349"/>
            <a:ext cx="10515600" cy="664684"/>
          </a:xfrm>
        </p:spPr>
        <p:txBody>
          <a:bodyPr>
            <a:normAutofit/>
          </a:bodyPr>
          <a:lstStyle/>
          <a:p>
            <a:r>
              <a:rPr lang="en-GB" sz="3200" b="1">
                <a:solidFill>
                  <a:srgbClr val="006965"/>
                </a:solidFill>
                <a:latin typeface="+mn-lt"/>
              </a:rPr>
              <a:t>Geographic areas </a:t>
            </a:r>
          </a:p>
        </p:txBody>
      </p:sp>
      <p:graphicFrame>
        <p:nvGraphicFramePr>
          <p:cNvPr id="4" name="Content Placeholder 3">
            <a:extLst>
              <a:ext uri="{FF2B5EF4-FFF2-40B4-BE49-F238E27FC236}">
                <a16:creationId xmlns:a16="http://schemas.microsoft.com/office/drawing/2014/main" id="{6E40C5F6-F74D-AF56-9EAE-28F4BC1E0370}"/>
              </a:ext>
            </a:extLst>
          </p:cNvPr>
          <p:cNvGraphicFramePr>
            <a:graphicFrameLocks noGrp="1"/>
          </p:cNvGraphicFramePr>
          <p:nvPr>
            <p:ph idx="1"/>
            <p:extLst>
              <p:ext uri="{D42A27DB-BD31-4B8C-83A1-F6EECF244321}">
                <p14:modId xmlns:p14="http://schemas.microsoft.com/office/powerpoint/2010/main" val="2127406763"/>
              </p:ext>
            </p:extLst>
          </p:nvPr>
        </p:nvGraphicFramePr>
        <p:xfrm>
          <a:off x="420949" y="1133167"/>
          <a:ext cx="11164409" cy="2748280"/>
        </p:xfrm>
        <a:graphic>
          <a:graphicData uri="http://schemas.openxmlformats.org/drawingml/2006/table">
            <a:tbl>
              <a:tblPr firstRow="1" bandRow="1">
                <a:tableStyleId>{5C22544A-7EE6-4342-B048-85BDC9FD1C3A}</a:tableStyleId>
              </a:tblPr>
              <a:tblGrid>
                <a:gridCol w="3893599">
                  <a:extLst>
                    <a:ext uri="{9D8B030D-6E8A-4147-A177-3AD203B41FA5}">
                      <a16:colId xmlns:a16="http://schemas.microsoft.com/office/drawing/2014/main" val="3506712663"/>
                    </a:ext>
                  </a:extLst>
                </a:gridCol>
                <a:gridCol w="7270810">
                  <a:extLst>
                    <a:ext uri="{9D8B030D-6E8A-4147-A177-3AD203B41FA5}">
                      <a16:colId xmlns:a16="http://schemas.microsoft.com/office/drawing/2014/main" val="2362304787"/>
                    </a:ext>
                  </a:extLst>
                </a:gridCol>
              </a:tblGrid>
              <a:tr h="370840">
                <a:tc>
                  <a:txBody>
                    <a:bodyPr/>
                    <a:lstStyle/>
                    <a:p>
                      <a:r>
                        <a:rPr lang="en-GB">
                          <a:solidFill>
                            <a:schemeClr val="bg1"/>
                          </a:solidFill>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r>
                        <a:rPr lang="en-GB">
                          <a:solidFill>
                            <a:schemeClr val="bg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extLst>
                  <a:ext uri="{0D108BD9-81ED-4DB2-BD59-A6C34878D82A}">
                    <a16:rowId xmlns:a16="http://schemas.microsoft.com/office/drawing/2014/main" val="92356954"/>
                  </a:ext>
                </a:extLst>
              </a:tr>
              <a:tr h="370840">
                <a:tc>
                  <a:txBody>
                    <a:bodyPr/>
                    <a:lstStyle/>
                    <a:p>
                      <a:r>
                        <a:rPr lang="en-GB"/>
                        <a:t>International Territorial Level (ITL)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t>Europe-wide geographic units that exist at three levels.  Within England, ITL1 relates to regions (e.g. the South East), ITL2 is the next level down (e.g. Berkshire, Buckinghamshire and Oxfordshire) and ITL3 is the smallest geographic level (e.g. Buckinghamshire).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32237"/>
                  </a:ext>
                </a:extLst>
              </a:tr>
              <a:tr h="370840">
                <a:tc>
                  <a:txBody>
                    <a:bodyPr/>
                    <a:lstStyle/>
                    <a:p>
                      <a:r>
                        <a:rPr lang="en-GB"/>
                        <a:t>Local Enterprise Partnership (LEP)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a:t>Local Enterprise Partnership areas were developed to align with functional economic areas of England.  For analytical purposes, there are 38 LEP areas.  From April 2024, LEP functions will be integrated into local democratic structures.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792259"/>
                  </a:ext>
                </a:extLst>
              </a:tr>
            </a:tbl>
          </a:graphicData>
        </a:graphic>
      </p:graphicFrame>
    </p:spTree>
    <p:extLst>
      <p:ext uri="{BB962C8B-B14F-4D97-AF65-F5344CB8AC3E}">
        <p14:creationId xmlns:p14="http://schemas.microsoft.com/office/powerpoint/2010/main" val="704744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3D35-B056-ADFB-86FA-8A5B4ED5C953}"/>
              </a:ext>
            </a:extLst>
          </p:cNvPr>
          <p:cNvSpPr>
            <a:spLocks noGrp="1"/>
          </p:cNvSpPr>
          <p:nvPr>
            <p:ph type="title"/>
          </p:nvPr>
        </p:nvSpPr>
        <p:spPr>
          <a:xfrm>
            <a:off x="199008" y="0"/>
            <a:ext cx="10515600" cy="1325563"/>
          </a:xfrm>
        </p:spPr>
        <p:txBody>
          <a:bodyPr>
            <a:normAutofit/>
          </a:bodyPr>
          <a:lstStyle/>
          <a:p>
            <a:r>
              <a:rPr lang="en-GB" sz="3200" b="1">
                <a:solidFill>
                  <a:srgbClr val="006965"/>
                </a:solidFill>
                <a:latin typeface="+mn-lt"/>
              </a:rPr>
              <a:t>Measuring productivity</a:t>
            </a:r>
            <a:endParaRPr lang="en-GB" sz="3200"/>
          </a:p>
        </p:txBody>
      </p:sp>
      <p:sp>
        <p:nvSpPr>
          <p:cNvPr id="3" name="Content Placeholder 2">
            <a:extLst>
              <a:ext uri="{FF2B5EF4-FFF2-40B4-BE49-F238E27FC236}">
                <a16:creationId xmlns:a16="http://schemas.microsoft.com/office/drawing/2014/main" id="{0BC08EB6-2D7F-742B-7516-973BBE24795C}"/>
              </a:ext>
            </a:extLst>
          </p:cNvPr>
          <p:cNvSpPr>
            <a:spLocks noGrp="1"/>
          </p:cNvSpPr>
          <p:nvPr>
            <p:ph idx="1"/>
          </p:nvPr>
        </p:nvSpPr>
        <p:spPr>
          <a:xfrm>
            <a:off x="278907" y="1325563"/>
            <a:ext cx="10515600" cy="4351338"/>
          </a:xfrm>
        </p:spPr>
        <p:txBody>
          <a:bodyPr/>
          <a:lstStyle/>
          <a:p>
            <a:pPr marL="0" indent="0">
              <a:buNone/>
            </a:pPr>
            <a:r>
              <a:rPr lang="en-GB" sz="1800" spc="25">
                <a:solidFill>
                  <a:srgbClr val="000000"/>
                </a:solidFill>
                <a:effectLst/>
                <a:latin typeface="Calibri" panose="020F0502020204030204" pitchFamily="34" charset="0"/>
                <a:ea typeface="Calibri" panose="020F0502020204030204" pitchFamily="34" charset="0"/>
                <a:cs typeface="Calibri" panose="020F0502020204030204" pitchFamily="34" charset="0"/>
              </a:rPr>
              <a:t>The Office for National Statistics (ONS) publish sub-regional estimates of labour productivity on an annual basis.  Three things to bear in mind with the data are: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spc="25">
                <a:solidFill>
                  <a:srgbClr val="000000"/>
                </a:solidFill>
                <a:effectLst/>
                <a:latin typeface="Calibri" panose="020F0502020204030204" pitchFamily="34" charset="0"/>
                <a:ea typeface="Calibri" panose="020F0502020204030204" pitchFamily="34" charset="0"/>
                <a:cs typeface="Calibri" panose="020F0502020204030204" pitchFamily="34" charset="0"/>
              </a:rPr>
              <a:t>It is subject to </a:t>
            </a:r>
            <a:r>
              <a:rPr lang="en-GB" sz="1800" b="1" spc="25">
                <a:solidFill>
                  <a:srgbClr val="000000"/>
                </a:solidFill>
                <a:effectLst/>
                <a:latin typeface="Calibri" panose="020F0502020204030204" pitchFamily="34" charset="0"/>
                <a:ea typeface="Calibri" panose="020F0502020204030204" pitchFamily="34" charset="0"/>
                <a:cs typeface="Calibri" panose="020F0502020204030204" pitchFamily="34" charset="0"/>
              </a:rPr>
              <a:t>on-going methodological revisions</a:t>
            </a:r>
            <a:r>
              <a:rPr lang="en-GB" sz="1800" spc="25">
                <a:solidFill>
                  <a:srgbClr val="000000"/>
                </a:solidFill>
                <a:effectLst/>
                <a:latin typeface="Calibri" panose="020F0502020204030204" pitchFamily="34" charset="0"/>
                <a:ea typeface="Calibri" panose="020F0502020204030204" pitchFamily="34" charset="0"/>
                <a:cs typeface="Calibri" panose="020F0502020204030204" pitchFamily="34" charset="0"/>
              </a:rPr>
              <a:t>.  These revisions can be big.  For example, revisions adopted in 2018 resulted in Buckinghamshire’s productivity performance being significantly downgraded.  Future revisions to the currently published 2020 and 2021 data could be significant due to continuous improvements to the estimates of what happened to the economy during the Covid-19 pandemic.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spc="25">
                <a:solidFill>
                  <a:srgbClr val="000000"/>
                </a:solidFill>
                <a:effectLst/>
                <a:latin typeface="Calibri" panose="020F0502020204030204" pitchFamily="34" charset="0"/>
                <a:ea typeface="Calibri" panose="020F0502020204030204" pitchFamily="34" charset="0"/>
                <a:cs typeface="Calibri" panose="020F0502020204030204" pitchFamily="34" charset="0"/>
              </a:rPr>
              <a:t>A handful of areas of the country have very high levels of productivity (in particular London and Berkshire) and therefore skew the national and regional (South East) averages. Hence why of the 38 Local Enterprise Partnership (LEP) areas, only eight have productivity levels above the national average.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a:effectLst/>
                <a:latin typeface="Calibri" panose="020F0502020204030204" pitchFamily="34" charset="0"/>
                <a:ea typeface="Calibri" panose="020F0502020204030204" pitchFamily="34" charset="0"/>
                <a:cs typeface="Calibri" panose="020F0502020204030204" pitchFamily="34" charset="0"/>
              </a:rPr>
              <a:t>A quirk in the way productivity data is calculated (the inclusion of estimates of the value of home ownership) artificially inflates Buckinghamshire’s productivity figures to a greater extent than in many other parts of the country.</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379886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E5E7-A86E-4C62-3D8A-FDEB199F9BDF}"/>
              </a:ext>
            </a:extLst>
          </p:cNvPr>
          <p:cNvSpPr>
            <a:spLocks noGrp="1"/>
          </p:cNvSpPr>
          <p:nvPr>
            <p:ph type="title"/>
          </p:nvPr>
        </p:nvSpPr>
        <p:spPr>
          <a:xfrm>
            <a:off x="291547" y="0"/>
            <a:ext cx="10515600" cy="1325563"/>
          </a:xfrm>
        </p:spPr>
        <p:txBody>
          <a:bodyPr>
            <a:normAutofit/>
          </a:bodyPr>
          <a:lstStyle/>
          <a:p>
            <a:r>
              <a:rPr lang="en-GB" sz="3200" b="1">
                <a:solidFill>
                  <a:srgbClr val="006965"/>
                </a:solidFill>
                <a:latin typeface="+mn-lt"/>
              </a:rPr>
              <a:t>Stages of business evolution</a:t>
            </a:r>
          </a:p>
        </p:txBody>
      </p:sp>
      <p:graphicFrame>
        <p:nvGraphicFramePr>
          <p:cNvPr id="4" name="Content Placeholder 3">
            <a:extLst>
              <a:ext uri="{FF2B5EF4-FFF2-40B4-BE49-F238E27FC236}">
                <a16:creationId xmlns:a16="http://schemas.microsoft.com/office/drawing/2014/main" id="{04485CF7-AEC4-9DA6-A13D-9D59CFB46AF3}"/>
              </a:ext>
            </a:extLst>
          </p:cNvPr>
          <p:cNvGraphicFramePr>
            <a:graphicFrameLocks noGrp="1"/>
          </p:cNvGraphicFramePr>
          <p:nvPr>
            <p:ph idx="1"/>
            <p:extLst>
              <p:ext uri="{D42A27DB-BD31-4B8C-83A1-F6EECF244321}">
                <p14:modId xmlns:p14="http://schemas.microsoft.com/office/powerpoint/2010/main" val="2154467088"/>
              </p:ext>
            </p:extLst>
          </p:nvPr>
        </p:nvGraphicFramePr>
        <p:xfrm>
          <a:off x="380999" y="1175208"/>
          <a:ext cx="5577842" cy="3867504"/>
        </p:xfrm>
        <a:graphic>
          <a:graphicData uri="http://schemas.openxmlformats.org/drawingml/2006/table">
            <a:tbl>
              <a:tblPr/>
              <a:tblGrid>
                <a:gridCol w="831575">
                  <a:extLst>
                    <a:ext uri="{9D8B030D-6E8A-4147-A177-3AD203B41FA5}">
                      <a16:colId xmlns:a16="http://schemas.microsoft.com/office/drawing/2014/main" val="1142205427"/>
                    </a:ext>
                  </a:extLst>
                </a:gridCol>
                <a:gridCol w="4746267">
                  <a:extLst>
                    <a:ext uri="{9D8B030D-6E8A-4147-A177-3AD203B41FA5}">
                      <a16:colId xmlns:a16="http://schemas.microsoft.com/office/drawing/2014/main" val="2818755194"/>
                    </a:ext>
                  </a:extLst>
                </a:gridCol>
              </a:tblGrid>
              <a:tr h="0">
                <a:tc>
                  <a:txBody>
                    <a:bodyPr/>
                    <a:lstStyle/>
                    <a:p>
                      <a:pPr algn="l" fontAlgn="t"/>
                      <a:r>
                        <a:rPr lang="en-GB" sz="1400" b="1">
                          <a:solidFill>
                            <a:schemeClr val="bg1"/>
                          </a:solidFill>
                          <a:effectLst/>
                          <a:latin typeface="+mn-lt"/>
                        </a:rPr>
                        <a:t>Stages of evolution</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006965"/>
                    </a:solidFill>
                  </a:tcPr>
                </a:tc>
                <a:tc>
                  <a:txBody>
                    <a:bodyPr/>
                    <a:lstStyle/>
                    <a:p>
                      <a:pPr fontAlgn="t"/>
                      <a:r>
                        <a:rPr lang="en-GB" sz="1400" b="1">
                          <a:solidFill>
                            <a:schemeClr val="bg1"/>
                          </a:solidFill>
                          <a:effectLst/>
                          <a:latin typeface="+mn-lt"/>
                        </a:rPr>
                        <a:t>Applicability criteria</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006965"/>
                    </a:solidFill>
                  </a:tcPr>
                </a:tc>
                <a:extLst>
                  <a:ext uri="{0D108BD9-81ED-4DB2-BD59-A6C34878D82A}">
                    <a16:rowId xmlns:a16="http://schemas.microsoft.com/office/drawing/2014/main" val="3994052041"/>
                  </a:ext>
                </a:extLst>
              </a:tr>
              <a:tr h="513512">
                <a:tc>
                  <a:txBody>
                    <a:bodyPr/>
                    <a:lstStyle/>
                    <a:p>
                      <a:pPr fontAlgn="t"/>
                      <a:r>
                        <a:rPr lang="en-GB" sz="1400" b="1">
                          <a:effectLst/>
                          <a:latin typeface="+mn-lt"/>
                        </a:rPr>
                        <a:t>Seed</a:t>
                      </a:r>
                      <a:endParaRPr lang="en-GB" sz="1400">
                        <a:effectLst/>
                        <a:latin typeface="+mn-lt"/>
                      </a:endParaRP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GB" sz="1400">
                          <a:effectLst/>
                          <a:latin typeface="+mn-lt"/>
                        </a:rPr>
                        <a:t>A youngish company with a small team, low valuation and funding received (low for its sector), uncertain product-market fit or just getting started with the process of getting regulatory approval. Funding likely to come from grant-awarding bodies, equity crowdfunding and business angels.</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5195453"/>
                  </a:ext>
                </a:extLst>
              </a:tr>
              <a:tr h="432431">
                <a:tc>
                  <a:txBody>
                    <a:bodyPr/>
                    <a:lstStyle/>
                    <a:p>
                      <a:pPr fontAlgn="t"/>
                      <a:r>
                        <a:rPr lang="en-GB" sz="1400" b="1">
                          <a:effectLst/>
                          <a:latin typeface="+mn-lt"/>
                        </a:rPr>
                        <a:t>Venture</a:t>
                      </a:r>
                      <a:endParaRPr lang="en-GB" sz="1400">
                        <a:effectLst/>
                        <a:latin typeface="+mn-lt"/>
                      </a:endParaRP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GB" sz="1400">
                          <a:effectLst/>
                          <a:latin typeface="+mn-lt"/>
                        </a:rPr>
                        <a:t>A company that has been around for a few years, has either got significant traction, technology or regulatory approval progression and funding received and valuation both in the millions. Funding likely to come from venture capital firms.</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273919"/>
                  </a:ext>
                </a:extLst>
              </a:tr>
              <a:tr h="797295">
                <a:tc>
                  <a:txBody>
                    <a:bodyPr/>
                    <a:lstStyle/>
                    <a:p>
                      <a:pPr fontAlgn="t"/>
                      <a:r>
                        <a:rPr lang="en-GB" sz="1400" b="1">
                          <a:effectLst/>
                          <a:latin typeface="+mn-lt"/>
                        </a:rPr>
                        <a:t>Growth</a:t>
                      </a:r>
                      <a:endParaRPr lang="en-GB" sz="1400">
                        <a:effectLst/>
                        <a:latin typeface="+mn-lt"/>
                      </a:endParaRP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GB" sz="1400">
                          <a:effectLst/>
                          <a:latin typeface="+mn-lt"/>
                        </a:rPr>
                        <a:t>A company that has been around for 5+ years, has multiple offices or branches (often across the world), has either got substantial revenues, some profit, highly valuable technology or secured regulatory approval significant traction, technology or regulatory approval progression, funding received and valuation both in the millions. Funding likely to come from venture capital firms, corporates, asset management firms, mezzanine lenders.</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53993492"/>
                  </a:ext>
                </a:extLst>
              </a:tr>
            </a:tbl>
          </a:graphicData>
        </a:graphic>
      </p:graphicFrame>
      <p:sp>
        <p:nvSpPr>
          <p:cNvPr id="5" name="TextBox 4">
            <a:extLst>
              <a:ext uri="{FF2B5EF4-FFF2-40B4-BE49-F238E27FC236}">
                <a16:creationId xmlns:a16="http://schemas.microsoft.com/office/drawing/2014/main" id="{575E7A43-6200-8E13-ABD6-777CA211A98F}"/>
              </a:ext>
            </a:extLst>
          </p:cNvPr>
          <p:cNvSpPr txBox="1"/>
          <p:nvPr/>
        </p:nvSpPr>
        <p:spPr>
          <a:xfrm>
            <a:off x="291547" y="5883966"/>
            <a:ext cx="2650436" cy="276999"/>
          </a:xfrm>
          <a:prstGeom prst="rect">
            <a:avLst/>
          </a:prstGeom>
          <a:noFill/>
        </p:spPr>
        <p:txBody>
          <a:bodyPr wrap="square" rtlCol="0">
            <a:spAutoFit/>
          </a:bodyPr>
          <a:lstStyle/>
          <a:p>
            <a:r>
              <a:rPr lang="en-GB" sz="1200"/>
              <a:t>Source: </a:t>
            </a:r>
            <a:r>
              <a:rPr lang="en-GB" sz="1200" err="1"/>
              <a:t>Beauhurst</a:t>
            </a:r>
            <a:r>
              <a:rPr lang="en-GB" sz="1200"/>
              <a:t>, 2024</a:t>
            </a:r>
          </a:p>
        </p:txBody>
      </p:sp>
      <p:graphicFrame>
        <p:nvGraphicFramePr>
          <p:cNvPr id="6" name="Content Placeholder 3">
            <a:extLst>
              <a:ext uri="{FF2B5EF4-FFF2-40B4-BE49-F238E27FC236}">
                <a16:creationId xmlns:a16="http://schemas.microsoft.com/office/drawing/2014/main" id="{82353039-ABDE-0521-239F-000E8A27EE41}"/>
              </a:ext>
            </a:extLst>
          </p:cNvPr>
          <p:cNvGraphicFramePr>
            <a:graphicFrameLocks/>
          </p:cNvGraphicFramePr>
          <p:nvPr>
            <p:extLst>
              <p:ext uri="{D42A27DB-BD31-4B8C-83A1-F6EECF244321}">
                <p14:modId xmlns:p14="http://schemas.microsoft.com/office/powerpoint/2010/main" val="1304609619"/>
              </p:ext>
            </p:extLst>
          </p:nvPr>
        </p:nvGraphicFramePr>
        <p:xfrm>
          <a:off x="6096000" y="1197477"/>
          <a:ext cx="5949504" cy="3220668"/>
        </p:xfrm>
        <a:graphic>
          <a:graphicData uri="http://schemas.openxmlformats.org/drawingml/2006/table">
            <a:tbl>
              <a:tblPr/>
              <a:tblGrid>
                <a:gridCol w="1010478">
                  <a:extLst>
                    <a:ext uri="{9D8B030D-6E8A-4147-A177-3AD203B41FA5}">
                      <a16:colId xmlns:a16="http://schemas.microsoft.com/office/drawing/2014/main" val="1142205427"/>
                    </a:ext>
                  </a:extLst>
                </a:gridCol>
                <a:gridCol w="4939026">
                  <a:extLst>
                    <a:ext uri="{9D8B030D-6E8A-4147-A177-3AD203B41FA5}">
                      <a16:colId xmlns:a16="http://schemas.microsoft.com/office/drawing/2014/main" val="2818755194"/>
                    </a:ext>
                  </a:extLst>
                </a:gridCol>
              </a:tblGrid>
              <a:tr h="67567">
                <a:tc>
                  <a:txBody>
                    <a:bodyPr/>
                    <a:lstStyle/>
                    <a:p>
                      <a:pPr algn="l" fontAlgn="t"/>
                      <a:r>
                        <a:rPr lang="en-GB" sz="1400" b="1">
                          <a:solidFill>
                            <a:schemeClr val="bg1"/>
                          </a:solidFill>
                          <a:effectLst/>
                          <a:latin typeface="+mn-lt"/>
                        </a:rPr>
                        <a:t>Stages of evolution</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006965"/>
                    </a:solidFill>
                  </a:tcPr>
                </a:tc>
                <a:tc>
                  <a:txBody>
                    <a:bodyPr/>
                    <a:lstStyle/>
                    <a:p>
                      <a:pPr fontAlgn="t"/>
                      <a:r>
                        <a:rPr lang="en-GB" sz="1400" b="1">
                          <a:solidFill>
                            <a:schemeClr val="bg1"/>
                          </a:solidFill>
                          <a:effectLst/>
                          <a:latin typeface="+mn-lt"/>
                        </a:rPr>
                        <a:t>Applicability criteria</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006965"/>
                    </a:solidFill>
                  </a:tcPr>
                </a:tc>
                <a:extLst>
                  <a:ext uri="{0D108BD9-81ED-4DB2-BD59-A6C34878D82A}">
                    <a16:rowId xmlns:a16="http://schemas.microsoft.com/office/drawing/2014/main" val="3994052041"/>
                  </a:ext>
                </a:extLst>
              </a:tr>
              <a:tr h="635133">
                <a:tc>
                  <a:txBody>
                    <a:bodyPr/>
                    <a:lstStyle/>
                    <a:p>
                      <a:pPr fontAlgn="t"/>
                      <a:r>
                        <a:rPr lang="en-GB" sz="1400" b="1">
                          <a:effectLst/>
                          <a:latin typeface="+mn-lt"/>
                        </a:rPr>
                        <a:t>Established</a:t>
                      </a:r>
                      <a:endParaRPr lang="en-GB" sz="1400">
                        <a:effectLst/>
                        <a:latin typeface="+mn-lt"/>
                      </a:endParaRP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GB" sz="1400">
                          <a:effectLst/>
                          <a:latin typeface="+mn-lt"/>
                        </a:rPr>
                        <a:t>A company that has been around for 15+ years, or 5-15 years with a 3 year consecutive profit of £5m+ or turnover of £20m+. It is likely to have multiple (often worldwide) offices, be a household name, and have a lot of traction. Funding received, if any, is likely to come from corporates, private equity, banks, specialist debt funds and major international funds.</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3884580"/>
                  </a:ext>
                </a:extLst>
              </a:tr>
              <a:tr h="290540">
                <a:tc>
                  <a:txBody>
                    <a:bodyPr/>
                    <a:lstStyle/>
                    <a:p>
                      <a:pPr fontAlgn="t"/>
                      <a:r>
                        <a:rPr lang="en-GB" sz="1400" b="1">
                          <a:effectLst/>
                          <a:latin typeface="+mn-lt"/>
                        </a:rPr>
                        <a:t>Zombie</a:t>
                      </a:r>
                      <a:endParaRPr lang="en-GB" sz="1400">
                        <a:effectLst/>
                        <a:latin typeface="+mn-lt"/>
                      </a:endParaRP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base"/>
                      <a:r>
                        <a:rPr lang="en-GB" sz="1400" b="0">
                          <a:effectLst/>
                          <a:latin typeface="+mn-lt"/>
                        </a:rPr>
                        <a:t>The company has met one or more of these conditions:</a:t>
                      </a:r>
                    </a:p>
                    <a:p>
                      <a:pPr fontAlgn="base">
                        <a:buFont typeface="Arial" panose="020B0604020202020204" pitchFamily="34" charset="0"/>
                        <a:buChar char="•"/>
                      </a:pPr>
                      <a:r>
                        <a:rPr lang="en-GB" sz="1400">
                          <a:effectLst/>
                          <a:latin typeface="+mn-lt"/>
                        </a:rPr>
                        <a:t>website and/or social media presence show prolonged neglect.</a:t>
                      </a:r>
                    </a:p>
                    <a:p>
                      <a:pPr fontAlgn="base">
                        <a:buFont typeface="Arial" panose="020B0604020202020204" pitchFamily="34" charset="0"/>
                        <a:buChar char="•"/>
                      </a:pPr>
                      <a:r>
                        <a:rPr lang="en-GB" sz="1400">
                          <a:effectLst/>
                          <a:latin typeface="+mn-lt"/>
                        </a:rPr>
                        <a:t>key people have all left the company and it appears to have no employees.</a:t>
                      </a:r>
                    </a:p>
                    <a:p>
                      <a:pPr fontAlgn="base">
                        <a:buFont typeface="Arial" panose="020B0604020202020204" pitchFamily="34" charset="0"/>
                        <a:buChar char="•"/>
                      </a:pPr>
                      <a:r>
                        <a:rPr lang="en-GB" sz="1400">
                          <a:effectLst/>
                          <a:latin typeface="+mn-lt"/>
                        </a:rPr>
                        <a:t>has appointed administrators or liquidators.</a:t>
                      </a:r>
                    </a:p>
                    <a:p>
                      <a:pPr fontAlgn="base">
                        <a:buFont typeface="Arial" panose="020B0604020202020204" pitchFamily="34" charset="0"/>
                        <a:buChar char="•"/>
                      </a:pPr>
                      <a:r>
                        <a:rPr lang="en-GB" sz="1400">
                          <a:effectLst/>
                          <a:latin typeface="+mn-lt"/>
                        </a:rPr>
                        <a:t>status in Companies House is dissolved but the company still appears to be active.</a:t>
                      </a:r>
                    </a:p>
                  </a:txBody>
                  <a:tcPr marL="6757" marR="6757" marT="3378" marB="337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84280135"/>
                  </a:ext>
                </a:extLst>
              </a:tr>
            </a:tbl>
          </a:graphicData>
        </a:graphic>
      </p:graphicFrame>
    </p:spTree>
    <p:extLst>
      <p:ext uri="{BB962C8B-B14F-4D97-AF65-F5344CB8AC3E}">
        <p14:creationId xmlns:p14="http://schemas.microsoft.com/office/powerpoint/2010/main" val="390754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A5A6-EEF6-B419-1C17-EC9B3C5553C1}"/>
              </a:ext>
            </a:extLst>
          </p:cNvPr>
          <p:cNvSpPr>
            <a:spLocks noGrp="1"/>
          </p:cNvSpPr>
          <p:nvPr>
            <p:ph type="title"/>
          </p:nvPr>
        </p:nvSpPr>
        <p:spPr>
          <a:xfrm>
            <a:off x="253738" y="186017"/>
            <a:ext cx="10515600" cy="700104"/>
          </a:xfrm>
        </p:spPr>
        <p:txBody>
          <a:bodyPr>
            <a:normAutofit/>
          </a:bodyPr>
          <a:lstStyle/>
          <a:p>
            <a:r>
              <a:rPr lang="en-GB" sz="3200" b="1">
                <a:solidFill>
                  <a:srgbClr val="006965"/>
                </a:solidFill>
                <a:latin typeface="+mn-lt"/>
              </a:rPr>
              <a:t>Economic performance – explainer (1) </a:t>
            </a:r>
          </a:p>
        </p:txBody>
      </p:sp>
      <p:sp>
        <p:nvSpPr>
          <p:cNvPr id="3" name="Content Placeholder 2">
            <a:extLst>
              <a:ext uri="{FF2B5EF4-FFF2-40B4-BE49-F238E27FC236}">
                <a16:creationId xmlns:a16="http://schemas.microsoft.com/office/drawing/2014/main" id="{43C02F2F-2D31-55AF-7156-36EF6020A229}"/>
              </a:ext>
            </a:extLst>
          </p:cNvPr>
          <p:cNvSpPr>
            <a:spLocks noGrp="1"/>
          </p:cNvSpPr>
          <p:nvPr>
            <p:ph idx="1"/>
          </p:nvPr>
        </p:nvSpPr>
        <p:spPr>
          <a:xfrm>
            <a:off x="322563" y="1589223"/>
            <a:ext cx="10515600" cy="4351338"/>
          </a:xfrm>
        </p:spPr>
        <p:txBody>
          <a:bodyPr>
            <a:normAutofit/>
          </a:bodyPr>
          <a:lstStyle/>
          <a:p>
            <a:r>
              <a:rPr lang="en-GB" sz="2400"/>
              <a:t>There are two main ways of estimating how well a local economy is performing</a:t>
            </a:r>
          </a:p>
          <a:p>
            <a:pPr marL="914400" lvl="1" indent="-457200">
              <a:buFont typeface="+mj-lt"/>
              <a:buAutoNum type="arabicPeriod"/>
            </a:pPr>
            <a:r>
              <a:rPr lang="en-GB"/>
              <a:t>The </a:t>
            </a:r>
            <a:r>
              <a:rPr lang="en-GB" b="1">
                <a:solidFill>
                  <a:srgbClr val="006965"/>
                </a:solidFill>
              </a:rPr>
              <a:t>level</a:t>
            </a:r>
            <a:r>
              <a:rPr lang="en-GB"/>
              <a:t> of economic output </a:t>
            </a:r>
          </a:p>
          <a:p>
            <a:pPr marL="914400" lvl="1" indent="-457200">
              <a:buFont typeface="+mj-lt"/>
              <a:buAutoNum type="arabicPeriod"/>
            </a:pPr>
            <a:r>
              <a:rPr lang="en-GB"/>
              <a:t>The </a:t>
            </a:r>
            <a:r>
              <a:rPr lang="en-GB" b="1">
                <a:solidFill>
                  <a:srgbClr val="006965"/>
                </a:solidFill>
              </a:rPr>
              <a:t>growth</a:t>
            </a:r>
            <a:r>
              <a:rPr lang="en-GB"/>
              <a:t> of economic output (e.g. change in output over time)</a:t>
            </a:r>
          </a:p>
          <a:p>
            <a:r>
              <a:rPr lang="en-GB" sz="2400"/>
              <a:t>The main measures of economic output are Gross Domestic Product (GDP) and Gross Value Added (GVA).  </a:t>
            </a:r>
          </a:p>
          <a:p>
            <a:r>
              <a:rPr lang="en-GB" sz="2400"/>
              <a:t>GDP = GVA plus taxes, minus subsidies. </a:t>
            </a:r>
          </a:p>
          <a:p>
            <a:r>
              <a:rPr lang="en-GB" sz="2400"/>
              <a:t>GVA is often used as a proxy for GDP.  Added benefits are that GVA can be measured at company and industry level. </a:t>
            </a:r>
          </a:p>
        </p:txBody>
      </p:sp>
    </p:spTree>
    <p:extLst>
      <p:ext uri="{BB962C8B-B14F-4D97-AF65-F5344CB8AC3E}">
        <p14:creationId xmlns:p14="http://schemas.microsoft.com/office/powerpoint/2010/main" val="108690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A5A6-EEF6-B419-1C17-EC9B3C5553C1}"/>
              </a:ext>
            </a:extLst>
          </p:cNvPr>
          <p:cNvSpPr>
            <a:spLocks noGrp="1"/>
          </p:cNvSpPr>
          <p:nvPr>
            <p:ph type="title"/>
          </p:nvPr>
        </p:nvSpPr>
        <p:spPr>
          <a:xfrm>
            <a:off x="205505" y="270858"/>
            <a:ext cx="10515600" cy="608875"/>
          </a:xfrm>
        </p:spPr>
        <p:txBody>
          <a:bodyPr>
            <a:normAutofit/>
          </a:bodyPr>
          <a:lstStyle/>
          <a:p>
            <a:r>
              <a:rPr lang="en-GB" sz="3200" b="1">
                <a:solidFill>
                  <a:srgbClr val="006965"/>
                </a:solidFill>
                <a:latin typeface="+mn-lt"/>
              </a:rPr>
              <a:t>Economic performance – explainer (2) </a:t>
            </a:r>
          </a:p>
        </p:txBody>
      </p:sp>
      <p:sp>
        <p:nvSpPr>
          <p:cNvPr id="3" name="Content Placeholder 2">
            <a:extLst>
              <a:ext uri="{FF2B5EF4-FFF2-40B4-BE49-F238E27FC236}">
                <a16:creationId xmlns:a16="http://schemas.microsoft.com/office/drawing/2014/main" id="{43C02F2F-2D31-55AF-7156-36EF6020A229}"/>
              </a:ext>
            </a:extLst>
          </p:cNvPr>
          <p:cNvSpPr>
            <a:spLocks noGrp="1"/>
          </p:cNvSpPr>
          <p:nvPr>
            <p:ph idx="1"/>
          </p:nvPr>
        </p:nvSpPr>
        <p:spPr>
          <a:xfrm>
            <a:off x="284856" y="1626929"/>
            <a:ext cx="10515600" cy="4351338"/>
          </a:xfrm>
        </p:spPr>
        <p:txBody>
          <a:bodyPr>
            <a:normAutofit/>
          </a:bodyPr>
          <a:lstStyle/>
          <a:p>
            <a:r>
              <a:rPr lang="en-GB" sz="2400"/>
              <a:t>Local economic output (e.g. GDP/GVA) is driven by:</a:t>
            </a:r>
          </a:p>
          <a:p>
            <a:pPr lvl="1"/>
            <a:r>
              <a:rPr lang="en-GB"/>
              <a:t>The </a:t>
            </a:r>
            <a:r>
              <a:rPr lang="en-GB" b="1">
                <a:solidFill>
                  <a:srgbClr val="C7A1E3"/>
                </a:solidFill>
              </a:rPr>
              <a:t>size of the population </a:t>
            </a:r>
          </a:p>
          <a:p>
            <a:pPr lvl="1"/>
            <a:r>
              <a:rPr lang="en-GB"/>
              <a:t>The proportion of the population </a:t>
            </a:r>
            <a:r>
              <a:rPr lang="en-GB" b="1">
                <a:solidFill>
                  <a:srgbClr val="7030A0"/>
                </a:solidFill>
              </a:rPr>
              <a:t>in employment</a:t>
            </a:r>
          </a:p>
          <a:p>
            <a:pPr lvl="1"/>
            <a:r>
              <a:rPr lang="en-GB"/>
              <a:t>The</a:t>
            </a:r>
            <a:r>
              <a:rPr lang="en-GB" b="1">
                <a:solidFill>
                  <a:schemeClr val="accent2"/>
                </a:solidFill>
              </a:rPr>
              <a:t> </a:t>
            </a:r>
            <a:r>
              <a:rPr lang="en-GB" b="1">
                <a:solidFill>
                  <a:srgbClr val="006965"/>
                </a:solidFill>
              </a:rPr>
              <a:t>productivity of workers</a:t>
            </a:r>
          </a:p>
          <a:p>
            <a:r>
              <a:rPr lang="en-GB" sz="2400" b="1" spc="25">
                <a:solidFill>
                  <a:srgbClr val="006965"/>
                </a:solidFill>
                <a:effectLst/>
                <a:ea typeface="Calibri" panose="020F0502020204030204" pitchFamily="34" charset="0"/>
                <a:cs typeface="Calibri" panose="020F0502020204030204" pitchFamily="34" charset="0"/>
              </a:rPr>
              <a:t>Productivity</a:t>
            </a:r>
            <a:r>
              <a:rPr lang="en-GB" sz="2400" spc="25">
                <a:solidFill>
                  <a:srgbClr val="000000"/>
                </a:solidFill>
                <a:effectLst/>
                <a:ea typeface="Calibri" panose="020F0502020204030204" pitchFamily="34" charset="0"/>
                <a:cs typeface="Calibri" panose="020F0502020204030204" pitchFamily="34" charset="0"/>
              </a:rPr>
              <a:t> measures how efficiently inputs (e.g. labour, skills, physical capital and intangible capital) are converted into outputs (goods and services). </a:t>
            </a:r>
          </a:p>
          <a:p>
            <a:r>
              <a:rPr lang="en-GB" sz="2400" spc="25">
                <a:solidFill>
                  <a:srgbClr val="000000"/>
                </a:solidFill>
                <a:effectLst/>
                <a:ea typeface="Calibri" panose="020F0502020204030204" pitchFamily="34" charset="0"/>
                <a:cs typeface="Calibri" panose="020F0502020204030204" pitchFamily="34" charset="0"/>
              </a:rPr>
              <a:t>Productivity is measured by dividing economic output (GVA) by the number of hours worked by those working within the geographic area in question.</a:t>
            </a:r>
          </a:p>
          <a:p>
            <a:endParaRPr lang="en-GB" sz="2600">
              <a:effectLst/>
              <a:latin typeface="Calibri" panose="020F0502020204030204" pitchFamily="34" charset="0"/>
              <a:ea typeface="Calibri" panose="020F0502020204030204" pitchFamily="34" charset="0"/>
              <a:cs typeface="Arial" panose="020B0604020202020204" pitchFamily="34" charset="0"/>
            </a:endParaRPr>
          </a:p>
          <a:p>
            <a:endParaRPr lang="en-GB" sz="2600">
              <a:solidFill>
                <a:srgbClr val="B5D137"/>
              </a:solidFill>
            </a:endParaRPr>
          </a:p>
        </p:txBody>
      </p:sp>
    </p:spTree>
    <p:extLst>
      <p:ext uri="{BB962C8B-B14F-4D97-AF65-F5344CB8AC3E}">
        <p14:creationId xmlns:p14="http://schemas.microsoft.com/office/powerpoint/2010/main" val="271090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workflow&#10;&#10;Description automatically generated">
            <a:extLst>
              <a:ext uri="{FF2B5EF4-FFF2-40B4-BE49-F238E27FC236}">
                <a16:creationId xmlns:a16="http://schemas.microsoft.com/office/drawing/2014/main" id="{B17DD9B1-4813-0151-3430-F2D863C379D4}"/>
              </a:ext>
            </a:extLst>
          </p:cNvPr>
          <p:cNvPicPr>
            <a:picLocks noGrp="1" noChangeAspect="1"/>
          </p:cNvPicPr>
          <p:nvPr>
            <p:ph idx="1"/>
          </p:nvPr>
        </p:nvPicPr>
        <p:blipFill>
          <a:blip r:embed="rId2"/>
          <a:stretch>
            <a:fillRect/>
          </a:stretch>
        </p:blipFill>
        <p:spPr>
          <a:xfrm>
            <a:off x="2523621" y="1585368"/>
            <a:ext cx="6518240" cy="2831848"/>
          </a:xfrm>
          <a:prstGeom prst="rect">
            <a:avLst/>
          </a:prstGeom>
        </p:spPr>
      </p:pic>
      <p:sp>
        <p:nvSpPr>
          <p:cNvPr id="5" name="Title 1">
            <a:extLst>
              <a:ext uri="{FF2B5EF4-FFF2-40B4-BE49-F238E27FC236}">
                <a16:creationId xmlns:a16="http://schemas.microsoft.com/office/drawing/2014/main" id="{079232F5-38E2-E747-77EE-41F590CFE17F}"/>
              </a:ext>
            </a:extLst>
          </p:cNvPr>
          <p:cNvSpPr>
            <a:spLocks noGrp="1"/>
          </p:cNvSpPr>
          <p:nvPr>
            <p:ph type="title"/>
          </p:nvPr>
        </p:nvSpPr>
        <p:spPr>
          <a:xfrm>
            <a:off x="159470" y="176589"/>
            <a:ext cx="10515600" cy="643543"/>
          </a:xfrm>
        </p:spPr>
        <p:txBody>
          <a:bodyPr>
            <a:normAutofit/>
          </a:bodyPr>
          <a:lstStyle/>
          <a:p>
            <a:r>
              <a:rPr lang="en-GB" sz="3200" b="1">
                <a:solidFill>
                  <a:srgbClr val="006965"/>
                </a:solidFill>
                <a:latin typeface="+mn-lt"/>
              </a:rPr>
              <a:t>Economic performance – explainer (3)</a:t>
            </a:r>
          </a:p>
        </p:txBody>
      </p:sp>
      <p:sp>
        <p:nvSpPr>
          <p:cNvPr id="6" name="TextBox 5">
            <a:extLst>
              <a:ext uri="{FF2B5EF4-FFF2-40B4-BE49-F238E27FC236}">
                <a16:creationId xmlns:a16="http://schemas.microsoft.com/office/drawing/2014/main" id="{D26555A9-BABF-04C2-AADF-527899344230}"/>
              </a:ext>
            </a:extLst>
          </p:cNvPr>
          <p:cNvSpPr txBox="1"/>
          <p:nvPr/>
        </p:nvSpPr>
        <p:spPr>
          <a:xfrm>
            <a:off x="285161" y="927148"/>
            <a:ext cx="11906839" cy="830997"/>
          </a:xfrm>
          <a:prstGeom prst="rect">
            <a:avLst/>
          </a:prstGeom>
          <a:noFill/>
        </p:spPr>
        <p:txBody>
          <a:bodyPr wrap="square" rtlCol="0">
            <a:spAutoFit/>
          </a:bodyPr>
          <a:lstStyle/>
          <a:p>
            <a:pPr marL="342900" indent="-342900">
              <a:buFont typeface="Arial" panose="020B0604020202020204" pitchFamily="34" charset="0"/>
              <a:buChar char="•"/>
            </a:pPr>
            <a:r>
              <a:rPr lang="en-GB" sz="2400" b="1">
                <a:solidFill>
                  <a:srgbClr val="0070C0"/>
                </a:solidFill>
                <a:effectLst/>
                <a:latin typeface="Calibri" panose="020F0502020204030204" pitchFamily="34" charset="0"/>
                <a:ea typeface="Calibri" panose="020F0502020204030204" pitchFamily="34" charset="0"/>
                <a:cs typeface="Arial" panose="020B0604020202020204" pitchFamily="34" charset="0"/>
              </a:rPr>
              <a:t>Economic growth </a:t>
            </a:r>
            <a:r>
              <a:rPr lang="en-GB" sz="2400">
                <a:effectLst/>
                <a:latin typeface="Calibri" panose="020F0502020204030204" pitchFamily="34" charset="0"/>
                <a:ea typeface="Calibri" panose="020F0502020204030204" pitchFamily="34" charset="0"/>
                <a:cs typeface="Arial" panose="020B0604020202020204" pitchFamily="34" charset="0"/>
              </a:rPr>
              <a:t>can be achieved by either increasing </a:t>
            </a:r>
            <a:r>
              <a:rPr lang="en-GB" sz="2400" b="1">
                <a:solidFill>
                  <a:srgbClr val="006965"/>
                </a:solidFill>
                <a:effectLst/>
                <a:latin typeface="Calibri" panose="020F0502020204030204" pitchFamily="34" charset="0"/>
                <a:ea typeface="Calibri" panose="020F0502020204030204" pitchFamily="34" charset="0"/>
                <a:cs typeface="Arial" panose="020B0604020202020204" pitchFamily="34" charset="0"/>
              </a:rPr>
              <a:t>productivity</a:t>
            </a:r>
            <a:r>
              <a:rPr lang="en-GB" sz="2400">
                <a:effectLst/>
                <a:latin typeface="Calibri" panose="020F0502020204030204" pitchFamily="34" charset="0"/>
                <a:ea typeface="Calibri" panose="020F0502020204030204" pitchFamily="34" charset="0"/>
                <a:cs typeface="Arial" panose="020B0604020202020204" pitchFamily="34" charset="0"/>
              </a:rPr>
              <a:t> or increasing </a:t>
            </a:r>
            <a:r>
              <a:rPr lang="en-GB" sz="2400" b="1">
                <a:solidFill>
                  <a:srgbClr val="7030A0"/>
                </a:solidFill>
                <a:effectLst/>
                <a:latin typeface="Calibri" panose="020F0502020204030204" pitchFamily="34" charset="0"/>
                <a:ea typeface="Calibri" panose="020F0502020204030204" pitchFamily="34" charset="0"/>
                <a:cs typeface="Arial" panose="020B0604020202020204" pitchFamily="34" charset="0"/>
              </a:rPr>
              <a:t>employment</a:t>
            </a:r>
          </a:p>
        </p:txBody>
      </p:sp>
      <p:sp>
        <p:nvSpPr>
          <p:cNvPr id="9" name="TextBox 8">
            <a:extLst>
              <a:ext uri="{FF2B5EF4-FFF2-40B4-BE49-F238E27FC236}">
                <a16:creationId xmlns:a16="http://schemas.microsoft.com/office/drawing/2014/main" id="{E091877E-3C3F-0B49-4F5A-596741C333B8}"/>
              </a:ext>
            </a:extLst>
          </p:cNvPr>
          <p:cNvSpPr txBox="1"/>
          <p:nvPr/>
        </p:nvSpPr>
        <p:spPr>
          <a:xfrm>
            <a:off x="384295" y="4630616"/>
            <a:ext cx="11906839" cy="1569660"/>
          </a:xfrm>
          <a:prstGeom prst="rect">
            <a:avLst/>
          </a:prstGeom>
          <a:noFill/>
        </p:spPr>
        <p:txBody>
          <a:bodyPr wrap="square" rtlCol="0">
            <a:spAutoFit/>
          </a:bodyPr>
          <a:lstStyle/>
          <a:p>
            <a:pPr marL="342900" indent="-342900">
              <a:buFont typeface="Arial" panose="020B0604020202020204" pitchFamily="34" charset="0"/>
              <a:buChar char="•"/>
            </a:pPr>
            <a:r>
              <a:rPr lang="en-GB" sz="2400">
                <a:effectLst/>
                <a:latin typeface="Calibri" panose="020F0502020204030204" pitchFamily="34" charset="0"/>
                <a:ea typeface="Calibri" panose="020F0502020204030204" pitchFamily="34" charset="0"/>
                <a:cs typeface="Arial" panose="020B0604020202020204" pitchFamily="34" charset="0"/>
              </a:rPr>
              <a:t>In developed economies with high levels of employment, </a:t>
            </a:r>
            <a:r>
              <a:rPr lang="en-GB" sz="2400" b="1">
                <a:effectLst/>
                <a:latin typeface="Calibri" panose="020F0502020204030204" pitchFamily="34" charset="0"/>
                <a:ea typeface="Calibri" panose="020F0502020204030204" pitchFamily="34" charset="0"/>
                <a:cs typeface="Arial" panose="020B0604020202020204" pitchFamily="34" charset="0"/>
              </a:rPr>
              <a:t>raising productivity will be the most effective and sustainable way of achieving economic growth</a:t>
            </a:r>
            <a:r>
              <a:rPr lang="en-GB" sz="240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 typeface="Arial" panose="020B0604020202020204" pitchFamily="34" charset="0"/>
              <a:buChar char="•"/>
            </a:pPr>
            <a:r>
              <a:rPr lang="en-GB" sz="2400">
                <a:solidFill>
                  <a:srgbClr val="0F0F0F"/>
                </a:solidFill>
                <a:effectLst/>
                <a:latin typeface="Calibri" panose="020F0502020204030204" pitchFamily="34" charset="0"/>
                <a:ea typeface="Calibri" panose="020F0502020204030204" pitchFamily="34" charset="0"/>
              </a:rPr>
              <a:t>Simply adding more workers without improvements in productivity may not lead to long-term economic growth and can put a strain on resources and infrastructure.</a:t>
            </a:r>
            <a:r>
              <a:rPr lang="en-GB" sz="2400">
                <a:effectLst/>
                <a:latin typeface="Calibri" panose="020F0502020204030204" pitchFamily="34" charset="0"/>
                <a:ea typeface="Calibri" panose="020F0502020204030204" pitchFamily="34" charset="0"/>
                <a:cs typeface="Arial" panose="020B0604020202020204" pitchFamily="34" charset="0"/>
              </a:rPr>
              <a:t> </a:t>
            </a:r>
            <a:endParaRPr lang="en-GB" sz="2400"/>
          </a:p>
        </p:txBody>
      </p:sp>
    </p:spTree>
    <p:extLst>
      <p:ext uri="{BB962C8B-B14F-4D97-AF65-F5344CB8AC3E}">
        <p14:creationId xmlns:p14="http://schemas.microsoft.com/office/powerpoint/2010/main" val="129566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6" ma:contentTypeDescription="Create a new document." ma:contentTypeScope="" ma:versionID="b1a68b9ac07fab89c3d183decff6a0a4">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64463ce2723ae87b324a3f1b3bfea5c6"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bdacb442-bfc7-44df-9acc-2a4df8c8cb38">T6W7HYUETC4M-1407514363-109544</_dlc_DocId>
    <_dlc_DocIdUrl xmlns="bdacb442-bfc7-44df-9acc-2a4df8c8cb38">
      <Url>https://bucksbusinessfirst.sharepoint.com/sites/btvlep/_layouts/15/DocIdRedir.aspx?ID=T6W7HYUETC4M-1407514363-109544</Url>
      <Description>T6W7HYUETC4M-1407514363-109544</Description>
    </_dlc_DocIdUrl>
    <lcf76f155ced4ddcb4097134ff3c332f xmlns="e57c56eb-a1f0-4979-a931-b899a3a709e4">
      <Terms xmlns="http://schemas.microsoft.com/office/infopath/2007/PartnerControls"/>
    </lcf76f155ced4ddcb4097134ff3c332f>
    <TaxCatchAll xmlns="bdacb442-bfc7-44df-9acc-2a4df8c8cb3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655C7-2545-4794-94D4-6CD5BD72E2F5}">
  <ds:schemaRefs>
    <ds:schemaRef ds:uri="bdacb442-bfc7-44df-9acc-2a4df8c8cb38"/>
    <ds:schemaRef ds:uri="e57c56eb-a1f0-4979-a931-b899a3a709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2ABA15-DC33-46CD-B1C8-248D6DBD3347}">
  <ds:schemaRefs>
    <ds:schemaRef ds:uri="http://schemas.microsoft.com/sharepoint/events"/>
  </ds:schemaRefs>
</ds:datastoreItem>
</file>

<file path=customXml/itemProps3.xml><?xml version="1.0" encoding="utf-8"?>
<ds:datastoreItem xmlns:ds="http://schemas.openxmlformats.org/officeDocument/2006/customXml" ds:itemID="{8F924ED9-1F64-4728-87D2-3F1DADADCD44}">
  <ds:schemaRefs>
    <ds:schemaRef ds:uri="bdacb442-bfc7-44df-9acc-2a4df8c8cb38"/>
    <ds:schemaRef ds:uri="e57c56eb-a1f0-4979-a931-b899a3a709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ECAA750-14C0-4C76-A1C9-FFF46745B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66</Slides>
  <Notes>3</Notes>
  <HiddenSlides>0</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The Buckinghamshire Economy: 2024</vt:lpstr>
      <vt:lpstr>Background</vt:lpstr>
      <vt:lpstr>Background</vt:lpstr>
      <vt:lpstr>Buckinghamshire’s economic evidence base reports</vt:lpstr>
      <vt:lpstr>Contents </vt:lpstr>
      <vt:lpstr>Economic Performance</vt:lpstr>
      <vt:lpstr>Economic performance – explainer (1) </vt:lpstr>
      <vt:lpstr>Economic performance – explainer (2) </vt:lpstr>
      <vt:lpstr>Economic performance – explainer (3)</vt:lpstr>
      <vt:lpstr>Economic performance – context</vt:lpstr>
      <vt:lpstr>Summary: Economic performance of Buckinghamshire</vt:lpstr>
      <vt:lpstr>Buckinghamshire has experienced slow growth in GDP over the last 20 years.    In 2021, Buckinghamshire’s GDP was 14% higher (in 2019 prices) than in 2001. This places Buckinghamshire in 36th position of the 38 Local Enterprise Partnership (LEP) areas.  Across England as a whole, GDP was 36% higher in 2021 than in 2001. </vt:lpstr>
      <vt:lpstr>Between 2004 and 2009, Buckinghamshire’s GDP growth was just above the national average.  However, growth between 2010 and 2015 was much lower than both the national average and growth rate within neighbouring areas.</vt:lpstr>
      <vt:lpstr>Buckinghamshire has a more productive economy than much of the rest of the country, and is mid-pack when compared with its neighbouring areas</vt:lpstr>
      <vt:lpstr>Buckinghamshire’s productivity is similar to the national (England) average, but the national average is skewed by some very high performing areas within London and the South East</vt:lpstr>
      <vt:lpstr>Buckinghamshire’s comparative performance on productivity has weakened over the last decade or so</vt:lpstr>
      <vt:lpstr>Buckinghamshire performs more strongly on the disposable income of residents than on productivity, ranking 18th of the 133 ITL3* areas in terms of gross disposable household income (GDHI) per head of population and higher than all neighbouring areas </vt:lpstr>
      <vt:lpstr>Business population</vt:lpstr>
      <vt:lpstr>Business population - explainer</vt:lpstr>
      <vt:lpstr>Summary: Business population of Buckinghamshire</vt:lpstr>
      <vt:lpstr>There were approximately 67,300 private sector businesses operating in Buckinghamshire in 2023 </vt:lpstr>
      <vt:lpstr>Buckinghamshire has a much larger VAT/PAYE business base (on a per head of population basis) than the national average</vt:lpstr>
      <vt:lpstr>The number of VAT/PAYE registered businesses operating in Buckinghamshire has been relatively stable since 2017</vt:lpstr>
      <vt:lpstr>Micro firms are more dominant in the Buckinghamshire economy that the national average, but large companies provide a significant number of jobs</vt:lpstr>
      <vt:lpstr>PowerPoint Presentation</vt:lpstr>
      <vt:lpstr>PowerPoint Presentation</vt:lpstr>
      <vt:lpstr>Business dynamism </vt:lpstr>
      <vt:lpstr>Business dynamism – explainer (1) </vt:lpstr>
      <vt:lpstr>Business dynamism – explainer (2) </vt:lpstr>
      <vt:lpstr>Summary: Business dynamism in Buckinghamshire</vt:lpstr>
      <vt:lpstr>Buckinghamshire’s ‘new businesses’ have higher survival rates than the national and regional averages</vt:lpstr>
      <vt:lpstr>Buckinghamshire also has high business survival rates when compared with neighbouring areas</vt:lpstr>
      <vt:lpstr>In 2022, Buckinghamshire had higher business ‘birth’ rates but slightly lower business start-up rates than the national average </vt:lpstr>
      <vt:lpstr>Buckinghamshire’s business ‘birth’ and start-up rates have been falling in recent years  </vt:lpstr>
      <vt:lpstr>In 2022, nearly a third of Buckinghamshire’s business start-ups (new business bank accounts) were in the ‘real estate, professional services and support activities’ sector  </vt:lpstr>
      <vt:lpstr>Buckinghamshire’s business death rates have followed a similar trajectory to the national average in recent years, with ‘deaths’ rising post Covid</vt:lpstr>
      <vt:lpstr>Number of high growth firms* in Buckinghamshire</vt:lpstr>
      <vt:lpstr>In December 2023 there were approximately 450 high growth / high ambition firms in Buckinghamshire being tracked by high growth firm specialists Beauhurst.  Just under half were classified as ‘established’, and two fifths operate within the ‘business and professional services’ sector</vt:lpstr>
      <vt:lpstr>Industrial structure and specialisms</vt:lpstr>
      <vt:lpstr>Industrial structure and specialisms – explainer (1) </vt:lpstr>
      <vt:lpstr>Industrial structure and specialisms – explainer (2) </vt:lpstr>
      <vt:lpstr>Industrial structure and specialisms – explainer (3) </vt:lpstr>
      <vt:lpstr>Summary: Buckinghamshire’s industrial structure and specialisms (part 1)</vt:lpstr>
      <vt:lpstr>PowerPoint Presentation</vt:lpstr>
      <vt:lpstr>As with most western economies, Buckinghamshire’s economy is dominated by the service sector</vt:lpstr>
      <vt:lpstr>Buckinghamshire has the smallest tradeable sector (both in terms of economic output and employment) within the ITL2 area, and a smaller tradeable sector (in output terms) than the national average</vt:lpstr>
      <vt:lpstr>Buckinghamshire has specialisms (i.e. higher than national average levels of employment) in 10 tradable clusters.  These are listed in the table below.</vt:lpstr>
      <vt:lpstr>Buckinghamshire’s knowledge economy has experienced slow growth since the Global Financial Crisis</vt:lpstr>
      <vt:lpstr>In terms of knowledge economy growth, Berkshire has been the success story within the ITL2 region</vt:lpstr>
      <vt:lpstr>Within Buckinghamshire’s knowledge economy, growth has been greatest in the telecommunications / IT sub-sector</vt:lpstr>
      <vt:lpstr>In 2021, Buckinghamshire’s economic output was driven by the construction, manufacturing and wholesale sectors</vt:lpstr>
      <vt:lpstr>The admin &amp; support services, and the health &amp; social work sectors provide the most employee jobs within Buckinghamshire.</vt:lpstr>
      <vt:lpstr>Buckinghamshire has a higher proportion of businesses operating within the professional, scientific &amp; technical and the information &amp; communication sectors than the national average.  </vt:lpstr>
      <vt:lpstr>Two sectors stand out as increasing their presence within Buckinghamshire’s economy over the last decade: construction and admin &amp; support services</vt:lpstr>
      <vt:lpstr>PowerPoint Presentation</vt:lpstr>
      <vt:lpstr>PowerPoint Presentation</vt:lpstr>
      <vt:lpstr>Buckinghamshire’s green economy specialisms include: low carbon transport, ‘reduce, repair, recycle’, diversion of waste from landfill and power. </vt:lpstr>
      <vt:lpstr>Buckinghamshire’s high growth firms are more likely to be operating within the industrials* and the built environment sector than is the case nationally.   (*Industrials includes engineering, food &amp; drink processing and manufacturing of consumer goods). </vt:lpstr>
      <vt:lpstr>Summary</vt:lpstr>
      <vt:lpstr>Summary </vt:lpstr>
      <vt:lpstr>Annex</vt:lpstr>
      <vt:lpstr>Data sources </vt:lpstr>
      <vt:lpstr>Business Demography – 2022  </vt:lpstr>
      <vt:lpstr>Geographic areas </vt:lpstr>
      <vt:lpstr>Measuring productivity</vt:lpstr>
      <vt:lpstr>Stages of business 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Buckinghamshire Economy: 2021</dc:title>
  <dc:creator>Caroline Perkins</dc:creator>
  <cp:revision>1</cp:revision>
  <dcterms:created xsi:type="dcterms:W3CDTF">2021-05-21T15:56:46Z</dcterms:created>
  <dcterms:modified xsi:type="dcterms:W3CDTF">2024-01-18T15:08:52Z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MediaServiceImageTags">
    <vt:lpwstr/>
  </property>
  <property fmtid="{D5CDD505-2E9C-101B-9397-08002B2CF9AE}" pid="4" name="_dlc_DocIdItemGuid">
    <vt:lpwstr>9cca1b75-796b-41f3-aafc-2783ff9a61c3</vt:lpwstr>
  </property>
</Properties>
</file>